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AE7B3B-8293-4B7E-BB5C-8F02F253ED43}">
  <a:tblStyle styleId="{5EAE7B3B-8293-4B7E-BB5C-8F02F253ED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92969" y="2658814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pic"/>
          </p:nvPr>
        </p:nvSpPr>
        <p:spPr>
          <a:xfrm>
            <a:off x="1143000" y="354955"/>
            <a:ext cx="68580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92969" y="4299645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4723805" y="334863"/>
            <a:ext cx="37506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  <a:defRPr b="0" i="0" sz="3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69727" y="2491383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pic"/>
          </p:nvPr>
        </p:nvSpPr>
        <p:spPr>
          <a:xfrm>
            <a:off x="4723805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69727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3937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49997" y="4902398"/>
            <a:ext cx="239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4191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pic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Shape 88"/>
          <p:cNvSpPr/>
          <p:nvPr>
            <p:ph idx="3" type="pic"/>
          </p:nvPr>
        </p:nvSpPr>
        <p:spPr>
          <a:xfrm>
            <a:off x="4723805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Shape 89"/>
          <p:cNvSpPr/>
          <p:nvPr>
            <p:ph idx="4" type="pic"/>
          </p:nvPr>
        </p:nvSpPr>
        <p:spPr>
          <a:xfrm>
            <a:off x="669727" y="468809"/>
            <a:ext cx="375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892969" y="3355330"/>
            <a:ext cx="7358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b="0" i="1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892969" y="2250235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/>
          <a:lstStyle>
            <a:lvl1pPr indent="-4191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b="0" i="0" sz="1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941175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PrimeHub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941175" y="2658814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zh-TW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Effortless Deep Learning Nexus</a:t>
            </a:r>
            <a:endParaRPr sz="900"/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941156" y="3707339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lang="zh-TW" sz="2400"/>
              <a:t>hi@primehub.io</a:t>
            </a:r>
            <a:endParaRPr sz="9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25" y="1522075"/>
            <a:ext cx="5860550" cy="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Competition</a:t>
            </a:r>
            <a:endParaRPr sz="900"/>
          </a:p>
        </p:txBody>
      </p:sp>
      <p:sp>
        <p:nvSpPr>
          <p:cNvPr id="169" name="Shape 169"/>
          <p:cNvSpPr txBox="1"/>
          <p:nvPr/>
        </p:nvSpPr>
        <p:spPr>
          <a:xfrm>
            <a:off x="5763363" y="3761432"/>
            <a:ext cx="7356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</a:t>
            </a:r>
            <a:endParaRPr sz="900"/>
          </a:p>
        </p:txBody>
      </p:sp>
      <p:cxnSp>
        <p:nvCxnSpPr>
          <p:cNvPr id="170" name="Shape 170"/>
          <p:cNvCxnSpPr/>
          <p:nvPr/>
        </p:nvCxnSpPr>
        <p:spPr>
          <a:xfrm>
            <a:off x="1572346" y="3027164"/>
            <a:ext cx="5999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4572000" y="1435274"/>
            <a:ext cx="0" cy="3183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7626632" y="2905515"/>
            <a:ext cx="532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endParaRPr sz="900"/>
          </a:p>
        </p:txBody>
      </p:sp>
      <p:sp>
        <p:nvSpPr>
          <p:cNvPr id="173" name="Shape 173"/>
          <p:cNvSpPr txBox="1"/>
          <p:nvPr/>
        </p:nvSpPr>
        <p:spPr>
          <a:xfrm>
            <a:off x="3906667" y="1117345"/>
            <a:ext cx="1330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 sz="900"/>
          </a:p>
        </p:txBody>
      </p:sp>
      <p:sp>
        <p:nvSpPr>
          <p:cNvPr id="174" name="Shape 174"/>
          <p:cNvSpPr txBox="1"/>
          <p:nvPr/>
        </p:nvSpPr>
        <p:spPr>
          <a:xfrm>
            <a:off x="4832836" y="2201680"/>
            <a:ext cx="7464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CoCalc</a:t>
            </a:r>
            <a:endParaRPr sz="900"/>
          </a:p>
        </p:txBody>
      </p:sp>
      <p:sp>
        <p:nvSpPr>
          <p:cNvPr id="175" name="Shape 175"/>
          <p:cNvSpPr txBox="1"/>
          <p:nvPr/>
        </p:nvSpPr>
        <p:spPr>
          <a:xfrm>
            <a:off x="4981319" y="1920903"/>
            <a:ext cx="9138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TinyMind</a:t>
            </a:r>
            <a:endParaRPr sz="900"/>
          </a:p>
        </p:txBody>
      </p:sp>
      <p:sp>
        <p:nvSpPr>
          <p:cNvPr id="176" name="Shape 176"/>
          <p:cNvSpPr txBox="1"/>
          <p:nvPr/>
        </p:nvSpPr>
        <p:spPr>
          <a:xfrm>
            <a:off x="2423303" y="2201680"/>
            <a:ext cx="9573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FloydHub</a:t>
            </a:r>
            <a:endParaRPr sz="900"/>
          </a:p>
        </p:txBody>
      </p:sp>
      <p:sp>
        <p:nvSpPr>
          <p:cNvPr id="177" name="Shape 177"/>
          <p:cNvSpPr txBox="1"/>
          <p:nvPr/>
        </p:nvSpPr>
        <p:spPr>
          <a:xfrm>
            <a:off x="2582822" y="2456685"/>
            <a:ext cx="11688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Paperspace</a:t>
            </a:r>
            <a:endParaRPr sz="900"/>
          </a:p>
        </p:txBody>
      </p:sp>
      <p:sp>
        <p:nvSpPr>
          <p:cNvPr id="178" name="Shape 178"/>
          <p:cNvSpPr txBox="1"/>
          <p:nvPr/>
        </p:nvSpPr>
        <p:spPr>
          <a:xfrm>
            <a:off x="2270364" y="4012412"/>
            <a:ext cx="12633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cloud</a:t>
            </a:r>
            <a:endParaRPr sz="900"/>
          </a:p>
        </p:txBody>
      </p:sp>
      <p:sp>
        <p:nvSpPr>
          <p:cNvPr id="179" name="Shape 179"/>
          <p:cNvSpPr txBox="1"/>
          <p:nvPr/>
        </p:nvSpPr>
        <p:spPr>
          <a:xfrm>
            <a:off x="6400032" y="4017148"/>
            <a:ext cx="5193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AWS</a:t>
            </a:r>
            <a:endParaRPr sz="900"/>
          </a:p>
        </p:txBody>
      </p:sp>
      <p:sp>
        <p:nvSpPr>
          <p:cNvPr id="180" name="Shape 180"/>
          <p:cNvSpPr txBox="1"/>
          <p:nvPr/>
        </p:nvSpPr>
        <p:spPr>
          <a:xfrm>
            <a:off x="5763363" y="4017148"/>
            <a:ext cx="597300" cy="230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b="0" i="0" lang="zh-TW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Azure</a:t>
            </a:r>
            <a:endParaRPr sz="900"/>
          </a:p>
        </p:txBody>
      </p:sp>
      <p:sp>
        <p:nvSpPr>
          <p:cNvPr id="181" name="Shape 181"/>
          <p:cNvSpPr txBox="1"/>
          <p:nvPr/>
        </p:nvSpPr>
        <p:spPr>
          <a:xfrm>
            <a:off x="3682303" y="1612080"/>
            <a:ext cx="957300" cy="23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rPr lang="zh-TW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PrimeHub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Early Adopters</a:t>
            </a:r>
            <a:endParaRPr/>
          </a:p>
        </p:txBody>
      </p:sp>
      <p:pic>
        <p:nvPicPr>
          <p:cNvPr descr="Screenshot 2018-04-13 15.44.07.png" id="187" name="Shape 187"/>
          <p:cNvPicPr preferRelativeResize="0"/>
          <p:nvPr/>
        </p:nvPicPr>
        <p:blipFill rotWithShape="1">
          <a:blip r:embed="rId3">
            <a:alphaModFix/>
          </a:blip>
          <a:srcRect b="3078" l="0" r="0" t="3078"/>
          <a:stretch/>
        </p:blipFill>
        <p:spPr>
          <a:xfrm>
            <a:off x="1143000" y="1272480"/>
            <a:ext cx="6857999" cy="311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Early Adopters</a:t>
            </a:r>
            <a:endParaRPr/>
          </a:p>
        </p:txBody>
      </p:sp>
      <p:pic>
        <p:nvPicPr>
          <p:cNvPr descr="sinica.png" id="193" name="Shape 193"/>
          <p:cNvPicPr preferRelativeResize="0"/>
          <p:nvPr/>
        </p:nvPicPr>
        <p:blipFill rotWithShape="1">
          <a:blip r:embed="rId3">
            <a:alphaModFix/>
          </a:blip>
          <a:srcRect b="1960" l="0" r="0" t="1950"/>
          <a:stretch/>
        </p:blipFill>
        <p:spPr>
          <a:xfrm>
            <a:off x="1143000" y="1272480"/>
            <a:ext cx="6858001" cy="311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Early Adopters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Traction: 3000+ industry pupils from AI academy (incl branche) per year</a:t>
            </a:r>
            <a:endParaRPr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in talks: 2 banks, 1 vertical integrator</a:t>
            </a:r>
            <a:endParaRPr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in-bound reaches: 2 hardware vendors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BFSI &amp; Telecom: Requires on-prem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Customers</a:t>
            </a:r>
            <a:endParaRPr sz="900"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Banking, Financial Services &amp; Insurance (BSFI)</a:t>
            </a:r>
            <a:endParaRPr sz="900"/>
          </a:p>
          <a:p>
            <a:pPr indent="-2921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Healthcare</a:t>
            </a:r>
            <a:endParaRPr sz="900"/>
          </a:p>
          <a:p>
            <a:pPr indent="-2921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Advertising &amp; Media</a:t>
            </a:r>
            <a:endParaRPr b="0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zh-TW"/>
              <a:t>GPU server manufacturer/distributor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5141594" y="3454306"/>
            <a:ext cx="3316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1" i="0" lang="zh-TW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薛良斌 hlb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Co-founder of Handlino Inc.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TW" sz="1500">
                <a:latin typeface="Helvetica Neue"/>
                <a:ea typeface="Helvetica Neue"/>
                <a:cs typeface="Helvetica Neue"/>
                <a:sym typeface="Helvetica Neue"/>
              </a:rPr>
              <a:t>Former </a:t>
            </a:r>
            <a:r>
              <a:rPr b="0" i="0" lang="zh-TW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 of KKTIX, KKBOX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 of cacaFly</a:t>
            </a:r>
            <a:endParaRPr sz="900"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</a:t>
            </a:r>
            <a:endParaRPr sz="900"/>
          </a:p>
        </p:txBody>
      </p:sp>
      <p:pic>
        <p:nvPicPr>
          <p:cNvPr descr="hlb.png" id="212" name="Shape 212"/>
          <p:cNvPicPr preferRelativeResize="0"/>
          <p:nvPr/>
        </p:nvPicPr>
        <p:blipFill rotWithShape="1">
          <a:blip r:embed="rId3">
            <a:alphaModFix/>
          </a:blip>
          <a:srcRect b="0" l="29" r="39" t="0"/>
          <a:stretch/>
        </p:blipFill>
        <p:spPr>
          <a:xfrm>
            <a:off x="5795378" y="1326570"/>
            <a:ext cx="2009180" cy="2010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802724_10153255844110668_2797238177900281661_o.jpg" id="213" name="Shape 213"/>
          <p:cNvPicPr preferRelativeResize="0"/>
          <p:nvPr/>
        </p:nvPicPr>
        <p:blipFill rotWithShape="1">
          <a:blip r:embed="rId4">
            <a:alphaModFix/>
          </a:blip>
          <a:srcRect b="0" l="29" r="39" t="0"/>
          <a:stretch/>
        </p:blipFill>
        <p:spPr>
          <a:xfrm>
            <a:off x="1339439" y="1310932"/>
            <a:ext cx="2009181" cy="201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01226" y="3422950"/>
            <a:ext cx="36837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b="1" i="0" lang="zh-TW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高嘉良 clkao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TW" sz="1500">
                <a:latin typeface="Helvetica Neue"/>
                <a:ea typeface="Helvetica Neue"/>
                <a:cs typeface="Helvetica Neue"/>
                <a:sym typeface="Helvetica Neue"/>
              </a:rPr>
              <a:t>Co-f</a:t>
            </a:r>
            <a:r>
              <a:rPr b="0" i="0" lang="zh-TW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ounder of g0v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TW" sz="1500">
                <a:latin typeface="Helvetica Neue"/>
                <a:ea typeface="Helvetica Neue"/>
                <a:cs typeface="Helvetica Neue"/>
                <a:sym typeface="Helvetica Neue"/>
              </a:rPr>
              <a:t>Board Member, III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TW" sz="1500">
                <a:latin typeface="Helvetica Neue"/>
                <a:ea typeface="Helvetica Neue"/>
                <a:cs typeface="Helvetica Neue"/>
                <a:sym typeface="Helvetica Neue"/>
              </a:rPr>
              <a:t>Board Member, Open Culture Foundation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685632" y="4607306"/>
            <a:ext cx="3316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1" lang="zh-TW" sz="2300">
                <a:latin typeface="Helvetica Neue"/>
                <a:ea typeface="Helvetica Neue"/>
                <a:cs typeface="Helvetica Neue"/>
                <a:sym typeface="Helvetica Neue"/>
              </a:rPr>
              <a:t>Tech &amp; Strategy</a:t>
            </a:r>
            <a:endParaRPr sz="900"/>
          </a:p>
        </p:txBody>
      </p:sp>
      <p:sp>
        <p:nvSpPr>
          <p:cNvPr id="216" name="Shape 216"/>
          <p:cNvSpPr txBox="1"/>
          <p:nvPr/>
        </p:nvSpPr>
        <p:spPr>
          <a:xfrm>
            <a:off x="5346494" y="4583606"/>
            <a:ext cx="3316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1" lang="zh-TW" sz="2300">
                <a:latin typeface="Helvetica Neue"/>
                <a:ea typeface="Helvetica Neue"/>
                <a:cs typeface="Helvetica Neue"/>
                <a:sym typeface="Helvetica Neue"/>
              </a:rPr>
              <a:t>Operations &amp; Sales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</a:t>
            </a:r>
            <a:endParaRPr sz="900"/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lang="zh-TW"/>
              <a:t>H2 2018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lang="zh-TW"/>
              <a:t>2-3 developers/devops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lang="zh-TW"/>
              <a:t>H1 2019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4-5 developers/devops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1-2 support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1-2 sales/solution specialist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Shareholder Structure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Founders to setup closely-held company (no par stock) with TW$2m initial capital (June 2018)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Seed funding: TW$15-18m (July 2018)</a:t>
            </a:r>
            <a:endParaRPr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Goal: 10% (anti-dilution) in Series A</a:t>
            </a:r>
            <a:endParaRPr/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zh-TW"/>
              <a:t>Legal document to be drafted, depending on using preferred shares or convertible</a:t>
            </a:r>
            <a:endParaRPr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zh-TW"/>
              <a:t>Quartly updates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Anti-dilution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zh-TW">
                <a:solidFill>
                  <a:schemeClr val="dk1"/>
                </a:solidFill>
              </a:rPr>
              <a:t>Goal: Seed shares to have 10% (anti-dilution) post Series A</a:t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>
                <a:solidFill>
                  <a:schemeClr val="dk1"/>
                </a:solidFill>
              </a:rPr>
              <a:t>Deloitte: just use common share + civil contracts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lang="zh-TW"/>
              <a:t>preferred shares conversion rate based on Capital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lang="zh-TW"/>
              <a:t>convertible notes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Culture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zh-TW">
                <a:solidFill>
                  <a:schemeClr val="dk1"/>
                </a:solidFill>
              </a:rPr>
              <a:t>Fully Remote.  Expecting 1st intl hire within 6month</a:t>
            </a:r>
            <a:endParaRPr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lang="zh-TW"/>
              <a:t>Holacracy &amp; Open Company: </a:t>
            </a:r>
            <a:r>
              <a:rPr lang="zh-TW">
                <a:solidFill>
                  <a:schemeClr val="dk1"/>
                </a:solidFill>
              </a:rPr>
              <a:t>http://open.buffer.com/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Purpose &amp; Mission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Market &amp; Competition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Landscape &amp; Early Adopters 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Team &amp; Leadership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Shareholder &amp; Culture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Q&amp;A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孫子 兵法 始計" id="114" name="Shape 114" title="孫子 兵法 始計: Laying Plans, The Art of War, Sun Z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075" y="2875575"/>
            <a:ext cx="2857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315900" y="1356150"/>
            <a:ext cx="2354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道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315900" y="2308650"/>
            <a:ext cx="2354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地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315900" y="1832400"/>
            <a:ext cx="2354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天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315900" y="3261150"/>
            <a:ext cx="2354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法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315900" y="2784900"/>
            <a:ext cx="2354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69752" y="114129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69752" y="237359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hi@primehub.io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69752" y="114129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Pricing</a:t>
            </a:r>
            <a:endParaRPr/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127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{5EAE7B3B-8293-4B7E-BB5C-8F02F253ED43}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Single-Node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First 5 Nodes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Extra Nodes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Initial Install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- 6-month Support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- 8hr Training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1,500,000</a:t>
                      </a:r>
                      <a:br>
                        <a:rPr lang="zh-TW"/>
                      </a:b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30,000 / node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Renewal Standard Support (1 year)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20,000 / node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Shape 258"/>
          <p:cNvSpPr txBox="1"/>
          <p:nvPr/>
        </p:nvSpPr>
        <p:spPr>
          <a:xfrm>
            <a:off x="6711250" y="927300"/>
            <a:ext cx="3842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(TW$) *tentative</a:t>
            </a:r>
            <a:endParaRPr/>
          </a:p>
        </p:txBody>
      </p:sp>
      <p:graphicFrame>
        <p:nvGraphicFramePr>
          <p:cNvPr id="259" name="Shape 259"/>
          <p:cNvGraphicFramePr/>
          <p:nvPr/>
        </p:nvGraphicFramePr>
        <p:xfrm>
          <a:off x="952500" y="34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{5EAE7B3B-8293-4B7E-BB5C-8F02F253ED43}</a:tableStyleId>
              </a:tblPr>
              <a:tblGrid>
                <a:gridCol w="2413000"/>
                <a:gridCol w="2413000"/>
                <a:gridCol w="2413000"/>
              </a:tblGrid>
              <a:tr h="1789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Add-ons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Account &amp; Billing Module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500,000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Hybrid 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300,000 / provider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GCP/AWS/Azure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045350" y="1560200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Management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045350" y="318325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Identity &amp; Authorization Management</a:t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734300" y="2802100"/>
            <a:ext cx="17688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JupyterHub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045350" y="2802100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Data Management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667550" y="633050"/>
            <a:ext cx="1952700" cy="715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Research Notebook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617150" y="633050"/>
            <a:ext cx="1952700" cy="715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Research Notebook</a:t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605125" y="1349825"/>
            <a:ext cx="2233800" cy="715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persistent user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per-Team data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329850" y="2802100"/>
            <a:ext cx="1768800" cy="104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Jobs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329850" y="1554363"/>
            <a:ext cx="1768800" cy="104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Production Prediction Endpoint</a:t>
            </a:r>
            <a:endParaRPr/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819777" y="-266330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PrimeHub architecture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pic>
        <p:nvPicPr>
          <p:cNvPr descr="「kubernetes」的圖片搜尋結果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650" y="201575"/>
            <a:ext cx="6152700" cy="3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045350" y="1560200"/>
            <a:ext cx="14613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Management</a:t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045350" y="318325"/>
            <a:ext cx="1461300" cy="1041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Identity &amp; Authorization Management</a:t>
            </a:r>
            <a:endParaRPr b="1"/>
          </a:p>
        </p:txBody>
      </p:sp>
      <p:sp>
        <p:nvSpPr>
          <p:cNvPr id="294" name="Shape 294"/>
          <p:cNvSpPr/>
          <p:nvPr/>
        </p:nvSpPr>
        <p:spPr>
          <a:xfrm>
            <a:off x="1045350" y="2802100"/>
            <a:ext cx="14613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Data Management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582600" y="839150"/>
            <a:ext cx="1041600" cy="5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2701950" y="-4"/>
            <a:ext cx="6250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SSO, 2FA, Team Quota settings, Role-based Team permission</a:t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960700" y="529325"/>
            <a:ext cx="4137900" cy="1242000"/>
          </a:xfrm>
          <a:prstGeom prst="parallelogram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SSO Federated from: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LDAP 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 Server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github/google accounts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960700" y="2109350"/>
            <a:ext cx="4137900" cy="1242000"/>
          </a:xfrm>
          <a:prstGeom prst="parallelogram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Authorization &amp; Quota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 Team A members use GPU?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B can allocate up to 5 GPU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1045350" y="1560200"/>
            <a:ext cx="1461300" cy="1041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Image Management</a:t>
            </a:r>
            <a:endParaRPr b="1"/>
          </a:p>
        </p:txBody>
      </p:sp>
      <p:sp>
        <p:nvSpPr>
          <p:cNvPr id="307" name="Shape 307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045350" y="318325"/>
            <a:ext cx="14613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Identity &amp; Authorization Management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045350" y="2802100"/>
            <a:ext cx="14613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Data Management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600" y="1040846"/>
            <a:ext cx="5095649" cy="23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2701950" y="-4"/>
            <a:ext cx="6250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Reproducible Environment, Customized &amp; Audited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701950" y="1820600"/>
            <a:ext cx="1041600" cy="5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045350" y="1560200"/>
            <a:ext cx="14613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Management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045350" y="318325"/>
            <a:ext cx="14613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Identity &amp; Authorization Management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045350" y="2802100"/>
            <a:ext cx="1461300" cy="1041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Team Data Management</a:t>
            </a:r>
            <a:endParaRPr b="1"/>
          </a:p>
        </p:txBody>
      </p:sp>
      <p:sp>
        <p:nvSpPr>
          <p:cNvPr id="324" name="Shape 324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027500" y="318321"/>
            <a:ext cx="6250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Upload and Configure Data Access Policies</a:t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500" y="1053746"/>
            <a:ext cx="5095649" cy="2529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2701950" y="3062500"/>
            <a:ext cx="1041600" cy="52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109050" y="794425"/>
            <a:ext cx="2843100" cy="1242000"/>
          </a:xfrm>
          <a:prstGeom prst="flowChartInputOutpu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datasets are visible to Team A?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45350" y="138525"/>
            <a:ext cx="1952700" cy="715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User Research Notebooks</a:t>
            </a:r>
            <a:endParaRPr b="1"/>
          </a:p>
        </p:txBody>
      </p:sp>
      <p:sp>
        <p:nvSpPr>
          <p:cNvPr id="337" name="Shape 337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423200" y="1204500"/>
            <a:ext cx="29190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GPU evironment in 20s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Interactive Research </a:t>
            </a:r>
            <a:r>
              <a:rPr lang="zh-TW"/>
              <a:t>Environment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Share with Team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Horizontally Scalable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Hybrid Cloud Integration</a:t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25" y="612725"/>
            <a:ext cx="5497000" cy="323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1045350" y="1560200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Management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045350" y="318325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Identity &amp; Authorization Management</a:t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734300" y="2802100"/>
            <a:ext cx="17688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JupyterHub</a:t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045350" y="2802100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Data Management</a:t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667550" y="633050"/>
            <a:ext cx="1952700" cy="715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Research Notebook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17150" y="633050"/>
            <a:ext cx="1952700" cy="715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Research Notebook</a:t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605125" y="1349825"/>
            <a:ext cx="2233800" cy="715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persistent user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per-Team data</a:t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6329850" y="2802100"/>
            <a:ext cx="1768800" cy="104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Jobs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6329850" y="1554363"/>
            <a:ext cx="1768800" cy="104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Production Prediction Endpoint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lang="zh-TW"/>
              <a:t>Mission</a:t>
            </a:r>
            <a:endParaRPr sz="900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69725" y="2509244"/>
            <a:ext cx="7804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Help industry-wide AI Adoption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1045350" y="1560200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Management</a:t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045350" y="4043975"/>
            <a:ext cx="7053300" cy="7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 Cluster</a:t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45350" y="318325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Identity &amp; Authorization Management</a:t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045350" y="2802100"/>
            <a:ext cx="13854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Data Management</a:t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817950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Distributed Storage</a:t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05547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GPU Scheduling</a:t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580425" y="4119875"/>
            <a:ext cx="11286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Policy</a:t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256125" y="2802100"/>
            <a:ext cx="20358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Billing &amp; Accounting Module</a:t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256125" y="1560225"/>
            <a:ext cx="2035800" cy="10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Databoard &amp; Monitoring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</a:t>
            </a:r>
            <a:endParaRPr sz="900"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Setup machine learning environment is hard. It is even harder to </a:t>
            </a:r>
            <a:r>
              <a:rPr b="1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resources/quota/data</a:t>
            </a:r>
            <a:r>
              <a:rPr b="1" lang="zh-TW"/>
              <a:t>/</a:t>
            </a:r>
            <a:r>
              <a:rPr b="1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control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1" lang="zh-TW"/>
              <a:t>Reproducible</a:t>
            </a:r>
            <a:r>
              <a:rPr lang="zh-TW"/>
              <a:t> researches require lots of tooling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b="0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may </a:t>
            </a:r>
            <a:r>
              <a:rPr b="1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lots of time</a:t>
            </a:r>
            <a:r>
              <a:rPr b="0" i="0" lang="zh-TW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(months) to apply AI/ML research result in production.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69727" y="133945"/>
            <a:ext cx="7804547" cy="1138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 sz="9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69727" y="1366242"/>
            <a:ext cx="7804547" cy="3315146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zh-TW"/>
              <a:t>One-click to GPU research environment access within 20 seconds.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zh-TW"/>
              <a:t>Manage team resources quota, data access control. On-Prem, Cloud, or Hybrid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zh-TW"/>
              <a:t>Versioned, reproducible training runs.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0" i="0" lang="zh-TW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 sz="900"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zh-TW"/>
              <a:t>Niche: On-prem / Cloud (Subscription &amp; Support)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•"/>
            </a:pPr>
            <a:r>
              <a:rPr lang="zh-TW"/>
              <a:t>PaaS: invidivual, smaller team, integrators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 Roadmap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69727" y="1366242"/>
            <a:ext cx="7804500" cy="3315000"/>
          </a:xfrm>
          <a:prstGeom prst="rect">
            <a:avLst/>
          </a:prstGeom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Data adapters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/>
              <a:t>Switch between CPU/GPU mode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zh-TW">
                <a:solidFill>
                  <a:schemeClr val="dk1"/>
                </a:solidFill>
              </a:rPr>
              <a:t>Next Phase:</a:t>
            </a:r>
            <a:r>
              <a:rPr lang="zh-TW">
                <a:solidFill>
                  <a:schemeClr val="dk1"/>
                </a:solidFill>
              </a:rPr>
              <a:t> data scientist paradgim tooling: ML model to testable, deployable API.</a:t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zh-TW">
                <a:solidFill>
                  <a:schemeClr val="dk1"/>
                </a:solidFill>
              </a:rPr>
              <a:t>Next Phase:</a:t>
            </a:r>
            <a:r>
              <a:rPr lang="zh-TW">
                <a:solidFill>
                  <a:schemeClr val="dk1"/>
                </a:solidFill>
              </a:rPr>
              <a:t> Code-to-Data infrastructure for institutions to bring in outside consultants or AI products on internal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Market (Global)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375" y="1085600"/>
            <a:ext cx="54387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69727" y="133945"/>
            <a:ext cx="7804500" cy="1138500"/>
          </a:xfrm>
          <a:prstGeom prst="rect">
            <a:avLst/>
          </a:prstGeom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Market (TW)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0" y="1004295"/>
            <a:ext cx="7082979" cy="35662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3235800" y="4032825"/>
            <a:ext cx="1206900" cy="43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280900" y="449650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15k * 30% AI adoption = 4.5k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50k investment in AI infrastructure software/labor: 225m USD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