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865A-57A8-CB40-A0B3-3902FA8E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9AEA9-3709-BF4A-A271-A94993FB2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4CB6-103B-C649-B522-A7114A08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EAF8F-000A-6943-8B24-40419998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6331-8DE3-764E-9AB5-2C1062B8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287D-90ED-3648-AF73-CCACF981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E5D05-4D32-A94A-A1D2-7A2B2941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F79F-EE54-3246-9855-9BE85C3F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68AC4-D131-9D4F-BAE3-857CD2AD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86D79-6867-6D49-8DB4-644F97D8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5C547-61BE-2B40-A073-CA08362AC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6568-433B-7A48-A72C-95416DA36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5B55-18B7-354B-B9E0-3A12992C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BCBD-B2BF-4748-B234-7F7F1755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F08B-A304-474D-864C-803F45B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6D16-3CBB-0040-ACF4-631BA140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A8E8-29E5-6C44-A131-B8AE31CF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1825-BC99-CD48-B191-7A36BBAC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1AB4-1EB1-6F4F-B8BC-09CE3663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B7CF-6657-8140-9080-5D651AD5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D1F7-7C33-5548-B9D4-C6D1C0D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770B-E06E-C545-BF71-DFC8A432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8CF0-CEF4-FF45-8937-18D7ED7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EB2B-D066-A548-81C1-97A4CFF6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033B-4A5F-D244-A10F-3D11D76C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B68D-ED89-284A-9028-676DFE42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D5F9-1568-DE4B-8743-DB776A07F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4890-911B-784E-ACB2-48805A2F8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7060-AA33-2146-9354-9AD62723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94AF-5669-054F-8FC4-7FB2F27C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E700E-3BAD-064C-8E55-5926274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3A25-1284-254E-9918-7D510E67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B389F-9DDA-5D41-BC82-1C18BDD4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96A08-66BE-6E4E-B24F-07383CCC3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B68EB-336A-2F47-AAD3-B1ED1FF89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83720-A77C-E246-A335-8B746240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F996-0A09-9E46-9ABF-6533481D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A9614-9B74-7F40-ADF7-8856645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0CA9E-DAC2-7940-A6C3-58F2597C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9D2-1CDE-9D4D-8B2A-CF3E4AD2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15C4C-B8C3-814F-91FE-33F7A267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BEC9C-9EC3-F445-9F9F-0538F0BF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5F98-9DFA-2648-84D4-59B1D73C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7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30DCF-2C18-E046-8279-71138DD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A5560-2F4F-2C43-8BBE-F38A769A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D77B-FA68-094F-A5A7-5183579E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00E2-C427-2940-A38D-AD0DD33F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86D4-94FB-424C-9B76-C6254272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60E6-884B-1C40-A962-2A8A132B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59D23-DF5B-0648-BF09-F814625A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6AD7B-F9CD-4447-BC9B-F54E56AC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B8BA4-721F-314A-B9C8-A6DA3B8D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A9B2-D431-C84A-8712-3D33EDB2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BEA0A-DC5F-AD4E-82AE-4D5D7B1A2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4D655-A64E-A24C-ABE4-10FB88A5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7AB71-8D4C-7949-AA83-7E25FF64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B82EB-28EB-114C-8CA6-8103AF56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2CD19-03C8-DD46-A0DD-2B91FCC8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BCF62-70AE-5348-9DEA-F131194B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C894-C2B0-534D-AB10-77F898250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D6FF-1E8C-4B46-94CA-CE0B15DC4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907C-1477-2E48-B6C9-2CB6A937CB1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1C9-20D8-4347-B938-3C1BF9F7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51DF-37F5-384E-8FC9-9AC6E092D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3B4D-3E38-9C49-AFEC-C06C8FDE1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E3D7-A41D-3E46-9382-B5D16D880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Agency 602</a:t>
            </a:r>
            <a:br>
              <a:rPr lang="en-US"/>
            </a:br>
            <a:r>
              <a:rPr lang="en-US"/>
              <a:t>Department of Medical Assistance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6A67-129F-A948-BCD7-5C1856CDA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Tom Wise</a:t>
            </a:r>
          </a:p>
        </p:txBody>
      </p:sp>
    </p:spTree>
    <p:extLst>
      <p:ext uri="{BB962C8B-B14F-4D97-AF65-F5344CB8AC3E}">
        <p14:creationId xmlns:p14="http://schemas.microsoft.com/office/powerpoint/2010/main" val="20310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7F4-8DC5-2041-80AD-9B0DB044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interesting: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2392-0C7A-4345-BDE0-12D8D1F6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Opportunities for new Statewide contracts </a:t>
            </a:r>
          </a:p>
          <a:p>
            <a:r>
              <a:rPr lang="en-US" dirty="0"/>
              <a:t> Which NIGP’s should we look at to cut costs?</a:t>
            </a:r>
          </a:p>
          <a:p>
            <a:r>
              <a:rPr lang="en-US" dirty="0"/>
              <a:t> What size of order should we look at to cut costs?</a:t>
            </a:r>
          </a:p>
          <a:p>
            <a:r>
              <a:rPr lang="en-US" dirty="0"/>
              <a:t> Do not trust bar-charts </a:t>
            </a:r>
          </a:p>
          <a:p>
            <a:r>
              <a:rPr lang="en-US" dirty="0"/>
              <a:t> Identify Agency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973-B104-2A4E-A6B3-4761EC8F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365125"/>
            <a:ext cx="10678886" cy="1325563"/>
          </a:xfrm>
        </p:spPr>
        <p:txBody>
          <a:bodyPr/>
          <a:lstStyle/>
          <a:p>
            <a:r>
              <a:rPr lang="en-US" b="1" dirty="0"/>
              <a:t> Opportunities for new Statewide contracts 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53007E-92A2-004B-A56D-8BBA4D910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316" y="1252152"/>
            <a:ext cx="5402640" cy="4879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FCB62-8BA8-8449-886B-83849332C007}"/>
              </a:ext>
            </a:extLst>
          </p:cNvPr>
          <p:cNvSpPr txBox="1"/>
          <p:nvPr/>
        </p:nvSpPr>
        <p:spPr>
          <a:xfrm>
            <a:off x="831071" y="1791761"/>
            <a:ext cx="4764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NIGP’s with multiple Vendors plotted by Total Cost &amp; Number of Vendors</a:t>
            </a:r>
          </a:p>
          <a:p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Interactive plot:  </a:t>
            </a:r>
          </a:p>
          <a:p>
            <a:r>
              <a:rPr lang="en-US" sz="2000" dirty="0"/>
              <a:t>	Hover over point to show 	</a:t>
            </a:r>
          </a:p>
          <a:p>
            <a:r>
              <a:rPr lang="en-US" sz="2000" dirty="0"/>
              <a:t>	NIGP &amp; cost information </a:t>
            </a:r>
          </a:p>
          <a:p>
            <a:endParaRPr lang="en-US" sz="2000" dirty="0"/>
          </a:p>
          <a:p>
            <a:r>
              <a:rPr lang="en-US" sz="2000" dirty="0"/>
              <a:t>	Zoom in with mouse click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0B77-7081-B843-8266-B1938C22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NIGP’s should we look at to cut costs?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5C9B-7BF4-C34D-BD3B-3631B266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05"/>
            <a:ext cx="3360173" cy="4176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Easily see trends in NIGP spending over years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Look across to see how many Agencies are using that product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Drill down for more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82A09-4C10-D64E-B26C-E2F5DE86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12" y="2026949"/>
            <a:ext cx="3857318" cy="4150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C876D5-C28E-9448-A46F-45A2D9E4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28" y="2000206"/>
            <a:ext cx="3871566" cy="41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165-C630-9840-81E0-B35FA77B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size of order should we look at to cut costs?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8936D-240A-4D46-97AE-2CEE26AE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23" y="1887792"/>
            <a:ext cx="2214617" cy="396470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F446D-74EB-B046-BC1E-4F85D13DA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981" y="1887789"/>
            <a:ext cx="2228807" cy="396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E3E4E-F423-7840-A90C-BA317B15A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28" y="1894784"/>
            <a:ext cx="2222890" cy="3964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87D01-1BFA-574D-B408-5D2F11500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350" y="1887789"/>
            <a:ext cx="2222889" cy="3971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4535A3-7C61-7C40-8746-5B509FAC96B6}"/>
              </a:ext>
            </a:extLst>
          </p:cNvPr>
          <p:cNvSpPr txBox="1"/>
          <p:nvPr/>
        </p:nvSpPr>
        <p:spPr>
          <a:xfrm>
            <a:off x="1106129" y="1991032"/>
            <a:ext cx="2787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charts of ‘spend per order’ can show where to look for cost cutting.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how the increase of spending in 2020 is driven by orders between $10k and $500k, which as a range have increased by 40%</a:t>
            </a:r>
          </a:p>
        </p:txBody>
      </p:sp>
    </p:spTree>
    <p:extLst>
      <p:ext uri="{BB962C8B-B14F-4D97-AF65-F5344CB8AC3E}">
        <p14:creationId xmlns:p14="http://schemas.microsoft.com/office/powerpoint/2010/main" val="319519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F886-E72E-3545-B232-E84FB19C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not trust bar-charts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57C8EE-0D1F-5742-AF50-6300E9A7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858" y="728202"/>
            <a:ext cx="3866503" cy="2891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A98B2-71A2-694E-B0C4-EEA299AF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19" y="3592282"/>
            <a:ext cx="3588946" cy="3265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864B7-E07A-7A42-B164-8B8ECF6A50E1}"/>
              </a:ext>
            </a:extLst>
          </p:cNvPr>
          <p:cNvSpPr txBox="1"/>
          <p:nvPr/>
        </p:nvSpPr>
        <p:spPr>
          <a:xfrm>
            <a:off x="838201" y="2462980"/>
            <a:ext cx="4270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trend over months? </a:t>
            </a:r>
          </a:p>
          <a:p>
            <a:endParaRPr lang="en-US" dirty="0"/>
          </a:p>
          <a:p>
            <a:r>
              <a:rPr lang="en-US" dirty="0"/>
              <a:t>The bar-chart says yes.</a:t>
            </a:r>
          </a:p>
          <a:p>
            <a:endParaRPr lang="en-US" dirty="0"/>
          </a:p>
          <a:p>
            <a:r>
              <a:rPr lang="en-US" dirty="0"/>
              <a:t>But if you take away outliers - it goes away.</a:t>
            </a:r>
          </a:p>
        </p:txBody>
      </p:sp>
    </p:spTree>
    <p:extLst>
      <p:ext uri="{BB962C8B-B14F-4D97-AF65-F5344CB8AC3E}">
        <p14:creationId xmlns:p14="http://schemas.microsoft.com/office/powerpoint/2010/main" val="25284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A9C-C9E3-264F-9BD3-189B9FEA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 Agency outliers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07B54-D197-C44A-A448-0B05B7E1C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087" y="542018"/>
            <a:ext cx="5170713" cy="5773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B903D-354B-6C41-BBFF-7F960CFDA379}"/>
              </a:ext>
            </a:extLst>
          </p:cNvPr>
          <p:cNvSpPr txBox="1"/>
          <p:nvPr/>
        </p:nvSpPr>
        <p:spPr>
          <a:xfrm>
            <a:off x="1458336" y="3075057"/>
            <a:ext cx="3451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graphic tool to show the best and worst performing Agencies</a:t>
            </a:r>
          </a:p>
          <a:p>
            <a:endParaRPr lang="en-US" sz="2000" dirty="0"/>
          </a:p>
          <a:p>
            <a:r>
              <a:rPr lang="en-US" sz="2000" dirty="0"/>
              <a:t>The art is in the choice of KPI’s</a:t>
            </a:r>
          </a:p>
        </p:txBody>
      </p:sp>
    </p:spTree>
    <p:extLst>
      <p:ext uri="{BB962C8B-B14F-4D97-AF65-F5344CB8AC3E}">
        <p14:creationId xmlns:p14="http://schemas.microsoft.com/office/powerpoint/2010/main" val="204445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Agency 602 Department of Medical Assistance</vt:lpstr>
      <vt:lpstr>Most interesting:</vt:lpstr>
      <vt:lpstr> Opportunities for new Statewide contracts  </vt:lpstr>
      <vt:lpstr>Which NIGP’s should we look at to cut costs? </vt:lpstr>
      <vt:lpstr>What size of order should we look at to cut costs? </vt:lpstr>
      <vt:lpstr>Do not trust bar-charts  </vt:lpstr>
      <vt:lpstr>Identify Agency outliers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Agency 602 Department of Medical Assistance</dc:title>
  <dc:creator>tom wise</dc:creator>
  <cp:lastModifiedBy>tom wise</cp:lastModifiedBy>
  <cp:revision>5</cp:revision>
  <dcterms:created xsi:type="dcterms:W3CDTF">2020-12-03T17:53:57Z</dcterms:created>
  <dcterms:modified xsi:type="dcterms:W3CDTF">2020-12-03T19:04:14Z</dcterms:modified>
</cp:coreProperties>
</file>