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302" r:id="rId3"/>
    <p:sldId id="303" r:id="rId4"/>
    <p:sldId id="305" r:id="rId5"/>
    <p:sldId id="306" r:id="rId6"/>
    <p:sldId id="307" r:id="rId7"/>
    <p:sldId id="312" r:id="rId8"/>
    <p:sldId id="304" r:id="rId9"/>
    <p:sldId id="301" r:id="rId10"/>
    <p:sldId id="308" r:id="rId11"/>
    <p:sldId id="309" r:id="rId12"/>
    <p:sldId id="310" r:id="rId13"/>
    <p:sldId id="311" r:id="rId14"/>
    <p:sldId id="259" r:id="rId15"/>
    <p:sldId id="260" r:id="rId16"/>
    <p:sldId id="257" r:id="rId17"/>
    <p:sldId id="300" r:id="rId18"/>
    <p:sldId id="263" r:id="rId19"/>
    <p:sldId id="264" r:id="rId20"/>
    <p:sldId id="261" r:id="rId21"/>
    <p:sldId id="276" r:id="rId22"/>
    <p:sldId id="275" r:id="rId23"/>
    <p:sldId id="271" r:id="rId24"/>
    <p:sldId id="273" r:id="rId25"/>
    <p:sldId id="272" r:id="rId26"/>
    <p:sldId id="274" r:id="rId27"/>
    <p:sldId id="282" r:id="rId28"/>
    <p:sldId id="283" r:id="rId29"/>
    <p:sldId id="286" r:id="rId30"/>
    <p:sldId id="287" r:id="rId31"/>
    <p:sldId id="291" r:id="rId32"/>
    <p:sldId id="294" r:id="rId33"/>
    <p:sldId id="296" r:id="rId34"/>
    <p:sldId id="297" r:id="rId35"/>
    <p:sldId id="299" r:id="rId36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E6"/>
    <a:srgbClr val="C9CACA"/>
    <a:srgbClr val="231815"/>
    <a:srgbClr val="004098"/>
    <a:srgbClr val="FFF200"/>
    <a:srgbClr val="FFF2FF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30" autoAdjust="0"/>
    <p:restoredTop sz="93149" autoAdjust="0"/>
  </p:normalViewPr>
  <p:slideViewPr>
    <p:cSldViewPr snapToGrid="0" showGuides="1">
      <p:cViewPr varScale="1">
        <p:scale>
          <a:sx n="109" d="100"/>
          <a:sy n="109" d="100"/>
        </p:scale>
        <p:origin x="-1016" y="-104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CC244-B5D2-4230-8518-080B781FFE1F}" type="datetimeFigureOut">
              <a:rPr kumimoji="1" lang="ja-JP" altLang="en-US" smtClean="0"/>
              <a:pPr/>
              <a:t>2013/12/28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35707-5465-47BD-B5E1-AFD15D4D9F4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8819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35707-5465-47BD-B5E1-AFD15D4D9F47}" type="slidenum">
              <a:rPr kumimoji="1" lang="ja-JP" altLang="en-US" smtClean="0"/>
              <a:pPr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9367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50D24F2-7CE2-A746-992F-40F0BC2031BF}" type="slidenum">
              <a:rPr lang="en-US"/>
              <a:pPr/>
              <a:t>33</a:t>
            </a:fld>
            <a:endParaRPr lang="en-US"/>
          </a:p>
        </p:txBody>
      </p:sp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861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6FFA507-657E-9E40-933B-D053F4C5A617}" type="slidenum">
              <a:rPr lang="en-US"/>
              <a:pPr/>
              <a:t>20</a:t>
            </a:fld>
            <a:endParaRPr lang="en-US"/>
          </a:p>
        </p:txBody>
      </p:sp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710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6C79F54-55A2-F848-A4E9-325FD0242023}" type="slidenum">
              <a:rPr lang="en-US"/>
              <a:pPr/>
              <a:t>26</a:t>
            </a:fld>
            <a:endParaRPr lang="en-US"/>
          </a:p>
        </p:txBody>
      </p:sp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325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1A58F1-2FAF-D54C-B3D2-73B8FA3FB42C}" type="slidenum">
              <a:rPr lang="en-US"/>
              <a:pPr/>
              <a:t>27</a:t>
            </a:fld>
            <a:endParaRPr lang="en-US"/>
          </a:p>
        </p:txBody>
      </p:sp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4274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82E10FE-E77B-8F48-B323-844FDAED4034}" type="slidenum">
              <a:rPr lang="en-US"/>
              <a:pPr/>
              <a:t>28</a:t>
            </a:fld>
            <a:endParaRPr lang="en-US"/>
          </a:p>
        </p:txBody>
      </p:sp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734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092A96D-B148-8549-967D-213AEDCBBEAE}" type="slidenum">
              <a:rPr lang="en-US"/>
              <a:pPr/>
              <a:t>29</a:t>
            </a:fld>
            <a:endParaRPr lang="en-US"/>
          </a:p>
        </p:txBody>
      </p:sp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837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638FBD-BA43-C74B-B950-6C5EF696E9AA}" type="slidenum">
              <a:rPr lang="en-US"/>
              <a:pPr/>
              <a:t>30</a:t>
            </a:fld>
            <a:endParaRPr lang="en-US"/>
          </a:p>
        </p:txBody>
      </p:sp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246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15211E4-8790-F944-A141-F2626D9A1F25}" type="slidenum">
              <a:rPr lang="en-US"/>
              <a:pPr/>
              <a:t>31</a:t>
            </a:fld>
            <a:endParaRPr lang="en-US"/>
          </a:p>
        </p:txBody>
      </p:sp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553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035A736-CA44-524A-A5B2-CCB50BDD6C03}" type="slidenum">
              <a:rPr lang="en-US"/>
              <a:pPr/>
              <a:t>32</a:t>
            </a:fld>
            <a:endParaRPr lang="en-US"/>
          </a:p>
        </p:txBody>
      </p:sp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758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 userDrawn="1"/>
        </p:nvSpPr>
        <p:spPr>
          <a:xfrm>
            <a:off x="-7145" y="-5524"/>
            <a:ext cx="9913145" cy="6863524"/>
          </a:xfrm>
          <a:prstGeom prst="rect">
            <a:avLst/>
          </a:prstGeom>
          <a:solidFill>
            <a:srgbClr val="00A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0" y="6495473"/>
            <a:ext cx="9906000" cy="3625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3982222" y="6610604"/>
            <a:ext cx="1941557" cy="1769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550" b="1" baseline="0" dirty="0" err="1" smtClean="0">
                <a:solidFill>
                  <a:srgbClr val="00A0E6"/>
                </a:solidFill>
                <a:latin typeface="Arial" pitchFamily="34" charset="0"/>
                <a:cs typeface="Arial" pitchFamily="34" charset="0"/>
              </a:rPr>
              <a:t>Copyright©Tomoya</a:t>
            </a:r>
            <a:r>
              <a:rPr lang="en-US" altLang="ja-JP" sz="550" b="1" baseline="0" dirty="0" smtClean="0">
                <a:solidFill>
                  <a:srgbClr val="00A0E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550" b="1" baseline="0" dirty="0" err="1" smtClean="0">
                <a:solidFill>
                  <a:srgbClr val="00A0E6"/>
                </a:solidFill>
                <a:latin typeface="Arial" pitchFamily="34" charset="0"/>
                <a:cs typeface="Arial" pitchFamily="34" charset="0"/>
              </a:rPr>
              <a:t>Koyanagi</a:t>
            </a:r>
            <a:r>
              <a:rPr lang="en-US" altLang="ja-JP" sz="550" b="1" baseline="0" dirty="0" smtClean="0">
                <a:solidFill>
                  <a:srgbClr val="00A0E6"/>
                </a:solidFill>
                <a:latin typeface="Arial" pitchFamily="34" charset="0"/>
                <a:cs typeface="Arial" pitchFamily="34" charset="0"/>
              </a:rPr>
              <a:t>.  All Rights Reserved.</a:t>
            </a:r>
            <a:endParaRPr lang="ja-JP" altLang="en-US" sz="550" b="1" baseline="0" dirty="0">
              <a:solidFill>
                <a:srgbClr val="00A0E6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図 2" descr="logo.e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010" y="5122604"/>
            <a:ext cx="2505398" cy="820608"/>
          </a:xfrm>
          <a:prstGeom prst="rect">
            <a:avLst/>
          </a:prstGeom>
        </p:spPr>
      </p:pic>
      <p:sp>
        <p:nvSpPr>
          <p:cNvPr id="11" name="スライド番号プレースホルダ 4"/>
          <p:cNvSpPr>
            <a:spLocks noGrp="1"/>
          </p:cNvSpPr>
          <p:nvPr>
            <p:ph type="sldNum" sz="quarter" idx="12"/>
          </p:nvPr>
        </p:nvSpPr>
        <p:spPr>
          <a:xfrm>
            <a:off x="7302500" y="6492875"/>
            <a:ext cx="2311400" cy="365125"/>
          </a:xfrm>
        </p:spPr>
        <p:txBody>
          <a:bodyPr/>
          <a:lstStyle>
            <a:lvl1pPr>
              <a:defRPr sz="1400" b="1" baseline="0">
                <a:solidFill>
                  <a:srgbClr val="00A0E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CB1E83F-99FA-45C8-B9BE-C6A88F7F0EED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2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95300" y="2343517"/>
            <a:ext cx="8915400" cy="780685"/>
          </a:xfrm>
          <a:prstGeom prst="rect">
            <a:avLst/>
          </a:prstGeom>
        </p:spPr>
        <p:txBody>
          <a:bodyPr vert="horz" wrap="none" lIns="36000" tIns="36000" rIns="36000" bIns="36000" rtlCol="0" anchor="ctr">
            <a:no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6495472"/>
            <a:ext cx="9906000" cy="362527"/>
          </a:xfrm>
          <a:prstGeom prst="rect">
            <a:avLst/>
          </a:prstGeom>
          <a:solidFill>
            <a:srgbClr val="00A0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0" y="514833"/>
            <a:ext cx="9906000" cy="0"/>
          </a:xfrm>
          <a:prstGeom prst="line">
            <a:avLst/>
          </a:prstGeom>
          <a:ln w="28575">
            <a:solidFill>
              <a:srgbClr val="00A0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スライド番号プレースホルダ 4"/>
          <p:cNvSpPr>
            <a:spLocks noGrp="1"/>
          </p:cNvSpPr>
          <p:nvPr>
            <p:ph type="sldNum" sz="quarter" idx="12"/>
          </p:nvPr>
        </p:nvSpPr>
        <p:spPr>
          <a:xfrm>
            <a:off x="7302500" y="6492875"/>
            <a:ext cx="2311400" cy="365125"/>
          </a:xfrm>
        </p:spPr>
        <p:txBody>
          <a:bodyPr/>
          <a:lstStyle>
            <a:lvl1pPr>
              <a:defRPr sz="14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CB1E83F-99FA-45C8-B9BE-C6A88F7F0EED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44707" y="6610604"/>
            <a:ext cx="1941557" cy="1769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550" b="1" baseline="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Copyright©Tomoya</a:t>
            </a:r>
            <a:r>
              <a:rPr lang="en-US" altLang="ja-JP" sz="550" b="1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550" b="1" baseline="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Koyanagi</a:t>
            </a:r>
            <a:r>
              <a:rPr lang="en-US" altLang="ja-JP" sz="550" b="1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 All Rights Reserved.</a:t>
            </a:r>
            <a:endParaRPr lang="ja-JP" altLang="en-US" sz="550" b="1" baseline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図 3" descr="logo2.e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18" y="85805"/>
            <a:ext cx="1002048" cy="328207"/>
          </a:xfrm>
          <a:prstGeom prst="rect">
            <a:avLst/>
          </a:prstGeom>
        </p:spPr>
      </p:pic>
      <p:sp>
        <p:nvSpPr>
          <p:cNvPr id="1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680684" y="2924317"/>
            <a:ext cx="8420100" cy="635000"/>
          </a:xfrm>
        </p:spPr>
        <p:txBody>
          <a:bodyPr wrap="none" lIns="36000" tIns="36000" rIns="36000" bIns="36000">
            <a:noAutofit/>
          </a:bodyPr>
          <a:lstStyle>
            <a:lvl1pPr algn="ctr">
              <a:defRPr sz="2600" b="0" baseline="0">
                <a:solidFill>
                  <a:srgbClr val="00A0E6"/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r>
              <a:rPr kumimoji="1" lang="ja-JP" altLang="en-US" dirty="0" smtClean="0"/>
              <a:t>マスタイトルの書式設定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3"/>
          </p:nvPr>
        </p:nvSpPr>
        <p:spPr>
          <a:xfrm>
            <a:off x="1476257" y="3727209"/>
            <a:ext cx="6953486" cy="914400"/>
          </a:xfrm>
          <a:prstGeom prst="rect">
            <a:avLst/>
          </a:prstGeom>
        </p:spPr>
        <p:txBody>
          <a:bodyPr vert="horz"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49237" y="826086"/>
            <a:ext cx="9116496" cy="425039"/>
          </a:xfrm>
        </p:spPr>
        <p:txBody>
          <a:bodyPr/>
          <a:lstStyle>
            <a:lvl1pPr algn="l">
              <a:defRPr sz="2200" b="0" baseline="0">
                <a:solidFill>
                  <a:srgbClr val="00A0E6"/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r>
              <a:rPr kumimoji="1" lang="ja-JP" altLang="en-US" dirty="0" smtClean="0"/>
              <a:t>マスタタイトルの書式設定</a:t>
            </a:r>
            <a:endParaRPr kumimoji="1" lang="ja-JP" alt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514833"/>
            <a:ext cx="9906000" cy="0"/>
          </a:xfrm>
          <a:prstGeom prst="line">
            <a:avLst/>
          </a:prstGeom>
          <a:ln w="28575">
            <a:solidFill>
              <a:srgbClr val="00A0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 descr="logo2.e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18" y="85805"/>
            <a:ext cx="1002048" cy="328207"/>
          </a:xfrm>
          <a:prstGeom prst="rect">
            <a:avLst/>
          </a:prstGeom>
        </p:spPr>
      </p:pic>
      <p:sp>
        <p:nvSpPr>
          <p:cNvPr id="17" name="正方形/長方形 16"/>
          <p:cNvSpPr/>
          <p:nvPr userDrawn="1"/>
        </p:nvSpPr>
        <p:spPr>
          <a:xfrm>
            <a:off x="0" y="6495472"/>
            <a:ext cx="9906000" cy="362527"/>
          </a:xfrm>
          <a:prstGeom prst="rect">
            <a:avLst/>
          </a:prstGeom>
          <a:solidFill>
            <a:srgbClr val="00A0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スライド番号プレースホルダ 4"/>
          <p:cNvSpPr>
            <a:spLocks noGrp="1"/>
          </p:cNvSpPr>
          <p:nvPr>
            <p:ph type="sldNum" sz="quarter" idx="12"/>
          </p:nvPr>
        </p:nvSpPr>
        <p:spPr>
          <a:xfrm>
            <a:off x="7302500" y="6492875"/>
            <a:ext cx="2311400" cy="365125"/>
          </a:xfrm>
        </p:spPr>
        <p:txBody>
          <a:bodyPr/>
          <a:lstStyle>
            <a:lvl1pPr>
              <a:defRPr sz="14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CB1E83F-99FA-45C8-B9BE-C6A88F7F0EED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144707" y="6610604"/>
            <a:ext cx="1941557" cy="1769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550" b="1" baseline="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Copyright©Tomoya</a:t>
            </a:r>
            <a:r>
              <a:rPr lang="en-US" altLang="ja-JP" sz="550" b="1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550" b="1" baseline="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Koyanagi</a:t>
            </a:r>
            <a:r>
              <a:rPr lang="en-US" altLang="ja-JP" sz="550" b="1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 All Rights Reserved.</a:t>
            </a:r>
            <a:endParaRPr lang="ja-JP" altLang="en-US" sz="550" b="1" baseline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3"/>
          </p:nvPr>
        </p:nvSpPr>
        <p:spPr>
          <a:xfrm>
            <a:off x="692445" y="1617663"/>
            <a:ext cx="8521110" cy="914400"/>
          </a:xfrm>
          <a:prstGeom prst="rect">
            <a:avLst/>
          </a:prstGeom>
        </p:spPr>
        <p:txBody>
          <a:bodyPr vert="horz"/>
          <a:lstStyle>
            <a:lvl1pPr>
              <a:defRPr sz="2000">
                <a:latin typeface="HGP創英角ｺﾞｼｯｸUB"/>
                <a:ea typeface="HGP創英角ｺﾞｼｯｸUB"/>
                <a:cs typeface="HGP創英角ｺﾞｼｯｸUB"/>
              </a:defRPr>
            </a:lvl1pPr>
            <a:lvl2pPr>
              <a:defRPr sz="1800">
                <a:latin typeface="HGP創英角ｺﾞｼｯｸUB"/>
                <a:ea typeface="HGP創英角ｺﾞｼｯｸUB"/>
                <a:cs typeface="HGP創英角ｺﾞｼｯｸUB"/>
              </a:defRPr>
            </a:lvl2pPr>
            <a:lvl3pPr>
              <a:defRPr sz="1600">
                <a:latin typeface="HGP創英角ｺﾞｼｯｸUB"/>
                <a:ea typeface="HGP創英角ｺﾞｼｯｸUB"/>
                <a:cs typeface="HGP創英角ｺﾞｼｯｸUB"/>
              </a:defRPr>
            </a:lvl3pPr>
            <a:lvl4pPr>
              <a:defRPr sz="1600">
                <a:latin typeface="HGP創英角ｺﾞｼｯｸUB"/>
                <a:ea typeface="HGP創英角ｺﾞｼｯｸUB"/>
                <a:cs typeface="HGP創英角ｺﾞｼｯｸUB"/>
              </a:defRPr>
            </a:lvl4pPr>
            <a:lvl5pPr>
              <a:defRPr sz="1600">
                <a:latin typeface="HGP創英角ｺﾞｼｯｸUB"/>
                <a:ea typeface="HGP創英角ｺﾞｼｯｸUB"/>
                <a:cs typeface="HGP創英角ｺﾞｼｯｸUB"/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5070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1368" y="91889"/>
            <a:ext cx="8627268" cy="360362"/>
          </a:xfrm>
        </p:spPr>
        <p:txBody>
          <a:bodyPr/>
          <a:lstStyle>
            <a:lvl1pPr algn="l">
              <a:defRPr sz="1400" b="0" baseline="0">
                <a:solidFill>
                  <a:srgbClr val="00A0E6"/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0" y="514833"/>
            <a:ext cx="9906000" cy="0"/>
          </a:xfrm>
          <a:prstGeom prst="line">
            <a:avLst/>
          </a:prstGeom>
          <a:ln w="28575">
            <a:solidFill>
              <a:srgbClr val="00A0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/>
          <p:cNvSpPr/>
          <p:nvPr userDrawn="1"/>
        </p:nvSpPr>
        <p:spPr>
          <a:xfrm>
            <a:off x="0" y="6495472"/>
            <a:ext cx="9906000" cy="362527"/>
          </a:xfrm>
          <a:prstGeom prst="rect">
            <a:avLst/>
          </a:prstGeom>
          <a:solidFill>
            <a:srgbClr val="00A0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スライド番号プレースホルダ 4"/>
          <p:cNvSpPr>
            <a:spLocks noGrp="1"/>
          </p:cNvSpPr>
          <p:nvPr>
            <p:ph type="sldNum" sz="quarter" idx="12"/>
          </p:nvPr>
        </p:nvSpPr>
        <p:spPr>
          <a:xfrm>
            <a:off x="7302500" y="6492875"/>
            <a:ext cx="2311400" cy="365125"/>
          </a:xfrm>
        </p:spPr>
        <p:txBody>
          <a:bodyPr/>
          <a:lstStyle>
            <a:lvl1pPr>
              <a:defRPr sz="14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CB1E83F-99FA-45C8-B9BE-C6A88F7F0EED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144707" y="6610604"/>
            <a:ext cx="1941557" cy="1769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550" b="1" baseline="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Copyright©Tomoya</a:t>
            </a:r>
            <a:r>
              <a:rPr lang="en-US" altLang="ja-JP" sz="550" b="1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550" b="1" baseline="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Koyanagi</a:t>
            </a:r>
            <a:r>
              <a:rPr lang="en-US" altLang="ja-JP" sz="550" b="1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 All Rights Reserved.</a:t>
            </a:r>
            <a:endParaRPr lang="ja-JP" altLang="en-US" sz="550" b="1" baseline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858" y="235448"/>
            <a:ext cx="9666284" cy="360362"/>
          </a:xfrm>
        </p:spPr>
        <p:txBody>
          <a:bodyPr/>
          <a:lstStyle>
            <a:lvl1pPr algn="ctr">
              <a:defRPr sz="1400" b="0" baseline="0">
                <a:solidFill>
                  <a:srgbClr val="00A0E6"/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1E83F-99FA-45C8-B9BE-C6A88F7F0EE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8568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k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54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42950" y="2959101"/>
            <a:ext cx="8420100" cy="39687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1992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5300" y="1604964"/>
            <a:ext cx="8913681" cy="45243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0A9B49C-3A30-4545-AEE3-5CCA608F56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70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wrap="none" lIns="36000" tIns="36000" rIns="36000" bIns="36000" rtlCol="0" anchor="ctr">
            <a:no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1E83F-99FA-45C8-B9BE-C6A88F7F0EE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4" r:id="rId4"/>
    <p:sldLayoutId id="2147483661" r:id="rId5"/>
    <p:sldLayoutId id="2147483662" r:id="rId6"/>
    <p:sldLayoutId id="2147483659" r:id="rId7"/>
    <p:sldLayoutId id="2147483660" r:id="rId8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b="0" kern="12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omk79/PxFW-1.x" TargetMode="External"/><Relationship Id="rId3" Type="http://schemas.openxmlformats.org/officeDocument/2006/relationships/hyperlink" Target="http://pickles.pxt.jp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 txBox="1">
            <a:spLocks/>
          </p:cNvSpPr>
          <p:nvPr/>
        </p:nvSpPr>
        <p:spPr>
          <a:xfrm>
            <a:off x="685221" y="3343839"/>
            <a:ext cx="8432776" cy="319845"/>
          </a:xfrm>
          <a:prstGeom prst="rect">
            <a:avLst/>
          </a:prstGeom>
        </p:spPr>
        <p:txBody>
          <a:bodyPr vert="horz" wrap="none" lIns="36000" tIns="36000" rIns="36000" bIns="3600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2600" b="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j-cs"/>
              </a:defRPr>
            </a:lvl1pPr>
          </a:lstStyle>
          <a:p>
            <a:pPr algn="ctr"/>
            <a:r>
              <a:rPr lang="en-US" altLang="ja-JP" sz="1200" b="1" i="0" baseline="0" dirty="0" smtClean="0">
                <a:solidFill>
                  <a:schemeClr val="bg1"/>
                </a:solidFill>
                <a:latin typeface="Arial" pitchFamily="34" charset="0"/>
              </a:rPr>
              <a:t>2013.12.28a1</a:t>
            </a:r>
            <a:r>
              <a:rPr lang="ja-JP" altLang="en-US" sz="1200" b="1" i="0" baseline="0" dirty="0" smtClean="0">
                <a:solidFill>
                  <a:schemeClr val="bg1"/>
                </a:solidFill>
                <a:latin typeface="Arial" pitchFamily="34" charset="0"/>
              </a:rPr>
              <a:t>　</a:t>
            </a:r>
            <a:r>
              <a:rPr lang="en-US" altLang="ja-JP" sz="1200" b="1" i="0" baseline="0" dirty="0" smtClean="0">
                <a:solidFill>
                  <a:schemeClr val="bg1"/>
                </a:solidFill>
                <a:latin typeface="Arial" pitchFamily="34" charset="0"/>
              </a:rPr>
              <a:t>Tomoya Koyanagi</a:t>
            </a:r>
            <a:endParaRPr lang="ja-JP" altLang="en-US" sz="1200" b="1" i="0" baseline="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1" name="タイトル 1"/>
          <p:cNvSpPr txBox="1">
            <a:spLocks/>
          </p:cNvSpPr>
          <p:nvPr/>
        </p:nvSpPr>
        <p:spPr>
          <a:xfrm>
            <a:off x="698955" y="1978617"/>
            <a:ext cx="8420100" cy="321423"/>
          </a:xfrm>
          <a:prstGeom prst="rect">
            <a:avLst/>
          </a:prstGeom>
        </p:spPr>
        <p:txBody>
          <a:bodyPr vert="horz" wrap="none" lIns="36000" tIns="36000" rIns="36000" bIns="3600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2600" b="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j-cs"/>
              </a:defRPr>
            </a:lvl1pPr>
          </a:lstStyle>
          <a:p>
            <a:pPr algn="ctr"/>
            <a:r>
              <a:rPr lang="en-US" altLang="ja-JP" sz="1400" baseline="0" dirty="0" smtClean="0">
                <a:solidFill>
                  <a:schemeClr val="bg1"/>
                </a:solidFill>
              </a:rPr>
              <a:t>Pickles Framework</a:t>
            </a:r>
            <a:endParaRPr lang="ja-JP" altLang="en-US" sz="1400" baseline="0" dirty="0">
              <a:solidFill>
                <a:schemeClr val="bg1"/>
              </a:solidFill>
            </a:endParaRPr>
          </a:p>
        </p:txBody>
      </p:sp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Introduction of “Pickles Framework”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サイト</a:t>
            </a:r>
            <a:r>
              <a:rPr lang="ja-JP" altLang="en-US" dirty="0" smtClean="0"/>
              <a:t>マップ</a:t>
            </a:r>
            <a:r>
              <a:rPr lang="ja-JP" altLang="en-US" dirty="0" smtClean="0"/>
              <a:t>の</a:t>
            </a:r>
            <a:r>
              <a:rPr lang="ja-JP" altLang="en-US" dirty="0" smtClean="0"/>
              <a:t>構造が、画面に反映されます。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B1E83F-99FA-45C8-B9BE-C6A88F7F0EED}" type="slidenum">
              <a:rPr lang="ja-JP" altLang="en-US" smtClean="0"/>
              <a:pPr/>
              <a:t>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3750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テーマ</a:t>
            </a:r>
            <a:r>
              <a:rPr kumimoji="1" lang="ja-JP" altLang="en-US" dirty="0" smtClean="0"/>
              <a:t>を</a:t>
            </a:r>
            <a:r>
              <a:rPr lang="ja-JP" altLang="en-US" dirty="0" smtClean="0"/>
              <a:t>編集</a:t>
            </a:r>
            <a:r>
              <a:rPr kumimoji="1" lang="ja-JP" altLang="en-US" dirty="0" smtClean="0"/>
              <a:t>します</a:t>
            </a:r>
            <a:r>
              <a:rPr kumimoji="1" lang="ja-JP" altLang="en-US" dirty="0" smtClean="0"/>
              <a:t>。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B1E83F-99FA-45C8-B9BE-C6A88F7F0EED}" type="slidenum">
              <a:rPr lang="ja-JP" altLang="en-US" smtClean="0"/>
              <a:pPr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0539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コンテンツを制作します。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E83F-99FA-45C8-B9BE-C6A88F7F0EED}" type="slidenum">
              <a:rPr lang="ja-JP" altLang="en-US" smtClean="0"/>
              <a:pPr/>
              <a:t>11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7274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パブリッシュしてアップロードします。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E83F-99FA-45C8-B9BE-C6A88F7F0EED}" type="slidenum">
              <a:rPr lang="ja-JP" altLang="en-US" smtClean="0"/>
              <a:pPr/>
              <a:t>12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3601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E83F-99FA-45C8-B9BE-C6A88F7F0EED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2800" dirty="0" smtClean="0">
                <a:latin typeface="HGP創英角ｺﾞｼｯｸUB" pitchFamily="50" charset="-128"/>
                <a:ea typeface="HGP創英角ｺﾞｼｯｸUB" pitchFamily="50" charset="-128"/>
              </a:rPr>
              <a:t>Pickles Framework </a:t>
            </a:r>
            <a:r>
              <a:rPr lang="ja-JP" altLang="en-US" sz="2800" dirty="0" smtClean="0">
                <a:latin typeface="HGP創英角ｺﾞｼｯｸUB" pitchFamily="50" charset="-128"/>
                <a:ea typeface="HGP創英角ｺﾞｼｯｸUB" pitchFamily="50" charset="-128"/>
              </a:rPr>
              <a:t>の概要</a:t>
            </a:r>
            <a:endParaRPr lang="en-US" altLang="ja-JP" sz="28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Pickles Framework </a:t>
            </a:r>
            <a:r>
              <a:rPr kumimoji="1" lang="ja-JP" altLang="en-US" dirty="0" smtClean="0"/>
              <a:t>とは何か？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従来のコーディング手順には、</a:t>
            </a:r>
            <a:r>
              <a:rPr kumimoji="1" lang="en-US" altLang="ja-JP" dirty="0" smtClean="0"/>
              <a:t>”</a:t>
            </a:r>
            <a:r>
              <a:rPr kumimoji="1" lang="ja-JP" altLang="en-US" dirty="0" smtClean="0"/>
              <a:t>機械的な作業</a:t>
            </a:r>
            <a:r>
              <a:rPr kumimoji="1" lang="en-US" altLang="ja-JP" dirty="0" smtClean="0"/>
              <a:t>”</a:t>
            </a:r>
            <a:r>
              <a:rPr kumimoji="1" lang="ja-JP" altLang="en-US" dirty="0" smtClean="0"/>
              <a:t>がいっぱい！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xfrm>
            <a:off x="7302500" y="6492875"/>
            <a:ext cx="2311400" cy="365125"/>
          </a:xfrm>
        </p:spPr>
        <p:txBody>
          <a:bodyPr/>
          <a:lstStyle/>
          <a:p>
            <a:fld id="{4CB1E83F-99FA-45C8-B9BE-C6A88F7F0EED}" type="slidenum">
              <a:rPr lang="ja-JP" altLang="en-US" smtClean="0"/>
              <a:pPr/>
              <a:t>14</a:t>
            </a:fld>
            <a:endParaRPr lang="ja-JP" altLang="en-US" dirty="0"/>
          </a:p>
        </p:txBody>
      </p:sp>
      <p:sp>
        <p:nvSpPr>
          <p:cNvPr id="4" name="AutoShape 1"/>
          <p:cNvSpPr>
            <a:spLocks noChangeArrowheads="1"/>
          </p:cNvSpPr>
          <p:nvPr/>
        </p:nvSpPr>
        <p:spPr bwMode="auto">
          <a:xfrm>
            <a:off x="4893418" y="1512950"/>
            <a:ext cx="2439987" cy="2185080"/>
          </a:xfrm>
          <a:prstGeom prst="roundRect">
            <a:avLst>
              <a:gd name="adj" fmla="val 65"/>
            </a:avLst>
          </a:prstGeom>
          <a:solidFill>
            <a:srgbClr val="99CC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>
                <a:solidFill>
                  <a:srgbClr val="000000"/>
                </a:solidFill>
                <a:latin typeface="HGP創英角ｺﾞｼｯｸUB"/>
                <a:ea typeface="HGP創英角ｺﾞｼｯｸUB"/>
                <a:cs typeface="HGP創英角ｺﾞｼｯｸUB"/>
              </a:rPr>
              <a:t>タイトルタグ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HGP創英角ｺﾞｼｯｸUB"/>
                <a:ea typeface="HGP創英角ｺﾞｼｯｸUB"/>
                <a:cs typeface="HGP創英角ｺﾞｼｯｸUB"/>
              </a:rPr>
              <a:t>H1</a:t>
            </a:r>
            <a:r>
              <a:rPr lang="ja-JP">
                <a:solidFill>
                  <a:srgbClr val="000000"/>
                </a:solidFill>
                <a:latin typeface="HGP創英角ｺﾞｼｯｸUB"/>
                <a:ea typeface="HGP創英角ｺﾞｼｯｸUB"/>
                <a:cs typeface="HGP創英角ｺﾞｼｯｸUB"/>
              </a:rPr>
              <a:t>見出し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>
                <a:solidFill>
                  <a:srgbClr val="000000"/>
                </a:solidFill>
                <a:latin typeface="HGP創英角ｺﾞｼｯｸUB"/>
                <a:ea typeface="HGP創英角ｺﾞｼｯｸUB"/>
                <a:cs typeface="HGP創英角ｺﾞｼｯｸUB"/>
              </a:rPr>
              <a:t>パンくず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>
                <a:solidFill>
                  <a:srgbClr val="000000"/>
                </a:solidFill>
                <a:latin typeface="HGP創英角ｺﾞｼｯｸUB"/>
                <a:ea typeface="HGP創英角ｺﾞｼｯｸUB"/>
                <a:cs typeface="HGP創英角ｺﾞｼｯｸUB"/>
              </a:rPr>
              <a:t>ローカルナビ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>
                <a:solidFill>
                  <a:srgbClr val="000000"/>
                </a:solidFill>
                <a:latin typeface="HGP創英角ｺﾞｼｯｸUB"/>
                <a:ea typeface="HGP創英角ｺﾞｼｯｸUB"/>
                <a:cs typeface="HGP創英角ｺﾞｼｯｸUB"/>
              </a:rPr>
              <a:t>グローバルナビ調整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>
                <a:solidFill>
                  <a:srgbClr val="000000"/>
                </a:solidFill>
                <a:latin typeface="HGP創英角ｺﾞｼｯｸUB"/>
                <a:ea typeface="HGP創英角ｺﾞｼｯｸUB"/>
                <a:cs typeface="HGP創英角ｺﾞｼｯｸUB"/>
              </a:rPr>
              <a:t>メタタグ</a:t>
            </a:r>
            <a:r>
              <a:rPr lang="en-US">
                <a:solidFill>
                  <a:srgbClr val="000000"/>
                </a:solidFill>
                <a:latin typeface="HGP創英角ｺﾞｼｯｸUB"/>
                <a:ea typeface="HGP創英角ｺﾞｼｯｸUB"/>
                <a:cs typeface="HGP創英角ｺﾞｼｯｸUB"/>
              </a:rPr>
              <a:t>(SEO)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>
                <a:solidFill>
                  <a:srgbClr val="000000"/>
                </a:solidFill>
                <a:latin typeface="HGP創英角ｺﾞｼｯｸUB"/>
                <a:ea typeface="HGP創英角ｺﾞｼｯｸUB"/>
                <a:cs typeface="HGP創英角ｺﾞｼｯｸUB"/>
              </a:rPr>
              <a:t>・・・</a:t>
            </a:r>
            <a:r>
              <a:rPr lang="en-US">
                <a:solidFill>
                  <a:srgbClr val="000000"/>
                </a:solidFill>
                <a:latin typeface="HGP創英角ｺﾞｼｯｸUB"/>
                <a:ea typeface="HGP創英角ｺﾞｼｯｸUB"/>
                <a:cs typeface="HGP創英角ｺﾞｼｯｸUB"/>
              </a:rPr>
              <a:t>etc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781793" y="1512950"/>
            <a:ext cx="1863725" cy="2185080"/>
          </a:xfrm>
          <a:prstGeom prst="roundRect">
            <a:avLst>
              <a:gd name="adj" fmla="val 83"/>
            </a:avLst>
          </a:prstGeom>
          <a:solidFill>
            <a:srgbClr val="99CC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dirty="0">
                <a:solidFill>
                  <a:srgbClr val="000000"/>
                </a:solidFill>
                <a:latin typeface="HGP創英角ｺﾞｼｯｸUB"/>
                <a:ea typeface="HGP創英角ｺﾞｼｯｸUB"/>
                <a:cs typeface="HGP創英角ｺﾞｼｯｸUB"/>
              </a:rPr>
              <a:t>最初の</a:t>
            </a:r>
            <a:r>
              <a:rPr lang="en-US" dirty="0">
                <a:solidFill>
                  <a:srgbClr val="000000"/>
                </a:solidFill>
                <a:latin typeface="HGP創英角ｺﾞｼｯｸUB"/>
                <a:ea typeface="HGP創英角ｺﾞｼｯｸUB"/>
                <a:cs typeface="HGP創英角ｺﾞｼｯｸUB"/>
              </a:rPr>
              <a:t>HTML</a:t>
            </a:r>
            <a:br>
              <a:rPr lang="en-US" dirty="0">
                <a:solidFill>
                  <a:srgbClr val="000000"/>
                </a:solidFill>
                <a:latin typeface="HGP創英角ｺﾞｼｯｸUB"/>
                <a:ea typeface="HGP創英角ｺﾞｼｯｸUB"/>
                <a:cs typeface="HGP創英角ｺﾞｼｯｸUB"/>
              </a:rPr>
            </a:br>
            <a:r>
              <a:rPr lang="en-US" dirty="0">
                <a:solidFill>
                  <a:srgbClr val="000000"/>
                </a:solidFill>
                <a:latin typeface="HGP創英角ｺﾞｼｯｸUB"/>
                <a:ea typeface="HGP創英角ｺﾞｼｯｸUB"/>
                <a:cs typeface="HGP創英角ｺﾞｼｯｸUB"/>
              </a:rPr>
              <a:t>(</a:t>
            </a:r>
            <a:r>
              <a:rPr lang="ja-JP" dirty="0">
                <a:solidFill>
                  <a:srgbClr val="000000"/>
                </a:solidFill>
                <a:latin typeface="HGP創英角ｺﾞｼｯｸUB"/>
                <a:ea typeface="HGP創英角ｺﾞｼｯｸUB"/>
                <a:cs typeface="HGP創英角ｺﾞｼｯｸUB"/>
              </a:rPr>
              <a:t>テンプレート</a:t>
            </a:r>
            <a:r>
              <a:rPr lang="en-US" dirty="0">
                <a:solidFill>
                  <a:srgbClr val="000000"/>
                </a:solidFill>
                <a:latin typeface="HGP創英角ｺﾞｼｯｸUB"/>
                <a:ea typeface="HGP創英角ｺﾞｼｯｸUB"/>
                <a:cs typeface="HGP創英角ｺﾞｼｯｸUB"/>
              </a:rPr>
              <a:t>)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828080" y="1512950"/>
            <a:ext cx="1863725" cy="2185080"/>
          </a:xfrm>
          <a:prstGeom prst="roundRect">
            <a:avLst>
              <a:gd name="adj" fmla="val 83"/>
            </a:avLst>
          </a:prstGeom>
          <a:solidFill>
            <a:srgbClr val="99CC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>
                <a:solidFill>
                  <a:srgbClr val="000000"/>
                </a:solidFill>
                <a:latin typeface="HGP創英角ｺﾞｼｯｸUB"/>
                <a:ea typeface="HGP創英角ｺﾞｼｯｸUB"/>
                <a:cs typeface="HGP創英角ｺﾞｼｯｸUB"/>
              </a:rPr>
              <a:t>新しいページ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230218" y="2005755"/>
            <a:ext cx="485775" cy="900113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94BD5E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760443" y="2040680"/>
            <a:ext cx="1374775" cy="91281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ja-JP" dirty="0">
                <a:latin typeface="HGP創英角ｺﾞｼｯｸUB"/>
                <a:ea typeface="HGP創英角ｺﾞｼｯｸUB"/>
                <a:cs typeface="HGP創英角ｺﾞｼｯｸUB"/>
              </a:rPr>
              <a:t>ようやく</a:t>
            </a:r>
            <a:r>
              <a:rPr lang="ja-JP" dirty="0" smtClean="0">
                <a:latin typeface="HGP創英角ｺﾞｼｯｸUB"/>
                <a:ea typeface="HGP創英角ｺﾞｼｯｸUB"/>
                <a:cs typeface="HGP創英角ｺﾞｼｯｸUB"/>
              </a:rPr>
              <a:t>、</a:t>
            </a:r>
            <a:endParaRPr lang="ja-JP" dirty="0">
              <a:latin typeface="HGP創英角ｺﾞｼｯｸUB"/>
              <a:ea typeface="HGP創英角ｺﾞｼｯｸUB"/>
              <a:cs typeface="HGP創英角ｺﾞｼｯｸUB"/>
            </a:endParaRPr>
          </a:p>
          <a:p>
            <a:pPr algn="ctr"/>
            <a:r>
              <a:rPr lang="ja-JP" dirty="0">
                <a:latin typeface="HGP創英角ｺﾞｼｯｸUB"/>
                <a:ea typeface="HGP創英角ｺﾞｼｯｸUB"/>
                <a:cs typeface="HGP創英角ｺﾞｼｯｸUB"/>
              </a:rPr>
              <a:t>コーディング開始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2550268" y="2005755"/>
            <a:ext cx="485775" cy="900113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94BD5E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323255" y="2926505"/>
            <a:ext cx="957263" cy="36512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ja-JP" dirty="0">
                <a:latin typeface="HGP創英角ｺﾞｼｯｸUB"/>
                <a:ea typeface="HGP創英角ｺﾞｼｯｸUB"/>
                <a:cs typeface="HGP創英角ｺﾞｼｯｸUB"/>
              </a:rPr>
              <a:t>コピー</a:t>
            </a: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4577505" y="2005755"/>
            <a:ext cx="485775" cy="900113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94BD5E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4091730" y="2926505"/>
            <a:ext cx="1452563" cy="36512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ja-JP">
                <a:latin typeface="HGP創英角ｺﾞｼｯｸUB"/>
                <a:ea typeface="HGP創英角ｺﾞｼｯｸUB"/>
                <a:cs typeface="HGP創英角ｺﾞｼｯｸUB"/>
              </a:rPr>
              <a:t>機械的編集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286618" y="3967905"/>
            <a:ext cx="363696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ja-JP" b="1">
                <a:latin typeface="HGP創英角ｺﾞｼｯｸUB"/>
                <a:ea typeface="HGP創英角ｺﾞｼｯｸUB"/>
                <a:cs typeface="HGP創英角ｺﾞｼｯｸUB"/>
              </a:rPr>
              <a:t>機械的な作業、意外と負担が大きい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1826368" y="4391999"/>
            <a:ext cx="5842230" cy="921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ja-JP">
                <a:latin typeface="ヒラギノ角ゴ Pro W3"/>
                <a:ea typeface="ヒラギノ角ゴ Pro W3"/>
                <a:cs typeface="ヒラギノ角ゴ Pro W3"/>
              </a:rPr>
              <a:t>・実は同じ情報を沢山コピペしている。</a:t>
            </a:r>
            <a:r>
              <a:rPr lang="en-US">
                <a:latin typeface="ヒラギノ角ゴ Pro W3"/>
                <a:ea typeface="ヒラギノ角ゴ Pro W3"/>
                <a:cs typeface="ヒラギノ角ゴ Pro W3"/>
              </a:rPr>
              <a:t>(</a:t>
            </a:r>
            <a:r>
              <a:rPr lang="ja-JP">
                <a:latin typeface="ヒラギノ角ゴ Pro W3"/>
                <a:ea typeface="ヒラギノ角ゴ Pro W3"/>
                <a:cs typeface="ヒラギノ角ゴ Pro W3"/>
              </a:rPr>
              <a:t>タイトルとか</a:t>
            </a:r>
            <a:r>
              <a:rPr lang="en-US">
                <a:latin typeface="ヒラギノ角ゴ Pro W3"/>
                <a:ea typeface="ヒラギノ角ゴ Pro W3"/>
                <a:cs typeface="ヒラギノ角ゴ Pro W3"/>
              </a:rPr>
              <a:t>)</a:t>
            </a:r>
          </a:p>
          <a:p>
            <a:r>
              <a:rPr lang="ja-JP">
                <a:latin typeface="ヒラギノ角ゴ Pro W3"/>
                <a:ea typeface="ヒラギノ角ゴ Pro W3"/>
                <a:cs typeface="ヒラギノ角ゴ Pro W3"/>
              </a:rPr>
              <a:t>・ミスが起こりやすく、気づきにくい。</a:t>
            </a:r>
          </a:p>
          <a:p>
            <a:r>
              <a:rPr lang="ja-JP">
                <a:latin typeface="ヒラギノ角ゴ Pro W3"/>
                <a:ea typeface="ヒラギノ角ゴ Pro W3"/>
                <a:cs typeface="ヒラギノ角ゴ Pro W3"/>
              </a:rPr>
              <a:t>・確認するのも大変。</a:t>
            </a:r>
          </a:p>
        </p:txBody>
      </p:sp>
      <p:cxnSp>
        <p:nvCxnSpPr>
          <p:cNvPr id="15" name="AutoShape 13"/>
          <p:cNvCxnSpPr>
            <a:cxnSpLocks noChangeShapeType="1"/>
            <a:stCxn id="4" idx="2"/>
            <a:endCxn id="13" idx="3"/>
          </p:cNvCxnSpPr>
          <p:nvPr/>
        </p:nvCxnSpPr>
        <p:spPr bwMode="auto">
          <a:xfrm rot="5400000">
            <a:off x="5292277" y="3329333"/>
            <a:ext cx="452438" cy="1189832"/>
          </a:xfrm>
          <a:prstGeom prst="bentConnector2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6" name="AutoShape 14"/>
          <p:cNvSpPr>
            <a:spLocks noChangeArrowheads="1"/>
          </p:cNvSpPr>
          <p:nvPr/>
        </p:nvSpPr>
        <p:spPr bwMode="auto">
          <a:xfrm>
            <a:off x="926255" y="5643621"/>
            <a:ext cx="8099425" cy="720725"/>
          </a:xfrm>
          <a:prstGeom prst="roundRect">
            <a:avLst>
              <a:gd name="adj" fmla="val 218"/>
            </a:avLst>
          </a:prstGeom>
          <a:solidFill>
            <a:srgbClr val="FFFF99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400" b="1">
                <a:solidFill>
                  <a:srgbClr val="000000"/>
                </a:solidFill>
                <a:latin typeface="HGP創英角ｺﾞｼｯｸUB"/>
                <a:ea typeface="HGP創英角ｺﾞｼｯｸUB"/>
                <a:cs typeface="HGP創英角ｺﾞｼｯｸUB"/>
              </a:rPr>
              <a:t>機械的な作業は、機械にやってもらおうじゃないか！</a:t>
            </a:r>
          </a:p>
        </p:txBody>
      </p:sp>
      <p:sp>
        <p:nvSpPr>
          <p:cNvPr id="17" name="AutoShape 15"/>
          <p:cNvSpPr>
            <a:spLocks noChangeArrowheads="1"/>
          </p:cNvSpPr>
          <p:nvPr/>
        </p:nvSpPr>
        <p:spPr bwMode="auto">
          <a:xfrm>
            <a:off x="4166343" y="5303910"/>
            <a:ext cx="1439862" cy="413746"/>
          </a:xfrm>
          <a:prstGeom prst="downArrow">
            <a:avLst>
              <a:gd name="adj1" fmla="val 52667"/>
              <a:gd name="adj2" fmla="val 72504"/>
            </a:avLst>
          </a:prstGeom>
          <a:solidFill>
            <a:srgbClr val="FF9966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1432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HGP創英角ｺﾞｼｯｸUB" pitchFamily="50" charset="-128"/>
                <a:ea typeface="HGP創英角ｺﾞｼｯｸUB" pitchFamily="50" charset="-128"/>
              </a:rPr>
              <a:t>「ウェブサイト」を、</a:t>
            </a:r>
            <a:r>
              <a:rPr kumimoji="1" lang="en-US" altLang="ja-JP" dirty="0" smtClean="0">
                <a:latin typeface="HGP創英角ｺﾞｼｯｸUB" pitchFamily="50" charset="-128"/>
                <a:ea typeface="HGP創英角ｺﾞｼｯｸUB" pitchFamily="50" charset="-128"/>
              </a:rPr>
              <a:t>3</a:t>
            </a:r>
            <a:r>
              <a:rPr kumimoji="1" lang="ja-JP" altLang="en-US" dirty="0" smtClean="0">
                <a:latin typeface="HGP創英角ｺﾞｼｯｸUB" pitchFamily="50" charset="-128"/>
                <a:ea typeface="HGP創英角ｺﾞｼｯｸUB" pitchFamily="50" charset="-128"/>
              </a:rPr>
              <a:t>つの要素に分解</a:t>
            </a:r>
            <a:endParaRPr kumimoji="1" lang="ja-JP" altLang="en-US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E83F-99FA-45C8-B9BE-C6A88F7F0EED}" type="slidenum">
              <a:rPr lang="ja-JP" altLang="en-US" smtClean="0"/>
              <a:pPr/>
              <a:t>15</a:t>
            </a:fld>
            <a:endParaRPr lang="ja-JP" alt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048" y="1319055"/>
            <a:ext cx="6869904" cy="3739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1546087" y="5280025"/>
            <a:ext cx="68138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ja-JP" b="1" dirty="0" smtClean="0">
                <a:solidFill>
                  <a:srgbClr val="000000"/>
                </a:solidFill>
              </a:rPr>
              <a:t>Pickles Framework</a:t>
            </a:r>
            <a:r>
              <a:rPr lang="ja-JP" altLang="en-US" b="1" dirty="0" smtClean="0">
                <a:solidFill>
                  <a:srgbClr val="000000"/>
                </a:solidFill>
              </a:rPr>
              <a:t>は、</a:t>
            </a:r>
            <a:r>
              <a:rPr lang="ja-JP" altLang="ja-JP" b="1" dirty="0" smtClean="0">
                <a:solidFill>
                  <a:srgbClr val="000000"/>
                </a:solidFill>
              </a:rPr>
              <a:t>ウェブサイトの</a:t>
            </a:r>
            <a:r>
              <a:rPr lang="ja-JP" altLang="ja-JP" b="1" dirty="0">
                <a:solidFill>
                  <a:srgbClr val="000000"/>
                </a:solidFill>
              </a:rPr>
              <a:t>構造を、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ja-JP" b="1" dirty="0" smtClean="0">
                <a:solidFill>
                  <a:srgbClr val="000000"/>
                </a:solidFill>
              </a:rPr>
              <a:t>(1)</a:t>
            </a:r>
            <a:r>
              <a:rPr lang="ja-JP" altLang="ja-JP" b="1" dirty="0" smtClean="0">
                <a:solidFill>
                  <a:srgbClr val="000000"/>
                </a:solidFill>
              </a:rPr>
              <a:t>サイトマップ、</a:t>
            </a:r>
            <a:r>
              <a:rPr lang="en-US" altLang="ja-JP" b="1" dirty="0" smtClean="0">
                <a:solidFill>
                  <a:srgbClr val="000000"/>
                </a:solidFill>
              </a:rPr>
              <a:t>(2)</a:t>
            </a:r>
            <a:r>
              <a:rPr lang="ja-JP" altLang="ja-JP" b="1" dirty="0" smtClean="0">
                <a:solidFill>
                  <a:srgbClr val="000000"/>
                </a:solidFill>
              </a:rPr>
              <a:t>コンテンツ、</a:t>
            </a:r>
            <a:r>
              <a:rPr lang="en-US" altLang="ja-JP" b="1" dirty="0" smtClean="0">
                <a:solidFill>
                  <a:srgbClr val="000000"/>
                </a:solidFill>
              </a:rPr>
              <a:t>(3)</a:t>
            </a:r>
            <a:r>
              <a:rPr lang="ja-JP" altLang="ja-JP" b="1" dirty="0" smtClean="0">
                <a:solidFill>
                  <a:srgbClr val="000000"/>
                </a:solidFill>
              </a:rPr>
              <a:t>テーマ</a:t>
            </a:r>
            <a:r>
              <a:rPr lang="en-US" altLang="ja-JP" b="1" dirty="0" smtClean="0">
                <a:solidFill>
                  <a:srgbClr val="000000"/>
                </a:solidFill>
              </a:rPr>
              <a:t> </a:t>
            </a:r>
            <a:r>
              <a:rPr lang="ja-JP" altLang="ja-JP" b="1" dirty="0" smtClean="0">
                <a:solidFill>
                  <a:srgbClr val="000000"/>
                </a:solidFill>
              </a:rPr>
              <a:t>の</a:t>
            </a:r>
            <a:endParaRPr lang="en-US" altLang="ja-JP" b="1" dirty="0" smtClean="0">
              <a:solidFill>
                <a:srgbClr val="000000"/>
              </a:solidFill>
            </a:endParaRP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ja-JP" b="1" dirty="0" smtClean="0">
                <a:solidFill>
                  <a:srgbClr val="000000"/>
                </a:solidFill>
              </a:rPr>
              <a:t>3</a:t>
            </a:r>
            <a:r>
              <a:rPr lang="ja-JP" altLang="en-US" b="1" dirty="0" smtClean="0">
                <a:solidFill>
                  <a:srgbClr val="000000"/>
                </a:solidFill>
              </a:rPr>
              <a:t>つの</a:t>
            </a:r>
            <a:r>
              <a:rPr lang="ja-JP" altLang="ja-JP" b="1" dirty="0" smtClean="0">
                <a:solidFill>
                  <a:srgbClr val="000000"/>
                </a:solidFill>
              </a:rPr>
              <a:t>要素に分解して</a:t>
            </a:r>
            <a:r>
              <a:rPr lang="ja-JP" altLang="en-US" b="1" dirty="0" smtClean="0">
                <a:solidFill>
                  <a:srgbClr val="000000"/>
                </a:solidFill>
              </a:rPr>
              <a:t>構築するフレームワークです</a:t>
            </a:r>
            <a:r>
              <a:rPr lang="ja-JP" altLang="ja-JP" b="1" dirty="0" smtClean="0">
                <a:solidFill>
                  <a:srgbClr val="000000"/>
                </a:solidFill>
              </a:rPr>
              <a:t>。</a:t>
            </a:r>
            <a:endParaRPr lang="ja-JP" altLang="ja-JP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[1]</a:t>
            </a:r>
            <a:r>
              <a:rPr kumimoji="1" lang="ja-JP" altLang="en-US" dirty="0" smtClean="0"/>
              <a:t>サイトマップ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xfrm>
            <a:off x="7302500" y="6492875"/>
            <a:ext cx="2311400" cy="365125"/>
          </a:xfrm>
        </p:spPr>
        <p:txBody>
          <a:bodyPr/>
          <a:lstStyle/>
          <a:p>
            <a:fld id="{4CB1E83F-99FA-45C8-B9BE-C6A88F7F0EED}" type="slidenum">
              <a:rPr lang="ja-JP" altLang="en-US" smtClean="0"/>
              <a:pPr/>
              <a:t>16</a:t>
            </a:fld>
            <a:endParaRPr lang="ja-JP" altLang="en-US" dirty="0"/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50" y="1252538"/>
            <a:ext cx="7658100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92" y="2045068"/>
            <a:ext cx="5482208" cy="446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926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[2]</a:t>
            </a:r>
            <a:r>
              <a:rPr kumimoji="1" lang="ja-JP" altLang="en-US" dirty="0" smtClean="0"/>
              <a:t>コンテンツ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xfrm>
            <a:off x="7302500" y="6492875"/>
            <a:ext cx="2311400" cy="365125"/>
          </a:xfrm>
        </p:spPr>
        <p:txBody>
          <a:bodyPr/>
          <a:lstStyle/>
          <a:p>
            <a:fld id="{4CB1E83F-99FA-45C8-B9BE-C6A88F7F0EED}" type="slidenum">
              <a:rPr lang="ja-JP" altLang="en-US" smtClean="0"/>
              <a:pPr/>
              <a:t>17</a:t>
            </a:fld>
            <a:endParaRPr lang="ja-JP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88" y="1797050"/>
            <a:ext cx="5407025" cy="326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8495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[3]</a:t>
            </a:r>
            <a:r>
              <a:rPr kumimoji="1" lang="ja-JP" altLang="en-US" dirty="0" smtClean="0"/>
              <a:t>テーマ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xfrm>
            <a:off x="7302500" y="6492875"/>
            <a:ext cx="2311400" cy="365125"/>
          </a:xfrm>
        </p:spPr>
        <p:txBody>
          <a:bodyPr/>
          <a:lstStyle/>
          <a:p>
            <a:fld id="{4CB1E83F-99FA-45C8-B9BE-C6A88F7F0EED}" type="slidenum">
              <a:rPr lang="ja-JP" altLang="en-US" smtClean="0"/>
              <a:pPr/>
              <a:t>18</a:t>
            </a:fld>
            <a:endParaRPr lang="ja-JP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3" y="1698625"/>
            <a:ext cx="4295775" cy="346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8495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E83F-99FA-45C8-B9BE-C6A88F7F0EED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sz="2800" dirty="0" smtClean="0">
                <a:latin typeface="HGP創英角ｺﾞｼｯｸUB" pitchFamily="50" charset="-128"/>
                <a:ea typeface="HGP創英角ｺﾞｼｯｸUB" pitchFamily="50" charset="-128"/>
              </a:rPr>
              <a:t>ツアー</a:t>
            </a:r>
            <a:endParaRPr lang="en-US" altLang="ja-JP" sz="28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5645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HGP創英角ｺﾞｼｯｸUB" pitchFamily="50" charset="-128"/>
                <a:ea typeface="HGP創英角ｺﾞｼｯｸUB" pitchFamily="50" charset="-128"/>
              </a:rPr>
              <a:t>PX=publish </a:t>
            </a:r>
            <a:r>
              <a:rPr kumimoji="1" lang="ja-JP" altLang="en-US" dirty="0" smtClean="0">
                <a:latin typeface="HGP創英角ｺﾞｼｯｸUB" pitchFamily="50" charset="-128"/>
                <a:ea typeface="HGP創英角ｺﾞｼｯｸUB" pitchFamily="50" charset="-128"/>
              </a:rPr>
              <a:t>で静的な</a:t>
            </a:r>
            <a:r>
              <a:rPr kumimoji="1" lang="en-US" altLang="ja-JP" dirty="0" smtClean="0">
                <a:latin typeface="HGP創英角ｺﾞｼｯｸUB" pitchFamily="50" charset="-128"/>
                <a:ea typeface="HGP創英角ｺﾞｼｯｸUB" pitchFamily="50" charset="-128"/>
              </a:rPr>
              <a:t>HTML</a:t>
            </a:r>
            <a:r>
              <a:rPr kumimoji="1" lang="ja-JP" altLang="en-US" dirty="0" smtClean="0">
                <a:latin typeface="HGP創英角ｺﾞｼｯｸUB" pitchFamily="50" charset="-128"/>
                <a:ea typeface="HGP創英角ｺﾞｼｯｸUB" pitchFamily="50" charset="-128"/>
              </a:rPr>
              <a:t>を書き出す</a:t>
            </a:r>
            <a:endParaRPr kumimoji="1" lang="ja-JP" altLang="en-US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E83F-99FA-45C8-B9BE-C6A88F7F0EED}" type="slidenum">
              <a:rPr lang="ja-JP" altLang="en-US" smtClean="0"/>
              <a:pPr/>
              <a:t>19</a:t>
            </a:fld>
            <a:endParaRPr lang="ja-JP" altLang="en-US"/>
          </a:p>
        </p:txBody>
      </p:sp>
      <p:sp>
        <p:nvSpPr>
          <p:cNvPr id="10" name="AutoShape 1"/>
          <p:cNvSpPr>
            <a:spLocks noChangeArrowheads="1"/>
          </p:cNvSpPr>
          <p:nvPr/>
        </p:nvSpPr>
        <p:spPr bwMode="auto">
          <a:xfrm>
            <a:off x="812800" y="1624579"/>
            <a:ext cx="8280400" cy="1260475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1042747" y="1769041"/>
            <a:ext cx="49990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ja-JP" b="1" dirty="0">
                <a:latin typeface="HGP創英角ｺﾞｼｯｸUB"/>
                <a:ea typeface="HGP創英角ｺﾞｼｯｸUB"/>
                <a:cs typeface="HGP創英角ｺﾞｼｯｸUB"/>
              </a:rPr>
              <a:t>最終的な納品ファイルは、静的な</a:t>
            </a:r>
            <a:r>
              <a:rPr lang="en-US" b="1" dirty="0">
                <a:latin typeface="HGP創英角ｺﾞｼｯｸUB"/>
                <a:ea typeface="HGP創英角ｺﾞｼｯｸUB"/>
                <a:cs typeface="HGP創英角ｺﾞｼｯｸUB"/>
              </a:rPr>
              <a:t>HTML</a:t>
            </a:r>
            <a:r>
              <a:rPr lang="ja-JP" b="1" dirty="0">
                <a:latin typeface="HGP創英角ｺﾞｼｯｸUB"/>
                <a:ea typeface="HGP創英角ｺﾞｼｯｸUB"/>
                <a:cs typeface="HGP創英角ｺﾞｼｯｸUB"/>
              </a:rPr>
              <a:t>ドキュメント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084022" y="1994466"/>
            <a:ext cx="77406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/>
              <a:t>Pickles Framework </a:t>
            </a:r>
            <a:r>
              <a:rPr lang="ja-JP" dirty="0"/>
              <a:t>は、最終的な制作物を、静的な</a:t>
            </a:r>
            <a:r>
              <a:rPr lang="en-US" dirty="0"/>
              <a:t>HTML</a:t>
            </a:r>
            <a:r>
              <a:rPr lang="ja-JP" dirty="0"/>
              <a:t>の形式に出力する機能を内包しています。クライアントへ納品されるのは、この静的な</a:t>
            </a:r>
            <a:r>
              <a:rPr lang="en-US" dirty="0"/>
              <a:t>HTML</a:t>
            </a:r>
            <a:r>
              <a:rPr lang="ja-JP" dirty="0"/>
              <a:t>です。</a:t>
            </a: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904635" y="3146991"/>
            <a:ext cx="7616825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altLang="ja-JP" sz="2000" b="1" dirty="0" smtClean="0"/>
              <a:t>■</a:t>
            </a:r>
            <a:r>
              <a:rPr lang="ja-JP" sz="2000" b="1" dirty="0" smtClean="0"/>
              <a:t>パブリッシュ</a:t>
            </a:r>
            <a:r>
              <a:rPr lang="ja-JP" sz="2000" b="1" dirty="0"/>
              <a:t>の実行</a:t>
            </a:r>
            <a:r>
              <a:rPr lang="ja-JP" sz="2000" b="1" dirty="0" smtClean="0"/>
              <a:t>手順</a:t>
            </a:r>
            <a:endParaRPr lang="ja-JP" sz="2000" b="1" dirty="0"/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1264997" y="3686741"/>
            <a:ext cx="725805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ja-JP" sz="2000" dirty="0"/>
              <a:t>【１】</a:t>
            </a:r>
            <a:r>
              <a:rPr lang="en-US" sz="2000" dirty="0"/>
              <a:t>URL</a:t>
            </a:r>
            <a:r>
              <a:rPr lang="ja-JP" sz="2000" dirty="0"/>
              <a:t>の最後に </a:t>
            </a:r>
            <a:r>
              <a:rPr lang="en-US" sz="2000" dirty="0"/>
              <a:t>?PX=publish </a:t>
            </a:r>
            <a:r>
              <a:rPr lang="ja-JP" sz="2000" dirty="0"/>
              <a:t>を付けてアクセスする</a:t>
            </a:r>
            <a:r>
              <a:rPr lang="ja-JP" sz="2000" dirty="0" smtClean="0"/>
              <a:t>。</a:t>
            </a:r>
          </a:p>
          <a:p>
            <a:endParaRPr lang="en-US" sz="2000" dirty="0" smtClean="0"/>
          </a:p>
          <a:p>
            <a:r>
              <a:rPr lang="ja-JP" sz="2000" dirty="0" smtClean="0"/>
              <a:t>【</a:t>
            </a:r>
            <a:r>
              <a:rPr lang="ja-JP" sz="2000" dirty="0"/>
              <a:t>２】パブリッシュボタンを押す</a:t>
            </a:r>
            <a:r>
              <a:rPr lang="ja-JP" sz="2000" dirty="0" smtClean="0"/>
              <a:t>。</a:t>
            </a:r>
          </a:p>
          <a:p>
            <a:endParaRPr lang="en-US" sz="2000" dirty="0" smtClean="0"/>
          </a:p>
          <a:p>
            <a:r>
              <a:rPr lang="ja-JP" sz="2000" dirty="0" smtClean="0"/>
              <a:t>【</a:t>
            </a:r>
            <a:r>
              <a:rPr lang="ja-JP" sz="2000" dirty="0"/>
              <a:t>３】パブリッシュが始まるので、終わるまでしばらく待つ。</a:t>
            </a:r>
          </a:p>
          <a:p>
            <a:endParaRPr lang="en-US" sz="2000" dirty="0"/>
          </a:p>
          <a:p>
            <a:r>
              <a:rPr lang="ja-JP" sz="2000" dirty="0"/>
              <a:t>【４】</a:t>
            </a:r>
            <a:r>
              <a:rPr lang="en-US" sz="2000" dirty="0"/>
              <a:t>./_PX/_sys/publish/* </a:t>
            </a:r>
            <a:r>
              <a:rPr lang="ja-JP" sz="2000" dirty="0"/>
              <a:t>に出力される。</a:t>
            </a:r>
          </a:p>
        </p:txBody>
      </p:sp>
    </p:spTree>
    <p:extLst>
      <p:ext uri="{BB962C8B-B14F-4D97-AF65-F5344CB8AC3E}">
        <p14:creationId xmlns:p14="http://schemas.microsoft.com/office/powerpoint/2010/main" val="2909270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ctrTitle"/>
          </p:nvPr>
        </p:nvSpPr>
        <p:spPr>
          <a:ln/>
        </p:spPr>
        <p:txBody>
          <a:bodyPr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1800" dirty="0"/>
              <a:t>特徴</a:t>
            </a:r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271691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HGP創英角ｺﾞｼｯｸUB" pitchFamily="50" charset="-128"/>
                <a:ea typeface="HGP創英角ｺﾞｼｯｸUB" pitchFamily="50" charset="-128"/>
              </a:rPr>
              <a:t>一般的な</a:t>
            </a:r>
            <a:r>
              <a:rPr kumimoji="1" lang="en-US" altLang="ja-JP" dirty="0" smtClean="0">
                <a:latin typeface="HGP創英角ｺﾞｼｯｸUB" pitchFamily="50" charset="-128"/>
                <a:ea typeface="HGP創英角ｺﾞｼｯｸUB" pitchFamily="50" charset="-128"/>
              </a:rPr>
              <a:t>CMS</a:t>
            </a:r>
            <a:r>
              <a:rPr kumimoji="1" lang="ja-JP" altLang="en-US" dirty="0" smtClean="0">
                <a:latin typeface="HGP創英角ｺﾞｼｯｸUB" pitchFamily="50" charset="-128"/>
                <a:ea typeface="HGP創英角ｺﾞｼｯｸUB" pitchFamily="50" charset="-128"/>
              </a:rPr>
              <a:t>とはどう違う？</a:t>
            </a:r>
            <a:endParaRPr kumimoji="1" lang="ja-JP" altLang="en-US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E83F-99FA-45C8-B9BE-C6A88F7F0EED}" type="slidenum">
              <a:rPr lang="ja-JP" altLang="en-US" smtClean="0"/>
              <a:pPr/>
              <a:t>21</a:t>
            </a:fld>
            <a:endParaRPr lang="ja-JP" alt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90394" y="1829594"/>
            <a:ext cx="9164769" cy="319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400" b="1" dirty="0"/>
              <a:t>■</a:t>
            </a:r>
            <a:r>
              <a:rPr lang="ja-JP" sz="2400" b="1" dirty="0"/>
              <a:t>プロのウェブ制作者の</a:t>
            </a:r>
            <a:r>
              <a:rPr lang="ja-JP" sz="2400" b="1" dirty="0" smtClean="0"/>
              <a:t>ため</a:t>
            </a:r>
            <a:r>
              <a:rPr lang="ja-JP" altLang="en-US" sz="2400" b="1" dirty="0" smtClean="0"/>
              <a:t>のフレームワークです</a:t>
            </a:r>
            <a:r>
              <a:rPr lang="ja-JP" sz="2400" b="1" dirty="0" smtClean="0"/>
              <a:t>。</a:t>
            </a:r>
            <a:endParaRPr lang="ja-JP" sz="2400" b="1" dirty="0"/>
          </a:p>
          <a:p>
            <a:r>
              <a:rPr lang="ja-JP" dirty="0"/>
              <a:t>一般的な</a:t>
            </a:r>
            <a:r>
              <a:rPr lang="en-US" dirty="0"/>
              <a:t>CMS</a:t>
            </a:r>
            <a:r>
              <a:rPr lang="ja-JP" dirty="0"/>
              <a:t>は、ウェブリテラシーのない人が編集できるように作られて</a:t>
            </a:r>
            <a:r>
              <a:rPr lang="ja-JP" dirty="0" smtClean="0"/>
              <a:t>い</a:t>
            </a:r>
            <a:r>
              <a:rPr lang="ja-JP" altLang="en-US" dirty="0" smtClean="0"/>
              <a:t>ます</a:t>
            </a:r>
            <a:r>
              <a:rPr lang="ja-JP" dirty="0" smtClean="0"/>
              <a:t>。</a:t>
            </a:r>
            <a:endParaRPr lang="ja-JP" dirty="0"/>
          </a:p>
          <a:p>
            <a:endParaRPr lang="en-US" sz="2400" b="1" dirty="0"/>
          </a:p>
          <a:p>
            <a:r>
              <a:rPr lang="en-US" sz="2400" b="1" dirty="0"/>
              <a:t>■</a:t>
            </a:r>
            <a:r>
              <a:rPr lang="ja-JP" sz="2400" b="1" dirty="0" smtClean="0"/>
              <a:t>コンテンツデータ</a:t>
            </a:r>
            <a:r>
              <a:rPr lang="ja-JP" altLang="en-US" sz="2400" b="1" dirty="0" smtClean="0"/>
              <a:t>は、</a:t>
            </a:r>
            <a:r>
              <a:rPr lang="en-US" sz="2400" b="1" dirty="0" smtClean="0"/>
              <a:t>HTML</a:t>
            </a:r>
            <a:r>
              <a:rPr lang="ja-JP" altLang="en-US" sz="2400" b="1" dirty="0" smtClean="0"/>
              <a:t>です</a:t>
            </a:r>
            <a:r>
              <a:rPr lang="ja-JP" sz="2400" b="1" dirty="0" smtClean="0"/>
              <a:t>。</a:t>
            </a:r>
            <a:endParaRPr lang="ja-JP" sz="2400" b="1" dirty="0"/>
          </a:p>
          <a:p>
            <a:r>
              <a:rPr lang="ja-JP" dirty="0"/>
              <a:t>一般的な</a:t>
            </a:r>
            <a:r>
              <a:rPr lang="en-US" dirty="0"/>
              <a:t>CMS</a:t>
            </a:r>
            <a:r>
              <a:rPr lang="ja-JP" dirty="0"/>
              <a:t>は、データベースに格納し</a:t>
            </a:r>
            <a:r>
              <a:rPr lang="ja-JP" dirty="0" smtClean="0"/>
              <a:t>てしま</a:t>
            </a:r>
            <a:r>
              <a:rPr lang="ja-JP" altLang="en-US" dirty="0" smtClean="0"/>
              <a:t>いますが、これは必ずしも扱いやすい形式とは言えません</a:t>
            </a:r>
            <a:r>
              <a:rPr lang="ja-JP" dirty="0" smtClean="0"/>
              <a:t>。</a:t>
            </a:r>
            <a:endParaRPr lang="ja-JP" dirty="0"/>
          </a:p>
          <a:p>
            <a:endParaRPr lang="en-US" sz="2400" b="1" dirty="0"/>
          </a:p>
          <a:p>
            <a:r>
              <a:rPr lang="en-US" sz="2400" b="1" dirty="0"/>
              <a:t>■</a:t>
            </a:r>
            <a:r>
              <a:rPr lang="ja-JP" sz="2400" b="1" dirty="0"/>
              <a:t>任意の制作環境・テキストエディタで制作</a:t>
            </a:r>
            <a:r>
              <a:rPr lang="ja-JP" sz="2400" b="1" dirty="0" smtClean="0"/>
              <a:t>でき</a:t>
            </a:r>
            <a:r>
              <a:rPr lang="ja-JP" altLang="en-US" sz="2400" b="1" dirty="0" smtClean="0"/>
              <a:t>ます</a:t>
            </a:r>
            <a:r>
              <a:rPr lang="ja-JP" sz="2400" b="1" dirty="0" smtClean="0"/>
              <a:t>。</a:t>
            </a:r>
            <a:endParaRPr lang="ja-JP" sz="2400" b="1" dirty="0"/>
          </a:p>
        </p:txBody>
      </p:sp>
    </p:spTree>
    <p:extLst>
      <p:ext uri="{BB962C8B-B14F-4D97-AF65-F5344CB8AC3E}">
        <p14:creationId xmlns:p14="http://schemas.microsoft.com/office/powerpoint/2010/main" val="3272003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HGP創英角ｺﾞｼｯｸUB" pitchFamily="50" charset="-128"/>
                <a:ea typeface="HGP創英角ｺﾞｼｯｸUB" pitchFamily="50" charset="-128"/>
              </a:rPr>
              <a:t>簡単に習得できます。</a:t>
            </a:r>
            <a:endParaRPr kumimoji="1" lang="ja-JP" altLang="en-US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E83F-99FA-45C8-B9BE-C6A88F7F0EED}" type="slidenum">
              <a:rPr lang="ja-JP" altLang="en-US" smtClean="0"/>
              <a:pPr/>
              <a:t>22</a:t>
            </a:fld>
            <a:endParaRPr lang="ja-JP" altLang="en-US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67784" y="2422511"/>
            <a:ext cx="8970433" cy="367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400" b="1" dirty="0"/>
              <a:t>■</a:t>
            </a:r>
            <a:r>
              <a:rPr lang="ja-JP" sz="2400" b="1" dirty="0"/>
              <a:t>データ構造に、一般的な</a:t>
            </a:r>
            <a:r>
              <a:rPr lang="en-US" sz="2400" b="1" dirty="0"/>
              <a:t>HTML</a:t>
            </a:r>
            <a:r>
              <a:rPr lang="ja-JP" sz="2400" b="1" dirty="0"/>
              <a:t>形式を採用しているので、特殊な技術を習得しなくても、導入できる。</a:t>
            </a:r>
          </a:p>
          <a:p>
            <a:endParaRPr lang="en-US" sz="2400" b="1" dirty="0"/>
          </a:p>
          <a:p>
            <a:r>
              <a:rPr lang="en-US" sz="2400" b="1" dirty="0"/>
              <a:t>■</a:t>
            </a:r>
            <a:r>
              <a:rPr lang="ja-JP" sz="2400" b="1" dirty="0"/>
              <a:t>サイト全体の構造を管理するサイトマップが </a:t>
            </a:r>
            <a:r>
              <a:rPr lang="en-US" sz="2400" b="1" dirty="0"/>
              <a:t>CSV</a:t>
            </a:r>
            <a:r>
              <a:rPr lang="ja-JP" sz="2400" b="1" dirty="0"/>
              <a:t>形式 のため、ノン・エンジニアのディレクターでも直接編集できる。</a:t>
            </a:r>
          </a:p>
          <a:p>
            <a:endParaRPr lang="en-US" sz="2400" b="1" dirty="0"/>
          </a:p>
          <a:p>
            <a:r>
              <a:rPr lang="en-US" sz="2400" b="1" dirty="0"/>
              <a:t>■</a:t>
            </a:r>
            <a:r>
              <a:rPr lang="ja-JP" sz="2400" b="1" dirty="0"/>
              <a:t>カンタンな操作で、インストールからパブリッシュまで行うことができる</a:t>
            </a:r>
            <a:r>
              <a:rPr lang="ja-JP" sz="2400" b="1" dirty="0" smtClean="0"/>
              <a:t>。</a:t>
            </a:r>
            <a:endParaRPr lang="ja-JP" sz="2400" b="1" dirty="0"/>
          </a:p>
        </p:txBody>
      </p:sp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273448" y="1625810"/>
            <a:ext cx="9359106" cy="719137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800" b="1">
                <a:solidFill>
                  <a:srgbClr val="000000"/>
                </a:solidFill>
              </a:rPr>
              <a:t>覚えるコトが少ないから、学習コストが低い</a:t>
            </a:r>
          </a:p>
        </p:txBody>
      </p:sp>
    </p:spTree>
    <p:extLst>
      <p:ext uri="{BB962C8B-B14F-4D97-AF65-F5344CB8AC3E}">
        <p14:creationId xmlns:p14="http://schemas.microsoft.com/office/powerpoint/2010/main" val="4049597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Windows</a:t>
            </a:r>
            <a:r>
              <a:rPr kumimoji="1" lang="ja-JP" altLang="en-US" dirty="0" smtClean="0"/>
              <a:t>マシン上でも動作します。</a:t>
            </a:r>
            <a:endParaRPr kumimoji="1" lang="ja-JP" altLang="en-US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E83F-99FA-45C8-B9BE-C6A88F7F0EED}" type="slidenum">
              <a:rPr lang="ja-JP" altLang="en-US" smtClean="0"/>
              <a:pPr/>
              <a:t>23</a:t>
            </a:fld>
            <a:endParaRPr lang="ja-JP" altLang="en-US"/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273448" y="1654133"/>
            <a:ext cx="9359106" cy="1217406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800" b="1" dirty="0" smtClean="0">
                <a:solidFill>
                  <a:srgbClr val="000000"/>
                </a:solidFill>
              </a:rPr>
              <a:t>つまり</a:t>
            </a:r>
            <a:r>
              <a:rPr lang="ja-JP" sz="2800" b="1" dirty="0">
                <a:solidFill>
                  <a:srgbClr val="000000"/>
                </a:solidFill>
              </a:rPr>
              <a:t>、自分のローカル環境でも、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800" b="1" dirty="0">
                <a:solidFill>
                  <a:srgbClr val="000000"/>
                </a:solidFill>
              </a:rPr>
              <a:t>構築することができる、ということ。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993356" y="3160464"/>
            <a:ext cx="5367470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00"/>
              <a:t>XAMPP</a:t>
            </a:r>
            <a:r>
              <a:rPr lang="ja-JP" sz="2000"/>
              <a:t>は、</a:t>
            </a:r>
            <a:r>
              <a:rPr lang="en-US" sz="2000"/>
              <a:t>Windows PC</a:t>
            </a:r>
            <a:r>
              <a:rPr lang="ja-JP" sz="2000"/>
              <a:t>に、 </a:t>
            </a:r>
            <a:r>
              <a:rPr lang="en-US" sz="2000"/>
              <a:t>Apache</a:t>
            </a:r>
            <a:r>
              <a:rPr lang="ja-JP" sz="2000"/>
              <a:t>、 </a:t>
            </a:r>
            <a:r>
              <a:rPr lang="en-US" sz="2000"/>
              <a:t>PHP</a:t>
            </a:r>
            <a:r>
              <a:rPr lang="ja-JP" sz="2000"/>
              <a:t>、 </a:t>
            </a:r>
            <a:r>
              <a:rPr lang="en-US" sz="2000"/>
              <a:t>MySQL </a:t>
            </a:r>
            <a:r>
              <a:rPr lang="ja-JP" sz="2000"/>
              <a:t>をカンタンにインストールできるツールです。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39" y="3233489"/>
            <a:ext cx="3307159" cy="90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301082" y="4127252"/>
            <a:ext cx="581633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/>
              <a:t>http://www.apachefriends.org/jp/xampp-windows.html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094824" y="4608963"/>
            <a:ext cx="1754188" cy="503237"/>
          </a:xfrm>
          <a:prstGeom prst="downArrow">
            <a:avLst>
              <a:gd name="adj1" fmla="val 52194"/>
              <a:gd name="adj2" fmla="val 64819"/>
            </a:avLst>
          </a:prstGeom>
          <a:solidFill>
            <a:srgbClr val="99CC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302801" y="4996569"/>
            <a:ext cx="5274601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ja-JP" sz="2400" b="1"/>
              <a:t>これを使って、自分のパソコンに、</a:t>
            </a:r>
            <a:r>
              <a:rPr lang="en-US" sz="2400" b="1"/>
              <a:t/>
            </a:r>
            <a:br>
              <a:rPr lang="en-US" sz="2400" b="1"/>
            </a:br>
            <a:r>
              <a:rPr lang="ja-JP" sz="2400" b="1"/>
              <a:t>カンタンに開発環境を構築できます。</a:t>
            </a:r>
            <a:r>
              <a:rPr lang="en-US" sz="1200"/>
              <a:t/>
            </a:r>
            <a:br>
              <a:rPr lang="en-US" sz="1200"/>
            </a:br>
            <a:r>
              <a:rPr lang="en-US" sz="1200"/>
              <a:t>※パソコンがMac</a:t>
            </a:r>
            <a:r>
              <a:rPr lang="ja-JP" sz="1200"/>
              <a:t>のひとは、</a:t>
            </a:r>
            <a:r>
              <a:rPr lang="en-US" sz="1200"/>
              <a:t>MAMP</a:t>
            </a:r>
            <a:r>
              <a:rPr lang="ja-JP" sz="1200"/>
              <a:t>が使えます。</a:t>
            </a:r>
          </a:p>
        </p:txBody>
      </p:sp>
    </p:spTree>
    <p:extLst>
      <p:ext uri="{BB962C8B-B14F-4D97-AF65-F5344CB8AC3E}">
        <p14:creationId xmlns:p14="http://schemas.microsoft.com/office/powerpoint/2010/main" val="3179848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HGP創英角ｺﾞｼｯｸUB" pitchFamily="50" charset="-128"/>
                <a:ea typeface="HGP創英角ｺﾞｼｯｸUB" pitchFamily="50" charset="-128"/>
              </a:rPr>
              <a:t>動的サイトとしても、静的</a:t>
            </a:r>
            <a:r>
              <a:rPr kumimoji="1" lang="en-US" altLang="ja-JP" dirty="0" smtClean="0">
                <a:latin typeface="HGP創英角ｺﾞｼｯｸUB" pitchFamily="50" charset="-128"/>
                <a:ea typeface="HGP創英角ｺﾞｼｯｸUB" pitchFamily="50" charset="-128"/>
              </a:rPr>
              <a:t>HTML</a:t>
            </a:r>
            <a:r>
              <a:rPr kumimoji="1" lang="ja-JP" altLang="en-US" dirty="0" smtClean="0">
                <a:latin typeface="HGP創英角ｺﾞｼｯｸUB" pitchFamily="50" charset="-128"/>
                <a:ea typeface="HGP創英角ｺﾞｼｯｸUB" pitchFamily="50" charset="-128"/>
              </a:rPr>
              <a:t>としても。</a:t>
            </a:r>
            <a:endParaRPr kumimoji="1" lang="ja-JP" altLang="en-US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E83F-99FA-45C8-B9BE-C6A88F7F0EED}" type="slidenum">
              <a:rPr lang="ja-JP" altLang="en-US" smtClean="0"/>
              <a:pPr/>
              <a:t>24</a:t>
            </a:fld>
            <a:endParaRPr lang="ja-JP" altLang="en-US"/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273448" y="1551105"/>
            <a:ext cx="9359106" cy="10795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800" b="1" dirty="0">
                <a:solidFill>
                  <a:srgbClr val="000000"/>
                </a:solidFill>
              </a:rPr>
              <a:t>動的サイトとしての運用も。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800" b="1" dirty="0">
                <a:solidFill>
                  <a:srgbClr val="000000"/>
                </a:solidFill>
              </a:rPr>
              <a:t>静的</a:t>
            </a:r>
            <a:r>
              <a:rPr lang="en-US" sz="2800" b="1" dirty="0">
                <a:solidFill>
                  <a:srgbClr val="000000"/>
                </a:solidFill>
              </a:rPr>
              <a:t>HTML</a:t>
            </a:r>
            <a:r>
              <a:rPr lang="ja-JP" sz="2800" b="1" dirty="0">
                <a:solidFill>
                  <a:srgbClr val="000000"/>
                </a:solidFill>
              </a:rPr>
              <a:t>へのパブリッシュも。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90394" y="2555370"/>
            <a:ext cx="9164769" cy="191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400" b="1" dirty="0"/>
              <a:t>■</a:t>
            </a:r>
            <a:r>
              <a:rPr lang="ja-JP" sz="2400" b="1" dirty="0"/>
              <a:t>最終的に「静的な</a:t>
            </a:r>
            <a:r>
              <a:rPr lang="en-US" sz="2400" b="1" dirty="0"/>
              <a:t>HTML</a:t>
            </a:r>
            <a:r>
              <a:rPr lang="ja-JP" sz="2400" b="1" dirty="0"/>
              <a:t>としてパブリッシュしたものを納品する」のが普通の使い方。</a:t>
            </a:r>
          </a:p>
          <a:p>
            <a:endParaRPr lang="en-US" sz="2400" b="1" dirty="0"/>
          </a:p>
          <a:p>
            <a:r>
              <a:rPr lang="en-US" sz="2400" b="1" dirty="0"/>
              <a:t>■</a:t>
            </a:r>
            <a:r>
              <a:rPr lang="ja-JP" sz="2400" b="1" dirty="0"/>
              <a:t>でも、動的なまま公開して、ウェブアプリとして運用することも可能。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780786" y="4535541"/>
            <a:ext cx="8189648" cy="970625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dirty="0">
                <a:solidFill>
                  <a:srgbClr val="000000"/>
                </a:solidFill>
                <a:latin typeface="HGP創英角ｺﾞｼｯｸUB"/>
                <a:ea typeface="HGP創英角ｺﾞｼｯｸUB"/>
                <a:cs typeface="HGP創英角ｺﾞｼｯｸUB"/>
              </a:rPr>
              <a:t>初期開発のみ請負い、運用はクライアントが行うような場合にも、静的にパブリッシュした普通の</a:t>
            </a:r>
            <a:r>
              <a:rPr lang="en-US" dirty="0">
                <a:solidFill>
                  <a:srgbClr val="000000"/>
                </a:solidFill>
                <a:latin typeface="HGP創英角ｺﾞｼｯｸUB"/>
                <a:ea typeface="HGP創英角ｺﾞｼｯｸUB"/>
                <a:cs typeface="HGP創英角ｺﾞｼｯｸUB"/>
              </a:rPr>
              <a:t>HTML</a:t>
            </a:r>
            <a:r>
              <a:rPr lang="ja-JP" dirty="0">
                <a:solidFill>
                  <a:srgbClr val="000000"/>
                </a:solidFill>
                <a:latin typeface="HGP創英角ｺﾞｼｯｸUB"/>
                <a:ea typeface="HGP創英角ｺﾞｼｯｸUB"/>
                <a:cs typeface="HGP創英角ｺﾞｼｯｸUB"/>
              </a:rPr>
              <a:t>のみを納品することで、切り分けも容易にできます。</a:t>
            </a:r>
          </a:p>
        </p:txBody>
      </p:sp>
    </p:spTree>
    <p:extLst>
      <p:ext uri="{BB962C8B-B14F-4D97-AF65-F5344CB8AC3E}">
        <p14:creationId xmlns:p14="http://schemas.microsoft.com/office/powerpoint/2010/main" val="3179848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HGP創英角ｺﾞｼｯｸUB" pitchFamily="50" charset="-128"/>
                <a:ea typeface="HGP創英角ｺﾞｼｯｸUB" pitchFamily="50" charset="-128"/>
              </a:rPr>
              <a:t>SSI(</a:t>
            </a:r>
            <a:r>
              <a:rPr kumimoji="1" lang="ja-JP" altLang="en-US" dirty="0" smtClean="0">
                <a:latin typeface="HGP創英角ｺﾞｼｯｸUB" pitchFamily="50" charset="-128"/>
                <a:ea typeface="HGP創英角ｺﾞｼｯｸUB" pitchFamily="50" charset="-128"/>
              </a:rPr>
              <a:t>静的なインクルード</a:t>
            </a:r>
            <a:r>
              <a:rPr kumimoji="1" lang="en-US" altLang="ja-JP" dirty="0" smtClean="0">
                <a:latin typeface="HGP創英角ｺﾞｼｯｸUB" pitchFamily="50" charset="-128"/>
                <a:ea typeface="HGP創英角ｺﾞｼｯｸUB" pitchFamily="50" charset="-128"/>
              </a:rPr>
              <a:t>)</a:t>
            </a:r>
            <a:r>
              <a:rPr kumimoji="1" lang="ja-JP" altLang="en-US" dirty="0" smtClean="0">
                <a:latin typeface="HGP創英角ｺﾞｼｯｸUB" pitchFamily="50" charset="-128"/>
                <a:ea typeface="HGP創英角ｺﾞｼｯｸUB" pitchFamily="50" charset="-128"/>
              </a:rPr>
              <a:t>とどう違う？</a:t>
            </a:r>
            <a:endParaRPr kumimoji="1" lang="ja-JP" altLang="en-US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E83F-99FA-45C8-B9BE-C6A88F7F0EED}" type="slidenum">
              <a:rPr lang="ja-JP" altLang="en-US" smtClean="0"/>
              <a:pPr/>
              <a:t>25</a:t>
            </a:fld>
            <a:endParaRPr lang="ja-JP" alt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90394" y="1855789"/>
            <a:ext cx="9164769" cy="219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400" b="1" dirty="0"/>
              <a:t>■</a:t>
            </a:r>
            <a:r>
              <a:rPr lang="ja-JP" sz="2400" b="1" dirty="0"/>
              <a:t>ある程度無計画のまま制作を進めても、なんとかなる。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dirty="0" smtClean="0"/>
              <a:t>SSI</a:t>
            </a:r>
            <a:r>
              <a:rPr lang="ja-JP" altLang="en-US" dirty="0" smtClean="0"/>
              <a:t> </a:t>
            </a:r>
            <a:r>
              <a:rPr lang="ja-JP" dirty="0" smtClean="0"/>
              <a:t>は</a:t>
            </a:r>
            <a:r>
              <a:rPr lang="ja-JP" dirty="0"/>
              <a:t>、事前にしっかりした計画がないと成立しません。</a:t>
            </a:r>
            <a:r>
              <a:rPr lang="en-US" dirty="0"/>
              <a:t>(</a:t>
            </a:r>
            <a:r>
              <a:rPr lang="ja-JP" dirty="0"/>
              <a:t>あとから共通領域を足す、などは</a:t>
            </a:r>
            <a:r>
              <a:rPr lang="ja-JP" dirty="0" smtClean="0"/>
              <a:t>でき</a:t>
            </a:r>
            <a:r>
              <a:rPr lang="ja-JP" altLang="en-US" dirty="0" smtClean="0"/>
              <a:t>ません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r>
              <a:rPr lang="en-US" sz="2400" b="1" dirty="0"/>
              <a:t>■”</a:t>
            </a:r>
            <a:r>
              <a:rPr lang="ja-JP" sz="2400" b="1" dirty="0"/>
              <a:t>ページによって異なる値</a:t>
            </a:r>
            <a:r>
              <a:rPr lang="ja-JP" sz="2400" b="1" dirty="0">
                <a:latin typeface="Arial"/>
              </a:rPr>
              <a:t>”</a:t>
            </a:r>
            <a:r>
              <a:rPr lang="ja-JP" sz="2400" b="1" dirty="0"/>
              <a:t> にも対応できる。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dirty="0"/>
              <a:t>SSI</a:t>
            </a:r>
            <a:r>
              <a:rPr lang="ja-JP" dirty="0"/>
              <a:t>では、メタ</a:t>
            </a:r>
            <a:r>
              <a:rPr lang="en-US" dirty="0"/>
              <a:t>keywords, description </a:t>
            </a:r>
            <a:r>
              <a:rPr lang="ja-JP" dirty="0"/>
              <a:t>や </a:t>
            </a:r>
            <a:r>
              <a:rPr lang="en-US" dirty="0"/>
              <a:t>OG</a:t>
            </a:r>
            <a:r>
              <a:rPr lang="ja-JP" dirty="0" smtClean="0"/>
              <a:t>タグ</a:t>
            </a:r>
            <a:r>
              <a:rPr lang="ja-JP" altLang="en-US" dirty="0" smtClean="0"/>
              <a:t>、</a:t>
            </a:r>
            <a:r>
              <a:rPr lang="en-US" altLang="ja-JP" dirty="0" smtClean="0"/>
              <a:t>h1</a:t>
            </a:r>
            <a:r>
              <a:rPr lang="ja-JP" altLang="en-US" dirty="0" smtClean="0"/>
              <a:t>タグ</a:t>
            </a:r>
            <a:r>
              <a:rPr lang="ja-JP" dirty="0" smtClean="0"/>
              <a:t> </a:t>
            </a:r>
            <a:r>
              <a:rPr lang="ja-JP" dirty="0"/>
              <a:t>のような、</a:t>
            </a:r>
            <a:r>
              <a:rPr lang="ja-JP" dirty="0">
                <a:latin typeface="Arial"/>
              </a:rPr>
              <a:t>”</a:t>
            </a:r>
            <a:r>
              <a:rPr lang="ja-JP" dirty="0"/>
              <a:t>ページによって異なる値</a:t>
            </a:r>
            <a:r>
              <a:rPr lang="ja-JP" dirty="0">
                <a:latin typeface="Arial"/>
              </a:rPr>
              <a:t>”</a:t>
            </a:r>
            <a:r>
              <a:rPr lang="ja-JP" dirty="0"/>
              <a:t> を入れる要件には対応できません。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780786" y="4679951"/>
            <a:ext cx="8189648" cy="1116013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400">
                <a:solidFill>
                  <a:srgbClr val="000000"/>
                </a:solidFill>
                <a:latin typeface="HGP創英角ｺﾞｼｯｸUB"/>
                <a:ea typeface="HGP創英角ｺﾞｼｯｸUB"/>
                <a:cs typeface="HGP創英角ｺﾞｼｯｸUB"/>
              </a:rPr>
              <a:t>パブリッシュ後の静的な</a:t>
            </a:r>
            <a:r>
              <a:rPr lang="en-US" sz="2400">
                <a:solidFill>
                  <a:srgbClr val="000000"/>
                </a:solidFill>
                <a:latin typeface="HGP創英角ｺﾞｼｯｸUB"/>
                <a:ea typeface="HGP創英角ｺﾞｼｯｸUB"/>
                <a:cs typeface="HGP創英角ｺﾞｼｯｸUB"/>
              </a:rPr>
              <a:t>HTML</a:t>
            </a:r>
            <a:r>
              <a:rPr lang="ja-JP" sz="2400">
                <a:solidFill>
                  <a:srgbClr val="000000"/>
                </a:solidFill>
                <a:latin typeface="HGP創英角ｺﾞｼｯｸUB"/>
                <a:ea typeface="HGP創英角ｺﾞｼｯｸUB"/>
                <a:cs typeface="HGP創英角ｺﾞｼｯｸUB"/>
              </a:rPr>
              <a:t>上に、</a:t>
            </a:r>
            <a:r>
              <a:rPr lang="en-US" sz="2400">
                <a:solidFill>
                  <a:srgbClr val="000000"/>
                </a:solidFill>
                <a:latin typeface="HGP創英角ｺﾞｼｯｸUB"/>
                <a:ea typeface="HGP創英角ｺﾞｼｯｸUB"/>
                <a:cs typeface="HGP創英角ｺﾞｼｯｸUB"/>
              </a:rPr>
              <a:t>SSI</a:t>
            </a:r>
            <a:r>
              <a:rPr lang="ja-JP" sz="2400">
                <a:solidFill>
                  <a:srgbClr val="000000"/>
                </a:solidFill>
                <a:latin typeface="HGP創英角ｺﾞｼｯｸUB"/>
                <a:ea typeface="HGP創英角ｺﾞｼｯｸUB"/>
                <a:cs typeface="HGP創英角ｺﾞｼｯｸUB"/>
              </a:rPr>
              <a:t>の記述を残すことができるので、</a:t>
            </a:r>
            <a:r>
              <a:rPr lang="en-US" sz="2400" b="1" u="sng">
                <a:solidFill>
                  <a:srgbClr val="000000"/>
                </a:solidFill>
                <a:latin typeface="HGP創英角ｺﾞｼｯｸUB"/>
                <a:ea typeface="HGP創英角ｺﾞｼｯｸUB"/>
                <a:cs typeface="HGP創英角ｺﾞｼｯｸUB"/>
              </a:rPr>
              <a:t>SSI</a:t>
            </a:r>
            <a:r>
              <a:rPr lang="ja-JP" sz="2400" b="1" u="sng">
                <a:solidFill>
                  <a:srgbClr val="000000"/>
                </a:solidFill>
                <a:latin typeface="HGP創英角ｺﾞｼｯｸUB"/>
                <a:ea typeface="HGP創英角ｺﾞｼｯｸUB"/>
                <a:cs typeface="HGP創英角ｺﾞｼｯｸUB"/>
              </a:rPr>
              <a:t>との併用も可能</a:t>
            </a:r>
            <a:r>
              <a:rPr lang="ja-JP" sz="2400">
                <a:solidFill>
                  <a:srgbClr val="000000"/>
                </a:solidFill>
                <a:latin typeface="HGP創英角ｺﾞｼｯｸUB"/>
                <a:ea typeface="HGP創英角ｺﾞｼｯｸUB"/>
                <a:cs typeface="HGP創英角ｺﾞｼｯｸUB"/>
              </a:rPr>
              <a:t>です。</a:t>
            </a:r>
          </a:p>
        </p:txBody>
      </p:sp>
    </p:spTree>
    <p:extLst>
      <p:ext uri="{BB962C8B-B14F-4D97-AF65-F5344CB8AC3E}">
        <p14:creationId xmlns:p14="http://schemas.microsoft.com/office/powerpoint/2010/main" val="3179848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ctrTitle"/>
          </p:nvPr>
        </p:nvSpPr>
        <p:spPr>
          <a:ln/>
        </p:spPr>
        <p:txBody>
          <a:bodyPr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1800"/>
              <a:t>効能 </a:t>
            </a:r>
            <a:r>
              <a:rPr lang="en-US" sz="1800"/>
              <a:t>(Pickles Framework </a:t>
            </a:r>
            <a:r>
              <a:rPr lang="ja-JP" sz="1800"/>
              <a:t>導入で、ウェブ制作はどう変わる？</a:t>
            </a:r>
            <a:r>
              <a:rPr lang="en-US" sz="1800"/>
              <a:t>)</a:t>
            </a:r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594956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1800" dirty="0" smtClean="0"/>
              <a:t>大量</a:t>
            </a:r>
            <a:r>
              <a:rPr lang="ja-JP" sz="1800" dirty="0"/>
              <a:t>ページコーディングの効率化</a:t>
            </a:r>
          </a:p>
        </p:txBody>
      </p:sp>
      <p:sp>
        <p:nvSpPr>
          <p:cNvPr id="5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68BFC-B00E-B045-847D-586E0030309E}" type="slidenum">
              <a:rPr lang="en-US"/>
              <a:pPr/>
              <a:t>27</a:t>
            </a:fld>
            <a:endParaRPr lang="en-US"/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390393" y="2492044"/>
            <a:ext cx="8970433" cy="3174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400" b="1" dirty="0"/>
              <a:t>■</a:t>
            </a:r>
            <a:r>
              <a:rPr lang="ja-JP" sz="2400" b="1" dirty="0"/>
              <a:t>「決まったルールに則ってコピペする」などの、機械的な作業は、機械が勝手に行います。</a:t>
            </a:r>
          </a:p>
          <a:p>
            <a:endParaRPr lang="en-US" sz="2400" b="1" dirty="0"/>
          </a:p>
          <a:p>
            <a:r>
              <a:rPr lang="en-US" sz="2400" b="1" dirty="0"/>
              <a:t>■</a:t>
            </a:r>
            <a:r>
              <a:rPr lang="ja-JP" sz="2400" b="1" dirty="0"/>
              <a:t>コーディングにかかる工数が削減されます</a:t>
            </a:r>
            <a:r>
              <a:rPr lang="ja-JP" sz="2400" b="1" dirty="0" smtClean="0"/>
              <a:t>。</a:t>
            </a:r>
            <a:endParaRPr lang="en-US" altLang="ja-JP" sz="2400" b="1" dirty="0" smtClean="0"/>
          </a:p>
          <a:p>
            <a:endParaRPr lang="en-US" altLang="ja-JP" sz="2400" b="1" dirty="0"/>
          </a:p>
          <a:p>
            <a:r>
              <a:rPr lang="en-US" altLang="ja-JP" sz="2400" b="1" dirty="0" smtClean="0"/>
              <a:t>■</a:t>
            </a:r>
            <a:r>
              <a:rPr lang="ja-JP" altLang="en-US" sz="2400" b="1" dirty="0" smtClean="0"/>
              <a:t>イージーミスを大きく減らします。</a:t>
            </a:r>
            <a:endParaRPr lang="ja-JP" sz="2400" b="1" dirty="0"/>
          </a:p>
          <a:p>
            <a:endParaRPr lang="en-US" sz="2400" b="1" dirty="0"/>
          </a:p>
          <a:p>
            <a:r>
              <a:rPr lang="en-US" sz="2400" b="1" dirty="0"/>
              <a:t>■</a:t>
            </a:r>
            <a:r>
              <a:rPr lang="ja-JP" sz="2400" b="1" dirty="0"/>
              <a:t>メタタグ、</a:t>
            </a:r>
            <a:r>
              <a:rPr lang="en-US" sz="2400" b="1" dirty="0"/>
              <a:t>OG</a:t>
            </a:r>
            <a:r>
              <a:rPr lang="ja-JP" sz="2400" b="1" dirty="0"/>
              <a:t>タグなどの「ブラウザから見えない要素」の実装・確認も一覧から行えます</a:t>
            </a:r>
            <a:r>
              <a:rPr lang="ja-JP" sz="2400" b="1" dirty="0" smtClean="0"/>
              <a:t>。</a:t>
            </a:r>
            <a:endParaRPr lang="en-US" altLang="ja-JP" sz="2400" b="1" dirty="0" smtClean="0"/>
          </a:p>
        </p:txBody>
      </p:sp>
      <p:sp>
        <p:nvSpPr>
          <p:cNvPr id="19459" name="AutoShape 3"/>
          <p:cNvSpPr>
            <a:spLocks noChangeArrowheads="1"/>
          </p:cNvSpPr>
          <p:nvPr/>
        </p:nvSpPr>
        <p:spPr bwMode="auto">
          <a:xfrm>
            <a:off x="584730" y="1529762"/>
            <a:ext cx="8774377" cy="720725"/>
          </a:xfrm>
          <a:prstGeom prst="roundRect">
            <a:avLst>
              <a:gd name="adj" fmla="val 218"/>
            </a:avLst>
          </a:prstGeom>
          <a:solidFill>
            <a:srgbClr val="FFFF99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400" b="1">
                <a:solidFill>
                  <a:srgbClr val="000000"/>
                </a:solidFill>
              </a:rPr>
              <a:t>機械的な作業は、機械にやってもらおうじゃないか！</a:t>
            </a:r>
          </a:p>
        </p:txBody>
      </p:sp>
    </p:spTree>
    <p:extLst>
      <p:ext uri="{BB962C8B-B14F-4D97-AF65-F5344CB8AC3E}">
        <p14:creationId xmlns:p14="http://schemas.microsoft.com/office/powerpoint/2010/main" val="77625824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1800" dirty="0" smtClean="0"/>
              <a:t>アジャイル</a:t>
            </a:r>
            <a:r>
              <a:rPr lang="ja-JP" sz="1800" dirty="0"/>
              <a:t>開発</a:t>
            </a:r>
            <a:r>
              <a:rPr lang="ja-JP" sz="1800" dirty="0" smtClean="0"/>
              <a:t>フロー</a:t>
            </a:r>
            <a:endParaRPr lang="ja-JP" sz="1800" dirty="0"/>
          </a:p>
        </p:txBody>
      </p:sp>
      <p:sp>
        <p:nvSpPr>
          <p:cNvPr id="26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7DF1-27C0-4141-B871-E4C930CEE982}" type="slidenum">
              <a:rPr lang="en-US"/>
              <a:pPr/>
              <a:t>28</a:t>
            </a:fld>
            <a:endParaRPr lang="en-US"/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350838" y="1446422"/>
            <a:ext cx="289097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/>
              <a:t>■</a:t>
            </a:r>
            <a:r>
              <a:rPr lang="ja-JP" dirty="0"/>
              <a:t>一般的な制作の</a:t>
            </a:r>
            <a:r>
              <a:rPr lang="ja-JP" dirty="0" smtClean="0"/>
              <a:t>進め方</a:t>
            </a:r>
            <a:r>
              <a:rPr lang="en-US" altLang="ja-JP" dirty="0" smtClean="0"/>
              <a:t>(</a:t>
            </a:r>
            <a:r>
              <a:rPr lang="ja-JP" altLang="en-US" dirty="0" smtClean="0"/>
              <a:t>ウォーターフォール</a:t>
            </a:r>
            <a:r>
              <a:rPr lang="en-US" altLang="ja-JP" dirty="0" smtClean="0"/>
              <a:t>)</a:t>
            </a:r>
            <a:endParaRPr lang="ja-JP" dirty="0"/>
          </a:p>
        </p:txBody>
      </p:sp>
      <p:sp>
        <p:nvSpPr>
          <p:cNvPr id="22531" name="AutoShape 3"/>
          <p:cNvSpPr>
            <a:spLocks noChangeArrowheads="1"/>
          </p:cNvSpPr>
          <p:nvPr/>
        </p:nvSpPr>
        <p:spPr bwMode="auto">
          <a:xfrm>
            <a:off x="584730" y="1700854"/>
            <a:ext cx="2135981" cy="1439863"/>
          </a:xfrm>
          <a:prstGeom prst="rightArrow">
            <a:avLst>
              <a:gd name="adj1" fmla="val 50000"/>
              <a:gd name="adj2" fmla="val 34234"/>
            </a:avLst>
          </a:prstGeom>
          <a:solidFill>
            <a:srgbClr val="99CC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>
                <a:solidFill>
                  <a:srgbClr val="000000"/>
                </a:solidFill>
              </a:rPr>
              <a:t>構成</a:t>
            </a:r>
          </a:p>
        </p:txBody>
      </p:sp>
      <p:sp>
        <p:nvSpPr>
          <p:cNvPr id="22532" name="AutoShape 4"/>
          <p:cNvSpPr>
            <a:spLocks noChangeArrowheads="1"/>
          </p:cNvSpPr>
          <p:nvPr/>
        </p:nvSpPr>
        <p:spPr bwMode="auto">
          <a:xfrm>
            <a:off x="2713832" y="1700854"/>
            <a:ext cx="2135981" cy="1439863"/>
          </a:xfrm>
          <a:prstGeom prst="rightArrow">
            <a:avLst>
              <a:gd name="adj1" fmla="val 50000"/>
              <a:gd name="adj2" fmla="val 34234"/>
            </a:avLst>
          </a:prstGeom>
          <a:solidFill>
            <a:srgbClr val="99CC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>
                <a:solidFill>
                  <a:srgbClr val="000000"/>
                </a:solidFill>
              </a:rPr>
              <a:t>デザイン</a:t>
            </a:r>
          </a:p>
        </p:txBody>
      </p:sp>
      <p:sp>
        <p:nvSpPr>
          <p:cNvPr id="22533" name="AutoShape 5"/>
          <p:cNvSpPr>
            <a:spLocks noChangeArrowheads="1"/>
          </p:cNvSpPr>
          <p:nvPr/>
        </p:nvSpPr>
        <p:spPr bwMode="auto">
          <a:xfrm>
            <a:off x="4868731" y="1700854"/>
            <a:ext cx="2135981" cy="1439863"/>
          </a:xfrm>
          <a:prstGeom prst="rightArrow">
            <a:avLst>
              <a:gd name="adj1" fmla="val 50000"/>
              <a:gd name="adj2" fmla="val 34234"/>
            </a:avLst>
          </a:prstGeom>
          <a:solidFill>
            <a:srgbClr val="99CC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>
                <a:solidFill>
                  <a:srgbClr val="000000"/>
                </a:solidFill>
              </a:rPr>
              <a:t>テンプレート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>
                <a:solidFill>
                  <a:srgbClr val="000000"/>
                </a:solidFill>
              </a:rPr>
              <a:t>コーディング</a:t>
            </a:r>
          </a:p>
        </p:txBody>
      </p:sp>
      <p:sp>
        <p:nvSpPr>
          <p:cNvPr id="22534" name="AutoShape 6"/>
          <p:cNvSpPr>
            <a:spLocks noChangeArrowheads="1"/>
          </p:cNvSpPr>
          <p:nvPr/>
        </p:nvSpPr>
        <p:spPr bwMode="auto">
          <a:xfrm>
            <a:off x="7028790" y="1719904"/>
            <a:ext cx="2135981" cy="1439863"/>
          </a:xfrm>
          <a:prstGeom prst="rightArrow">
            <a:avLst>
              <a:gd name="adj1" fmla="val 50000"/>
              <a:gd name="adj2" fmla="val 34234"/>
            </a:avLst>
          </a:prstGeom>
          <a:solidFill>
            <a:srgbClr val="99CC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100</a:t>
            </a:r>
            <a:r>
              <a:rPr lang="ja-JP">
                <a:solidFill>
                  <a:srgbClr val="000000"/>
                </a:solidFill>
              </a:rPr>
              <a:t>ページ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>
                <a:solidFill>
                  <a:srgbClr val="000000"/>
                </a:solidFill>
              </a:rPr>
              <a:t>コーディング</a:t>
            </a:r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9164771" y="1602429"/>
            <a:ext cx="1719" cy="1800225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8813933" y="1237304"/>
            <a:ext cx="830659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/>
              <a:t>GOAL</a:t>
            </a: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350837" y="3822103"/>
            <a:ext cx="50854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9pPr>
          </a:lstStyle>
          <a:p>
            <a:pPr algn="just"/>
            <a:r>
              <a:rPr lang="en-US" dirty="0"/>
              <a:t>■</a:t>
            </a:r>
            <a:r>
              <a:rPr lang="ja-JP" dirty="0"/>
              <a:t>制作プロセスを同時に進行することが可能！</a:t>
            </a:r>
          </a:p>
        </p:txBody>
      </p:sp>
      <p:sp>
        <p:nvSpPr>
          <p:cNvPr id="22541" name="AutoShape 13"/>
          <p:cNvSpPr>
            <a:spLocks noChangeArrowheads="1"/>
          </p:cNvSpPr>
          <p:nvPr/>
        </p:nvSpPr>
        <p:spPr bwMode="auto">
          <a:xfrm>
            <a:off x="584730" y="4129895"/>
            <a:ext cx="2135981" cy="1439863"/>
          </a:xfrm>
          <a:prstGeom prst="rightArrow">
            <a:avLst>
              <a:gd name="adj1" fmla="val 50000"/>
              <a:gd name="adj2" fmla="val 34234"/>
            </a:avLst>
          </a:prstGeom>
          <a:solidFill>
            <a:srgbClr val="FFFF66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>
                <a:solidFill>
                  <a:srgbClr val="000000"/>
                </a:solidFill>
              </a:rPr>
              <a:t>構成</a:t>
            </a:r>
          </a:p>
        </p:txBody>
      </p:sp>
      <p:sp>
        <p:nvSpPr>
          <p:cNvPr id="22542" name="AutoShape 14"/>
          <p:cNvSpPr>
            <a:spLocks noChangeArrowheads="1"/>
          </p:cNvSpPr>
          <p:nvPr/>
        </p:nvSpPr>
        <p:spPr bwMode="auto">
          <a:xfrm>
            <a:off x="1153981" y="4499782"/>
            <a:ext cx="2135981" cy="1439862"/>
          </a:xfrm>
          <a:prstGeom prst="rightArrow">
            <a:avLst>
              <a:gd name="adj1" fmla="val 50000"/>
              <a:gd name="adj2" fmla="val 34234"/>
            </a:avLst>
          </a:prstGeom>
          <a:solidFill>
            <a:srgbClr val="FFFF66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>
                <a:solidFill>
                  <a:srgbClr val="000000"/>
                </a:solidFill>
              </a:rPr>
              <a:t>デザイン</a:t>
            </a:r>
          </a:p>
        </p:txBody>
      </p:sp>
      <p:sp>
        <p:nvSpPr>
          <p:cNvPr id="22543" name="AutoShape 15"/>
          <p:cNvSpPr>
            <a:spLocks noChangeArrowheads="1"/>
          </p:cNvSpPr>
          <p:nvPr/>
        </p:nvSpPr>
        <p:spPr bwMode="auto">
          <a:xfrm>
            <a:off x="1749029" y="4871257"/>
            <a:ext cx="2135981" cy="1439862"/>
          </a:xfrm>
          <a:prstGeom prst="rightArrow">
            <a:avLst>
              <a:gd name="adj1" fmla="val 50000"/>
              <a:gd name="adj2" fmla="val 34234"/>
            </a:avLst>
          </a:prstGeom>
          <a:solidFill>
            <a:srgbClr val="FFFF66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>
                <a:solidFill>
                  <a:srgbClr val="000000"/>
                </a:solidFill>
              </a:rPr>
              <a:t>テーマ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>
                <a:solidFill>
                  <a:srgbClr val="000000"/>
                </a:solidFill>
              </a:rPr>
              <a:t>コーディング</a:t>
            </a:r>
          </a:p>
        </p:txBody>
      </p:sp>
      <p:sp>
        <p:nvSpPr>
          <p:cNvPr id="22544" name="AutoShape 16"/>
          <p:cNvSpPr>
            <a:spLocks noChangeArrowheads="1"/>
          </p:cNvSpPr>
          <p:nvPr/>
        </p:nvSpPr>
        <p:spPr bwMode="auto">
          <a:xfrm>
            <a:off x="2349236" y="5241145"/>
            <a:ext cx="2135981" cy="1439863"/>
          </a:xfrm>
          <a:prstGeom prst="rightArrow">
            <a:avLst>
              <a:gd name="adj1" fmla="val 50000"/>
              <a:gd name="adj2" fmla="val 34234"/>
            </a:avLst>
          </a:prstGeom>
          <a:solidFill>
            <a:srgbClr val="FFFF66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100</a:t>
            </a:r>
            <a:r>
              <a:rPr lang="ja-JP">
                <a:solidFill>
                  <a:srgbClr val="000000"/>
                </a:solidFill>
              </a:rPr>
              <a:t>ページ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>
                <a:solidFill>
                  <a:srgbClr val="000000"/>
                </a:solidFill>
              </a:rPr>
              <a:t>コーディング</a:t>
            </a:r>
          </a:p>
        </p:txBody>
      </p:sp>
      <p:sp>
        <p:nvSpPr>
          <p:cNvPr id="22545" name="Line 17"/>
          <p:cNvSpPr>
            <a:spLocks noChangeShapeType="1"/>
          </p:cNvSpPr>
          <p:nvPr/>
        </p:nvSpPr>
        <p:spPr bwMode="auto">
          <a:xfrm>
            <a:off x="9164771" y="4572808"/>
            <a:ext cx="1719" cy="1800225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546" name="Text Box 18"/>
          <p:cNvSpPr txBox="1">
            <a:spLocks noChangeArrowheads="1"/>
          </p:cNvSpPr>
          <p:nvPr/>
        </p:nvSpPr>
        <p:spPr bwMode="auto">
          <a:xfrm>
            <a:off x="8813933" y="4206095"/>
            <a:ext cx="830659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/>
              <a:t>GOAL</a:t>
            </a:r>
          </a:p>
        </p:txBody>
      </p:sp>
      <p:sp>
        <p:nvSpPr>
          <p:cNvPr id="22547" name="AutoShape 19"/>
          <p:cNvSpPr>
            <a:spLocks noChangeArrowheads="1"/>
          </p:cNvSpPr>
          <p:nvPr/>
        </p:nvSpPr>
        <p:spPr bwMode="auto">
          <a:xfrm>
            <a:off x="4913446" y="4129895"/>
            <a:ext cx="2135981" cy="1439863"/>
          </a:xfrm>
          <a:prstGeom prst="rightArrow">
            <a:avLst>
              <a:gd name="adj1" fmla="val 50000"/>
              <a:gd name="adj2" fmla="val 34234"/>
            </a:avLst>
          </a:prstGeom>
          <a:solidFill>
            <a:srgbClr val="FFFF66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>
                <a:solidFill>
                  <a:srgbClr val="000000"/>
                </a:solidFill>
              </a:rPr>
              <a:t>構成</a:t>
            </a:r>
          </a:p>
        </p:txBody>
      </p:sp>
      <p:sp>
        <p:nvSpPr>
          <p:cNvPr id="22548" name="AutoShape 20"/>
          <p:cNvSpPr>
            <a:spLocks noChangeArrowheads="1"/>
          </p:cNvSpPr>
          <p:nvPr/>
        </p:nvSpPr>
        <p:spPr bwMode="auto">
          <a:xfrm>
            <a:off x="5482697" y="4499782"/>
            <a:ext cx="2135981" cy="1439862"/>
          </a:xfrm>
          <a:prstGeom prst="rightArrow">
            <a:avLst>
              <a:gd name="adj1" fmla="val 50000"/>
              <a:gd name="adj2" fmla="val 34234"/>
            </a:avLst>
          </a:prstGeom>
          <a:solidFill>
            <a:srgbClr val="FFFF66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>
                <a:solidFill>
                  <a:srgbClr val="000000"/>
                </a:solidFill>
              </a:rPr>
              <a:t>デザイン</a:t>
            </a:r>
          </a:p>
        </p:txBody>
      </p:sp>
      <p:sp>
        <p:nvSpPr>
          <p:cNvPr id="22549" name="AutoShape 21"/>
          <p:cNvSpPr>
            <a:spLocks noChangeArrowheads="1"/>
          </p:cNvSpPr>
          <p:nvPr/>
        </p:nvSpPr>
        <p:spPr bwMode="auto">
          <a:xfrm>
            <a:off x="6077744" y="4871257"/>
            <a:ext cx="2135981" cy="1439862"/>
          </a:xfrm>
          <a:prstGeom prst="rightArrow">
            <a:avLst>
              <a:gd name="adj1" fmla="val 50000"/>
              <a:gd name="adj2" fmla="val 34234"/>
            </a:avLst>
          </a:prstGeom>
          <a:solidFill>
            <a:srgbClr val="FFFF66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>
                <a:solidFill>
                  <a:srgbClr val="000000"/>
                </a:solidFill>
              </a:rPr>
              <a:t>テーマ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>
                <a:solidFill>
                  <a:srgbClr val="000000"/>
                </a:solidFill>
              </a:rPr>
              <a:t>コーディング</a:t>
            </a:r>
          </a:p>
        </p:txBody>
      </p:sp>
      <p:sp>
        <p:nvSpPr>
          <p:cNvPr id="22550" name="AutoShape 22"/>
          <p:cNvSpPr>
            <a:spLocks noChangeArrowheads="1"/>
          </p:cNvSpPr>
          <p:nvPr/>
        </p:nvSpPr>
        <p:spPr bwMode="auto">
          <a:xfrm>
            <a:off x="6677952" y="5241145"/>
            <a:ext cx="2135981" cy="1439863"/>
          </a:xfrm>
          <a:prstGeom prst="rightArrow">
            <a:avLst>
              <a:gd name="adj1" fmla="val 50000"/>
              <a:gd name="adj2" fmla="val 34234"/>
            </a:avLst>
          </a:prstGeom>
          <a:solidFill>
            <a:srgbClr val="FFFF66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100</a:t>
            </a:r>
            <a:r>
              <a:rPr lang="ja-JP">
                <a:solidFill>
                  <a:srgbClr val="000000"/>
                </a:solidFill>
              </a:rPr>
              <a:t>ページ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>
                <a:solidFill>
                  <a:srgbClr val="000000"/>
                </a:solidFill>
              </a:rPr>
              <a:t>コーディング</a:t>
            </a:r>
          </a:p>
        </p:txBody>
      </p:sp>
      <p:sp>
        <p:nvSpPr>
          <p:cNvPr id="22551" name="Line 23"/>
          <p:cNvSpPr>
            <a:spLocks noChangeShapeType="1"/>
          </p:cNvSpPr>
          <p:nvPr/>
        </p:nvSpPr>
        <p:spPr bwMode="auto">
          <a:xfrm>
            <a:off x="4641719" y="4572808"/>
            <a:ext cx="1719" cy="1800225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552" name="Text Box 24"/>
          <p:cNvSpPr txBox="1">
            <a:spLocks noChangeArrowheads="1"/>
          </p:cNvSpPr>
          <p:nvPr/>
        </p:nvSpPr>
        <p:spPr bwMode="auto">
          <a:xfrm>
            <a:off x="4055269" y="4206095"/>
            <a:ext cx="1186656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ja-JP"/>
              <a:t>中間評価</a:t>
            </a:r>
          </a:p>
        </p:txBody>
      </p:sp>
      <p:sp>
        <p:nvSpPr>
          <p:cNvPr id="22535" name="AutoShape 7"/>
          <p:cNvSpPr>
            <a:spLocks noChangeArrowheads="1"/>
          </p:cNvSpPr>
          <p:nvPr/>
        </p:nvSpPr>
        <p:spPr bwMode="auto">
          <a:xfrm>
            <a:off x="2144581" y="2865364"/>
            <a:ext cx="1169458" cy="720725"/>
          </a:xfrm>
          <a:prstGeom prst="wedgeEllipseCallout">
            <a:avLst>
              <a:gd name="adj1" fmla="val -6583"/>
              <a:gd name="adj2" fmla="val -105269"/>
            </a:avLst>
          </a:prstGeom>
          <a:solidFill>
            <a:srgbClr val="FFFF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FIX!</a:t>
            </a:r>
          </a:p>
        </p:txBody>
      </p:sp>
      <p:sp>
        <p:nvSpPr>
          <p:cNvPr id="22536" name="AutoShape 8"/>
          <p:cNvSpPr>
            <a:spLocks noChangeArrowheads="1"/>
          </p:cNvSpPr>
          <p:nvPr/>
        </p:nvSpPr>
        <p:spPr bwMode="auto">
          <a:xfrm>
            <a:off x="4289161" y="2865364"/>
            <a:ext cx="1169458" cy="720725"/>
          </a:xfrm>
          <a:prstGeom prst="wedgeEllipseCallout">
            <a:avLst>
              <a:gd name="adj1" fmla="val -6583"/>
              <a:gd name="adj2" fmla="val -105269"/>
            </a:avLst>
          </a:prstGeom>
          <a:solidFill>
            <a:srgbClr val="FFFF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FIX!</a:t>
            </a:r>
          </a:p>
        </p:txBody>
      </p:sp>
      <p:sp>
        <p:nvSpPr>
          <p:cNvPr id="22537" name="AutoShape 9"/>
          <p:cNvSpPr>
            <a:spLocks noChangeArrowheads="1"/>
          </p:cNvSpPr>
          <p:nvPr/>
        </p:nvSpPr>
        <p:spPr bwMode="auto">
          <a:xfrm>
            <a:off x="6435461" y="2865364"/>
            <a:ext cx="1169458" cy="720725"/>
          </a:xfrm>
          <a:prstGeom prst="wedgeEllipseCallout">
            <a:avLst>
              <a:gd name="adj1" fmla="val -6583"/>
              <a:gd name="adj2" fmla="val -105269"/>
            </a:avLst>
          </a:prstGeom>
          <a:solidFill>
            <a:srgbClr val="FFFF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FIX!</a:t>
            </a:r>
          </a:p>
        </p:txBody>
      </p:sp>
    </p:spTree>
    <p:extLst>
      <p:ext uri="{BB962C8B-B14F-4D97-AF65-F5344CB8AC3E}">
        <p14:creationId xmlns:p14="http://schemas.microsoft.com/office/powerpoint/2010/main" val="127643435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317" y="811319"/>
            <a:ext cx="6421366" cy="523536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まずは、ソースコード</a:t>
            </a:r>
            <a:r>
              <a:rPr kumimoji="1" lang="ja-JP" altLang="en-US" dirty="0" smtClean="0"/>
              <a:t>を</a:t>
            </a:r>
            <a:r>
              <a:rPr kumimoji="1" lang="ja-JP" altLang="en-US" dirty="0" smtClean="0"/>
              <a:t>ダウンロード</a:t>
            </a:r>
            <a:r>
              <a:rPr kumimoji="1" lang="ja-JP" altLang="en-US" dirty="0" smtClean="0"/>
              <a:t>します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B1E83F-99FA-45C8-B9BE-C6A88F7F0EED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47433" y="5936042"/>
            <a:ext cx="321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http://</a:t>
            </a:r>
            <a:r>
              <a:rPr kumimoji="1" lang="en-US" altLang="ja-JP" dirty="0" err="1" smtClean="0"/>
              <a:t>pickles.pxt.jp</a:t>
            </a:r>
            <a:r>
              <a:rPr kumimoji="1" lang="en-US" altLang="ja-JP" dirty="0" smtClean="0"/>
              <a:t>/download/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097370" y="564194"/>
            <a:ext cx="37112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Pickles Framework </a:t>
            </a:r>
            <a:r>
              <a:rPr kumimoji="1" lang="ja-JP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の公式サイトでお待ちしています。</a:t>
            </a:r>
            <a:endParaRPr kumimoji="1" lang="ja-JP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8143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1800" dirty="0" smtClean="0"/>
              <a:t>パート</a:t>
            </a:r>
            <a:r>
              <a:rPr lang="ja-JP" sz="1800" dirty="0"/>
              <a:t>別に進め方を変えられる</a:t>
            </a:r>
          </a:p>
        </p:txBody>
      </p:sp>
      <p:sp>
        <p:nvSpPr>
          <p:cNvPr id="17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B47D5-57DC-514F-83A3-E07846DB1EB6}" type="slidenum">
              <a:rPr lang="en-US"/>
              <a:pPr/>
              <a:t>29</a:t>
            </a:fld>
            <a:endParaRPr lang="en-US"/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350838" y="1827587"/>
            <a:ext cx="2430066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9pPr>
          </a:lstStyle>
          <a:p>
            <a:pPr algn="just"/>
            <a:r>
              <a:rPr lang="en-US" sz="1200">
                <a:latin typeface="HGP創英角ｺﾞｼｯｸUB"/>
                <a:ea typeface="HGP創英角ｺﾞｼｯｸUB"/>
                <a:cs typeface="HGP創英角ｺﾞｼｯｸUB"/>
              </a:rPr>
              <a:t>⇒</a:t>
            </a:r>
            <a:r>
              <a:rPr lang="ja-JP" sz="1200">
                <a:latin typeface="HGP創英角ｺﾞｼｯｸUB"/>
                <a:ea typeface="HGP創英角ｺﾞｼｯｸUB"/>
                <a:cs typeface="HGP創英角ｺﾞｼｯｸUB"/>
              </a:rPr>
              <a:t>サイト全体設計・構築プロセス</a:t>
            </a:r>
          </a:p>
        </p:txBody>
      </p:sp>
      <p:sp>
        <p:nvSpPr>
          <p:cNvPr id="23555" name="AutoShape 3"/>
          <p:cNvSpPr>
            <a:spLocks noChangeArrowheads="1"/>
          </p:cNvSpPr>
          <p:nvPr/>
        </p:nvSpPr>
        <p:spPr bwMode="auto">
          <a:xfrm>
            <a:off x="584730" y="2110163"/>
            <a:ext cx="2135981" cy="1439863"/>
          </a:xfrm>
          <a:prstGeom prst="rightArrow">
            <a:avLst>
              <a:gd name="adj1" fmla="val 50000"/>
              <a:gd name="adj2" fmla="val 34234"/>
            </a:avLst>
          </a:prstGeom>
          <a:solidFill>
            <a:srgbClr val="FFFF66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>
                <a:solidFill>
                  <a:srgbClr val="000000"/>
                </a:solidFill>
                <a:latin typeface="HGP創英角ｺﾞｼｯｸUB"/>
                <a:ea typeface="HGP創英角ｺﾞｼｯｸUB"/>
                <a:cs typeface="HGP創英角ｺﾞｼｯｸUB"/>
              </a:rPr>
              <a:t>構成</a:t>
            </a:r>
          </a:p>
        </p:txBody>
      </p:sp>
      <p:sp>
        <p:nvSpPr>
          <p:cNvPr id="23556" name="AutoShape 4"/>
          <p:cNvSpPr>
            <a:spLocks noChangeArrowheads="1"/>
          </p:cNvSpPr>
          <p:nvPr/>
        </p:nvSpPr>
        <p:spPr bwMode="auto">
          <a:xfrm>
            <a:off x="1153981" y="2481638"/>
            <a:ext cx="2135981" cy="1439863"/>
          </a:xfrm>
          <a:prstGeom prst="rightArrow">
            <a:avLst>
              <a:gd name="adj1" fmla="val 50000"/>
              <a:gd name="adj2" fmla="val 34234"/>
            </a:avLst>
          </a:prstGeom>
          <a:solidFill>
            <a:srgbClr val="FFFF66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>
                <a:solidFill>
                  <a:srgbClr val="000000"/>
                </a:solidFill>
                <a:latin typeface="HGP創英角ｺﾞｼｯｸUB"/>
                <a:ea typeface="HGP創英角ｺﾞｼｯｸUB"/>
                <a:cs typeface="HGP創英角ｺﾞｼｯｸUB"/>
              </a:rPr>
              <a:t>デザイン</a:t>
            </a:r>
          </a:p>
        </p:txBody>
      </p:sp>
      <p:sp>
        <p:nvSpPr>
          <p:cNvPr id="23557" name="AutoShape 5"/>
          <p:cNvSpPr>
            <a:spLocks noChangeArrowheads="1"/>
          </p:cNvSpPr>
          <p:nvPr/>
        </p:nvSpPr>
        <p:spPr bwMode="auto">
          <a:xfrm>
            <a:off x="1749029" y="2853113"/>
            <a:ext cx="2135981" cy="1439863"/>
          </a:xfrm>
          <a:prstGeom prst="rightArrow">
            <a:avLst>
              <a:gd name="adj1" fmla="val 50000"/>
              <a:gd name="adj2" fmla="val 34234"/>
            </a:avLst>
          </a:prstGeom>
          <a:solidFill>
            <a:srgbClr val="FFFF66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>
                <a:solidFill>
                  <a:srgbClr val="000000"/>
                </a:solidFill>
                <a:latin typeface="HGP創英角ｺﾞｼｯｸUB"/>
                <a:ea typeface="HGP創英角ｺﾞｼｯｸUB"/>
                <a:cs typeface="HGP創英角ｺﾞｼｯｸUB"/>
              </a:rPr>
              <a:t>テーマ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>
                <a:solidFill>
                  <a:srgbClr val="000000"/>
                </a:solidFill>
                <a:latin typeface="HGP創英角ｺﾞｼｯｸUB"/>
                <a:ea typeface="HGP創英角ｺﾞｼｯｸUB"/>
                <a:cs typeface="HGP創英角ｺﾞｼｯｸUB"/>
              </a:rPr>
              <a:t>コーディング</a:t>
            </a:r>
          </a:p>
        </p:txBody>
      </p:sp>
      <p:sp>
        <p:nvSpPr>
          <p:cNvPr id="23558" name="AutoShape 6"/>
          <p:cNvSpPr>
            <a:spLocks noChangeArrowheads="1"/>
          </p:cNvSpPr>
          <p:nvPr/>
        </p:nvSpPr>
        <p:spPr bwMode="auto">
          <a:xfrm>
            <a:off x="600208" y="4570413"/>
            <a:ext cx="7395104" cy="1439862"/>
          </a:xfrm>
          <a:prstGeom prst="rightArrow">
            <a:avLst>
              <a:gd name="adj1" fmla="val 45870"/>
              <a:gd name="adj2" fmla="val 36676"/>
            </a:avLst>
          </a:prstGeom>
          <a:solidFill>
            <a:srgbClr val="FFFF66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>
                <a:solidFill>
                  <a:srgbClr val="000000"/>
                </a:solidFill>
                <a:latin typeface="HGP創英角ｺﾞｼｯｸUB"/>
                <a:ea typeface="HGP創英角ｺﾞｼｯｸUB"/>
                <a:cs typeface="HGP創英角ｺﾞｼｯｸUB"/>
              </a:rPr>
              <a:t>単純な</a:t>
            </a:r>
            <a:r>
              <a:rPr lang="en-US">
                <a:solidFill>
                  <a:srgbClr val="000000"/>
                </a:solidFill>
                <a:latin typeface="HGP創英角ｺﾞｼｯｸUB"/>
                <a:ea typeface="HGP創英角ｺﾞｼｯｸUB"/>
                <a:cs typeface="HGP創英角ｺﾞｼｯｸUB"/>
              </a:rPr>
              <a:t>1000</a:t>
            </a:r>
            <a:r>
              <a:rPr lang="ja-JP">
                <a:solidFill>
                  <a:srgbClr val="000000"/>
                </a:solidFill>
                <a:latin typeface="HGP創英角ｺﾞｼｯｸUB"/>
                <a:ea typeface="HGP創英角ｺﾞｼｯｸUB"/>
                <a:cs typeface="HGP創英角ｺﾞｼｯｸUB"/>
              </a:rPr>
              <a:t>ページの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>
                <a:solidFill>
                  <a:srgbClr val="000000"/>
                </a:solidFill>
                <a:latin typeface="HGP創英角ｺﾞｼｯｸUB"/>
                <a:ea typeface="HGP創英角ｺﾞｼｯｸUB"/>
                <a:cs typeface="HGP創英角ｺﾞｼｯｸUB"/>
              </a:rPr>
              <a:t>コーディング</a:t>
            </a:r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9164772" y="1606925"/>
            <a:ext cx="0" cy="445468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>
              <a:latin typeface="HGP創英角ｺﾞｼｯｸUB"/>
              <a:ea typeface="HGP創英角ｺﾞｼｯｸUB"/>
              <a:cs typeface="HGP創英角ｺﾞｼｯｸUB"/>
            </a:endParaRP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8813933" y="1241801"/>
            <a:ext cx="830659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HGP創英角ｺﾞｼｯｸUB"/>
                <a:ea typeface="HGP創英角ｺﾞｼｯｸUB"/>
                <a:cs typeface="HGP創英角ｺﾞｼｯｸUB"/>
              </a:rPr>
              <a:t>GOAL</a:t>
            </a:r>
          </a:p>
        </p:txBody>
      </p:sp>
      <p:sp>
        <p:nvSpPr>
          <p:cNvPr id="23561" name="AutoShape 9"/>
          <p:cNvSpPr>
            <a:spLocks noChangeArrowheads="1"/>
          </p:cNvSpPr>
          <p:nvPr/>
        </p:nvSpPr>
        <p:spPr bwMode="auto">
          <a:xfrm>
            <a:off x="4055269" y="2110163"/>
            <a:ext cx="2135981" cy="1439863"/>
          </a:xfrm>
          <a:prstGeom prst="rightArrow">
            <a:avLst>
              <a:gd name="adj1" fmla="val 50000"/>
              <a:gd name="adj2" fmla="val 34234"/>
            </a:avLst>
          </a:prstGeom>
          <a:solidFill>
            <a:srgbClr val="FFFF66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>
                <a:solidFill>
                  <a:srgbClr val="000000"/>
                </a:solidFill>
                <a:latin typeface="HGP創英角ｺﾞｼｯｸUB"/>
                <a:ea typeface="HGP創英角ｺﾞｼｯｸUB"/>
                <a:cs typeface="HGP創英角ｺﾞｼｯｸUB"/>
              </a:rPr>
              <a:t>構成</a:t>
            </a:r>
          </a:p>
        </p:txBody>
      </p:sp>
      <p:sp>
        <p:nvSpPr>
          <p:cNvPr id="23562" name="AutoShape 10"/>
          <p:cNvSpPr>
            <a:spLocks noChangeArrowheads="1"/>
          </p:cNvSpPr>
          <p:nvPr/>
        </p:nvSpPr>
        <p:spPr bwMode="auto">
          <a:xfrm>
            <a:off x="4624521" y="2481638"/>
            <a:ext cx="2135981" cy="1439863"/>
          </a:xfrm>
          <a:prstGeom prst="rightArrow">
            <a:avLst>
              <a:gd name="adj1" fmla="val 50000"/>
              <a:gd name="adj2" fmla="val 34234"/>
            </a:avLst>
          </a:prstGeom>
          <a:solidFill>
            <a:srgbClr val="FFFF66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>
                <a:solidFill>
                  <a:srgbClr val="000000"/>
                </a:solidFill>
                <a:latin typeface="HGP創英角ｺﾞｼｯｸUB"/>
                <a:ea typeface="HGP創英角ｺﾞｼｯｸUB"/>
                <a:cs typeface="HGP創英角ｺﾞｼｯｸUB"/>
              </a:rPr>
              <a:t>デザイン</a:t>
            </a:r>
          </a:p>
        </p:txBody>
      </p:sp>
      <p:sp>
        <p:nvSpPr>
          <p:cNvPr id="23563" name="AutoShape 11"/>
          <p:cNvSpPr>
            <a:spLocks noChangeArrowheads="1"/>
          </p:cNvSpPr>
          <p:nvPr/>
        </p:nvSpPr>
        <p:spPr bwMode="auto">
          <a:xfrm>
            <a:off x="5219569" y="2853113"/>
            <a:ext cx="2135981" cy="1439863"/>
          </a:xfrm>
          <a:prstGeom prst="rightArrow">
            <a:avLst>
              <a:gd name="adj1" fmla="val 50000"/>
              <a:gd name="adj2" fmla="val 34234"/>
            </a:avLst>
          </a:prstGeom>
          <a:solidFill>
            <a:srgbClr val="FFFF66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>
                <a:solidFill>
                  <a:srgbClr val="000000"/>
                </a:solidFill>
                <a:latin typeface="HGP創英角ｺﾞｼｯｸUB"/>
                <a:ea typeface="HGP創英角ｺﾞｼｯｸUB"/>
                <a:cs typeface="HGP創英角ｺﾞｼｯｸUB"/>
              </a:rPr>
              <a:t>テーマ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>
                <a:solidFill>
                  <a:srgbClr val="000000"/>
                </a:solidFill>
                <a:latin typeface="HGP創英角ｺﾞｼｯｸUB"/>
                <a:ea typeface="HGP創英角ｺﾞｼｯｸUB"/>
                <a:cs typeface="HGP創英角ｺﾞｼｯｸUB"/>
              </a:rPr>
              <a:t>コーディング</a:t>
            </a:r>
          </a:p>
        </p:txBody>
      </p:sp>
      <p:sp>
        <p:nvSpPr>
          <p:cNvPr id="23564" name="AutoShape 12"/>
          <p:cNvSpPr>
            <a:spLocks noChangeArrowheads="1"/>
          </p:cNvSpPr>
          <p:nvPr/>
        </p:nvSpPr>
        <p:spPr bwMode="auto">
          <a:xfrm>
            <a:off x="6435461" y="3223000"/>
            <a:ext cx="2378472" cy="1439862"/>
          </a:xfrm>
          <a:prstGeom prst="rightArrow">
            <a:avLst>
              <a:gd name="adj1" fmla="val 50000"/>
              <a:gd name="adj2" fmla="val 38120"/>
            </a:avLst>
          </a:prstGeom>
          <a:solidFill>
            <a:srgbClr val="FFFF66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1600">
                <a:solidFill>
                  <a:srgbClr val="000000"/>
                </a:solidFill>
                <a:latin typeface="HGP創英角ｺﾞｼｯｸUB"/>
                <a:ea typeface="HGP創英角ｺﾞｼｯｸUB"/>
                <a:cs typeface="HGP創英角ｺﾞｼｯｸUB"/>
              </a:rPr>
              <a:t>複雑な</a:t>
            </a:r>
            <a:r>
              <a:rPr lang="en-US" sz="1600">
                <a:solidFill>
                  <a:srgbClr val="000000"/>
                </a:solidFill>
                <a:latin typeface="HGP創英角ｺﾞｼｯｸUB"/>
                <a:ea typeface="HGP創英角ｺﾞｼｯｸUB"/>
                <a:cs typeface="HGP創英角ｺﾞｼｯｸUB"/>
              </a:rPr>
              <a:t>20</a:t>
            </a:r>
            <a:r>
              <a:rPr lang="ja-JP" sz="1600">
                <a:solidFill>
                  <a:srgbClr val="000000"/>
                </a:solidFill>
                <a:latin typeface="HGP創英角ｺﾞｼｯｸUB"/>
                <a:ea typeface="HGP創英角ｺﾞｼｯｸUB"/>
                <a:cs typeface="HGP創英角ｺﾞｼｯｸUB"/>
              </a:rPr>
              <a:t>ページの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1600">
                <a:solidFill>
                  <a:srgbClr val="000000"/>
                </a:solidFill>
                <a:latin typeface="HGP創英角ｺﾞｼｯｸUB"/>
                <a:ea typeface="HGP創英角ｺﾞｼｯｸUB"/>
                <a:cs typeface="HGP創英角ｺﾞｼｯｸUB"/>
              </a:rPr>
              <a:t>コーディング</a:t>
            </a:r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>
            <a:off x="3977879" y="1606925"/>
            <a:ext cx="1719" cy="2843212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>
              <a:latin typeface="HGP創英角ｺﾞｼｯｸUB"/>
              <a:ea typeface="HGP創英角ｺﾞｼｯｸUB"/>
              <a:cs typeface="HGP創英角ｺﾞｼｯｸUB"/>
            </a:endParaRPr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3393150" y="1241801"/>
            <a:ext cx="1186656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ja-JP" dirty="0">
                <a:latin typeface="HGP創英角ｺﾞｼｯｸUB"/>
                <a:ea typeface="HGP創英角ｺﾞｼｯｸUB"/>
                <a:cs typeface="HGP創英角ｺﾞｼｯｸUB"/>
              </a:rPr>
              <a:t>中間評価</a:t>
            </a:r>
          </a:p>
        </p:txBody>
      </p:sp>
      <p:sp>
        <p:nvSpPr>
          <p:cNvPr id="23567" name="Text Box 15"/>
          <p:cNvSpPr txBox="1">
            <a:spLocks noChangeArrowheads="1"/>
          </p:cNvSpPr>
          <p:nvPr/>
        </p:nvSpPr>
        <p:spPr bwMode="auto">
          <a:xfrm>
            <a:off x="350837" y="4541838"/>
            <a:ext cx="594360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9pPr>
          </a:lstStyle>
          <a:p>
            <a:pPr algn="just"/>
            <a:r>
              <a:rPr lang="en-US" sz="1200">
                <a:latin typeface="HGP創英角ｺﾞｼｯｸUB"/>
                <a:ea typeface="HGP創英角ｺﾞｼｯｸUB"/>
                <a:cs typeface="HGP創英角ｺﾞｼｯｸUB"/>
              </a:rPr>
              <a:t>⇒FAQ</a:t>
            </a:r>
            <a:r>
              <a:rPr lang="ja-JP" sz="1200">
                <a:latin typeface="HGP創英角ｺﾞｼｯｸUB"/>
                <a:ea typeface="HGP創英角ｺﾞｼｯｸUB"/>
                <a:cs typeface="HGP創英角ｺﾞｼｯｸUB"/>
              </a:rPr>
              <a:t>ページ、マニュアルページなど、単純な構造でページ数が大量にあるカテゴリ</a:t>
            </a:r>
          </a:p>
        </p:txBody>
      </p:sp>
    </p:spTree>
    <p:extLst>
      <p:ext uri="{BB962C8B-B14F-4D97-AF65-F5344CB8AC3E}">
        <p14:creationId xmlns:p14="http://schemas.microsoft.com/office/powerpoint/2010/main" val="271644844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1800" dirty="0" smtClean="0"/>
              <a:t>外部</a:t>
            </a:r>
            <a:r>
              <a:rPr lang="ja-JP" sz="1800" dirty="0"/>
              <a:t>のパートナーとの共同制作のリスクを低減</a:t>
            </a:r>
            <a:r>
              <a:rPr lang="en-US" sz="1200" dirty="0"/>
              <a:t>(</a:t>
            </a:r>
            <a:r>
              <a:rPr lang="ja-JP" sz="1200" dirty="0"/>
              <a:t>オフショア・ニアショア</a:t>
            </a:r>
            <a:r>
              <a:rPr lang="en-US" sz="1200" dirty="0"/>
              <a:t>)</a:t>
            </a:r>
          </a:p>
        </p:txBody>
      </p:sp>
      <p:sp>
        <p:nvSpPr>
          <p:cNvPr id="41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4BE7-4F38-D548-A864-D806F73F0684}" type="slidenum">
              <a:rPr lang="en-US"/>
              <a:pPr/>
              <a:t>30</a:t>
            </a:fld>
            <a:endParaRPr lang="en-US"/>
          </a:p>
        </p:txBody>
      </p:sp>
      <p:sp>
        <p:nvSpPr>
          <p:cNvPr id="27650" name="AutoShape 2"/>
          <p:cNvSpPr>
            <a:spLocks noChangeArrowheads="1"/>
          </p:cNvSpPr>
          <p:nvPr/>
        </p:nvSpPr>
        <p:spPr bwMode="auto">
          <a:xfrm>
            <a:off x="3768464" y="1412369"/>
            <a:ext cx="2522935" cy="1079500"/>
          </a:xfrm>
          <a:prstGeom prst="flowChartMagneticDisk">
            <a:avLst/>
          </a:prstGeom>
          <a:solidFill>
            <a:srgbClr val="FFFF99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dirty="0">
                <a:solidFill>
                  <a:srgbClr val="000000"/>
                </a:solidFill>
              </a:rPr>
              <a:t>共有開発サーバ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rgbClr val="000000"/>
                </a:solidFill>
              </a:rPr>
              <a:t>Pickles Framework</a:t>
            </a:r>
          </a:p>
        </p:txBody>
      </p:sp>
      <p:sp>
        <p:nvSpPr>
          <p:cNvPr id="27651" name="AutoShape 3"/>
          <p:cNvSpPr>
            <a:spLocks noChangeArrowheads="1"/>
          </p:cNvSpPr>
          <p:nvPr/>
        </p:nvSpPr>
        <p:spPr bwMode="auto">
          <a:xfrm>
            <a:off x="1560144" y="4581019"/>
            <a:ext cx="775626" cy="715962"/>
          </a:xfrm>
          <a:prstGeom prst="smileyFace">
            <a:avLst>
              <a:gd name="adj" fmla="val 4653"/>
            </a:avLst>
          </a:prstGeom>
          <a:solidFill>
            <a:srgbClr val="99CC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7652" name="AutoShape 4"/>
          <p:cNvSpPr>
            <a:spLocks noChangeArrowheads="1"/>
          </p:cNvSpPr>
          <p:nvPr/>
        </p:nvSpPr>
        <p:spPr bwMode="auto">
          <a:xfrm>
            <a:off x="3768464" y="4581019"/>
            <a:ext cx="775627" cy="715962"/>
          </a:xfrm>
          <a:prstGeom prst="smileyFace">
            <a:avLst>
              <a:gd name="adj" fmla="val 4653"/>
            </a:avLst>
          </a:prstGeom>
          <a:solidFill>
            <a:srgbClr val="99CC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7653" name="AutoShape 5"/>
          <p:cNvSpPr>
            <a:spLocks noChangeArrowheads="1"/>
          </p:cNvSpPr>
          <p:nvPr/>
        </p:nvSpPr>
        <p:spPr bwMode="auto">
          <a:xfrm>
            <a:off x="5328315" y="4581019"/>
            <a:ext cx="775626" cy="715962"/>
          </a:xfrm>
          <a:prstGeom prst="smileyFace">
            <a:avLst>
              <a:gd name="adj" fmla="val 4653"/>
            </a:avLst>
          </a:prstGeom>
          <a:solidFill>
            <a:srgbClr val="99CC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7654" name="AutoShape 6"/>
          <p:cNvSpPr>
            <a:spLocks noChangeArrowheads="1"/>
          </p:cNvSpPr>
          <p:nvPr/>
        </p:nvSpPr>
        <p:spPr bwMode="auto">
          <a:xfrm>
            <a:off x="6698989" y="4581019"/>
            <a:ext cx="775627" cy="715962"/>
          </a:xfrm>
          <a:prstGeom prst="smileyFace">
            <a:avLst>
              <a:gd name="adj" fmla="val 4653"/>
            </a:avLst>
          </a:prstGeom>
          <a:solidFill>
            <a:srgbClr val="99CC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7655" name="AutoShape 7"/>
          <p:cNvSpPr>
            <a:spLocks noChangeArrowheads="1"/>
          </p:cNvSpPr>
          <p:nvPr/>
        </p:nvSpPr>
        <p:spPr bwMode="auto">
          <a:xfrm>
            <a:off x="8253680" y="4581019"/>
            <a:ext cx="775627" cy="715962"/>
          </a:xfrm>
          <a:prstGeom prst="smileyFace">
            <a:avLst>
              <a:gd name="adj" fmla="val 4653"/>
            </a:avLst>
          </a:prstGeom>
          <a:solidFill>
            <a:srgbClr val="99CC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957357" y="5359417"/>
            <a:ext cx="198120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ja-JP" sz="1400" dirty="0"/>
              <a:t>テーマデザイナ</a:t>
            </a:r>
          </a:p>
          <a:p>
            <a:pPr algn="ctr"/>
            <a:r>
              <a:rPr lang="ja-JP" sz="1400" dirty="0"/>
              <a:t>兼サイトマップエディタ</a:t>
            </a: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5605201" y="5560407"/>
            <a:ext cx="1721512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ja-JP" sz="1400" dirty="0"/>
              <a:t>コンテンツコーダー</a:t>
            </a:r>
          </a:p>
        </p:txBody>
      </p:sp>
      <p:sp>
        <p:nvSpPr>
          <p:cNvPr id="27658" name="AutoShape 10"/>
          <p:cNvSpPr>
            <a:spLocks/>
          </p:cNvSpPr>
          <p:nvPr/>
        </p:nvSpPr>
        <p:spPr bwMode="auto">
          <a:xfrm rot="16200000">
            <a:off x="6218704" y="2794388"/>
            <a:ext cx="360363" cy="5264282"/>
          </a:xfrm>
          <a:prstGeom prst="leftBrace">
            <a:avLst>
              <a:gd name="adj1" fmla="val 112371"/>
              <a:gd name="adj2" fmla="val 50000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 flipV="1">
            <a:off x="4158857" y="2310895"/>
            <a:ext cx="390392" cy="144303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 flipH="1" flipV="1">
            <a:off x="5132259" y="2310895"/>
            <a:ext cx="393832" cy="144303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 flipH="1" flipV="1">
            <a:off x="5718708" y="2310895"/>
            <a:ext cx="1172898" cy="144303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 flipH="1" flipV="1">
            <a:off x="6107380" y="2131507"/>
            <a:ext cx="2538413" cy="1622425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7663" name="Line 15"/>
          <p:cNvSpPr>
            <a:spLocks noChangeShapeType="1"/>
          </p:cNvSpPr>
          <p:nvPr/>
        </p:nvSpPr>
        <p:spPr bwMode="auto">
          <a:xfrm flipV="1">
            <a:off x="1623884" y="2131507"/>
            <a:ext cx="2340636" cy="1622425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27664" name="Group 16"/>
          <p:cNvGrpSpPr>
            <a:grpSpLocks/>
          </p:cNvGrpSpPr>
          <p:nvPr/>
        </p:nvGrpSpPr>
        <p:grpSpPr bwMode="auto">
          <a:xfrm>
            <a:off x="1429547" y="3560257"/>
            <a:ext cx="973402" cy="898525"/>
            <a:chOff x="794" y="1920"/>
            <a:chExt cx="566" cy="566"/>
          </a:xfrm>
        </p:grpSpPr>
        <p:sp>
          <p:nvSpPr>
            <p:cNvPr id="27665" name="Rectangle 17"/>
            <p:cNvSpPr>
              <a:spLocks noChangeArrowheads="1"/>
            </p:cNvSpPr>
            <p:nvPr/>
          </p:nvSpPr>
          <p:spPr bwMode="auto">
            <a:xfrm>
              <a:off x="794" y="1920"/>
              <a:ext cx="566" cy="339"/>
            </a:xfrm>
            <a:prstGeom prst="rect">
              <a:avLst/>
            </a:prstGeom>
            <a:solidFill>
              <a:srgbClr val="E6E6E6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Pickles</a:t>
              </a:r>
            </a:p>
          </p:txBody>
        </p:sp>
        <p:sp>
          <p:nvSpPr>
            <p:cNvPr id="27666" name="AutoShape 18"/>
            <p:cNvSpPr>
              <a:spLocks noChangeArrowheads="1"/>
            </p:cNvSpPr>
            <p:nvPr/>
          </p:nvSpPr>
          <p:spPr bwMode="auto">
            <a:xfrm flipV="1">
              <a:off x="794" y="2260"/>
              <a:ext cx="566" cy="226"/>
            </a:xfrm>
            <a:custGeom>
              <a:avLst/>
              <a:gdLst>
                <a:gd name="G0" fmla="+- 3126 0 0"/>
                <a:gd name="G1" fmla="+- 21600 0 3126"/>
                <a:gd name="G2" fmla="*/ 3126 1 2"/>
                <a:gd name="G3" fmla="+- 21600 0 G2"/>
                <a:gd name="G4" fmla="+/ 3126 21600 2"/>
                <a:gd name="G5" fmla="+/ G1 0 2"/>
                <a:gd name="G6" fmla="*/ 21600 21600 3126"/>
                <a:gd name="G7" fmla="*/ G6 1 2"/>
                <a:gd name="G8" fmla="+- 21600 0 G7"/>
                <a:gd name="G9" fmla="*/ 21600 1 2"/>
                <a:gd name="G10" fmla="+- 3126 0 G9"/>
                <a:gd name="G11" fmla="?: G10 G8 0"/>
                <a:gd name="G12" fmla="?: G10 G7 21600"/>
                <a:gd name="T0" fmla="*/ 20037 w 21600"/>
                <a:gd name="T1" fmla="*/ 10800 h 21600"/>
                <a:gd name="T2" fmla="*/ 10800 w 21600"/>
                <a:gd name="T3" fmla="*/ 21600 h 21600"/>
                <a:gd name="T4" fmla="*/ 1563 w 21600"/>
                <a:gd name="T5" fmla="*/ 10800 h 21600"/>
                <a:gd name="T6" fmla="*/ 10800 w 21600"/>
                <a:gd name="T7" fmla="*/ 0 h 21600"/>
                <a:gd name="T8" fmla="*/ 3363 w 21600"/>
                <a:gd name="T9" fmla="*/ 3363 h 21600"/>
                <a:gd name="T10" fmla="*/ 18237 w 21600"/>
                <a:gd name="T11" fmla="*/ 18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3126" y="21600"/>
                  </a:lnTo>
                  <a:lnTo>
                    <a:pt x="18474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27667" name="Group 19"/>
          <p:cNvGrpSpPr>
            <a:grpSpLocks/>
          </p:cNvGrpSpPr>
          <p:nvPr/>
        </p:nvGrpSpPr>
        <p:grpSpPr bwMode="auto">
          <a:xfrm>
            <a:off x="3634320" y="3560257"/>
            <a:ext cx="973402" cy="898525"/>
            <a:chOff x="2076" y="1920"/>
            <a:chExt cx="566" cy="566"/>
          </a:xfrm>
        </p:grpSpPr>
        <p:sp>
          <p:nvSpPr>
            <p:cNvPr id="27668" name="Rectangle 20"/>
            <p:cNvSpPr>
              <a:spLocks noChangeArrowheads="1"/>
            </p:cNvSpPr>
            <p:nvPr/>
          </p:nvSpPr>
          <p:spPr bwMode="auto">
            <a:xfrm>
              <a:off x="2076" y="1920"/>
              <a:ext cx="566" cy="339"/>
            </a:xfrm>
            <a:prstGeom prst="rect">
              <a:avLst/>
            </a:prstGeom>
            <a:solidFill>
              <a:srgbClr val="E6E6E6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Pickles</a:t>
              </a:r>
            </a:p>
          </p:txBody>
        </p:sp>
        <p:sp>
          <p:nvSpPr>
            <p:cNvPr id="27669" name="AutoShape 21"/>
            <p:cNvSpPr>
              <a:spLocks noChangeArrowheads="1"/>
            </p:cNvSpPr>
            <p:nvPr/>
          </p:nvSpPr>
          <p:spPr bwMode="auto">
            <a:xfrm flipV="1">
              <a:off x="2076" y="2260"/>
              <a:ext cx="566" cy="226"/>
            </a:xfrm>
            <a:custGeom>
              <a:avLst/>
              <a:gdLst>
                <a:gd name="G0" fmla="+- 3126 0 0"/>
                <a:gd name="G1" fmla="+- 21600 0 3126"/>
                <a:gd name="G2" fmla="*/ 3126 1 2"/>
                <a:gd name="G3" fmla="+- 21600 0 G2"/>
                <a:gd name="G4" fmla="+/ 3126 21600 2"/>
                <a:gd name="G5" fmla="+/ G1 0 2"/>
                <a:gd name="G6" fmla="*/ 21600 21600 3126"/>
                <a:gd name="G7" fmla="*/ G6 1 2"/>
                <a:gd name="G8" fmla="+- 21600 0 G7"/>
                <a:gd name="G9" fmla="*/ 21600 1 2"/>
                <a:gd name="G10" fmla="+- 3126 0 G9"/>
                <a:gd name="G11" fmla="?: G10 G8 0"/>
                <a:gd name="G12" fmla="?: G10 G7 21600"/>
                <a:gd name="T0" fmla="*/ 20037 w 21600"/>
                <a:gd name="T1" fmla="*/ 10800 h 21600"/>
                <a:gd name="T2" fmla="*/ 10800 w 21600"/>
                <a:gd name="T3" fmla="*/ 21600 h 21600"/>
                <a:gd name="T4" fmla="*/ 1563 w 21600"/>
                <a:gd name="T5" fmla="*/ 10800 h 21600"/>
                <a:gd name="T6" fmla="*/ 10800 w 21600"/>
                <a:gd name="T7" fmla="*/ 0 h 21600"/>
                <a:gd name="T8" fmla="*/ 3363 w 21600"/>
                <a:gd name="T9" fmla="*/ 3363 h 21600"/>
                <a:gd name="T10" fmla="*/ 18237 w 21600"/>
                <a:gd name="T11" fmla="*/ 18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3126" y="21600"/>
                  </a:lnTo>
                  <a:lnTo>
                    <a:pt x="18474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27670" name="Group 22"/>
          <p:cNvGrpSpPr>
            <a:grpSpLocks/>
          </p:cNvGrpSpPr>
          <p:nvPr/>
        </p:nvGrpSpPr>
        <p:grpSpPr bwMode="auto">
          <a:xfrm>
            <a:off x="5077226" y="3560257"/>
            <a:ext cx="973402" cy="898525"/>
            <a:chOff x="2915" y="1920"/>
            <a:chExt cx="566" cy="566"/>
          </a:xfrm>
        </p:grpSpPr>
        <p:sp>
          <p:nvSpPr>
            <p:cNvPr id="27671" name="Rectangle 23"/>
            <p:cNvSpPr>
              <a:spLocks noChangeArrowheads="1"/>
            </p:cNvSpPr>
            <p:nvPr/>
          </p:nvSpPr>
          <p:spPr bwMode="auto">
            <a:xfrm>
              <a:off x="2915" y="1920"/>
              <a:ext cx="566" cy="339"/>
            </a:xfrm>
            <a:prstGeom prst="rect">
              <a:avLst/>
            </a:prstGeom>
            <a:solidFill>
              <a:srgbClr val="E6E6E6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Pickles</a:t>
              </a:r>
            </a:p>
          </p:txBody>
        </p:sp>
        <p:sp>
          <p:nvSpPr>
            <p:cNvPr id="27672" name="AutoShape 24"/>
            <p:cNvSpPr>
              <a:spLocks noChangeArrowheads="1"/>
            </p:cNvSpPr>
            <p:nvPr/>
          </p:nvSpPr>
          <p:spPr bwMode="auto">
            <a:xfrm flipV="1">
              <a:off x="2915" y="2260"/>
              <a:ext cx="566" cy="226"/>
            </a:xfrm>
            <a:custGeom>
              <a:avLst/>
              <a:gdLst>
                <a:gd name="G0" fmla="+- 3126 0 0"/>
                <a:gd name="G1" fmla="+- 21600 0 3126"/>
                <a:gd name="G2" fmla="*/ 3126 1 2"/>
                <a:gd name="G3" fmla="+- 21600 0 G2"/>
                <a:gd name="G4" fmla="+/ 3126 21600 2"/>
                <a:gd name="G5" fmla="+/ G1 0 2"/>
                <a:gd name="G6" fmla="*/ 21600 21600 3126"/>
                <a:gd name="G7" fmla="*/ G6 1 2"/>
                <a:gd name="G8" fmla="+- 21600 0 G7"/>
                <a:gd name="G9" fmla="*/ 21600 1 2"/>
                <a:gd name="G10" fmla="+- 3126 0 G9"/>
                <a:gd name="G11" fmla="?: G10 G8 0"/>
                <a:gd name="G12" fmla="?: G10 G7 21600"/>
                <a:gd name="T0" fmla="*/ 20037 w 21600"/>
                <a:gd name="T1" fmla="*/ 10800 h 21600"/>
                <a:gd name="T2" fmla="*/ 10800 w 21600"/>
                <a:gd name="T3" fmla="*/ 21600 h 21600"/>
                <a:gd name="T4" fmla="*/ 1563 w 21600"/>
                <a:gd name="T5" fmla="*/ 10800 h 21600"/>
                <a:gd name="T6" fmla="*/ 10800 w 21600"/>
                <a:gd name="T7" fmla="*/ 0 h 21600"/>
                <a:gd name="T8" fmla="*/ 3363 w 21600"/>
                <a:gd name="T9" fmla="*/ 3363 h 21600"/>
                <a:gd name="T10" fmla="*/ 18237 w 21600"/>
                <a:gd name="T11" fmla="*/ 18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3126" y="21600"/>
                  </a:lnTo>
                  <a:lnTo>
                    <a:pt x="18474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27673" name="Group 25"/>
          <p:cNvGrpSpPr>
            <a:grpSpLocks/>
          </p:cNvGrpSpPr>
          <p:nvPr/>
        </p:nvGrpSpPr>
        <p:grpSpPr bwMode="auto">
          <a:xfrm>
            <a:off x="6520130" y="3560257"/>
            <a:ext cx="973402" cy="898525"/>
            <a:chOff x="3754" y="1920"/>
            <a:chExt cx="566" cy="566"/>
          </a:xfrm>
        </p:grpSpPr>
        <p:sp>
          <p:nvSpPr>
            <p:cNvPr id="27674" name="Rectangle 26"/>
            <p:cNvSpPr>
              <a:spLocks noChangeArrowheads="1"/>
            </p:cNvSpPr>
            <p:nvPr/>
          </p:nvSpPr>
          <p:spPr bwMode="auto">
            <a:xfrm>
              <a:off x="3754" y="1920"/>
              <a:ext cx="566" cy="339"/>
            </a:xfrm>
            <a:prstGeom prst="rect">
              <a:avLst/>
            </a:prstGeom>
            <a:solidFill>
              <a:srgbClr val="E6E6E6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Pickles</a:t>
              </a:r>
            </a:p>
          </p:txBody>
        </p:sp>
        <p:sp>
          <p:nvSpPr>
            <p:cNvPr id="27675" name="AutoShape 27"/>
            <p:cNvSpPr>
              <a:spLocks noChangeArrowheads="1"/>
            </p:cNvSpPr>
            <p:nvPr/>
          </p:nvSpPr>
          <p:spPr bwMode="auto">
            <a:xfrm flipV="1">
              <a:off x="3754" y="2260"/>
              <a:ext cx="566" cy="226"/>
            </a:xfrm>
            <a:custGeom>
              <a:avLst/>
              <a:gdLst>
                <a:gd name="G0" fmla="+- 3126 0 0"/>
                <a:gd name="G1" fmla="+- 21600 0 3126"/>
                <a:gd name="G2" fmla="*/ 3126 1 2"/>
                <a:gd name="G3" fmla="+- 21600 0 G2"/>
                <a:gd name="G4" fmla="+/ 3126 21600 2"/>
                <a:gd name="G5" fmla="+/ G1 0 2"/>
                <a:gd name="G6" fmla="*/ 21600 21600 3126"/>
                <a:gd name="G7" fmla="*/ G6 1 2"/>
                <a:gd name="G8" fmla="+- 21600 0 G7"/>
                <a:gd name="G9" fmla="*/ 21600 1 2"/>
                <a:gd name="G10" fmla="+- 3126 0 G9"/>
                <a:gd name="G11" fmla="?: G10 G8 0"/>
                <a:gd name="G12" fmla="?: G10 G7 21600"/>
                <a:gd name="T0" fmla="*/ 20037 w 21600"/>
                <a:gd name="T1" fmla="*/ 10800 h 21600"/>
                <a:gd name="T2" fmla="*/ 10800 w 21600"/>
                <a:gd name="T3" fmla="*/ 21600 h 21600"/>
                <a:gd name="T4" fmla="*/ 1563 w 21600"/>
                <a:gd name="T5" fmla="*/ 10800 h 21600"/>
                <a:gd name="T6" fmla="*/ 10800 w 21600"/>
                <a:gd name="T7" fmla="*/ 0 h 21600"/>
                <a:gd name="T8" fmla="*/ 3363 w 21600"/>
                <a:gd name="T9" fmla="*/ 3363 h 21600"/>
                <a:gd name="T10" fmla="*/ 18237 w 21600"/>
                <a:gd name="T11" fmla="*/ 18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3126" y="21600"/>
                  </a:lnTo>
                  <a:lnTo>
                    <a:pt x="18474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27676" name="Group 28"/>
          <p:cNvGrpSpPr>
            <a:grpSpLocks/>
          </p:cNvGrpSpPr>
          <p:nvPr/>
        </p:nvGrpSpPr>
        <p:grpSpPr bwMode="auto">
          <a:xfrm>
            <a:off x="8079982" y="3560257"/>
            <a:ext cx="973402" cy="898525"/>
            <a:chOff x="4661" y="1920"/>
            <a:chExt cx="566" cy="566"/>
          </a:xfrm>
        </p:grpSpPr>
        <p:sp>
          <p:nvSpPr>
            <p:cNvPr id="27677" name="Rectangle 29"/>
            <p:cNvSpPr>
              <a:spLocks noChangeArrowheads="1"/>
            </p:cNvSpPr>
            <p:nvPr/>
          </p:nvSpPr>
          <p:spPr bwMode="auto">
            <a:xfrm>
              <a:off x="4661" y="1920"/>
              <a:ext cx="566" cy="339"/>
            </a:xfrm>
            <a:prstGeom prst="rect">
              <a:avLst/>
            </a:prstGeom>
            <a:solidFill>
              <a:srgbClr val="E6E6E6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Pickles</a:t>
              </a:r>
            </a:p>
          </p:txBody>
        </p:sp>
        <p:sp>
          <p:nvSpPr>
            <p:cNvPr id="27678" name="AutoShape 30"/>
            <p:cNvSpPr>
              <a:spLocks noChangeArrowheads="1"/>
            </p:cNvSpPr>
            <p:nvPr/>
          </p:nvSpPr>
          <p:spPr bwMode="auto">
            <a:xfrm flipV="1">
              <a:off x="4661" y="2260"/>
              <a:ext cx="566" cy="226"/>
            </a:xfrm>
            <a:custGeom>
              <a:avLst/>
              <a:gdLst>
                <a:gd name="G0" fmla="+- 3126 0 0"/>
                <a:gd name="G1" fmla="+- 21600 0 3126"/>
                <a:gd name="G2" fmla="*/ 3126 1 2"/>
                <a:gd name="G3" fmla="+- 21600 0 G2"/>
                <a:gd name="G4" fmla="+/ 3126 21600 2"/>
                <a:gd name="G5" fmla="+/ G1 0 2"/>
                <a:gd name="G6" fmla="*/ 21600 21600 3126"/>
                <a:gd name="G7" fmla="*/ G6 1 2"/>
                <a:gd name="G8" fmla="+- 21600 0 G7"/>
                <a:gd name="G9" fmla="*/ 21600 1 2"/>
                <a:gd name="G10" fmla="+- 3126 0 G9"/>
                <a:gd name="G11" fmla="?: G10 G8 0"/>
                <a:gd name="G12" fmla="?: G10 G7 21600"/>
                <a:gd name="T0" fmla="*/ 20037 w 21600"/>
                <a:gd name="T1" fmla="*/ 10800 h 21600"/>
                <a:gd name="T2" fmla="*/ 10800 w 21600"/>
                <a:gd name="T3" fmla="*/ 21600 h 21600"/>
                <a:gd name="T4" fmla="*/ 1563 w 21600"/>
                <a:gd name="T5" fmla="*/ 10800 h 21600"/>
                <a:gd name="T6" fmla="*/ 10800 w 21600"/>
                <a:gd name="T7" fmla="*/ 0 h 21600"/>
                <a:gd name="T8" fmla="*/ 3363 w 21600"/>
                <a:gd name="T9" fmla="*/ 3363 h 21600"/>
                <a:gd name="T10" fmla="*/ 18237 w 21600"/>
                <a:gd name="T11" fmla="*/ 18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3126" y="21600"/>
                  </a:lnTo>
                  <a:lnTo>
                    <a:pt x="18474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27679" name="Text Box 31"/>
          <p:cNvSpPr txBox="1">
            <a:spLocks noChangeArrowheads="1"/>
          </p:cNvSpPr>
          <p:nvPr/>
        </p:nvSpPr>
        <p:spPr bwMode="auto">
          <a:xfrm>
            <a:off x="320281" y="3507869"/>
            <a:ext cx="1011238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ja-JP" sz="1200"/>
              <a:t>それぞれ</a:t>
            </a:r>
          </a:p>
          <a:p>
            <a:pPr algn="ctr"/>
            <a:r>
              <a:rPr lang="ja-JP" sz="1200"/>
              <a:t>個別に開発</a:t>
            </a:r>
          </a:p>
        </p:txBody>
      </p:sp>
      <p:sp>
        <p:nvSpPr>
          <p:cNvPr id="27680" name="Text Box 32"/>
          <p:cNvSpPr txBox="1">
            <a:spLocks noChangeArrowheads="1"/>
          </p:cNvSpPr>
          <p:nvPr/>
        </p:nvSpPr>
        <p:spPr bwMode="auto">
          <a:xfrm>
            <a:off x="2404669" y="2599819"/>
            <a:ext cx="975121" cy="360362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2000" tIns="27000" rIns="72000" bIns="270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ja-JP" sz="1200"/>
              <a:t>　結合！</a:t>
            </a:r>
          </a:p>
        </p:txBody>
      </p:sp>
      <p:sp>
        <p:nvSpPr>
          <p:cNvPr id="27681" name="Text Box 33"/>
          <p:cNvSpPr txBox="1">
            <a:spLocks noChangeArrowheads="1"/>
          </p:cNvSpPr>
          <p:nvPr/>
        </p:nvSpPr>
        <p:spPr bwMode="auto">
          <a:xfrm>
            <a:off x="3768464" y="2960182"/>
            <a:ext cx="975122" cy="3603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2000" tIns="27000" rIns="72000" bIns="270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ja-JP" sz="1200"/>
              <a:t>　結合！</a:t>
            </a:r>
          </a:p>
        </p:txBody>
      </p:sp>
      <p:sp>
        <p:nvSpPr>
          <p:cNvPr id="27682" name="Text Box 34"/>
          <p:cNvSpPr txBox="1">
            <a:spLocks noChangeArrowheads="1"/>
          </p:cNvSpPr>
          <p:nvPr/>
        </p:nvSpPr>
        <p:spPr bwMode="auto">
          <a:xfrm>
            <a:off x="4939642" y="2780794"/>
            <a:ext cx="975121" cy="360362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2000" tIns="27000" rIns="72000" bIns="270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ja-JP" sz="1200"/>
              <a:t>　結合！</a:t>
            </a:r>
          </a:p>
        </p:txBody>
      </p:sp>
      <p:sp>
        <p:nvSpPr>
          <p:cNvPr id="27683" name="Text Box 35"/>
          <p:cNvSpPr txBox="1">
            <a:spLocks noChangeArrowheads="1"/>
          </p:cNvSpPr>
          <p:nvPr/>
        </p:nvSpPr>
        <p:spPr bwMode="auto">
          <a:xfrm>
            <a:off x="6109100" y="2960182"/>
            <a:ext cx="975121" cy="3603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2000" tIns="27000" rIns="72000" bIns="270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ja-JP" sz="1200"/>
              <a:t>　結合！</a:t>
            </a:r>
          </a:p>
        </p:txBody>
      </p:sp>
      <p:sp>
        <p:nvSpPr>
          <p:cNvPr id="27684" name="Text Box 36"/>
          <p:cNvSpPr txBox="1">
            <a:spLocks noChangeArrowheads="1"/>
          </p:cNvSpPr>
          <p:nvPr/>
        </p:nvSpPr>
        <p:spPr bwMode="auto">
          <a:xfrm>
            <a:off x="6499493" y="2420432"/>
            <a:ext cx="975122" cy="360363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2000" tIns="27000" rIns="72000" bIns="270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ja-JP" sz="1200"/>
              <a:t>　結合！</a:t>
            </a:r>
          </a:p>
        </p:txBody>
      </p:sp>
      <p:sp>
        <p:nvSpPr>
          <p:cNvPr id="27685" name="Line 37"/>
          <p:cNvSpPr>
            <a:spLocks noChangeShapeType="1"/>
          </p:cNvSpPr>
          <p:nvPr/>
        </p:nvSpPr>
        <p:spPr bwMode="auto">
          <a:xfrm>
            <a:off x="3264565" y="3382975"/>
            <a:ext cx="0" cy="2894432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7686" name="Text Box 38"/>
          <p:cNvSpPr txBox="1">
            <a:spLocks noChangeArrowheads="1"/>
          </p:cNvSpPr>
          <p:nvPr/>
        </p:nvSpPr>
        <p:spPr bwMode="auto">
          <a:xfrm>
            <a:off x="1039155" y="5854177"/>
            <a:ext cx="1516856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ja-JP" altLang="en-US" b="1" dirty="0" smtClean="0">
                <a:latin typeface="HGP創英角ｺﾞｼｯｸUB"/>
                <a:ea typeface="HGP創英角ｺﾞｼｯｸUB"/>
                <a:cs typeface="HGP創英角ｺﾞｼｯｸUB"/>
              </a:rPr>
              <a:t>少人数の制作コアメンバー</a:t>
            </a:r>
            <a:endParaRPr lang="ja-JP" b="1" dirty="0">
              <a:latin typeface="HGP創英角ｺﾞｼｯｸUB"/>
              <a:ea typeface="HGP創英角ｺﾞｼｯｸUB"/>
              <a:cs typeface="HGP創英角ｺﾞｼｯｸUB"/>
            </a:endParaRPr>
          </a:p>
        </p:txBody>
      </p:sp>
      <p:sp>
        <p:nvSpPr>
          <p:cNvPr id="27687" name="Text Box 39"/>
          <p:cNvSpPr txBox="1">
            <a:spLocks noChangeArrowheads="1"/>
          </p:cNvSpPr>
          <p:nvPr/>
        </p:nvSpPr>
        <p:spPr bwMode="auto">
          <a:xfrm>
            <a:off x="3847574" y="5854177"/>
            <a:ext cx="545174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ja-JP" altLang="en-US" b="1" dirty="0" smtClean="0">
                <a:latin typeface="HGP創英角ｺﾞｼｯｸUB"/>
                <a:ea typeface="HGP創英角ｺﾞｼｯｸUB"/>
                <a:cs typeface="HGP創英角ｺﾞｼｯｸUB"/>
              </a:rPr>
              <a:t>大人数の遠隔地のパートナーメンバー</a:t>
            </a:r>
            <a:endParaRPr lang="ja-JP" b="1" dirty="0">
              <a:latin typeface="HGP創英角ｺﾞｼｯｸUB"/>
              <a:ea typeface="HGP創英角ｺﾞｼｯｸUB"/>
              <a:cs typeface="HGP創英角ｺﾞｼｯｸUB"/>
            </a:endParaRPr>
          </a:p>
        </p:txBody>
      </p:sp>
    </p:spTree>
    <p:extLst>
      <p:ext uri="{BB962C8B-B14F-4D97-AF65-F5344CB8AC3E}">
        <p14:creationId xmlns:p14="http://schemas.microsoft.com/office/powerpoint/2010/main" val="267921678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1800" dirty="0" smtClean="0"/>
              <a:t>設計</a:t>
            </a:r>
            <a:r>
              <a:rPr lang="ja-JP" sz="1800" dirty="0"/>
              <a:t>段階から「モックアップ」を構築</a:t>
            </a:r>
          </a:p>
        </p:txBody>
      </p:sp>
      <p:sp>
        <p:nvSpPr>
          <p:cNvPr id="8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6A82E-1C93-4C4A-A408-7E4D9D409EB4}" type="slidenum">
              <a:rPr lang="en-US"/>
              <a:pPr/>
              <a:t>31</a:t>
            </a:fld>
            <a:endParaRPr lang="en-US"/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390394" y="1809751"/>
            <a:ext cx="9164769" cy="228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400" b="1" dirty="0"/>
              <a:t>■</a:t>
            </a:r>
            <a:r>
              <a:rPr lang="ja-JP" sz="2400" b="1" dirty="0"/>
              <a:t>制作手順が効率化されることで、設計段階でのモックアップ</a:t>
            </a:r>
            <a:r>
              <a:rPr lang="en-US" sz="2400" b="1" dirty="0"/>
              <a:t>(</a:t>
            </a:r>
            <a:r>
              <a:rPr lang="ja-JP" sz="2400" b="1" dirty="0"/>
              <a:t>仮組み</a:t>
            </a:r>
            <a:r>
              <a:rPr lang="en-US" sz="2400" b="1" dirty="0"/>
              <a:t>)</a:t>
            </a:r>
            <a:r>
              <a:rPr lang="ja-JP" sz="2400" b="1" dirty="0"/>
              <a:t>制作のハードルがぐっと</a:t>
            </a:r>
            <a:r>
              <a:rPr lang="ja-JP" sz="2400" b="1" dirty="0" smtClean="0"/>
              <a:t>下が</a:t>
            </a:r>
            <a:r>
              <a:rPr lang="ja-JP" altLang="en-US" sz="2400" b="1" dirty="0" smtClean="0"/>
              <a:t>ります</a:t>
            </a:r>
            <a:r>
              <a:rPr lang="ja-JP" sz="2400" b="1" dirty="0" smtClean="0"/>
              <a:t>。</a:t>
            </a:r>
            <a:endParaRPr lang="ja-JP" sz="2400" b="1" dirty="0"/>
          </a:p>
          <a:p>
            <a:endParaRPr lang="en-US" sz="2400" b="1" dirty="0"/>
          </a:p>
          <a:p>
            <a:r>
              <a:rPr lang="en-US" sz="2400" b="1" dirty="0"/>
              <a:t>■</a:t>
            </a:r>
            <a:r>
              <a:rPr lang="ja-JP" sz="2400" b="1" dirty="0"/>
              <a:t>クライアント担当者にとって、書類で見るより実物に触れるほうが、実感として受け取りやすい。</a:t>
            </a:r>
          </a:p>
          <a:p>
            <a:endParaRPr lang="en-US" sz="2400" b="1" dirty="0"/>
          </a:p>
        </p:txBody>
      </p:sp>
      <p:sp>
        <p:nvSpPr>
          <p:cNvPr id="30723" name="AutoShape 3"/>
          <p:cNvSpPr>
            <a:spLocks noChangeArrowheads="1"/>
          </p:cNvSpPr>
          <p:nvPr/>
        </p:nvSpPr>
        <p:spPr bwMode="auto">
          <a:xfrm>
            <a:off x="273448" y="4356100"/>
            <a:ext cx="9359106" cy="719138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800" b="1">
                <a:solidFill>
                  <a:srgbClr val="000000"/>
                </a:solidFill>
              </a:rPr>
              <a:t>意思決定のブレを起こしにくくする</a:t>
            </a:r>
          </a:p>
        </p:txBody>
      </p:sp>
      <p:sp>
        <p:nvSpPr>
          <p:cNvPr id="30724" name="AutoShape 4"/>
          <p:cNvSpPr>
            <a:spLocks noChangeArrowheads="1"/>
          </p:cNvSpPr>
          <p:nvPr/>
        </p:nvSpPr>
        <p:spPr bwMode="auto">
          <a:xfrm>
            <a:off x="4094824" y="3924300"/>
            <a:ext cx="1754188" cy="503238"/>
          </a:xfrm>
          <a:prstGeom prst="downArrow">
            <a:avLst>
              <a:gd name="adj1" fmla="val 52194"/>
              <a:gd name="adj2" fmla="val 64819"/>
            </a:avLst>
          </a:prstGeom>
          <a:solidFill>
            <a:srgbClr val="99CC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2"/>
          <p:cNvSpPr>
            <a:spLocks noChangeArrowheads="1"/>
          </p:cNvSpPr>
          <p:nvPr/>
        </p:nvSpPr>
        <p:spPr bwMode="auto">
          <a:xfrm>
            <a:off x="8385704" y="5400675"/>
            <a:ext cx="1169458" cy="1079500"/>
          </a:xfrm>
          <a:prstGeom prst="ellipse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CC99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>
                <a:solidFill>
                  <a:srgbClr val="000000"/>
                </a:solidFill>
              </a:rPr>
              <a:t>未開発</a:t>
            </a:r>
          </a:p>
        </p:txBody>
      </p:sp>
    </p:spTree>
    <p:extLst>
      <p:ext uri="{BB962C8B-B14F-4D97-AF65-F5344CB8AC3E}">
        <p14:creationId xmlns:p14="http://schemas.microsoft.com/office/powerpoint/2010/main" val="102813843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ja-JP" sz="1800" dirty="0" smtClean="0"/>
              <a:t>GUI</a:t>
            </a:r>
            <a:r>
              <a:rPr lang="ja-JP" altLang="en-US" sz="1800" dirty="0" smtClean="0"/>
              <a:t>編集機能</a:t>
            </a:r>
            <a:endParaRPr lang="ja-JP" sz="1800" dirty="0"/>
          </a:p>
        </p:txBody>
      </p:sp>
      <p:sp>
        <p:nvSpPr>
          <p:cNvPr id="6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85A1-EB35-5C4C-99A3-CF443EFA1479}" type="slidenum">
              <a:rPr lang="en-US"/>
              <a:pPr/>
              <a:t>32</a:t>
            </a:fld>
            <a:endParaRPr lang="en-US"/>
          </a:p>
        </p:txBody>
      </p:sp>
      <p:sp>
        <p:nvSpPr>
          <p:cNvPr id="32770" name="Oval 2"/>
          <p:cNvSpPr>
            <a:spLocks noChangeArrowheads="1"/>
          </p:cNvSpPr>
          <p:nvPr/>
        </p:nvSpPr>
        <p:spPr bwMode="auto">
          <a:xfrm>
            <a:off x="8385704" y="5400675"/>
            <a:ext cx="1169458" cy="1079500"/>
          </a:xfrm>
          <a:prstGeom prst="ellipse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CC99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>
                <a:solidFill>
                  <a:srgbClr val="000000"/>
                </a:solidFill>
              </a:rPr>
              <a:t>未開発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390394" y="1681155"/>
            <a:ext cx="9164769" cy="338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400" b="1" dirty="0"/>
              <a:t>■</a:t>
            </a:r>
            <a:r>
              <a:rPr lang="ja-JP" sz="2400" b="1" dirty="0"/>
              <a:t>既定の文書構造を編集できる</a:t>
            </a:r>
            <a:r>
              <a:rPr lang="en-US" sz="2400" b="1" dirty="0"/>
              <a:t>GUI</a:t>
            </a:r>
            <a:r>
              <a:rPr lang="ja-JP" sz="2400" b="1" dirty="0"/>
              <a:t>編集画面を</a:t>
            </a:r>
            <a:r>
              <a:rPr lang="ja-JP" sz="2400" b="1" dirty="0" smtClean="0"/>
              <a:t>搭載</a:t>
            </a:r>
            <a:r>
              <a:rPr lang="ja-JP" altLang="en-US" sz="2400" b="1" dirty="0" smtClean="0"/>
              <a:t>する計画です</a:t>
            </a:r>
            <a:r>
              <a:rPr lang="ja-JP" sz="2400" b="1" dirty="0" smtClean="0"/>
              <a:t>。</a:t>
            </a:r>
            <a:endParaRPr lang="ja-JP" sz="2400" b="1" dirty="0"/>
          </a:p>
          <a:p>
            <a:endParaRPr lang="en-US" sz="2400" b="1" dirty="0"/>
          </a:p>
          <a:p>
            <a:r>
              <a:rPr lang="en-US" sz="2400" b="1" dirty="0"/>
              <a:t>■HTML</a:t>
            </a:r>
            <a:r>
              <a:rPr lang="ja-JP" sz="2400" b="1" dirty="0"/>
              <a:t>の知識がない</a:t>
            </a:r>
            <a:r>
              <a:rPr lang="ja-JP" sz="2400" b="1" dirty="0" smtClean="0"/>
              <a:t>人でも、コーディング</a:t>
            </a:r>
            <a:r>
              <a:rPr lang="ja-JP" sz="2400" b="1" dirty="0"/>
              <a:t>を</a:t>
            </a:r>
            <a:r>
              <a:rPr lang="ja-JP" sz="2400" b="1" dirty="0" smtClean="0"/>
              <a:t>実施</a:t>
            </a:r>
            <a:r>
              <a:rPr lang="ja-JP" altLang="en-US" sz="2400" b="1" dirty="0" smtClean="0"/>
              <a:t>できます。</a:t>
            </a:r>
            <a:endParaRPr lang="ja-JP" sz="2400" b="1" dirty="0"/>
          </a:p>
          <a:p>
            <a:endParaRPr lang="en-US" sz="2400" b="1" dirty="0"/>
          </a:p>
          <a:p>
            <a:r>
              <a:rPr lang="en-US" sz="2400" b="1" dirty="0"/>
              <a:t>■</a:t>
            </a:r>
            <a:r>
              <a:rPr lang="ja-JP" sz="2400" b="1" dirty="0"/>
              <a:t>ソースの形式が</a:t>
            </a:r>
            <a:r>
              <a:rPr lang="ja-JP" sz="2400" b="1" dirty="0" smtClean="0"/>
              <a:t>、一般的な</a:t>
            </a:r>
            <a:r>
              <a:rPr lang="en-US" sz="2400" b="1" dirty="0" smtClean="0"/>
              <a:t>HTML </a:t>
            </a:r>
            <a:r>
              <a:rPr lang="ja-JP" sz="2400" b="1" dirty="0"/>
              <a:t>なので、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ja-JP" sz="2400" b="1" dirty="0"/>
              <a:t>　ノン・エンジニアが制作したコードを、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ja-JP" sz="2400" b="1" dirty="0"/>
              <a:t>　エンジニアが引き継ぐこと</a:t>
            </a:r>
            <a:r>
              <a:rPr lang="ja-JP" sz="2400" b="1" dirty="0" smtClean="0"/>
              <a:t>が</a:t>
            </a:r>
            <a:r>
              <a:rPr lang="ja-JP" altLang="en-US" sz="2400" b="1" dirty="0" smtClean="0"/>
              <a:t>、比較的</a:t>
            </a:r>
            <a:r>
              <a:rPr lang="ja-JP" sz="2400" b="1" dirty="0" smtClean="0"/>
              <a:t>容易</a:t>
            </a:r>
            <a:r>
              <a:rPr lang="ja-JP" altLang="en-US" sz="2400" b="1" dirty="0" smtClean="0"/>
              <a:t>です</a:t>
            </a:r>
            <a:r>
              <a:rPr lang="ja-JP" sz="2400" b="1" dirty="0" smtClean="0"/>
              <a:t>。</a:t>
            </a:r>
            <a:endParaRPr lang="ja-JP" sz="2400" b="1" dirty="0"/>
          </a:p>
        </p:txBody>
      </p:sp>
    </p:spTree>
    <p:extLst>
      <p:ext uri="{BB962C8B-B14F-4D97-AF65-F5344CB8AC3E}">
        <p14:creationId xmlns:p14="http://schemas.microsoft.com/office/powerpoint/2010/main" val="29793788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1800" dirty="0" smtClean="0"/>
              <a:t>大型</a:t>
            </a:r>
            <a:r>
              <a:rPr lang="ja-JP" sz="1800" dirty="0"/>
              <a:t>サイトのリニューアル案件の効率化</a:t>
            </a:r>
            <a:r>
              <a:rPr lang="en-US" sz="1800" dirty="0"/>
              <a:t>(</a:t>
            </a:r>
            <a:r>
              <a:rPr lang="ja-JP" sz="1800" dirty="0"/>
              <a:t>半自動化</a:t>
            </a:r>
            <a:r>
              <a:rPr lang="en-US" sz="1800" dirty="0"/>
              <a:t>)</a:t>
            </a:r>
          </a:p>
        </p:txBody>
      </p:sp>
      <p:sp>
        <p:nvSpPr>
          <p:cNvPr id="6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0D18-0E4C-5D49-B08B-7931D5013785}" type="slidenum">
              <a:rPr lang="en-US"/>
              <a:pPr/>
              <a:t>33</a:t>
            </a:fld>
            <a:endParaRPr lang="en-US"/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390394" y="2637313"/>
            <a:ext cx="9164769" cy="265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400" b="1" dirty="0"/>
              <a:t>■</a:t>
            </a:r>
            <a:r>
              <a:rPr lang="ja-JP" sz="2400" b="1" dirty="0"/>
              <a:t>既存のウェブサイトをクロールし、</a:t>
            </a:r>
            <a:r>
              <a:rPr lang="en-US" sz="2400" b="1" dirty="0"/>
              <a:t>Pickles Framework </a:t>
            </a:r>
            <a:r>
              <a:rPr lang="ja-JP" sz="2400" b="1" dirty="0"/>
              <a:t>の既定の構造に変換するツール。</a:t>
            </a:r>
          </a:p>
          <a:p>
            <a:endParaRPr lang="en-US" sz="2400" b="1" dirty="0"/>
          </a:p>
          <a:p>
            <a:r>
              <a:rPr lang="en-US" sz="2400" b="1" dirty="0"/>
              <a:t>■</a:t>
            </a:r>
            <a:r>
              <a:rPr lang="ja-JP" sz="2400" b="1" dirty="0"/>
              <a:t>完全な変換はできないが、通常人の手で行う作業の</a:t>
            </a:r>
            <a:r>
              <a:rPr lang="en-US" sz="2400" b="1" dirty="0"/>
              <a:t>7</a:t>
            </a:r>
            <a:r>
              <a:rPr lang="ja-JP" sz="2400" b="1" dirty="0"/>
              <a:t>～</a:t>
            </a:r>
            <a:r>
              <a:rPr lang="en-US" sz="2400" b="1" dirty="0"/>
              <a:t>8</a:t>
            </a:r>
            <a:r>
              <a:rPr lang="ja-JP" sz="2400" b="1" dirty="0"/>
              <a:t>割前後を自動化できる想定。</a:t>
            </a:r>
            <a:r>
              <a:rPr lang="en-US" sz="2400" b="1" dirty="0"/>
              <a:t>(</a:t>
            </a:r>
            <a:r>
              <a:rPr lang="ja-JP" sz="2400" b="1" dirty="0"/>
              <a:t>ただし、変換元サイトの構造による</a:t>
            </a:r>
            <a:r>
              <a:rPr lang="en-US" sz="2400" b="1" dirty="0"/>
              <a:t>)</a:t>
            </a:r>
          </a:p>
          <a:p>
            <a:endParaRPr lang="en-US" sz="2400" b="1" dirty="0"/>
          </a:p>
          <a:p>
            <a:r>
              <a:rPr lang="en-US" sz="2400" b="1" dirty="0"/>
              <a:t>■</a:t>
            </a:r>
            <a:r>
              <a:rPr lang="ja-JP" sz="2400" b="1" dirty="0"/>
              <a:t>リニューアル案件の制作コストの大幅な削減が期待</a:t>
            </a:r>
            <a:r>
              <a:rPr lang="ja-JP" sz="2400" b="1" dirty="0" smtClean="0"/>
              <a:t>でき</a:t>
            </a:r>
            <a:r>
              <a:rPr lang="ja-JP" altLang="en-US" sz="2400" b="1" dirty="0" smtClean="0"/>
              <a:t>ます</a:t>
            </a:r>
            <a:r>
              <a:rPr lang="ja-JP" sz="2400" b="1" dirty="0" smtClean="0"/>
              <a:t>。</a:t>
            </a:r>
            <a:endParaRPr lang="ja-JP" sz="2400" b="1" dirty="0"/>
          </a:p>
        </p:txBody>
      </p:sp>
      <p:sp>
        <p:nvSpPr>
          <p:cNvPr id="33796" name="AutoShape 4"/>
          <p:cNvSpPr>
            <a:spLocks noChangeArrowheads="1"/>
          </p:cNvSpPr>
          <p:nvPr/>
        </p:nvSpPr>
        <p:spPr bwMode="auto">
          <a:xfrm>
            <a:off x="273448" y="1657826"/>
            <a:ext cx="9359106" cy="719137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800" b="1" dirty="0">
                <a:solidFill>
                  <a:srgbClr val="000000"/>
                </a:solidFill>
              </a:rPr>
              <a:t>既存サイトの自動取り込み</a:t>
            </a:r>
            <a:r>
              <a:rPr lang="ja-JP" sz="2800" b="1" dirty="0" smtClean="0">
                <a:solidFill>
                  <a:srgbClr val="000000"/>
                </a:solidFill>
              </a:rPr>
              <a:t>機能</a:t>
            </a:r>
            <a:r>
              <a:rPr lang="en-US" altLang="ja-JP" sz="2800" b="1" dirty="0" smtClean="0">
                <a:solidFill>
                  <a:srgbClr val="000000"/>
                </a:solidFill>
              </a:rPr>
              <a:t> “ASAZUKE”</a:t>
            </a:r>
            <a:endParaRPr lang="ja-JP" sz="2800" b="1" dirty="0">
              <a:solidFill>
                <a:srgbClr val="000000"/>
              </a:solidFill>
            </a:endParaRPr>
          </a:p>
        </p:txBody>
      </p:sp>
      <p:sp>
        <p:nvSpPr>
          <p:cNvPr id="7" name="Oval 2"/>
          <p:cNvSpPr>
            <a:spLocks noChangeArrowheads="1"/>
          </p:cNvSpPr>
          <p:nvPr/>
        </p:nvSpPr>
        <p:spPr bwMode="auto">
          <a:xfrm>
            <a:off x="8385704" y="5400675"/>
            <a:ext cx="1169458" cy="1079500"/>
          </a:xfrm>
          <a:prstGeom prst="ellipse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CC99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>
                <a:solidFill>
                  <a:srgbClr val="000000"/>
                </a:solidFill>
              </a:rPr>
              <a:t>未開発</a:t>
            </a:r>
          </a:p>
        </p:txBody>
      </p:sp>
    </p:spTree>
    <p:extLst>
      <p:ext uri="{BB962C8B-B14F-4D97-AF65-F5344CB8AC3E}">
        <p14:creationId xmlns:p14="http://schemas.microsoft.com/office/powerpoint/2010/main" val="289787243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E83F-99FA-45C8-B9BE-C6A88F7F0EED}" type="slidenum">
              <a:rPr lang="ja-JP" altLang="en-US" smtClean="0"/>
              <a:pPr/>
              <a:t>34</a:t>
            </a:fld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HGP創英角ｺﾞｼｯｸUB" pitchFamily="50" charset="-128"/>
                <a:ea typeface="HGP創英角ｺﾞｼｯｸUB" pitchFamily="50" charset="-128"/>
              </a:rPr>
              <a:t>ありがとうございました。</a:t>
            </a:r>
            <a:endParaRPr kumimoji="1" lang="ja-JP" altLang="en-US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882253" y="3727209"/>
            <a:ext cx="8141494" cy="2310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ＭＳ Ｐゴシック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ja-JP" b="1" dirty="0">
                <a:latin typeface="HGP創英角ｺﾞｼｯｸUB"/>
                <a:ea typeface="HGP創英角ｺﾞｼｯｸUB"/>
                <a:cs typeface="HGP創英角ｺﾞｼｯｸUB"/>
              </a:rPr>
              <a:t>～</a:t>
            </a:r>
            <a:r>
              <a:rPr lang="en-US" b="1" dirty="0">
                <a:latin typeface="HGP創英角ｺﾞｼｯｸUB"/>
                <a:ea typeface="HGP創英角ｺﾞｼｯｸUB"/>
                <a:cs typeface="HGP創英角ｺﾞｼｯｸUB"/>
              </a:rPr>
              <a:t>Pickles </a:t>
            </a:r>
            <a:r>
              <a:rPr lang="en-US" b="1" dirty="0" smtClean="0">
                <a:latin typeface="HGP創英角ｺﾞｼｯｸUB"/>
                <a:ea typeface="HGP創英角ｺﾞｼｯｸUB"/>
                <a:cs typeface="HGP創英角ｺﾞｼｯｸUB"/>
              </a:rPr>
              <a:t>Framework </a:t>
            </a:r>
            <a:r>
              <a:rPr lang="ja-JP" b="1" dirty="0">
                <a:latin typeface="HGP創英角ｺﾞｼｯｸUB"/>
                <a:ea typeface="HGP創英角ｺﾞｼｯｸUB"/>
                <a:cs typeface="HGP創英角ｺﾞｼｯｸUB"/>
              </a:rPr>
              <a:t>のダウンロードについて～</a:t>
            </a:r>
          </a:p>
          <a:p>
            <a:r>
              <a:rPr lang="en-US" dirty="0">
                <a:latin typeface="HGP創英角ｺﾞｼｯｸUB"/>
                <a:ea typeface="HGP創英角ｺﾞｼｯｸUB"/>
                <a:cs typeface="HGP創英角ｺﾞｼｯｸUB"/>
              </a:rPr>
              <a:t>Pickles Framework </a:t>
            </a:r>
            <a:r>
              <a:rPr lang="ja-JP" dirty="0">
                <a:latin typeface="HGP創英角ｺﾞｼｯｸUB"/>
                <a:ea typeface="HGP創英角ｺﾞｼｯｸUB"/>
                <a:cs typeface="HGP創英角ｺﾞｼｯｸUB"/>
              </a:rPr>
              <a:t>は、オープンソースのフレームワークとして、</a:t>
            </a:r>
            <a:r>
              <a:rPr lang="en-US" dirty="0" err="1">
                <a:latin typeface="HGP創英角ｺﾞｼｯｸUB"/>
                <a:ea typeface="HGP創英角ｺﾞｼｯｸUB"/>
                <a:cs typeface="HGP創英角ｺﾞｼｯｸUB"/>
              </a:rPr>
              <a:t>Github</a:t>
            </a:r>
            <a:r>
              <a:rPr lang="ja-JP" dirty="0">
                <a:latin typeface="HGP創英角ｺﾞｼｯｸUB"/>
                <a:ea typeface="HGP創英角ｺﾞｼｯｸUB"/>
                <a:cs typeface="HGP創英角ｺﾞｼｯｸUB"/>
              </a:rPr>
              <a:t>上で有志により開発されています。</a:t>
            </a:r>
            <a:r>
              <a:rPr lang="en-US" dirty="0">
                <a:latin typeface="HGP創英角ｺﾞｼｯｸUB"/>
                <a:ea typeface="HGP創英角ｺﾞｼｯｸUB"/>
                <a:cs typeface="HGP創英角ｺﾞｼｯｸUB"/>
              </a:rPr>
              <a:t/>
            </a:r>
            <a:br>
              <a:rPr lang="en-US" dirty="0">
                <a:latin typeface="HGP創英角ｺﾞｼｯｸUB"/>
                <a:ea typeface="HGP創英角ｺﾞｼｯｸUB"/>
                <a:cs typeface="HGP創英角ｺﾞｼｯｸUB"/>
              </a:rPr>
            </a:br>
            <a:r>
              <a:rPr lang="ja-JP" dirty="0">
                <a:latin typeface="HGP創英角ｺﾞｼｯｸUB"/>
                <a:ea typeface="HGP創英角ｺﾞｼｯｸUB"/>
                <a:cs typeface="HGP創英角ｺﾞｼｯｸUB"/>
              </a:rPr>
              <a:t>下記のサイトから自由にダウンロードして使用してください。</a:t>
            </a:r>
          </a:p>
          <a:p>
            <a:r>
              <a:rPr lang="en-US" dirty="0" smtClean="0">
                <a:latin typeface="HGP創英角ｺﾞｼｯｸUB"/>
                <a:ea typeface="HGP創英角ｺﾞｼｯｸUB"/>
                <a:cs typeface="HGP創英角ｺﾞｼｯｸUB"/>
                <a:hlinkClick r:id="rId2"/>
              </a:rPr>
              <a:t>https:</a:t>
            </a:r>
            <a:r>
              <a:rPr lang="en-US" dirty="0">
                <a:latin typeface="HGP創英角ｺﾞｼｯｸUB"/>
                <a:ea typeface="HGP創英角ｺﾞｼｯｸUB"/>
                <a:cs typeface="HGP創英角ｺﾞｼｯｸUB"/>
                <a:hlinkClick r:id="rId2"/>
              </a:rPr>
              <a:t>//github.com/tomk79/PxFW-1.x</a:t>
            </a:r>
          </a:p>
          <a:p>
            <a:endParaRPr lang="en-US" dirty="0" smtClean="0">
              <a:latin typeface="HGP創英角ｺﾞｼｯｸUB"/>
              <a:ea typeface="HGP創英角ｺﾞｼｯｸUB"/>
              <a:cs typeface="HGP創英角ｺﾞｼｯｸUB"/>
            </a:endParaRPr>
          </a:p>
          <a:p>
            <a:r>
              <a:rPr lang="ja-JP" altLang="en-US" dirty="0" smtClean="0">
                <a:latin typeface="HGP創英角ｺﾞｼｯｸUB"/>
                <a:ea typeface="HGP創英角ｺﾞｼｯｸUB"/>
                <a:cs typeface="HGP創英角ｺﾞｼｯｸUB"/>
              </a:rPr>
              <a:t>より詳しい情報は、</a:t>
            </a:r>
            <a:r>
              <a:rPr lang="en-US" altLang="ja-JP" dirty="0" smtClean="0">
                <a:latin typeface="HGP創英角ｺﾞｼｯｸUB"/>
                <a:ea typeface="HGP創英角ｺﾞｼｯｸUB"/>
                <a:cs typeface="HGP創英角ｺﾞｼｯｸUB"/>
              </a:rPr>
              <a:t>Pickles Framework </a:t>
            </a:r>
            <a:r>
              <a:rPr lang="ja-JP" altLang="en-US" dirty="0" smtClean="0">
                <a:latin typeface="HGP創英角ｺﾞｼｯｸUB"/>
                <a:ea typeface="HGP創英角ｺﾞｼｯｸUB"/>
                <a:cs typeface="HGP創英角ｺﾞｼｯｸUB"/>
              </a:rPr>
              <a:t>の公式サイトをご覧ください。</a:t>
            </a:r>
            <a:endParaRPr lang="en-US" altLang="ja-JP" dirty="0" smtClean="0">
              <a:latin typeface="HGP創英角ｺﾞｼｯｸUB"/>
              <a:ea typeface="HGP創英角ｺﾞｼｯｸUB"/>
              <a:cs typeface="HGP創英角ｺﾞｼｯｸUB"/>
            </a:endParaRPr>
          </a:p>
          <a:p>
            <a:r>
              <a:rPr lang="en-US" dirty="0" smtClean="0">
                <a:latin typeface="HGP創英角ｺﾞｼｯｸUB"/>
                <a:ea typeface="HGP創英角ｺﾞｼｯｸUB"/>
                <a:cs typeface="HGP創英角ｺﾞｼｯｸUB"/>
                <a:hlinkClick r:id="rId3"/>
              </a:rPr>
              <a:t>http://pickles.pxt.jp/</a:t>
            </a:r>
            <a:endParaRPr lang="en-US" dirty="0" smtClean="0">
              <a:latin typeface="HGP創英角ｺﾞｼｯｸUB"/>
              <a:ea typeface="HGP創英角ｺﾞｼｯｸUB"/>
              <a:cs typeface="HGP創英角ｺﾞｼｯｸUB"/>
            </a:endParaRPr>
          </a:p>
        </p:txBody>
      </p:sp>
    </p:spTree>
    <p:extLst>
      <p:ext uri="{BB962C8B-B14F-4D97-AF65-F5344CB8AC3E}">
        <p14:creationId xmlns:p14="http://schemas.microsoft.com/office/powerpoint/2010/main" val="2365924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ダウンロード</a:t>
            </a:r>
            <a:r>
              <a:rPr kumimoji="1" lang="ja-JP" altLang="en-US" dirty="0" smtClean="0"/>
              <a:t>した</a:t>
            </a:r>
            <a:r>
              <a:rPr kumimoji="1" lang="en-US" altLang="ja-JP" dirty="0" smtClean="0"/>
              <a:t>ZIP</a:t>
            </a:r>
            <a:r>
              <a:rPr kumimoji="1" lang="ja-JP" altLang="en-US" dirty="0" smtClean="0"/>
              <a:t>ファイル</a:t>
            </a:r>
            <a:r>
              <a:rPr kumimoji="1" lang="ja-JP" altLang="en-US" dirty="0" smtClean="0"/>
              <a:t>を</a:t>
            </a:r>
            <a:r>
              <a:rPr kumimoji="1" lang="ja-JP" altLang="en-US" dirty="0" smtClean="0"/>
              <a:t>解凍</a:t>
            </a:r>
            <a:r>
              <a:rPr kumimoji="1" lang="ja-JP" altLang="en-US" dirty="0" smtClean="0"/>
              <a:t>します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B1E83F-99FA-45C8-B9BE-C6A88F7F0EED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68377" y="564194"/>
            <a:ext cx="47692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ただの</a:t>
            </a:r>
            <a:r>
              <a:rPr kumimoji="1" lang="en-US" altLang="ja-JP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ZIP</a:t>
            </a:r>
            <a:r>
              <a:rPr kumimoji="1" lang="ja-JP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ファイルです。お好きなアーカイブツールを使ってください。</a:t>
            </a:r>
            <a:endParaRPr kumimoji="1" lang="ja-JP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94510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ファイル</a:t>
            </a:r>
            <a:r>
              <a:rPr kumimoji="1" lang="ja-JP" altLang="en-US" dirty="0" smtClean="0"/>
              <a:t>をウェブサーバーにアップロードします。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B1E83F-99FA-45C8-B9BE-C6A88F7F0EED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38428" y="564194"/>
            <a:ext cx="3429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PHP5</a:t>
            </a:r>
            <a:r>
              <a:rPr kumimoji="1" lang="ja-JP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が動作するサーバーなら、だいたい動きます。</a:t>
            </a:r>
            <a:endParaRPr kumimoji="1" lang="ja-JP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1989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これだけで、</a:t>
            </a:r>
            <a:r>
              <a:rPr kumimoji="1" lang="ja-JP" altLang="en-US" dirty="0" smtClean="0"/>
              <a:t>セットアップ</a:t>
            </a:r>
            <a:r>
              <a:rPr kumimoji="1" lang="ja-JP" altLang="en-US" dirty="0" smtClean="0"/>
              <a:t>は完了</a:t>
            </a:r>
            <a:r>
              <a:rPr kumimoji="1" lang="ja-JP" altLang="en-US" dirty="0" smtClean="0"/>
              <a:t>です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B1E83F-99FA-45C8-B9BE-C6A88F7F0EED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0" y="6642556"/>
            <a:ext cx="42883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※</a:t>
            </a:r>
            <a:r>
              <a:rPr kumimoji="1" lang="ja-JP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サーバーの種類や設定によって、パーミッションの設定が必要になる場合があります。</a:t>
            </a:r>
            <a:endParaRPr kumimoji="1" lang="ja-JP" altLang="en-US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776" y="742445"/>
            <a:ext cx="7756448" cy="535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208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2885770" y="2544850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dirty="0" smtClean="0">
                <a:solidFill>
                  <a:srgbClr val="00A0E6"/>
                </a:solidFill>
                <a:latin typeface="+mn-ea"/>
              </a:rPr>
              <a:t>たった、これだけです。</a:t>
            </a:r>
            <a:endParaRPr kumimoji="1" lang="ja-JP" altLang="en-US" sz="2800" dirty="0">
              <a:solidFill>
                <a:srgbClr val="00A0E6"/>
              </a:solidFill>
              <a:latin typeface="+mn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494361" y="3313805"/>
            <a:ext cx="69172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ja-JP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特殊なコマンドを覚える必要はありません。</a:t>
            </a:r>
            <a:endParaRPr kumimoji="1" lang="en-US" altLang="ja-JP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indent="-285750">
              <a:buFont typeface="Arial"/>
              <a:buChar char="•"/>
            </a:pPr>
            <a:endParaRPr kumimoji="1" lang="en-US" altLang="ja-JP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データベース・サーバーを用意する必要もありません。</a:t>
            </a:r>
            <a:endParaRPr lang="en-US" altLang="ja-JP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indent="-285750">
              <a:buFont typeface="Arial"/>
              <a:buChar char="•"/>
            </a:pPr>
            <a:endParaRPr kumimoji="1" lang="en-US" altLang="ja-JP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indent="-285750">
              <a:buFont typeface="Arial"/>
              <a:buChar char="•"/>
            </a:pPr>
            <a:r>
              <a:rPr lang="en-US" altLang="ja-JP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XAMPP </a:t>
            </a:r>
            <a:r>
              <a:rPr lang="ja-JP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や</a:t>
            </a:r>
            <a:r>
              <a:rPr lang="en-US" altLang="ja-JP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MAMP </a:t>
            </a:r>
            <a:r>
              <a:rPr lang="ja-JP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を使って、あなたのパソコン上でも簡単に動かせます。</a:t>
            </a:r>
            <a:endParaRPr kumimoji="1" lang="ja-JP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51789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サイトマップ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ファイルリスト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を</a:t>
            </a:r>
            <a:r>
              <a:rPr kumimoji="1" lang="ja-JP" altLang="en-US" dirty="0" smtClean="0"/>
              <a:t>作ります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>
          <a:xfrm>
            <a:off x="7594600" y="6492875"/>
            <a:ext cx="2311400" cy="365125"/>
          </a:xfrm>
        </p:spPr>
        <p:txBody>
          <a:bodyPr/>
          <a:lstStyle/>
          <a:p>
            <a:fld id="{4CB1E83F-99FA-45C8-B9BE-C6A88F7F0EED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l="1" t="-1577" r="44879" b="40923"/>
          <a:stretch/>
        </p:blipFill>
        <p:spPr>
          <a:xfrm>
            <a:off x="716512" y="503230"/>
            <a:ext cx="9189488" cy="637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165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サイトマップ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ファイルリスト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をインポートします。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>
          <a:xfrm>
            <a:off x="7594600" y="6492875"/>
            <a:ext cx="2311400" cy="365125"/>
          </a:xfrm>
        </p:spPr>
        <p:txBody>
          <a:bodyPr/>
          <a:lstStyle/>
          <a:p>
            <a:fld id="{4CB1E83F-99FA-45C8-B9BE-C6A88F7F0EED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l="7707" b="12216"/>
          <a:stretch/>
        </p:blipFill>
        <p:spPr>
          <a:xfrm>
            <a:off x="0" y="722355"/>
            <a:ext cx="7912154" cy="613564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074" y="2022414"/>
            <a:ext cx="4755292" cy="3669286"/>
          </a:xfrm>
          <a:prstGeom prst="rect">
            <a:avLst/>
          </a:prstGeom>
        </p:spPr>
      </p:pic>
      <p:sp>
        <p:nvSpPr>
          <p:cNvPr id="6" name="左矢印 5"/>
          <p:cNvSpPr/>
          <p:nvPr/>
        </p:nvSpPr>
        <p:spPr>
          <a:xfrm rot="20577932">
            <a:off x="5045079" y="4377145"/>
            <a:ext cx="2439122" cy="29395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3757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ユーザー設定 1">
      <a:dk1>
        <a:sysClr val="windowText" lastClr="000000"/>
      </a:dk1>
      <a:lt1>
        <a:sysClr val="window" lastClr="FFFFFF"/>
      </a:lt1>
      <a:dk2>
        <a:srgbClr val="00A0E6"/>
      </a:dk2>
      <a:lt2>
        <a:srgbClr val="00A0E6"/>
      </a:lt2>
      <a:accent1>
        <a:srgbClr val="00A0E6"/>
      </a:accent1>
      <a:accent2>
        <a:srgbClr val="C0504D"/>
      </a:accent2>
      <a:accent3>
        <a:srgbClr val="C9CACA"/>
      </a:accent3>
      <a:accent4>
        <a:srgbClr val="231815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Arial"/>
        <a:ea typeface="HG創英角ｺﾞｼｯｸUB"/>
        <a:cs typeface=""/>
      </a:majorFont>
      <a:minorFont>
        <a:latin typeface="Arial"/>
        <a:ea typeface="HG創英角ｺﾞｼｯｸ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F2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1243</TotalTime>
  <Words>1337</Words>
  <Application>Microsoft Macintosh PowerPoint</Application>
  <PresentationFormat>A4 210x297 mm</PresentationFormat>
  <Paragraphs>241</Paragraphs>
  <Slides>35</Slides>
  <Notes>10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35</vt:i4>
      </vt:variant>
    </vt:vector>
  </HeadingPairs>
  <TitlesOfParts>
    <vt:vector size="36" baseType="lpstr">
      <vt:lpstr>Office テーマ</vt:lpstr>
      <vt:lpstr>Introduction of “Pickles Framework”</vt:lpstr>
      <vt:lpstr>ツアー</vt:lpstr>
      <vt:lpstr>まずは、ソースコードをダウンロードします</vt:lpstr>
      <vt:lpstr>ダウンロードしたZIPファイルを解凍します</vt:lpstr>
      <vt:lpstr>ファイルをウェブサーバーにアップロードします。</vt:lpstr>
      <vt:lpstr>これだけで、セットアップは完了です</vt:lpstr>
      <vt:lpstr>PowerPoint プレゼンテーション</vt:lpstr>
      <vt:lpstr>サイトマップ(ファイルリスト)を作ります</vt:lpstr>
      <vt:lpstr>サイトマップ(ファイルリスト)をインポートします。</vt:lpstr>
      <vt:lpstr>サイトマップの構造が、画面に反映されます。</vt:lpstr>
      <vt:lpstr>テーマを編集します。</vt:lpstr>
      <vt:lpstr>コンテンツを制作します。</vt:lpstr>
      <vt:lpstr>パブリッシュしてアップロードします。</vt:lpstr>
      <vt:lpstr>Pickles Framework の概要</vt:lpstr>
      <vt:lpstr>従来のコーディング手順には、”機械的な作業”がいっぱい！</vt:lpstr>
      <vt:lpstr>「ウェブサイト」を、3つの要素に分解</vt:lpstr>
      <vt:lpstr>[1]サイトマップ</vt:lpstr>
      <vt:lpstr>[2]コンテンツ</vt:lpstr>
      <vt:lpstr>[3]テーマ</vt:lpstr>
      <vt:lpstr>PX=publish で静的なHTMLを書き出す</vt:lpstr>
      <vt:lpstr>特徴</vt:lpstr>
      <vt:lpstr>一般的なCMSとはどう違う？</vt:lpstr>
      <vt:lpstr>簡単に習得できます。</vt:lpstr>
      <vt:lpstr>Windowsマシン上でも動作します。</vt:lpstr>
      <vt:lpstr>動的サイトとしても、静的HTMLとしても。</vt:lpstr>
      <vt:lpstr>SSI(静的なインクルード)とどう違う？</vt:lpstr>
      <vt:lpstr>効能 (Pickles Framework 導入で、ウェブ制作はどう変わる？)</vt:lpstr>
      <vt:lpstr>大量ページコーディングの効率化</vt:lpstr>
      <vt:lpstr>アジャイル開発フロー</vt:lpstr>
      <vt:lpstr>パート別に進め方を変えられる</vt:lpstr>
      <vt:lpstr>外部のパートナーとの共同制作のリスクを低減(オフショア・ニアショア)</vt:lpstr>
      <vt:lpstr>設計段階から「モックアップ」を構築</vt:lpstr>
      <vt:lpstr>GUI編集機能</vt:lpstr>
      <vt:lpstr>大型サイトのリニューアル案件の効率化(半自動化)</vt:lpstr>
      <vt:lpstr>ありがとうございました。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subject/>
  <dc:creator>Tomoya Koyanagi</dc:creator>
  <cp:keywords/>
  <dc:description/>
  <cp:lastModifiedBy>Koyanagi Tomoya</cp:lastModifiedBy>
  <cp:revision>221</cp:revision>
  <dcterms:created xsi:type="dcterms:W3CDTF">2012-09-13T09:42:02Z</dcterms:created>
  <dcterms:modified xsi:type="dcterms:W3CDTF">2013-12-28T10:09:12Z</dcterms:modified>
  <cp:category/>
</cp:coreProperties>
</file>