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7" name="Body Level One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lose-up of wild plants growing between rocks"/>
          <p:cNvSpPr/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Large rock formation under dark clouds with a dirt road in the foreground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Close-up of a wild plant growing between lava rocks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waterfall surrounded by a green rocky landscape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reen, hilly landscape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Moss-covered rocks"/>
          <p:cNvSpPr/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Large rock formation under dark clouds with a dirt road in the foreground"/>
          <p:cNvSpPr/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and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2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7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and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2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om Kei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Tom Keir</a:t>
            </a:r>
          </a:p>
        </p:txBody>
      </p:sp>
      <p:sp>
        <p:nvSpPr>
          <p:cNvPr id="172" name="Software Solutions for Assessment 2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Software Solutions for Assessment 2</a:t>
            </a:r>
          </a:p>
        </p:txBody>
      </p:sp>
      <p:sp>
        <p:nvSpPr>
          <p:cNvPr id="173" name="Race Meet Softwar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Race Meet Software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equirements of the User"/>
          <p:cNvSpPr txBox="1"/>
          <p:nvPr>
            <p:ph type="body" idx="21"/>
          </p:nvPr>
        </p:nvSpPr>
        <p:spPr>
          <a:xfrm>
            <a:off x="1206500" y="939333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Requirements of the User</a:t>
            </a:r>
          </a:p>
        </p:txBody>
      </p:sp>
      <p:sp>
        <p:nvSpPr>
          <p:cNvPr id="176" name="One user at a time must be able to access and edit the following data:…"/>
          <p:cNvSpPr txBox="1"/>
          <p:nvPr>
            <p:ph type="body" idx="1"/>
          </p:nvPr>
        </p:nvSpPr>
        <p:spPr>
          <a:xfrm>
            <a:off x="1206500" y="2250431"/>
            <a:ext cx="21971000" cy="10254085"/>
          </a:xfrm>
          <a:prstGeom prst="rect">
            <a:avLst/>
          </a:prstGeom>
        </p:spPr>
        <p:txBody>
          <a:bodyPr/>
          <a:lstStyle/>
          <a:p>
            <a:pPr marL="228600" indent="-228600">
              <a:buSzPct val="100000"/>
              <a:buChar char="•"/>
            </a:pPr>
            <a:r>
              <a:t> One user at a time must be able to access and edit the following data:</a:t>
            </a:r>
          </a:p>
          <a:p>
            <a:pPr lvl="1" marL="685800" indent="-228600">
              <a:buSzPct val="100000"/>
              <a:buChar char="•"/>
            </a:pPr>
            <a:r>
              <a:t> Athlete data (Name, birthdate, and gender)</a:t>
            </a:r>
          </a:p>
          <a:p>
            <a:pPr lvl="1" marL="685800" indent="-228600">
              <a:buSzPct val="100000"/>
              <a:buChar char="•"/>
            </a:pPr>
            <a:r>
              <a:t> Event Data (Name, gender, age-group)</a:t>
            </a:r>
          </a:p>
          <a:p>
            <a:pPr marL="228600" indent="-228600">
              <a:buSzPct val="100000"/>
              <a:buChar char="•"/>
            </a:pPr>
            <a:r>
              <a:t> User must be able to create new athletes if needed (Example, a school student enrols in school only a few days before a swimming carnival and is not yet on the system)</a:t>
            </a:r>
          </a:p>
          <a:p>
            <a:pPr marL="228600" indent="-228600">
              <a:buSzPct val="100000"/>
              <a:buChar char="•"/>
            </a:pPr>
            <a:r>
              <a:t>User must be able to create and score time-based meet events (Other event types do not fit within scope). They will be able to import available candidates to events and import their times.</a:t>
            </a:r>
          </a:p>
          <a:p>
            <a:pPr marL="228600" indent="-228600">
              <a:buSzPct val="100000"/>
              <a:buChar char="•"/>
            </a:pPr>
            <a:r>
              <a:t>User should be offered the ability to print event results.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oftware Solution 1"/>
          <p:cNvSpPr txBox="1"/>
          <p:nvPr>
            <p:ph type="body" idx="21"/>
          </p:nvPr>
        </p:nvSpPr>
        <p:spPr>
          <a:xfrm>
            <a:off x="1206500" y="939333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Software Solution 1</a:t>
            </a:r>
          </a:p>
        </p:txBody>
      </p:sp>
      <p:sp>
        <p:nvSpPr>
          <p:cNvPr id="179" name="A web-based solution would allow access to the software on any device without requiring a download. This would also allow much more lower-end devices to access the software.…"/>
          <p:cNvSpPr txBox="1"/>
          <p:nvPr>
            <p:ph type="body" idx="1"/>
          </p:nvPr>
        </p:nvSpPr>
        <p:spPr>
          <a:xfrm>
            <a:off x="1206500" y="2250431"/>
            <a:ext cx="21971000" cy="10254085"/>
          </a:xfrm>
          <a:prstGeom prst="rect">
            <a:avLst/>
          </a:prstGeom>
        </p:spPr>
        <p:txBody>
          <a:bodyPr/>
          <a:lstStyle/>
          <a:p>
            <a:pPr/>
            <a:r>
              <a:t>A </a:t>
            </a:r>
            <a:r>
              <a:rPr b="1"/>
              <a:t>web-based solution</a:t>
            </a:r>
            <a:r>
              <a:t> would allow access to the software on any device without requiring a download. This would also allow much more lower-end devices to access the software.</a:t>
            </a:r>
          </a:p>
          <a:p>
            <a:pPr/>
            <a:r>
              <a:rPr b="1"/>
              <a:t>Database</a:t>
            </a:r>
            <a:r>
              <a:t>: Microsoft SharePoint Database</a:t>
            </a:r>
          </a:p>
          <a:p>
            <a:pPr/>
            <a:r>
              <a:t>- (For a school event this is paid by the department and is safe to store student info)</a:t>
            </a:r>
          </a:p>
          <a:p>
            <a:pPr/>
            <a:r>
              <a:rPr b="1"/>
              <a:t>Front-end</a:t>
            </a:r>
            <a:r>
              <a:t>: HTML site with CSS and Javascript.</a:t>
            </a:r>
          </a:p>
          <a:p>
            <a:pPr/>
            <a:r>
              <a:t>- This will allow the software to run on any internet-capable device.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oftware Solution 1 - Pros and Cons"/>
          <p:cNvSpPr txBox="1"/>
          <p:nvPr>
            <p:ph type="body" idx="21"/>
          </p:nvPr>
        </p:nvSpPr>
        <p:spPr>
          <a:xfrm>
            <a:off x="1206500" y="939333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Software Solution 1 - Pros and Cons</a:t>
            </a:r>
          </a:p>
        </p:txBody>
      </p:sp>
      <p:sp>
        <p:nvSpPr>
          <p:cNvPr id="182" name="Pros…"/>
          <p:cNvSpPr txBox="1"/>
          <p:nvPr>
            <p:ph type="body" sz="half" idx="1"/>
          </p:nvPr>
        </p:nvSpPr>
        <p:spPr>
          <a:xfrm>
            <a:off x="1206500" y="2250431"/>
            <a:ext cx="11005587" cy="10254085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Pros</a:t>
            </a:r>
          </a:p>
          <a:p>
            <a:pPr marL="228600" indent="-228600">
              <a:buSzPct val="100000"/>
              <a:buChar char="-"/>
            </a:pPr>
            <a:r>
              <a:t> Online database, can be accessed by multiple users from different locations.</a:t>
            </a:r>
          </a:p>
          <a:p>
            <a:pPr marL="228600" indent="-228600">
              <a:buSzPct val="100000"/>
              <a:buChar char="-"/>
            </a:pPr>
            <a:r>
              <a:t> Software will run on low end devices, as well as smaller form factors including phones.</a:t>
            </a:r>
          </a:p>
          <a:p>
            <a:pPr marL="228600" indent="-228600">
              <a:buSzPct val="100000"/>
              <a:buChar char="-"/>
            </a:pPr>
            <a:r>
              <a:t> Easier to push updates.</a:t>
            </a:r>
          </a:p>
        </p:txBody>
      </p:sp>
      <p:sp>
        <p:nvSpPr>
          <p:cNvPr id="183" name="Cons…"/>
          <p:cNvSpPr txBox="1"/>
          <p:nvPr/>
        </p:nvSpPr>
        <p:spPr>
          <a:xfrm>
            <a:off x="12210476" y="2250431"/>
            <a:ext cx="11005587" cy="10254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825500">
              <a:lnSpc>
                <a:spcPct val="100000"/>
              </a:lnSpc>
              <a:spcBef>
                <a:spcPts val="1800"/>
              </a:spcBef>
              <a:defRPr b="1" spc="-55" sz="5500"/>
            </a:pPr>
            <a:r>
              <a:t>Cons</a:t>
            </a:r>
          </a:p>
          <a:p>
            <a:pPr marL="698500" indent="-698500" defTabSz="825500">
              <a:lnSpc>
                <a:spcPct val="100000"/>
              </a:lnSpc>
              <a:spcBef>
                <a:spcPts val="1800"/>
              </a:spcBef>
              <a:buSzPct val="123000"/>
              <a:buChar char="-"/>
              <a:defRPr spc="-55" sz="5500"/>
            </a:pPr>
            <a:r>
              <a:t>Online database poses potential stability issues and security threats.</a:t>
            </a:r>
          </a:p>
          <a:p>
            <a:pPr marL="698500" indent="-698500" defTabSz="825500">
              <a:lnSpc>
                <a:spcPct val="100000"/>
              </a:lnSpc>
              <a:spcBef>
                <a:spcPts val="1800"/>
              </a:spcBef>
              <a:buSzPct val="123000"/>
              <a:buChar char="-"/>
              <a:defRPr spc="-55" sz="5500"/>
            </a:pPr>
            <a:r>
              <a:t>Online database may be unnecessary as user does not require it.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oftware Solution 1 - Impacts and Requirements"/>
          <p:cNvSpPr txBox="1"/>
          <p:nvPr>
            <p:ph type="body" idx="21"/>
          </p:nvPr>
        </p:nvSpPr>
        <p:spPr>
          <a:xfrm>
            <a:off x="1206500" y="939333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Software Solution 1 - Impacts and Requirements</a:t>
            </a:r>
          </a:p>
        </p:txBody>
      </p:sp>
      <p:sp>
        <p:nvSpPr>
          <p:cNvPr id="186" name="Impacts…"/>
          <p:cNvSpPr txBox="1"/>
          <p:nvPr>
            <p:ph type="body" sz="half" idx="1"/>
          </p:nvPr>
        </p:nvSpPr>
        <p:spPr>
          <a:xfrm>
            <a:off x="1206500" y="2250431"/>
            <a:ext cx="11005587" cy="10254085"/>
          </a:xfrm>
          <a:prstGeom prst="rect">
            <a:avLst/>
          </a:prstGeom>
        </p:spPr>
        <p:txBody>
          <a:bodyPr/>
          <a:lstStyle/>
          <a:p>
            <a:pPr defTabSz="668655">
              <a:spcBef>
                <a:spcPts val="1400"/>
              </a:spcBef>
              <a:defRPr b="1" spc="-44" sz="4455"/>
            </a:pPr>
            <a:r>
              <a:t>Impacts</a:t>
            </a:r>
          </a:p>
          <a:p>
            <a:pPr defTabSz="668655">
              <a:spcBef>
                <a:spcPts val="1400"/>
              </a:spcBef>
              <a:defRPr b="1" spc="-44" sz="4455"/>
            </a:pPr>
            <a:r>
              <a:t>- </a:t>
            </a:r>
            <a:r>
              <a:rPr b="0"/>
              <a:t>User must have to quickly adapt to software updates as webpages update instantly.</a:t>
            </a:r>
            <a:endParaRPr b="0"/>
          </a:p>
          <a:p>
            <a:pPr defTabSz="668655">
              <a:spcBef>
                <a:spcPts val="1400"/>
              </a:spcBef>
              <a:defRPr b="1" spc="-44" sz="4455"/>
            </a:pPr>
            <a:r>
              <a:rPr b="0"/>
              <a:t>- User must need to adapt incase of a database issue. This will require knowledge on SharePoint.</a:t>
            </a:r>
            <a:endParaRPr b="0"/>
          </a:p>
          <a:p>
            <a:pPr defTabSz="668655">
              <a:spcBef>
                <a:spcPts val="1400"/>
              </a:spcBef>
              <a:defRPr b="1" spc="-44" sz="4455"/>
            </a:pPr>
            <a:r>
              <a:rPr b="0"/>
              <a:t>- Database must be maintained and payed for, this is a burden for the user and possibly the developer.</a:t>
            </a:r>
            <a:endParaRPr b="0"/>
          </a:p>
          <a:p>
            <a:pPr defTabSz="668655">
              <a:spcBef>
                <a:spcPts val="1400"/>
              </a:spcBef>
              <a:defRPr b="1" spc="-44" sz="4455"/>
            </a:pPr>
            <a:r>
              <a:rPr b="0"/>
              <a:t>- Developer must ensure database is functional and does not risk security problems. (Confidential data is being stored.) </a:t>
            </a:r>
          </a:p>
        </p:txBody>
      </p:sp>
      <p:sp>
        <p:nvSpPr>
          <p:cNvPr id="187" name="Requirements…"/>
          <p:cNvSpPr txBox="1"/>
          <p:nvPr/>
        </p:nvSpPr>
        <p:spPr>
          <a:xfrm>
            <a:off x="12210476" y="2250431"/>
            <a:ext cx="11005587" cy="10254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825500">
              <a:lnSpc>
                <a:spcPct val="100000"/>
              </a:lnSpc>
              <a:spcBef>
                <a:spcPts val="1800"/>
              </a:spcBef>
              <a:defRPr b="1" spc="-55" sz="5500"/>
            </a:pPr>
            <a:r>
              <a:t>Requirements</a:t>
            </a:r>
          </a:p>
          <a:p>
            <a:pPr marL="698500" indent="-698500" defTabSz="825500">
              <a:lnSpc>
                <a:spcPct val="100000"/>
              </a:lnSpc>
              <a:spcBef>
                <a:spcPts val="1800"/>
              </a:spcBef>
              <a:buSzPct val="123000"/>
              <a:buChar char="-"/>
              <a:defRPr spc="-55" sz="5500"/>
            </a:pPr>
            <a:r>
              <a:t>User must maintain an internet connection to access software.</a:t>
            </a:r>
          </a:p>
          <a:p>
            <a:pPr marL="698500" indent="-698500" defTabSz="825500">
              <a:lnSpc>
                <a:spcPct val="100000"/>
              </a:lnSpc>
              <a:spcBef>
                <a:spcPts val="1800"/>
              </a:spcBef>
              <a:buSzPct val="123000"/>
              <a:buChar char="-"/>
              <a:defRPr spc="-55" sz="5500"/>
            </a:pPr>
            <a:r>
              <a:t>Hardware requirements are otherwise very minimal</a:t>
            </a:r>
          </a:p>
          <a:p>
            <a:pPr marL="698500" indent="-698500" defTabSz="825500">
              <a:lnSpc>
                <a:spcPct val="100000"/>
              </a:lnSpc>
              <a:spcBef>
                <a:spcPts val="1800"/>
              </a:spcBef>
              <a:buSzPct val="123000"/>
              <a:buChar char="-"/>
              <a:defRPr spc="-55" sz="5500"/>
            </a:pPr>
            <a:r>
              <a:t>User must pay for database (If outside of DoE)</a:t>
            </a:r>
          </a:p>
          <a:p>
            <a:pPr marL="698500" indent="-698500" defTabSz="825500">
              <a:lnSpc>
                <a:spcPct val="100000"/>
              </a:lnSpc>
              <a:spcBef>
                <a:spcPts val="1800"/>
              </a:spcBef>
              <a:buSzPct val="123000"/>
              <a:buChar char="-"/>
              <a:defRPr spc="-55" sz="5500"/>
            </a:pPr>
            <a:r>
              <a:t>User requires an understanding of SharePoint database, or have an admin that does.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oftware Solution 2"/>
          <p:cNvSpPr txBox="1"/>
          <p:nvPr>
            <p:ph type="body" idx="21"/>
          </p:nvPr>
        </p:nvSpPr>
        <p:spPr>
          <a:xfrm>
            <a:off x="1206500" y="939333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Software Solution 2</a:t>
            </a:r>
          </a:p>
        </p:txBody>
      </p:sp>
      <p:sp>
        <p:nvSpPr>
          <p:cNvPr id="190" name="A native desktop application will allow for offline data management and will pose less security risks.…"/>
          <p:cNvSpPr txBox="1"/>
          <p:nvPr>
            <p:ph type="body" idx="1"/>
          </p:nvPr>
        </p:nvSpPr>
        <p:spPr>
          <a:xfrm>
            <a:off x="1206500" y="2250431"/>
            <a:ext cx="21971000" cy="10254085"/>
          </a:xfrm>
          <a:prstGeom prst="rect">
            <a:avLst/>
          </a:prstGeom>
        </p:spPr>
        <p:txBody>
          <a:bodyPr/>
          <a:lstStyle/>
          <a:p>
            <a:pPr/>
            <a:r>
              <a:t>A </a:t>
            </a:r>
            <a:r>
              <a:rPr b="1"/>
              <a:t>native desktop application</a:t>
            </a:r>
            <a:r>
              <a:t> will allow for offline data management and will pose less security risks.</a:t>
            </a:r>
          </a:p>
          <a:p>
            <a:pPr/>
            <a:r>
              <a:rPr b="1"/>
              <a:t>Database</a:t>
            </a:r>
            <a:r>
              <a:t>: A local database (Based on spreadsheets) will be stored on the User’s drive. </a:t>
            </a:r>
            <a:r>
              <a:rPr i="1"/>
              <a:t>(This could be an online drive on a network if needed)</a:t>
            </a:r>
            <a:endParaRPr i="1"/>
          </a:p>
          <a:p>
            <a:pPr/>
            <a:r>
              <a:rPr i="1"/>
              <a:t>- </a:t>
            </a:r>
            <a:r>
              <a:t>This is less of a burden for the User and Developer</a:t>
            </a:r>
            <a:endParaRPr i="1"/>
          </a:p>
          <a:p>
            <a:pPr/>
            <a:r>
              <a:rPr b="1"/>
              <a:t>Front-End</a:t>
            </a:r>
            <a:r>
              <a:t>: A native desktop application (currently macOS, but could possibly expand to Windows after the assignment.)</a:t>
            </a:r>
          </a:p>
          <a:p>
            <a:pPr/>
            <a:r>
              <a:t>- This won’t require a powerful device but it will need to run a later build of macOS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oftware Solution 2 - Pros and Cons"/>
          <p:cNvSpPr txBox="1"/>
          <p:nvPr>
            <p:ph type="body" idx="21"/>
          </p:nvPr>
        </p:nvSpPr>
        <p:spPr>
          <a:xfrm>
            <a:off x="1206500" y="939333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Software Solution 2 - Pros and Cons</a:t>
            </a:r>
          </a:p>
        </p:txBody>
      </p:sp>
      <p:sp>
        <p:nvSpPr>
          <p:cNvPr id="193" name="Pros…"/>
          <p:cNvSpPr txBox="1"/>
          <p:nvPr>
            <p:ph type="body" sz="half" idx="1"/>
          </p:nvPr>
        </p:nvSpPr>
        <p:spPr>
          <a:xfrm>
            <a:off x="1206500" y="2250431"/>
            <a:ext cx="11005587" cy="10254085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Pros</a:t>
            </a:r>
          </a:p>
          <a:p>
            <a:pPr marL="228600" indent="-228600">
              <a:buSzPct val="100000"/>
              <a:buChar char="-"/>
            </a:pPr>
            <a:r>
              <a:t> Local database is more cost effective and poses less security risks for confidential data.</a:t>
            </a:r>
          </a:p>
          <a:p>
            <a:pPr marL="228600" indent="-228600">
              <a:buSzPct val="100000"/>
              <a:buChar char="-"/>
            </a:pPr>
            <a:r>
              <a:t>Local database will be easier to edit manually outside of the software.</a:t>
            </a:r>
          </a:p>
          <a:p>
            <a:pPr marL="228600" indent="-228600">
              <a:buSzPct val="100000"/>
              <a:buChar char="-"/>
            </a:pPr>
            <a:r>
              <a:t> Will not require a constant internet connection.</a:t>
            </a:r>
          </a:p>
          <a:p>
            <a:pPr marL="228600" indent="-228600">
              <a:buSzPct val="100000"/>
              <a:buChar char="-"/>
            </a:pPr>
            <a:r>
              <a:t> Native software will offer a smoother experience for the user.</a:t>
            </a:r>
          </a:p>
        </p:txBody>
      </p:sp>
      <p:sp>
        <p:nvSpPr>
          <p:cNvPr id="194" name="Cons…"/>
          <p:cNvSpPr txBox="1"/>
          <p:nvPr/>
        </p:nvSpPr>
        <p:spPr>
          <a:xfrm>
            <a:off x="12210476" y="2250431"/>
            <a:ext cx="11005587" cy="10254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825500">
              <a:lnSpc>
                <a:spcPct val="100000"/>
              </a:lnSpc>
              <a:spcBef>
                <a:spcPts val="1800"/>
              </a:spcBef>
              <a:defRPr b="1" spc="-55" sz="5500"/>
            </a:pPr>
            <a:r>
              <a:t>Cons</a:t>
            </a:r>
          </a:p>
          <a:p>
            <a:pPr marL="698500" indent="-698500" defTabSz="825500">
              <a:lnSpc>
                <a:spcPct val="100000"/>
              </a:lnSpc>
              <a:spcBef>
                <a:spcPts val="1800"/>
              </a:spcBef>
              <a:buSzPct val="123000"/>
              <a:buChar char="-"/>
              <a:defRPr spc="-55" sz="5500"/>
            </a:pPr>
            <a:r>
              <a:t>Less devices can be used.</a:t>
            </a:r>
          </a:p>
          <a:p>
            <a:pPr marL="698500" indent="-698500" defTabSz="825500">
              <a:lnSpc>
                <a:spcPct val="100000"/>
              </a:lnSpc>
              <a:spcBef>
                <a:spcPts val="1800"/>
              </a:spcBef>
              <a:buSzPct val="123000"/>
              <a:buChar char="-"/>
              <a:defRPr spc="-55" sz="5500"/>
            </a:pPr>
            <a:r>
              <a:t>Requires an up-to-date operating system.</a:t>
            </a:r>
          </a:p>
          <a:p>
            <a:pPr marL="698500" indent="-698500" defTabSz="825500">
              <a:lnSpc>
                <a:spcPct val="100000"/>
              </a:lnSpc>
              <a:spcBef>
                <a:spcPts val="1800"/>
              </a:spcBef>
              <a:buSzPct val="123000"/>
              <a:buChar char="-"/>
              <a:defRPr spc="-55" sz="5500"/>
            </a:pPr>
            <a:r>
              <a:t>Software must be installed.</a:t>
            </a:r>
          </a:p>
          <a:p>
            <a:pPr marL="698500" indent="-698500" defTabSz="825500">
              <a:lnSpc>
                <a:spcPct val="100000"/>
              </a:lnSpc>
              <a:spcBef>
                <a:spcPts val="1800"/>
              </a:spcBef>
              <a:buSzPct val="123000"/>
              <a:buChar char="-"/>
              <a:defRPr spc="-55" sz="5500"/>
            </a:pPr>
            <a:r>
              <a:t>Database takes up user’s storage.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oftware Solution 2 - Impacts and Requirements"/>
          <p:cNvSpPr txBox="1"/>
          <p:nvPr>
            <p:ph type="body" idx="21"/>
          </p:nvPr>
        </p:nvSpPr>
        <p:spPr>
          <a:xfrm>
            <a:off x="1206500" y="939333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Software Solution 2 - Impacts and Requirements</a:t>
            </a:r>
          </a:p>
        </p:txBody>
      </p:sp>
      <p:sp>
        <p:nvSpPr>
          <p:cNvPr id="197" name="Impacts…"/>
          <p:cNvSpPr txBox="1"/>
          <p:nvPr>
            <p:ph type="body" sz="half" idx="1"/>
          </p:nvPr>
        </p:nvSpPr>
        <p:spPr>
          <a:xfrm>
            <a:off x="1206500" y="2250431"/>
            <a:ext cx="11005587" cy="10254085"/>
          </a:xfrm>
          <a:prstGeom prst="rect">
            <a:avLst/>
          </a:prstGeom>
        </p:spPr>
        <p:txBody>
          <a:bodyPr/>
          <a:lstStyle/>
          <a:p>
            <a:pPr defTabSz="742950">
              <a:spcBef>
                <a:spcPts val="1600"/>
              </a:spcBef>
              <a:defRPr b="1" spc="-49" sz="4950"/>
            </a:pPr>
            <a:r>
              <a:t>Impacts</a:t>
            </a:r>
          </a:p>
          <a:p>
            <a:pPr marL="205739" indent="-205739" defTabSz="742950">
              <a:spcBef>
                <a:spcPts val="1600"/>
              </a:spcBef>
              <a:buSzPct val="100000"/>
              <a:buChar char="-"/>
              <a:defRPr spc="-49" sz="4950"/>
            </a:pPr>
            <a:r>
              <a:t> User will not be able to collaborate on data with other people simultaneously.</a:t>
            </a:r>
          </a:p>
          <a:p>
            <a:pPr marL="205739" indent="-205739" defTabSz="742950">
              <a:spcBef>
                <a:spcPts val="1600"/>
              </a:spcBef>
              <a:buSzPct val="100000"/>
              <a:buChar char="-"/>
              <a:defRPr spc="-49" sz="4950"/>
            </a:pPr>
            <a:r>
              <a:t> User must install software on their computer.</a:t>
            </a:r>
          </a:p>
          <a:p>
            <a:pPr marL="205739" indent="-205739" defTabSz="742950">
              <a:spcBef>
                <a:spcPts val="1600"/>
              </a:spcBef>
              <a:buSzPct val="100000"/>
              <a:buChar char="-"/>
              <a:defRPr spc="-49" sz="4950"/>
            </a:pPr>
            <a:r>
              <a:t> User must maintain database files.</a:t>
            </a:r>
          </a:p>
          <a:p>
            <a:pPr marL="205739" indent="-205739" defTabSz="742950">
              <a:spcBef>
                <a:spcPts val="1600"/>
              </a:spcBef>
              <a:buSzPct val="100000"/>
              <a:buChar char="-"/>
              <a:defRPr spc="-49" sz="4950"/>
            </a:pPr>
            <a:r>
              <a:t>User must install updates. Developer must have a viable way to release them.</a:t>
            </a:r>
          </a:p>
          <a:p>
            <a:pPr marL="205739" indent="-205739" defTabSz="742950">
              <a:spcBef>
                <a:spcPts val="1600"/>
              </a:spcBef>
              <a:buSzPct val="100000"/>
              <a:buChar char="-"/>
              <a:defRPr spc="-49" sz="4950"/>
            </a:pPr>
            <a:r>
              <a:t>Developer must program app for individual operating systems, with many device types in mind.</a:t>
            </a:r>
          </a:p>
        </p:txBody>
      </p:sp>
      <p:sp>
        <p:nvSpPr>
          <p:cNvPr id="198" name="Requirements…"/>
          <p:cNvSpPr txBox="1"/>
          <p:nvPr/>
        </p:nvSpPr>
        <p:spPr>
          <a:xfrm>
            <a:off x="12210476" y="2250431"/>
            <a:ext cx="11005587" cy="10254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825500">
              <a:lnSpc>
                <a:spcPct val="100000"/>
              </a:lnSpc>
              <a:spcBef>
                <a:spcPts val="1800"/>
              </a:spcBef>
              <a:defRPr b="1" spc="-55" sz="5500"/>
            </a:pPr>
            <a:r>
              <a:t>Requirements</a:t>
            </a:r>
          </a:p>
          <a:p>
            <a:pPr marL="698500" indent="-698500" defTabSz="825500">
              <a:lnSpc>
                <a:spcPct val="100000"/>
              </a:lnSpc>
              <a:spcBef>
                <a:spcPts val="1800"/>
              </a:spcBef>
              <a:buSzPct val="123000"/>
              <a:buChar char="-"/>
              <a:defRPr spc="-55" sz="5500"/>
            </a:pPr>
            <a:r>
              <a:t>User requires a capable desktop computer (Mac for now, Windows in the future)</a:t>
            </a:r>
          </a:p>
          <a:p>
            <a:pPr marL="698500" indent="-698500" defTabSz="825500">
              <a:lnSpc>
                <a:spcPct val="100000"/>
              </a:lnSpc>
              <a:spcBef>
                <a:spcPts val="1800"/>
              </a:spcBef>
              <a:buSzPct val="123000"/>
              <a:buChar char="-"/>
              <a:defRPr spc="-55" sz="5500"/>
            </a:pPr>
            <a:r>
              <a:t>User must have enough available storage.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oftware Solution Selection"/>
          <p:cNvSpPr txBox="1"/>
          <p:nvPr>
            <p:ph type="body" idx="21"/>
          </p:nvPr>
        </p:nvSpPr>
        <p:spPr>
          <a:xfrm>
            <a:off x="1206500" y="939333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Software Solution Selection</a:t>
            </a:r>
          </a:p>
        </p:txBody>
      </p:sp>
      <p:sp>
        <p:nvSpPr>
          <p:cNvPr id="201" name="Native Desktop application…"/>
          <p:cNvSpPr txBox="1"/>
          <p:nvPr>
            <p:ph type="body" idx="1"/>
          </p:nvPr>
        </p:nvSpPr>
        <p:spPr>
          <a:xfrm>
            <a:off x="1206500" y="2250431"/>
            <a:ext cx="21971000" cy="10254085"/>
          </a:xfrm>
          <a:prstGeom prst="rect">
            <a:avLst/>
          </a:prstGeom>
        </p:spPr>
        <p:txBody>
          <a:bodyPr/>
          <a:lstStyle/>
          <a:p>
            <a:pPr/>
            <a:r>
              <a:t>Native </a:t>
            </a:r>
            <a:r>
              <a:rPr b="1"/>
              <a:t>Desktop</a:t>
            </a:r>
            <a:r>
              <a:t> application</a:t>
            </a:r>
          </a:p>
          <a:p>
            <a:pPr/>
            <a:r>
              <a:t>- Current software Meet Manager is already this format.</a:t>
            </a:r>
          </a:p>
          <a:p>
            <a:pPr/>
            <a:r>
              <a:t>- User might not always have a connection to the internet, so a web based application could be problematic.</a:t>
            </a:r>
          </a:p>
          <a:p>
            <a:pPr/>
            <a:r>
              <a:t>- Storing the data sheets on the user’s storage device gives them better control over importing/exporting and allows them to store it on their own server.</a:t>
            </a:r>
          </a:p>
          <a:p>
            <a:pPr/>
            <a:r>
              <a:t>- Native app will allow for quicker performance.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