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43891200"/>
  <p:notesSz cx="9312275" cy="14798675"/>
  <p:defaultTextStyle>
    <a:defPPr>
      <a:defRPr lang="en-US"/>
    </a:defPPr>
    <a:lvl1pPr algn="l" rtl="0" fontAlgn="base">
      <a:spcBef>
        <a:spcPct val="0"/>
      </a:spcBef>
      <a:spcAft>
        <a:spcPct val="0"/>
      </a:spcAft>
      <a:defRPr sz="11328" kern="1200">
        <a:solidFill>
          <a:schemeClr val="tx1"/>
        </a:solidFill>
        <a:latin typeface="Arial" charset="0"/>
        <a:ea typeface="+mn-ea"/>
        <a:cs typeface="Arial" charset="0"/>
      </a:defRPr>
    </a:lvl1pPr>
    <a:lvl2pPr marL="595228" algn="l" rtl="0" fontAlgn="base">
      <a:spcBef>
        <a:spcPct val="0"/>
      </a:spcBef>
      <a:spcAft>
        <a:spcPct val="0"/>
      </a:spcAft>
      <a:defRPr sz="11328" kern="1200">
        <a:solidFill>
          <a:schemeClr val="tx1"/>
        </a:solidFill>
        <a:latin typeface="Arial" charset="0"/>
        <a:ea typeface="+mn-ea"/>
        <a:cs typeface="Arial" charset="0"/>
      </a:defRPr>
    </a:lvl2pPr>
    <a:lvl3pPr marL="1190456" algn="l" rtl="0" fontAlgn="base">
      <a:spcBef>
        <a:spcPct val="0"/>
      </a:spcBef>
      <a:spcAft>
        <a:spcPct val="0"/>
      </a:spcAft>
      <a:defRPr sz="11328" kern="1200">
        <a:solidFill>
          <a:schemeClr val="tx1"/>
        </a:solidFill>
        <a:latin typeface="Arial" charset="0"/>
        <a:ea typeface="+mn-ea"/>
        <a:cs typeface="Arial" charset="0"/>
      </a:defRPr>
    </a:lvl3pPr>
    <a:lvl4pPr marL="1785688" algn="l" rtl="0" fontAlgn="base">
      <a:spcBef>
        <a:spcPct val="0"/>
      </a:spcBef>
      <a:spcAft>
        <a:spcPct val="0"/>
      </a:spcAft>
      <a:defRPr sz="11328" kern="1200">
        <a:solidFill>
          <a:schemeClr val="tx1"/>
        </a:solidFill>
        <a:latin typeface="Arial" charset="0"/>
        <a:ea typeface="+mn-ea"/>
        <a:cs typeface="Arial" charset="0"/>
      </a:defRPr>
    </a:lvl4pPr>
    <a:lvl5pPr marL="2380916" algn="l" rtl="0" fontAlgn="base">
      <a:spcBef>
        <a:spcPct val="0"/>
      </a:spcBef>
      <a:spcAft>
        <a:spcPct val="0"/>
      </a:spcAft>
      <a:defRPr sz="11328" kern="1200">
        <a:solidFill>
          <a:schemeClr val="tx1"/>
        </a:solidFill>
        <a:latin typeface="Arial" charset="0"/>
        <a:ea typeface="+mn-ea"/>
        <a:cs typeface="Arial" charset="0"/>
      </a:defRPr>
    </a:lvl5pPr>
    <a:lvl6pPr marL="2976144" algn="l" defTabSz="1190456" rtl="0" eaLnBrk="1" latinLnBrk="0" hangingPunct="1">
      <a:defRPr sz="11328" kern="1200">
        <a:solidFill>
          <a:schemeClr val="tx1"/>
        </a:solidFill>
        <a:latin typeface="Arial" charset="0"/>
        <a:ea typeface="+mn-ea"/>
        <a:cs typeface="Arial" charset="0"/>
      </a:defRPr>
    </a:lvl6pPr>
    <a:lvl7pPr marL="3571372" algn="l" defTabSz="1190456" rtl="0" eaLnBrk="1" latinLnBrk="0" hangingPunct="1">
      <a:defRPr sz="11328" kern="1200">
        <a:solidFill>
          <a:schemeClr val="tx1"/>
        </a:solidFill>
        <a:latin typeface="Arial" charset="0"/>
        <a:ea typeface="+mn-ea"/>
        <a:cs typeface="Arial" charset="0"/>
      </a:defRPr>
    </a:lvl7pPr>
    <a:lvl8pPr marL="4166600" algn="l" defTabSz="1190456" rtl="0" eaLnBrk="1" latinLnBrk="0" hangingPunct="1">
      <a:defRPr sz="11328" kern="1200">
        <a:solidFill>
          <a:schemeClr val="tx1"/>
        </a:solidFill>
        <a:latin typeface="Arial" charset="0"/>
        <a:ea typeface="+mn-ea"/>
        <a:cs typeface="Arial" charset="0"/>
      </a:defRPr>
    </a:lvl8pPr>
    <a:lvl9pPr marL="4761828" algn="l" defTabSz="1190456" rtl="0" eaLnBrk="1" latinLnBrk="0" hangingPunct="1">
      <a:defRPr sz="11328"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3824"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336600"/>
    <a:srgbClr val="540000"/>
    <a:srgbClr val="800000"/>
    <a:srgbClr val="000066"/>
    <a:srgbClr val="0049D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92" autoAdjust="0"/>
    <p:restoredTop sz="99548" autoAdjust="0"/>
  </p:normalViewPr>
  <p:slideViewPr>
    <p:cSldViewPr snapToGrid="0">
      <p:cViewPr>
        <p:scale>
          <a:sx n="33" d="100"/>
          <a:sy n="33" d="100"/>
        </p:scale>
        <p:origin x="-4842" y="-4050"/>
      </p:cViewPr>
      <p:guideLst>
        <p:guide orient="horz" pos="13824"/>
        <p:guide pos="13824"/>
      </p:guideLst>
    </p:cSldViewPr>
  </p:slideViewPr>
  <p:outlineViewPr>
    <p:cViewPr>
      <p:scale>
        <a:sx n="33" d="100"/>
        <a:sy n="33" d="100"/>
      </p:scale>
      <p:origin x="21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35425" cy="739775"/>
          </a:xfrm>
          <a:prstGeom prst="rect">
            <a:avLst/>
          </a:prstGeom>
          <a:noFill/>
          <a:ln w="9525">
            <a:noFill/>
            <a:miter lim="800000"/>
            <a:headEnd/>
            <a:tailEnd/>
          </a:ln>
          <a:effectLst/>
        </p:spPr>
        <p:txBody>
          <a:bodyPr vert="horz" wrap="square" lIns="137773" tIns="68886" rIns="137773" bIns="68886" numCol="1" anchor="t" anchorCtr="0" compatLnSpc="1">
            <a:prstTxWarp prst="textNoShape">
              <a:avLst/>
            </a:prstTxWarp>
          </a:bodyPr>
          <a:lstStyle>
            <a:lvl1pPr defTabSz="1377950">
              <a:defRPr sz="1800">
                <a:cs typeface="+mn-cs"/>
              </a:defRPr>
            </a:lvl1pPr>
          </a:lstStyle>
          <a:p>
            <a:pPr>
              <a:defRPr/>
            </a:pPr>
            <a:endParaRPr lang="en-US"/>
          </a:p>
        </p:txBody>
      </p:sp>
      <p:sp>
        <p:nvSpPr>
          <p:cNvPr id="6147" name="Rectangle 3"/>
          <p:cNvSpPr>
            <a:spLocks noGrp="1" noChangeArrowheads="1"/>
          </p:cNvSpPr>
          <p:nvPr>
            <p:ph type="dt" idx="1"/>
          </p:nvPr>
        </p:nvSpPr>
        <p:spPr bwMode="auto">
          <a:xfrm>
            <a:off x="5275263" y="0"/>
            <a:ext cx="4035425" cy="739775"/>
          </a:xfrm>
          <a:prstGeom prst="rect">
            <a:avLst/>
          </a:prstGeom>
          <a:noFill/>
          <a:ln w="9525">
            <a:noFill/>
            <a:miter lim="800000"/>
            <a:headEnd/>
            <a:tailEnd/>
          </a:ln>
          <a:effectLst/>
        </p:spPr>
        <p:txBody>
          <a:bodyPr vert="horz" wrap="square" lIns="137773" tIns="68886" rIns="137773" bIns="68886" numCol="1" anchor="t" anchorCtr="0" compatLnSpc="1">
            <a:prstTxWarp prst="textNoShape">
              <a:avLst/>
            </a:prstTxWarp>
          </a:bodyPr>
          <a:lstStyle>
            <a:lvl1pPr algn="r" defTabSz="1377950">
              <a:defRPr sz="18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881188" y="1109663"/>
            <a:ext cx="5549900" cy="55499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7029450"/>
            <a:ext cx="7448550" cy="6659563"/>
          </a:xfrm>
          <a:prstGeom prst="rect">
            <a:avLst/>
          </a:prstGeom>
          <a:noFill/>
          <a:ln w="9525">
            <a:noFill/>
            <a:miter lim="800000"/>
            <a:headEnd/>
            <a:tailEnd/>
          </a:ln>
          <a:effectLst/>
        </p:spPr>
        <p:txBody>
          <a:bodyPr vert="horz" wrap="square" lIns="137773" tIns="68886" rIns="137773" bIns="688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14055725"/>
            <a:ext cx="4035425" cy="739775"/>
          </a:xfrm>
          <a:prstGeom prst="rect">
            <a:avLst/>
          </a:prstGeom>
          <a:noFill/>
          <a:ln w="9525">
            <a:noFill/>
            <a:miter lim="800000"/>
            <a:headEnd/>
            <a:tailEnd/>
          </a:ln>
          <a:effectLst/>
        </p:spPr>
        <p:txBody>
          <a:bodyPr vert="horz" wrap="square" lIns="137773" tIns="68886" rIns="137773" bIns="68886" numCol="1" anchor="b" anchorCtr="0" compatLnSpc="1">
            <a:prstTxWarp prst="textNoShape">
              <a:avLst/>
            </a:prstTxWarp>
          </a:bodyPr>
          <a:lstStyle>
            <a:lvl1pPr defTabSz="1377950">
              <a:defRPr sz="1800">
                <a:cs typeface="+mn-cs"/>
              </a:defRPr>
            </a:lvl1pPr>
          </a:lstStyle>
          <a:p>
            <a:pPr>
              <a:defRPr/>
            </a:pPr>
            <a:endParaRPr lang="en-US"/>
          </a:p>
        </p:txBody>
      </p:sp>
      <p:sp>
        <p:nvSpPr>
          <p:cNvPr id="6151" name="Rectangle 7"/>
          <p:cNvSpPr>
            <a:spLocks noGrp="1" noChangeArrowheads="1"/>
          </p:cNvSpPr>
          <p:nvPr>
            <p:ph type="sldNum" sz="quarter" idx="5"/>
          </p:nvPr>
        </p:nvSpPr>
        <p:spPr bwMode="auto">
          <a:xfrm>
            <a:off x="5275263" y="14055725"/>
            <a:ext cx="4035425" cy="739775"/>
          </a:xfrm>
          <a:prstGeom prst="rect">
            <a:avLst/>
          </a:prstGeom>
          <a:noFill/>
          <a:ln w="9525">
            <a:noFill/>
            <a:miter lim="800000"/>
            <a:headEnd/>
            <a:tailEnd/>
          </a:ln>
          <a:effectLst/>
        </p:spPr>
        <p:txBody>
          <a:bodyPr vert="horz" wrap="square" lIns="137773" tIns="68886" rIns="137773" bIns="68886" numCol="1" anchor="b" anchorCtr="0" compatLnSpc="1">
            <a:prstTxWarp prst="textNoShape">
              <a:avLst/>
            </a:prstTxWarp>
          </a:bodyPr>
          <a:lstStyle>
            <a:lvl1pPr algn="r" defTabSz="1377950">
              <a:defRPr sz="1800">
                <a:cs typeface="+mn-cs"/>
              </a:defRPr>
            </a:lvl1pPr>
          </a:lstStyle>
          <a:p>
            <a:pPr>
              <a:defRPr/>
            </a:pPr>
            <a:fld id="{AA3D996D-5D5B-481B-96E3-E1857E42A3BE}" type="slidenum">
              <a:rPr lang="en-US"/>
              <a:pPr>
                <a:defRPr/>
              </a:pPr>
              <a:t>‹#›</a:t>
            </a:fld>
            <a:endParaRPr lang="en-US" dirty="0"/>
          </a:p>
        </p:txBody>
      </p:sp>
    </p:spTree>
    <p:extLst>
      <p:ext uri="{BB962C8B-B14F-4D97-AF65-F5344CB8AC3E}">
        <p14:creationId xmlns:p14="http://schemas.microsoft.com/office/powerpoint/2010/main" val="12197369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564" kern="1200">
        <a:solidFill>
          <a:schemeClr val="tx1"/>
        </a:solidFill>
        <a:latin typeface="Arial" charset="0"/>
        <a:ea typeface="+mn-ea"/>
        <a:cs typeface="+mn-cs"/>
      </a:defRPr>
    </a:lvl1pPr>
    <a:lvl2pPr marL="595228" algn="l" rtl="0" eaLnBrk="0" fontAlgn="base" hangingPunct="0">
      <a:spcBef>
        <a:spcPct val="30000"/>
      </a:spcBef>
      <a:spcAft>
        <a:spcPct val="0"/>
      </a:spcAft>
      <a:defRPr sz="1564" kern="1200">
        <a:solidFill>
          <a:schemeClr val="tx1"/>
        </a:solidFill>
        <a:latin typeface="Arial" charset="0"/>
        <a:ea typeface="+mn-ea"/>
        <a:cs typeface="+mn-cs"/>
      </a:defRPr>
    </a:lvl2pPr>
    <a:lvl3pPr marL="1190456" algn="l" rtl="0" eaLnBrk="0" fontAlgn="base" hangingPunct="0">
      <a:spcBef>
        <a:spcPct val="30000"/>
      </a:spcBef>
      <a:spcAft>
        <a:spcPct val="0"/>
      </a:spcAft>
      <a:defRPr sz="1564" kern="1200">
        <a:solidFill>
          <a:schemeClr val="tx1"/>
        </a:solidFill>
        <a:latin typeface="Arial" charset="0"/>
        <a:ea typeface="+mn-ea"/>
        <a:cs typeface="+mn-cs"/>
      </a:defRPr>
    </a:lvl3pPr>
    <a:lvl4pPr marL="1785688" algn="l" rtl="0" eaLnBrk="0" fontAlgn="base" hangingPunct="0">
      <a:spcBef>
        <a:spcPct val="30000"/>
      </a:spcBef>
      <a:spcAft>
        <a:spcPct val="0"/>
      </a:spcAft>
      <a:defRPr sz="1564" kern="1200">
        <a:solidFill>
          <a:schemeClr val="tx1"/>
        </a:solidFill>
        <a:latin typeface="Arial" charset="0"/>
        <a:ea typeface="+mn-ea"/>
        <a:cs typeface="+mn-cs"/>
      </a:defRPr>
    </a:lvl4pPr>
    <a:lvl5pPr marL="2380916" algn="l" rtl="0" eaLnBrk="0" fontAlgn="base" hangingPunct="0">
      <a:spcBef>
        <a:spcPct val="30000"/>
      </a:spcBef>
      <a:spcAft>
        <a:spcPct val="0"/>
      </a:spcAft>
      <a:defRPr sz="1564" kern="1200">
        <a:solidFill>
          <a:schemeClr val="tx1"/>
        </a:solidFill>
        <a:latin typeface="Arial" charset="0"/>
        <a:ea typeface="+mn-ea"/>
        <a:cs typeface="+mn-cs"/>
      </a:defRPr>
    </a:lvl5pPr>
    <a:lvl6pPr marL="2976144" algn="l" defTabSz="1190456" rtl="0" eaLnBrk="1" latinLnBrk="0" hangingPunct="1">
      <a:defRPr sz="1564" kern="1200">
        <a:solidFill>
          <a:schemeClr val="tx1"/>
        </a:solidFill>
        <a:latin typeface="+mn-lt"/>
        <a:ea typeface="+mn-ea"/>
        <a:cs typeface="+mn-cs"/>
      </a:defRPr>
    </a:lvl6pPr>
    <a:lvl7pPr marL="3571372" algn="l" defTabSz="1190456" rtl="0" eaLnBrk="1" latinLnBrk="0" hangingPunct="1">
      <a:defRPr sz="1564" kern="1200">
        <a:solidFill>
          <a:schemeClr val="tx1"/>
        </a:solidFill>
        <a:latin typeface="+mn-lt"/>
        <a:ea typeface="+mn-ea"/>
        <a:cs typeface="+mn-cs"/>
      </a:defRPr>
    </a:lvl7pPr>
    <a:lvl8pPr marL="4166600" algn="l" defTabSz="1190456" rtl="0" eaLnBrk="1" latinLnBrk="0" hangingPunct="1">
      <a:defRPr sz="1564" kern="1200">
        <a:solidFill>
          <a:schemeClr val="tx1"/>
        </a:solidFill>
        <a:latin typeface="+mn-lt"/>
        <a:ea typeface="+mn-ea"/>
        <a:cs typeface="+mn-cs"/>
      </a:defRPr>
    </a:lvl8pPr>
    <a:lvl9pPr marL="4761828" algn="l" defTabSz="1190456" rtl="0" eaLnBrk="1" latinLnBrk="0" hangingPunct="1">
      <a:defRPr sz="156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p:txBody>
          <a:bodyPr/>
          <a:lstStyle/>
          <a:p>
            <a:pPr>
              <a:defRPr/>
            </a:pPr>
            <a:fld id="{D4A39D44-C351-4DB2-9DBF-6729EC23E21C}" type="slidenum">
              <a:rPr lang="en-US" smtClean="0"/>
              <a:pPr>
                <a:defRPr/>
              </a:pPr>
              <a:t>1</a:t>
            </a:fld>
            <a:endParaRPr lang="en-US" smtClean="0"/>
          </a:p>
        </p:txBody>
      </p:sp>
      <p:sp>
        <p:nvSpPr>
          <p:cNvPr id="4099" name="Rectangle 2"/>
          <p:cNvSpPr>
            <a:spLocks noGrp="1" noRot="1" noChangeAspect="1" noChangeArrowheads="1" noTextEdit="1"/>
          </p:cNvSpPr>
          <p:nvPr>
            <p:ph type="sldImg"/>
          </p:nvPr>
        </p:nvSpPr>
        <p:spPr>
          <a:xfrm>
            <a:off x="1881188" y="1109663"/>
            <a:ext cx="5549900" cy="5549900"/>
          </a:xfrm>
          <a:ln/>
        </p:spPr>
      </p:sp>
      <p:sp>
        <p:nvSpPr>
          <p:cNvPr id="41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07295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90" y="13635040"/>
            <a:ext cx="37306828" cy="94083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4376" y="24872160"/>
            <a:ext cx="30722456" cy="11215688"/>
          </a:xfrm>
        </p:spPr>
        <p:txBody>
          <a:bodyPr/>
          <a:lstStyle>
            <a:lvl1pPr marL="0" indent="0" algn="ctr">
              <a:buNone/>
              <a:defRPr/>
            </a:lvl1pPr>
            <a:lvl2pPr marL="525780" indent="0" algn="ctr">
              <a:buNone/>
              <a:defRPr/>
            </a:lvl2pPr>
            <a:lvl3pPr marL="1051560" indent="0" algn="ctr">
              <a:buNone/>
              <a:defRPr/>
            </a:lvl3pPr>
            <a:lvl4pPr marL="1577340" indent="0" algn="ctr">
              <a:buNone/>
              <a:defRPr/>
            </a:lvl4pPr>
            <a:lvl5pPr marL="2103120" indent="0" algn="ctr">
              <a:buNone/>
              <a:defRPr/>
            </a:lvl5pPr>
            <a:lvl6pPr marL="2628900" indent="0" algn="ctr">
              <a:buNone/>
              <a:defRPr/>
            </a:lvl6pPr>
            <a:lvl7pPr marL="3154680" indent="0" algn="ctr">
              <a:buNone/>
              <a:defRPr/>
            </a:lvl7pPr>
            <a:lvl8pPr marL="3680460" indent="0" algn="ctr">
              <a:buNone/>
              <a:defRPr/>
            </a:lvl8pPr>
            <a:lvl9pPr marL="420624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B418FDF-73B9-4AD2-A6F3-0DB409991D7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1B8701-56DB-442E-A5AA-EDD5B0D54A0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2162" y="1757364"/>
            <a:ext cx="9874828" cy="374499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218" y="1757364"/>
            <a:ext cx="29461692" cy="374499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F0EF47-C62C-4823-A31A-38F387AF3FA5}"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233434-7898-4F11-B744-FC5EAD9B01F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8203530"/>
            <a:ext cx="37306828" cy="8717756"/>
          </a:xfrm>
        </p:spPr>
        <p:txBody>
          <a:bodyPr anchor="t"/>
          <a:lstStyle>
            <a:lvl1pPr algn="l">
              <a:defRPr sz="46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8602324"/>
            <a:ext cx="37306828" cy="9601200"/>
          </a:xfrm>
        </p:spPr>
        <p:txBody>
          <a:bodyPr anchor="b"/>
          <a:lstStyle>
            <a:lvl1pPr marL="0" indent="0">
              <a:buNone/>
              <a:defRPr sz="2300"/>
            </a:lvl1pPr>
            <a:lvl2pPr marL="525780" indent="0">
              <a:buNone/>
              <a:defRPr sz="2072"/>
            </a:lvl2pPr>
            <a:lvl3pPr marL="1051560" indent="0">
              <a:buNone/>
              <a:defRPr sz="1840"/>
            </a:lvl3pPr>
            <a:lvl4pPr marL="1577340" indent="0">
              <a:buNone/>
              <a:defRPr sz="1612"/>
            </a:lvl4pPr>
            <a:lvl5pPr marL="2103120" indent="0">
              <a:buNone/>
              <a:defRPr sz="1612"/>
            </a:lvl5pPr>
            <a:lvl6pPr marL="2628900" indent="0">
              <a:buNone/>
              <a:defRPr sz="1612"/>
            </a:lvl6pPr>
            <a:lvl7pPr marL="3154680" indent="0">
              <a:buNone/>
              <a:defRPr sz="1612"/>
            </a:lvl7pPr>
            <a:lvl8pPr marL="3680460" indent="0">
              <a:buNone/>
              <a:defRPr sz="1612"/>
            </a:lvl8pPr>
            <a:lvl9pPr marL="4206240" indent="0">
              <a:buNone/>
              <a:defRPr sz="1612"/>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424D26-C2F7-43C3-9BB2-495C2157FC1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218" y="10241762"/>
            <a:ext cx="19668260" cy="28965524"/>
          </a:xfrm>
        </p:spPr>
        <p:txBody>
          <a:bodyPr/>
          <a:lstStyle>
            <a:lvl1pPr>
              <a:defRPr sz="3220"/>
            </a:lvl1pPr>
            <a:lvl2pPr>
              <a:defRPr sz="2760"/>
            </a:lvl2pPr>
            <a:lvl3pPr>
              <a:defRPr sz="2300"/>
            </a:lvl3pPr>
            <a:lvl4pPr>
              <a:defRPr sz="2072"/>
            </a:lvl4pPr>
            <a:lvl5pPr>
              <a:defRPr sz="2072"/>
            </a:lvl5pPr>
            <a:lvl6pPr>
              <a:defRPr sz="2072"/>
            </a:lvl6pPr>
            <a:lvl7pPr>
              <a:defRPr sz="2072"/>
            </a:lvl7pPr>
            <a:lvl8pPr>
              <a:defRPr sz="2072"/>
            </a:lvl8pPr>
            <a:lvl9pPr>
              <a:defRPr sz="207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8730" y="10241762"/>
            <a:ext cx="19668260" cy="28965524"/>
          </a:xfrm>
        </p:spPr>
        <p:txBody>
          <a:bodyPr/>
          <a:lstStyle>
            <a:lvl1pPr>
              <a:defRPr sz="3220"/>
            </a:lvl1pPr>
            <a:lvl2pPr>
              <a:defRPr sz="2760"/>
            </a:lvl2pPr>
            <a:lvl3pPr>
              <a:defRPr sz="2300"/>
            </a:lvl3pPr>
            <a:lvl4pPr>
              <a:defRPr sz="2072"/>
            </a:lvl4pPr>
            <a:lvl5pPr>
              <a:defRPr sz="2072"/>
            </a:lvl5pPr>
            <a:lvl6pPr>
              <a:defRPr sz="2072"/>
            </a:lvl6pPr>
            <a:lvl7pPr>
              <a:defRPr sz="2072"/>
            </a:lvl7pPr>
            <a:lvl8pPr>
              <a:defRPr sz="2072"/>
            </a:lvl8pPr>
            <a:lvl9pPr>
              <a:defRPr sz="207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D325E86-B51B-4FE8-B20C-9CE522512FC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218" y="9825038"/>
            <a:ext cx="19392900" cy="4093372"/>
          </a:xfrm>
        </p:spPr>
        <p:txBody>
          <a:bodyPr anchor="b"/>
          <a:lstStyle>
            <a:lvl1pPr marL="0" indent="0">
              <a:buNone/>
              <a:defRPr sz="2760" b="1"/>
            </a:lvl1pPr>
            <a:lvl2pPr marL="525780" indent="0">
              <a:buNone/>
              <a:defRPr sz="2300" b="1"/>
            </a:lvl2pPr>
            <a:lvl3pPr marL="1051560" indent="0">
              <a:buNone/>
              <a:defRPr sz="2072" b="1"/>
            </a:lvl3pPr>
            <a:lvl4pPr marL="1577340" indent="0">
              <a:buNone/>
              <a:defRPr sz="1840" b="1"/>
            </a:lvl4pPr>
            <a:lvl5pPr marL="2103120" indent="0">
              <a:buNone/>
              <a:defRPr sz="1840" b="1"/>
            </a:lvl5pPr>
            <a:lvl6pPr marL="2628900" indent="0">
              <a:buNone/>
              <a:defRPr sz="1840" b="1"/>
            </a:lvl6pPr>
            <a:lvl7pPr marL="3154680" indent="0">
              <a:buNone/>
              <a:defRPr sz="1840" b="1"/>
            </a:lvl7pPr>
            <a:lvl8pPr marL="3680460" indent="0">
              <a:buNone/>
              <a:defRPr sz="1840" b="1"/>
            </a:lvl8pPr>
            <a:lvl9pPr marL="4206240" indent="0">
              <a:buNone/>
              <a:defRPr sz="1840" b="1"/>
            </a:lvl9pPr>
          </a:lstStyle>
          <a:p>
            <a:pPr lvl="0"/>
            <a:r>
              <a:rPr lang="en-US" smtClean="0"/>
              <a:t>Click to edit Master text styles</a:t>
            </a:r>
          </a:p>
        </p:txBody>
      </p:sp>
      <p:sp>
        <p:nvSpPr>
          <p:cNvPr id="4" name="Content Placeholder 3"/>
          <p:cNvSpPr>
            <a:spLocks noGrp="1"/>
          </p:cNvSpPr>
          <p:nvPr>
            <p:ph sz="half" idx="2"/>
          </p:nvPr>
        </p:nvSpPr>
        <p:spPr>
          <a:xfrm>
            <a:off x="2194218" y="13918410"/>
            <a:ext cx="19392900" cy="25288876"/>
          </a:xfrm>
        </p:spPr>
        <p:txBody>
          <a:bodyPr/>
          <a:lstStyle>
            <a:lvl1pPr>
              <a:defRPr sz="2760"/>
            </a:lvl1pPr>
            <a:lvl2pPr>
              <a:defRPr sz="2300"/>
            </a:lvl2pPr>
            <a:lvl3pPr>
              <a:defRPr sz="2072"/>
            </a:lvl3pPr>
            <a:lvl4pPr>
              <a:defRPr sz="1840"/>
            </a:lvl4pPr>
            <a:lvl5pPr>
              <a:defRPr sz="1840"/>
            </a:lvl5pPr>
            <a:lvl6pPr>
              <a:defRPr sz="1840"/>
            </a:lvl6pPr>
            <a:lvl7pPr>
              <a:defRPr sz="1840"/>
            </a:lvl7pPr>
            <a:lvl8pPr>
              <a:defRPr sz="1840"/>
            </a:lvl8pPr>
            <a:lvl9pPr>
              <a:defRPr sz="18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5428" y="9825038"/>
            <a:ext cx="19401560" cy="4093372"/>
          </a:xfrm>
        </p:spPr>
        <p:txBody>
          <a:bodyPr anchor="b"/>
          <a:lstStyle>
            <a:lvl1pPr marL="0" indent="0">
              <a:buNone/>
              <a:defRPr sz="2760" b="1"/>
            </a:lvl1pPr>
            <a:lvl2pPr marL="525780" indent="0">
              <a:buNone/>
              <a:defRPr sz="2300" b="1"/>
            </a:lvl2pPr>
            <a:lvl3pPr marL="1051560" indent="0">
              <a:buNone/>
              <a:defRPr sz="2072" b="1"/>
            </a:lvl3pPr>
            <a:lvl4pPr marL="1577340" indent="0">
              <a:buNone/>
              <a:defRPr sz="1840" b="1"/>
            </a:lvl4pPr>
            <a:lvl5pPr marL="2103120" indent="0">
              <a:buNone/>
              <a:defRPr sz="1840" b="1"/>
            </a:lvl5pPr>
            <a:lvl6pPr marL="2628900" indent="0">
              <a:buNone/>
              <a:defRPr sz="1840" b="1"/>
            </a:lvl6pPr>
            <a:lvl7pPr marL="3154680" indent="0">
              <a:buNone/>
              <a:defRPr sz="1840" b="1"/>
            </a:lvl7pPr>
            <a:lvl8pPr marL="3680460" indent="0">
              <a:buNone/>
              <a:defRPr sz="1840" b="1"/>
            </a:lvl8pPr>
            <a:lvl9pPr marL="4206240" indent="0">
              <a:buNone/>
              <a:defRPr sz="1840" b="1"/>
            </a:lvl9pPr>
          </a:lstStyle>
          <a:p>
            <a:pPr lvl="0"/>
            <a:r>
              <a:rPr lang="en-US" smtClean="0"/>
              <a:t>Click to edit Master text styles</a:t>
            </a:r>
          </a:p>
        </p:txBody>
      </p:sp>
      <p:sp>
        <p:nvSpPr>
          <p:cNvPr id="6" name="Content Placeholder 5"/>
          <p:cNvSpPr>
            <a:spLocks noGrp="1"/>
          </p:cNvSpPr>
          <p:nvPr>
            <p:ph sz="quarter" idx="4"/>
          </p:nvPr>
        </p:nvSpPr>
        <p:spPr>
          <a:xfrm>
            <a:off x="22295428" y="13918410"/>
            <a:ext cx="19401560" cy="25288876"/>
          </a:xfrm>
        </p:spPr>
        <p:txBody>
          <a:bodyPr/>
          <a:lstStyle>
            <a:lvl1pPr>
              <a:defRPr sz="2760"/>
            </a:lvl1pPr>
            <a:lvl2pPr>
              <a:defRPr sz="2300"/>
            </a:lvl2pPr>
            <a:lvl3pPr>
              <a:defRPr sz="2072"/>
            </a:lvl3pPr>
            <a:lvl4pPr>
              <a:defRPr sz="1840"/>
            </a:lvl4pPr>
            <a:lvl5pPr>
              <a:defRPr sz="1840"/>
            </a:lvl5pPr>
            <a:lvl6pPr>
              <a:defRPr sz="1840"/>
            </a:lvl6pPr>
            <a:lvl7pPr>
              <a:defRPr sz="1840"/>
            </a:lvl7pPr>
            <a:lvl8pPr>
              <a:defRPr sz="1840"/>
            </a:lvl8pPr>
            <a:lvl9pPr>
              <a:defRPr sz="18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99C9351-52D9-4A74-BD4D-BB22C711B231}"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0AE2537-11CA-47F9-AA1E-FB57E536CE3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041239-E83A-415B-8237-9D140FA76DEF}"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18" y="1747842"/>
            <a:ext cx="14439900" cy="7436644"/>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17160588" y="1747842"/>
            <a:ext cx="24536400" cy="37459444"/>
          </a:xfrm>
        </p:spPr>
        <p:txBody>
          <a:bodyPr/>
          <a:lstStyle>
            <a:lvl1pPr>
              <a:defRPr sz="3680"/>
            </a:lvl1pPr>
            <a:lvl2pPr>
              <a:defRPr sz="3220"/>
            </a:lvl2pPr>
            <a:lvl3pPr>
              <a:defRPr sz="276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218" y="9184484"/>
            <a:ext cx="14439900" cy="30022800"/>
          </a:xfrm>
        </p:spPr>
        <p:txBody>
          <a:bodyPr/>
          <a:lstStyle>
            <a:lvl1pPr marL="0" indent="0">
              <a:buNone/>
              <a:defRPr sz="1612"/>
            </a:lvl1pPr>
            <a:lvl2pPr marL="525780" indent="0">
              <a:buNone/>
              <a:defRPr sz="1380"/>
            </a:lvl2pPr>
            <a:lvl3pPr marL="1051560" indent="0">
              <a:buNone/>
              <a:defRPr sz="1152"/>
            </a:lvl3pPr>
            <a:lvl4pPr marL="1577340" indent="0">
              <a:buNone/>
              <a:defRPr sz="1036"/>
            </a:lvl4pPr>
            <a:lvl5pPr marL="2103120" indent="0">
              <a:buNone/>
              <a:defRPr sz="1036"/>
            </a:lvl5pPr>
            <a:lvl6pPr marL="2628900" indent="0">
              <a:buNone/>
              <a:defRPr sz="1036"/>
            </a:lvl6pPr>
            <a:lvl7pPr marL="3154680" indent="0">
              <a:buNone/>
              <a:defRPr sz="1036"/>
            </a:lvl7pPr>
            <a:lvl8pPr marL="3680460" indent="0">
              <a:buNone/>
              <a:defRPr sz="1036"/>
            </a:lvl8pPr>
            <a:lvl9pPr marL="4206240" indent="0">
              <a:buNone/>
              <a:defRPr sz="1036"/>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5F79956-0EC7-4B1D-8F2F-4A4DF655F71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674" y="30722888"/>
            <a:ext cx="26334028" cy="3629024"/>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8603674" y="3921922"/>
            <a:ext cx="26334028" cy="26334244"/>
          </a:xfrm>
        </p:spPr>
        <p:txBody>
          <a:bodyPr/>
          <a:lstStyle>
            <a:lvl1pPr marL="0" indent="0">
              <a:buNone/>
              <a:defRPr sz="3680"/>
            </a:lvl1pPr>
            <a:lvl2pPr marL="525780" indent="0">
              <a:buNone/>
              <a:defRPr sz="3220"/>
            </a:lvl2pPr>
            <a:lvl3pPr marL="1051560" indent="0">
              <a:buNone/>
              <a:defRPr sz="2760"/>
            </a:lvl3pPr>
            <a:lvl4pPr marL="1577340" indent="0">
              <a:buNone/>
              <a:defRPr sz="2300"/>
            </a:lvl4pPr>
            <a:lvl5pPr marL="2103120" indent="0">
              <a:buNone/>
              <a:defRPr sz="2300"/>
            </a:lvl5pPr>
            <a:lvl6pPr marL="2628900" indent="0">
              <a:buNone/>
              <a:defRPr sz="2300"/>
            </a:lvl6pPr>
            <a:lvl7pPr marL="3154680" indent="0">
              <a:buNone/>
              <a:defRPr sz="2300"/>
            </a:lvl7pPr>
            <a:lvl8pPr marL="3680460" indent="0">
              <a:buNone/>
              <a:defRPr sz="2300"/>
            </a:lvl8pPr>
            <a:lvl9pPr marL="4206240" indent="0">
              <a:buNone/>
              <a:defRPr sz="2300"/>
            </a:lvl9pPr>
          </a:lstStyle>
          <a:p>
            <a:pPr lvl="0"/>
            <a:endParaRPr lang="en-US" noProof="0" dirty="0" smtClean="0"/>
          </a:p>
        </p:txBody>
      </p:sp>
      <p:sp>
        <p:nvSpPr>
          <p:cNvPr id="4" name="Text Placeholder 3"/>
          <p:cNvSpPr>
            <a:spLocks noGrp="1"/>
          </p:cNvSpPr>
          <p:nvPr>
            <p:ph type="body" sz="half" idx="2"/>
          </p:nvPr>
        </p:nvSpPr>
        <p:spPr>
          <a:xfrm>
            <a:off x="8603674" y="34351918"/>
            <a:ext cx="26334028" cy="5150644"/>
          </a:xfrm>
        </p:spPr>
        <p:txBody>
          <a:bodyPr/>
          <a:lstStyle>
            <a:lvl1pPr marL="0" indent="0">
              <a:buNone/>
              <a:defRPr sz="1612"/>
            </a:lvl1pPr>
            <a:lvl2pPr marL="525780" indent="0">
              <a:buNone/>
              <a:defRPr sz="1380"/>
            </a:lvl2pPr>
            <a:lvl3pPr marL="1051560" indent="0">
              <a:buNone/>
              <a:defRPr sz="1152"/>
            </a:lvl3pPr>
            <a:lvl4pPr marL="1577340" indent="0">
              <a:buNone/>
              <a:defRPr sz="1036"/>
            </a:lvl4pPr>
            <a:lvl5pPr marL="2103120" indent="0">
              <a:buNone/>
              <a:defRPr sz="1036"/>
            </a:lvl5pPr>
            <a:lvl6pPr marL="2628900" indent="0">
              <a:buNone/>
              <a:defRPr sz="1036"/>
            </a:lvl6pPr>
            <a:lvl7pPr marL="3154680" indent="0">
              <a:buNone/>
              <a:defRPr sz="1036"/>
            </a:lvl7pPr>
            <a:lvl8pPr marL="3680460" indent="0">
              <a:buNone/>
              <a:defRPr sz="1036"/>
            </a:lvl8pPr>
            <a:lvl9pPr marL="4206240" indent="0">
              <a:buNone/>
              <a:defRPr sz="1036"/>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3AE41-C7F1-4851-90DD-6B35EEE7CDC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4218" y="1757364"/>
            <a:ext cx="39502772" cy="7315200"/>
          </a:xfrm>
          <a:prstGeom prst="rect">
            <a:avLst/>
          </a:prstGeom>
          <a:noFill/>
          <a:ln w="9525">
            <a:noFill/>
            <a:miter lim="800000"/>
            <a:headEnd/>
            <a:tailEnd/>
          </a:ln>
        </p:spPr>
        <p:txBody>
          <a:bodyPr vert="horz" wrap="square" lIns="397106" tIns="198553" rIns="397106" bIns="198553"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4218" y="10241762"/>
            <a:ext cx="39502772" cy="28965524"/>
          </a:xfrm>
          <a:prstGeom prst="rect">
            <a:avLst/>
          </a:prstGeom>
          <a:noFill/>
          <a:ln w="9525">
            <a:noFill/>
            <a:miter lim="800000"/>
            <a:headEnd/>
            <a:tailEnd/>
          </a:ln>
        </p:spPr>
        <p:txBody>
          <a:bodyPr vert="horz" wrap="square" lIns="397106" tIns="198553" rIns="397106" bIns="19855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4218" y="39969284"/>
            <a:ext cx="10241972" cy="3048000"/>
          </a:xfrm>
          <a:prstGeom prst="rect">
            <a:avLst/>
          </a:prstGeom>
          <a:noFill/>
          <a:ln w="9525">
            <a:noFill/>
            <a:miter lim="800000"/>
            <a:headEnd/>
            <a:tailEnd/>
          </a:ln>
          <a:effectLst/>
        </p:spPr>
        <p:txBody>
          <a:bodyPr vert="horz" wrap="square" lIns="397106" tIns="198553" rIns="397106" bIns="198553" numCol="1" anchor="t" anchorCtr="0" compatLnSpc="1">
            <a:prstTxWarp prst="textNoShape">
              <a:avLst/>
            </a:prstTxWarp>
          </a:bodyPr>
          <a:lstStyle>
            <a:lvl1pPr>
              <a:defRPr sz="7016">
                <a:cs typeface="+mn-cs"/>
              </a:defRPr>
            </a:lvl1pPr>
          </a:lstStyle>
          <a:p>
            <a:pPr>
              <a:defRPr/>
            </a:pPr>
            <a:endParaRPr lang="en-US"/>
          </a:p>
        </p:txBody>
      </p:sp>
      <p:sp>
        <p:nvSpPr>
          <p:cNvPr id="1029" name="Rectangle 5"/>
          <p:cNvSpPr>
            <a:spLocks noGrp="1" noChangeArrowheads="1"/>
          </p:cNvSpPr>
          <p:nvPr>
            <p:ph type="ftr" sz="quarter" idx="3"/>
          </p:nvPr>
        </p:nvSpPr>
        <p:spPr bwMode="auto">
          <a:xfrm>
            <a:off x="14995818" y="39969284"/>
            <a:ext cx="13899572" cy="3048000"/>
          </a:xfrm>
          <a:prstGeom prst="rect">
            <a:avLst/>
          </a:prstGeom>
          <a:noFill/>
          <a:ln w="9525">
            <a:noFill/>
            <a:miter lim="800000"/>
            <a:headEnd/>
            <a:tailEnd/>
          </a:ln>
          <a:effectLst/>
        </p:spPr>
        <p:txBody>
          <a:bodyPr vert="horz" wrap="square" lIns="397106" tIns="198553" rIns="397106" bIns="198553" numCol="1" anchor="t" anchorCtr="0" compatLnSpc="1">
            <a:prstTxWarp prst="textNoShape">
              <a:avLst/>
            </a:prstTxWarp>
          </a:bodyPr>
          <a:lstStyle>
            <a:lvl1pPr algn="ctr">
              <a:defRPr sz="7016">
                <a:cs typeface="+mn-cs"/>
              </a:defRPr>
            </a:lvl1pPr>
          </a:lstStyle>
          <a:p>
            <a:pPr>
              <a:defRPr/>
            </a:pPr>
            <a:endParaRPr lang="en-US"/>
          </a:p>
        </p:txBody>
      </p:sp>
      <p:sp>
        <p:nvSpPr>
          <p:cNvPr id="1030" name="Rectangle 6"/>
          <p:cNvSpPr>
            <a:spLocks noGrp="1" noChangeArrowheads="1"/>
          </p:cNvSpPr>
          <p:nvPr>
            <p:ph type="sldNum" sz="quarter" idx="4"/>
          </p:nvPr>
        </p:nvSpPr>
        <p:spPr bwMode="auto">
          <a:xfrm>
            <a:off x="31455018" y="39969284"/>
            <a:ext cx="10241972" cy="3048000"/>
          </a:xfrm>
          <a:prstGeom prst="rect">
            <a:avLst/>
          </a:prstGeom>
          <a:noFill/>
          <a:ln w="9525">
            <a:noFill/>
            <a:miter lim="800000"/>
            <a:headEnd/>
            <a:tailEnd/>
          </a:ln>
          <a:effectLst/>
        </p:spPr>
        <p:txBody>
          <a:bodyPr vert="horz" wrap="square" lIns="397106" tIns="198553" rIns="397106" bIns="198553" numCol="1" anchor="t" anchorCtr="0" compatLnSpc="1">
            <a:prstTxWarp prst="textNoShape">
              <a:avLst/>
            </a:prstTxWarp>
          </a:bodyPr>
          <a:lstStyle>
            <a:lvl1pPr algn="r">
              <a:defRPr sz="7016">
                <a:cs typeface="+mn-cs"/>
              </a:defRPr>
            </a:lvl1pPr>
          </a:lstStyle>
          <a:p>
            <a:pPr>
              <a:defRPr/>
            </a:pPr>
            <a:fld id="{B5BFBB29-5A0E-401C-93C9-960766AADF3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65888" rtl="0" eaLnBrk="0" fontAlgn="base" hangingPunct="0">
        <a:spcBef>
          <a:spcPct val="0"/>
        </a:spcBef>
        <a:spcAft>
          <a:spcPct val="0"/>
        </a:spcAft>
        <a:defRPr sz="21964">
          <a:solidFill>
            <a:schemeClr val="tx2"/>
          </a:solidFill>
          <a:latin typeface="+mj-lt"/>
          <a:ea typeface="+mj-ea"/>
          <a:cs typeface="+mj-cs"/>
        </a:defRPr>
      </a:lvl1pPr>
      <a:lvl2pPr algn="ctr" defTabSz="4565888" rtl="0" eaLnBrk="0" fontAlgn="base" hangingPunct="0">
        <a:spcBef>
          <a:spcPct val="0"/>
        </a:spcBef>
        <a:spcAft>
          <a:spcPct val="0"/>
        </a:spcAft>
        <a:defRPr sz="21964">
          <a:solidFill>
            <a:schemeClr val="tx2"/>
          </a:solidFill>
          <a:latin typeface="Arial" charset="0"/>
        </a:defRPr>
      </a:lvl2pPr>
      <a:lvl3pPr algn="ctr" defTabSz="4565888" rtl="0" eaLnBrk="0" fontAlgn="base" hangingPunct="0">
        <a:spcBef>
          <a:spcPct val="0"/>
        </a:spcBef>
        <a:spcAft>
          <a:spcPct val="0"/>
        </a:spcAft>
        <a:defRPr sz="21964">
          <a:solidFill>
            <a:schemeClr val="tx2"/>
          </a:solidFill>
          <a:latin typeface="Arial" charset="0"/>
        </a:defRPr>
      </a:lvl3pPr>
      <a:lvl4pPr algn="ctr" defTabSz="4565888" rtl="0" eaLnBrk="0" fontAlgn="base" hangingPunct="0">
        <a:spcBef>
          <a:spcPct val="0"/>
        </a:spcBef>
        <a:spcAft>
          <a:spcPct val="0"/>
        </a:spcAft>
        <a:defRPr sz="21964">
          <a:solidFill>
            <a:schemeClr val="tx2"/>
          </a:solidFill>
          <a:latin typeface="Arial" charset="0"/>
        </a:defRPr>
      </a:lvl4pPr>
      <a:lvl5pPr algn="ctr" defTabSz="4565888" rtl="0" eaLnBrk="0" fontAlgn="base" hangingPunct="0">
        <a:spcBef>
          <a:spcPct val="0"/>
        </a:spcBef>
        <a:spcAft>
          <a:spcPct val="0"/>
        </a:spcAft>
        <a:defRPr sz="21964">
          <a:solidFill>
            <a:schemeClr val="tx2"/>
          </a:solidFill>
          <a:latin typeface="Arial" charset="0"/>
        </a:defRPr>
      </a:lvl5pPr>
      <a:lvl6pPr marL="525780" algn="ctr" defTabSz="4565888" rtl="0" fontAlgn="base">
        <a:spcBef>
          <a:spcPct val="0"/>
        </a:spcBef>
        <a:spcAft>
          <a:spcPct val="0"/>
        </a:spcAft>
        <a:defRPr sz="21964">
          <a:solidFill>
            <a:schemeClr val="tx2"/>
          </a:solidFill>
          <a:latin typeface="Arial" charset="0"/>
        </a:defRPr>
      </a:lvl6pPr>
      <a:lvl7pPr marL="1051560" algn="ctr" defTabSz="4565888" rtl="0" fontAlgn="base">
        <a:spcBef>
          <a:spcPct val="0"/>
        </a:spcBef>
        <a:spcAft>
          <a:spcPct val="0"/>
        </a:spcAft>
        <a:defRPr sz="21964">
          <a:solidFill>
            <a:schemeClr val="tx2"/>
          </a:solidFill>
          <a:latin typeface="Arial" charset="0"/>
        </a:defRPr>
      </a:lvl7pPr>
      <a:lvl8pPr marL="1577340" algn="ctr" defTabSz="4565888" rtl="0" fontAlgn="base">
        <a:spcBef>
          <a:spcPct val="0"/>
        </a:spcBef>
        <a:spcAft>
          <a:spcPct val="0"/>
        </a:spcAft>
        <a:defRPr sz="21964">
          <a:solidFill>
            <a:schemeClr val="tx2"/>
          </a:solidFill>
          <a:latin typeface="Arial" charset="0"/>
        </a:defRPr>
      </a:lvl8pPr>
      <a:lvl9pPr marL="2103120" algn="ctr" defTabSz="4565888" rtl="0" fontAlgn="base">
        <a:spcBef>
          <a:spcPct val="0"/>
        </a:spcBef>
        <a:spcAft>
          <a:spcPct val="0"/>
        </a:spcAft>
        <a:defRPr sz="21964">
          <a:solidFill>
            <a:schemeClr val="tx2"/>
          </a:solidFill>
          <a:latin typeface="Arial" charset="0"/>
        </a:defRPr>
      </a:lvl9pPr>
    </p:titleStyle>
    <p:bodyStyle>
      <a:lvl1pPr marL="1712436" indent="-1712436" algn="l" defTabSz="4565888" rtl="0" eaLnBrk="0" fontAlgn="base" hangingPunct="0">
        <a:spcBef>
          <a:spcPct val="20000"/>
        </a:spcBef>
        <a:spcAft>
          <a:spcPct val="0"/>
        </a:spcAft>
        <a:buChar char="•"/>
        <a:defRPr sz="15984">
          <a:solidFill>
            <a:schemeClr val="tx1"/>
          </a:solidFill>
          <a:latin typeface="+mn-lt"/>
          <a:ea typeface="+mn-ea"/>
          <a:cs typeface="+mn-cs"/>
        </a:defRPr>
      </a:lvl1pPr>
      <a:lvl2pPr marL="3709672" indent="-1425816" algn="l" defTabSz="4565888" rtl="0" eaLnBrk="0" fontAlgn="base" hangingPunct="0">
        <a:spcBef>
          <a:spcPct val="20000"/>
        </a:spcBef>
        <a:spcAft>
          <a:spcPct val="0"/>
        </a:spcAft>
        <a:buChar char="–"/>
        <a:defRPr sz="14032">
          <a:solidFill>
            <a:schemeClr val="tx1"/>
          </a:solidFill>
          <a:latin typeface="+mn-lt"/>
        </a:defRPr>
      </a:lvl2pPr>
      <a:lvl3pPr marL="5708732" indent="-1142840" algn="l" defTabSz="4565888" rtl="0" eaLnBrk="0" fontAlgn="base" hangingPunct="0">
        <a:spcBef>
          <a:spcPct val="20000"/>
        </a:spcBef>
        <a:spcAft>
          <a:spcPct val="0"/>
        </a:spcAft>
        <a:buChar char="•"/>
        <a:defRPr sz="11960">
          <a:solidFill>
            <a:schemeClr val="tx1"/>
          </a:solidFill>
          <a:latin typeface="+mn-lt"/>
        </a:defRPr>
      </a:lvl3pPr>
      <a:lvl4pPr marL="7992588" indent="-1142840" algn="l" defTabSz="4565888" rtl="0" eaLnBrk="0" fontAlgn="base" hangingPunct="0">
        <a:spcBef>
          <a:spcPct val="20000"/>
        </a:spcBef>
        <a:spcAft>
          <a:spcPct val="0"/>
        </a:spcAft>
        <a:buChar char="–"/>
        <a:defRPr sz="10004">
          <a:solidFill>
            <a:schemeClr val="tx1"/>
          </a:solidFill>
          <a:latin typeface="+mn-lt"/>
        </a:defRPr>
      </a:lvl4pPr>
      <a:lvl5pPr marL="10274620" indent="-1141016" algn="l" defTabSz="4565888" rtl="0" eaLnBrk="0" fontAlgn="base" hangingPunct="0">
        <a:spcBef>
          <a:spcPct val="20000"/>
        </a:spcBef>
        <a:spcAft>
          <a:spcPct val="0"/>
        </a:spcAft>
        <a:buChar char="»"/>
        <a:defRPr sz="10004">
          <a:solidFill>
            <a:schemeClr val="tx1"/>
          </a:solidFill>
          <a:latin typeface="+mn-lt"/>
        </a:defRPr>
      </a:lvl5pPr>
      <a:lvl6pPr marL="10800400" indent="-1141016" algn="l" defTabSz="4565888" rtl="0" fontAlgn="base">
        <a:spcBef>
          <a:spcPct val="20000"/>
        </a:spcBef>
        <a:spcAft>
          <a:spcPct val="0"/>
        </a:spcAft>
        <a:buChar char="»"/>
        <a:defRPr sz="10004">
          <a:solidFill>
            <a:schemeClr val="tx1"/>
          </a:solidFill>
          <a:latin typeface="+mn-lt"/>
        </a:defRPr>
      </a:lvl6pPr>
      <a:lvl7pPr marL="11326180" indent="-1141016" algn="l" defTabSz="4565888" rtl="0" fontAlgn="base">
        <a:spcBef>
          <a:spcPct val="20000"/>
        </a:spcBef>
        <a:spcAft>
          <a:spcPct val="0"/>
        </a:spcAft>
        <a:buChar char="»"/>
        <a:defRPr sz="10004">
          <a:solidFill>
            <a:schemeClr val="tx1"/>
          </a:solidFill>
          <a:latin typeface="+mn-lt"/>
        </a:defRPr>
      </a:lvl7pPr>
      <a:lvl8pPr marL="11851960" indent="-1141016" algn="l" defTabSz="4565888" rtl="0" fontAlgn="base">
        <a:spcBef>
          <a:spcPct val="20000"/>
        </a:spcBef>
        <a:spcAft>
          <a:spcPct val="0"/>
        </a:spcAft>
        <a:buChar char="»"/>
        <a:defRPr sz="10004">
          <a:solidFill>
            <a:schemeClr val="tx1"/>
          </a:solidFill>
          <a:latin typeface="+mn-lt"/>
        </a:defRPr>
      </a:lvl8pPr>
      <a:lvl9pPr marL="12377740" indent="-1141016" algn="l" defTabSz="4565888" rtl="0" fontAlgn="base">
        <a:spcBef>
          <a:spcPct val="20000"/>
        </a:spcBef>
        <a:spcAft>
          <a:spcPct val="0"/>
        </a:spcAft>
        <a:buChar char="»"/>
        <a:defRPr sz="10004">
          <a:solidFill>
            <a:schemeClr val="tx1"/>
          </a:solidFill>
          <a:latin typeface="+mn-lt"/>
        </a:defRPr>
      </a:lvl9pPr>
    </p:bodyStyle>
    <p:otherStyle>
      <a:defPPr>
        <a:defRPr lang="en-US"/>
      </a:defPPr>
      <a:lvl1pPr marL="0" algn="l" defTabSz="1051560" rtl="0" eaLnBrk="1" latinLnBrk="0" hangingPunct="1">
        <a:defRPr sz="2072" kern="1200">
          <a:solidFill>
            <a:schemeClr val="tx1"/>
          </a:solidFill>
          <a:latin typeface="+mn-lt"/>
          <a:ea typeface="+mn-ea"/>
          <a:cs typeface="+mn-cs"/>
        </a:defRPr>
      </a:lvl1pPr>
      <a:lvl2pPr marL="525780" algn="l" defTabSz="1051560" rtl="0" eaLnBrk="1" latinLnBrk="0" hangingPunct="1">
        <a:defRPr sz="2072" kern="1200">
          <a:solidFill>
            <a:schemeClr val="tx1"/>
          </a:solidFill>
          <a:latin typeface="+mn-lt"/>
          <a:ea typeface="+mn-ea"/>
          <a:cs typeface="+mn-cs"/>
        </a:defRPr>
      </a:lvl2pPr>
      <a:lvl3pPr marL="1051560" algn="l" defTabSz="1051560" rtl="0" eaLnBrk="1" latinLnBrk="0" hangingPunct="1">
        <a:defRPr sz="2072" kern="1200">
          <a:solidFill>
            <a:schemeClr val="tx1"/>
          </a:solidFill>
          <a:latin typeface="+mn-lt"/>
          <a:ea typeface="+mn-ea"/>
          <a:cs typeface="+mn-cs"/>
        </a:defRPr>
      </a:lvl3pPr>
      <a:lvl4pPr marL="1577340" algn="l" defTabSz="1051560" rtl="0" eaLnBrk="1" latinLnBrk="0" hangingPunct="1">
        <a:defRPr sz="2072" kern="1200">
          <a:solidFill>
            <a:schemeClr val="tx1"/>
          </a:solidFill>
          <a:latin typeface="+mn-lt"/>
          <a:ea typeface="+mn-ea"/>
          <a:cs typeface="+mn-cs"/>
        </a:defRPr>
      </a:lvl4pPr>
      <a:lvl5pPr marL="2103120" algn="l" defTabSz="1051560" rtl="0" eaLnBrk="1" latinLnBrk="0" hangingPunct="1">
        <a:defRPr sz="2072" kern="1200">
          <a:solidFill>
            <a:schemeClr val="tx1"/>
          </a:solidFill>
          <a:latin typeface="+mn-lt"/>
          <a:ea typeface="+mn-ea"/>
          <a:cs typeface="+mn-cs"/>
        </a:defRPr>
      </a:lvl5pPr>
      <a:lvl6pPr marL="2628900" algn="l" defTabSz="1051560" rtl="0" eaLnBrk="1" latinLnBrk="0" hangingPunct="1">
        <a:defRPr sz="2072" kern="1200">
          <a:solidFill>
            <a:schemeClr val="tx1"/>
          </a:solidFill>
          <a:latin typeface="+mn-lt"/>
          <a:ea typeface="+mn-ea"/>
          <a:cs typeface="+mn-cs"/>
        </a:defRPr>
      </a:lvl6pPr>
      <a:lvl7pPr marL="3154680" algn="l" defTabSz="1051560" rtl="0" eaLnBrk="1" latinLnBrk="0" hangingPunct="1">
        <a:defRPr sz="2072" kern="1200">
          <a:solidFill>
            <a:schemeClr val="tx1"/>
          </a:solidFill>
          <a:latin typeface="+mn-lt"/>
          <a:ea typeface="+mn-ea"/>
          <a:cs typeface="+mn-cs"/>
        </a:defRPr>
      </a:lvl7pPr>
      <a:lvl8pPr marL="3680460" algn="l" defTabSz="1051560" rtl="0" eaLnBrk="1" latinLnBrk="0" hangingPunct="1">
        <a:defRPr sz="2072" kern="1200">
          <a:solidFill>
            <a:schemeClr val="tx1"/>
          </a:solidFill>
          <a:latin typeface="+mn-lt"/>
          <a:ea typeface="+mn-ea"/>
          <a:cs typeface="+mn-cs"/>
        </a:defRPr>
      </a:lvl8pPr>
      <a:lvl9pPr marL="4206240" algn="l" defTabSz="1051560" rtl="0" eaLnBrk="1" latinLnBrk="0" hangingPunct="1">
        <a:defRPr sz="207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1.png"/><Relationship Id="rId18" Type="http://schemas.openxmlformats.org/officeDocument/2006/relationships/image" Target="../media/image16.emf"/><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emf"/><Relationship Id="rId2" Type="http://schemas.openxmlformats.org/officeDocument/2006/relationships/notesSlide" Target="../notesSlides/notesSlide1.xml"/><Relationship Id="rId16" Type="http://schemas.openxmlformats.org/officeDocument/2006/relationships/image" Target="../media/image14.emf"/><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PNG"/><Relationship Id="rId19" Type="http://schemas.openxmlformats.org/officeDocument/2006/relationships/image" Target="../media/image17.emf"/><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33"/>
          <p:cNvSpPr txBox="1">
            <a:spLocks noChangeArrowheads="1"/>
          </p:cNvSpPr>
          <p:nvPr/>
        </p:nvSpPr>
        <p:spPr bwMode="auto">
          <a:xfrm>
            <a:off x="28666988" y="6184861"/>
            <a:ext cx="14852552" cy="30956167"/>
          </a:xfrm>
          <a:prstGeom prst="rect">
            <a:avLst/>
          </a:prstGeom>
          <a:noFill/>
          <a:ln w="9525">
            <a:noFill/>
            <a:miter lim="800000"/>
            <a:headEnd/>
            <a:tailEnd/>
          </a:ln>
        </p:spPr>
        <p:txBody>
          <a:bodyPr wrap="square">
            <a:spAutoFit/>
          </a:bodyPr>
          <a:lstStyle/>
          <a:p>
            <a:pPr marL="131444" indent="-131444">
              <a:buFont typeface="Arial" pitchFamily="34" charset="0"/>
              <a:buChar char="•"/>
            </a:pPr>
            <a:endParaRPr lang="en-US" sz="3220" dirty="0"/>
          </a:p>
          <a:p>
            <a:pPr marL="457200" indent="-457200">
              <a:buFont typeface="Arial" panose="020B0604020202020204" pitchFamily="34" charset="0"/>
              <a:buChar char="•"/>
            </a:pPr>
            <a:r>
              <a:rPr lang="en-US" sz="3220" dirty="0"/>
              <a:t>After verifying test cases, we created and ran our simulation to find results that our system included some important aspects that earlier publications did not.</a:t>
            </a:r>
          </a:p>
          <a:p>
            <a:pPr marL="457200" indent="-457200">
              <a:buFont typeface="Arial" panose="020B0604020202020204" pitchFamily="34" charset="0"/>
              <a:buChar char="•"/>
            </a:pPr>
            <a:r>
              <a:rPr lang="en-US" sz="3220" dirty="0"/>
              <a:t>The simulation calculates voltage, electric field, positive/negative ion density, and positive/negative ion velocity in both the radial and axial direction.</a:t>
            </a:r>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457200" indent="-457200">
              <a:buFont typeface="Arial" panose="020B0604020202020204" pitchFamily="34" charset="0"/>
              <a:buChar char="•"/>
            </a:pPr>
            <a:endParaRPr lang="en-US" sz="3220" dirty="0" smtClean="0"/>
          </a:p>
          <a:p>
            <a:pPr marL="457200" indent="-457200">
              <a:buFont typeface="Arial" panose="020B0604020202020204" pitchFamily="34" charset="0"/>
              <a:buChar char="•"/>
            </a:pPr>
            <a:r>
              <a:rPr lang="en-US" sz="3220" dirty="0" smtClean="0"/>
              <a:t>Our </a:t>
            </a:r>
            <a:r>
              <a:rPr lang="en-US" sz="3220" dirty="0"/>
              <a:t>preliminary results after many simulations show that a net neutral voltage </a:t>
            </a:r>
            <a:r>
              <a:rPr lang="en-US" sz="3220" dirty="0"/>
              <a:t>i</a:t>
            </a:r>
            <a:r>
              <a:rPr lang="en-US" sz="3220" dirty="0"/>
              <a:t>s not achieved at 10 cm downstream.</a:t>
            </a: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131444" indent="-131444">
              <a:buFont typeface="Arial" pitchFamily="34" charset="0"/>
              <a:buChar char="•"/>
            </a:pPr>
            <a:endParaRPr lang="en-US" sz="3220" dirty="0"/>
          </a:p>
          <a:p>
            <a:pPr marL="457200" indent="-457200">
              <a:buFont typeface="Arial" panose="020B0604020202020204" pitchFamily="34" charset="0"/>
              <a:buChar char="•"/>
            </a:pPr>
            <a:endParaRPr lang="en-US" sz="3220" dirty="0"/>
          </a:p>
          <a:p>
            <a:pPr marL="457200" indent="-457200">
              <a:buFont typeface="Arial" panose="020B0604020202020204" pitchFamily="34" charset="0"/>
              <a:buChar char="•"/>
            </a:pPr>
            <a:endParaRPr lang="en-US" sz="3220" dirty="0"/>
          </a:p>
          <a:p>
            <a:pPr marL="457200" indent="-457200">
              <a:buFont typeface="Arial" panose="020B0604020202020204" pitchFamily="34" charset="0"/>
              <a:buChar char="•"/>
            </a:pPr>
            <a:endParaRPr lang="en-US" sz="3220" dirty="0"/>
          </a:p>
          <a:p>
            <a:pPr marL="457200" indent="-457200">
              <a:buFont typeface="Arial" panose="020B0604020202020204" pitchFamily="34" charset="0"/>
              <a:buChar char="•"/>
            </a:pPr>
            <a:endParaRPr lang="en-US" sz="3220" dirty="0"/>
          </a:p>
          <a:p>
            <a:pPr marL="457200" indent="-457200">
              <a:buFont typeface="Arial" panose="020B0604020202020204" pitchFamily="34" charset="0"/>
              <a:buChar char="•"/>
            </a:pPr>
            <a:r>
              <a:rPr lang="en-US" sz="3220" dirty="0"/>
              <a:t>Long run times (i.e. 50-100</a:t>
            </a:r>
            <a:r>
              <a:rPr lang="el-GR" sz="3220" dirty="0"/>
              <a:t> </a:t>
            </a:r>
            <a:r>
              <a:rPr lang="el-GR" sz="3220" dirty="0"/>
              <a:t>μ</a:t>
            </a:r>
            <a:r>
              <a:rPr lang="en-US" sz="3220" dirty="0"/>
              <a:t>s) cause some ions to flow back into thruster. </a:t>
            </a:r>
          </a:p>
          <a:p>
            <a:pPr marL="457200" indent="-457200">
              <a:buFont typeface="Arial" panose="020B0604020202020204" pitchFamily="34" charset="0"/>
              <a:buChar char="•"/>
            </a:pPr>
            <a:r>
              <a:rPr lang="en-US" sz="3220" dirty="0"/>
              <a:t>Once results like these are received,</a:t>
            </a:r>
          </a:p>
          <a:p>
            <a:r>
              <a:rPr lang="en-US" sz="3220" dirty="0"/>
              <a:t>    any calculations past this time are</a:t>
            </a:r>
          </a:p>
          <a:p>
            <a:r>
              <a:rPr lang="en-US" sz="3220" dirty="0"/>
              <a:t>    considered incorrect due to the</a:t>
            </a:r>
          </a:p>
          <a:p>
            <a:r>
              <a:rPr lang="en-US" sz="3220" dirty="0"/>
              <a:t>    physical meaning of these high </a:t>
            </a:r>
          </a:p>
          <a:p>
            <a:r>
              <a:rPr lang="en-US" sz="3220" dirty="0"/>
              <a:t>    velocities into the thruster.</a:t>
            </a:r>
            <a:endParaRPr lang="en-US" sz="3220" dirty="0"/>
          </a:p>
          <a:p>
            <a:pPr marL="457200" indent="-457200">
              <a:buFont typeface="Arial" panose="020B0604020202020204" pitchFamily="34" charset="0"/>
              <a:buChar char="•"/>
            </a:pPr>
            <a:r>
              <a:rPr lang="en-US" sz="3220" dirty="0"/>
              <a:t>Must ensure that results are consistent</a:t>
            </a:r>
          </a:p>
          <a:p>
            <a:r>
              <a:rPr lang="en-US" sz="3220" dirty="0"/>
              <a:t>     with all other physical laws. </a:t>
            </a:r>
          </a:p>
          <a:p>
            <a:pPr marL="457200" indent="-457200">
              <a:buFont typeface="Arial" panose="020B0604020202020204" pitchFamily="34" charset="0"/>
              <a:buChar char="•"/>
            </a:pPr>
            <a:r>
              <a:rPr lang="en-US" sz="3220" dirty="0"/>
              <a:t>This greatly affects the validity of </a:t>
            </a:r>
            <a:endParaRPr lang="en-US" sz="3220" dirty="0"/>
          </a:p>
          <a:p>
            <a:r>
              <a:rPr lang="en-US" sz="3220" dirty="0"/>
              <a:t> </a:t>
            </a:r>
            <a:r>
              <a:rPr lang="en-US" sz="3220" dirty="0"/>
              <a:t>    any </a:t>
            </a:r>
            <a:r>
              <a:rPr lang="en-US" sz="3220" dirty="0"/>
              <a:t>simulation result which requires </a:t>
            </a:r>
            <a:endParaRPr lang="en-US" sz="3220" dirty="0"/>
          </a:p>
          <a:p>
            <a:r>
              <a:rPr lang="en-US" sz="3220" dirty="0"/>
              <a:t> </a:t>
            </a:r>
            <a:r>
              <a:rPr lang="en-US" sz="3220" dirty="0"/>
              <a:t>    extra </a:t>
            </a:r>
            <a:r>
              <a:rPr lang="en-US" sz="3220" dirty="0"/>
              <a:t>checks to be included to catch </a:t>
            </a:r>
            <a:endParaRPr lang="en-US" sz="3220" dirty="0"/>
          </a:p>
          <a:p>
            <a:r>
              <a:rPr lang="en-US" sz="3220" dirty="0"/>
              <a:t> </a:t>
            </a:r>
            <a:r>
              <a:rPr lang="en-US" sz="3220" dirty="0"/>
              <a:t>    these </a:t>
            </a:r>
            <a:r>
              <a:rPr lang="en-US" sz="3220" dirty="0"/>
              <a:t>errors and note where they </a:t>
            </a:r>
            <a:endParaRPr lang="en-US" sz="3220" dirty="0"/>
          </a:p>
          <a:p>
            <a:r>
              <a:rPr lang="en-US" sz="3220" dirty="0"/>
              <a:t> </a:t>
            </a:r>
            <a:r>
              <a:rPr lang="en-US" sz="3220" dirty="0"/>
              <a:t>    occur </a:t>
            </a:r>
            <a:r>
              <a:rPr lang="en-US" sz="3220" dirty="0"/>
              <a:t>for further examination.</a:t>
            </a:r>
            <a:endParaRPr lang="en-US" sz="3220" dirty="0"/>
          </a:p>
          <a:p>
            <a:endParaRPr lang="en-US" sz="3220" dirty="0"/>
          </a:p>
          <a:p>
            <a:endParaRPr lang="en-US" sz="3220" dirty="0"/>
          </a:p>
          <a:p>
            <a:endParaRPr lang="en-US" sz="4600" dirty="0" smtClean="0"/>
          </a:p>
          <a:p>
            <a:r>
              <a:rPr lang="en-US" sz="4600" dirty="0" smtClean="0"/>
              <a:t>Future </a:t>
            </a:r>
            <a:r>
              <a:rPr lang="en-US" sz="4600" dirty="0"/>
              <a:t>Steps</a:t>
            </a:r>
            <a:endParaRPr lang="en-US" sz="3220" dirty="0"/>
          </a:p>
          <a:p>
            <a:pPr marL="457200" indent="-457200">
              <a:buFont typeface="Arial" panose="020B0604020202020204" pitchFamily="34" charset="0"/>
              <a:buChar char="•"/>
            </a:pPr>
            <a:r>
              <a:rPr lang="en-US" sz="3220" dirty="0"/>
              <a:t>Code updates are ongoing to address issues stated above. These contradictory results from that of other researchers must be shown to be accurate and not a coding or math error.</a:t>
            </a:r>
          </a:p>
          <a:p>
            <a:pPr marL="457200" indent="-457200">
              <a:buFont typeface="Arial" panose="020B0604020202020204" pitchFamily="34" charset="0"/>
              <a:buChar char="•"/>
            </a:pPr>
            <a:r>
              <a:rPr lang="en-US" sz="3220" dirty="0"/>
              <a:t>Conservation of energy is important in this problem and is yet another addition to be made that previous researches omitted from simulations.</a:t>
            </a:r>
          </a:p>
          <a:p>
            <a:pPr marL="457200" indent="-457200">
              <a:buFont typeface="Arial" panose="020B0604020202020204" pitchFamily="34" charset="0"/>
              <a:buChar char="•"/>
            </a:pPr>
            <a:r>
              <a:rPr lang="en-US" sz="3220" dirty="0"/>
              <a:t>Simulation currently tests plasma propulsion in space-like conditions, to verify simulation with actual engineering tests simulation should also be able to test cases where domain edges are grounded and not continuous.</a:t>
            </a:r>
            <a:endParaRPr lang="en-US" sz="3220" dirty="0"/>
          </a:p>
        </p:txBody>
      </p:sp>
      <p:pic>
        <p:nvPicPr>
          <p:cNvPr id="100" name="Picture 99"/>
          <p:cNvPicPr>
            <a:picLocks noChangeAspect="1"/>
          </p:cNvPicPr>
          <p:nvPr/>
        </p:nvPicPr>
        <p:blipFill rotWithShape="1">
          <a:blip r:embed="rId3">
            <a:extLst>
              <a:ext uri="{28A0092B-C50C-407E-A947-70E740481C1C}">
                <a14:useLocalDpi xmlns:a14="http://schemas.microsoft.com/office/drawing/2010/main" val="0"/>
              </a:ext>
            </a:extLst>
          </a:blip>
          <a:srcRect l="10748" r="16454"/>
          <a:stretch/>
        </p:blipFill>
        <p:spPr>
          <a:xfrm>
            <a:off x="6246728" y="22115678"/>
            <a:ext cx="6795112" cy="4844556"/>
          </a:xfrm>
          <a:prstGeom prst="rect">
            <a:avLst/>
          </a:prstGeom>
        </p:spPr>
      </p:pic>
      <p:sp>
        <p:nvSpPr>
          <p:cNvPr id="5" name="Rectangle 4"/>
          <p:cNvSpPr/>
          <p:nvPr/>
        </p:nvSpPr>
        <p:spPr bwMode="auto">
          <a:xfrm>
            <a:off x="6372400" y="22280890"/>
            <a:ext cx="1198048" cy="83055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3970340"/>
            <a:endParaRPr lang="en-US" sz="8700"/>
          </a:p>
        </p:txBody>
      </p:sp>
      <p:pic>
        <p:nvPicPr>
          <p:cNvPr id="99" name="Picture 98"/>
          <p:cNvPicPr>
            <a:picLocks noChangeAspect="1"/>
          </p:cNvPicPr>
          <p:nvPr/>
        </p:nvPicPr>
        <p:blipFill rotWithShape="1">
          <a:blip r:embed="rId4">
            <a:extLst>
              <a:ext uri="{28A0092B-C50C-407E-A947-70E740481C1C}">
                <a14:useLocalDpi xmlns:a14="http://schemas.microsoft.com/office/drawing/2010/main" val="0"/>
              </a:ext>
            </a:extLst>
          </a:blip>
          <a:srcRect l="6401" t="23304" r="5627" b="7181"/>
          <a:stretch/>
        </p:blipFill>
        <p:spPr>
          <a:xfrm>
            <a:off x="5931158" y="28331888"/>
            <a:ext cx="7258964" cy="3234008"/>
          </a:xfrm>
          <a:prstGeom prst="rect">
            <a:avLst/>
          </a:prstGeom>
        </p:spPr>
      </p:pic>
      <p:pic>
        <p:nvPicPr>
          <p:cNvPr id="8" name="Picture 7"/>
          <p:cNvPicPr>
            <a:picLocks noChangeAspect="1"/>
          </p:cNvPicPr>
          <p:nvPr/>
        </p:nvPicPr>
        <p:blipFill>
          <a:blip r:embed="rId5"/>
          <a:stretch>
            <a:fillRect/>
          </a:stretch>
        </p:blipFill>
        <p:spPr>
          <a:xfrm>
            <a:off x="22141608" y="29622908"/>
            <a:ext cx="6623624" cy="4731160"/>
          </a:xfrm>
          <a:prstGeom prst="rect">
            <a:avLst/>
          </a:prstGeom>
        </p:spPr>
      </p:pic>
      <p:sp>
        <p:nvSpPr>
          <p:cNvPr id="21" name="TextBox 33"/>
          <p:cNvSpPr txBox="1">
            <a:spLocks noChangeArrowheads="1"/>
          </p:cNvSpPr>
          <p:nvPr/>
        </p:nvSpPr>
        <p:spPr bwMode="auto">
          <a:xfrm>
            <a:off x="14225292" y="26025534"/>
            <a:ext cx="13987080" cy="9436429"/>
          </a:xfrm>
          <a:prstGeom prst="rect">
            <a:avLst/>
          </a:prstGeom>
          <a:noFill/>
          <a:ln w="9525">
            <a:noFill/>
            <a:miter lim="800000"/>
            <a:headEnd/>
            <a:tailEnd/>
          </a:ln>
        </p:spPr>
        <p:txBody>
          <a:bodyPr wrap="square">
            <a:spAutoFit/>
          </a:bodyPr>
          <a:lstStyle/>
          <a:p>
            <a:r>
              <a:rPr lang="en-US" sz="4600" dirty="0"/>
              <a:t>Graphics Processing Unit vs Central Processing Unit</a:t>
            </a:r>
          </a:p>
          <a:p>
            <a:pPr marL="457200" indent="-457200">
              <a:buFont typeface="Arial" panose="020B0604020202020204" pitchFamily="34" charset="0"/>
              <a:buChar char="•"/>
            </a:pPr>
            <a:r>
              <a:rPr lang="en-US" sz="3220" dirty="0"/>
              <a:t>Using parallelized computation dramatically reduces run-time by </a:t>
            </a:r>
            <a:r>
              <a:rPr lang="en-US" sz="3220" dirty="0"/>
              <a:t>calculating many </a:t>
            </a:r>
            <a:r>
              <a:rPr lang="en-US" sz="3220" dirty="0"/>
              <a:t>operations at </a:t>
            </a:r>
            <a:r>
              <a:rPr lang="en-US" sz="3220" dirty="0"/>
              <a:t>once.</a:t>
            </a:r>
            <a:endParaRPr lang="en-US" sz="3220" dirty="0"/>
          </a:p>
          <a:p>
            <a:pPr marL="457200" indent="-457200">
              <a:buFont typeface="Arial" panose="020B0604020202020204" pitchFamily="34" charset="0"/>
              <a:buChar char="•"/>
            </a:pPr>
            <a:r>
              <a:rPr lang="en-US" sz="3220" dirty="0"/>
              <a:t>CPUs </a:t>
            </a:r>
            <a:r>
              <a:rPr lang="en-US" sz="3220" dirty="0"/>
              <a:t>excel at processing inline using their few very fast </a:t>
            </a:r>
            <a:r>
              <a:rPr lang="en-US" sz="3220" dirty="0"/>
              <a:t>cores.</a:t>
            </a:r>
            <a:endParaRPr lang="en-US" sz="3220" dirty="0"/>
          </a:p>
          <a:p>
            <a:pPr marL="457200" indent="-457200">
              <a:buFont typeface="Arial" panose="020B0604020202020204" pitchFamily="34" charset="0"/>
              <a:buChar char="•"/>
            </a:pPr>
            <a:r>
              <a:rPr lang="en-US" sz="3220" dirty="0"/>
              <a:t>GPUs </a:t>
            </a:r>
            <a:r>
              <a:rPr lang="en-US" sz="3220" dirty="0"/>
              <a:t>contain thousands of cores making them optimal for </a:t>
            </a:r>
            <a:r>
              <a:rPr lang="en-US" sz="3220" dirty="0"/>
              <a:t>large parallelized computation without the need for multiple CPUs.</a:t>
            </a:r>
            <a:endParaRPr lang="en-US" sz="3220" dirty="0"/>
          </a:p>
          <a:p>
            <a:pPr marL="131444" indent="-131444">
              <a:buFont typeface="Arial" pitchFamily="34" charset="0"/>
              <a:buChar char="•"/>
            </a:pPr>
            <a:endParaRPr lang="en-US" sz="3220" dirty="0"/>
          </a:p>
          <a:p>
            <a:r>
              <a:rPr lang="en-US" sz="4600" dirty="0"/>
              <a:t>Using CPU alongside GPU</a:t>
            </a:r>
          </a:p>
          <a:p>
            <a:pPr marL="457200" indent="-457200">
              <a:buFont typeface="Arial" panose="020B0604020202020204" pitchFamily="34" charset="0"/>
              <a:buChar char="•"/>
            </a:pPr>
            <a:r>
              <a:rPr lang="en-US" sz="3220" dirty="0">
                <a:solidFill>
                  <a:srgbClr val="000000"/>
                </a:solidFill>
              </a:rPr>
              <a:t>To </a:t>
            </a:r>
            <a:r>
              <a:rPr lang="en-US" sz="3220" dirty="0">
                <a:solidFill>
                  <a:srgbClr val="000000"/>
                </a:solidFill>
              </a:rPr>
              <a:t>optimize </a:t>
            </a:r>
            <a:r>
              <a:rPr lang="en-US" sz="3220" dirty="0">
                <a:solidFill>
                  <a:srgbClr val="000000"/>
                </a:solidFill>
              </a:rPr>
              <a:t>computation </a:t>
            </a:r>
            <a:r>
              <a:rPr lang="en-US" sz="3220" dirty="0">
                <a:solidFill>
                  <a:srgbClr val="000000"/>
                </a:solidFill>
              </a:rPr>
              <a:t>time, </a:t>
            </a:r>
          </a:p>
          <a:p>
            <a:r>
              <a:rPr lang="en-US" sz="3220" dirty="0">
                <a:solidFill>
                  <a:srgbClr val="000000"/>
                </a:solidFill>
              </a:rPr>
              <a:t> </a:t>
            </a:r>
            <a:r>
              <a:rPr lang="en-US" sz="3220" dirty="0">
                <a:solidFill>
                  <a:srgbClr val="000000"/>
                </a:solidFill>
              </a:rPr>
              <a:t>   data </a:t>
            </a:r>
            <a:r>
              <a:rPr lang="en-US" sz="3220" dirty="0">
                <a:solidFill>
                  <a:srgbClr val="000000"/>
                </a:solidFill>
              </a:rPr>
              <a:t>exchange is </a:t>
            </a:r>
            <a:r>
              <a:rPr lang="en-US" sz="3220" dirty="0">
                <a:solidFill>
                  <a:srgbClr val="000000"/>
                </a:solidFill>
              </a:rPr>
              <a:t>most </a:t>
            </a:r>
            <a:r>
              <a:rPr lang="en-US" sz="3220" dirty="0">
                <a:solidFill>
                  <a:srgbClr val="000000"/>
                </a:solidFill>
              </a:rPr>
              <a:t>important.</a:t>
            </a:r>
          </a:p>
          <a:p>
            <a:pPr marL="457200" indent="-457200">
              <a:buFont typeface="Arial" panose="020B0604020202020204" pitchFamily="34" charset="0"/>
              <a:buChar char="•"/>
            </a:pPr>
            <a:r>
              <a:rPr lang="en-US" sz="3220" dirty="0"/>
              <a:t>In GPU computation, memory is </a:t>
            </a:r>
            <a:endParaRPr lang="en-US" sz="3220" dirty="0"/>
          </a:p>
          <a:p>
            <a:r>
              <a:rPr lang="en-US" sz="3220" dirty="0"/>
              <a:t>    held by </a:t>
            </a:r>
            <a:r>
              <a:rPr lang="en-US" sz="3220" dirty="0"/>
              <a:t>individual cores and </a:t>
            </a:r>
            <a:r>
              <a:rPr lang="en-US" sz="3220" dirty="0"/>
              <a:t>sharing</a:t>
            </a:r>
          </a:p>
          <a:p>
            <a:r>
              <a:rPr lang="en-US" sz="3220" dirty="0"/>
              <a:t>    information is </a:t>
            </a:r>
            <a:r>
              <a:rPr lang="en-US" sz="3220" dirty="0"/>
              <a:t>expensive.</a:t>
            </a:r>
          </a:p>
          <a:p>
            <a:pPr marL="457200" indent="-457200">
              <a:buFont typeface="Arial" panose="020B0604020202020204" pitchFamily="34" charset="0"/>
              <a:buChar char="•"/>
            </a:pPr>
            <a:r>
              <a:rPr lang="en-US" sz="3220" dirty="0"/>
              <a:t>By regulating memory in the </a:t>
            </a:r>
            <a:r>
              <a:rPr lang="en-US" sz="3220" dirty="0"/>
              <a:t>CPU</a:t>
            </a:r>
          </a:p>
          <a:p>
            <a:r>
              <a:rPr lang="en-US" sz="3220" dirty="0"/>
              <a:t> </a:t>
            </a:r>
            <a:r>
              <a:rPr lang="en-US" sz="3220" dirty="0"/>
              <a:t>   each step </a:t>
            </a:r>
            <a:r>
              <a:rPr lang="en-US" sz="3220" dirty="0"/>
              <a:t>in </a:t>
            </a:r>
            <a:r>
              <a:rPr lang="en-US" sz="3220" dirty="0"/>
              <a:t>time, </a:t>
            </a:r>
            <a:r>
              <a:rPr lang="en-US" sz="3220" dirty="0"/>
              <a:t>the GPU can </a:t>
            </a:r>
            <a:endParaRPr lang="en-US" sz="3220" dirty="0"/>
          </a:p>
          <a:p>
            <a:r>
              <a:rPr lang="en-US" sz="3220" dirty="0"/>
              <a:t>    process data </a:t>
            </a:r>
            <a:r>
              <a:rPr lang="en-US" sz="3220" dirty="0"/>
              <a:t>all </a:t>
            </a:r>
            <a:r>
              <a:rPr lang="en-US" sz="3220" dirty="0"/>
              <a:t>at once without</a:t>
            </a:r>
          </a:p>
          <a:p>
            <a:r>
              <a:rPr lang="en-US" sz="3220" dirty="0"/>
              <a:t> </a:t>
            </a:r>
            <a:r>
              <a:rPr lang="en-US" sz="3220" dirty="0"/>
              <a:t>  </a:t>
            </a:r>
            <a:r>
              <a:rPr lang="en-US" sz="3220" dirty="0"/>
              <a:t> </a:t>
            </a:r>
            <a:r>
              <a:rPr lang="en-US" sz="3220" dirty="0"/>
              <a:t>having </a:t>
            </a:r>
            <a:r>
              <a:rPr lang="en-US" sz="3220" dirty="0"/>
              <a:t>to pause and trade </a:t>
            </a:r>
            <a:r>
              <a:rPr lang="en-US" sz="3220" dirty="0"/>
              <a:t>data.</a:t>
            </a:r>
          </a:p>
          <a:p>
            <a:pPr marL="457200" indent="-457200">
              <a:buFont typeface="Arial" panose="020B0604020202020204" pitchFamily="34" charset="0"/>
              <a:buChar char="•"/>
            </a:pPr>
            <a:r>
              <a:rPr lang="en-US" sz="3220" dirty="0"/>
              <a:t>Simulations were completed </a:t>
            </a:r>
            <a:r>
              <a:rPr lang="en-US" sz="3220"/>
              <a:t>using an </a:t>
            </a:r>
            <a:r>
              <a:rPr lang="en-US" sz="3220" dirty="0"/>
              <a:t>NVIDIA </a:t>
            </a:r>
            <a:r>
              <a:rPr lang="en-US" sz="3220" dirty="0"/>
              <a:t>Tesla </a:t>
            </a:r>
            <a:r>
              <a:rPr lang="en-US" sz="3220" dirty="0"/>
              <a:t>K40.</a:t>
            </a:r>
            <a:endParaRPr lang="en-US" sz="3220" dirty="0"/>
          </a:p>
        </p:txBody>
      </p:sp>
      <p:sp>
        <p:nvSpPr>
          <p:cNvPr id="2051" name="Text Box 4"/>
          <p:cNvSpPr txBox="1">
            <a:spLocks noChangeArrowheads="1"/>
          </p:cNvSpPr>
          <p:nvPr/>
        </p:nvSpPr>
        <p:spPr bwMode="auto">
          <a:xfrm>
            <a:off x="11157862" y="622796"/>
            <a:ext cx="19912452" cy="3046988"/>
          </a:xfrm>
          <a:prstGeom prst="rect">
            <a:avLst/>
          </a:prstGeom>
          <a:noFill/>
          <a:ln w="9525">
            <a:noFill/>
            <a:miter lim="800000"/>
            <a:headEnd/>
            <a:tailEnd/>
          </a:ln>
        </p:spPr>
        <p:txBody>
          <a:bodyPr wrap="square">
            <a:spAutoFit/>
          </a:bodyPr>
          <a:lstStyle/>
          <a:p>
            <a:pPr algn="ctr" defTabSz="4565888"/>
            <a:r>
              <a:rPr lang="en-US" sz="9600" dirty="0">
                <a:solidFill>
                  <a:srgbClr val="800000"/>
                </a:solidFill>
              </a:rPr>
              <a:t>Parallelized Computational Model of </a:t>
            </a:r>
            <a:endParaRPr lang="en-US" sz="9600" dirty="0">
              <a:solidFill>
                <a:srgbClr val="800000"/>
              </a:solidFill>
            </a:endParaRPr>
          </a:p>
          <a:p>
            <a:pPr algn="ctr" defTabSz="4565888"/>
            <a:r>
              <a:rPr lang="en-US" sz="9600" dirty="0">
                <a:solidFill>
                  <a:srgbClr val="800000"/>
                </a:solidFill>
              </a:rPr>
              <a:t>Plasma</a:t>
            </a:r>
            <a:r>
              <a:rPr lang="en-US" sz="9600" dirty="0">
                <a:solidFill>
                  <a:srgbClr val="800000"/>
                </a:solidFill>
              </a:rPr>
              <a:t> </a:t>
            </a:r>
            <a:r>
              <a:rPr lang="en-US" sz="9600" dirty="0">
                <a:solidFill>
                  <a:srgbClr val="800000"/>
                </a:solidFill>
              </a:rPr>
              <a:t>Flow in Ion-Ion Thrusters</a:t>
            </a:r>
            <a:endParaRPr lang="en-US" sz="9600" dirty="0">
              <a:solidFill>
                <a:srgbClr val="800000"/>
              </a:solidFill>
            </a:endParaRPr>
          </a:p>
        </p:txBody>
      </p:sp>
      <p:sp>
        <p:nvSpPr>
          <p:cNvPr id="2055" name="Text Box 129"/>
          <p:cNvSpPr txBox="1">
            <a:spLocks noChangeArrowheads="1"/>
          </p:cNvSpPr>
          <p:nvPr/>
        </p:nvSpPr>
        <p:spPr bwMode="auto">
          <a:xfrm>
            <a:off x="0" y="4541583"/>
            <a:ext cx="43891200" cy="800219"/>
          </a:xfrm>
          <a:prstGeom prst="rect">
            <a:avLst/>
          </a:prstGeom>
          <a:noFill/>
          <a:ln w="9525">
            <a:noFill/>
            <a:miter lim="800000"/>
            <a:headEnd/>
            <a:tailEnd/>
          </a:ln>
        </p:spPr>
        <p:txBody>
          <a:bodyPr wrap="square">
            <a:spAutoFit/>
          </a:bodyPr>
          <a:lstStyle/>
          <a:p>
            <a:pPr algn="ctr" defTabSz="4565888">
              <a:spcBef>
                <a:spcPct val="50000"/>
              </a:spcBef>
            </a:pPr>
            <a:r>
              <a:rPr lang="en-US" sz="4600" dirty="0"/>
              <a:t>Thomas </a:t>
            </a:r>
            <a:r>
              <a:rPr lang="en-US" sz="4600" dirty="0"/>
              <a:t>Dale</a:t>
            </a:r>
            <a:r>
              <a:rPr lang="en-US" sz="4600" dirty="0"/>
              <a:t>	Travis Widmer	Advisor: Dr. Kamesh Sankaran</a:t>
            </a:r>
          </a:p>
        </p:txBody>
      </p:sp>
      <p:pic>
        <p:nvPicPr>
          <p:cNvPr id="2056" name="Picture 133" descr="nasa seal 2"/>
          <p:cNvPicPr>
            <a:picLocks noChangeAspect="1" noChangeArrowheads="1"/>
          </p:cNvPicPr>
          <p:nvPr/>
        </p:nvPicPr>
        <p:blipFill>
          <a:blip r:embed="rId6" cstate="print"/>
          <a:srcRect/>
          <a:stretch>
            <a:fillRect/>
          </a:stretch>
        </p:blipFill>
        <p:spPr bwMode="auto">
          <a:xfrm>
            <a:off x="32713506" y="854216"/>
            <a:ext cx="4655660" cy="3941064"/>
          </a:xfrm>
          <a:prstGeom prst="rect">
            <a:avLst/>
          </a:prstGeom>
          <a:noFill/>
          <a:ln w="9525">
            <a:noFill/>
            <a:miter lim="800000"/>
            <a:headEnd/>
            <a:tailEnd/>
          </a:ln>
        </p:spPr>
      </p:pic>
      <p:sp>
        <p:nvSpPr>
          <p:cNvPr id="2120" name="Rectangle 13"/>
          <p:cNvSpPr>
            <a:spLocks noChangeArrowheads="1"/>
          </p:cNvSpPr>
          <p:nvPr/>
        </p:nvSpPr>
        <p:spPr bwMode="auto">
          <a:xfrm>
            <a:off x="322152" y="5366648"/>
            <a:ext cx="13423392" cy="1371088"/>
          </a:xfrm>
          <a:prstGeom prst="rect">
            <a:avLst/>
          </a:prstGeom>
          <a:noFill/>
          <a:ln w="9525">
            <a:noFill/>
            <a:miter lim="800000"/>
            <a:headEnd/>
            <a:tailEnd/>
          </a:ln>
        </p:spPr>
        <p:txBody>
          <a:bodyPr anchor="ctr"/>
          <a:lstStyle/>
          <a:p>
            <a:pPr algn="ctr" defTabSz="4565888">
              <a:defRPr/>
            </a:pPr>
            <a:r>
              <a:rPr lang="en-US" sz="6900" b="1" dirty="0">
                <a:solidFill>
                  <a:schemeClr val="accent2">
                    <a:lumMod val="75000"/>
                  </a:schemeClr>
                </a:solidFill>
                <a:cs typeface="+mn-cs"/>
              </a:rPr>
              <a:t>Goals</a:t>
            </a:r>
          </a:p>
        </p:txBody>
      </p:sp>
      <p:pic>
        <p:nvPicPr>
          <p:cNvPr id="2061" name="Picture 131" descr="SpaceGrantLogo.gif"/>
          <p:cNvPicPr>
            <a:picLocks noChangeAspect="1"/>
          </p:cNvPicPr>
          <p:nvPr/>
        </p:nvPicPr>
        <p:blipFill>
          <a:blip r:embed="rId7" cstate="print"/>
          <a:srcRect/>
          <a:stretch>
            <a:fillRect/>
          </a:stretch>
        </p:blipFill>
        <p:spPr bwMode="auto">
          <a:xfrm>
            <a:off x="38944228" y="854216"/>
            <a:ext cx="3959352" cy="3936264"/>
          </a:xfrm>
          <a:prstGeom prst="rect">
            <a:avLst/>
          </a:prstGeom>
          <a:noFill/>
          <a:ln w="9525">
            <a:noFill/>
            <a:miter lim="800000"/>
            <a:headEnd/>
            <a:tailEnd/>
          </a:ln>
        </p:spPr>
      </p:pic>
      <p:sp>
        <p:nvSpPr>
          <p:cNvPr id="2062" name="TextBox 138"/>
          <p:cNvSpPr txBox="1">
            <a:spLocks noChangeArrowheads="1"/>
          </p:cNvSpPr>
          <p:nvPr/>
        </p:nvSpPr>
        <p:spPr bwMode="auto">
          <a:xfrm>
            <a:off x="199730" y="7106562"/>
            <a:ext cx="13421828" cy="3065455"/>
          </a:xfrm>
          <a:prstGeom prst="rect">
            <a:avLst/>
          </a:prstGeom>
          <a:noFill/>
          <a:ln w="9525">
            <a:noFill/>
            <a:miter lim="800000"/>
            <a:headEnd/>
            <a:tailEnd/>
          </a:ln>
        </p:spPr>
        <p:txBody>
          <a:bodyPr wrap="square">
            <a:spAutoFit/>
          </a:bodyPr>
          <a:lstStyle/>
          <a:p>
            <a:pPr marL="197168" indent="-197168">
              <a:buFont typeface="Arial" panose="020B0604020202020204" pitchFamily="34" charset="0"/>
              <a:buChar char="•"/>
            </a:pPr>
            <a:r>
              <a:rPr lang="en-US" sz="3220" dirty="0"/>
              <a:t>To develop </a:t>
            </a:r>
            <a:r>
              <a:rPr lang="en-US" sz="3220" dirty="0"/>
              <a:t>a </a:t>
            </a:r>
            <a:r>
              <a:rPr lang="en-US" sz="3220" dirty="0"/>
              <a:t>computational </a:t>
            </a:r>
            <a:r>
              <a:rPr lang="en-US" sz="3220" dirty="0"/>
              <a:t>model of plasma flow downstream of an </a:t>
            </a:r>
            <a:r>
              <a:rPr lang="en-US" sz="3220" dirty="0"/>
              <a:t>ion-ion </a:t>
            </a:r>
            <a:r>
              <a:rPr lang="en-US" sz="3220" dirty="0"/>
              <a:t>thruster.</a:t>
            </a:r>
          </a:p>
          <a:p>
            <a:pPr marL="197168" indent="-197168">
              <a:buFont typeface="Arial" panose="020B0604020202020204" pitchFamily="34" charset="0"/>
              <a:buChar char="•"/>
            </a:pPr>
            <a:r>
              <a:rPr lang="en-US" sz="3220" dirty="0"/>
              <a:t>To </a:t>
            </a:r>
            <a:r>
              <a:rPr lang="en-US" sz="3220" dirty="0"/>
              <a:t>verify that the thruster </a:t>
            </a:r>
            <a:r>
              <a:rPr lang="en-US" sz="3220" dirty="0"/>
              <a:t>achieves net </a:t>
            </a:r>
            <a:r>
              <a:rPr lang="en-US" sz="3220" dirty="0"/>
              <a:t>electrically neutral exhaust within a reasonably short distance downstream</a:t>
            </a:r>
            <a:r>
              <a:rPr lang="en-US" sz="3220" dirty="0"/>
              <a:t>.</a:t>
            </a:r>
          </a:p>
          <a:p>
            <a:pPr marL="197168" indent="-197168">
              <a:buFont typeface="Arial" panose="020B0604020202020204" pitchFamily="34" charset="0"/>
              <a:buChar char="•"/>
            </a:pPr>
            <a:r>
              <a:rPr lang="en-US" sz="3220" dirty="0"/>
              <a:t>To use GPU computation to speed up </a:t>
            </a:r>
            <a:r>
              <a:rPr lang="en-US" sz="3220" dirty="0"/>
              <a:t>simulation to a reasonable runtime</a:t>
            </a:r>
            <a:r>
              <a:rPr lang="en-US" sz="3220" dirty="0"/>
              <a:t>.</a:t>
            </a:r>
          </a:p>
        </p:txBody>
      </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17334" y="474024"/>
            <a:ext cx="6956964" cy="4339320"/>
          </a:xfrm>
          <a:prstGeom prst="rect">
            <a:avLst/>
          </a:prstGeom>
        </p:spPr>
      </p:pic>
      <p:sp>
        <p:nvSpPr>
          <p:cNvPr id="10" name="Rectangle 35"/>
          <p:cNvSpPr>
            <a:spLocks noChangeArrowheads="1"/>
          </p:cNvSpPr>
          <p:nvPr/>
        </p:nvSpPr>
        <p:spPr bwMode="auto">
          <a:xfrm>
            <a:off x="83128" y="5516494"/>
            <a:ext cx="13716000" cy="38258596"/>
          </a:xfrm>
          <a:prstGeom prst="rect">
            <a:avLst/>
          </a:prstGeom>
          <a:noFill/>
          <a:ln w="19050">
            <a:solidFill>
              <a:srgbClr val="000080"/>
            </a:solidFill>
            <a:miter lim="800000"/>
            <a:headEnd/>
            <a:tailEnd/>
          </a:ln>
        </p:spPr>
        <p:txBody>
          <a:bodyPr wrap="none" anchor="ctr"/>
          <a:lstStyle/>
          <a:p>
            <a:endParaRPr lang="en-US" sz="13028"/>
          </a:p>
        </p:txBody>
      </p:sp>
      <p:sp>
        <p:nvSpPr>
          <p:cNvPr id="11" name="Rectangle 103"/>
          <p:cNvSpPr>
            <a:spLocks noChangeArrowheads="1"/>
          </p:cNvSpPr>
          <p:nvPr/>
        </p:nvSpPr>
        <p:spPr bwMode="auto">
          <a:xfrm>
            <a:off x="28400088" y="5513832"/>
            <a:ext cx="15336984" cy="38245816"/>
          </a:xfrm>
          <a:prstGeom prst="rect">
            <a:avLst/>
          </a:prstGeom>
          <a:noFill/>
          <a:ln w="19050">
            <a:solidFill>
              <a:srgbClr val="000080"/>
            </a:solidFill>
            <a:miter lim="800000"/>
            <a:headEnd/>
            <a:tailEnd/>
          </a:ln>
        </p:spPr>
        <p:txBody>
          <a:bodyPr wrap="none" anchor="ctr"/>
          <a:lstStyle/>
          <a:p>
            <a:endParaRPr lang="en-US" sz="13028"/>
          </a:p>
        </p:txBody>
      </p:sp>
      <p:sp>
        <p:nvSpPr>
          <p:cNvPr id="14" name="Rectangle 13"/>
          <p:cNvSpPr>
            <a:spLocks noChangeArrowheads="1"/>
          </p:cNvSpPr>
          <p:nvPr/>
        </p:nvSpPr>
        <p:spPr bwMode="auto">
          <a:xfrm>
            <a:off x="28176" y="20315508"/>
            <a:ext cx="13716000" cy="1371088"/>
          </a:xfrm>
          <a:prstGeom prst="rect">
            <a:avLst/>
          </a:prstGeom>
          <a:noFill/>
          <a:ln w="9525">
            <a:noFill/>
            <a:miter lim="800000"/>
            <a:headEnd/>
            <a:tailEnd/>
          </a:ln>
        </p:spPr>
        <p:txBody>
          <a:bodyPr anchor="ctr"/>
          <a:lstStyle/>
          <a:p>
            <a:pPr algn="ctr" defTabSz="4565888">
              <a:defRPr/>
            </a:pPr>
            <a:r>
              <a:rPr lang="en-US" sz="6900" b="1" dirty="0">
                <a:solidFill>
                  <a:schemeClr val="accent2">
                    <a:lumMod val="75000"/>
                  </a:schemeClr>
                </a:solidFill>
                <a:cs typeface="+mn-cs"/>
              </a:rPr>
              <a:t>Electrostatic Plasma Thrusters</a:t>
            </a:r>
          </a:p>
        </p:txBody>
      </p:sp>
      <p:sp>
        <p:nvSpPr>
          <p:cNvPr id="15" name="Text Box 12"/>
          <p:cNvSpPr txBox="1">
            <a:spLocks noChangeArrowheads="1"/>
          </p:cNvSpPr>
          <p:nvPr/>
        </p:nvSpPr>
        <p:spPr bwMode="auto">
          <a:xfrm>
            <a:off x="14206892" y="5440681"/>
            <a:ext cx="13423392" cy="1154162"/>
          </a:xfrm>
          <a:prstGeom prst="rect">
            <a:avLst/>
          </a:prstGeom>
          <a:noFill/>
          <a:ln w="9525">
            <a:noFill/>
            <a:miter lim="800000"/>
            <a:headEnd/>
            <a:tailEnd/>
          </a:ln>
        </p:spPr>
        <p:txBody>
          <a:bodyPr wrap="square">
            <a:spAutoFit/>
          </a:bodyPr>
          <a:lstStyle/>
          <a:p>
            <a:pPr algn="ctr" defTabSz="4565888">
              <a:defRPr/>
            </a:pPr>
            <a:r>
              <a:rPr lang="en-US" sz="6900" b="1" dirty="0">
                <a:solidFill>
                  <a:schemeClr val="accent2">
                    <a:lumMod val="75000"/>
                  </a:schemeClr>
                </a:solidFill>
                <a:cs typeface="+mn-cs"/>
              </a:rPr>
              <a:t>Numerical Modeling</a:t>
            </a:r>
          </a:p>
        </p:txBody>
      </p:sp>
      <p:sp>
        <p:nvSpPr>
          <p:cNvPr id="17" name="Rectangle 37"/>
          <p:cNvSpPr>
            <a:spLocks noChangeArrowheads="1"/>
          </p:cNvSpPr>
          <p:nvPr/>
        </p:nvSpPr>
        <p:spPr bwMode="auto">
          <a:xfrm>
            <a:off x="13911208" y="5513832"/>
            <a:ext cx="14405752" cy="38231208"/>
          </a:xfrm>
          <a:prstGeom prst="rect">
            <a:avLst/>
          </a:prstGeom>
          <a:noFill/>
          <a:ln w="19050">
            <a:solidFill>
              <a:srgbClr val="000080"/>
            </a:solidFill>
            <a:miter lim="800000"/>
            <a:headEnd/>
            <a:tailEnd/>
          </a:ln>
        </p:spPr>
        <p:txBody>
          <a:bodyPr wrap="none" anchor="ctr"/>
          <a:lstStyle/>
          <a:p>
            <a:endParaRPr lang="en-US" sz="13028"/>
          </a:p>
        </p:txBody>
      </p:sp>
      <p:sp>
        <p:nvSpPr>
          <p:cNvPr id="18" name="TextBox 33"/>
          <p:cNvSpPr txBox="1">
            <a:spLocks noChangeArrowheads="1"/>
          </p:cNvSpPr>
          <p:nvPr/>
        </p:nvSpPr>
        <p:spPr bwMode="auto">
          <a:xfrm>
            <a:off x="166364" y="34134731"/>
            <a:ext cx="13067408" cy="2074414"/>
          </a:xfrm>
          <a:prstGeom prst="rect">
            <a:avLst/>
          </a:prstGeom>
          <a:noFill/>
          <a:ln w="9525">
            <a:noFill/>
            <a:miter lim="800000"/>
            <a:headEnd/>
            <a:tailEnd/>
          </a:ln>
        </p:spPr>
        <p:txBody>
          <a:bodyPr wrap="square">
            <a:spAutoFit/>
          </a:bodyPr>
          <a:lstStyle/>
          <a:p>
            <a:pPr marL="197168" indent="-197168">
              <a:buFont typeface="Arial" charset="0"/>
              <a:buChar char="•"/>
            </a:pPr>
            <a:r>
              <a:rPr lang="en-US" sz="3220" dirty="0"/>
              <a:t>Exhaust must </a:t>
            </a:r>
            <a:r>
              <a:rPr lang="en-US" sz="3220" dirty="0"/>
              <a:t>be neutralized otherwise </a:t>
            </a:r>
            <a:r>
              <a:rPr lang="en-US" sz="3220" dirty="0"/>
              <a:t>the ions will </a:t>
            </a:r>
            <a:r>
              <a:rPr lang="en-US" sz="3220" dirty="0"/>
              <a:t>pulled back </a:t>
            </a:r>
            <a:r>
              <a:rPr lang="en-US" sz="3220" dirty="0"/>
              <a:t>by the charged grid.</a:t>
            </a:r>
          </a:p>
          <a:p>
            <a:pPr marL="197168" indent="-197168">
              <a:buFont typeface="Arial" charset="0"/>
              <a:buChar char="•"/>
            </a:pPr>
            <a:r>
              <a:rPr lang="en-US" sz="3220" dirty="0"/>
              <a:t>Returning ions collide with back of thruster causing damage.</a:t>
            </a:r>
          </a:p>
          <a:p>
            <a:pPr marL="197168" indent="-197168">
              <a:buFont typeface="Arial" charset="0"/>
              <a:buChar char="•"/>
            </a:pPr>
            <a:r>
              <a:rPr lang="en-US" sz="3220" dirty="0"/>
              <a:t>Other </a:t>
            </a:r>
            <a:r>
              <a:rPr lang="en-US" sz="3220" dirty="0"/>
              <a:t>simulations</a:t>
            </a:r>
            <a:r>
              <a:rPr lang="en-US" sz="3220" baseline="30000" dirty="0"/>
              <a:t>1</a:t>
            </a:r>
            <a:r>
              <a:rPr lang="en-US" sz="3220" dirty="0"/>
              <a:t> claim zero net charge at 10 cm downstream</a:t>
            </a:r>
          </a:p>
        </p:txBody>
      </p:sp>
      <p:sp>
        <p:nvSpPr>
          <p:cNvPr id="19" name="Rectangle 13"/>
          <p:cNvSpPr>
            <a:spLocks noChangeArrowheads="1"/>
          </p:cNvSpPr>
          <p:nvPr/>
        </p:nvSpPr>
        <p:spPr bwMode="auto">
          <a:xfrm>
            <a:off x="-58228" y="33026044"/>
            <a:ext cx="13716000" cy="1371088"/>
          </a:xfrm>
          <a:prstGeom prst="rect">
            <a:avLst/>
          </a:prstGeom>
          <a:noFill/>
          <a:ln w="9525">
            <a:noFill/>
            <a:miter lim="800000"/>
            <a:headEnd/>
            <a:tailEnd/>
          </a:ln>
        </p:spPr>
        <p:txBody>
          <a:bodyPr anchor="ctr"/>
          <a:lstStyle/>
          <a:p>
            <a:pPr algn="ctr" defTabSz="4565888">
              <a:defRPr/>
            </a:pPr>
            <a:r>
              <a:rPr lang="en-US" sz="6900" b="1" dirty="0">
                <a:solidFill>
                  <a:schemeClr val="accent2">
                    <a:lumMod val="75000"/>
                  </a:schemeClr>
                </a:solidFill>
                <a:cs typeface="+mn-cs"/>
              </a:rPr>
              <a:t>Exhaust  Neutralization</a:t>
            </a:r>
          </a:p>
        </p:txBody>
      </p:sp>
      <p:sp>
        <p:nvSpPr>
          <p:cNvPr id="20" name="TextBox 33"/>
          <p:cNvSpPr txBox="1">
            <a:spLocks noChangeArrowheads="1"/>
          </p:cNvSpPr>
          <p:nvPr/>
        </p:nvSpPr>
        <p:spPr bwMode="auto">
          <a:xfrm>
            <a:off x="14155024" y="11293224"/>
            <a:ext cx="13934464" cy="6038576"/>
          </a:xfrm>
          <a:prstGeom prst="rect">
            <a:avLst/>
          </a:prstGeom>
          <a:noFill/>
          <a:ln w="9525">
            <a:noFill/>
            <a:miter lim="800000"/>
            <a:headEnd/>
            <a:tailEnd/>
          </a:ln>
        </p:spPr>
        <p:txBody>
          <a:bodyPr wrap="square">
            <a:spAutoFit/>
          </a:bodyPr>
          <a:lstStyle/>
          <a:p>
            <a:pPr marL="457200" indent="-457200">
              <a:buFont typeface="Arial" panose="020B0604020202020204" pitchFamily="34" charset="0"/>
              <a:buChar char="•"/>
            </a:pPr>
            <a:r>
              <a:rPr lang="en-US" sz="3220" dirty="0"/>
              <a:t>These equations can not be analytically solved so</a:t>
            </a:r>
            <a:r>
              <a:rPr lang="en-US" sz="3220" dirty="0">
                <a:sym typeface="Wingdings" panose="05000000000000000000" pitchFamily="2" charset="2"/>
              </a:rPr>
              <a:t> a </a:t>
            </a:r>
            <a:r>
              <a:rPr lang="en-US" sz="3220" dirty="0"/>
              <a:t>numerical solution for specific boundary conditions is required.</a:t>
            </a:r>
          </a:p>
          <a:p>
            <a:pPr marL="457200" indent="-457200">
              <a:buFont typeface="Arial" panose="020B0604020202020204" pitchFamily="34" charset="0"/>
              <a:buChar char="•"/>
            </a:pPr>
            <a:r>
              <a:rPr lang="en-US" sz="3220" dirty="0"/>
              <a:t>Other simulations</a:t>
            </a:r>
            <a:r>
              <a:rPr lang="en-US" sz="3220" baseline="30000" dirty="0"/>
              <a:t>1</a:t>
            </a:r>
            <a:r>
              <a:rPr lang="en-US" sz="3220" dirty="0"/>
              <a:t> of ion-ion thrusters use a particle model to simulate flow and interactions of ions. This assumes each simulated particle (or packet) accurately represent a vary large number of real particles. This also assumes that the electric potential goes to zero at 10 cm downstream, a claim that needs to be verified. </a:t>
            </a:r>
            <a:r>
              <a:rPr lang="en-US" sz="3220" dirty="0"/>
              <a:t>This also ignores potentially important variables like </a:t>
            </a:r>
            <a:r>
              <a:rPr lang="en-US" sz="3220" dirty="0"/>
              <a:t>collisions.</a:t>
            </a:r>
          </a:p>
          <a:p>
            <a:pPr marL="457200" indent="-457200">
              <a:buFont typeface="Arial" panose="020B0604020202020204" pitchFamily="34" charset="0"/>
              <a:buChar char="•"/>
            </a:pPr>
            <a:r>
              <a:rPr lang="en-US" sz="3220" dirty="0"/>
              <a:t>Our simulation treats the plasma flow as a continuum, instead of simulated macro-particles. It also sets the electrical potential at the downstream end to “float” to accurately estimate if the exhaust actually neutralizes. It also accounts for collisions within the plasma stream.</a:t>
            </a:r>
          </a:p>
        </p:txBody>
      </p:sp>
      <p:sp>
        <p:nvSpPr>
          <p:cNvPr id="22" name="Rectangle 13"/>
          <p:cNvSpPr>
            <a:spLocks noChangeArrowheads="1"/>
          </p:cNvSpPr>
          <p:nvPr/>
        </p:nvSpPr>
        <p:spPr bwMode="auto">
          <a:xfrm>
            <a:off x="29316004" y="5366648"/>
            <a:ext cx="13423392" cy="1371088"/>
          </a:xfrm>
          <a:prstGeom prst="rect">
            <a:avLst/>
          </a:prstGeom>
          <a:noFill/>
          <a:ln w="9525">
            <a:noFill/>
            <a:miter lim="800000"/>
            <a:headEnd/>
            <a:tailEnd/>
          </a:ln>
        </p:spPr>
        <p:txBody>
          <a:bodyPr anchor="ctr"/>
          <a:lstStyle/>
          <a:p>
            <a:pPr algn="ctr" defTabSz="4565888">
              <a:defRPr/>
            </a:pPr>
            <a:r>
              <a:rPr lang="en-US" sz="6900" b="1" dirty="0">
                <a:solidFill>
                  <a:schemeClr val="accent2">
                    <a:lumMod val="75000"/>
                  </a:schemeClr>
                </a:solidFill>
                <a:cs typeface="+mn-cs"/>
              </a:rPr>
              <a:t>Results</a:t>
            </a:r>
          </a:p>
        </p:txBody>
      </p:sp>
      <p:sp>
        <p:nvSpPr>
          <p:cNvPr id="24" name="Text Box 12"/>
          <p:cNvSpPr txBox="1">
            <a:spLocks noChangeArrowheads="1"/>
          </p:cNvSpPr>
          <p:nvPr/>
        </p:nvSpPr>
        <p:spPr bwMode="auto">
          <a:xfrm>
            <a:off x="13992276" y="25016469"/>
            <a:ext cx="14566096" cy="1154162"/>
          </a:xfrm>
          <a:prstGeom prst="rect">
            <a:avLst/>
          </a:prstGeom>
          <a:noFill/>
          <a:ln w="9525">
            <a:noFill/>
            <a:miter lim="800000"/>
            <a:headEnd/>
            <a:tailEnd/>
          </a:ln>
        </p:spPr>
        <p:txBody>
          <a:bodyPr wrap="square">
            <a:spAutoFit/>
          </a:bodyPr>
          <a:lstStyle/>
          <a:p>
            <a:pPr algn="ctr" defTabSz="4565888">
              <a:defRPr/>
            </a:pPr>
            <a:r>
              <a:rPr lang="en-US" sz="6900" b="1" dirty="0">
                <a:solidFill>
                  <a:schemeClr val="accent2">
                    <a:lumMod val="75000"/>
                  </a:schemeClr>
                </a:solidFill>
              </a:rPr>
              <a:t>Parallelized Computation</a:t>
            </a:r>
          </a:p>
        </p:txBody>
      </p:sp>
      <p:sp>
        <p:nvSpPr>
          <p:cNvPr id="26" name="TextBox 25"/>
          <p:cNvSpPr txBox="1"/>
          <p:nvPr/>
        </p:nvSpPr>
        <p:spPr>
          <a:xfrm>
            <a:off x="14854744" y="9028055"/>
            <a:ext cx="12640816" cy="523220"/>
          </a:xfrm>
          <a:prstGeom prst="rect">
            <a:avLst/>
          </a:prstGeom>
          <a:noFill/>
          <a:ln w="6350">
            <a:solidFill>
              <a:schemeClr val="accent6"/>
            </a:solidFill>
          </a:ln>
        </p:spPr>
        <p:txBody>
          <a:bodyPr wrap="square" rtlCol="0">
            <a:spAutoFit/>
          </a:bodyPr>
          <a:lstStyle/>
          <a:p>
            <a:r>
              <a:rPr lang="en-US" sz="2800" b="1" dirty="0"/>
              <a:t>Figure:</a:t>
            </a:r>
            <a:r>
              <a:rPr lang="en-US" sz="2800" dirty="0"/>
              <a:t> Conservation equations of plasma flows in thrusters</a:t>
            </a:r>
            <a:endParaRPr lang="en-US" sz="2800" b="1" dirty="0"/>
          </a:p>
        </p:txBody>
      </p:sp>
      <p:sp>
        <p:nvSpPr>
          <p:cNvPr id="27" name="TextBox 33"/>
          <p:cNvSpPr txBox="1">
            <a:spLocks noChangeArrowheads="1"/>
          </p:cNvSpPr>
          <p:nvPr/>
        </p:nvSpPr>
        <p:spPr bwMode="auto">
          <a:xfrm>
            <a:off x="357536" y="22357606"/>
            <a:ext cx="6167248" cy="5047536"/>
          </a:xfrm>
          <a:prstGeom prst="rect">
            <a:avLst/>
          </a:prstGeom>
          <a:noFill/>
          <a:ln w="9525">
            <a:noFill/>
            <a:miter lim="800000"/>
            <a:headEnd/>
            <a:tailEnd/>
          </a:ln>
        </p:spPr>
        <p:txBody>
          <a:bodyPr wrap="square">
            <a:spAutoFit/>
          </a:bodyPr>
          <a:lstStyle/>
          <a:p>
            <a:pPr marL="457200" indent="-457200">
              <a:buFont typeface="Arial" panose="020B0604020202020204" pitchFamily="34" charset="0"/>
              <a:buChar char="•"/>
            </a:pPr>
            <a:r>
              <a:rPr lang="en-US" sz="3220" dirty="0"/>
              <a:t>Accelerates </a:t>
            </a:r>
            <a:r>
              <a:rPr lang="en-US" sz="3220" dirty="0"/>
              <a:t>p</a:t>
            </a:r>
            <a:r>
              <a:rPr lang="en-US" sz="3220" dirty="0"/>
              <a:t>ositive </a:t>
            </a:r>
            <a:r>
              <a:rPr lang="en-US" sz="3220" dirty="0"/>
              <a:t>ions </a:t>
            </a:r>
            <a:r>
              <a:rPr lang="en-US" sz="3220" dirty="0"/>
              <a:t>out of a chamber using a negatively charged grid creating thrust.</a:t>
            </a:r>
          </a:p>
          <a:p>
            <a:pPr marL="457200" indent="-457200">
              <a:buFont typeface="Arial" panose="020B0604020202020204" pitchFamily="34" charset="0"/>
              <a:buChar char="•"/>
            </a:pPr>
            <a:r>
              <a:rPr lang="en-US" sz="3220" dirty="0"/>
              <a:t>Ions must be neutralized downstream </a:t>
            </a:r>
            <a:r>
              <a:rPr lang="en-US" sz="3220" dirty="0"/>
              <a:t>by a </a:t>
            </a:r>
            <a:r>
              <a:rPr lang="en-US" sz="3220" dirty="0"/>
              <a:t>cathode.</a:t>
            </a:r>
            <a:endParaRPr lang="en-US" sz="3220" dirty="0"/>
          </a:p>
          <a:p>
            <a:pPr marL="457200" indent="-457200">
              <a:buFont typeface="Arial" panose="020B0604020202020204" pitchFamily="34" charset="0"/>
              <a:buChar char="•"/>
            </a:pPr>
            <a:r>
              <a:rPr lang="en-US" sz="3220" dirty="0"/>
              <a:t>Exterior cathode neutralizer is a common source of failure, bringing about the need for a new thruster design.</a:t>
            </a:r>
            <a:endParaRPr lang="en-US" sz="3220" dirty="0"/>
          </a:p>
        </p:txBody>
      </p:sp>
      <p:sp>
        <p:nvSpPr>
          <p:cNvPr id="28" name="TextBox 92"/>
          <p:cNvSpPr txBox="1">
            <a:spLocks noChangeArrowheads="1"/>
          </p:cNvSpPr>
          <p:nvPr/>
        </p:nvSpPr>
        <p:spPr bwMode="auto">
          <a:xfrm>
            <a:off x="28429040" y="36242860"/>
            <a:ext cx="15222136" cy="6041782"/>
          </a:xfrm>
          <a:prstGeom prst="rect">
            <a:avLst/>
          </a:prstGeom>
          <a:noFill/>
          <a:ln w="9525">
            <a:noFill/>
            <a:miter lim="800000"/>
            <a:headEnd/>
            <a:tailEnd/>
          </a:ln>
        </p:spPr>
        <p:txBody>
          <a:bodyPr wrap="square">
            <a:spAutoFit/>
          </a:bodyPr>
          <a:lstStyle/>
          <a:p>
            <a:pPr algn="ctr"/>
            <a:r>
              <a:rPr lang="en-US" sz="6900" b="1" dirty="0">
                <a:solidFill>
                  <a:srgbClr val="000066"/>
                </a:solidFill>
              </a:rPr>
              <a:t>References  </a:t>
            </a:r>
          </a:p>
          <a:p>
            <a:pPr marL="131444" lvl="1" indent="-131444">
              <a:buFont typeface="Arial" charset="0"/>
              <a:buChar char="•"/>
            </a:pPr>
            <a:endParaRPr lang="en-US" sz="1840" dirty="0"/>
          </a:p>
          <a:p>
            <a:pPr marL="514352" lvl="1" indent="-514352">
              <a:buFont typeface="+mj-lt"/>
              <a:buAutoNum type="arabicPeriod"/>
            </a:pPr>
            <a:r>
              <a:rPr lang="fr-FR" sz="2992" dirty="0"/>
              <a:t>N </a:t>
            </a:r>
            <a:r>
              <a:rPr lang="fr-FR" sz="2992" dirty="0" err="1"/>
              <a:t>Oudini</a:t>
            </a:r>
            <a:r>
              <a:rPr lang="fr-FR" sz="2992" dirty="0"/>
              <a:t> </a:t>
            </a:r>
            <a:r>
              <a:rPr lang="fr-FR" sz="2992" i="1" dirty="0"/>
              <a:t>et </a:t>
            </a:r>
            <a:r>
              <a:rPr lang="fr-FR" sz="2992" i="1" dirty="0"/>
              <a:t>al</a:t>
            </a:r>
            <a:r>
              <a:rPr lang="fr-FR" sz="2992" dirty="0"/>
              <a:t>., </a:t>
            </a:r>
            <a:r>
              <a:rPr lang="fr-FR" sz="2992" dirty="0"/>
              <a:t>2016 Plasma Sources </a:t>
            </a:r>
            <a:r>
              <a:rPr lang="fr-FR" sz="2992" dirty="0" err="1"/>
              <a:t>Sci</a:t>
            </a:r>
            <a:r>
              <a:rPr lang="fr-FR" sz="2992" dirty="0"/>
              <a:t>. </a:t>
            </a:r>
            <a:r>
              <a:rPr lang="fr-FR" sz="2992" dirty="0" err="1"/>
              <a:t>Technol</a:t>
            </a:r>
            <a:r>
              <a:rPr lang="fr-FR" sz="2992" dirty="0"/>
              <a:t>., 25, 055013</a:t>
            </a:r>
            <a:endParaRPr lang="en-US" sz="2992" dirty="0"/>
          </a:p>
          <a:p>
            <a:pPr marL="514352" lvl="1" indent="-514352">
              <a:buFont typeface="+mj-lt"/>
              <a:buAutoNum type="arabicPeriod"/>
            </a:pPr>
            <a:r>
              <a:rPr lang="en-US" sz="2992" dirty="0"/>
              <a:t>R</a:t>
            </a:r>
            <a:r>
              <a:rPr lang="en-US" sz="2992" dirty="0"/>
              <a:t>. G. Jahn, </a:t>
            </a:r>
            <a:r>
              <a:rPr lang="en-US" sz="2992" i="1" dirty="0"/>
              <a:t>Physics of Electric Propulsion</a:t>
            </a:r>
            <a:r>
              <a:rPr lang="en-US" sz="2992" dirty="0"/>
              <a:t>. New York: McGraw-Hill 1968.</a:t>
            </a:r>
          </a:p>
          <a:p>
            <a:pPr marL="514352" lvl="1" indent="-514352">
              <a:buFont typeface="+mj-lt"/>
              <a:buAutoNum type="arabicPeriod"/>
            </a:pPr>
            <a:r>
              <a:rPr lang="en-US" sz="2992" dirty="0"/>
              <a:t>K. Sankaran and K.A. Polzin, “Numerical Investigation of Near-Field Plasma Flows in Magnetic Nozzles”,  AIAA, 2009.</a:t>
            </a:r>
          </a:p>
          <a:p>
            <a:pPr marL="514352" lvl="1" indent="-514352">
              <a:buFont typeface="+mj-lt"/>
              <a:buAutoNum type="arabicPeriod"/>
            </a:pPr>
            <a:r>
              <a:rPr lang="en-US" sz="2992" dirty="0"/>
              <a:t>K. Sankaran, “Simulation of Plasma Flows in Self-Field Lorentz Force Accelerators”, Ph.D. Thesis, Princeton University, 2005.</a:t>
            </a:r>
          </a:p>
          <a:p>
            <a:pPr marL="514352" lvl="1" indent="-514352">
              <a:buFont typeface="+mj-lt"/>
              <a:buAutoNum type="arabicPeriod"/>
            </a:pPr>
            <a:r>
              <a:rPr lang="en-US" sz="2992" dirty="0"/>
              <a:t>A. </a:t>
            </a:r>
            <a:r>
              <a:rPr lang="en-US" sz="2992" dirty="0" err="1"/>
              <a:t>Aanesland</a:t>
            </a:r>
            <a:r>
              <a:rPr lang="en-US" sz="2992" dirty="0"/>
              <a:t>, A. </a:t>
            </a:r>
            <a:r>
              <a:rPr lang="en-US" sz="2992" dirty="0" err="1"/>
              <a:t>Meige</a:t>
            </a:r>
            <a:r>
              <a:rPr lang="en-US" sz="2992" dirty="0"/>
              <a:t> and P. </a:t>
            </a:r>
            <a:r>
              <a:rPr lang="en-US" sz="2992" dirty="0" err="1"/>
              <a:t>Chabert</a:t>
            </a:r>
            <a:r>
              <a:rPr lang="en-US" sz="2992" dirty="0"/>
              <a:t>, “Electric propulsion using ion-ion plasmas”, Journal of Physics, 2009.</a:t>
            </a:r>
          </a:p>
          <a:p>
            <a:pPr marL="514352" lvl="1" indent="-514352">
              <a:buFont typeface="+mj-lt"/>
              <a:buAutoNum type="arabicPeriod"/>
            </a:pPr>
            <a:r>
              <a:rPr lang="en-US" sz="2992" dirty="0"/>
              <a:t>W</a:t>
            </a:r>
            <a:r>
              <a:rPr lang="en-US" sz="2992" dirty="0"/>
              <a:t>. H. </a:t>
            </a:r>
            <a:r>
              <a:rPr lang="en-US" sz="2992" dirty="0"/>
              <a:t>Press et al., </a:t>
            </a:r>
            <a:r>
              <a:rPr lang="en-US" sz="2992" i="1" dirty="0"/>
              <a:t>Numerical Recipes</a:t>
            </a:r>
            <a:r>
              <a:rPr lang="en-US" sz="2992" dirty="0"/>
              <a:t>, Cambridge, 2007</a:t>
            </a:r>
            <a:r>
              <a:rPr lang="en-US" sz="2992" dirty="0" smtClean="0"/>
              <a:t>.</a:t>
            </a:r>
          </a:p>
          <a:p>
            <a:pPr marL="514352" lvl="1" indent="-514352">
              <a:buFont typeface="+mj-lt"/>
              <a:buAutoNum type="arabicPeriod"/>
            </a:pPr>
            <a:r>
              <a:rPr lang="en-US" sz="2992" dirty="0" smtClean="0"/>
              <a:t>J Sanders and E </a:t>
            </a:r>
            <a:r>
              <a:rPr lang="en-US" sz="2992" dirty="0" err="1" smtClean="0"/>
              <a:t>Kandrot</a:t>
            </a:r>
            <a:r>
              <a:rPr lang="en-US" sz="2992" dirty="0" smtClean="0"/>
              <a:t>, </a:t>
            </a:r>
            <a:r>
              <a:rPr lang="en-US" sz="2992" i="1" dirty="0" smtClean="0"/>
              <a:t>CUDA by Example </a:t>
            </a:r>
            <a:r>
              <a:rPr lang="en-US" sz="2992" dirty="0" smtClean="0"/>
              <a:t>, </a:t>
            </a:r>
            <a:r>
              <a:rPr lang="en-US" sz="2992" smtClean="0"/>
              <a:t>Addison-Wesley Professional, 2010</a:t>
            </a:r>
            <a:endParaRPr lang="en-US" sz="2992" dirty="0"/>
          </a:p>
        </p:txBody>
      </p:sp>
      <p:pic>
        <p:nvPicPr>
          <p:cNvPr id="30"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l="2051"/>
          <a:stretch/>
        </p:blipFill>
        <p:spPr bwMode="auto">
          <a:xfrm rot="10800000">
            <a:off x="5652646" y="13480024"/>
            <a:ext cx="7836924" cy="5180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 name="Picture 9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6322" y="36782110"/>
            <a:ext cx="6741660" cy="5277876"/>
          </a:xfrm>
          <a:prstGeom prst="rect">
            <a:avLst/>
          </a:prstGeom>
        </p:spPr>
      </p:pic>
      <p:pic>
        <p:nvPicPr>
          <p:cNvPr id="6" name="Picture 5"/>
          <p:cNvPicPr>
            <a:picLocks noChangeAspect="1"/>
          </p:cNvPicPr>
          <p:nvPr/>
        </p:nvPicPr>
        <p:blipFill rotWithShape="1">
          <a:blip r:embed="rId11">
            <a:extLst>
              <a:ext uri="{28A0092B-C50C-407E-A947-70E740481C1C}">
                <a14:useLocalDpi xmlns:a14="http://schemas.microsoft.com/office/drawing/2010/main" val="0"/>
              </a:ext>
            </a:extLst>
          </a:blip>
          <a:srcRect l="9663" r="10451"/>
          <a:stretch/>
        </p:blipFill>
        <p:spPr>
          <a:xfrm>
            <a:off x="14854744" y="9865510"/>
            <a:ext cx="3392128" cy="1509388"/>
          </a:xfrm>
          <a:prstGeom prst="rect">
            <a:avLst/>
          </a:prstGeom>
        </p:spPr>
      </p:pic>
      <p:pic>
        <p:nvPicPr>
          <p:cNvPr id="7" name="Picture 6"/>
          <p:cNvPicPr>
            <a:picLocks noChangeAspect="1"/>
          </p:cNvPicPr>
          <p:nvPr/>
        </p:nvPicPr>
        <p:blipFill rotWithShape="1">
          <a:blip r:embed="rId12"/>
          <a:srcRect b="15423"/>
          <a:stretch/>
        </p:blipFill>
        <p:spPr>
          <a:xfrm>
            <a:off x="15379478" y="6743156"/>
            <a:ext cx="12713916" cy="2282856"/>
          </a:xfrm>
          <a:prstGeom prst="rect">
            <a:avLst/>
          </a:prstGeom>
        </p:spPr>
      </p:pic>
      <p:pic>
        <p:nvPicPr>
          <p:cNvPr id="103" name="Picture 10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456238" y="36894362"/>
            <a:ext cx="7251988" cy="5317668"/>
          </a:xfrm>
          <a:prstGeom prst="rect">
            <a:avLst/>
          </a:prstGeom>
        </p:spPr>
      </p:pic>
      <p:sp>
        <p:nvSpPr>
          <p:cNvPr id="2" name="Oval 1"/>
          <p:cNvSpPr/>
          <p:nvPr/>
        </p:nvSpPr>
        <p:spPr bwMode="auto">
          <a:xfrm>
            <a:off x="547824" y="14144098"/>
            <a:ext cx="791656" cy="954580"/>
          </a:xfrm>
          <a:prstGeom prst="ellipse">
            <a:avLst/>
          </a:prstGeom>
          <a:solidFill>
            <a:schemeClr val="bg1"/>
          </a:solidFill>
          <a:ln w="9525" cap="flat" cmpd="sng" algn="ctr">
            <a:noFill/>
            <a:prstDash val="solid"/>
            <a:round/>
            <a:headEnd type="none" w="med" len="med"/>
            <a:tailEnd type="none" w="med" len="med"/>
          </a:ln>
          <a:effectLst/>
        </p:spPr>
        <p:txBody>
          <a:bodyPr rot="0" spcFirstLastPara="0" vertOverflow="overflow" horzOverflow="overflow" vert="horz" wrap="square" lIns="105160" tIns="52580" rIns="105160" bIns="52580" numCol="1" spcCol="0" rtlCol="0" fromWordArt="0" anchor="t" anchorCtr="0" forceAA="0" compatLnSpc="1">
            <a:prstTxWarp prst="textNoShape">
              <a:avLst/>
            </a:prstTxWarp>
            <a:noAutofit/>
          </a:bodyPr>
          <a:lstStyle/>
          <a:p>
            <a:pPr defTabSz="4565888"/>
            <a:endParaRPr lang="en-US" sz="10004"/>
          </a:p>
        </p:txBody>
      </p:sp>
      <p:sp>
        <p:nvSpPr>
          <p:cNvPr id="36" name="TextBox 33"/>
          <p:cNvSpPr txBox="1">
            <a:spLocks noChangeArrowheads="1"/>
          </p:cNvSpPr>
          <p:nvPr/>
        </p:nvSpPr>
        <p:spPr bwMode="auto">
          <a:xfrm>
            <a:off x="337338" y="27484131"/>
            <a:ext cx="5732540" cy="5259901"/>
          </a:xfrm>
          <a:prstGeom prst="rect">
            <a:avLst/>
          </a:prstGeom>
          <a:noFill/>
          <a:ln w="9525">
            <a:noFill/>
            <a:miter lim="800000"/>
            <a:headEnd/>
            <a:tailEnd/>
          </a:ln>
        </p:spPr>
        <p:txBody>
          <a:bodyPr wrap="square">
            <a:spAutoFit/>
          </a:bodyPr>
          <a:lstStyle/>
          <a:p>
            <a:r>
              <a:rPr lang="en-US" sz="4600" dirty="0"/>
              <a:t>New Ion-Ion Thruster</a:t>
            </a:r>
            <a:endParaRPr lang="en-US" sz="4600" dirty="0"/>
          </a:p>
          <a:p>
            <a:pPr marL="457200" indent="-457200">
              <a:buFont typeface="Arial" panose="020B0604020202020204" pitchFamily="34" charset="0"/>
              <a:buChar char="•"/>
            </a:pPr>
            <a:r>
              <a:rPr lang="en-US" sz="3220" dirty="0"/>
              <a:t>Accelerates </a:t>
            </a:r>
            <a:r>
              <a:rPr lang="en-US" sz="3220" dirty="0"/>
              <a:t>alternating fluxes of </a:t>
            </a:r>
            <a:r>
              <a:rPr lang="en-US" sz="3220" dirty="0"/>
              <a:t>positive and negative </a:t>
            </a:r>
            <a:r>
              <a:rPr lang="en-US" sz="3220" dirty="0"/>
              <a:t>ions using a  charged gird with oscillating voltage.</a:t>
            </a:r>
          </a:p>
          <a:p>
            <a:pPr marL="457200" indent="-457200">
              <a:buFont typeface="Arial" panose="020B0604020202020204" pitchFamily="34" charset="0"/>
              <a:buChar char="•"/>
            </a:pPr>
            <a:r>
              <a:rPr lang="en-US" sz="3220" dirty="0"/>
              <a:t>Theoretically, a neutralizer will not be needed if positive and negative </a:t>
            </a:r>
            <a:r>
              <a:rPr lang="en-US" sz="3220" dirty="0"/>
              <a:t>ions </a:t>
            </a:r>
            <a:r>
              <a:rPr lang="en-US" sz="3220" dirty="0"/>
              <a:t>are alternatingly propelled. </a:t>
            </a:r>
            <a:endParaRPr lang="en-US" sz="3220" dirty="0"/>
          </a:p>
        </p:txBody>
      </p:sp>
      <p:sp>
        <p:nvSpPr>
          <p:cNvPr id="40" name="Rectangle 39"/>
          <p:cNvSpPr>
            <a:spLocks noChangeArrowheads="1"/>
          </p:cNvSpPr>
          <p:nvPr/>
        </p:nvSpPr>
        <p:spPr bwMode="auto">
          <a:xfrm>
            <a:off x="-178672" y="10363608"/>
            <a:ext cx="13716000" cy="1371088"/>
          </a:xfrm>
          <a:prstGeom prst="rect">
            <a:avLst/>
          </a:prstGeom>
          <a:noFill/>
          <a:ln w="9525">
            <a:noFill/>
            <a:miter lim="800000"/>
            <a:headEnd/>
            <a:tailEnd/>
          </a:ln>
        </p:spPr>
        <p:txBody>
          <a:bodyPr anchor="ctr"/>
          <a:lstStyle/>
          <a:p>
            <a:pPr algn="ctr" defTabSz="4565888">
              <a:defRPr/>
            </a:pPr>
            <a:r>
              <a:rPr lang="en-US" sz="6900" b="1" dirty="0">
                <a:solidFill>
                  <a:schemeClr val="accent2">
                    <a:lumMod val="75000"/>
                  </a:schemeClr>
                </a:solidFill>
                <a:cs typeface="+mn-cs"/>
              </a:rPr>
              <a:t>Why Plasma Propulsion?</a:t>
            </a:r>
            <a:endParaRPr lang="en-US" sz="6900" b="1" dirty="0">
              <a:solidFill>
                <a:schemeClr val="accent2">
                  <a:lumMod val="75000"/>
                </a:schemeClr>
              </a:solidFill>
              <a:cs typeface="+mn-cs"/>
            </a:endParaRPr>
          </a:p>
        </p:txBody>
      </p:sp>
      <p:sp>
        <p:nvSpPr>
          <p:cNvPr id="41" name="TextBox 33"/>
          <p:cNvSpPr txBox="1">
            <a:spLocks noChangeArrowheads="1"/>
          </p:cNvSpPr>
          <p:nvPr/>
        </p:nvSpPr>
        <p:spPr bwMode="auto">
          <a:xfrm>
            <a:off x="199730" y="11858989"/>
            <a:ext cx="12635348" cy="6534096"/>
          </a:xfrm>
          <a:prstGeom prst="rect">
            <a:avLst/>
          </a:prstGeom>
          <a:noFill/>
          <a:ln w="9525">
            <a:noFill/>
            <a:miter lim="800000"/>
            <a:headEnd/>
            <a:tailEnd/>
          </a:ln>
        </p:spPr>
        <p:txBody>
          <a:bodyPr wrap="square">
            <a:spAutoFit/>
          </a:bodyPr>
          <a:lstStyle/>
          <a:p>
            <a:pPr marL="457200" indent="-457200">
              <a:buFont typeface="Arial" panose="020B0604020202020204" pitchFamily="34" charset="0"/>
              <a:buChar char="•"/>
            </a:pPr>
            <a:r>
              <a:rPr lang="en-US" sz="3220" dirty="0"/>
              <a:t>Chemical rockets have low propellant utilization efficiency.</a:t>
            </a:r>
          </a:p>
          <a:p>
            <a:pPr marL="457200" indent="-457200">
              <a:buFont typeface="Arial" panose="020B0604020202020204" pitchFamily="34" charset="0"/>
              <a:buChar char="•"/>
            </a:pPr>
            <a:r>
              <a:rPr lang="en-US" sz="3220" dirty="0"/>
              <a:t>For deep-space missions and long-duration satellite operations, a longer lasting propellant technology is needed.</a:t>
            </a:r>
          </a:p>
          <a:p>
            <a:pPr marL="457200" indent="-457200">
              <a:buFont typeface="Arial" panose="020B0604020202020204" pitchFamily="34" charset="0"/>
              <a:buChar char="•"/>
            </a:pPr>
            <a:r>
              <a:rPr lang="en-US" sz="3220" dirty="0"/>
              <a:t>Plasma propulsion works </a:t>
            </a:r>
          </a:p>
          <a:p>
            <a:r>
              <a:rPr lang="en-US" sz="3220" dirty="0"/>
              <a:t> </a:t>
            </a:r>
            <a:r>
              <a:rPr lang="en-US" sz="3220" dirty="0"/>
              <a:t>   well for ionized gases </a:t>
            </a:r>
          </a:p>
          <a:p>
            <a:r>
              <a:rPr lang="en-US" sz="3220" dirty="0"/>
              <a:t>    with high charge to mass</a:t>
            </a:r>
          </a:p>
          <a:p>
            <a:r>
              <a:rPr lang="en-US" sz="3220" dirty="0"/>
              <a:t> </a:t>
            </a:r>
            <a:r>
              <a:rPr lang="en-US" sz="3220" dirty="0"/>
              <a:t>   ratios (e.g., xenon</a:t>
            </a:r>
          </a:p>
          <a:p>
            <a:r>
              <a:rPr lang="en-US" sz="3220" dirty="0"/>
              <a:t> </a:t>
            </a:r>
            <a:r>
              <a:rPr lang="en-US" sz="3220" dirty="0"/>
              <a:t>   and iodine).</a:t>
            </a:r>
          </a:p>
          <a:p>
            <a:pPr marL="457200" indent="-457200">
              <a:buFont typeface="Arial" panose="020B0604020202020204" pitchFamily="34" charset="0"/>
              <a:buChar char="•"/>
            </a:pPr>
            <a:r>
              <a:rPr lang="en-US" sz="3220" dirty="0"/>
              <a:t>Electromagnetic forces</a:t>
            </a:r>
          </a:p>
          <a:p>
            <a:r>
              <a:rPr lang="en-US" sz="3220" dirty="0"/>
              <a:t> </a:t>
            </a:r>
            <a:r>
              <a:rPr lang="en-US" sz="3220" dirty="0"/>
              <a:t>   propel plasma causing a</a:t>
            </a:r>
          </a:p>
          <a:p>
            <a:r>
              <a:rPr lang="en-US" sz="3220" dirty="0"/>
              <a:t>    effective long term</a:t>
            </a:r>
          </a:p>
          <a:p>
            <a:r>
              <a:rPr lang="en-US" sz="3220" dirty="0"/>
              <a:t> </a:t>
            </a:r>
            <a:r>
              <a:rPr lang="en-US" sz="3220" dirty="0"/>
              <a:t>   propulsion.</a:t>
            </a:r>
          </a:p>
          <a:p>
            <a:pPr marL="457200" indent="-457200">
              <a:buFont typeface="Arial" panose="020B0604020202020204" pitchFamily="34" charset="0"/>
              <a:buChar char="•"/>
            </a:pPr>
            <a:endParaRPr lang="en-US" sz="3220" dirty="0"/>
          </a:p>
        </p:txBody>
      </p:sp>
      <p:sp>
        <p:nvSpPr>
          <p:cNvPr id="43" name="TextBox 33"/>
          <p:cNvSpPr txBox="1">
            <a:spLocks noChangeArrowheads="1"/>
          </p:cNvSpPr>
          <p:nvPr/>
        </p:nvSpPr>
        <p:spPr bwMode="auto">
          <a:xfrm>
            <a:off x="357536" y="21478559"/>
            <a:ext cx="12032184" cy="800219"/>
          </a:xfrm>
          <a:prstGeom prst="rect">
            <a:avLst/>
          </a:prstGeom>
          <a:noFill/>
          <a:ln w="9525">
            <a:noFill/>
            <a:miter lim="800000"/>
            <a:headEnd/>
            <a:tailEnd/>
          </a:ln>
        </p:spPr>
        <p:txBody>
          <a:bodyPr wrap="square">
            <a:spAutoFit/>
          </a:bodyPr>
          <a:lstStyle/>
          <a:p>
            <a:r>
              <a:rPr lang="en-US" sz="4600" dirty="0"/>
              <a:t>Classical </a:t>
            </a:r>
            <a:r>
              <a:rPr lang="en-US" sz="4600" dirty="0"/>
              <a:t>Ion Thruster</a:t>
            </a:r>
            <a:endParaRPr lang="en-US" sz="4600" dirty="0"/>
          </a:p>
        </p:txBody>
      </p:sp>
      <p:sp>
        <p:nvSpPr>
          <p:cNvPr id="45" name="TextBox 44"/>
          <p:cNvSpPr txBox="1"/>
          <p:nvPr/>
        </p:nvSpPr>
        <p:spPr>
          <a:xfrm>
            <a:off x="7033848" y="18825205"/>
            <a:ext cx="5253392" cy="523220"/>
          </a:xfrm>
          <a:prstGeom prst="rect">
            <a:avLst/>
          </a:prstGeom>
          <a:noFill/>
          <a:ln w="6350">
            <a:solidFill>
              <a:schemeClr val="accent6"/>
            </a:solidFill>
          </a:ln>
        </p:spPr>
        <p:txBody>
          <a:bodyPr wrap="square" rtlCol="0">
            <a:spAutoFit/>
          </a:bodyPr>
          <a:lstStyle/>
          <a:p>
            <a:r>
              <a:rPr lang="en-US" sz="2800" i="1" dirty="0"/>
              <a:t>Xenon Hall Thruster, </a:t>
            </a:r>
            <a:r>
              <a:rPr lang="en-US" sz="2800" i="1" dirty="0"/>
              <a:t>NASA JPL</a:t>
            </a:r>
            <a:endParaRPr lang="en-US" sz="2800" i="1" dirty="0"/>
          </a:p>
        </p:txBody>
      </p:sp>
      <p:sp>
        <p:nvSpPr>
          <p:cNvPr id="46" name="TextBox 45"/>
          <p:cNvSpPr txBox="1"/>
          <p:nvPr/>
        </p:nvSpPr>
        <p:spPr>
          <a:xfrm>
            <a:off x="6718650" y="26693109"/>
            <a:ext cx="6384300" cy="523220"/>
          </a:xfrm>
          <a:prstGeom prst="rect">
            <a:avLst/>
          </a:prstGeom>
          <a:noFill/>
          <a:ln w="6350">
            <a:solidFill>
              <a:schemeClr val="accent6"/>
            </a:solidFill>
          </a:ln>
        </p:spPr>
        <p:txBody>
          <a:bodyPr wrap="square" rtlCol="0">
            <a:spAutoFit/>
          </a:bodyPr>
          <a:lstStyle/>
          <a:p>
            <a:r>
              <a:rPr lang="en-US" sz="2800" dirty="0"/>
              <a:t>Model of Classical Propulsion Thruster</a:t>
            </a:r>
            <a:endParaRPr lang="en-US" sz="2800" dirty="0"/>
          </a:p>
        </p:txBody>
      </p:sp>
      <p:sp>
        <p:nvSpPr>
          <p:cNvPr id="47" name="TextBox 46"/>
          <p:cNvSpPr txBox="1"/>
          <p:nvPr/>
        </p:nvSpPr>
        <p:spPr>
          <a:xfrm>
            <a:off x="6595022" y="31722919"/>
            <a:ext cx="6312828" cy="523220"/>
          </a:xfrm>
          <a:prstGeom prst="rect">
            <a:avLst/>
          </a:prstGeom>
          <a:noFill/>
          <a:ln w="6350">
            <a:solidFill>
              <a:schemeClr val="accent6"/>
            </a:solidFill>
          </a:ln>
        </p:spPr>
        <p:txBody>
          <a:bodyPr wrap="square" rtlCol="0">
            <a:spAutoFit/>
          </a:bodyPr>
          <a:lstStyle/>
          <a:p>
            <a:r>
              <a:rPr lang="en-US" sz="2800" dirty="0"/>
              <a:t>Model of Ion-Ion Propulsion Thruster</a:t>
            </a:r>
            <a:endParaRPr lang="en-US" sz="2800" dirty="0"/>
          </a:p>
        </p:txBody>
      </p:sp>
      <p:sp>
        <p:nvSpPr>
          <p:cNvPr id="48" name="TextBox 47"/>
          <p:cNvSpPr txBox="1"/>
          <p:nvPr/>
        </p:nvSpPr>
        <p:spPr>
          <a:xfrm>
            <a:off x="449908" y="42243756"/>
            <a:ext cx="5253392" cy="954107"/>
          </a:xfrm>
          <a:prstGeom prst="rect">
            <a:avLst/>
          </a:prstGeom>
          <a:noFill/>
          <a:ln w="6350">
            <a:solidFill>
              <a:schemeClr val="accent6"/>
            </a:solidFill>
          </a:ln>
        </p:spPr>
        <p:txBody>
          <a:bodyPr wrap="square" rtlCol="0">
            <a:spAutoFit/>
          </a:bodyPr>
          <a:lstStyle/>
          <a:p>
            <a:r>
              <a:rPr lang="en-US" sz="2800" dirty="0"/>
              <a:t>PEGASES Ion-Ion Thruster </a:t>
            </a:r>
            <a:r>
              <a:rPr lang="en-US" sz="2800" i="1" dirty="0"/>
              <a:t>Image from L. </a:t>
            </a:r>
            <a:r>
              <a:rPr lang="en-US" sz="2800" i="1" dirty="0" err="1"/>
              <a:t>Garrigues</a:t>
            </a:r>
            <a:endParaRPr lang="en-US" sz="2800" i="1" dirty="0"/>
          </a:p>
        </p:txBody>
      </p:sp>
      <p:sp>
        <p:nvSpPr>
          <p:cNvPr id="49" name="TextBox 48"/>
          <p:cNvSpPr txBox="1"/>
          <p:nvPr/>
        </p:nvSpPr>
        <p:spPr>
          <a:xfrm>
            <a:off x="7455534" y="42212032"/>
            <a:ext cx="6088812" cy="1384995"/>
          </a:xfrm>
          <a:prstGeom prst="rect">
            <a:avLst/>
          </a:prstGeom>
          <a:noFill/>
          <a:ln w="6350">
            <a:solidFill>
              <a:schemeClr val="accent6"/>
            </a:solidFill>
          </a:ln>
        </p:spPr>
        <p:txBody>
          <a:bodyPr wrap="square" rtlCol="0">
            <a:spAutoFit/>
          </a:bodyPr>
          <a:lstStyle/>
          <a:p>
            <a:r>
              <a:rPr lang="en-US" sz="2800" dirty="0"/>
              <a:t>Near-field plume properties of Ion </a:t>
            </a:r>
            <a:r>
              <a:rPr lang="en-US" sz="2800" dirty="0" err="1"/>
              <a:t>Ion</a:t>
            </a:r>
            <a:r>
              <a:rPr lang="en-US" sz="2800" dirty="0"/>
              <a:t> thruster simulation</a:t>
            </a:r>
          </a:p>
          <a:p>
            <a:r>
              <a:rPr lang="en-US" sz="2800" i="1" dirty="0"/>
              <a:t>Image from </a:t>
            </a:r>
            <a:r>
              <a:rPr lang="en-US" sz="2800" i="1" dirty="0" err="1"/>
              <a:t>N.Oudini</a:t>
            </a:r>
            <a:endParaRPr lang="en-US" sz="2800" i="1" dirty="0"/>
          </a:p>
        </p:txBody>
      </p:sp>
      <p:sp>
        <p:nvSpPr>
          <p:cNvPr id="50" name="TextBox 49"/>
          <p:cNvSpPr txBox="1"/>
          <p:nvPr/>
        </p:nvSpPr>
        <p:spPr>
          <a:xfrm>
            <a:off x="22447050" y="34230943"/>
            <a:ext cx="5848452" cy="523220"/>
          </a:xfrm>
          <a:prstGeom prst="rect">
            <a:avLst/>
          </a:prstGeom>
          <a:noFill/>
          <a:ln w="6350">
            <a:solidFill>
              <a:schemeClr val="accent6"/>
            </a:solidFill>
          </a:ln>
        </p:spPr>
        <p:txBody>
          <a:bodyPr wrap="square" rtlCol="0">
            <a:spAutoFit/>
          </a:bodyPr>
          <a:lstStyle/>
          <a:p>
            <a:r>
              <a:rPr lang="en-US" sz="2800" dirty="0"/>
              <a:t>Fig. CPU-GPU schematic (</a:t>
            </a:r>
            <a:r>
              <a:rPr lang="en-US" sz="2800" i="1" dirty="0"/>
              <a:t>NVIDIA</a:t>
            </a:r>
            <a:r>
              <a:rPr lang="en-US" sz="2800" dirty="0"/>
              <a:t>)</a:t>
            </a:r>
            <a:endParaRPr lang="en-US" sz="2800" dirty="0"/>
          </a:p>
        </p:txBody>
      </p:sp>
      <p:sp>
        <p:nvSpPr>
          <p:cNvPr id="51" name="Text Box 12"/>
          <p:cNvSpPr txBox="1">
            <a:spLocks noChangeArrowheads="1"/>
          </p:cNvSpPr>
          <p:nvPr/>
        </p:nvSpPr>
        <p:spPr bwMode="auto">
          <a:xfrm>
            <a:off x="13631824" y="35730869"/>
            <a:ext cx="14566096" cy="1154162"/>
          </a:xfrm>
          <a:prstGeom prst="rect">
            <a:avLst/>
          </a:prstGeom>
          <a:noFill/>
          <a:ln w="9525">
            <a:noFill/>
            <a:miter lim="800000"/>
            <a:headEnd/>
            <a:tailEnd/>
          </a:ln>
        </p:spPr>
        <p:txBody>
          <a:bodyPr wrap="square">
            <a:spAutoFit/>
          </a:bodyPr>
          <a:lstStyle/>
          <a:p>
            <a:pPr algn="ctr" defTabSz="4565888">
              <a:defRPr/>
            </a:pPr>
            <a:r>
              <a:rPr lang="en-US" sz="6900" b="1" dirty="0">
                <a:solidFill>
                  <a:schemeClr val="accent2">
                    <a:lumMod val="75000"/>
                  </a:schemeClr>
                </a:solidFill>
              </a:rPr>
              <a:t>Procedural Development</a:t>
            </a:r>
            <a:endParaRPr lang="en-US" sz="6900" b="1" dirty="0">
              <a:solidFill>
                <a:schemeClr val="accent2">
                  <a:lumMod val="75000"/>
                </a:schemeClr>
              </a:solidFill>
            </a:endParaRPr>
          </a:p>
        </p:txBody>
      </p:sp>
      <p:sp>
        <p:nvSpPr>
          <p:cNvPr id="52" name="TextBox 33"/>
          <p:cNvSpPr txBox="1">
            <a:spLocks noChangeArrowheads="1"/>
          </p:cNvSpPr>
          <p:nvPr/>
        </p:nvSpPr>
        <p:spPr bwMode="auto">
          <a:xfrm>
            <a:off x="14225292" y="36822851"/>
            <a:ext cx="13760888" cy="6534096"/>
          </a:xfrm>
          <a:prstGeom prst="rect">
            <a:avLst/>
          </a:prstGeom>
          <a:noFill/>
          <a:ln w="9525">
            <a:noFill/>
            <a:miter lim="800000"/>
            <a:headEnd/>
            <a:tailEnd/>
          </a:ln>
        </p:spPr>
        <p:txBody>
          <a:bodyPr wrap="square">
            <a:spAutoFit/>
          </a:bodyPr>
          <a:lstStyle/>
          <a:p>
            <a:pPr marL="457200" indent="-457200">
              <a:buFont typeface="Arial" panose="020B0604020202020204" pitchFamily="34" charset="0"/>
              <a:buChar char="•"/>
            </a:pPr>
            <a:r>
              <a:rPr lang="en-US" sz="3220" dirty="0"/>
              <a:t>Creating a computer simulation for a problem with no known solution has specific problems that must be considered.</a:t>
            </a:r>
          </a:p>
          <a:p>
            <a:pPr marL="457200" indent="-457200">
              <a:buFont typeface="Arial" panose="020B0604020202020204" pitchFamily="34" charset="0"/>
              <a:buChar char="•"/>
            </a:pPr>
            <a:r>
              <a:rPr lang="en-US" sz="3220" dirty="0"/>
              <a:t>Knowing the difference between a bug and an actual, unconsidered result comes down to specifications of how the program is designed and analyzed.</a:t>
            </a:r>
          </a:p>
          <a:p>
            <a:pPr marL="457200" indent="-457200">
              <a:buFont typeface="Arial" panose="020B0604020202020204" pitchFamily="34" charset="0"/>
              <a:buChar char="•"/>
            </a:pPr>
            <a:r>
              <a:rPr lang="en-US" sz="3220" dirty="0"/>
              <a:t>Multiple test cases were used before the final simulation was ever implemented. By using similar methods to compute already solved problems, it is possible to systematically test components used in the actual code.</a:t>
            </a:r>
          </a:p>
          <a:p>
            <a:pPr marL="457200" indent="-457200">
              <a:buFont typeface="Arial" panose="020B0604020202020204" pitchFamily="34" charset="0"/>
              <a:buChar char="•"/>
            </a:pPr>
            <a:r>
              <a:rPr lang="en-US" sz="3220" dirty="0"/>
              <a:t>After running an instance of the simulation, it is difficult to know if the results realistically represent the physics. To check for correctness portions of the code are isolated and run often verified by hand calculations.</a:t>
            </a:r>
          </a:p>
        </p:txBody>
      </p:sp>
      <p:sp>
        <p:nvSpPr>
          <p:cNvPr id="53" name="TextBox 52"/>
          <p:cNvSpPr txBox="1"/>
          <p:nvPr/>
        </p:nvSpPr>
        <p:spPr>
          <a:xfrm>
            <a:off x="29197712" y="14531081"/>
            <a:ext cx="5943600" cy="954107"/>
          </a:xfrm>
          <a:prstGeom prst="rect">
            <a:avLst/>
          </a:prstGeom>
          <a:noFill/>
          <a:ln w="6350">
            <a:solidFill>
              <a:schemeClr val="accent6"/>
            </a:solidFill>
          </a:ln>
        </p:spPr>
        <p:txBody>
          <a:bodyPr wrap="square" rtlCol="0">
            <a:spAutoFit/>
          </a:bodyPr>
          <a:lstStyle/>
          <a:p>
            <a:r>
              <a:rPr lang="en-US" sz="2800" dirty="0"/>
              <a:t>Positive ion density distribution after 10 </a:t>
            </a:r>
            <a:r>
              <a:rPr lang="el-GR" sz="2800" dirty="0"/>
              <a:t>μ</a:t>
            </a:r>
            <a:r>
              <a:rPr lang="en-US" sz="2800" dirty="0"/>
              <a:t>s with a 0.01 m thruster radius.</a:t>
            </a:r>
            <a:endParaRPr lang="en-US" sz="2800" dirty="0"/>
          </a:p>
        </p:txBody>
      </p:sp>
      <p:sp>
        <p:nvSpPr>
          <p:cNvPr id="54" name="TextBox 53"/>
          <p:cNvSpPr txBox="1"/>
          <p:nvPr/>
        </p:nvSpPr>
        <p:spPr>
          <a:xfrm>
            <a:off x="36496604" y="14513845"/>
            <a:ext cx="6269096" cy="954107"/>
          </a:xfrm>
          <a:prstGeom prst="rect">
            <a:avLst/>
          </a:prstGeom>
          <a:noFill/>
          <a:ln w="6350">
            <a:solidFill>
              <a:schemeClr val="accent6"/>
            </a:solidFill>
          </a:ln>
        </p:spPr>
        <p:txBody>
          <a:bodyPr wrap="square" rtlCol="0">
            <a:spAutoFit/>
          </a:bodyPr>
          <a:lstStyle/>
          <a:p>
            <a:r>
              <a:rPr lang="en-US" sz="2800" dirty="0"/>
              <a:t>N</a:t>
            </a:r>
            <a:r>
              <a:rPr lang="en-US" sz="2800" dirty="0"/>
              <a:t>egative ion density distribution after 10 </a:t>
            </a:r>
            <a:r>
              <a:rPr lang="el-GR" sz="2800" dirty="0"/>
              <a:t>μ</a:t>
            </a:r>
            <a:r>
              <a:rPr lang="en-US" sz="2800" dirty="0"/>
              <a:t>s with a 0.01 m thruster radius.</a:t>
            </a:r>
            <a:endParaRPr lang="en-US" sz="2800" dirty="0"/>
          </a:p>
        </p:txBody>
      </p:sp>
      <p:grpSp>
        <p:nvGrpSpPr>
          <p:cNvPr id="2073" name="Group 2072"/>
          <p:cNvGrpSpPr/>
          <p:nvPr/>
        </p:nvGrpSpPr>
        <p:grpSpPr>
          <a:xfrm>
            <a:off x="22166951" y="19029180"/>
            <a:ext cx="5700248" cy="4166164"/>
            <a:chOff x="22444715" y="17771562"/>
            <a:chExt cx="4233424" cy="2889081"/>
          </a:xfrm>
        </p:grpSpPr>
        <p:cxnSp>
          <p:nvCxnSpPr>
            <p:cNvPr id="23" name="Straight Connector 22"/>
            <p:cNvCxnSpPr/>
            <p:nvPr/>
          </p:nvCxnSpPr>
          <p:spPr bwMode="auto">
            <a:xfrm flipV="1">
              <a:off x="22444715" y="20645856"/>
              <a:ext cx="4233424" cy="14787"/>
            </a:xfrm>
            <a:prstGeom prst="line">
              <a:avLst/>
            </a:prstGeom>
            <a:solidFill>
              <a:schemeClr val="accent1"/>
            </a:solidFill>
            <a:ln w="28575" cap="flat" cmpd="sng" algn="ctr">
              <a:solidFill>
                <a:schemeClr val="tx1"/>
              </a:solidFill>
              <a:prstDash val="dash"/>
              <a:round/>
              <a:headEnd type="none" w="med" len="med"/>
              <a:tailEnd type="none" w="med" len="med"/>
            </a:ln>
            <a:effectLst/>
          </p:spPr>
        </p:cxnSp>
        <p:pic>
          <p:nvPicPr>
            <p:cNvPr id="2058" name="Picture 2057"/>
            <p:cNvPicPr>
              <a:picLocks noChangeAspect="1"/>
            </p:cNvPicPr>
            <p:nvPr/>
          </p:nvPicPr>
          <p:blipFill rotWithShape="1">
            <a:blip r:embed="rId14"/>
            <a:srcRect l="25438" b="32317"/>
            <a:stretch/>
          </p:blipFill>
          <p:spPr>
            <a:xfrm>
              <a:off x="22476491" y="17771562"/>
              <a:ext cx="4089881" cy="2850674"/>
            </a:xfrm>
            <a:prstGeom prst="rect">
              <a:avLst/>
            </a:prstGeom>
          </p:spPr>
        </p:pic>
        <p:sp>
          <p:nvSpPr>
            <p:cNvPr id="25" name="TextBox 24"/>
            <p:cNvSpPr txBox="1"/>
            <p:nvPr/>
          </p:nvSpPr>
          <p:spPr>
            <a:xfrm>
              <a:off x="24846694" y="20239908"/>
              <a:ext cx="1203842" cy="234775"/>
            </a:xfrm>
            <a:prstGeom prst="rect">
              <a:avLst/>
            </a:prstGeom>
            <a:solidFill>
              <a:schemeClr val="bg1"/>
            </a:solidFill>
          </p:spPr>
          <p:txBody>
            <a:bodyPr wrap="none" rtlCol="0">
              <a:spAutoFit/>
            </a:bodyPr>
            <a:lstStyle/>
            <a:p>
              <a:r>
                <a:rPr lang="en-US" sz="1600" dirty="0"/>
                <a:t>Axis of Rotation</a:t>
              </a:r>
              <a:endParaRPr lang="en-US" sz="1600" dirty="0"/>
            </a:p>
          </p:txBody>
        </p:sp>
        <p:cxnSp>
          <p:nvCxnSpPr>
            <p:cNvPr id="2053" name="Straight Arrow Connector 2052"/>
            <p:cNvCxnSpPr/>
            <p:nvPr/>
          </p:nvCxnSpPr>
          <p:spPr bwMode="auto">
            <a:xfrm flipH="1">
              <a:off x="22605781" y="19283095"/>
              <a:ext cx="1107894" cy="285406"/>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65" name="TextBox 64"/>
            <p:cNvSpPr txBox="1"/>
            <p:nvPr/>
          </p:nvSpPr>
          <p:spPr>
            <a:xfrm>
              <a:off x="23159729" y="18861569"/>
              <a:ext cx="1363370" cy="277462"/>
            </a:xfrm>
            <a:prstGeom prst="rect">
              <a:avLst/>
            </a:prstGeom>
            <a:solidFill>
              <a:schemeClr val="bg1"/>
            </a:solidFill>
          </p:spPr>
          <p:txBody>
            <a:bodyPr wrap="none" rtlCol="0">
              <a:spAutoFit/>
            </a:bodyPr>
            <a:lstStyle/>
            <a:p>
              <a:r>
                <a:rPr lang="en-US" sz="2000" dirty="0"/>
                <a:t>Thruster outlet</a:t>
              </a:r>
              <a:endParaRPr lang="en-US" sz="2000" dirty="0"/>
            </a:p>
          </p:txBody>
        </p:sp>
        <p:sp>
          <p:nvSpPr>
            <p:cNvPr id="2050" name="Rectangle 2049"/>
            <p:cNvSpPr/>
            <p:nvPr/>
          </p:nvSpPr>
          <p:spPr bwMode="auto">
            <a:xfrm>
              <a:off x="22444715" y="18651133"/>
              <a:ext cx="116577" cy="195266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3970340"/>
              <a:endParaRPr lang="en-US" sz="8700"/>
            </a:p>
          </p:txBody>
        </p:sp>
        <p:sp>
          <p:nvSpPr>
            <p:cNvPr id="2067" name="Rectangle 2066"/>
            <p:cNvSpPr/>
            <p:nvPr/>
          </p:nvSpPr>
          <p:spPr bwMode="auto">
            <a:xfrm>
              <a:off x="22860698" y="17894211"/>
              <a:ext cx="3321466" cy="4273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3970340"/>
              <a:r>
                <a:rPr lang="en-US" sz="2800" dirty="0"/>
                <a:t>Typical Grid Layout</a:t>
              </a:r>
            </a:p>
          </p:txBody>
        </p:sp>
      </p:grpSp>
      <p:sp>
        <p:nvSpPr>
          <p:cNvPr id="81" name="TextBox 33"/>
          <p:cNvSpPr txBox="1">
            <a:spLocks noChangeArrowheads="1"/>
          </p:cNvSpPr>
          <p:nvPr/>
        </p:nvSpPr>
        <p:spPr bwMode="auto">
          <a:xfrm>
            <a:off x="14158698" y="17400307"/>
            <a:ext cx="7749860" cy="7525137"/>
          </a:xfrm>
          <a:prstGeom prst="rect">
            <a:avLst/>
          </a:prstGeom>
          <a:noFill/>
          <a:ln w="9525">
            <a:noFill/>
            <a:miter lim="800000"/>
            <a:headEnd/>
            <a:tailEnd/>
          </a:ln>
        </p:spPr>
        <p:txBody>
          <a:bodyPr wrap="square">
            <a:spAutoFit/>
          </a:bodyPr>
          <a:lstStyle/>
          <a:p>
            <a:pPr marL="457200" indent="-457200">
              <a:buFont typeface="Arial" panose="020B0604020202020204" pitchFamily="34" charset="0"/>
              <a:buChar char="•"/>
            </a:pPr>
            <a:r>
              <a:rPr lang="en-US" sz="3220" dirty="0"/>
              <a:t>The geometry of a plasma thruster and its exhaust is cylindrical in nature so all calculations are done in cylindrical coordinates to match.</a:t>
            </a:r>
          </a:p>
          <a:p>
            <a:pPr marL="457200" indent="-457200">
              <a:buFont typeface="Arial" panose="020B0604020202020204" pitchFamily="34" charset="0"/>
              <a:buChar char="•"/>
            </a:pPr>
            <a:r>
              <a:rPr lang="en-US" sz="3220" dirty="0"/>
              <a:t>It’s assumed the exhaust from the thruster has no rotational motion because electric field forces are conservative. This allows us to eliminate any angular calculations.</a:t>
            </a:r>
          </a:p>
          <a:p>
            <a:pPr marL="457200" indent="-457200">
              <a:buFont typeface="Arial" panose="020B0604020202020204" pitchFamily="34" charset="0"/>
              <a:buChar char="•"/>
            </a:pPr>
            <a:r>
              <a:rPr lang="en-US" sz="3220" dirty="0"/>
              <a:t>For </a:t>
            </a:r>
            <a:r>
              <a:rPr lang="en-US" sz="3220" dirty="0"/>
              <a:t>expansive numerical </a:t>
            </a:r>
            <a:r>
              <a:rPr lang="en-US" sz="3220" dirty="0"/>
              <a:t>solutions, </a:t>
            </a:r>
            <a:r>
              <a:rPr lang="en-US" sz="3220" dirty="0"/>
              <a:t>independent calculations must be made for every discretized time and space </a:t>
            </a:r>
            <a:r>
              <a:rPr lang="en-US" sz="3220" dirty="0"/>
              <a:t>location </a:t>
            </a:r>
            <a:r>
              <a:rPr lang="en-US" sz="3220" dirty="0"/>
              <a:t>which can be time </a:t>
            </a:r>
            <a:r>
              <a:rPr lang="en-US" sz="3220" dirty="0"/>
              <a:t>consuming warranting the need for parallelized computing.</a:t>
            </a:r>
            <a:endParaRPr lang="en-US" sz="3220" dirty="0"/>
          </a:p>
        </p:txBody>
      </p:sp>
      <p:sp>
        <p:nvSpPr>
          <p:cNvPr id="83" name="TextBox 82"/>
          <p:cNvSpPr txBox="1"/>
          <p:nvPr/>
        </p:nvSpPr>
        <p:spPr>
          <a:xfrm>
            <a:off x="18648846" y="10037815"/>
            <a:ext cx="8846716" cy="523220"/>
          </a:xfrm>
          <a:prstGeom prst="rect">
            <a:avLst/>
          </a:prstGeom>
          <a:noFill/>
          <a:ln w="6350">
            <a:solidFill>
              <a:schemeClr val="accent6"/>
            </a:solidFill>
          </a:ln>
        </p:spPr>
        <p:txBody>
          <a:bodyPr wrap="square" rtlCol="0">
            <a:spAutoFit/>
          </a:bodyPr>
          <a:lstStyle/>
          <a:p>
            <a:r>
              <a:rPr lang="en-US" sz="2800" b="1" dirty="0"/>
              <a:t>Figure:</a:t>
            </a:r>
            <a:r>
              <a:rPr lang="en-US" sz="2800" dirty="0"/>
              <a:t> </a:t>
            </a:r>
            <a:r>
              <a:rPr lang="en-US" sz="2800" dirty="0"/>
              <a:t>Relationship of voltage in the plasma plume</a:t>
            </a:r>
            <a:endParaRPr lang="en-US" sz="2800" b="1" dirty="0"/>
          </a:p>
        </p:txBody>
      </p:sp>
      <p:pic>
        <p:nvPicPr>
          <p:cNvPr id="2077" name="Picture 2076"/>
          <p:cNvPicPr>
            <a:picLocks noChangeAspect="1"/>
          </p:cNvPicPr>
          <p:nvPr/>
        </p:nvPicPr>
        <p:blipFill>
          <a:blip r:embed="rId15"/>
          <a:stretch>
            <a:fillRect/>
          </a:stretch>
        </p:blipFill>
        <p:spPr>
          <a:xfrm>
            <a:off x="36526912" y="24277679"/>
            <a:ext cx="7237424" cy="5423488"/>
          </a:xfrm>
          <a:prstGeom prst="rect">
            <a:avLst/>
          </a:prstGeom>
        </p:spPr>
      </p:pic>
      <p:sp>
        <p:nvSpPr>
          <p:cNvPr id="89" name="TextBox 88"/>
          <p:cNvSpPr txBox="1"/>
          <p:nvPr/>
        </p:nvSpPr>
        <p:spPr>
          <a:xfrm>
            <a:off x="35230900" y="29786302"/>
            <a:ext cx="8135292" cy="830997"/>
          </a:xfrm>
          <a:prstGeom prst="rect">
            <a:avLst/>
          </a:prstGeom>
          <a:noFill/>
          <a:ln w="6350">
            <a:solidFill>
              <a:schemeClr val="accent6"/>
            </a:solidFill>
          </a:ln>
        </p:spPr>
        <p:txBody>
          <a:bodyPr wrap="square" rtlCol="0">
            <a:spAutoFit/>
          </a:bodyPr>
          <a:lstStyle/>
          <a:p>
            <a:r>
              <a:rPr lang="en-US" sz="2400" dirty="0"/>
              <a:t>Positive/negative velocity vectors after 60 </a:t>
            </a:r>
            <a:r>
              <a:rPr lang="el-GR" sz="2400" dirty="0"/>
              <a:t>μ</a:t>
            </a:r>
            <a:r>
              <a:rPr lang="en-US" sz="2400" dirty="0"/>
              <a:t>s with a 0.5 m thruster radius zoomed into (0.05 x 0.05) m domain.</a:t>
            </a:r>
            <a:endParaRPr lang="en-US" sz="2400" dirty="0"/>
          </a:p>
        </p:txBody>
      </p:sp>
      <p:sp>
        <p:nvSpPr>
          <p:cNvPr id="70" name="TextBox 69"/>
          <p:cNvSpPr txBox="1"/>
          <p:nvPr/>
        </p:nvSpPr>
        <p:spPr>
          <a:xfrm>
            <a:off x="29176811" y="22204139"/>
            <a:ext cx="6291652" cy="954107"/>
          </a:xfrm>
          <a:prstGeom prst="rect">
            <a:avLst/>
          </a:prstGeom>
          <a:noFill/>
          <a:ln w="6350">
            <a:solidFill>
              <a:schemeClr val="accent6"/>
            </a:solidFill>
          </a:ln>
        </p:spPr>
        <p:txBody>
          <a:bodyPr wrap="square" rtlCol="0">
            <a:spAutoFit/>
          </a:bodyPr>
          <a:lstStyle/>
          <a:p>
            <a:r>
              <a:rPr lang="en-US" sz="2800" dirty="0"/>
              <a:t>Voltage and electric fields after 10 </a:t>
            </a:r>
            <a:r>
              <a:rPr lang="el-GR" sz="2800" dirty="0"/>
              <a:t>μ</a:t>
            </a:r>
            <a:r>
              <a:rPr lang="en-US" sz="2800" dirty="0"/>
              <a:t>s with a 0.01 m thruster </a:t>
            </a:r>
            <a:r>
              <a:rPr lang="en-US" sz="2800" dirty="0"/>
              <a:t>radius</a:t>
            </a:r>
            <a:r>
              <a:rPr lang="en-US" sz="2800" dirty="0"/>
              <a:t>.</a:t>
            </a:r>
          </a:p>
        </p:txBody>
      </p:sp>
      <p:sp>
        <p:nvSpPr>
          <p:cNvPr id="72" name="TextBox 71"/>
          <p:cNvSpPr txBox="1"/>
          <p:nvPr/>
        </p:nvSpPr>
        <p:spPr>
          <a:xfrm>
            <a:off x="36475703" y="22193723"/>
            <a:ext cx="6326172" cy="954107"/>
          </a:xfrm>
          <a:prstGeom prst="rect">
            <a:avLst/>
          </a:prstGeom>
          <a:noFill/>
          <a:ln w="6350">
            <a:solidFill>
              <a:schemeClr val="accent6"/>
            </a:solidFill>
          </a:ln>
        </p:spPr>
        <p:txBody>
          <a:bodyPr wrap="square" rtlCol="0">
            <a:spAutoFit/>
          </a:bodyPr>
          <a:lstStyle/>
          <a:p>
            <a:r>
              <a:rPr lang="en-US" sz="2800" dirty="0"/>
              <a:t>Voltage and electric fields after 10 </a:t>
            </a:r>
            <a:r>
              <a:rPr lang="el-GR" sz="2800" dirty="0"/>
              <a:t>μ</a:t>
            </a:r>
            <a:r>
              <a:rPr lang="en-US" sz="2800" dirty="0"/>
              <a:t>s with a </a:t>
            </a:r>
            <a:r>
              <a:rPr lang="en-US" sz="2800" dirty="0" smtClean="0"/>
              <a:t>0.01 </a:t>
            </a:r>
            <a:r>
              <a:rPr lang="en-US" sz="2800" dirty="0"/>
              <a:t>m thruster </a:t>
            </a:r>
            <a:r>
              <a:rPr lang="en-US" sz="2800" dirty="0"/>
              <a:t>radius</a:t>
            </a:r>
            <a:r>
              <a:rPr lang="en-US" sz="2800" dirty="0"/>
              <a:t>.</a:t>
            </a:r>
          </a:p>
        </p:txBody>
      </p:sp>
      <p:pic>
        <p:nvPicPr>
          <p:cNvPr id="2052" name="Picture 2051"/>
          <p:cNvPicPr>
            <a:picLocks noChangeAspect="1"/>
          </p:cNvPicPr>
          <p:nvPr/>
        </p:nvPicPr>
        <p:blipFill>
          <a:blip r:embed="rId16"/>
          <a:stretch>
            <a:fillRect/>
          </a:stretch>
        </p:blipFill>
        <p:spPr>
          <a:xfrm>
            <a:off x="36228932" y="8992175"/>
            <a:ext cx="7315200" cy="5481768"/>
          </a:xfrm>
          <a:prstGeom prst="rect">
            <a:avLst/>
          </a:prstGeom>
        </p:spPr>
      </p:pic>
      <p:pic>
        <p:nvPicPr>
          <p:cNvPr id="2054" name="Picture 2053"/>
          <p:cNvPicPr>
            <a:picLocks noChangeAspect="1"/>
          </p:cNvPicPr>
          <p:nvPr/>
        </p:nvPicPr>
        <p:blipFill>
          <a:blip r:embed="rId17"/>
          <a:stretch>
            <a:fillRect/>
          </a:stretch>
        </p:blipFill>
        <p:spPr>
          <a:xfrm>
            <a:off x="28757071" y="16661707"/>
            <a:ext cx="7315200" cy="5481768"/>
          </a:xfrm>
          <a:prstGeom prst="rect">
            <a:avLst/>
          </a:prstGeom>
        </p:spPr>
      </p:pic>
      <p:pic>
        <p:nvPicPr>
          <p:cNvPr id="13" name="Picture 12"/>
          <p:cNvPicPr>
            <a:picLocks noChangeAspect="1"/>
          </p:cNvPicPr>
          <p:nvPr/>
        </p:nvPicPr>
        <p:blipFill>
          <a:blip r:embed="rId18"/>
          <a:stretch>
            <a:fillRect/>
          </a:stretch>
        </p:blipFill>
        <p:spPr>
          <a:xfrm>
            <a:off x="28691032" y="8996557"/>
            <a:ext cx="7315200" cy="5481769"/>
          </a:xfrm>
          <a:prstGeom prst="rect">
            <a:avLst/>
          </a:prstGeom>
        </p:spPr>
      </p:pic>
      <p:pic>
        <p:nvPicPr>
          <p:cNvPr id="2059" name="Picture 2058"/>
          <p:cNvPicPr>
            <a:picLocks noChangeAspect="1"/>
          </p:cNvPicPr>
          <p:nvPr/>
        </p:nvPicPr>
        <p:blipFill>
          <a:blip r:embed="rId19"/>
          <a:stretch>
            <a:fillRect/>
          </a:stretch>
        </p:blipFill>
        <p:spPr>
          <a:xfrm>
            <a:off x="36122491" y="16676872"/>
            <a:ext cx="7315200" cy="5481769"/>
          </a:xfrm>
          <a:prstGeom prst="rect">
            <a:avLst/>
          </a:prstGeom>
        </p:spPr>
      </p:pic>
      <p:pic>
        <p:nvPicPr>
          <p:cNvPr id="76" name="Picture 75"/>
          <p:cNvPicPr>
            <a:picLocks noChangeAspect="1"/>
          </p:cNvPicPr>
          <p:nvPr/>
        </p:nvPicPr>
        <p:blipFill rotWithShape="1">
          <a:blip r:embed="rId18"/>
          <a:srcRect l="-3571" t="-3707" r="95942" b="3707"/>
          <a:stretch/>
        </p:blipFill>
        <p:spPr>
          <a:xfrm>
            <a:off x="35899239" y="8605319"/>
            <a:ext cx="558074" cy="5481769"/>
          </a:xfrm>
          <a:prstGeom prst="rect">
            <a:avLst/>
          </a:prstGeom>
        </p:spPr>
      </p:pic>
      <p:pic>
        <p:nvPicPr>
          <p:cNvPr id="77" name="Picture 76"/>
          <p:cNvPicPr>
            <a:picLocks noChangeAspect="1"/>
          </p:cNvPicPr>
          <p:nvPr/>
        </p:nvPicPr>
        <p:blipFill rotWithShape="1">
          <a:blip r:embed="rId18"/>
          <a:srcRect t="94510"/>
          <a:stretch/>
        </p:blipFill>
        <p:spPr>
          <a:xfrm>
            <a:off x="36332274" y="14025846"/>
            <a:ext cx="7315200" cy="300931"/>
          </a:xfrm>
          <a:prstGeom prst="rect">
            <a:avLst/>
          </a:prstGeom>
        </p:spPr>
      </p:pic>
      <p:pic>
        <p:nvPicPr>
          <p:cNvPr id="78" name="Picture 77"/>
          <p:cNvPicPr>
            <a:picLocks noChangeAspect="1"/>
          </p:cNvPicPr>
          <p:nvPr/>
        </p:nvPicPr>
        <p:blipFill rotWithShape="1">
          <a:blip r:embed="rId18"/>
          <a:srcRect l="-3571" t="-3707" r="95942" b="3707"/>
          <a:stretch/>
        </p:blipFill>
        <p:spPr>
          <a:xfrm>
            <a:off x="28600156" y="16584088"/>
            <a:ext cx="558074" cy="5481769"/>
          </a:xfrm>
          <a:prstGeom prst="rect">
            <a:avLst/>
          </a:prstGeom>
        </p:spPr>
      </p:pic>
      <p:pic>
        <p:nvPicPr>
          <p:cNvPr id="79" name="Picture 78"/>
          <p:cNvPicPr>
            <a:picLocks noChangeAspect="1"/>
          </p:cNvPicPr>
          <p:nvPr/>
        </p:nvPicPr>
        <p:blipFill rotWithShape="1">
          <a:blip r:embed="rId18"/>
          <a:srcRect t="94510"/>
          <a:stretch/>
        </p:blipFill>
        <p:spPr>
          <a:xfrm>
            <a:off x="29121212" y="21848625"/>
            <a:ext cx="7315200" cy="300931"/>
          </a:xfrm>
          <a:prstGeom prst="rect">
            <a:avLst/>
          </a:prstGeom>
        </p:spPr>
      </p:pic>
      <p:pic>
        <p:nvPicPr>
          <p:cNvPr id="80" name="Picture 79"/>
          <p:cNvPicPr>
            <a:picLocks noChangeAspect="1"/>
          </p:cNvPicPr>
          <p:nvPr/>
        </p:nvPicPr>
        <p:blipFill rotWithShape="1">
          <a:blip r:embed="rId18"/>
          <a:srcRect l="-3571" t="-3707" r="95942" b="3707"/>
          <a:stretch/>
        </p:blipFill>
        <p:spPr>
          <a:xfrm>
            <a:off x="36374885" y="24213834"/>
            <a:ext cx="558074" cy="5481769"/>
          </a:xfrm>
          <a:prstGeom prst="rect">
            <a:avLst/>
          </a:prstGeom>
        </p:spPr>
      </p:pic>
      <p:pic>
        <p:nvPicPr>
          <p:cNvPr id="82" name="Picture 81"/>
          <p:cNvPicPr>
            <a:picLocks noChangeAspect="1"/>
          </p:cNvPicPr>
          <p:nvPr/>
        </p:nvPicPr>
        <p:blipFill rotWithShape="1">
          <a:blip r:embed="rId18"/>
          <a:srcRect t="94510"/>
          <a:stretch/>
        </p:blipFill>
        <p:spPr>
          <a:xfrm>
            <a:off x="37266304" y="29442803"/>
            <a:ext cx="7315200" cy="3009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970338" rtl="0" eaLnBrk="1" fontAlgn="base" latinLnBrk="0" hangingPunct="1">
          <a:lnSpc>
            <a:spcPct val="100000"/>
          </a:lnSpc>
          <a:spcBef>
            <a:spcPct val="0"/>
          </a:spcBef>
          <a:spcAft>
            <a:spcPct val="0"/>
          </a:spcAft>
          <a:buClrTx/>
          <a:buSzTx/>
          <a:buFontTx/>
          <a:buNone/>
          <a:tabLst/>
          <a:defRPr kumimoji="0" lang="en-US" sz="87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970338" rtl="0" eaLnBrk="1" fontAlgn="base" latinLnBrk="0" hangingPunct="1">
          <a:lnSpc>
            <a:spcPct val="100000"/>
          </a:lnSpc>
          <a:spcBef>
            <a:spcPct val="0"/>
          </a:spcBef>
          <a:spcAft>
            <a:spcPct val="0"/>
          </a:spcAft>
          <a:buClrTx/>
          <a:buSzTx/>
          <a:buFontTx/>
          <a:buNone/>
          <a:tabLst/>
          <a:defRPr kumimoji="0" lang="en-US" sz="87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46542</TotalTime>
  <Words>1253</Words>
  <Application>Microsoft Office PowerPoint</Application>
  <PresentationFormat>Custom</PresentationFormat>
  <Paragraphs>140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Wingdings</vt:lpstr>
      <vt:lpstr>Default Design</vt:lpstr>
      <vt:lpstr>PowerPoint Presentation</vt:lpstr>
    </vt:vector>
  </TitlesOfParts>
  <Company>Whitworth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Instructional Resources</dc:creator>
  <cp:lastModifiedBy>Thomas K Dale</cp:lastModifiedBy>
  <cp:revision>710</cp:revision>
  <dcterms:created xsi:type="dcterms:W3CDTF">2005-11-05T23:14:39Z</dcterms:created>
  <dcterms:modified xsi:type="dcterms:W3CDTF">2017-11-01T22:42:16Z</dcterms:modified>
</cp:coreProperties>
</file>