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59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FC73-0721-1E45-9EE7-9BF56E6FE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A964-CA36-494A-8D04-8A2A8A96B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C08E-DB50-FB4C-9054-0487435B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F8E4-D7C4-5C43-B721-ABEC78C6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578E-6EC1-4E49-9D04-565D2B93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362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A9F7-E623-934C-95F7-5D2EB0FB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7930B-8845-614C-B7A3-B96932C48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225B-0C06-9945-B61E-AD1F586F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A4EB-A23D-E846-A84B-0DBB0B5A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38AD-6B5C-3246-A380-FA8CA9A0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86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682A1-AE96-D549-B8A3-46020689E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B06F-16B7-8349-B8F2-91F050CD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E1D4-B20D-9D42-96D6-AEB74D73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B258-B503-EC4F-AE81-9D1359B2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A806-A605-2847-8718-AE970D4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897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1CC5-6078-C443-A71C-2CC8F1DF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F46C-E894-144D-9C6D-57D14926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11C5-C37E-3544-A514-D3E9DE46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76DB-D557-F94E-A999-077213DA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CC2E-C16F-2340-ABF0-1E032ED3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53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3F80-2477-9B45-AEE1-1D5BC95B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D662-7320-A74B-B77D-64A212DF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018D-A4B7-964A-BAE5-39A2893D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823C-E761-394D-A465-641ECCCC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2A2A-3E09-9D49-AF69-19D98E19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375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2179-F6D6-5E43-B911-CEC7C20D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F19E-8708-BA49-8509-0CAFF4BCB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844DE-3275-AF42-8F9B-550134002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ABCD-E897-CA44-B467-737C4924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598B7-B2D0-984A-B03A-3EB39AC7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B8EB-FFA6-1149-862D-6B17C0D5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65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5F59-69DB-D346-8774-8157A3AF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ECA51-FCA4-264B-8B1E-7ACC7279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560D0-8677-1B43-A20F-6449AA6C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6E009-A452-9A48-80FD-70BAA1952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4AB2E-9888-E843-BC40-468B51F0A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0F19-5503-F14A-8354-86A7408D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78838-61F0-3A4B-90EC-EEF31CAC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3BFDA-9A7B-974D-A2A3-CE9263A1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5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03A7-2B9D-ED4D-9356-89E9C434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81A7C-E325-C645-920A-D4E4AF42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00171-08D2-7E4A-BC33-CE02A51E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22437-E92F-014B-87C6-E9061B7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38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DEE5B-E6BF-0542-ACA2-11DD3571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434AF-B0F0-8047-AD01-04B17D01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346BC-FD9F-2C4C-8DFE-BF720D2A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855E-426F-784B-8CAB-92F3D0F3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3D26-CA35-7E49-A478-29C0C790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61791-7329-BE48-88EC-FDE16ABFC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5D85-B045-6D4B-AA97-DD0F1D6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7A556-28DD-9B49-B0AE-1EE172F5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B7AE-0B82-974B-818A-8CD58F4E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53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83F0-12F2-8E4F-B101-F8A9034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E303B-D876-FD4E-861A-4F8737340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253A-693F-0548-AAD3-359B7187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B872B-E423-434A-A7AA-DA6C3FA3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914FD-58F0-0540-9722-2C84EB9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8A845-9779-E34C-989E-2D1F1EF2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6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D8EAE-9A01-C148-BEF6-962A6D11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1DA0-6006-5F4C-8BAC-D19262BA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0880-CC1F-6E45-87BF-35E031CDD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9DD6-0E93-034F-82FE-D71D51B2457C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BD0A-3E86-4F40-8647-4E758969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941C-DB73-7D46-9139-D3DEB74F5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DFB0-6D61-914C-9449-6F975024D1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438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AAVAIL </a:t>
            </a:r>
            <a:r>
              <a:rPr lang="en-GB" sz="4400" b="1" dirty="0"/>
              <a:t>predict monthly revenue </a:t>
            </a:r>
            <a:r>
              <a:rPr lang="en-US" sz="4400" b="1" dirty="0"/>
              <a:t>- EDA.</a:t>
            </a:r>
            <a:br>
              <a:rPr lang="en-PL" dirty="0"/>
            </a:b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CA775-026C-8E4E-8C47-E2E3FE00F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Accurately predicted monthly revenue is needed to improve manager and executive decision making. Well-projected numbers will help stabilize staffing and budget projections which will have a beneficial ripple effect throughout the company.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573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38" y="1120304"/>
            <a:ext cx="9592962" cy="545799"/>
          </a:xfrm>
        </p:spPr>
        <p:txBody>
          <a:bodyPr>
            <a:normAutofit fontScale="90000"/>
          </a:bodyPr>
          <a:lstStyle/>
          <a:p>
            <a:pPr algn="l"/>
            <a:br>
              <a:rPr lang="pl-PL" sz="3600" b="1" dirty="0"/>
            </a:br>
            <a:r>
              <a:rPr lang="pl-PL" sz="3600" b="1" dirty="0"/>
              <a:t>Time-</a:t>
            </a:r>
            <a:r>
              <a:rPr lang="pl-PL" sz="3600" b="1" dirty="0" err="1"/>
              <a:t>series</a:t>
            </a:r>
            <a:r>
              <a:rPr lang="pl-PL" sz="3600" b="1" dirty="0"/>
              <a:t> </a:t>
            </a:r>
            <a:r>
              <a:rPr lang="pl-PL" sz="3600" b="1" dirty="0" err="1"/>
              <a:t>forecasting</a:t>
            </a:r>
            <a:r>
              <a:rPr lang="pl-PL" sz="3600" b="1" dirty="0"/>
              <a:t> </a:t>
            </a:r>
            <a:r>
              <a:rPr lang="pl-PL" sz="3600" b="1" dirty="0" err="1"/>
              <a:t>aproach</a:t>
            </a:r>
            <a:br>
              <a:rPr lang="pl-PL" sz="3600" b="1" dirty="0"/>
            </a:br>
            <a:r>
              <a:rPr lang="pl-PL" sz="3600" dirty="0"/>
              <a:t>ACF (</a:t>
            </a:r>
            <a:r>
              <a:rPr lang="pl-PL" sz="3600" dirty="0" err="1"/>
              <a:t>Autocorrelation</a:t>
            </a:r>
            <a:r>
              <a:rPr lang="pl-PL" sz="3600" dirty="0"/>
              <a:t>) and PACF (</a:t>
            </a:r>
            <a:r>
              <a:rPr lang="pl-PL" sz="3600" dirty="0" err="1"/>
              <a:t>Partial</a:t>
            </a:r>
            <a:r>
              <a:rPr lang="pl-PL" sz="3600" dirty="0"/>
              <a:t> </a:t>
            </a:r>
            <a:r>
              <a:rPr lang="pl-PL" sz="3600" dirty="0" err="1"/>
              <a:t>Autocorrelation</a:t>
            </a:r>
            <a:r>
              <a:rPr lang="pl-PL" sz="3600" dirty="0"/>
              <a:t>) </a:t>
            </a:r>
            <a:r>
              <a:rPr lang="pl-PL" sz="3600" dirty="0" err="1"/>
              <a:t>plots</a:t>
            </a:r>
            <a:r>
              <a:rPr lang="pl-PL" sz="3600" dirty="0"/>
              <a:t> for d = 0, to </a:t>
            </a:r>
            <a:r>
              <a:rPr lang="pl-PL" sz="3600" dirty="0" err="1"/>
              <a:t>find</a:t>
            </a:r>
            <a:r>
              <a:rPr lang="pl-PL" sz="3600" dirty="0"/>
              <a:t> p and q </a:t>
            </a:r>
            <a:r>
              <a:rPr lang="pl-PL" sz="3600" dirty="0" err="1"/>
              <a:t>values</a:t>
            </a:r>
            <a:r>
              <a:rPr lang="pl-PL" sz="3600" dirty="0"/>
              <a:t> for ARIMA(p, d, q)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6983A0-6B95-D74D-9617-C583F4EB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611" y="2384896"/>
            <a:ext cx="4724400" cy="33528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18B9C92-30DE-C94D-AEED-19F526593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6713" y="2384896"/>
            <a:ext cx="497512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3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38" y="652806"/>
            <a:ext cx="9592962" cy="54579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b="1" dirty="0"/>
              <a:t>Time-</a:t>
            </a:r>
            <a:r>
              <a:rPr lang="pl-PL" sz="3600" b="1" dirty="0" err="1"/>
              <a:t>series</a:t>
            </a:r>
            <a:r>
              <a:rPr lang="pl-PL" sz="3600" b="1" dirty="0"/>
              <a:t> </a:t>
            </a:r>
            <a:r>
              <a:rPr lang="pl-PL" sz="3600" b="1" dirty="0" err="1"/>
              <a:t>forecasting</a:t>
            </a:r>
            <a:r>
              <a:rPr lang="pl-PL" sz="3600" b="1" dirty="0"/>
              <a:t> </a:t>
            </a:r>
            <a:r>
              <a:rPr lang="pl-PL" sz="3600" b="1" dirty="0" err="1"/>
              <a:t>aproach</a:t>
            </a:r>
            <a:r>
              <a:rPr lang="pl-PL" sz="3600" b="1" dirty="0"/>
              <a:t> </a:t>
            </a:r>
            <a:br>
              <a:rPr lang="pl-PL" sz="3600" b="1" dirty="0"/>
            </a:br>
            <a:r>
              <a:rPr lang="pl-PL" sz="3600" dirty="0" err="1"/>
              <a:t>Prediction</a:t>
            </a:r>
            <a:r>
              <a:rPr lang="pl-PL" sz="3600" dirty="0"/>
              <a:t> for United </a:t>
            </a:r>
            <a:r>
              <a:rPr lang="pl-PL" sz="3600" dirty="0" err="1"/>
              <a:t>Kingdom</a:t>
            </a:r>
            <a:r>
              <a:rPr lang="pl-PL" sz="3600" dirty="0"/>
              <a:t> ARIMA (1, 0, 1)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43AE08B-948D-AE4C-A7DD-3B5173972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37" y="1306040"/>
            <a:ext cx="8736228" cy="52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38" y="652806"/>
            <a:ext cx="9592962" cy="545799"/>
          </a:xfrm>
        </p:spPr>
        <p:txBody>
          <a:bodyPr>
            <a:normAutofit fontScale="90000"/>
          </a:bodyPr>
          <a:lstStyle/>
          <a:p>
            <a:pPr algn="l"/>
            <a:br>
              <a:rPr lang="pl-PL" sz="3600" b="1" dirty="0"/>
            </a:br>
            <a:r>
              <a:rPr lang="pl-PL" sz="3600" b="1" dirty="0"/>
              <a:t>Time-</a:t>
            </a:r>
            <a:r>
              <a:rPr lang="pl-PL" sz="3600" b="1" dirty="0" err="1"/>
              <a:t>series</a:t>
            </a:r>
            <a:r>
              <a:rPr lang="pl-PL" sz="3600" b="1" dirty="0"/>
              <a:t> </a:t>
            </a:r>
            <a:r>
              <a:rPr lang="pl-PL" sz="3600" b="1" dirty="0" err="1"/>
              <a:t>forecasting</a:t>
            </a:r>
            <a:r>
              <a:rPr lang="pl-PL" sz="3600" b="1" dirty="0"/>
              <a:t> </a:t>
            </a:r>
            <a:r>
              <a:rPr lang="pl-PL" sz="3600" b="1" dirty="0" err="1"/>
              <a:t>aproach</a:t>
            </a:r>
            <a:r>
              <a:rPr lang="pl-PL" sz="3600" b="1" dirty="0"/>
              <a:t> – Auto ARIMA</a:t>
            </a:r>
            <a:br>
              <a:rPr lang="pl-PL" sz="3600" b="1" dirty="0"/>
            </a:br>
            <a:r>
              <a:rPr lang="pl-PL" sz="3600" dirty="0" err="1"/>
              <a:t>Prediction</a:t>
            </a:r>
            <a:r>
              <a:rPr lang="pl-PL" sz="3600" dirty="0"/>
              <a:t> for United </a:t>
            </a:r>
            <a:r>
              <a:rPr lang="pl-PL" sz="3600" dirty="0" err="1"/>
              <a:t>Kingdom</a:t>
            </a:r>
            <a:r>
              <a:rPr lang="pl-PL" sz="3600" dirty="0"/>
              <a:t> auto ARIMA (2, 0, 0)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2901FB-CBB2-DE4B-AF60-55F38000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4301" y="1412117"/>
            <a:ext cx="7734986" cy="51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38" y="652806"/>
            <a:ext cx="9592962" cy="54579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b="1" dirty="0"/>
              <a:t>Time-</a:t>
            </a:r>
            <a:r>
              <a:rPr lang="pl-PL" sz="3600" b="1" dirty="0" err="1"/>
              <a:t>series</a:t>
            </a:r>
            <a:r>
              <a:rPr lang="pl-PL" sz="3600" b="1" dirty="0"/>
              <a:t> </a:t>
            </a:r>
            <a:r>
              <a:rPr lang="pl-PL" sz="3600" b="1" dirty="0" err="1"/>
              <a:t>forecasting</a:t>
            </a:r>
            <a:r>
              <a:rPr lang="pl-PL" sz="3600" b="1" dirty="0"/>
              <a:t> </a:t>
            </a:r>
            <a:r>
              <a:rPr lang="pl-PL" sz="3600" b="1" dirty="0" err="1"/>
              <a:t>aproaches</a:t>
            </a:r>
            <a:r>
              <a:rPr lang="pl-PL" sz="3600" b="1" dirty="0"/>
              <a:t> - </a:t>
            </a:r>
            <a:r>
              <a:rPr lang="pl-PL" sz="3600" b="1" dirty="0" err="1"/>
              <a:t>compare</a:t>
            </a:r>
            <a:r>
              <a:rPr lang="pl-PL" sz="3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E7B23-F98E-5A4D-BA5D-1481D637530C}"/>
              </a:ext>
            </a:extLst>
          </p:cNvPr>
          <p:cNvSpPr txBox="1"/>
          <p:nvPr/>
        </p:nvSpPr>
        <p:spPr>
          <a:xfrm>
            <a:off x="1235679" y="1556952"/>
            <a:ext cx="10552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Manually I’ve got (p, d , q) = (1, 0, 1) and </a:t>
            </a:r>
            <a:r>
              <a:rPr lang="en-GB" dirty="0" err="1"/>
              <a:t>auto_arima</a:t>
            </a:r>
            <a:r>
              <a:rPr lang="en-GB" dirty="0"/>
              <a:t> found the lowest AIC value with (2, 0, 0).</a:t>
            </a:r>
          </a:p>
          <a:p>
            <a:r>
              <a:rPr lang="en-GB" dirty="0"/>
              <a:t>Based on plots, it looks that model selected by auto ARIMA has high AR part (p) which produce almost horizontal line. Differences between AIC values were very small, so I think using ARIMA (1, 0, 0), or ARIMA (1, 0, 1) with small limited number of steps/days of forecast will work better.</a:t>
            </a:r>
          </a:p>
          <a:p>
            <a:endParaRPr lang="en-GB" dirty="0"/>
          </a:p>
          <a:p>
            <a:r>
              <a:rPr lang="en-GB" dirty="0"/>
              <a:t>Because limited time for capstone project, I was not comparing </a:t>
            </a:r>
            <a:r>
              <a:rPr lang="en-GB" b="1" dirty="0"/>
              <a:t>supervised learning (SR)</a:t>
            </a:r>
            <a:r>
              <a:rPr lang="en-GB" dirty="0"/>
              <a:t> approach with </a:t>
            </a:r>
            <a:r>
              <a:rPr lang="pl-PL" b="1" dirty="0" err="1"/>
              <a:t>time-series</a:t>
            </a:r>
            <a:r>
              <a:rPr lang="pl-PL" b="1" dirty="0"/>
              <a:t> </a:t>
            </a:r>
            <a:r>
              <a:rPr lang="pl-PL" b="1" dirty="0" err="1"/>
              <a:t>forecasting</a:t>
            </a:r>
            <a:r>
              <a:rPr lang="pl-PL" b="1" dirty="0"/>
              <a:t>. </a:t>
            </a:r>
            <a:r>
              <a:rPr lang="pl-PL" dirty="0"/>
              <a:t>Most </a:t>
            </a:r>
            <a:r>
              <a:rPr lang="pl-PL" dirty="0" err="1"/>
              <a:t>likely</a:t>
            </a:r>
            <a:r>
              <a:rPr lang="pl-PL" dirty="0"/>
              <a:t> ARIMA model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perform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SR,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tries</a:t>
            </a:r>
            <a:r>
              <a:rPr lang="pl-PL" dirty="0"/>
              <a:t> to </a:t>
            </a:r>
            <a:r>
              <a:rPr lang="pl-PL" dirty="0" err="1"/>
              <a:t>mimic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time-series</a:t>
            </a:r>
            <a:r>
              <a:rPr lang="pl-PL" dirty="0"/>
              <a:t> </a:t>
            </a:r>
            <a:r>
              <a:rPr lang="pl-PL" dirty="0" err="1"/>
              <a:t>forecasting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observe</a:t>
            </a:r>
            <a:r>
              <a:rPr lang="pl-PL" dirty="0"/>
              <a:t> </a:t>
            </a:r>
            <a:r>
              <a:rPr lang="pl-PL" dirty="0" err="1"/>
              <a:t>seasonality</a:t>
            </a:r>
            <a:r>
              <a:rPr lang="pl-PL" dirty="0"/>
              <a:t> in </a:t>
            </a:r>
            <a:r>
              <a:rPr lang="pl-PL" dirty="0" err="1"/>
              <a:t>timeseries</a:t>
            </a:r>
            <a:r>
              <a:rPr lang="pl-PL" dirty="0"/>
              <a:t>. Most </a:t>
            </a:r>
            <a:r>
              <a:rPr lang="pl-PL" dirty="0" err="1"/>
              <a:t>active</a:t>
            </a:r>
            <a:r>
              <a:rPr lang="pl-PL" dirty="0"/>
              <a:t> period </a:t>
            </a:r>
            <a:r>
              <a:rPr lang="pl-PL" dirty="0" err="1"/>
              <a:t>is</a:t>
            </a:r>
            <a:r>
              <a:rPr lang="pl-PL" dirty="0"/>
              <a:t> from </a:t>
            </a:r>
            <a:r>
              <a:rPr lang="pl-PL" dirty="0" err="1"/>
              <a:t>November</a:t>
            </a:r>
            <a:r>
              <a:rPr lang="pl-PL" dirty="0"/>
              <a:t> to </a:t>
            </a:r>
            <a:r>
              <a:rPr lang="pl-PL" dirty="0" err="1"/>
              <a:t>December</a:t>
            </a:r>
            <a:r>
              <a:rPr lang="pl-PL" dirty="0"/>
              <a:t>, with </a:t>
            </a:r>
            <a:r>
              <a:rPr lang="pl-PL" dirty="0" err="1"/>
              <a:t>highest</a:t>
            </a:r>
            <a:r>
              <a:rPr lang="pl-PL" dirty="0"/>
              <a:t> </a:t>
            </a:r>
            <a:r>
              <a:rPr lang="pl-PL" dirty="0" err="1"/>
              <a:t>revenue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Docker image </a:t>
            </a:r>
            <a:r>
              <a:rPr lang="pl-PL" dirty="0" err="1"/>
              <a:t>has</a:t>
            </a:r>
            <a:r>
              <a:rPr lang="pl-PL" dirty="0"/>
              <a:t> SR </a:t>
            </a:r>
            <a:r>
              <a:rPr lang="pl-PL" dirty="0" err="1"/>
              <a:t>approach</a:t>
            </a:r>
            <a:r>
              <a:rPr lang="pl-PL" dirty="0"/>
              <a:t> </a:t>
            </a:r>
            <a:r>
              <a:rPr lang="pl-PL" dirty="0" err="1"/>
              <a:t>implemented</a:t>
            </a:r>
            <a:r>
              <a:rPr lang="pl-PL" dirty="0"/>
              <a:t> with </a:t>
            </a:r>
            <a:r>
              <a:rPr lang="pl-PL" dirty="0" err="1"/>
              <a:t>use</a:t>
            </a:r>
            <a:r>
              <a:rPr lang="pl-PL" dirty="0"/>
              <a:t> of </a:t>
            </a:r>
            <a:r>
              <a:rPr lang="en-GB" dirty="0" err="1"/>
              <a:t>RandomForestRegressor</a:t>
            </a:r>
            <a:r>
              <a:rPr lang="en-GB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2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>
                <a:latin typeface="+mn-lt"/>
              </a:rPr>
              <a:t>Possible hypotheses to test</a:t>
            </a:r>
            <a:endParaRPr lang="pl-PL" sz="2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CA775-026C-8E4E-8C47-E2E3FE00F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166"/>
            <a:ext cx="9144000" cy="356563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Timeseries for revenue is stationary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Revenue mean between months is statistically similar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Timeseries for revenue is seasonal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 b="1" dirty="0"/>
          </a:p>
          <a:p>
            <a:pPr algn="l"/>
            <a:r>
              <a:rPr lang="en-GB" b="1" dirty="0"/>
              <a:t>Ideal data to address the business opportunity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Data data are at a transaction level to know </a:t>
            </a:r>
            <a:r>
              <a:rPr lang="en-GB" sz="1600" b="1" dirty="0"/>
              <a:t>What</a:t>
            </a:r>
            <a:r>
              <a:rPr lang="en-GB" sz="1600" dirty="0"/>
              <a:t>, was bought by </a:t>
            </a:r>
            <a:r>
              <a:rPr lang="en-GB" sz="1600" b="1" dirty="0"/>
              <a:t>Who</a:t>
            </a:r>
            <a:r>
              <a:rPr lang="en-GB" sz="1600" dirty="0"/>
              <a:t>, </a:t>
            </a:r>
            <a:r>
              <a:rPr lang="en-GB" sz="1600" b="1" dirty="0"/>
              <a:t>Where</a:t>
            </a:r>
            <a:r>
              <a:rPr lang="en-GB" sz="1600" dirty="0"/>
              <a:t> and </a:t>
            </a:r>
            <a:r>
              <a:rPr lang="en-GB" sz="1600" b="1" dirty="0"/>
              <a:t>When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Data about other timeseries e.g. marketing spending, promo offers, offer difference between countries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 amount of data should be sufficient to observe seasonal aspect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52187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>
                <a:latin typeface="+mn-lt"/>
              </a:rPr>
              <a:t>General Outline</a:t>
            </a:r>
            <a:endParaRPr lang="pl-PL" sz="2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CA775-026C-8E4E-8C47-E2E3FE00F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165"/>
            <a:ext cx="9144000" cy="4043471"/>
          </a:xfrm>
        </p:spPr>
        <p:txBody>
          <a:bodyPr>
            <a:normAutofit/>
          </a:bodyPr>
          <a:lstStyle/>
          <a:p>
            <a:pPr algn="l"/>
            <a:r>
              <a:rPr lang="en-GB" sz="1600" b="1" dirty="0"/>
              <a:t>Available training data contains purchases (81508) from 43 unique countries, 42643 invoices, 5006 unique streams, across 495 distinct dates.</a:t>
            </a:r>
          </a:p>
          <a:p>
            <a:pPr algn="l"/>
            <a:endParaRPr lang="en-GB" sz="1600" b="1" dirty="0"/>
          </a:p>
          <a:p>
            <a:pPr algn="l"/>
            <a:endParaRPr lang="en-GB" sz="1600" b="1" dirty="0"/>
          </a:p>
          <a:p>
            <a:pPr algn="l"/>
            <a:endParaRPr lang="en-GB" sz="1600" b="1" dirty="0"/>
          </a:p>
          <a:p>
            <a:pPr algn="l"/>
            <a:endParaRPr lang="en-GB" sz="1600" b="1" dirty="0"/>
          </a:p>
          <a:p>
            <a:pPr algn="l"/>
            <a:endParaRPr lang="en-GB" sz="1600" b="1" dirty="0"/>
          </a:p>
          <a:p>
            <a:pPr algn="l"/>
            <a:endParaRPr lang="en-GB" sz="1600" b="1" dirty="0"/>
          </a:p>
          <a:p>
            <a:pPr algn="l"/>
            <a:r>
              <a:rPr lang="en-GB" sz="1600" b="1" dirty="0"/>
              <a:t>It was required to unify column names, and drop few rows with negative price values (</a:t>
            </a:r>
            <a:r>
              <a:rPr lang="en-GB" sz="1600" b="1" dirty="0" err="1"/>
              <a:t>stream_id</a:t>
            </a:r>
            <a:r>
              <a:rPr lang="en-GB" sz="1600" b="1" dirty="0"/>
              <a:t> in letter form).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6CC4A7-D6D1-9F4B-A404-FB0BC4F8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42" y="2763000"/>
            <a:ext cx="9381915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9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457202"/>
            <a:ext cx="10083800" cy="39541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Available information</a:t>
            </a:r>
            <a:r>
              <a:rPr lang="en-PL" sz="3200" b="1" dirty="0">
                <a:effectLst/>
              </a:rPr>
              <a:t> </a:t>
            </a:r>
            <a:endParaRPr lang="pl-PL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E8911-EC3D-D74E-BBB1-AE0BE7D8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918176"/>
            <a:ext cx="11023600" cy="261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DD24A-9117-4E48-BF53-0F2A0DD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4631724"/>
            <a:ext cx="33909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A52DFE-EB9D-9D40-967A-FFDC6CF3D84E}"/>
              </a:ext>
            </a:extLst>
          </p:cNvPr>
          <p:cNvSpPr txBox="1"/>
          <p:nvPr/>
        </p:nvSpPr>
        <p:spPr>
          <a:xfrm>
            <a:off x="584200" y="3818238"/>
            <a:ext cx="8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After</a:t>
            </a:r>
            <a:r>
              <a:rPr lang="pl-PL" dirty="0"/>
              <a:t> data </a:t>
            </a:r>
            <a:r>
              <a:rPr lang="pl-PL" dirty="0" err="1"/>
              <a:t>transforms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converted</a:t>
            </a:r>
            <a:r>
              <a:rPr lang="pl-PL" dirty="0"/>
              <a:t> to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series</a:t>
            </a:r>
            <a:r>
              <a:rPr lang="pl-PL" dirty="0"/>
              <a:t> with </a:t>
            </a:r>
            <a:r>
              <a:rPr lang="pl-PL" dirty="0" err="1"/>
              <a:t>daily</a:t>
            </a:r>
            <a:r>
              <a:rPr lang="pl-PL" dirty="0"/>
              <a:t> </a:t>
            </a:r>
            <a:r>
              <a:rPr lang="pl-PL" dirty="0" err="1"/>
              <a:t>interval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44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11" y="455098"/>
            <a:ext cx="10099589" cy="545799"/>
          </a:xfrm>
        </p:spPr>
        <p:txBody>
          <a:bodyPr>
            <a:normAutofit/>
          </a:bodyPr>
          <a:lstStyle/>
          <a:p>
            <a:pPr algn="l"/>
            <a:r>
              <a:rPr lang="pl-PL" sz="2400" b="1" dirty="0"/>
              <a:t>Missing </a:t>
            </a:r>
            <a:r>
              <a:rPr lang="pl-PL" sz="2400" b="1" dirty="0" err="1"/>
              <a:t>values</a:t>
            </a:r>
            <a:r>
              <a:rPr lang="pl-PL" sz="2400" b="1" dirty="0"/>
              <a:t> – </a:t>
            </a:r>
            <a:r>
              <a:rPr lang="pl-PL" sz="2400" b="1" dirty="0" err="1"/>
              <a:t>only</a:t>
            </a:r>
            <a:r>
              <a:rPr lang="pl-PL" sz="2400" b="1" dirty="0"/>
              <a:t> on </a:t>
            </a:r>
            <a:r>
              <a:rPr lang="pl-PL" sz="2400" b="1" dirty="0" err="1"/>
              <a:t>customer_id</a:t>
            </a:r>
            <a:r>
              <a:rPr lang="pl-PL" sz="2400" b="1" dirty="0"/>
              <a:t>, </a:t>
            </a:r>
            <a:r>
              <a:rPr lang="pl-PL" sz="2400" b="1" dirty="0" err="1"/>
              <a:t>which</a:t>
            </a:r>
            <a:r>
              <a:rPr lang="pl-PL" sz="2400" b="1" dirty="0"/>
              <a:t> </a:t>
            </a:r>
            <a:r>
              <a:rPr lang="pl-PL" sz="2400" b="1" dirty="0" err="1"/>
              <a:t>is</a:t>
            </a:r>
            <a:r>
              <a:rPr lang="pl-PL" sz="2400" b="1" dirty="0"/>
              <a:t> not </a:t>
            </a:r>
            <a:r>
              <a:rPr lang="pl-PL" sz="2400" b="1" dirty="0" err="1"/>
              <a:t>used</a:t>
            </a:r>
            <a:r>
              <a:rPr lang="pl-PL" sz="2400" b="1" dirty="0"/>
              <a:t> </a:t>
            </a:r>
            <a:r>
              <a:rPr lang="pl-PL" sz="2400" b="1" dirty="0" err="1"/>
              <a:t>anyway</a:t>
            </a:r>
            <a:endParaRPr lang="pl-PL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AA2ACF-D25A-CF4E-A782-E910BDA4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951" y="1146398"/>
            <a:ext cx="7760026" cy="52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8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38" y="455098"/>
            <a:ext cx="9592962" cy="54579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b="1" dirty="0" err="1"/>
              <a:t>Revenue</a:t>
            </a:r>
            <a:r>
              <a:rPr lang="pl-PL" sz="3600" b="1" dirty="0"/>
              <a:t> by country for top 10 </a:t>
            </a:r>
            <a:r>
              <a:rPr lang="pl-PL" sz="3600" b="1" dirty="0" err="1"/>
              <a:t>countries</a:t>
            </a:r>
            <a:endParaRPr lang="pl-PL" sz="36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201530-1310-1D42-9FB8-00C96A268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38" y="1178697"/>
            <a:ext cx="8467204" cy="5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098"/>
            <a:ext cx="9144000" cy="54579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b="1" dirty="0"/>
              <a:t>Time </a:t>
            </a:r>
            <a:r>
              <a:rPr lang="pl-PL" sz="3600" b="1" dirty="0" err="1"/>
              <a:t>series</a:t>
            </a:r>
            <a:endParaRPr lang="pl-PL" sz="36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9D43C8-F5B0-3F41-BB46-E9A3D3783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108" y="727997"/>
            <a:ext cx="9967784" cy="61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5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832" y="257390"/>
            <a:ext cx="9877168" cy="1064783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b="1" dirty="0" err="1"/>
              <a:t>Supervised</a:t>
            </a:r>
            <a:r>
              <a:rPr lang="pl-PL" sz="3600" b="1" dirty="0"/>
              <a:t> learning </a:t>
            </a:r>
            <a:r>
              <a:rPr lang="pl-PL" sz="3600" b="1" dirty="0" err="1"/>
              <a:t>approach</a:t>
            </a:r>
            <a:r>
              <a:rPr lang="pl-PL" sz="3600" b="1" dirty="0"/>
              <a:t> - </a:t>
            </a:r>
            <a:r>
              <a:rPr lang="pl-PL" sz="3600" b="1" dirty="0" err="1"/>
              <a:t>correlations</a:t>
            </a:r>
            <a:r>
              <a:rPr lang="pl-PL" sz="3600" b="1" dirty="0"/>
              <a:t> </a:t>
            </a:r>
            <a:r>
              <a:rPr lang="pl-PL" sz="3600" b="1" dirty="0" err="1"/>
              <a:t>between</a:t>
            </a:r>
            <a:r>
              <a:rPr lang="pl-PL" sz="3600" b="1" dirty="0"/>
              <a:t> </a:t>
            </a:r>
            <a:r>
              <a:rPr lang="pl-PL" sz="3600" b="1" dirty="0" err="1"/>
              <a:t>main</a:t>
            </a:r>
            <a:r>
              <a:rPr lang="pl-PL" sz="3600" b="1" dirty="0"/>
              <a:t> and </a:t>
            </a:r>
            <a:r>
              <a:rPr lang="pl-PL" sz="3600" b="1" dirty="0" err="1"/>
              <a:t>engineered</a:t>
            </a:r>
            <a:r>
              <a:rPr lang="pl-PL" sz="3600" b="1" dirty="0"/>
              <a:t> </a:t>
            </a:r>
            <a:r>
              <a:rPr lang="pl-PL" sz="3600" b="1" dirty="0" err="1"/>
              <a:t>features</a:t>
            </a:r>
            <a:endParaRPr lang="pl-PL" sz="36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4BF2AD5-8B20-0E47-BD64-CF7921098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18" y="1559952"/>
            <a:ext cx="4898939" cy="473461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1B50240-B3B5-1644-BF70-BC366EE83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6664" y="1559950"/>
            <a:ext cx="4925088" cy="47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7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A2-D5E2-D241-A57C-254DE060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38" y="1011151"/>
            <a:ext cx="9592962" cy="718794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b="1" dirty="0"/>
              <a:t>Time-</a:t>
            </a:r>
            <a:r>
              <a:rPr lang="pl-PL" sz="3600" b="1" dirty="0" err="1"/>
              <a:t>series</a:t>
            </a:r>
            <a:r>
              <a:rPr lang="pl-PL" sz="3600" b="1" dirty="0"/>
              <a:t> </a:t>
            </a:r>
            <a:r>
              <a:rPr lang="pl-PL" sz="3600" b="1" dirty="0" err="1"/>
              <a:t>forecasting</a:t>
            </a:r>
            <a:r>
              <a:rPr lang="pl-PL" sz="3600" b="1" dirty="0"/>
              <a:t> </a:t>
            </a:r>
            <a:r>
              <a:rPr lang="pl-PL" sz="3600" b="1" dirty="0" err="1"/>
              <a:t>aproach</a:t>
            </a:r>
            <a:r>
              <a:rPr lang="pl-PL" sz="3600" b="1" dirty="0"/>
              <a:t> - </a:t>
            </a:r>
            <a:r>
              <a:rPr lang="pl-PL" sz="3600" dirty="0" err="1"/>
              <a:t>Autocorrelation</a:t>
            </a:r>
            <a:r>
              <a:rPr lang="pl-PL" sz="3600" dirty="0"/>
              <a:t> to </a:t>
            </a:r>
            <a:r>
              <a:rPr lang="pl-PL" sz="3600" dirty="0" err="1"/>
              <a:t>identify</a:t>
            </a:r>
            <a:r>
              <a:rPr lang="pl-PL" sz="3600" dirty="0"/>
              <a:t> </a:t>
            </a:r>
            <a:r>
              <a:rPr lang="pl-PL" sz="3600" dirty="0" err="1"/>
              <a:t>stationary</a:t>
            </a:r>
            <a:r>
              <a:rPr lang="pl-PL" sz="3600" dirty="0"/>
              <a:t> for ARIMA model</a:t>
            </a:r>
            <a:br>
              <a:rPr lang="pl-PL" sz="3600" b="1" dirty="0"/>
            </a:br>
            <a:br>
              <a:rPr lang="pl-PL" sz="3600" b="1" dirty="0"/>
            </a:br>
            <a:r>
              <a:rPr lang="pl-PL" sz="1800" dirty="0"/>
              <a:t>It </a:t>
            </a:r>
            <a:r>
              <a:rPr lang="pl-PL" sz="1800" dirty="0" err="1"/>
              <a:t>looks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 </a:t>
            </a:r>
            <a:r>
              <a:rPr lang="pl-PL" sz="1800" dirty="0" err="1"/>
              <a:t>timeseries</a:t>
            </a:r>
            <a:r>
              <a:rPr lang="pl-PL" sz="1800" dirty="0"/>
              <a:t> </a:t>
            </a:r>
            <a:r>
              <a:rPr lang="pl-PL" sz="1800" dirty="0" err="1"/>
              <a:t>is</a:t>
            </a:r>
            <a:r>
              <a:rPr lang="pl-PL" sz="1800" dirty="0"/>
              <a:t> </a:t>
            </a:r>
            <a:r>
              <a:rPr lang="pl-PL" sz="1800" dirty="0" err="1"/>
              <a:t>stationiary</a:t>
            </a:r>
            <a:r>
              <a:rPr lang="pl-PL" sz="1800" dirty="0"/>
              <a:t> and we </a:t>
            </a:r>
            <a:r>
              <a:rPr lang="pl-PL" sz="1800" dirty="0" err="1"/>
              <a:t>can</a:t>
            </a:r>
            <a:r>
              <a:rPr lang="pl-PL" sz="1800" dirty="0"/>
              <a:t> </a:t>
            </a:r>
            <a:r>
              <a:rPr lang="pl-PL" sz="1800" dirty="0" err="1"/>
              <a:t>use</a:t>
            </a:r>
            <a:r>
              <a:rPr lang="pl-PL" sz="1800" dirty="0"/>
              <a:t> d = 0, and </a:t>
            </a:r>
            <a:r>
              <a:rPr lang="pl-PL" sz="1800" dirty="0" err="1"/>
              <a:t>higher</a:t>
            </a:r>
            <a:r>
              <a:rPr lang="pl-PL" sz="1800" dirty="0"/>
              <a:t> AR. </a:t>
            </a:r>
            <a:r>
              <a:rPr lang="pl-PL" sz="1800" dirty="0" err="1"/>
              <a:t>Also</a:t>
            </a:r>
            <a:r>
              <a:rPr lang="pl-PL" sz="1800" dirty="0"/>
              <a:t> we </a:t>
            </a:r>
            <a:r>
              <a:rPr lang="pl-PL" sz="1800" dirty="0" err="1"/>
              <a:t>can</a:t>
            </a:r>
            <a:r>
              <a:rPr lang="pl-PL" sz="1800" dirty="0"/>
              <a:t> </a:t>
            </a:r>
            <a:r>
              <a:rPr lang="pl-PL" sz="1800" dirty="0" err="1"/>
              <a:t>try</a:t>
            </a:r>
            <a:r>
              <a:rPr lang="pl-PL" sz="1800" dirty="0"/>
              <a:t> d = 1.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03D46B-7E47-934D-BA5A-BEEF5718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19" y="2049751"/>
            <a:ext cx="6969666" cy="462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2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509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AAVAIL predict monthly revenue - EDA. </vt:lpstr>
      <vt:lpstr>Possible hypotheses to test</vt:lpstr>
      <vt:lpstr>General Outline</vt:lpstr>
      <vt:lpstr>Available information </vt:lpstr>
      <vt:lpstr>Missing values – only on customer_id, which is not used anyway</vt:lpstr>
      <vt:lpstr>Revenue by country for top 10 countries</vt:lpstr>
      <vt:lpstr>Time series</vt:lpstr>
      <vt:lpstr>Supervised learning approach - correlations between main and engineered features</vt:lpstr>
      <vt:lpstr>Time-series forecasting aproach - Autocorrelation to identify stationary for ARIMA model  It looks that  timeseries is stationiary and we can use d = 0, and higher AR. Also we can try d = 1.</vt:lpstr>
      <vt:lpstr> Time-series forecasting aproach ACF (Autocorrelation) and PACF (Partial Autocorrelation) plots for d = 0, to find p and q values for ARIMA(p, d, q)</vt:lpstr>
      <vt:lpstr>Time-series forecasting aproach  Prediction for United Kingdom ARIMA (1, 0, 1)</vt:lpstr>
      <vt:lpstr> Time-series forecasting aproach – Auto ARIMA Prediction for United Kingdom auto ARIMA (2, 0, 0)</vt:lpstr>
      <vt:lpstr>Time-series forecasting aproaches - compare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AAVAIL predict monthly revenue - EDA. </dc:title>
  <dc:creator>TOMASZ KANIA</dc:creator>
  <cp:lastModifiedBy>TOMASZ KANIA</cp:lastModifiedBy>
  <cp:revision>24</cp:revision>
  <dcterms:created xsi:type="dcterms:W3CDTF">2021-02-11T14:05:37Z</dcterms:created>
  <dcterms:modified xsi:type="dcterms:W3CDTF">2021-02-11T16:52:44Z</dcterms:modified>
</cp:coreProperties>
</file>