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C9"/>
    <a:srgbClr val="326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641CA-0FCC-4A92-BB9E-5D6A9D4AB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2BD306-FDB2-4FCB-BF7B-DA451EE3A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13B0B-71C5-4F5B-AFCC-87471C552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198D-9617-4566-8955-28E414FE487B}" type="datetimeFigureOut">
              <a:rPr lang="LID4096" smtClean="0"/>
              <a:t>01/14/2021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639F8-93F8-4ADF-A150-47627CD6B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0EB46-A39D-4E1A-991B-E9DB55234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7CB5-6749-475E-B965-33F49477C75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1016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6D045-18F8-4564-B9B8-7892DF71F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BE0A54-8A8C-4C5C-9381-77A70F051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DCEBC-CFC1-4724-85D4-47E169E71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198D-9617-4566-8955-28E414FE487B}" type="datetimeFigureOut">
              <a:rPr lang="LID4096" smtClean="0"/>
              <a:t>01/14/2021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A07F4-BD97-4A0B-A6EE-CBB8E02DC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0359D-3505-4866-81E6-758C58E5C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7CB5-6749-475E-B965-33F49477C75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30053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6FFBCF-5447-40F1-9A4A-755BA50CA8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FA598-B4A9-47E2-A57F-707F2835D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9699A-B2BC-475D-B738-D166F1224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198D-9617-4566-8955-28E414FE487B}" type="datetimeFigureOut">
              <a:rPr lang="LID4096" smtClean="0"/>
              <a:t>01/14/2021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20ADC-296B-4175-9CED-E5DB45AC6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C43A4-6353-4921-B9E0-E3D16078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7CB5-6749-475E-B965-33F49477C75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25662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A939F-27BD-4F0A-B9C1-0E5F21368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007F4-8695-4739-AABA-0B9239A26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6A446-4102-4D3D-B4AA-6670A9920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198D-9617-4566-8955-28E414FE487B}" type="datetimeFigureOut">
              <a:rPr lang="LID4096" smtClean="0"/>
              <a:t>01/14/2021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ECFD7-ECFF-47F1-8351-72717F91F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D30C5-54EE-4C1D-90DB-21C019DA0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7CB5-6749-475E-B965-33F49477C75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16842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253FE-F435-43DA-9450-B4471B9E3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44F02-F80C-40D8-B7C8-8D9859682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46040-CC20-42CE-B6EE-BA65363F1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198D-9617-4566-8955-28E414FE487B}" type="datetimeFigureOut">
              <a:rPr lang="LID4096" smtClean="0"/>
              <a:t>01/14/2021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E57B9-E2CE-45A5-8E73-BBCBB5DF5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307B0-5697-4A1F-996A-C1F1003AD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7CB5-6749-475E-B965-33F49477C75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7742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88E33-1A4E-44F6-887F-483F32BAF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528E4-C58D-4523-AD8A-175F0F917B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E9E744-2E1A-4E3E-8273-BCC2A1EFD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A4FEA-DD46-4FD9-858D-FBEAECAD0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198D-9617-4566-8955-28E414FE487B}" type="datetimeFigureOut">
              <a:rPr lang="LID4096" smtClean="0"/>
              <a:t>01/14/2021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034D3-C4E4-4BB5-A2D6-0FB018C17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F4CE2-B4E1-4C74-BA25-CE102ED4F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7CB5-6749-475E-B965-33F49477C75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9815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88502-C7E2-4CEA-BFA0-1B9CEC634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25996-B92B-414C-BE59-C54D03B44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474538-45A5-4E10-B926-D45DF5DDF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FDCF11-0250-4863-9537-0023DA684F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C675E6-44F1-4C71-B269-0E720D56B1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FF3AB3-C908-4541-B5B0-169787258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198D-9617-4566-8955-28E414FE487B}" type="datetimeFigureOut">
              <a:rPr lang="LID4096" smtClean="0"/>
              <a:t>01/14/2021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2AE690-47B0-4B2D-A510-4B612AB8E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00705A-F3DE-495E-A316-215A72F2A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7CB5-6749-475E-B965-33F49477C75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42879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9D95F-B5DC-4D69-88CB-26F28D030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1357DD-B4B3-4BAA-B331-E7848045D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198D-9617-4566-8955-28E414FE487B}" type="datetimeFigureOut">
              <a:rPr lang="LID4096" smtClean="0"/>
              <a:t>01/14/2021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1F7CBE-1DF0-4F95-B356-C09C9619D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E138DA-24A2-4EC6-A425-A78F39697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7CB5-6749-475E-B965-33F49477C75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9055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B76A85-6543-4223-AE73-109A54A47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198D-9617-4566-8955-28E414FE487B}" type="datetimeFigureOut">
              <a:rPr lang="LID4096" smtClean="0"/>
              <a:t>01/14/2021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9BEB6-A286-401D-88C4-0DF4CC1A2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1986F-3825-4E95-A521-C12F86C24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7CB5-6749-475E-B965-33F49477C75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30542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9370F-10A4-4C9E-93C9-5F6680B02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CCDE4-D115-4BB9-82DF-79796C9C1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49DC05-19BA-47A4-A23D-009471051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9E853-ADE8-4B3A-8AF6-53821501A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198D-9617-4566-8955-28E414FE487B}" type="datetimeFigureOut">
              <a:rPr lang="LID4096" smtClean="0"/>
              <a:t>01/14/2021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FE0EA-D076-4D40-8F56-88CA9563A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2F510-F8D6-4D50-AF0B-DC987EF56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7CB5-6749-475E-B965-33F49477C75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39257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0CBAC-6486-4FA2-A590-C7E9FFEAF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8A1EF7-5D1A-4BF3-BFA5-A08DE472A2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793BB-4625-461E-8495-B877E674C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BFA0D-E88F-4084-9A71-A4678157D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198D-9617-4566-8955-28E414FE487B}" type="datetimeFigureOut">
              <a:rPr lang="LID4096" smtClean="0"/>
              <a:t>01/14/2021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57A41-1AB1-4371-9DEF-CC024BF15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AA5BE-46B0-4D31-A028-C9CF73171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7CB5-6749-475E-B965-33F49477C75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9398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166B87-606B-4778-8187-37F52189F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B8F15-816D-4FCF-A9BF-2C38CC828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9D743-BD01-41C6-8CDE-820B0F7E66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4198D-9617-4566-8955-28E414FE487B}" type="datetimeFigureOut">
              <a:rPr lang="LID4096" smtClean="0"/>
              <a:t>01/14/2021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F9E62-AD16-4386-ACA9-78F45E969B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C25AF-2AC7-470F-A1BC-FD2769DFD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67CB5-6749-475E-B965-33F49477C75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5386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12" Type="http://schemas.openxmlformats.org/officeDocument/2006/relationships/image" Target="../media/image1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3.emf"/><Relationship Id="rId5" Type="http://schemas.openxmlformats.org/officeDocument/2006/relationships/image" Target="../media/image3.emf"/><Relationship Id="rId15" Type="http://schemas.openxmlformats.org/officeDocument/2006/relationships/image" Target="../media/image17.emf"/><Relationship Id="rId10" Type="http://schemas.openxmlformats.org/officeDocument/2006/relationships/image" Target="../media/image12.emf"/><Relationship Id="rId4" Type="http://schemas.openxmlformats.org/officeDocument/2006/relationships/image" Target="../media/image2.png"/><Relationship Id="rId9" Type="http://schemas.openxmlformats.org/officeDocument/2006/relationships/image" Target="../media/image11.emf"/><Relationship Id="rId1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522BD0C0-478F-4F61-A8FC-E9609A25FC71}"/>
              </a:ext>
            </a:extLst>
          </p:cNvPr>
          <p:cNvSpPr/>
          <p:nvPr/>
        </p:nvSpPr>
        <p:spPr>
          <a:xfrm>
            <a:off x="616598" y="3580965"/>
            <a:ext cx="5240738" cy="26949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BE" sz="18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pic>
        <p:nvPicPr>
          <p:cNvPr id="37" name="Picture 2" descr="Image result for kubernetes logo">
            <a:extLst>
              <a:ext uri="{FF2B5EF4-FFF2-40B4-BE49-F238E27FC236}">
                <a16:creationId xmlns:a16="http://schemas.microsoft.com/office/drawing/2014/main" id="{58AD8788-EE45-4C80-8FEF-47C051EB9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97" y="2940256"/>
            <a:ext cx="2470033" cy="51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F1E88065-B5CA-42B8-B644-75B6BF9FA655}"/>
              </a:ext>
            </a:extLst>
          </p:cNvPr>
          <p:cNvSpPr/>
          <p:nvPr/>
        </p:nvSpPr>
        <p:spPr>
          <a:xfrm>
            <a:off x="6264025" y="3580965"/>
            <a:ext cx="5240738" cy="26949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BE" kern="0" dirty="0" err="1">
              <a:solidFill>
                <a:srgbClr val="FFFFFF"/>
              </a:solidFill>
              <a:latin typeface="Tahoma"/>
              <a:cs typeface="Tahoma"/>
            </a:endParaRPr>
          </a:p>
        </p:txBody>
      </p:sp>
      <p:pic>
        <p:nvPicPr>
          <p:cNvPr id="58" name="Picture 2" descr="Image result for kubernetes logo">
            <a:extLst>
              <a:ext uri="{FF2B5EF4-FFF2-40B4-BE49-F238E27FC236}">
                <a16:creationId xmlns:a16="http://schemas.microsoft.com/office/drawing/2014/main" id="{FA99B29B-B636-461B-BB54-215B0C8CE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1936" y="2940256"/>
            <a:ext cx="2470033" cy="51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C8AA0005-7F0A-49AA-ABD9-02731ACB1B68}"/>
              </a:ext>
            </a:extLst>
          </p:cNvPr>
          <p:cNvSpPr/>
          <p:nvPr/>
        </p:nvSpPr>
        <p:spPr>
          <a:xfrm>
            <a:off x="1130060" y="679687"/>
            <a:ext cx="10060161" cy="179888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BE" sz="18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pic>
        <p:nvPicPr>
          <p:cNvPr id="66" name="Picture 2" descr="Microsoft Azure | Equinix">
            <a:extLst>
              <a:ext uri="{FF2B5EF4-FFF2-40B4-BE49-F238E27FC236}">
                <a16:creationId xmlns:a16="http://schemas.microsoft.com/office/drawing/2014/main" id="{82C66373-0798-4A46-B537-29D31E8C4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059" y="75716"/>
            <a:ext cx="2747704" cy="4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6050DB2-B7E7-4CDE-B69E-3E530E646CA8}"/>
              </a:ext>
            </a:extLst>
          </p:cNvPr>
          <p:cNvGrpSpPr/>
          <p:nvPr/>
        </p:nvGrpSpPr>
        <p:grpSpPr>
          <a:xfrm>
            <a:off x="5284288" y="858947"/>
            <a:ext cx="1506455" cy="1234742"/>
            <a:chOff x="5342772" y="910089"/>
            <a:chExt cx="1506455" cy="123474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C054706-D2D1-42B5-B385-4C72DC18B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61744" y="910089"/>
              <a:ext cx="868512" cy="866126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FCDF0FB-303B-4258-9717-BC68F9DBDDDC}"/>
                </a:ext>
              </a:extLst>
            </p:cNvPr>
            <p:cNvSpPr txBox="1"/>
            <p:nvPr/>
          </p:nvSpPr>
          <p:spPr>
            <a:xfrm>
              <a:off x="5342772" y="1867832"/>
              <a:ext cx="15064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Azure Event Grid</a:t>
              </a:r>
              <a:endParaRPr lang="LID4096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FDC84D5E-76A6-4F54-9333-E94A68E41D20}"/>
              </a:ext>
            </a:extLst>
          </p:cNvPr>
          <p:cNvCxnSpPr>
            <a:cxnSpLocks/>
            <a:endCxn id="68" idx="2"/>
          </p:cNvCxnSpPr>
          <p:nvPr/>
        </p:nvCxnSpPr>
        <p:spPr>
          <a:xfrm flipV="1">
            <a:off x="5493153" y="2093689"/>
            <a:ext cx="544363" cy="2694936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BAF2BE7-6780-4CC4-9F86-E14631619DB3}"/>
              </a:ext>
            </a:extLst>
          </p:cNvPr>
          <p:cNvCxnSpPr>
            <a:cxnSpLocks/>
            <a:endCxn id="68" idx="2"/>
          </p:cNvCxnSpPr>
          <p:nvPr/>
        </p:nvCxnSpPr>
        <p:spPr>
          <a:xfrm rot="10800000">
            <a:off x="6037516" y="2093689"/>
            <a:ext cx="723010" cy="2694936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3317D6FF-38CA-48E7-A90E-E6695A2FDA81}"/>
              </a:ext>
            </a:extLst>
          </p:cNvPr>
          <p:cNvCxnSpPr>
            <a:cxnSpLocks/>
            <a:stCxn id="56" idx="3"/>
            <a:endCxn id="88" idx="1"/>
          </p:cNvCxnSpPr>
          <p:nvPr/>
        </p:nvCxnSpPr>
        <p:spPr>
          <a:xfrm>
            <a:off x="2632693" y="4927190"/>
            <a:ext cx="1193267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8E06E0C0-F89F-4701-822C-3A562CE74E19}"/>
              </a:ext>
            </a:extLst>
          </p:cNvPr>
          <p:cNvSpPr/>
          <p:nvPr/>
        </p:nvSpPr>
        <p:spPr>
          <a:xfrm>
            <a:off x="2913049" y="3852546"/>
            <a:ext cx="640420" cy="2141965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Tahoma"/>
              </a:rPr>
              <a:t>…</a:t>
            </a:r>
            <a:endParaRPr kumimoji="0" lang="en-BE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pic>
        <p:nvPicPr>
          <p:cNvPr id="4" name="Graphic 3" descr="Cloud with solid fill">
            <a:extLst>
              <a:ext uri="{FF2B5EF4-FFF2-40B4-BE49-F238E27FC236}">
                <a16:creationId xmlns:a16="http://schemas.microsoft.com/office/drawing/2014/main" id="{4D42E8F0-B9A0-45C7-ADD5-149B3573EC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857" y="5672097"/>
            <a:ext cx="1121423" cy="1121423"/>
          </a:xfrm>
          <a:prstGeom prst="rect">
            <a:avLst/>
          </a:prstGeom>
        </p:spPr>
      </p:pic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A3265924-0BEC-47CB-A837-125BDBA5BFC0}"/>
              </a:ext>
            </a:extLst>
          </p:cNvPr>
          <p:cNvCxnSpPr>
            <a:cxnSpLocks/>
            <a:stCxn id="78" idx="1"/>
          </p:cNvCxnSpPr>
          <p:nvPr/>
        </p:nvCxnSpPr>
        <p:spPr>
          <a:xfrm rot="10800000">
            <a:off x="8266982" y="4788625"/>
            <a:ext cx="1163759" cy="12700"/>
          </a:xfrm>
          <a:prstGeom prst="bentConnector3">
            <a:avLst>
              <a:gd name="adj1" fmla="val 50000"/>
            </a:avLst>
          </a:prstGeom>
          <a:ln w="12700"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3FA72EBB-5CC7-4FD1-AB03-85173D8C0B75}"/>
              </a:ext>
            </a:extLst>
          </p:cNvPr>
          <p:cNvSpPr/>
          <p:nvPr/>
        </p:nvSpPr>
        <p:spPr>
          <a:xfrm>
            <a:off x="8529927" y="3852546"/>
            <a:ext cx="640420" cy="2134647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Tahoma"/>
              </a:rPr>
              <a:t>…</a:t>
            </a:r>
            <a:endParaRPr kumimoji="0" lang="en-BE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52D5935-7942-4348-B9B4-24A3C749C210}"/>
              </a:ext>
            </a:extLst>
          </p:cNvPr>
          <p:cNvGrpSpPr/>
          <p:nvPr/>
        </p:nvGrpSpPr>
        <p:grpSpPr>
          <a:xfrm>
            <a:off x="5348040" y="2590639"/>
            <a:ext cx="1369917" cy="753357"/>
            <a:chOff x="5582931" y="2644885"/>
            <a:chExt cx="1369917" cy="75335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DE74499-9A3A-4372-A5E0-9CB544945BC4}"/>
                </a:ext>
              </a:extLst>
            </p:cNvPr>
            <p:cNvSpPr/>
            <p:nvPr/>
          </p:nvSpPr>
          <p:spPr>
            <a:xfrm>
              <a:off x="5582931" y="3181548"/>
              <a:ext cx="1369917" cy="2166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768AAA6-6608-4FCE-A7A3-236591CA0EE4}"/>
                </a:ext>
              </a:extLst>
            </p:cNvPr>
            <p:cNvSpPr/>
            <p:nvPr/>
          </p:nvSpPr>
          <p:spPr>
            <a:xfrm>
              <a:off x="5895401" y="2644885"/>
              <a:ext cx="737827" cy="5366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pic>
          <p:nvPicPr>
            <p:cNvPr id="49" name="Picture 4">
              <a:extLst>
                <a:ext uri="{FF2B5EF4-FFF2-40B4-BE49-F238E27FC236}">
                  <a16:creationId xmlns:a16="http://schemas.microsoft.com/office/drawing/2014/main" id="{769CE892-4B8A-4988-9D13-5AC47E3E49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5737" y="2702707"/>
              <a:ext cx="1163736" cy="632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6700B98-C420-4889-A97D-D01C17E332DD}"/>
              </a:ext>
            </a:extLst>
          </p:cNvPr>
          <p:cNvGrpSpPr/>
          <p:nvPr/>
        </p:nvGrpSpPr>
        <p:grpSpPr>
          <a:xfrm>
            <a:off x="901925" y="3859866"/>
            <a:ext cx="1730768" cy="2134648"/>
            <a:chOff x="1012185" y="4188513"/>
            <a:chExt cx="1730768" cy="2134648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F00B2AF-D6E8-4BFA-82B5-5E26D21B1671}"/>
                </a:ext>
              </a:extLst>
            </p:cNvPr>
            <p:cNvGrpSpPr/>
            <p:nvPr/>
          </p:nvGrpSpPr>
          <p:grpSpPr>
            <a:xfrm>
              <a:off x="1012185" y="4188513"/>
              <a:ext cx="1730768" cy="2134648"/>
              <a:chOff x="3484518" y="2941384"/>
              <a:chExt cx="1506455" cy="1872156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7EF5A12-4DBB-4120-A99D-3391E5FD75C3}"/>
                  </a:ext>
                </a:extLst>
              </p:cNvPr>
              <p:cNvSpPr/>
              <p:nvPr/>
            </p:nvSpPr>
            <p:spPr>
              <a:xfrm>
                <a:off x="3484518" y="2941384"/>
                <a:ext cx="1506455" cy="1872156"/>
              </a:xfrm>
              <a:prstGeom prst="rect">
                <a:avLst/>
              </a:prstGeom>
              <a:solidFill>
                <a:srgbClr val="FFFFFF"/>
              </a:solidFill>
              <a:ln w="1905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BE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/>
                  <a:ea typeface="+mn-ea"/>
                  <a:cs typeface="Tahoma"/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C4D1743-3E48-40EB-9CC5-2A5BA6FE6A31}"/>
                  </a:ext>
                </a:extLst>
              </p:cNvPr>
              <p:cNvSpPr txBox="1"/>
              <p:nvPr/>
            </p:nvSpPr>
            <p:spPr>
              <a:xfrm>
                <a:off x="3484518" y="4219165"/>
                <a:ext cx="15064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0072C9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Kubernetes API</a:t>
                </a:r>
                <a:br>
                  <a:rPr lang="en-US" sz="1400" dirty="0">
                    <a:solidFill>
                      <a:srgbClr val="0072C9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</a:br>
                <a:r>
                  <a:rPr lang="en-US" sz="1400" dirty="0">
                    <a:solidFill>
                      <a:srgbClr val="0072C9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Server</a:t>
                </a:r>
                <a:endParaRPr lang="LID4096" sz="1400" dirty="0">
                  <a:solidFill>
                    <a:srgbClr val="0072C9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</p:grpSp>
        <p:pic>
          <p:nvPicPr>
            <p:cNvPr id="55" name="Picture 2" descr="Logo Kubernetes PNG transparents - StickPNG">
              <a:extLst>
                <a:ext uri="{FF2B5EF4-FFF2-40B4-BE49-F238E27FC236}">
                  <a16:creationId xmlns:a16="http://schemas.microsoft.com/office/drawing/2014/main" id="{237613EA-F86A-4C81-BCCC-287974BDDA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7478" y="4348596"/>
              <a:ext cx="1080182" cy="1051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6D81724-72A2-403F-8699-66CA9410D285}"/>
              </a:ext>
            </a:extLst>
          </p:cNvPr>
          <p:cNvGrpSpPr/>
          <p:nvPr/>
        </p:nvGrpSpPr>
        <p:grpSpPr>
          <a:xfrm>
            <a:off x="9434134" y="3852547"/>
            <a:ext cx="1730768" cy="2134648"/>
            <a:chOff x="1012185" y="4188513"/>
            <a:chExt cx="1730768" cy="2134648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7D55B01-133A-44EE-9776-DFBD49480307}"/>
                </a:ext>
              </a:extLst>
            </p:cNvPr>
            <p:cNvGrpSpPr/>
            <p:nvPr/>
          </p:nvGrpSpPr>
          <p:grpSpPr>
            <a:xfrm>
              <a:off x="1012185" y="4188513"/>
              <a:ext cx="1730768" cy="2134648"/>
              <a:chOff x="3484518" y="2941384"/>
              <a:chExt cx="1506455" cy="1872156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DA40EC5-53D5-4DD0-AED3-F9D81E7A9735}"/>
                  </a:ext>
                </a:extLst>
              </p:cNvPr>
              <p:cNvSpPr/>
              <p:nvPr/>
            </p:nvSpPr>
            <p:spPr>
              <a:xfrm>
                <a:off x="3484518" y="2941384"/>
                <a:ext cx="1506455" cy="1872156"/>
              </a:xfrm>
              <a:prstGeom prst="rect">
                <a:avLst/>
              </a:prstGeom>
              <a:solidFill>
                <a:srgbClr val="FFFFFF"/>
              </a:solidFill>
              <a:ln w="1905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BE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/>
                  <a:ea typeface="+mn-ea"/>
                  <a:cs typeface="Tahoma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A3C52DF-D5F2-4943-9D9C-809012CAD4AA}"/>
                  </a:ext>
                </a:extLst>
              </p:cNvPr>
              <p:cNvSpPr txBox="1"/>
              <p:nvPr/>
            </p:nvSpPr>
            <p:spPr>
              <a:xfrm>
                <a:off x="3484518" y="4219165"/>
                <a:ext cx="15064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0072C9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Kubernetes API</a:t>
                </a:r>
                <a:br>
                  <a:rPr lang="en-US" sz="1400" dirty="0">
                    <a:solidFill>
                      <a:srgbClr val="0072C9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</a:br>
                <a:r>
                  <a:rPr lang="en-US" sz="1400" dirty="0">
                    <a:solidFill>
                      <a:srgbClr val="0072C9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Server</a:t>
                </a:r>
                <a:endParaRPr lang="LID4096" sz="1400" dirty="0">
                  <a:solidFill>
                    <a:srgbClr val="0072C9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</p:grpSp>
        <p:pic>
          <p:nvPicPr>
            <p:cNvPr id="71" name="Picture 2" descr="Logo Kubernetes PNG transparents - StickPNG">
              <a:extLst>
                <a:ext uri="{FF2B5EF4-FFF2-40B4-BE49-F238E27FC236}">
                  <a16:creationId xmlns:a16="http://schemas.microsoft.com/office/drawing/2014/main" id="{13F9F330-A587-40B4-969E-F8B999C1EC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7478" y="4348596"/>
              <a:ext cx="1080182" cy="1051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E06E051-3A01-4F18-9C0E-36A22F174208}"/>
              </a:ext>
            </a:extLst>
          </p:cNvPr>
          <p:cNvGrpSpPr/>
          <p:nvPr/>
        </p:nvGrpSpPr>
        <p:grpSpPr>
          <a:xfrm>
            <a:off x="3825960" y="3859866"/>
            <a:ext cx="1730768" cy="2134648"/>
            <a:chOff x="5406911" y="4188513"/>
            <a:chExt cx="1730768" cy="2134648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B007E8B0-ED7E-4151-9209-F0741A33EFEB}"/>
                </a:ext>
              </a:extLst>
            </p:cNvPr>
            <p:cNvGrpSpPr/>
            <p:nvPr/>
          </p:nvGrpSpPr>
          <p:grpSpPr>
            <a:xfrm>
              <a:off x="5406911" y="4188513"/>
              <a:ext cx="1730768" cy="2134648"/>
              <a:chOff x="5406911" y="4188513"/>
              <a:chExt cx="1730768" cy="2134648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D42BBB4-03C9-4DAA-9DBB-15A597355B5F}"/>
                  </a:ext>
                </a:extLst>
              </p:cNvPr>
              <p:cNvSpPr/>
              <p:nvPr/>
            </p:nvSpPr>
            <p:spPr>
              <a:xfrm>
                <a:off x="5406911" y="4188513"/>
                <a:ext cx="1730768" cy="2134648"/>
              </a:xfrm>
              <a:prstGeom prst="rect">
                <a:avLst/>
              </a:prstGeom>
              <a:solidFill>
                <a:srgbClr val="FFFFFF"/>
              </a:solidFill>
              <a:ln w="1905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BE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/>
                  <a:ea typeface="+mn-ea"/>
                  <a:cs typeface="Tahoma"/>
                </a:endParaRPr>
              </a:p>
            </p:txBody>
          </p:sp>
          <p:pic>
            <p:nvPicPr>
              <p:cNvPr id="89" name="Picture 88" descr="Icon&#10;&#10;Description automatically generated">
                <a:extLst>
                  <a:ext uri="{FF2B5EF4-FFF2-40B4-BE49-F238E27FC236}">
                    <a16:creationId xmlns:a16="http://schemas.microsoft.com/office/drawing/2014/main" id="{5C7C8305-98A8-433E-A095-FFA77757B15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90" t="4067" r="3987" b="3735"/>
              <a:stretch/>
            </p:blipFill>
            <p:spPr>
              <a:xfrm>
                <a:off x="5727932" y="4348059"/>
                <a:ext cx="1088726" cy="1051432"/>
              </a:xfrm>
              <a:prstGeom prst="rect">
                <a:avLst/>
              </a:prstGeom>
            </p:spPr>
          </p:pic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68EC676-1950-4CBD-AF5B-86A450C43C62}"/>
                </a:ext>
              </a:extLst>
            </p:cNvPr>
            <p:cNvSpPr txBox="1"/>
            <p:nvPr/>
          </p:nvSpPr>
          <p:spPr>
            <a:xfrm>
              <a:off x="5406911" y="5645450"/>
              <a:ext cx="17307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72C9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Kubernetes Event</a:t>
              </a:r>
              <a:br>
                <a:rPr lang="en-US" sz="1400" dirty="0">
                  <a:solidFill>
                    <a:srgbClr val="0072C9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</a:br>
              <a:r>
                <a:rPr lang="en-US" sz="1400" dirty="0">
                  <a:solidFill>
                    <a:srgbClr val="0072C9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Grid Bridge</a:t>
              </a:r>
              <a:endParaRPr lang="LID4096" sz="1400" dirty="0">
                <a:solidFill>
                  <a:srgbClr val="0072C9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D5F7A60-FE67-4659-BCB0-027477B83E55}"/>
              </a:ext>
            </a:extLst>
          </p:cNvPr>
          <p:cNvGrpSpPr/>
          <p:nvPr/>
        </p:nvGrpSpPr>
        <p:grpSpPr>
          <a:xfrm>
            <a:off x="6532821" y="3859866"/>
            <a:ext cx="1730768" cy="2134648"/>
            <a:chOff x="5406911" y="4188513"/>
            <a:chExt cx="1730768" cy="2134648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8F66E4AB-8B2A-43AA-AFC1-00C09894EDC5}"/>
                </a:ext>
              </a:extLst>
            </p:cNvPr>
            <p:cNvGrpSpPr/>
            <p:nvPr/>
          </p:nvGrpSpPr>
          <p:grpSpPr>
            <a:xfrm>
              <a:off x="5406911" y="4188513"/>
              <a:ext cx="1730768" cy="2134648"/>
              <a:chOff x="5406911" y="4188513"/>
              <a:chExt cx="1730768" cy="2134648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1B1FC71F-C7CC-4DE1-91EC-AF6BB2778105}"/>
                  </a:ext>
                </a:extLst>
              </p:cNvPr>
              <p:cNvSpPr/>
              <p:nvPr/>
            </p:nvSpPr>
            <p:spPr>
              <a:xfrm>
                <a:off x="5406911" y="4188513"/>
                <a:ext cx="1730768" cy="2134648"/>
              </a:xfrm>
              <a:prstGeom prst="rect">
                <a:avLst/>
              </a:prstGeom>
              <a:solidFill>
                <a:srgbClr val="FFFFFF"/>
              </a:solidFill>
              <a:ln w="1905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BE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/>
                  <a:ea typeface="+mn-ea"/>
                  <a:cs typeface="Tahoma"/>
                </a:endParaRPr>
              </a:p>
            </p:txBody>
          </p:sp>
          <p:pic>
            <p:nvPicPr>
              <p:cNvPr id="94" name="Picture 93" descr="Icon&#10;&#10;Description automatically generated">
                <a:extLst>
                  <a:ext uri="{FF2B5EF4-FFF2-40B4-BE49-F238E27FC236}">
                    <a16:creationId xmlns:a16="http://schemas.microsoft.com/office/drawing/2014/main" id="{0E284A25-74CA-42D3-9A4E-BFEB992359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90" t="4067" r="3987" b="3735"/>
              <a:stretch/>
            </p:blipFill>
            <p:spPr>
              <a:xfrm>
                <a:off x="5727932" y="4348059"/>
                <a:ext cx="1088726" cy="1051432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6DBA74E-87F2-4D82-984B-59923CCE48CA}"/>
                </a:ext>
              </a:extLst>
            </p:cNvPr>
            <p:cNvSpPr txBox="1"/>
            <p:nvPr/>
          </p:nvSpPr>
          <p:spPr>
            <a:xfrm>
              <a:off x="5406911" y="5645450"/>
              <a:ext cx="17307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72C9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Kubernetes Event</a:t>
              </a:r>
              <a:br>
                <a:rPr lang="en-US" sz="1400" dirty="0">
                  <a:solidFill>
                    <a:srgbClr val="0072C9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</a:br>
              <a:r>
                <a:rPr lang="en-US" sz="1400" dirty="0">
                  <a:solidFill>
                    <a:srgbClr val="0072C9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Grid Bridge</a:t>
              </a:r>
              <a:endParaRPr lang="LID4096" sz="1400" dirty="0">
                <a:solidFill>
                  <a:srgbClr val="0072C9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43" name="Picture 20" descr="Cargo ship icon image Royalty Free Vector Image">
            <a:extLst>
              <a:ext uri="{FF2B5EF4-FFF2-40B4-BE49-F238E27FC236}">
                <a16:creationId xmlns:a16="http://schemas.microsoft.com/office/drawing/2014/main" id="{25E19021-B7F7-4994-914D-15F52CCE08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23590" b="65000" l="2400" r="99500">
                        <a14:foregroundMark x1="78900" y1="42564" x2="82100" y2="36410"/>
                        <a14:foregroundMark x1="82100" y1="36410" x2="83100" y2="32308"/>
                        <a14:foregroundMark x1="90200" y1="42821" x2="90200" y2="42821"/>
                        <a14:foregroundMark x1="90100" y1="40000" x2="90100" y2="40000"/>
                        <a14:foregroundMark x1="89800" y1="42051" x2="89800" y2="42051"/>
                        <a14:foregroundMark x1="89200" y1="45000" x2="89200" y2="45000"/>
                        <a14:foregroundMark x1="95500" y1="52436" x2="95500" y2="52436"/>
                        <a14:foregroundMark x1="99500" y1="49487" x2="99500" y2="49487"/>
                        <a14:foregroundMark x1="94700" y1="57692" x2="94700" y2="57692"/>
                        <a14:foregroundMark x1="93300" y1="57308" x2="93300" y2="57308"/>
                        <a14:foregroundMark x1="86200" y1="56154" x2="61900" y2="62564"/>
                        <a14:foregroundMark x1="61900" y1="62564" x2="47600" y2="57949"/>
                        <a14:foregroundMark x1="47600" y1="57949" x2="27200" y2="57564"/>
                        <a14:foregroundMark x1="27200" y1="57564" x2="14800" y2="52564"/>
                        <a14:foregroundMark x1="14800" y1="52564" x2="10400" y2="53077"/>
                        <a14:foregroundMark x1="14200" y1="55128" x2="14200" y2="55128"/>
                        <a14:foregroundMark x1="20000" y1="61154" x2="46700" y2="66026"/>
                        <a14:foregroundMark x1="46700" y1="66026" x2="57900" y2="64872"/>
                        <a14:foregroundMark x1="57900" y1="64872" x2="69400" y2="65000"/>
                        <a14:foregroundMark x1="69400" y1="65000" x2="84600" y2="63462"/>
                        <a14:foregroundMark x1="84600" y1="63462" x2="89800" y2="60897"/>
                        <a14:foregroundMark x1="89800" y1="60897" x2="93100" y2="54615"/>
                        <a14:foregroundMark x1="93100" y1="54615" x2="86900" y2="51410"/>
                        <a14:foregroundMark x1="86900" y1="51410" x2="46200" y2="55000"/>
                        <a14:foregroundMark x1="46200" y1="55000" x2="34800" y2="62308"/>
                        <a14:foregroundMark x1="34800" y1="62308" x2="20000" y2="61923"/>
                        <a14:foregroundMark x1="3100" y1="52564" x2="3100" y2="52564"/>
                        <a14:foregroundMark x1="2400" y1="47436" x2="2400" y2="47436"/>
                        <a14:foregroundMark x1="4700" y1="45769" x2="4700" y2="45769"/>
                        <a14:foregroundMark x1="10200" y1="43590" x2="10200" y2="43590"/>
                        <a14:foregroundMark x1="10200" y1="41282" x2="10200" y2="41282"/>
                        <a14:foregroundMark x1="10100" y1="46282" x2="10100" y2="46282"/>
                        <a14:foregroundMark x1="7500" y1="23590" x2="7500" y2="23590"/>
                        <a14:foregroundMark x1="10000" y1="37949" x2="10000" y2="379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1001" b="30563"/>
          <a:stretch/>
        </p:blipFill>
        <p:spPr bwMode="auto">
          <a:xfrm>
            <a:off x="10039124" y="5752516"/>
            <a:ext cx="2104011" cy="794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884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522BD0C0-478F-4F61-A8FC-E9609A25FC71}"/>
              </a:ext>
            </a:extLst>
          </p:cNvPr>
          <p:cNvSpPr/>
          <p:nvPr/>
        </p:nvSpPr>
        <p:spPr>
          <a:xfrm>
            <a:off x="616597" y="3580964"/>
            <a:ext cx="7165327" cy="30872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BE" sz="18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pic>
        <p:nvPicPr>
          <p:cNvPr id="37" name="Picture 2" descr="Image result for kubernetes logo">
            <a:extLst>
              <a:ext uri="{FF2B5EF4-FFF2-40B4-BE49-F238E27FC236}">
                <a16:creationId xmlns:a16="http://schemas.microsoft.com/office/drawing/2014/main" id="{58AD8788-EE45-4C80-8FEF-47C051EB9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97" y="2940256"/>
            <a:ext cx="2470033" cy="51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5C967FB-CB11-4F86-8586-DB8FE927B63B}"/>
              </a:ext>
            </a:extLst>
          </p:cNvPr>
          <p:cNvGrpSpPr/>
          <p:nvPr/>
        </p:nvGrpSpPr>
        <p:grpSpPr>
          <a:xfrm>
            <a:off x="5406911" y="4188513"/>
            <a:ext cx="1730768" cy="2134648"/>
            <a:chOff x="5406911" y="4188513"/>
            <a:chExt cx="1730768" cy="213464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BF5AA3A-1B1B-49D3-B04A-B74A389E3746}"/>
                </a:ext>
              </a:extLst>
            </p:cNvPr>
            <p:cNvGrpSpPr/>
            <p:nvPr/>
          </p:nvGrpSpPr>
          <p:grpSpPr>
            <a:xfrm>
              <a:off x="5406911" y="4188513"/>
              <a:ext cx="1730768" cy="2134648"/>
              <a:chOff x="5406911" y="4188513"/>
              <a:chExt cx="1730768" cy="2134648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B536FB3-834D-4E1C-8DCA-6B20DB6930AA}"/>
                  </a:ext>
                </a:extLst>
              </p:cNvPr>
              <p:cNvSpPr/>
              <p:nvPr/>
            </p:nvSpPr>
            <p:spPr>
              <a:xfrm>
                <a:off x="5406911" y="4188513"/>
                <a:ext cx="1730768" cy="2134648"/>
              </a:xfrm>
              <a:prstGeom prst="rect">
                <a:avLst/>
              </a:prstGeom>
              <a:solidFill>
                <a:srgbClr val="FFFFFF"/>
              </a:solidFill>
              <a:ln w="1905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BE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/>
                  <a:ea typeface="+mn-ea"/>
                  <a:cs typeface="Tahoma"/>
                </a:endParaRPr>
              </a:p>
            </p:txBody>
          </p:sp>
          <p:pic>
            <p:nvPicPr>
              <p:cNvPr id="5" name="Picture 4" descr="Icon&#10;&#10;Description automatically generated">
                <a:extLst>
                  <a:ext uri="{FF2B5EF4-FFF2-40B4-BE49-F238E27FC236}">
                    <a16:creationId xmlns:a16="http://schemas.microsoft.com/office/drawing/2014/main" id="{68D0EA61-909E-4BC5-A3A0-90FBCB7FBDF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90" t="4067" r="3987" b="3735"/>
              <a:stretch/>
            </p:blipFill>
            <p:spPr>
              <a:xfrm>
                <a:off x="5727932" y="4348059"/>
                <a:ext cx="1088726" cy="1051432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D6A15F7-0522-4776-9662-4E0D93F5E5D6}"/>
                </a:ext>
              </a:extLst>
            </p:cNvPr>
            <p:cNvSpPr txBox="1"/>
            <p:nvPr/>
          </p:nvSpPr>
          <p:spPr>
            <a:xfrm>
              <a:off x="5406911" y="5645450"/>
              <a:ext cx="17307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72C9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Kubernetes Event</a:t>
              </a:r>
              <a:br>
                <a:rPr lang="en-US" sz="1400" dirty="0">
                  <a:solidFill>
                    <a:srgbClr val="0072C9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</a:br>
              <a:r>
                <a:rPr lang="en-US" sz="1400" dirty="0">
                  <a:solidFill>
                    <a:srgbClr val="0072C9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Grid Bridge</a:t>
              </a:r>
              <a:endParaRPr lang="LID4096" sz="1400" dirty="0">
                <a:solidFill>
                  <a:srgbClr val="0072C9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282BD41-FA64-4F26-956E-708128BC4FC6}"/>
              </a:ext>
            </a:extLst>
          </p:cNvPr>
          <p:cNvGrpSpPr/>
          <p:nvPr/>
        </p:nvGrpSpPr>
        <p:grpSpPr>
          <a:xfrm>
            <a:off x="1012185" y="4188513"/>
            <a:ext cx="1730768" cy="2134648"/>
            <a:chOff x="1012185" y="4188513"/>
            <a:chExt cx="1730768" cy="2134648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224BB704-F860-4EC2-A0FB-B594FDD60748}"/>
                </a:ext>
              </a:extLst>
            </p:cNvPr>
            <p:cNvGrpSpPr/>
            <p:nvPr/>
          </p:nvGrpSpPr>
          <p:grpSpPr>
            <a:xfrm>
              <a:off x="1012185" y="4188513"/>
              <a:ext cx="1730768" cy="2134648"/>
              <a:chOff x="3484518" y="2941384"/>
              <a:chExt cx="1506455" cy="1872156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B21EF173-AE97-4710-B2F4-FC16F06FC642}"/>
                  </a:ext>
                </a:extLst>
              </p:cNvPr>
              <p:cNvSpPr/>
              <p:nvPr/>
            </p:nvSpPr>
            <p:spPr>
              <a:xfrm>
                <a:off x="3484518" y="2941384"/>
                <a:ext cx="1506455" cy="1872156"/>
              </a:xfrm>
              <a:prstGeom prst="rect">
                <a:avLst/>
              </a:prstGeom>
              <a:solidFill>
                <a:srgbClr val="FFFFFF"/>
              </a:solidFill>
              <a:ln w="1905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BE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/>
                  <a:ea typeface="+mn-ea"/>
                  <a:cs typeface="Tahoma"/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8ABA4A6-E92E-48D8-BB87-6847E5200C0C}"/>
                  </a:ext>
                </a:extLst>
              </p:cNvPr>
              <p:cNvSpPr txBox="1"/>
              <p:nvPr/>
            </p:nvSpPr>
            <p:spPr>
              <a:xfrm>
                <a:off x="3484518" y="4219165"/>
                <a:ext cx="15064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0072C9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Kubernetes API</a:t>
                </a:r>
                <a:br>
                  <a:rPr lang="en-US" sz="1400" dirty="0">
                    <a:solidFill>
                      <a:srgbClr val="0072C9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</a:br>
                <a:r>
                  <a:rPr lang="en-US" sz="1400" dirty="0">
                    <a:solidFill>
                      <a:srgbClr val="0072C9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Server</a:t>
                </a:r>
                <a:endParaRPr lang="LID4096" sz="1400" dirty="0">
                  <a:solidFill>
                    <a:srgbClr val="0072C9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</p:grpSp>
        <p:pic>
          <p:nvPicPr>
            <p:cNvPr id="1026" name="Picture 2" descr="Logo Kubernetes PNG transparents - StickPNG">
              <a:extLst>
                <a:ext uri="{FF2B5EF4-FFF2-40B4-BE49-F238E27FC236}">
                  <a16:creationId xmlns:a16="http://schemas.microsoft.com/office/drawing/2014/main" id="{69BE63DB-2135-4A5D-88D4-3ED36E07DB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7478" y="4348596"/>
              <a:ext cx="1080182" cy="1051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3317D6FF-38CA-48E7-A90E-E6695A2FDA81}"/>
              </a:ext>
            </a:extLst>
          </p:cNvPr>
          <p:cNvCxnSpPr>
            <a:cxnSpLocks/>
            <a:stCxn id="70" idx="3"/>
            <a:endCxn id="29" idx="1"/>
          </p:cNvCxnSpPr>
          <p:nvPr/>
        </p:nvCxnSpPr>
        <p:spPr>
          <a:xfrm>
            <a:off x="2742953" y="5255837"/>
            <a:ext cx="2663958" cy="12700"/>
          </a:xfrm>
          <a:prstGeom prst="bentConnector3">
            <a:avLst>
              <a:gd name="adj1" fmla="val 50000"/>
            </a:avLst>
          </a:prstGeom>
          <a:ln w="12700"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D4F9731F-8EA6-4BE5-A4F4-582AF29B0882}"/>
              </a:ext>
            </a:extLst>
          </p:cNvPr>
          <p:cNvGrpSpPr/>
          <p:nvPr/>
        </p:nvGrpSpPr>
        <p:grpSpPr>
          <a:xfrm>
            <a:off x="3223227" y="4188512"/>
            <a:ext cx="1730768" cy="2134649"/>
            <a:chOff x="3223227" y="4188512"/>
            <a:chExt cx="1730768" cy="2134649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8E06E0C0-F89F-4701-822C-3A562CE74E19}"/>
                </a:ext>
              </a:extLst>
            </p:cNvPr>
            <p:cNvSpPr/>
            <p:nvPr/>
          </p:nvSpPr>
          <p:spPr>
            <a:xfrm>
              <a:off x="3223227" y="4188512"/>
              <a:ext cx="1730768" cy="2134649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000" dirty="0">
                <a:solidFill>
                  <a:srgbClr val="0072C9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000" dirty="0">
                <a:solidFill>
                  <a:srgbClr val="0072C9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000" dirty="0">
                <a:solidFill>
                  <a:srgbClr val="0072C9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000" dirty="0">
                <a:solidFill>
                  <a:srgbClr val="0072C9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000" dirty="0">
                <a:solidFill>
                  <a:srgbClr val="0072C9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000" dirty="0">
                <a:solidFill>
                  <a:srgbClr val="0072C9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000" dirty="0">
                <a:solidFill>
                  <a:srgbClr val="0072C9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dirty="0">
                  <a:solidFill>
                    <a:srgbClr val="0072C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E.g. </a:t>
              </a:r>
              <a:r>
                <a:rPr lang="en-US" sz="1000" dirty="0" err="1">
                  <a:solidFill>
                    <a:srgbClr val="0072C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Opsgenie’s</a:t>
              </a:r>
              <a:r>
                <a:rPr lang="en-US" sz="1000" dirty="0">
                  <a:solidFill>
                    <a:srgbClr val="0072C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Kubernetes Event Exporter</a:t>
              </a:r>
              <a:br>
                <a:rPr lang="en-US" sz="1000" dirty="0">
                  <a:solidFill>
                    <a:srgbClr val="0072C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endParaRPr lang="en-US" sz="700" dirty="0">
                <a:solidFill>
                  <a:srgbClr val="0072C9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>
                <a:defRPr/>
              </a:pPr>
              <a:r>
                <a:rPr lang="en-US" sz="1400" dirty="0">
                  <a:solidFill>
                    <a:srgbClr val="0072C9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Event Exporter</a:t>
              </a:r>
              <a:br>
                <a:rPr lang="en-US" sz="1200" dirty="0">
                  <a:solidFill>
                    <a:srgbClr val="0072C9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</a:br>
              <a:endParaRPr lang="en-BE" sz="1000" dirty="0" err="1">
                <a:solidFill>
                  <a:srgbClr val="0072C9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pic>
          <p:nvPicPr>
            <p:cNvPr id="2052" name="Picture 4" descr="@opsgenie">
              <a:extLst>
                <a:ext uri="{FF2B5EF4-FFF2-40B4-BE49-F238E27FC236}">
                  <a16:creationId xmlns:a16="http://schemas.microsoft.com/office/drawing/2014/main" id="{18E1D23B-BDE4-48F6-B5AD-C8D255344C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8026" y="4273313"/>
              <a:ext cx="1126715" cy="1126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5B3DFC8-D315-4B79-A2A5-58ACF0E86BBB}"/>
              </a:ext>
            </a:extLst>
          </p:cNvPr>
          <p:cNvSpPr/>
          <p:nvPr/>
        </p:nvSpPr>
        <p:spPr>
          <a:xfrm>
            <a:off x="4746704" y="679687"/>
            <a:ext cx="3035220" cy="179888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BE" sz="18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pic>
        <p:nvPicPr>
          <p:cNvPr id="54" name="Picture 2" descr="Microsoft Azure | Equinix">
            <a:extLst>
              <a:ext uri="{FF2B5EF4-FFF2-40B4-BE49-F238E27FC236}">
                <a16:creationId xmlns:a16="http://schemas.microsoft.com/office/drawing/2014/main" id="{2D0738BC-A946-4E72-A606-CA5DC0798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704" y="75716"/>
            <a:ext cx="2747704" cy="4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40FC4BF2-FF57-4F2D-BD0B-104BD0401AA4}"/>
              </a:ext>
            </a:extLst>
          </p:cNvPr>
          <p:cNvGrpSpPr/>
          <p:nvPr/>
        </p:nvGrpSpPr>
        <p:grpSpPr>
          <a:xfrm>
            <a:off x="5519067" y="858947"/>
            <a:ext cx="1506455" cy="1234742"/>
            <a:chOff x="5342772" y="910089"/>
            <a:chExt cx="1506455" cy="1234742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49D9FD68-C54B-46EA-98BB-83AF93D77E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61744" y="910089"/>
              <a:ext cx="868512" cy="866126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622F002-3B26-479C-BF0D-FD4F16F149A6}"/>
                </a:ext>
              </a:extLst>
            </p:cNvPr>
            <p:cNvSpPr txBox="1"/>
            <p:nvPr/>
          </p:nvSpPr>
          <p:spPr>
            <a:xfrm>
              <a:off x="5342772" y="1867832"/>
              <a:ext cx="15064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Azure Event Grid</a:t>
              </a:r>
              <a:endParaRPr lang="LID4096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FDC84D5E-76A6-4F54-9333-E94A68E41D20}"/>
              </a:ext>
            </a:extLst>
          </p:cNvPr>
          <p:cNvCxnSpPr>
            <a:cxnSpLocks/>
            <a:stCxn id="29" idx="0"/>
            <a:endCxn id="58" idx="2"/>
          </p:cNvCxnSpPr>
          <p:nvPr/>
        </p:nvCxnSpPr>
        <p:spPr>
          <a:xfrm rot="5400000" flipH="1" flipV="1">
            <a:off x="5224883" y="3141101"/>
            <a:ext cx="2094824" cy="1270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B2DD443-B26C-4B29-A5FE-43E202C44920}"/>
              </a:ext>
            </a:extLst>
          </p:cNvPr>
          <p:cNvGrpSpPr/>
          <p:nvPr/>
        </p:nvGrpSpPr>
        <p:grpSpPr>
          <a:xfrm>
            <a:off x="5582931" y="2644885"/>
            <a:ext cx="1369917" cy="753357"/>
            <a:chOff x="5582931" y="2644885"/>
            <a:chExt cx="1369917" cy="75335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9EA4926-F10A-4A61-8AE9-9974D1F154CF}"/>
                </a:ext>
              </a:extLst>
            </p:cNvPr>
            <p:cNvSpPr/>
            <p:nvPr/>
          </p:nvSpPr>
          <p:spPr>
            <a:xfrm>
              <a:off x="5582931" y="3181548"/>
              <a:ext cx="1369917" cy="2166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7A2B80F-E19C-4F8E-AFE6-9B0A84694E09}"/>
                </a:ext>
              </a:extLst>
            </p:cNvPr>
            <p:cNvSpPr/>
            <p:nvPr/>
          </p:nvSpPr>
          <p:spPr>
            <a:xfrm>
              <a:off x="5895401" y="2644885"/>
              <a:ext cx="737827" cy="5366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EAE24AD2-27F6-43E2-9E65-60EFA4D582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5737" y="2702707"/>
              <a:ext cx="1163736" cy="632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65734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522BD0C0-478F-4F61-A8FC-E9609A25FC71}"/>
              </a:ext>
            </a:extLst>
          </p:cNvPr>
          <p:cNvSpPr/>
          <p:nvPr/>
        </p:nvSpPr>
        <p:spPr>
          <a:xfrm>
            <a:off x="616597" y="3580964"/>
            <a:ext cx="7165327" cy="30872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BE" sz="18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pic>
        <p:nvPicPr>
          <p:cNvPr id="37" name="Picture 2" descr="Image result for kubernetes logo">
            <a:extLst>
              <a:ext uri="{FF2B5EF4-FFF2-40B4-BE49-F238E27FC236}">
                <a16:creationId xmlns:a16="http://schemas.microsoft.com/office/drawing/2014/main" id="{58AD8788-EE45-4C80-8FEF-47C051EB9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97" y="2940256"/>
            <a:ext cx="2470033" cy="51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5C967FB-CB11-4F86-8586-DB8FE927B63B}"/>
              </a:ext>
            </a:extLst>
          </p:cNvPr>
          <p:cNvGrpSpPr/>
          <p:nvPr/>
        </p:nvGrpSpPr>
        <p:grpSpPr>
          <a:xfrm>
            <a:off x="5406911" y="4188513"/>
            <a:ext cx="1730768" cy="2134648"/>
            <a:chOff x="5406911" y="4188513"/>
            <a:chExt cx="1730768" cy="213464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BF5AA3A-1B1B-49D3-B04A-B74A389E3746}"/>
                </a:ext>
              </a:extLst>
            </p:cNvPr>
            <p:cNvGrpSpPr/>
            <p:nvPr/>
          </p:nvGrpSpPr>
          <p:grpSpPr>
            <a:xfrm>
              <a:off x="5406911" y="4188513"/>
              <a:ext cx="1730768" cy="2134648"/>
              <a:chOff x="5406911" y="4188513"/>
              <a:chExt cx="1730768" cy="2134648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B536FB3-834D-4E1C-8DCA-6B20DB6930AA}"/>
                  </a:ext>
                </a:extLst>
              </p:cNvPr>
              <p:cNvSpPr/>
              <p:nvPr/>
            </p:nvSpPr>
            <p:spPr>
              <a:xfrm>
                <a:off x="5406911" y="4188513"/>
                <a:ext cx="1730768" cy="2134648"/>
              </a:xfrm>
              <a:prstGeom prst="rect">
                <a:avLst/>
              </a:prstGeom>
              <a:solidFill>
                <a:srgbClr val="FFFFFF"/>
              </a:solidFill>
              <a:ln w="1905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BE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/>
                  <a:ea typeface="+mn-ea"/>
                  <a:cs typeface="Tahoma"/>
                </a:endParaRPr>
              </a:p>
            </p:txBody>
          </p:sp>
          <p:pic>
            <p:nvPicPr>
              <p:cNvPr id="5" name="Picture 4" descr="Icon&#10;&#10;Description automatically generated">
                <a:extLst>
                  <a:ext uri="{FF2B5EF4-FFF2-40B4-BE49-F238E27FC236}">
                    <a16:creationId xmlns:a16="http://schemas.microsoft.com/office/drawing/2014/main" id="{68D0EA61-909E-4BC5-A3A0-90FBCB7FBDF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90" t="4067" r="3987" b="3735"/>
              <a:stretch/>
            </p:blipFill>
            <p:spPr>
              <a:xfrm>
                <a:off x="5727932" y="4348059"/>
                <a:ext cx="1088726" cy="1051432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D6A15F7-0522-4776-9662-4E0D93F5E5D6}"/>
                </a:ext>
              </a:extLst>
            </p:cNvPr>
            <p:cNvSpPr txBox="1"/>
            <p:nvPr/>
          </p:nvSpPr>
          <p:spPr>
            <a:xfrm>
              <a:off x="5406911" y="5645450"/>
              <a:ext cx="17307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72C9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Kubernetes Event</a:t>
              </a:r>
              <a:br>
                <a:rPr lang="en-US" sz="1400" dirty="0">
                  <a:solidFill>
                    <a:srgbClr val="0072C9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</a:br>
              <a:r>
                <a:rPr lang="en-US" sz="1400" dirty="0">
                  <a:solidFill>
                    <a:srgbClr val="0072C9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Grid Bridge</a:t>
              </a:r>
              <a:endParaRPr lang="LID4096" sz="1400" dirty="0">
                <a:solidFill>
                  <a:srgbClr val="0072C9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C8AA0005-7F0A-49AA-ABD9-02731ACB1B68}"/>
              </a:ext>
            </a:extLst>
          </p:cNvPr>
          <p:cNvSpPr/>
          <p:nvPr/>
        </p:nvSpPr>
        <p:spPr>
          <a:xfrm>
            <a:off x="616597" y="679687"/>
            <a:ext cx="11029063" cy="179888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BE" sz="18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pic>
        <p:nvPicPr>
          <p:cNvPr id="66" name="Picture 2" descr="Microsoft Azure | Equinix">
            <a:extLst>
              <a:ext uri="{FF2B5EF4-FFF2-40B4-BE49-F238E27FC236}">
                <a16:creationId xmlns:a16="http://schemas.microsoft.com/office/drawing/2014/main" id="{82C66373-0798-4A46-B537-29D31E8C4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97" y="75716"/>
            <a:ext cx="2747704" cy="4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55CA5E0-88EB-457A-9176-8A908C80570F}"/>
              </a:ext>
            </a:extLst>
          </p:cNvPr>
          <p:cNvGrpSpPr/>
          <p:nvPr/>
        </p:nvGrpSpPr>
        <p:grpSpPr>
          <a:xfrm>
            <a:off x="5514663" y="910089"/>
            <a:ext cx="1506455" cy="1185564"/>
            <a:chOff x="5514663" y="910089"/>
            <a:chExt cx="1506455" cy="118556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C054706-D2D1-42B5-B385-4C72DC18B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38039" y="910089"/>
              <a:ext cx="868512" cy="866126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FCDF0FB-303B-4258-9717-BC68F9DBDDDC}"/>
                </a:ext>
              </a:extLst>
            </p:cNvPr>
            <p:cNvSpPr txBox="1"/>
            <p:nvPr/>
          </p:nvSpPr>
          <p:spPr>
            <a:xfrm>
              <a:off x="5514663" y="1818654"/>
              <a:ext cx="15064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Azure Event Grid</a:t>
              </a:r>
              <a:endParaRPr lang="LID4096" sz="12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FDC84D5E-76A6-4F54-9333-E94A68E41D20}"/>
              </a:ext>
            </a:extLst>
          </p:cNvPr>
          <p:cNvCxnSpPr>
            <a:cxnSpLocks/>
            <a:stCxn id="29" idx="0"/>
            <a:endCxn id="68" idx="2"/>
          </p:cNvCxnSpPr>
          <p:nvPr/>
        </p:nvCxnSpPr>
        <p:spPr>
          <a:xfrm rot="16200000" flipV="1">
            <a:off x="5223663" y="3139881"/>
            <a:ext cx="2092860" cy="4404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0282BD41-FA64-4F26-956E-708128BC4FC6}"/>
              </a:ext>
            </a:extLst>
          </p:cNvPr>
          <p:cNvGrpSpPr/>
          <p:nvPr/>
        </p:nvGrpSpPr>
        <p:grpSpPr>
          <a:xfrm>
            <a:off x="1012185" y="4188513"/>
            <a:ext cx="1730768" cy="2134648"/>
            <a:chOff x="1012185" y="4188513"/>
            <a:chExt cx="1730768" cy="2134648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224BB704-F860-4EC2-A0FB-B594FDD60748}"/>
                </a:ext>
              </a:extLst>
            </p:cNvPr>
            <p:cNvGrpSpPr/>
            <p:nvPr/>
          </p:nvGrpSpPr>
          <p:grpSpPr>
            <a:xfrm>
              <a:off x="1012185" y="4188513"/>
              <a:ext cx="1730768" cy="2134648"/>
              <a:chOff x="3484518" y="2941384"/>
              <a:chExt cx="1506455" cy="1872156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B21EF173-AE97-4710-B2F4-FC16F06FC642}"/>
                  </a:ext>
                </a:extLst>
              </p:cNvPr>
              <p:cNvSpPr/>
              <p:nvPr/>
            </p:nvSpPr>
            <p:spPr>
              <a:xfrm>
                <a:off x="3484518" y="2941384"/>
                <a:ext cx="1506455" cy="1872156"/>
              </a:xfrm>
              <a:prstGeom prst="rect">
                <a:avLst/>
              </a:prstGeom>
              <a:solidFill>
                <a:srgbClr val="FFFFFF"/>
              </a:solidFill>
              <a:ln w="1905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BE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/>
                  <a:ea typeface="+mn-ea"/>
                  <a:cs typeface="Tahoma"/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8ABA4A6-E92E-48D8-BB87-6847E5200C0C}"/>
                  </a:ext>
                </a:extLst>
              </p:cNvPr>
              <p:cNvSpPr txBox="1"/>
              <p:nvPr/>
            </p:nvSpPr>
            <p:spPr>
              <a:xfrm>
                <a:off x="3484518" y="4219165"/>
                <a:ext cx="15064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0072C9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Kubernetes API</a:t>
                </a:r>
                <a:br>
                  <a:rPr lang="en-US" sz="1400" dirty="0">
                    <a:solidFill>
                      <a:srgbClr val="0072C9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</a:br>
                <a:r>
                  <a:rPr lang="en-US" sz="1400" dirty="0">
                    <a:solidFill>
                      <a:srgbClr val="0072C9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Server</a:t>
                </a:r>
                <a:endParaRPr lang="LID4096" sz="1400" dirty="0">
                  <a:solidFill>
                    <a:srgbClr val="0072C9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</p:grpSp>
        <p:pic>
          <p:nvPicPr>
            <p:cNvPr id="1026" name="Picture 2" descr="Logo Kubernetes PNG transparents - StickPNG">
              <a:extLst>
                <a:ext uri="{FF2B5EF4-FFF2-40B4-BE49-F238E27FC236}">
                  <a16:creationId xmlns:a16="http://schemas.microsoft.com/office/drawing/2014/main" id="{69BE63DB-2135-4A5D-88D4-3ED36E07DB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7478" y="4348596"/>
              <a:ext cx="1080182" cy="1051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3317D6FF-38CA-48E7-A90E-E6695A2FDA81}"/>
              </a:ext>
            </a:extLst>
          </p:cNvPr>
          <p:cNvCxnSpPr>
            <a:cxnSpLocks/>
            <a:stCxn id="70" idx="3"/>
            <a:endCxn id="29" idx="1"/>
          </p:cNvCxnSpPr>
          <p:nvPr/>
        </p:nvCxnSpPr>
        <p:spPr>
          <a:xfrm>
            <a:off x="2742953" y="5255837"/>
            <a:ext cx="2663958" cy="12700"/>
          </a:xfrm>
          <a:prstGeom prst="bentConnector3">
            <a:avLst>
              <a:gd name="adj1" fmla="val 50000"/>
            </a:avLst>
          </a:prstGeom>
          <a:ln w="12700"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B2DD443-B26C-4B29-A5FE-43E202C44920}"/>
              </a:ext>
            </a:extLst>
          </p:cNvPr>
          <p:cNvGrpSpPr/>
          <p:nvPr/>
        </p:nvGrpSpPr>
        <p:grpSpPr>
          <a:xfrm>
            <a:off x="5582931" y="2644885"/>
            <a:ext cx="1369917" cy="753357"/>
            <a:chOff x="5582931" y="2644885"/>
            <a:chExt cx="1369917" cy="75335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9EA4926-F10A-4A61-8AE9-9974D1F154CF}"/>
                </a:ext>
              </a:extLst>
            </p:cNvPr>
            <p:cNvSpPr/>
            <p:nvPr/>
          </p:nvSpPr>
          <p:spPr>
            <a:xfrm>
              <a:off x="5582931" y="3181548"/>
              <a:ext cx="1369917" cy="2166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7A2B80F-E19C-4F8E-AFE6-9B0A84694E09}"/>
                </a:ext>
              </a:extLst>
            </p:cNvPr>
            <p:cNvSpPr/>
            <p:nvPr/>
          </p:nvSpPr>
          <p:spPr>
            <a:xfrm>
              <a:off x="5895401" y="2644885"/>
              <a:ext cx="737827" cy="5366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EAE24AD2-27F6-43E2-9E65-60EFA4D582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5737" y="2702707"/>
              <a:ext cx="1163736" cy="632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4F9731F-8EA6-4BE5-A4F4-582AF29B0882}"/>
              </a:ext>
            </a:extLst>
          </p:cNvPr>
          <p:cNvGrpSpPr/>
          <p:nvPr/>
        </p:nvGrpSpPr>
        <p:grpSpPr>
          <a:xfrm>
            <a:off x="3223227" y="4188512"/>
            <a:ext cx="1730768" cy="2134649"/>
            <a:chOff x="3223227" y="4188512"/>
            <a:chExt cx="1730768" cy="2134649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8E06E0C0-F89F-4701-822C-3A562CE74E19}"/>
                </a:ext>
              </a:extLst>
            </p:cNvPr>
            <p:cNvSpPr/>
            <p:nvPr/>
          </p:nvSpPr>
          <p:spPr>
            <a:xfrm>
              <a:off x="3223227" y="4188512"/>
              <a:ext cx="1730768" cy="2134649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000" dirty="0">
                <a:solidFill>
                  <a:srgbClr val="0072C9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000" dirty="0">
                <a:solidFill>
                  <a:srgbClr val="0072C9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000" dirty="0">
                <a:solidFill>
                  <a:srgbClr val="0072C9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000" dirty="0">
                <a:solidFill>
                  <a:srgbClr val="0072C9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000" dirty="0">
                <a:solidFill>
                  <a:srgbClr val="0072C9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000" dirty="0">
                <a:solidFill>
                  <a:srgbClr val="0072C9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000" dirty="0">
                <a:solidFill>
                  <a:srgbClr val="0072C9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dirty="0">
                  <a:solidFill>
                    <a:srgbClr val="0072C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E.g. </a:t>
              </a:r>
              <a:r>
                <a:rPr lang="en-US" sz="1000" dirty="0" err="1">
                  <a:solidFill>
                    <a:srgbClr val="0072C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Opsgenie’s</a:t>
              </a:r>
              <a:r>
                <a:rPr lang="en-US" sz="1000" dirty="0">
                  <a:solidFill>
                    <a:srgbClr val="0072C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Kubernetes Event Exporter</a:t>
              </a:r>
              <a:br>
                <a:rPr lang="en-US" sz="1000" dirty="0">
                  <a:solidFill>
                    <a:srgbClr val="0072C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endParaRPr lang="en-US" sz="700" dirty="0">
                <a:solidFill>
                  <a:srgbClr val="0072C9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>
                <a:defRPr/>
              </a:pPr>
              <a:r>
                <a:rPr lang="en-US" sz="1400" dirty="0">
                  <a:solidFill>
                    <a:srgbClr val="0072C9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Event Exporter</a:t>
              </a:r>
              <a:br>
                <a:rPr lang="en-US" sz="1200" dirty="0">
                  <a:solidFill>
                    <a:srgbClr val="0072C9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</a:br>
              <a:endParaRPr lang="en-BE" sz="1000" dirty="0" err="1">
                <a:solidFill>
                  <a:srgbClr val="0072C9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pic>
          <p:nvPicPr>
            <p:cNvPr id="2052" name="Picture 4" descr="@opsgenie">
              <a:extLst>
                <a:ext uri="{FF2B5EF4-FFF2-40B4-BE49-F238E27FC236}">
                  <a16:creationId xmlns:a16="http://schemas.microsoft.com/office/drawing/2014/main" id="{18E1D23B-BDE4-48F6-B5AD-C8D255344C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8026" y="4273313"/>
              <a:ext cx="1126715" cy="1126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9BE0B47-17B1-4543-B041-88FAE4E03696}"/>
              </a:ext>
            </a:extLst>
          </p:cNvPr>
          <p:cNvCxnSpPr>
            <a:cxnSpLocks/>
            <a:stCxn id="9" idx="1"/>
            <a:endCxn id="12" idx="3"/>
          </p:cNvCxnSpPr>
          <p:nvPr/>
        </p:nvCxnSpPr>
        <p:spPr>
          <a:xfrm flipH="1">
            <a:off x="5273482" y="1343152"/>
            <a:ext cx="56455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DEDDC5-D34F-4180-B51A-40FB67EE4870}"/>
              </a:ext>
            </a:extLst>
          </p:cNvPr>
          <p:cNvGrpSpPr/>
          <p:nvPr/>
        </p:nvGrpSpPr>
        <p:grpSpPr>
          <a:xfrm>
            <a:off x="4052078" y="910089"/>
            <a:ext cx="1506455" cy="1177154"/>
            <a:chOff x="3235452" y="910089"/>
            <a:chExt cx="1506455" cy="117715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716DD9F-0D5B-48FA-B1DD-98482F7C1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20504" y="910089"/>
              <a:ext cx="936352" cy="866126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1618F93-0060-4B92-A084-232D2AD27C15}"/>
                </a:ext>
              </a:extLst>
            </p:cNvPr>
            <p:cNvSpPr txBox="1"/>
            <p:nvPr/>
          </p:nvSpPr>
          <p:spPr>
            <a:xfrm>
              <a:off x="3235452" y="1810244"/>
              <a:ext cx="15064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Azure</a:t>
              </a: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Functions</a:t>
              </a:r>
              <a:endParaRPr lang="LID4096" sz="12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cxnSp>
        <p:nvCxnSpPr>
          <p:cNvPr id="36" name="Connector: Elbow 27">
            <a:extLst>
              <a:ext uri="{FF2B5EF4-FFF2-40B4-BE49-F238E27FC236}">
                <a16:creationId xmlns:a16="http://schemas.microsoft.com/office/drawing/2014/main" id="{8D6CBC82-7CD5-46F7-8E60-23E7F5475A19}"/>
              </a:ext>
            </a:extLst>
          </p:cNvPr>
          <p:cNvCxnSpPr>
            <a:cxnSpLocks/>
            <a:stCxn id="41" idx="2"/>
            <a:endCxn id="8" idx="0"/>
          </p:cNvCxnSpPr>
          <p:nvPr/>
        </p:nvCxnSpPr>
        <p:spPr>
          <a:xfrm flipH="1">
            <a:off x="8922363" y="2089596"/>
            <a:ext cx="845411" cy="20221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Connector: Elbow 27">
            <a:extLst>
              <a:ext uri="{FF2B5EF4-FFF2-40B4-BE49-F238E27FC236}">
                <a16:creationId xmlns:a16="http://schemas.microsoft.com/office/drawing/2014/main" id="{C00BF7AE-C488-43FD-AD2C-4C536F70674B}"/>
              </a:ext>
            </a:extLst>
          </p:cNvPr>
          <p:cNvCxnSpPr>
            <a:cxnSpLocks/>
            <a:stCxn id="41" idx="2"/>
            <a:endCxn id="10" idx="0"/>
          </p:cNvCxnSpPr>
          <p:nvPr/>
        </p:nvCxnSpPr>
        <p:spPr>
          <a:xfrm>
            <a:off x="9767774" y="2089596"/>
            <a:ext cx="1339532" cy="20191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22772B0-002D-46EA-A960-39A2C2D8AE8D}"/>
              </a:ext>
            </a:extLst>
          </p:cNvPr>
          <p:cNvGrpSpPr/>
          <p:nvPr/>
        </p:nvGrpSpPr>
        <p:grpSpPr>
          <a:xfrm>
            <a:off x="9014546" y="911710"/>
            <a:ext cx="1506455" cy="1177886"/>
            <a:chOff x="9014546" y="911710"/>
            <a:chExt cx="1506455" cy="1177886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4F5A1E6-7846-4D06-A1BD-E5EE7534D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215046" y="911710"/>
              <a:ext cx="1105453" cy="860243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7D70BE6-EB86-46D6-A18A-FC7A423F40F9}"/>
                </a:ext>
              </a:extLst>
            </p:cNvPr>
            <p:cNvSpPr txBox="1"/>
            <p:nvPr/>
          </p:nvSpPr>
          <p:spPr>
            <a:xfrm>
              <a:off x="9014546" y="1812597"/>
              <a:ext cx="15064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Azure Logic Apps</a:t>
              </a:r>
              <a:endParaRPr lang="LID4096" sz="12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cxnSp>
        <p:nvCxnSpPr>
          <p:cNvPr id="46" name="Connector: Elbow 27">
            <a:extLst>
              <a:ext uri="{FF2B5EF4-FFF2-40B4-BE49-F238E27FC236}">
                <a16:creationId xmlns:a16="http://schemas.microsoft.com/office/drawing/2014/main" id="{2427F745-11DD-400C-A13F-AD0BD4DC452B}"/>
              </a:ext>
            </a:extLst>
          </p:cNvPr>
          <p:cNvCxnSpPr>
            <a:cxnSpLocks/>
            <a:stCxn id="9" idx="3"/>
            <a:endCxn id="17" idx="1"/>
          </p:cNvCxnSpPr>
          <p:nvPr/>
        </p:nvCxnSpPr>
        <p:spPr>
          <a:xfrm flipV="1">
            <a:off x="6706551" y="1341832"/>
            <a:ext cx="2508495" cy="13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2FADBDE-A8B7-4D29-BB22-D9A40958CB72}"/>
              </a:ext>
            </a:extLst>
          </p:cNvPr>
          <p:cNvGrpSpPr/>
          <p:nvPr/>
        </p:nvGrpSpPr>
        <p:grpSpPr>
          <a:xfrm>
            <a:off x="7937152" y="4111744"/>
            <a:ext cx="1975542" cy="2019977"/>
            <a:chOff x="7937152" y="4111744"/>
            <a:chExt cx="1975542" cy="201997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681217C-9D37-4E22-BAA5-AC33785CEF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r="69538"/>
            <a:stretch/>
          </p:blipFill>
          <p:spPr>
            <a:xfrm>
              <a:off x="8552579" y="4111744"/>
              <a:ext cx="739568" cy="740972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2C6BDDB-F6B3-4CDD-803E-98B4FAC39F66}"/>
                </a:ext>
              </a:extLst>
            </p:cNvPr>
            <p:cNvSpPr txBox="1"/>
            <p:nvPr/>
          </p:nvSpPr>
          <p:spPr>
            <a:xfrm>
              <a:off x="7937152" y="4931392"/>
              <a:ext cx="197554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72C9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Slack</a:t>
              </a:r>
              <a:br>
                <a:rPr lang="en-US" sz="1400" b="1" dirty="0">
                  <a:solidFill>
                    <a:srgbClr val="0072C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br>
                <a:rPr lang="en-US" sz="1400" b="1" dirty="0">
                  <a:solidFill>
                    <a:srgbClr val="0072C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400" dirty="0">
                  <a:solidFill>
                    <a:srgbClr val="0072C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Keep team up-to-date on scaling of apps</a:t>
              </a:r>
              <a:br>
                <a:rPr lang="en-US" sz="1400" dirty="0">
                  <a:solidFill>
                    <a:srgbClr val="0072C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400" dirty="0">
                  <a:solidFill>
                    <a:srgbClr val="0072C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&amp; cluster</a:t>
              </a:r>
              <a:endParaRPr lang="LID4096" sz="1400" b="1" dirty="0">
                <a:solidFill>
                  <a:srgbClr val="0072C9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E069720-FB8B-4FBB-B0C4-B4AA3E6496D6}"/>
              </a:ext>
            </a:extLst>
          </p:cNvPr>
          <p:cNvGrpSpPr/>
          <p:nvPr/>
        </p:nvGrpSpPr>
        <p:grpSpPr>
          <a:xfrm>
            <a:off x="10119535" y="4108740"/>
            <a:ext cx="1975542" cy="1807537"/>
            <a:chOff x="10119535" y="4108740"/>
            <a:chExt cx="1975542" cy="180753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8CF545E-B23D-44C1-9D6D-288D48A24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0731385" y="4108740"/>
              <a:ext cx="751842" cy="740972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2B39E10-1087-44C6-8BB5-DA5FF4102135}"/>
                </a:ext>
              </a:extLst>
            </p:cNvPr>
            <p:cNvSpPr txBox="1"/>
            <p:nvPr/>
          </p:nvSpPr>
          <p:spPr>
            <a:xfrm>
              <a:off x="10119535" y="4931392"/>
              <a:ext cx="1975542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72C9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Zendesk</a:t>
              </a:r>
              <a:br>
                <a:rPr lang="en-US" sz="1400" b="1" dirty="0">
                  <a:solidFill>
                    <a:srgbClr val="0072C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br>
                <a:rPr lang="en-US" sz="1400" b="1" dirty="0">
                  <a:solidFill>
                    <a:srgbClr val="0072C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400" dirty="0">
                  <a:solidFill>
                    <a:srgbClr val="0072C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Open tickets for failing applications</a:t>
              </a:r>
              <a:endParaRPr lang="LID4096" sz="1400" b="1" dirty="0">
                <a:solidFill>
                  <a:srgbClr val="0072C9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64" name="Graphic 63">
            <a:extLst>
              <a:ext uri="{FF2B5EF4-FFF2-40B4-BE49-F238E27FC236}">
                <a16:creationId xmlns:a16="http://schemas.microsoft.com/office/drawing/2014/main" id="{1C490837-39A1-47E9-BA19-BDCE522D83A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91201" y="966666"/>
            <a:ext cx="750330" cy="75033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DC26DD48-C271-4CE6-863C-BDAD30C56E5F}"/>
              </a:ext>
            </a:extLst>
          </p:cNvPr>
          <p:cNvSpPr txBox="1"/>
          <p:nvPr/>
        </p:nvSpPr>
        <p:spPr>
          <a:xfrm>
            <a:off x="653594" y="1829063"/>
            <a:ext cx="18156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72C9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Scaling Dashboard</a:t>
            </a:r>
            <a:br>
              <a:rPr lang="en-US" sz="1200" dirty="0">
                <a:solidFill>
                  <a:srgbClr val="0072C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sz="200" dirty="0">
                <a:solidFill>
                  <a:srgbClr val="0072C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400" dirty="0">
                <a:solidFill>
                  <a:srgbClr val="0072C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Scaling over-time</a:t>
            </a:r>
            <a:endParaRPr lang="LID4096" sz="1200" dirty="0">
              <a:solidFill>
                <a:srgbClr val="0072C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1" name="Connector: Elbow 27">
            <a:extLst>
              <a:ext uri="{FF2B5EF4-FFF2-40B4-BE49-F238E27FC236}">
                <a16:creationId xmlns:a16="http://schemas.microsoft.com/office/drawing/2014/main" id="{36DBD044-7ED8-48D6-8ECF-ADAA4193EBFA}"/>
              </a:ext>
            </a:extLst>
          </p:cNvPr>
          <p:cNvCxnSpPr>
            <a:cxnSpLocks/>
            <a:stCxn id="12" idx="1"/>
            <a:endCxn id="49" idx="3"/>
          </p:cNvCxnSpPr>
          <p:nvPr/>
        </p:nvCxnSpPr>
        <p:spPr>
          <a:xfrm flipH="1">
            <a:off x="3503065" y="1343152"/>
            <a:ext cx="834065" cy="66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D5F0A56-CC94-45AB-9F11-8BA3C4CE2792}"/>
              </a:ext>
            </a:extLst>
          </p:cNvPr>
          <p:cNvGrpSpPr/>
          <p:nvPr/>
        </p:nvGrpSpPr>
        <p:grpSpPr>
          <a:xfrm>
            <a:off x="2469216" y="921306"/>
            <a:ext cx="1506455" cy="1359013"/>
            <a:chOff x="2234148" y="921306"/>
            <a:chExt cx="1506455" cy="1359013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407E3EE8-EC3C-429C-9D7A-BE2E3B409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706755" y="921306"/>
              <a:ext cx="561242" cy="856986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82F8643-21A6-47BF-B88E-B91AD0EE6F38}"/>
                </a:ext>
              </a:extLst>
            </p:cNvPr>
            <p:cNvSpPr txBox="1"/>
            <p:nvPr/>
          </p:nvSpPr>
          <p:spPr>
            <a:xfrm>
              <a:off x="2234148" y="1818654"/>
              <a:ext cx="15064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Azure Application Insights</a:t>
              </a:r>
              <a:endParaRPr lang="LID4096" sz="12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cxnSp>
        <p:nvCxnSpPr>
          <p:cNvPr id="74" name="Connector: Elbow 27">
            <a:extLst>
              <a:ext uri="{FF2B5EF4-FFF2-40B4-BE49-F238E27FC236}">
                <a16:creationId xmlns:a16="http://schemas.microsoft.com/office/drawing/2014/main" id="{F89A8C92-EB67-4687-8904-FD8493B54D8B}"/>
              </a:ext>
            </a:extLst>
          </p:cNvPr>
          <p:cNvCxnSpPr>
            <a:cxnSpLocks/>
            <a:stCxn id="64" idx="3"/>
            <a:endCxn id="49" idx="1"/>
          </p:cNvCxnSpPr>
          <p:nvPr/>
        </p:nvCxnSpPr>
        <p:spPr>
          <a:xfrm>
            <a:off x="1941531" y="1341831"/>
            <a:ext cx="1000292" cy="7968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672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</TotalTime>
  <Words>107</Words>
  <Application>Microsoft Office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Segoe UI Light</vt:lpstr>
      <vt:lpstr>Segoe UI Semibold</vt:lpstr>
      <vt:lpstr>Tahoma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Kerkhove</dc:creator>
  <cp:lastModifiedBy>Tom Kerkhove</cp:lastModifiedBy>
  <cp:revision>31</cp:revision>
  <dcterms:created xsi:type="dcterms:W3CDTF">2021-01-13T14:16:28Z</dcterms:created>
  <dcterms:modified xsi:type="dcterms:W3CDTF">2021-01-14T16:22:38Z</dcterms:modified>
</cp:coreProperties>
</file>