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301" r:id="rId3"/>
    <p:sldId id="312" r:id="rId4"/>
    <p:sldId id="310" r:id="rId5"/>
    <p:sldId id="303" r:id="rId6"/>
    <p:sldId id="309" r:id="rId7"/>
    <p:sldId id="306" r:id="rId8"/>
    <p:sldId id="299" r:id="rId9"/>
    <p:sldId id="316" r:id="rId10"/>
    <p:sldId id="305" r:id="rId11"/>
    <p:sldId id="297" r:id="rId12"/>
    <p:sldId id="314" r:id="rId13"/>
    <p:sldId id="280" r:id="rId14"/>
    <p:sldId id="304" r:id="rId15"/>
    <p:sldId id="308" r:id="rId16"/>
    <p:sldId id="283" r:id="rId17"/>
    <p:sldId id="315" r:id="rId18"/>
    <p:sldId id="273" r:id="rId19"/>
    <p:sldId id="307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9B7"/>
    <a:srgbClr val="D60093"/>
    <a:srgbClr val="FF9900"/>
    <a:srgbClr val="339933"/>
    <a:srgbClr val="3399FF"/>
    <a:srgbClr val="0000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85ED5D-94B4-46A1-BC98-732416F62F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D4AF-8933-4785-A486-3718E6CF01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443C40-D4A9-4E86-A6A6-96E5AA907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17DE5-C54F-4D64-9129-9BDC76C547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D618-19A7-48C4-8797-FD74C53F2A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DD244F-373E-4CF5-B63E-95F4B00C83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2F9F0-3872-4A4E-8685-EAE33D005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D75D4-C776-4F05-BCCD-4E22D99496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B0B7D-FAE2-45E6-9050-E3A3818491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9DA441-8A21-48CA-93C8-DDB820A901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2580E-B244-4B83-9FD7-D10B60531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altLang="zh-TW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4A3011-1C33-4372-AB86-D0C4E1BCA0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 dirty="0">
              <a:solidFill>
                <a:srgbClr val="FFFFFF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3F3F3F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3F3F3F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solidFill>
                  <a:srgbClr val="3F3F3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342959-3242-4233-AEAF-65D629174D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0" r:id="rId2"/>
    <p:sldLayoutId id="2147483917" r:id="rId3"/>
    <p:sldLayoutId id="2147483911" r:id="rId4"/>
    <p:sldLayoutId id="2147483912" r:id="rId5"/>
    <p:sldLayoutId id="2147483913" r:id="rId6"/>
    <p:sldLayoutId id="2147483918" r:id="rId7"/>
    <p:sldLayoutId id="2147483919" r:id="rId8"/>
    <p:sldLayoutId id="2147483920" r:id="rId9"/>
    <p:sldLayoutId id="2147483914" r:id="rId10"/>
    <p:sldLayoutId id="2147483921" r:id="rId11"/>
    <p:sldLayoutId id="21474839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新細明體" pitchFamily="18" charset="-12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84313"/>
            <a:ext cx="8424863" cy="1470025"/>
          </a:xfr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4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Derivation of Eigentriphones by Weighted Principal Component Analysis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14400" y="4572000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200"/>
              <a:t>Tom Ko and Brian Mak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TW" sz="2200" i="1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100" i="1"/>
              <a:t>	The Hong Kong University of Science and Technology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0"/>
            <a:ext cx="8429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98663"/>
            <a:ext cx="533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Derivation of Eigentriphones</a:t>
            </a:r>
            <a:endParaRPr lang="en-US" altLang="zh-TW" sz="4000" u="sng" dirty="0" smtClean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268" name="Line 12"/>
          <p:cNvSpPr>
            <a:spLocks noChangeShapeType="1"/>
          </p:cNvSpPr>
          <p:nvPr/>
        </p:nvSpPr>
        <p:spPr bwMode="auto">
          <a:xfrm flipV="1">
            <a:off x="323850" y="2474913"/>
            <a:ext cx="7561263" cy="2735262"/>
          </a:xfrm>
          <a:prstGeom prst="line">
            <a:avLst/>
          </a:prstGeom>
          <a:noFill/>
          <a:ln w="57150">
            <a:solidFill>
              <a:srgbClr val="7030A0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69" name="Line 12"/>
          <p:cNvSpPr>
            <a:spLocks noChangeShapeType="1"/>
          </p:cNvSpPr>
          <p:nvPr/>
        </p:nvSpPr>
        <p:spPr bwMode="auto">
          <a:xfrm>
            <a:off x="971550" y="2257425"/>
            <a:ext cx="6553200" cy="3025775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2013" y="3625850"/>
            <a:ext cx="1752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5825" y="5354638"/>
            <a:ext cx="15128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PCA</a:t>
            </a:r>
            <a:endParaRPr lang="zh-TW" altLang="en-US" sz="28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35825" y="1806575"/>
            <a:ext cx="1512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7030A0"/>
                </a:solidFill>
              </a:rPr>
              <a:t>WPCA</a:t>
            </a:r>
            <a:endParaRPr lang="zh-TW" altLang="en-US" sz="2800" b="1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69" grpId="1" animBg="1"/>
      <p:bldP spid="7" grpId="0"/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</a:rPr>
              <a:t>Experiment </a:t>
            </a: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Setup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Training Set </a:t>
            </a:r>
            <a:r>
              <a:rPr lang="en-US" altLang="zh-TW" sz="2400" dirty="0" smtClean="0">
                <a:solidFill>
                  <a:srgbClr val="0D0D0D"/>
                </a:solidFill>
              </a:rPr>
              <a:t>: SI-284 WSJ Training Set </a:t>
            </a:r>
            <a:r>
              <a:rPr lang="en-US" altLang="zh-TW" sz="2400" dirty="0" smtClean="0"/>
              <a:t>(37,413 utterances)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Dev. Set </a:t>
            </a:r>
            <a:r>
              <a:rPr lang="en-US" altLang="zh-TW" sz="2400" dirty="0" smtClean="0"/>
              <a:t>	: </a:t>
            </a:r>
            <a:r>
              <a:rPr lang="en-US" altLang="zh-TW" sz="2400" dirty="0" smtClean="0">
                <a:solidFill>
                  <a:srgbClr val="0D0D0D"/>
                </a:solidFill>
              </a:rPr>
              <a:t>93’ WSJ 5K Development Set (248 utterances)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Test Set </a:t>
            </a:r>
            <a:r>
              <a:rPr lang="en-US" altLang="zh-TW" sz="2400" dirty="0" smtClean="0"/>
              <a:t>	: </a:t>
            </a:r>
            <a:r>
              <a:rPr lang="en-US" altLang="zh-TW" sz="2400" dirty="0" smtClean="0">
                <a:solidFill>
                  <a:srgbClr val="0D0D0D"/>
                </a:solidFill>
              </a:rPr>
              <a:t>WSJ Nov93 5K Evaluation Set (215 utterances)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#Tri-phones</a:t>
            </a:r>
            <a:r>
              <a:rPr lang="en-US" altLang="zh-TW" sz="2400" dirty="0" smtClean="0">
                <a:solidFill>
                  <a:schemeClr val="accent2"/>
                </a:solidFill>
              </a:rPr>
              <a:t>	</a:t>
            </a:r>
            <a:r>
              <a:rPr lang="en-US" altLang="zh-TW" sz="2400" dirty="0" smtClean="0"/>
              <a:t>	: 18,777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#</a:t>
            </a:r>
            <a:r>
              <a:rPr lang="en-US" altLang="zh-TW" sz="2400" dirty="0" smtClean="0">
                <a:solidFill>
                  <a:srgbClr val="1E09B7"/>
                </a:solidFill>
              </a:rPr>
              <a:t>Gaussian / state </a:t>
            </a:r>
            <a:r>
              <a:rPr lang="en-US" altLang="zh-TW" sz="2400" dirty="0" smtClean="0"/>
              <a:t>		: 16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#State / phone 	</a:t>
            </a:r>
            <a:r>
              <a:rPr lang="en-US" altLang="zh-TW" sz="2400" dirty="0" smtClean="0"/>
              <a:t>	: 3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Language model 	</a:t>
            </a:r>
            <a:r>
              <a:rPr lang="en-US" altLang="zh-TW" sz="2400" dirty="0" smtClean="0"/>
              <a:t>	: WSJ standard 5K bigram / trigram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1E09B7"/>
                </a:solidFill>
              </a:rPr>
              <a:t>Feature Vector </a:t>
            </a:r>
            <a:r>
              <a:rPr lang="en-US" altLang="zh-TW" sz="2400" dirty="0" smtClean="0"/>
              <a:t>		: standard 39-dimensional MFCC</a:t>
            </a:r>
          </a:p>
          <a:p>
            <a:pPr eaLnBrk="1" hangingPunct="1">
              <a:lnSpc>
                <a:spcPct val="120000"/>
              </a:lnSpc>
            </a:pPr>
            <a:endParaRPr lang="en-US" altLang="zh-TW" sz="2000" dirty="0" smtClean="0"/>
          </a:p>
          <a:p>
            <a:pPr eaLnBrk="1" hangingPunct="1"/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Comparison with Baselines (Bigram)</a:t>
            </a:r>
          </a:p>
        </p:txBody>
      </p:sp>
      <p:graphicFrame>
        <p:nvGraphicFramePr>
          <p:cNvPr id="46280" name="Group 200"/>
          <p:cNvGraphicFramePr>
            <a:graphicFrameLocks noGrp="1"/>
          </p:cNvGraphicFramePr>
          <p:nvPr>
            <p:ph type="tbl" idx="1"/>
          </p:nvPr>
        </p:nvGraphicFramePr>
        <p:xfrm>
          <a:off x="468313" y="2133600"/>
          <a:ext cx="8075612" cy="3690938"/>
        </p:xfrm>
        <a:graphic>
          <a:graphicData uri="http://schemas.openxmlformats.org/drawingml/2006/table">
            <a:tbl>
              <a:tblPr/>
              <a:tblGrid>
                <a:gridCol w="1522412"/>
                <a:gridCol w="5256213"/>
                <a:gridCol w="12969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Model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Description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Nov’93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Baseline 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Tied-state 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Triphones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(6,481 states)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91.97%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Baseline 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Eigentriphone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Modeling result using PCA (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Interspeech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2011)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92.44%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Eigentriphone Modeling result using WPCA (this paper)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92.67%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7813"/>
            <a:ext cx="9083352" cy="1139825"/>
          </a:xfr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</a:rPr>
              <a:t>Result with Pruning (Nov’93, Bigram)</a:t>
            </a:r>
            <a:endParaRPr lang="en-US" altLang="zh-TW" sz="4000" dirty="0" smtClean="0">
              <a:solidFill>
                <a:schemeClr val="accent1">
                  <a:satMod val="150000"/>
                </a:schemeClr>
              </a:solidFill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27001"/>
            <a:ext cx="77343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Pruning of Eigentriphones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84763"/>
            <a:ext cx="8229600" cy="1046162"/>
          </a:xfrm>
        </p:spPr>
        <p:txBody>
          <a:bodyPr/>
          <a:lstStyle/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1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557338"/>
            <a:ext cx="69945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524000"/>
            <a:ext cx="7712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Result on Nov’93 using Trigram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/>
              <a:t>Eigentriphone</a:t>
            </a:r>
            <a:r>
              <a:rPr lang="en-US" altLang="zh-TW" sz="2400" dirty="0" smtClean="0"/>
              <a:t> acoustic modeling is improved by using </a:t>
            </a:r>
            <a:r>
              <a:rPr lang="en-US" altLang="zh-TW" sz="2400" dirty="0" smtClean="0">
                <a:solidFill>
                  <a:srgbClr val="0070C0"/>
                </a:solidFill>
              </a:rPr>
              <a:t>weighted-PCA</a:t>
            </a:r>
            <a:r>
              <a:rPr lang="en-US" altLang="zh-TW" sz="2400" dirty="0" smtClean="0"/>
              <a:t> in deriving the eigenvectors.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 few leading </a:t>
            </a:r>
            <a:r>
              <a:rPr lang="en-US" altLang="zh-TW" sz="2400" dirty="0" err="1" smtClean="0"/>
              <a:t>eigentriphones</a:t>
            </a:r>
            <a:r>
              <a:rPr lang="en-US" altLang="zh-TW" sz="2400" dirty="0" smtClean="0"/>
              <a:t> are </a:t>
            </a:r>
            <a:r>
              <a:rPr lang="en-US" altLang="zh-TW" sz="2400" dirty="0" smtClean="0">
                <a:solidFill>
                  <a:srgbClr val="FF0000"/>
                </a:solidFill>
              </a:rPr>
              <a:t>sufficient</a:t>
            </a:r>
            <a:r>
              <a:rPr lang="en-US" altLang="zh-TW" sz="2400" dirty="0" smtClean="0"/>
              <a:t> to represent all the </a:t>
            </a:r>
            <a:r>
              <a:rPr lang="en-US" altLang="zh-TW" sz="2400" dirty="0" err="1" smtClean="0"/>
              <a:t>triphones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final </a:t>
            </a:r>
            <a:r>
              <a:rPr lang="en-US" altLang="zh-TW" sz="2000" dirty="0" err="1" smtClean="0"/>
              <a:t>triphone</a:t>
            </a:r>
            <a:r>
              <a:rPr lang="en-US" altLang="zh-TW" sz="2000" dirty="0" smtClean="0"/>
              <a:t> models are much compact.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Future Works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Derive eigentriphones from groups of base phones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</a:rPr>
              <a:t>Discriminative training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</a:rPr>
              <a:t>Speaker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08400" y="3292475"/>
            <a:ext cx="2592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</a:rPr>
              <a:t>Break Down of the </a:t>
            </a: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Results (Bigram)</a:t>
            </a:r>
          </a:p>
        </p:txBody>
      </p:sp>
      <p:graphicFrame>
        <p:nvGraphicFramePr>
          <p:cNvPr id="46280" name="Group 200"/>
          <p:cNvGraphicFramePr>
            <a:graphicFrameLocks noGrp="1"/>
          </p:cNvGraphicFramePr>
          <p:nvPr>
            <p:ph type="tbl" idx="1"/>
          </p:nvPr>
        </p:nvGraphicFramePr>
        <p:xfrm>
          <a:off x="457200" y="1633538"/>
          <a:ext cx="8075613" cy="4676776"/>
        </p:xfrm>
        <a:graphic>
          <a:graphicData uri="http://schemas.openxmlformats.org/drawingml/2006/table">
            <a:tbl>
              <a:tblPr/>
              <a:tblGrid>
                <a:gridCol w="6418263"/>
                <a:gridCol w="1657350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Description</a:t>
                      </a:r>
                      <a:endParaRPr kumimoji="1" lang="en-US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Nov’93</a:t>
                      </a:r>
                      <a:endParaRPr kumimoji="1" lang="en-US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No state tying; </a:t>
                      </a:r>
                      <a:b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train only Gaussian means of all seen triphones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90.34%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9B7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Eigentriphone “adaptation” using WPCA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(for the Gaussian means of all seen triphones)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91.43%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9B7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Copy Gaussian covariances from tied-state triphones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92.44%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3F6"/>
                    </a:solidFill>
                  </a:tcPr>
                </a:tc>
              </a:tr>
              <a:tr h="1228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9B7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 Further re-estimation of Gaussian covariances, mixture weights, and transition probabilities when the respective re-estimation thresholds are met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</a:rPr>
                        <a:t>92.67%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90663"/>
            <a:ext cx="8229600" cy="48180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Introduction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Existing Solutions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Review of Eigentriphones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Proposed Improvements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smtClean="0">
                <a:solidFill>
                  <a:srgbClr val="FF0000"/>
                </a:solidFill>
              </a:rPr>
              <a:t>Derivation of Eigentriphones by Weighted PCA (WPCA)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Experimental Evaluation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smtClean="0"/>
              <a:t>Conclusion and Future Works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Data Sparsity in Triphone</a:t>
            </a:r>
            <a:r>
              <a:rPr lang="en-US" altLang="zh-TW" sz="4000" dirty="0">
                <a:solidFill>
                  <a:schemeClr val="accent1">
                    <a:satMod val="150000"/>
                  </a:schemeClr>
                </a:solidFill>
                <a:cs typeface="+mj-cs"/>
              </a:rPr>
              <a:t> </a:t>
            </a: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Modeling</a:t>
            </a:r>
            <a:endParaRPr lang="zh-TW" altLang="en-US" sz="4000" dirty="0" smtClean="0">
              <a:solidFill>
                <a:schemeClr val="accent1"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5661025"/>
            <a:ext cx="8229600" cy="93662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 sz="2000" smtClean="0">
                <a:solidFill>
                  <a:srgbClr val="FF0000"/>
                </a:solidFill>
              </a:rPr>
              <a:t>WSJ </a:t>
            </a:r>
            <a:r>
              <a:rPr lang="en-US" altLang="zh-TW" sz="2000" smtClean="0">
                <a:solidFill>
                  <a:srgbClr val="339933"/>
                </a:solidFill>
              </a:rPr>
              <a:t>: 80% </a:t>
            </a:r>
            <a:r>
              <a:rPr lang="en-US" altLang="zh-TW" sz="2000" smtClean="0"/>
              <a:t>of samples consist of the most frequent </a:t>
            </a:r>
            <a:r>
              <a:rPr lang="en-US" altLang="zh-TW" sz="2000" smtClean="0">
                <a:solidFill>
                  <a:srgbClr val="339933"/>
                </a:solidFill>
              </a:rPr>
              <a:t>20%</a:t>
            </a:r>
            <a:r>
              <a:rPr lang="en-US" altLang="zh-TW" sz="2000" smtClean="0"/>
              <a:t> of triphones</a:t>
            </a:r>
          </a:p>
          <a:p>
            <a:pPr eaLnBrk="1" hangingPunct="1"/>
            <a:r>
              <a:rPr lang="en-US" altLang="zh-TW" sz="2000" smtClean="0">
                <a:solidFill>
                  <a:srgbClr val="1E09B7"/>
                </a:solidFill>
              </a:rPr>
              <a:t>SWB</a:t>
            </a:r>
            <a:r>
              <a:rPr lang="en-US" altLang="zh-TW" sz="2000" smtClean="0">
                <a:solidFill>
                  <a:srgbClr val="00B050"/>
                </a:solidFill>
              </a:rPr>
              <a:t>: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339933"/>
                </a:solidFill>
              </a:rPr>
              <a:t>90%</a:t>
            </a:r>
            <a:r>
              <a:rPr lang="en-US" altLang="zh-TW" sz="2000" smtClean="0"/>
              <a:t> of samples consist of the most frequent </a:t>
            </a:r>
            <a:r>
              <a:rPr lang="en-US" altLang="zh-TW" sz="2000" smtClean="0">
                <a:solidFill>
                  <a:srgbClr val="339933"/>
                </a:solidFill>
              </a:rPr>
              <a:t>20%</a:t>
            </a:r>
            <a:r>
              <a:rPr lang="en-US" altLang="zh-TW" sz="2000" smtClean="0"/>
              <a:t> of triphones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557338"/>
            <a:ext cx="5916612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Existing Solutions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35274"/>
            <a:ext cx="8229600" cy="4818062"/>
          </a:xfrm>
        </p:spPr>
        <p:txBody>
          <a:bodyPr/>
          <a:lstStyle/>
          <a:p>
            <a:pPr eaLnBrk="1" hangingPunct="1"/>
            <a:r>
              <a:rPr lang="en-US" altLang="zh-TW" sz="2400" dirty="0" err="1" smtClean="0"/>
              <a:t>Triphone</a:t>
            </a:r>
            <a:r>
              <a:rPr lang="en-US" altLang="zh-TW" sz="2400" dirty="0" smtClean="0"/>
              <a:t>-by-composition</a:t>
            </a: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Model Interpolation</a:t>
            </a: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Quasi-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triphones</a:t>
            </a: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altLang="zh-TW" sz="1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 dirty="0" smtClean="0"/>
              <a:t>Parameter Tying</a:t>
            </a:r>
            <a:endParaRPr lang="en-US" altLang="zh-TW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Generalized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Triphones</a:t>
            </a: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Tied States</a:t>
            </a: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Subspace Distribution Clustering HMM</a:t>
            </a:r>
          </a:p>
          <a:p>
            <a:pPr lvl="1" eaLnBrk="1" hangingPunct="1"/>
            <a:endParaRPr lang="en-US" altLang="zh-TW" sz="24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 dirty="0" smtClean="0"/>
              <a:t>Canonical State Model</a:t>
            </a: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Semi-continuous Hidden Markov Model</a:t>
            </a:r>
            <a:endParaRPr lang="en-US" altLang="zh-TW" sz="2000" u="sng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Subspace Gaussian Mixture Model</a:t>
            </a:r>
            <a:endParaRPr lang="en-US" altLang="zh-TW" sz="2000" dirty="0" smtClean="0"/>
          </a:p>
          <a:p>
            <a:pPr eaLnBrk="1" hangingPunct="1"/>
            <a:endParaRPr lang="en-US" altLang="zh-TW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552" y="2060575"/>
            <a:ext cx="5121198" cy="31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Line 12"/>
          <p:cNvSpPr>
            <a:spLocks noChangeShapeType="1"/>
          </p:cNvSpPr>
          <p:nvPr/>
        </p:nvSpPr>
        <p:spPr bwMode="auto">
          <a:xfrm flipV="1">
            <a:off x="1692275" y="2462638"/>
            <a:ext cx="5632353" cy="2588676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H="1" flipV="1">
            <a:off x="6668806" y="2807626"/>
            <a:ext cx="499100" cy="1125015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95" name="Line 14"/>
          <p:cNvSpPr>
            <a:spLocks noChangeShapeType="1"/>
          </p:cNvSpPr>
          <p:nvPr/>
        </p:nvSpPr>
        <p:spPr bwMode="auto">
          <a:xfrm>
            <a:off x="4536180" y="2318048"/>
            <a:ext cx="546116" cy="1137698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3573" y="4706326"/>
            <a:ext cx="1345399" cy="5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Review of Eigentriphones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5661025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D47675"/>
                </a:solidFill>
              </a:rPr>
              <a:t>“</a:t>
            </a:r>
            <a:r>
              <a:rPr lang="en-US" altLang="zh-TW" sz="2400" smtClean="0">
                <a:solidFill>
                  <a:srgbClr val="0D0D0D"/>
                </a:solidFill>
              </a:rPr>
              <a:t>Adapt</a:t>
            </a:r>
            <a:r>
              <a:rPr lang="en-US" altLang="zh-TW" sz="2400" smtClean="0">
                <a:solidFill>
                  <a:srgbClr val="D47675"/>
                </a:solidFill>
              </a:rPr>
              <a:t>” </a:t>
            </a:r>
            <a:r>
              <a:rPr lang="en-US" altLang="zh-TW" sz="2400" smtClean="0">
                <a:solidFill>
                  <a:srgbClr val="1E09B7"/>
                </a:solidFill>
              </a:rPr>
              <a:t>infrequent (poor) triphones </a:t>
            </a:r>
            <a:r>
              <a:rPr lang="en-US" altLang="zh-TW" sz="2400" smtClean="0"/>
              <a:t>from </a:t>
            </a:r>
            <a:r>
              <a:rPr lang="en-US" altLang="zh-TW" sz="2400" smtClean="0">
                <a:solidFill>
                  <a:srgbClr val="FF0000"/>
                </a:solidFill>
              </a:rPr>
              <a:t>frequent (rich) triphones</a:t>
            </a:r>
            <a:r>
              <a:rPr lang="en-US" altLang="zh-TW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  <p:bldP spid="12294" grpId="0" animBg="1"/>
      <p:bldP spid="12295" grpId="0" animBg="1"/>
      <p:bldP spid="12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Review of Eigentriphones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7282"/>
            <a:ext cx="8229600" cy="48180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basis</a:t>
            </a:r>
            <a:r>
              <a:rPr lang="en-US" altLang="zh-TW" sz="2400" dirty="0" smtClean="0"/>
              <a:t> is derived for each base phoneme – </a:t>
            </a:r>
            <a:r>
              <a:rPr lang="en-US" altLang="zh-TW" sz="2400" dirty="0" err="1" smtClean="0"/>
              <a:t>eigentriphones</a:t>
            </a:r>
            <a:r>
              <a:rPr lang="en-US" altLang="zh-TW" sz="2400" dirty="0" smtClean="0"/>
              <a:t>.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 smtClean="0"/>
              <a:t>All </a:t>
            </a:r>
            <a:r>
              <a:rPr lang="en-US" altLang="zh-TW" sz="2400" dirty="0" err="1" smtClean="0"/>
              <a:t>triphones</a:t>
            </a:r>
            <a:r>
              <a:rPr lang="en-US" altLang="zh-TW" sz="2400" dirty="0" smtClean="0"/>
              <a:t> of a base phoneme are </a:t>
            </a:r>
            <a:r>
              <a:rPr lang="en-US" altLang="zh-TW" sz="2400" dirty="0" smtClean="0">
                <a:solidFill>
                  <a:srgbClr val="FF0000"/>
                </a:solidFill>
              </a:rPr>
              <a:t>distinct</a:t>
            </a:r>
            <a:r>
              <a:rPr lang="en-US" altLang="zh-TW" sz="2400" dirty="0" smtClean="0"/>
              <a:t> points in its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triphone</a:t>
            </a:r>
            <a:r>
              <a:rPr lang="en-US" altLang="zh-TW" sz="2400" dirty="0" smtClean="0">
                <a:solidFill>
                  <a:srgbClr val="FF0000"/>
                </a:solidFill>
              </a:rPr>
              <a:t> space</a:t>
            </a:r>
            <a:r>
              <a:rPr lang="en-US" altLang="zh-TW" sz="2400" dirty="0" smtClean="0"/>
              <a:t>.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Adapt</a:t>
            </a:r>
            <a:r>
              <a:rPr lang="en-US" altLang="zh-TW" sz="2400" dirty="0" smtClean="0"/>
              <a:t> the infrequent </a:t>
            </a:r>
            <a:r>
              <a:rPr lang="en-US" altLang="zh-TW" sz="2400" dirty="0" err="1" smtClean="0"/>
              <a:t>triphones</a:t>
            </a:r>
            <a:r>
              <a:rPr lang="en-US" altLang="zh-TW" sz="2400" dirty="0" smtClean="0"/>
              <a:t> using the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Eigenvoice</a:t>
            </a:r>
            <a:r>
              <a:rPr lang="en-US" altLang="zh-TW" sz="2400" dirty="0" smtClean="0">
                <a:solidFill>
                  <a:srgbClr val="0070C0"/>
                </a:solidFill>
              </a:rPr>
              <a:t> adaptation </a:t>
            </a:r>
            <a:r>
              <a:rPr lang="en-US" altLang="zh-TW" sz="2400" dirty="0" smtClean="0"/>
              <a:t>approach.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The Eigentriphone Framework</a:t>
            </a:r>
            <a:endParaRPr lang="zh-TW" altLang="en-US" sz="4000" dirty="0" smtClean="0">
              <a:solidFill>
                <a:schemeClr val="accent1"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 rot="-5400000">
            <a:off x="1469231" y="3436144"/>
            <a:ext cx="13366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/>
              <a:t>…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 rot="-5400000">
            <a:off x="3529806" y="3436144"/>
            <a:ext cx="13366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/>
              <a:t>…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1403350" y="2060575"/>
            <a:ext cx="287338" cy="1512888"/>
            <a:chOff x="1746" y="799"/>
            <a:chExt cx="272" cy="1225"/>
          </a:xfrm>
        </p:grpSpPr>
        <p:sp>
          <p:nvSpPr>
            <p:cNvPr id="14401" name="Oval 5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402" name="Oval 6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403" name="Oval 7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4404" name="AutoShape 8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405" name="AutoShape 9"/>
            <p:cNvCxnSpPr>
              <a:cxnSpLocks noChangeShapeType="1"/>
              <a:stCxn id="14401" idx="6"/>
              <a:endCxn id="14402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406" name="AutoShape 10"/>
            <p:cNvCxnSpPr>
              <a:cxnSpLocks noChangeShapeType="1"/>
              <a:stCxn id="14402" idx="6"/>
              <a:endCxn id="14403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407" name="Oval 11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408" name="AutoShape 12"/>
            <p:cNvCxnSpPr>
              <a:cxnSpLocks noChangeShapeType="1"/>
              <a:stCxn id="14407" idx="6"/>
              <a:endCxn id="14401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409" name="Oval 13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410" name="AutoShape 14"/>
            <p:cNvCxnSpPr>
              <a:cxnSpLocks noChangeShapeType="1"/>
              <a:stCxn id="14403" idx="6"/>
              <a:endCxn id="14409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411" name="AutoShape 15"/>
            <p:cNvCxnSpPr>
              <a:cxnSpLocks noChangeShapeType="1"/>
              <a:stCxn id="14401" idx="7"/>
              <a:endCxn id="14401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412" name="AutoShape 16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42" name="Rectangle 17"/>
          <p:cNvSpPr>
            <a:spLocks noChangeArrowheads="1"/>
          </p:cNvSpPr>
          <p:nvPr/>
        </p:nvSpPr>
        <p:spPr bwMode="auto">
          <a:xfrm>
            <a:off x="2413000" y="2060575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43" name="Group 18"/>
          <p:cNvGrpSpPr>
            <a:grpSpLocks/>
          </p:cNvGrpSpPr>
          <p:nvPr/>
        </p:nvGrpSpPr>
        <p:grpSpPr bwMode="auto">
          <a:xfrm>
            <a:off x="1403350" y="4868863"/>
            <a:ext cx="287338" cy="1512887"/>
            <a:chOff x="1746" y="799"/>
            <a:chExt cx="272" cy="1225"/>
          </a:xfrm>
        </p:grpSpPr>
        <p:sp>
          <p:nvSpPr>
            <p:cNvPr id="14389" name="Oval 19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390" name="Oval 20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391" name="Oval 21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4392" name="AutoShape 22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93" name="AutoShape 23"/>
            <p:cNvCxnSpPr>
              <a:cxnSpLocks noChangeShapeType="1"/>
              <a:stCxn id="14389" idx="6"/>
              <a:endCxn id="14390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94" name="AutoShape 24"/>
            <p:cNvCxnSpPr>
              <a:cxnSpLocks noChangeShapeType="1"/>
              <a:stCxn id="14390" idx="6"/>
              <a:endCxn id="14391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95" name="Oval 25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396" name="AutoShape 26"/>
            <p:cNvCxnSpPr>
              <a:cxnSpLocks noChangeShapeType="1"/>
              <a:stCxn id="14395" idx="6"/>
              <a:endCxn id="14389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97" name="Oval 27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398" name="AutoShape 28"/>
            <p:cNvCxnSpPr>
              <a:cxnSpLocks noChangeShapeType="1"/>
              <a:stCxn id="14391" idx="6"/>
              <a:endCxn id="14397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99" name="AutoShape 29"/>
            <p:cNvCxnSpPr>
              <a:cxnSpLocks noChangeShapeType="1"/>
              <a:stCxn id="14389" idx="7"/>
              <a:endCxn id="14389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400" name="AutoShape 30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44" name="Rectangle 31"/>
          <p:cNvSpPr>
            <a:spLocks noChangeArrowheads="1"/>
          </p:cNvSpPr>
          <p:nvPr/>
        </p:nvSpPr>
        <p:spPr bwMode="auto">
          <a:xfrm>
            <a:off x="2413000" y="4868863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Line 32"/>
          <p:cNvSpPr>
            <a:spLocks noChangeShapeType="1"/>
          </p:cNvSpPr>
          <p:nvPr/>
        </p:nvSpPr>
        <p:spPr bwMode="auto">
          <a:xfrm>
            <a:off x="2555875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33"/>
          <p:cNvSpPr>
            <a:spLocks noChangeShapeType="1"/>
          </p:cNvSpPr>
          <p:nvPr/>
        </p:nvSpPr>
        <p:spPr bwMode="auto">
          <a:xfrm flipV="1">
            <a:off x="2771775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34"/>
          <p:cNvSpPr>
            <a:spLocks noChangeShapeType="1"/>
          </p:cNvSpPr>
          <p:nvPr/>
        </p:nvSpPr>
        <p:spPr bwMode="auto">
          <a:xfrm>
            <a:off x="2555875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35"/>
          <p:cNvSpPr>
            <a:spLocks noChangeShapeType="1"/>
          </p:cNvSpPr>
          <p:nvPr/>
        </p:nvSpPr>
        <p:spPr bwMode="auto">
          <a:xfrm>
            <a:off x="2771775" y="42211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49" name="Rectangle 36"/>
          <p:cNvSpPr>
            <a:spLocks noChangeArrowheads="1"/>
          </p:cNvSpPr>
          <p:nvPr/>
        </p:nvSpPr>
        <p:spPr bwMode="auto">
          <a:xfrm>
            <a:off x="3133725" y="3789363"/>
            <a:ext cx="862013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PCA</a:t>
            </a:r>
          </a:p>
        </p:txBody>
      </p:sp>
      <p:sp>
        <p:nvSpPr>
          <p:cNvPr id="14350" name="Rectangle 37"/>
          <p:cNvSpPr>
            <a:spLocks noChangeArrowheads="1"/>
          </p:cNvSpPr>
          <p:nvPr/>
        </p:nvSpPr>
        <p:spPr bwMode="auto">
          <a:xfrm>
            <a:off x="4427538" y="2060575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1" name="Rectangle 38"/>
          <p:cNvSpPr>
            <a:spLocks noChangeArrowheads="1"/>
          </p:cNvSpPr>
          <p:nvPr/>
        </p:nvSpPr>
        <p:spPr bwMode="auto">
          <a:xfrm>
            <a:off x="4429125" y="4870450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Line 39"/>
          <p:cNvSpPr>
            <a:spLocks noChangeShapeType="1"/>
          </p:cNvSpPr>
          <p:nvPr/>
        </p:nvSpPr>
        <p:spPr bwMode="auto">
          <a:xfrm>
            <a:off x="4211638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40"/>
          <p:cNvSpPr>
            <a:spLocks noChangeShapeType="1"/>
          </p:cNvSpPr>
          <p:nvPr/>
        </p:nvSpPr>
        <p:spPr bwMode="auto">
          <a:xfrm>
            <a:off x="4211638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4" name="Line 41"/>
          <p:cNvSpPr>
            <a:spLocks noChangeShapeType="1"/>
          </p:cNvSpPr>
          <p:nvPr/>
        </p:nvSpPr>
        <p:spPr bwMode="auto">
          <a:xfrm flipV="1">
            <a:off x="4211638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5" name="Line 42"/>
          <p:cNvSpPr>
            <a:spLocks noChangeShapeType="1"/>
          </p:cNvSpPr>
          <p:nvPr/>
        </p:nvSpPr>
        <p:spPr bwMode="auto">
          <a:xfrm>
            <a:off x="3995738" y="42211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6" name="Line 43"/>
          <p:cNvSpPr>
            <a:spLocks noChangeShapeType="1"/>
          </p:cNvSpPr>
          <p:nvPr/>
        </p:nvSpPr>
        <p:spPr bwMode="auto">
          <a:xfrm>
            <a:off x="4572000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7" name="Line 44"/>
          <p:cNvSpPr>
            <a:spLocks noChangeShapeType="1"/>
          </p:cNvSpPr>
          <p:nvPr/>
        </p:nvSpPr>
        <p:spPr bwMode="auto">
          <a:xfrm flipH="1" flipV="1">
            <a:off x="4787900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8" name="Line 45"/>
          <p:cNvSpPr>
            <a:spLocks noChangeShapeType="1"/>
          </p:cNvSpPr>
          <p:nvPr/>
        </p:nvSpPr>
        <p:spPr bwMode="auto">
          <a:xfrm>
            <a:off x="4572000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59" name="Line 46"/>
          <p:cNvSpPr>
            <a:spLocks noChangeShapeType="1"/>
          </p:cNvSpPr>
          <p:nvPr/>
        </p:nvSpPr>
        <p:spPr bwMode="auto">
          <a:xfrm>
            <a:off x="4787900" y="42211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0" name="Rectangle 47"/>
          <p:cNvSpPr>
            <a:spLocks noChangeArrowheads="1"/>
          </p:cNvSpPr>
          <p:nvPr/>
        </p:nvSpPr>
        <p:spPr bwMode="auto">
          <a:xfrm>
            <a:off x="5148263" y="3789363"/>
            <a:ext cx="862012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ML</a:t>
            </a:r>
          </a:p>
        </p:txBody>
      </p:sp>
      <p:sp>
        <p:nvSpPr>
          <p:cNvPr id="14361" name="Line 48"/>
          <p:cNvSpPr>
            <a:spLocks noChangeShapeType="1"/>
          </p:cNvSpPr>
          <p:nvPr/>
        </p:nvSpPr>
        <p:spPr bwMode="auto">
          <a:xfrm flipV="1">
            <a:off x="6011863" y="42211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6515100" y="3644900"/>
            <a:ext cx="144463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63" name="Group 50"/>
          <p:cNvGrpSpPr>
            <a:grpSpLocks/>
          </p:cNvGrpSpPr>
          <p:nvPr/>
        </p:nvGrpSpPr>
        <p:grpSpPr bwMode="auto">
          <a:xfrm>
            <a:off x="7597775" y="3357563"/>
            <a:ext cx="287338" cy="1512887"/>
            <a:chOff x="1746" y="799"/>
            <a:chExt cx="272" cy="1225"/>
          </a:xfrm>
        </p:grpSpPr>
        <p:sp>
          <p:nvSpPr>
            <p:cNvPr id="14377" name="Oval 51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378" name="Oval 52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379" name="Oval 53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4380" name="AutoShape 54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55"/>
            <p:cNvCxnSpPr>
              <a:cxnSpLocks noChangeShapeType="1"/>
              <a:stCxn id="14377" idx="6"/>
              <a:endCxn id="14378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2" name="AutoShape 56"/>
            <p:cNvCxnSpPr>
              <a:cxnSpLocks noChangeShapeType="1"/>
              <a:stCxn id="14378" idx="6"/>
              <a:endCxn id="14379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Oval 57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384" name="AutoShape 58"/>
            <p:cNvCxnSpPr>
              <a:cxnSpLocks noChangeShapeType="1"/>
              <a:stCxn id="14383" idx="6"/>
              <a:endCxn id="14377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5" name="Oval 59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4386" name="AutoShape 60"/>
            <p:cNvCxnSpPr>
              <a:cxnSpLocks noChangeShapeType="1"/>
              <a:stCxn id="14379" idx="6"/>
              <a:endCxn id="14385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7" name="AutoShape 61"/>
            <p:cNvCxnSpPr>
              <a:cxnSpLocks noChangeShapeType="1"/>
              <a:stCxn id="14377" idx="7"/>
              <a:endCxn id="14377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8" name="AutoShape 62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64" name="AutoShape 63"/>
          <p:cNvSpPr>
            <a:spLocks noChangeArrowheads="1"/>
          </p:cNvSpPr>
          <p:nvPr/>
        </p:nvSpPr>
        <p:spPr bwMode="auto">
          <a:xfrm>
            <a:off x="5292725" y="2060575"/>
            <a:ext cx="1582738" cy="7921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Training Data of </a:t>
            </a:r>
          </a:p>
          <a:p>
            <a:pPr algn="ctr">
              <a:spcBef>
                <a:spcPct val="50000"/>
              </a:spcBef>
            </a:pPr>
            <a:r>
              <a:rPr lang="en-US" altLang="zh-TW" sz="1400"/>
              <a:t>A Triphone</a:t>
            </a:r>
          </a:p>
        </p:txBody>
      </p:sp>
      <p:sp>
        <p:nvSpPr>
          <p:cNvPr id="14365" name="Line 64"/>
          <p:cNvSpPr>
            <a:spLocks noChangeShapeType="1"/>
          </p:cNvSpPr>
          <p:nvPr/>
        </p:nvSpPr>
        <p:spPr bwMode="auto">
          <a:xfrm flipH="1">
            <a:off x="5580063" y="2854325"/>
            <a:ext cx="5048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366" name="AutoShape 65"/>
          <p:cNvSpPr>
            <a:spLocks noChangeArrowheads="1"/>
          </p:cNvSpPr>
          <p:nvPr/>
        </p:nvSpPr>
        <p:spPr bwMode="auto">
          <a:xfrm>
            <a:off x="1835150" y="2708275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7" name="AutoShape 66"/>
          <p:cNvSpPr>
            <a:spLocks noChangeArrowheads="1"/>
          </p:cNvSpPr>
          <p:nvPr/>
        </p:nvSpPr>
        <p:spPr bwMode="auto">
          <a:xfrm>
            <a:off x="1835150" y="5518150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8" name="AutoShape 67"/>
          <p:cNvSpPr>
            <a:spLocks noChangeArrowheads="1"/>
          </p:cNvSpPr>
          <p:nvPr/>
        </p:nvSpPr>
        <p:spPr bwMode="auto">
          <a:xfrm>
            <a:off x="6731000" y="4124325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9" name="Text Box 68"/>
          <p:cNvSpPr txBox="1">
            <a:spLocks noChangeArrowheads="1"/>
          </p:cNvSpPr>
          <p:nvPr/>
        </p:nvSpPr>
        <p:spPr bwMode="auto">
          <a:xfrm rot="-5400000">
            <a:off x="504825" y="3435350"/>
            <a:ext cx="1336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/>
              <a:t>…</a:t>
            </a:r>
          </a:p>
        </p:txBody>
      </p:sp>
      <p:sp>
        <p:nvSpPr>
          <p:cNvPr id="14370" name="Text Box 69"/>
          <p:cNvSpPr txBox="1">
            <a:spLocks noChangeArrowheads="1"/>
          </p:cNvSpPr>
          <p:nvPr/>
        </p:nvSpPr>
        <p:spPr bwMode="auto">
          <a:xfrm>
            <a:off x="1835150" y="1611313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Supervectors</a:t>
            </a:r>
          </a:p>
        </p:txBody>
      </p:sp>
      <p:sp>
        <p:nvSpPr>
          <p:cNvPr id="14371" name="Text Box 70"/>
          <p:cNvSpPr txBox="1">
            <a:spLocks noChangeArrowheads="1"/>
          </p:cNvSpPr>
          <p:nvPr/>
        </p:nvSpPr>
        <p:spPr bwMode="auto">
          <a:xfrm>
            <a:off x="3779838" y="1611313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Eigentriphones</a:t>
            </a:r>
          </a:p>
        </p:txBody>
      </p:sp>
      <p:sp>
        <p:nvSpPr>
          <p:cNvPr id="14372" name="Text Box 71"/>
          <p:cNvSpPr txBox="1">
            <a:spLocks noChangeArrowheads="1"/>
          </p:cNvSpPr>
          <p:nvPr/>
        </p:nvSpPr>
        <p:spPr bwMode="auto">
          <a:xfrm>
            <a:off x="6011863" y="4849813"/>
            <a:ext cx="1368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Supervector</a:t>
            </a:r>
          </a:p>
        </p:txBody>
      </p:sp>
      <p:sp>
        <p:nvSpPr>
          <p:cNvPr id="14373" name="Text Box 73"/>
          <p:cNvSpPr txBox="1">
            <a:spLocks noChangeArrowheads="1"/>
          </p:cNvSpPr>
          <p:nvPr/>
        </p:nvSpPr>
        <p:spPr bwMode="auto">
          <a:xfrm>
            <a:off x="107950" y="1509713"/>
            <a:ext cx="13684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Rich</a:t>
            </a:r>
          </a:p>
          <a:p>
            <a:pPr algn="ctr">
              <a:spcBef>
                <a:spcPct val="50000"/>
              </a:spcBef>
            </a:pPr>
            <a:r>
              <a:rPr lang="en-US" altLang="zh-TW" sz="1400"/>
              <a:t>Triphones</a:t>
            </a:r>
          </a:p>
        </p:txBody>
      </p:sp>
      <p:sp>
        <p:nvSpPr>
          <p:cNvPr id="14374" name="Text Box 74"/>
          <p:cNvSpPr txBox="1">
            <a:spLocks noChangeArrowheads="1"/>
          </p:cNvSpPr>
          <p:nvPr/>
        </p:nvSpPr>
        <p:spPr bwMode="auto">
          <a:xfrm>
            <a:off x="7092950" y="4868863"/>
            <a:ext cx="1368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Model</a:t>
            </a:r>
          </a:p>
        </p:txBody>
      </p:sp>
      <p:sp>
        <p:nvSpPr>
          <p:cNvPr id="75" name="Rectangle 47"/>
          <p:cNvSpPr>
            <a:spLocks noChangeArrowheads="1"/>
          </p:cNvSpPr>
          <p:nvPr/>
        </p:nvSpPr>
        <p:spPr bwMode="auto">
          <a:xfrm>
            <a:off x="5148263" y="5229225"/>
            <a:ext cx="862012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Penalty</a:t>
            </a:r>
          </a:p>
          <a:p>
            <a:pPr algn="ctr"/>
            <a:r>
              <a:rPr lang="en-US" altLang="zh-TW"/>
              <a:t>Function</a:t>
            </a:r>
          </a:p>
        </p:txBody>
      </p:sp>
      <p:cxnSp>
        <p:nvCxnSpPr>
          <p:cNvPr id="77" name="Straight Connector 76"/>
          <p:cNvCxnSpPr>
            <a:cxnSpLocks noChangeShapeType="1"/>
            <a:stCxn id="14360" idx="2"/>
            <a:endCxn id="75" idx="0"/>
          </p:cNvCxnSpPr>
          <p:nvPr/>
        </p:nvCxnSpPr>
        <p:spPr bwMode="auto">
          <a:xfrm flipH="1">
            <a:off x="5578475" y="4654550"/>
            <a:ext cx="1588" cy="574675"/>
          </a:xfrm>
          <a:prstGeom prst="line">
            <a:avLst/>
          </a:prstGeom>
          <a:noFill/>
          <a:ln w="48500">
            <a:solidFill>
              <a:srgbClr val="0D0D0D"/>
            </a:solidFill>
            <a:round/>
            <a:headEnd/>
            <a:tailEnd/>
          </a:ln>
          <a:effectLst>
            <a:outerShdw sx="999" sy="999" algn="ctr" rotWithShape="0">
              <a:schemeClr val="bg1"/>
            </a:outerShdw>
          </a:effec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  <a:cs typeface="+mj-cs"/>
              </a:rPr>
              <a:t>Motivations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Degree of automation</a:t>
            </a:r>
            <a:r>
              <a:rPr lang="en-US" altLang="zh-TW" sz="2400" smtClean="0"/>
              <a:t>: To avoid the ad hoc categorization of triphones into the </a:t>
            </a:r>
            <a:r>
              <a:rPr lang="en-US" altLang="zh-TW" sz="2400" i="1" smtClean="0"/>
              <a:t>rich</a:t>
            </a:r>
            <a:r>
              <a:rPr lang="en-US" altLang="zh-TW" sz="2400" smtClean="0"/>
              <a:t> set or </a:t>
            </a:r>
            <a:r>
              <a:rPr lang="en-US" altLang="zh-TW" sz="2400" i="1" smtClean="0"/>
              <a:t>poor</a:t>
            </a:r>
            <a:r>
              <a:rPr lang="en-US" altLang="zh-TW" sz="2400" smtClean="0"/>
              <a:t> set. Instead, </a:t>
            </a:r>
            <a:r>
              <a:rPr lang="en-US" altLang="zh-TW" sz="2400" smtClean="0">
                <a:solidFill>
                  <a:srgbClr val="0070C0"/>
                </a:solidFill>
              </a:rPr>
              <a:t>all triphones </a:t>
            </a:r>
            <a:r>
              <a:rPr lang="en-US" altLang="zh-TW" sz="2400" smtClean="0"/>
              <a:t>may contribute to the derivation of eigentriphones.</a:t>
            </a:r>
            <a:br>
              <a:rPr lang="en-US" altLang="zh-TW" sz="2400" smtClean="0"/>
            </a:br>
            <a:endParaRPr lang="en-US" altLang="zh-TW" sz="2400" smtClean="0"/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Robustness</a:t>
            </a:r>
            <a:r>
              <a:rPr lang="en-US" altLang="zh-TW" sz="2400" smtClean="0"/>
              <a:t>: It is desirable to incorporate some notion of </a:t>
            </a:r>
            <a:r>
              <a:rPr lang="en-US" altLang="zh-TW" sz="2400" smtClean="0">
                <a:solidFill>
                  <a:srgbClr val="0070C0"/>
                </a:solidFill>
              </a:rPr>
              <a:t>triphone reliability </a:t>
            </a:r>
            <a:r>
              <a:rPr lang="en-US" altLang="zh-TW" sz="2400" smtClean="0"/>
              <a:t>in the construction of the eigentriphones.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107950" y="1501775"/>
            <a:ext cx="13684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All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 dirty="0" err="1"/>
              <a:t>Triphones</a:t>
            </a:r>
            <a:endParaRPr lang="en-US" altLang="zh-TW" sz="1400" b="1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chemeClr val="accent1">
                    <a:satMod val="150000"/>
                  </a:schemeClr>
                </a:solidFill>
              </a:rPr>
              <a:t>Weighted PCA</a:t>
            </a:r>
            <a:endParaRPr lang="zh-TW" altLang="en-US" sz="4000" dirty="0" smtClean="0">
              <a:solidFill>
                <a:schemeClr val="accent1"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 rot="-5400000">
            <a:off x="1469231" y="3436144"/>
            <a:ext cx="13366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/>
              <a:t>…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 rot="-5400000">
            <a:off x="4106069" y="3436144"/>
            <a:ext cx="133667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/>
              <a:t>…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403350" y="2060575"/>
            <a:ext cx="287338" cy="1512888"/>
            <a:chOff x="1746" y="799"/>
            <a:chExt cx="272" cy="1225"/>
          </a:xfrm>
        </p:grpSpPr>
        <p:sp>
          <p:nvSpPr>
            <p:cNvPr id="16453" name="Oval 5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54" name="Oval 6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55" name="Oval 7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6456" name="AutoShape 8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57" name="AutoShape 9"/>
            <p:cNvCxnSpPr>
              <a:cxnSpLocks noChangeShapeType="1"/>
              <a:stCxn id="16453" idx="6"/>
              <a:endCxn id="16454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58" name="AutoShape 10"/>
            <p:cNvCxnSpPr>
              <a:cxnSpLocks noChangeShapeType="1"/>
              <a:stCxn id="16454" idx="6"/>
              <a:endCxn id="16455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59" name="Oval 11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60" name="AutoShape 12"/>
            <p:cNvCxnSpPr>
              <a:cxnSpLocks noChangeShapeType="1"/>
              <a:stCxn id="16459" idx="6"/>
              <a:endCxn id="16453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61" name="Oval 13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62" name="AutoShape 14"/>
            <p:cNvCxnSpPr>
              <a:cxnSpLocks noChangeShapeType="1"/>
              <a:stCxn id="16455" idx="6"/>
              <a:endCxn id="16461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3" name="AutoShape 15"/>
            <p:cNvCxnSpPr>
              <a:cxnSpLocks noChangeShapeType="1"/>
              <a:stCxn id="16453" idx="7"/>
              <a:endCxn id="16453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64" name="AutoShape 16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2413000" y="2060575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391" name="Group 18"/>
          <p:cNvGrpSpPr>
            <a:grpSpLocks/>
          </p:cNvGrpSpPr>
          <p:nvPr/>
        </p:nvGrpSpPr>
        <p:grpSpPr bwMode="auto">
          <a:xfrm>
            <a:off x="1403350" y="4868863"/>
            <a:ext cx="287338" cy="1512887"/>
            <a:chOff x="1746" y="799"/>
            <a:chExt cx="272" cy="1225"/>
          </a:xfrm>
        </p:grpSpPr>
        <p:sp>
          <p:nvSpPr>
            <p:cNvPr id="16441" name="Oval 19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42" name="Oval 20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43" name="Oval 21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6444" name="AutoShape 22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45" name="AutoShape 23"/>
            <p:cNvCxnSpPr>
              <a:cxnSpLocks noChangeShapeType="1"/>
              <a:stCxn id="16441" idx="6"/>
              <a:endCxn id="16442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46" name="AutoShape 24"/>
            <p:cNvCxnSpPr>
              <a:cxnSpLocks noChangeShapeType="1"/>
              <a:stCxn id="16442" idx="6"/>
              <a:endCxn id="16443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47" name="Oval 25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48" name="AutoShape 26"/>
            <p:cNvCxnSpPr>
              <a:cxnSpLocks noChangeShapeType="1"/>
              <a:stCxn id="16447" idx="6"/>
              <a:endCxn id="16441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49" name="Oval 27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50" name="AutoShape 28"/>
            <p:cNvCxnSpPr>
              <a:cxnSpLocks noChangeShapeType="1"/>
              <a:stCxn id="16443" idx="6"/>
              <a:endCxn id="16449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51" name="AutoShape 29"/>
            <p:cNvCxnSpPr>
              <a:cxnSpLocks noChangeShapeType="1"/>
              <a:stCxn id="16441" idx="7"/>
              <a:endCxn id="16441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52" name="AutoShape 30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392" name="Rectangle 31"/>
          <p:cNvSpPr>
            <a:spLocks noChangeArrowheads="1"/>
          </p:cNvSpPr>
          <p:nvPr/>
        </p:nvSpPr>
        <p:spPr bwMode="auto">
          <a:xfrm>
            <a:off x="2413000" y="4868863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3" name="Line 32"/>
          <p:cNvSpPr>
            <a:spLocks noChangeShapeType="1"/>
          </p:cNvSpPr>
          <p:nvPr/>
        </p:nvSpPr>
        <p:spPr bwMode="auto">
          <a:xfrm>
            <a:off x="2555875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4" name="Line 33"/>
          <p:cNvSpPr>
            <a:spLocks noChangeShapeType="1"/>
          </p:cNvSpPr>
          <p:nvPr/>
        </p:nvSpPr>
        <p:spPr bwMode="auto">
          <a:xfrm flipV="1">
            <a:off x="2771775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5" name="Line 34"/>
          <p:cNvSpPr>
            <a:spLocks noChangeShapeType="1"/>
          </p:cNvSpPr>
          <p:nvPr/>
        </p:nvSpPr>
        <p:spPr bwMode="auto">
          <a:xfrm>
            <a:off x="2555875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35"/>
          <p:cNvSpPr>
            <a:spLocks noChangeShapeType="1"/>
          </p:cNvSpPr>
          <p:nvPr/>
        </p:nvSpPr>
        <p:spPr bwMode="auto">
          <a:xfrm>
            <a:off x="2771775" y="42211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7" name="Rectangle 36"/>
          <p:cNvSpPr>
            <a:spLocks noChangeArrowheads="1"/>
          </p:cNvSpPr>
          <p:nvPr/>
        </p:nvSpPr>
        <p:spPr bwMode="auto">
          <a:xfrm>
            <a:off x="3133725" y="3789363"/>
            <a:ext cx="862013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PCA</a:t>
            </a:r>
          </a:p>
        </p:txBody>
      </p:sp>
      <p:sp>
        <p:nvSpPr>
          <p:cNvPr id="16398" name="Rectangle 37"/>
          <p:cNvSpPr>
            <a:spLocks noChangeArrowheads="1"/>
          </p:cNvSpPr>
          <p:nvPr/>
        </p:nvSpPr>
        <p:spPr bwMode="auto">
          <a:xfrm>
            <a:off x="5003800" y="2060575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9" name="Rectangle 38"/>
          <p:cNvSpPr>
            <a:spLocks noChangeArrowheads="1"/>
          </p:cNvSpPr>
          <p:nvPr/>
        </p:nvSpPr>
        <p:spPr bwMode="auto">
          <a:xfrm>
            <a:off x="5003800" y="4870450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0" name="Line 39"/>
          <p:cNvSpPr>
            <a:spLocks noChangeShapeType="1"/>
          </p:cNvSpPr>
          <p:nvPr/>
        </p:nvSpPr>
        <p:spPr bwMode="auto">
          <a:xfrm>
            <a:off x="4786313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40"/>
          <p:cNvSpPr>
            <a:spLocks noChangeShapeType="1"/>
          </p:cNvSpPr>
          <p:nvPr/>
        </p:nvSpPr>
        <p:spPr bwMode="auto">
          <a:xfrm>
            <a:off x="4786313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41"/>
          <p:cNvSpPr>
            <a:spLocks noChangeShapeType="1"/>
          </p:cNvSpPr>
          <p:nvPr/>
        </p:nvSpPr>
        <p:spPr bwMode="auto">
          <a:xfrm flipV="1">
            <a:off x="4786313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42"/>
          <p:cNvSpPr>
            <a:spLocks noChangeShapeType="1"/>
          </p:cNvSpPr>
          <p:nvPr/>
        </p:nvSpPr>
        <p:spPr bwMode="auto">
          <a:xfrm>
            <a:off x="3995738" y="4221163"/>
            <a:ext cx="79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43"/>
          <p:cNvSpPr>
            <a:spLocks noChangeShapeType="1"/>
          </p:cNvSpPr>
          <p:nvPr/>
        </p:nvSpPr>
        <p:spPr bwMode="auto">
          <a:xfrm>
            <a:off x="5146675" y="5662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5" name="Line 44"/>
          <p:cNvSpPr>
            <a:spLocks noChangeShapeType="1"/>
          </p:cNvSpPr>
          <p:nvPr/>
        </p:nvSpPr>
        <p:spPr bwMode="auto">
          <a:xfrm flipH="1" flipV="1">
            <a:off x="5362575" y="2781300"/>
            <a:ext cx="0" cy="287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6" name="Line 45"/>
          <p:cNvSpPr>
            <a:spLocks noChangeShapeType="1"/>
          </p:cNvSpPr>
          <p:nvPr/>
        </p:nvSpPr>
        <p:spPr bwMode="auto">
          <a:xfrm>
            <a:off x="5146675" y="27797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5362575" y="42211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8" name="Rectangle 47"/>
          <p:cNvSpPr>
            <a:spLocks noChangeArrowheads="1"/>
          </p:cNvSpPr>
          <p:nvPr/>
        </p:nvSpPr>
        <p:spPr bwMode="auto">
          <a:xfrm>
            <a:off x="5722938" y="3789363"/>
            <a:ext cx="862012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ML</a:t>
            </a:r>
          </a:p>
        </p:txBody>
      </p:sp>
      <p:sp>
        <p:nvSpPr>
          <p:cNvPr id="16409" name="Line 48"/>
          <p:cNvSpPr>
            <a:spLocks noChangeShapeType="1"/>
          </p:cNvSpPr>
          <p:nvPr/>
        </p:nvSpPr>
        <p:spPr bwMode="auto">
          <a:xfrm flipV="1">
            <a:off x="6586538" y="4221163"/>
            <a:ext cx="577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0" name="Rectangle 49"/>
          <p:cNvSpPr>
            <a:spLocks noChangeArrowheads="1"/>
          </p:cNvSpPr>
          <p:nvPr/>
        </p:nvSpPr>
        <p:spPr bwMode="auto">
          <a:xfrm>
            <a:off x="7162800" y="3429000"/>
            <a:ext cx="14287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411" name="Group 50"/>
          <p:cNvGrpSpPr>
            <a:grpSpLocks/>
          </p:cNvGrpSpPr>
          <p:nvPr/>
        </p:nvGrpSpPr>
        <p:grpSpPr bwMode="auto">
          <a:xfrm>
            <a:off x="8172450" y="3429000"/>
            <a:ext cx="287338" cy="1512888"/>
            <a:chOff x="1746" y="799"/>
            <a:chExt cx="272" cy="1225"/>
          </a:xfrm>
        </p:grpSpPr>
        <p:sp>
          <p:nvSpPr>
            <p:cNvPr id="16429" name="Oval 51"/>
            <p:cNvSpPr>
              <a:spLocks noChangeArrowheads="1"/>
            </p:cNvSpPr>
            <p:nvPr/>
          </p:nvSpPr>
          <p:spPr bwMode="auto">
            <a:xfrm rot="-5400000">
              <a:off x="1761" y="1645"/>
              <a:ext cx="24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30" name="Oval 52"/>
            <p:cNvSpPr>
              <a:spLocks noChangeArrowheads="1"/>
            </p:cNvSpPr>
            <p:nvPr/>
          </p:nvSpPr>
          <p:spPr bwMode="auto">
            <a:xfrm rot="-5400000">
              <a:off x="1760" y="1274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31" name="Oval 53"/>
            <p:cNvSpPr>
              <a:spLocks noChangeArrowheads="1"/>
            </p:cNvSpPr>
            <p:nvPr/>
          </p:nvSpPr>
          <p:spPr bwMode="auto">
            <a:xfrm rot="-5400000">
              <a:off x="1760" y="906"/>
              <a:ext cx="24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6432" name="AutoShape 54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1324"/>
              <a:ext cx="1" cy="172"/>
            </a:xfrm>
            <a:prstGeom prst="curvedConnector3">
              <a:avLst>
                <a:gd name="adj1" fmla="val -32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33" name="AutoShape 55"/>
            <p:cNvCxnSpPr>
              <a:cxnSpLocks noChangeShapeType="1"/>
              <a:stCxn id="16429" idx="6"/>
              <a:endCxn id="16430" idx="2"/>
            </p:cNvCxnSpPr>
            <p:nvPr/>
          </p:nvCxnSpPr>
          <p:spPr bwMode="auto">
            <a:xfrm flipV="1">
              <a:off x="1882" y="1531"/>
              <a:ext cx="0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34" name="AutoShape 56"/>
            <p:cNvCxnSpPr>
              <a:cxnSpLocks noChangeShapeType="1"/>
              <a:stCxn id="16430" idx="6"/>
              <a:endCxn id="16431" idx="2"/>
            </p:cNvCxnSpPr>
            <p:nvPr/>
          </p:nvCxnSpPr>
          <p:spPr bwMode="auto">
            <a:xfrm flipV="1">
              <a:off x="1882" y="1164"/>
              <a:ext cx="0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35" name="Oval 57"/>
            <p:cNvSpPr>
              <a:spLocks noChangeArrowheads="1"/>
            </p:cNvSpPr>
            <p:nvPr/>
          </p:nvSpPr>
          <p:spPr bwMode="auto">
            <a:xfrm rot="-5400000">
              <a:off x="1861" y="1980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36" name="AutoShape 58"/>
            <p:cNvCxnSpPr>
              <a:cxnSpLocks noChangeShapeType="1"/>
              <a:stCxn id="16435" idx="6"/>
              <a:endCxn id="16429" idx="2"/>
            </p:cNvCxnSpPr>
            <p:nvPr/>
          </p:nvCxnSpPr>
          <p:spPr bwMode="auto">
            <a:xfrm flipV="1">
              <a:off x="1882" y="1903"/>
              <a:ext cx="0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37" name="Oval 59"/>
            <p:cNvSpPr>
              <a:spLocks noChangeArrowheads="1"/>
            </p:cNvSpPr>
            <p:nvPr/>
          </p:nvSpPr>
          <p:spPr bwMode="auto">
            <a:xfrm rot="-5400000">
              <a:off x="1861" y="796"/>
              <a:ext cx="41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438" name="AutoShape 60"/>
            <p:cNvCxnSpPr>
              <a:cxnSpLocks noChangeShapeType="1"/>
              <a:stCxn id="16431" idx="6"/>
              <a:endCxn id="16437" idx="2"/>
            </p:cNvCxnSpPr>
            <p:nvPr/>
          </p:nvCxnSpPr>
          <p:spPr bwMode="auto">
            <a:xfrm flipH="1" flipV="1">
              <a:off x="1882" y="840"/>
              <a:ext cx="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39" name="AutoShape 61"/>
            <p:cNvCxnSpPr>
              <a:cxnSpLocks noChangeShapeType="1"/>
              <a:stCxn id="16429" idx="7"/>
              <a:endCxn id="16429" idx="1"/>
            </p:cNvCxnSpPr>
            <p:nvPr/>
          </p:nvCxnSpPr>
          <p:spPr bwMode="auto">
            <a:xfrm rot="10800000" flipH="1" flipV="1">
              <a:off x="1785" y="1695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440" name="AutoShape 62"/>
            <p:cNvCxnSpPr>
              <a:cxnSpLocks noChangeShapeType="1"/>
            </p:cNvCxnSpPr>
            <p:nvPr/>
          </p:nvCxnSpPr>
          <p:spPr bwMode="auto">
            <a:xfrm rot="10800000" flipH="1" flipV="1">
              <a:off x="1790" y="946"/>
              <a:ext cx="1" cy="171"/>
            </a:xfrm>
            <a:prstGeom prst="curvedConnector3">
              <a:avLst>
                <a:gd name="adj1" fmla="val -333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412" name="AutoShape 63"/>
          <p:cNvSpPr>
            <a:spLocks noChangeArrowheads="1"/>
          </p:cNvSpPr>
          <p:nvPr/>
        </p:nvSpPr>
        <p:spPr bwMode="auto">
          <a:xfrm>
            <a:off x="5867400" y="2060575"/>
            <a:ext cx="1584325" cy="7921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Training Data of </a:t>
            </a:r>
          </a:p>
          <a:p>
            <a:pPr algn="ctr">
              <a:spcBef>
                <a:spcPct val="50000"/>
              </a:spcBef>
            </a:pPr>
            <a:r>
              <a:rPr lang="en-US" altLang="zh-TW" sz="1400"/>
              <a:t>A Triphone</a:t>
            </a:r>
          </a:p>
        </p:txBody>
      </p:sp>
      <p:sp>
        <p:nvSpPr>
          <p:cNvPr id="16413" name="Line 64"/>
          <p:cNvSpPr>
            <a:spLocks noChangeShapeType="1"/>
          </p:cNvSpPr>
          <p:nvPr/>
        </p:nvSpPr>
        <p:spPr bwMode="auto">
          <a:xfrm flipH="1">
            <a:off x="6154738" y="2854325"/>
            <a:ext cx="5048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4" name="AutoShape 65"/>
          <p:cNvSpPr>
            <a:spLocks noChangeArrowheads="1"/>
          </p:cNvSpPr>
          <p:nvPr/>
        </p:nvSpPr>
        <p:spPr bwMode="auto">
          <a:xfrm>
            <a:off x="1835150" y="2708275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5" name="AutoShape 66"/>
          <p:cNvSpPr>
            <a:spLocks noChangeArrowheads="1"/>
          </p:cNvSpPr>
          <p:nvPr/>
        </p:nvSpPr>
        <p:spPr bwMode="auto">
          <a:xfrm>
            <a:off x="1835150" y="5518150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6" name="AutoShape 67"/>
          <p:cNvSpPr>
            <a:spLocks noChangeArrowheads="1"/>
          </p:cNvSpPr>
          <p:nvPr/>
        </p:nvSpPr>
        <p:spPr bwMode="auto">
          <a:xfrm>
            <a:off x="7378700" y="4124325"/>
            <a:ext cx="433388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7" name="Text Box 68"/>
          <p:cNvSpPr txBox="1">
            <a:spLocks noChangeArrowheads="1"/>
          </p:cNvSpPr>
          <p:nvPr/>
        </p:nvSpPr>
        <p:spPr bwMode="auto">
          <a:xfrm rot="-5400000">
            <a:off x="504825" y="3435350"/>
            <a:ext cx="1336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0" dirty="0"/>
              <a:t>…</a:t>
            </a:r>
          </a:p>
        </p:txBody>
      </p:sp>
      <p:sp>
        <p:nvSpPr>
          <p:cNvPr id="16418" name="Text Box 69"/>
          <p:cNvSpPr txBox="1">
            <a:spLocks noChangeArrowheads="1"/>
          </p:cNvSpPr>
          <p:nvPr/>
        </p:nvSpPr>
        <p:spPr bwMode="auto">
          <a:xfrm>
            <a:off x="1835150" y="1611313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 err="1"/>
              <a:t>Supervectors</a:t>
            </a:r>
            <a:endParaRPr lang="en-US" altLang="zh-TW" sz="1400" b="1" dirty="0"/>
          </a:p>
        </p:txBody>
      </p:sp>
      <p:sp>
        <p:nvSpPr>
          <p:cNvPr id="16419" name="Text Box 70"/>
          <p:cNvSpPr txBox="1">
            <a:spLocks noChangeArrowheads="1"/>
          </p:cNvSpPr>
          <p:nvPr/>
        </p:nvSpPr>
        <p:spPr bwMode="auto">
          <a:xfrm>
            <a:off x="4354513" y="1611313"/>
            <a:ext cx="1585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 err="1"/>
              <a:t>Eigentriphones</a:t>
            </a:r>
            <a:endParaRPr lang="en-US" altLang="zh-TW" sz="1400" b="1" dirty="0"/>
          </a:p>
        </p:txBody>
      </p:sp>
      <p:sp>
        <p:nvSpPr>
          <p:cNvPr id="16420" name="Text Box 71"/>
          <p:cNvSpPr txBox="1">
            <a:spLocks noChangeArrowheads="1"/>
          </p:cNvSpPr>
          <p:nvPr/>
        </p:nvSpPr>
        <p:spPr bwMode="auto">
          <a:xfrm>
            <a:off x="6588125" y="4941888"/>
            <a:ext cx="13684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 err="1"/>
              <a:t>Supervector</a:t>
            </a:r>
            <a:endParaRPr lang="en-US" altLang="zh-TW" sz="1400" b="1" dirty="0"/>
          </a:p>
        </p:txBody>
      </p:sp>
      <p:sp>
        <p:nvSpPr>
          <p:cNvPr id="14373" name="Text Box 73"/>
          <p:cNvSpPr txBox="1">
            <a:spLocks noChangeArrowheads="1"/>
          </p:cNvSpPr>
          <p:nvPr/>
        </p:nvSpPr>
        <p:spPr bwMode="auto">
          <a:xfrm>
            <a:off x="107950" y="1501775"/>
            <a:ext cx="13684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Rich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 dirty="0" err="1"/>
              <a:t>Triphones</a:t>
            </a:r>
            <a:endParaRPr lang="en-US" altLang="zh-TW" sz="1400" b="1" dirty="0"/>
          </a:p>
        </p:txBody>
      </p:sp>
      <p:sp>
        <p:nvSpPr>
          <p:cNvPr id="16422" name="Text Box 74"/>
          <p:cNvSpPr txBox="1">
            <a:spLocks noChangeArrowheads="1"/>
          </p:cNvSpPr>
          <p:nvPr/>
        </p:nvSpPr>
        <p:spPr bwMode="auto">
          <a:xfrm>
            <a:off x="7667625" y="4941888"/>
            <a:ext cx="13684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Model</a:t>
            </a:r>
          </a:p>
        </p:txBody>
      </p:sp>
      <p:sp>
        <p:nvSpPr>
          <p:cNvPr id="75" name="AutoShape 63"/>
          <p:cNvSpPr>
            <a:spLocks noChangeArrowheads="1"/>
          </p:cNvSpPr>
          <p:nvPr/>
        </p:nvSpPr>
        <p:spPr bwMode="auto">
          <a:xfrm>
            <a:off x="2916238" y="2060575"/>
            <a:ext cx="1511300" cy="7921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TW" sz="1400" b="1" dirty="0"/>
              <a:t>Sample Count of 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 dirty="0" err="1"/>
              <a:t>Triphones</a:t>
            </a:r>
            <a:endParaRPr lang="en-US" altLang="zh-TW" sz="1400" b="1" dirty="0"/>
          </a:p>
        </p:txBody>
      </p:sp>
      <p:sp>
        <p:nvSpPr>
          <p:cNvPr id="76" name="Line 64"/>
          <p:cNvSpPr>
            <a:spLocks noChangeShapeType="1"/>
          </p:cNvSpPr>
          <p:nvPr/>
        </p:nvSpPr>
        <p:spPr bwMode="auto">
          <a:xfrm flipH="1">
            <a:off x="3492500" y="2852738"/>
            <a:ext cx="2159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3132138" y="3789363"/>
            <a:ext cx="1008062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>
                <a:solidFill>
                  <a:srgbClr val="1E09B7"/>
                </a:solidFill>
              </a:rPr>
              <a:t>WPCA</a:t>
            </a:r>
          </a:p>
        </p:txBody>
      </p:sp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5726113" y="5229225"/>
            <a:ext cx="862012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Penalty</a:t>
            </a:r>
          </a:p>
          <a:p>
            <a:pPr algn="ctr"/>
            <a:r>
              <a:rPr lang="en-US" altLang="zh-TW"/>
              <a:t>Function</a:t>
            </a:r>
          </a:p>
        </p:txBody>
      </p:sp>
      <p:cxnSp>
        <p:nvCxnSpPr>
          <p:cNvPr id="80" name="Straight Connector 79"/>
          <p:cNvCxnSpPr>
            <a:cxnSpLocks noChangeShapeType="1"/>
            <a:endCxn id="16427" idx="0"/>
          </p:cNvCxnSpPr>
          <p:nvPr/>
        </p:nvCxnSpPr>
        <p:spPr bwMode="auto">
          <a:xfrm flipH="1">
            <a:off x="6157913" y="4654550"/>
            <a:ext cx="0" cy="574675"/>
          </a:xfrm>
          <a:prstGeom prst="line">
            <a:avLst/>
          </a:prstGeom>
          <a:noFill/>
          <a:ln w="48500">
            <a:solidFill>
              <a:srgbClr val="0D0D0D"/>
            </a:solidFill>
            <a:round/>
            <a:headEnd/>
            <a:tailEnd/>
          </a:ln>
          <a:effectLst>
            <a:outerShdw sx="999" sy="999" algn="ctr" rotWithShape="0">
              <a:schemeClr val="bg1"/>
            </a:outerShdw>
          </a:effec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4373" grpId="0"/>
      <p:bldP spid="75" grpId="0" animBg="1"/>
      <p:bldP spid="76" grpId="0" animBg="1"/>
      <p:bldP spid="7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5.4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9.2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3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8210</TotalTime>
  <Words>417</Words>
  <Application>Microsoft Office PowerPoint</Application>
  <PresentationFormat>如螢幕大小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Module</vt:lpstr>
      <vt:lpstr>Derivation of Eigentriphones by Weighted Principal Component Analysis</vt:lpstr>
      <vt:lpstr>Outline</vt:lpstr>
      <vt:lpstr>Data Sparsity in Triphone Modeling</vt:lpstr>
      <vt:lpstr>Existing Solutions</vt:lpstr>
      <vt:lpstr>Review of Eigentriphones (1)</vt:lpstr>
      <vt:lpstr>Review of Eigentriphones (2)</vt:lpstr>
      <vt:lpstr>The Eigentriphone Framework</vt:lpstr>
      <vt:lpstr>Motivations</vt:lpstr>
      <vt:lpstr>Weighted PCA</vt:lpstr>
      <vt:lpstr>Derivation of Eigentriphones</vt:lpstr>
      <vt:lpstr>Experiment Setup</vt:lpstr>
      <vt:lpstr>Comparison with Baselines (Bigram)</vt:lpstr>
      <vt:lpstr>Result with Pruning (Nov’93, Bigram)</vt:lpstr>
      <vt:lpstr>Pruning of Eigentriphones</vt:lpstr>
      <vt:lpstr>Result on Nov’93 using Trigram</vt:lpstr>
      <vt:lpstr>Summary</vt:lpstr>
      <vt:lpstr>Future Works</vt:lpstr>
      <vt:lpstr>投影片 18</vt:lpstr>
      <vt:lpstr>Break Down of the Results (Bigram)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tom</dc:creator>
  <cp:lastModifiedBy>kate</cp:lastModifiedBy>
  <cp:revision>516</cp:revision>
  <dcterms:created xsi:type="dcterms:W3CDTF">2008-11-15T07:24:13Z</dcterms:created>
  <dcterms:modified xsi:type="dcterms:W3CDTF">2012-03-29T01:12:56Z</dcterms:modified>
</cp:coreProperties>
</file>