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0" r:id="rId5"/>
    <p:sldId id="281" r:id="rId6"/>
    <p:sldId id="358" r:id="rId7"/>
    <p:sldId id="359" r:id="rId8"/>
    <p:sldId id="360" r:id="rId9"/>
    <p:sldId id="361" r:id="rId10"/>
    <p:sldId id="362" r:id="rId11"/>
    <p:sldId id="363" r:id="rId12"/>
    <p:sldId id="369" r:id="rId13"/>
    <p:sldId id="368" r:id="rId14"/>
    <p:sldId id="364" r:id="rId15"/>
    <p:sldId id="365" r:id="rId16"/>
    <p:sldId id="366" r:id="rId17"/>
    <p:sldId id="367" r:id="rId18"/>
    <p:sldId id="370" r:id="rId19"/>
    <p:sldId id="371" r:id="rId20"/>
    <p:sldId id="372" r:id="rId21"/>
    <p:sldId id="373" r:id="rId22"/>
    <p:sldId id="271" r:id="rId23"/>
    <p:sldId id="278" r:id="rId24"/>
    <p:sldId id="279" r:id="rId25"/>
  </p:sldIdLst>
  <p:sldSz cx="9144000" cy="5143500" type="screen16x9"/>
  <p:notesSz cx="9859963" cy="6797675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Semibold" panose="020B0706030804020204" pitchFamily="34" charset="0"/>
      <p:bold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1030">
          <p15:clr>
            <a:srgbClr val="A4A3A4"/>
          </p15:clr>
        </p15:guide>
        <p15:guide id="4" orient="horz" pos="2436">
          <p15:clr>
            <a:srgbClr val="A4A3A4"/>
          </p15:clr>
        </p15:guide>
        <p15:guide id="5" orient="horz" pos="2867">
          <p15:clr>
            <a:srgbClr val="A4A3A4"/>
          </p15:clr>
        </p15:guide>
        <p15:guide id="6" orient="horz" pos="758">
          <p15:clr>
            <a:srgbClr val="A4A3A4"/>
          </p15:clr>
        </p15:guide>
        <p15:guide id="7" orient="horz" pos="1620">
          <p15:clr>
            <a:srgbClr val="A4A3A4"/>
          </p15:clr>
        </p15:guide>
        <p15:guide id="8" orient="horz" pos="599">
          <p15:clr>
            <a:srgbClr val="A4A3A4"/>
          </p15:clr>
        </p15:guide>
        <p15:guide id="9" pos="5602">
          <p15:clr>
            <a:srgbClr val="A4A3A4"/>
          </p15:clr>
        </p15:guide>
        <p15:guide id="10" pos="1519">
          <p15:clr>
            <a:srgbClr val="A4A3A4"/>
          </p15:clr>
        </p15:guide>
        <p15:guide id="11" pos="2880">
          <p15:clr>
            <a:srgbClr val="A4A3A4"/>
          </p15:clr>
        </p15:guide>
        <p15:guide id="12" pos="3107">
          <p15:clr>
            <a:srgbClr val="A4A3A4"/>
          </p15:clr>
        </p15:guide>
        <p15:guide id="13">
          <p15:clr>
            <a:srgbClr val="A4A3A4"/>
          </p15:clr>
        </p15:guide>
        <p15:guide id="14" pos="385">
          <p15:clr>
            <a:srgbClr val="A4A3A4"/>
          </p15:clr>
        </p15:guide>
        <p15:guide id="15" pos="2154">
          <p15:clr>
            <a:srgbClr val="A4A3A4"/>
          </p15:clr>
        </p15:guide>
        <p15:guide id="16" pos="1973">
          <p15:clr>
            <a:srgbClr val="A4A3A4"/>
          </p15:clr>
        </p15:guide>
        <p15:guide id="17" pos="1088">
          <p15:clr>
            <a:srgbClr val="A4A3A4"/>
          </p15:clr>
        </p15:guide>
        <p15:guide id="18" pos="3946">
          <p15:clr>
            <a:srgbClr val="A4A3A4"/>
          </p15:clr>
        </p15:guide>
        <p15:guide id="19" pos="5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18"/>
    <a:srgbClr val="5CAEE6"/>
    <a:srgbClr val="FFC879"/>
    <a:srgbClr val="D9D9D9"/>
    <a:srgbClr val="FF0000"/>
    <a:srgbClr val="ED1C29"/>
    <a:srgbClr val="FF000D"/>
    <a:srgbClr val="FF4747"/>
    <a:srgbClr val="FFD89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62822" autoAdjust="0"/>
  </p:normalViewPr>
  <p:slideViewPr>
    <p:cSldViewPr>
      <p:cViewPr varScale="1">
        <p:scale>
          <a:sx n="126" d="100"/>
          <a:sy n="126" d="100"/>
        </p:scale>
        <p:origin x="138" y="234"/>
      </p:cViewPr>
      <p:guideLst>
        <p:guide orient="horz" pos="3185"/>
        <p:guide orient="horz" pos="3072"/>
        <p:guide orient="horz" pos="1030"/>
        <p:guide orient="horz" pos="2436"/>
        <p:guide orient="horz" pos="2867"/>
        <p:guide orient="horz" pos="758"/>
        <p:guide orient="horz" pos="1620"/>
        <p:guide orient="horz" pos="599"/>
        <p:guide pos="5602"/>
        <p:guide pos="1519"/>
        <p:guide pos="2880"/>
        <p:guide pos="3107"/>
        <p:guide/>
        <p:guide pos="385"/>
        <p:guide pos="2154"/>
        <p:guide pos="1973"/>
        <p:guide pos="1088"/>
        <p:guide pos="3946"/>
        <p:guide pos="5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60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427163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5986" y="4"/>
            <a:ext cx="427163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C33A9-35EC-4772-8EF6-491539A4B2E3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" y="6456324"/>
            <a:ext cx="4271633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85986" y="6456324"/>
            <a:ext cx="4271633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8D5D-EFAD-45B7-8BDE-7F3DB1946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265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85031" y="0"/>
            <a:ext cx="427265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E712-61CB-47D6-A8C2-9717C1E5A8C2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63825" y="509588"/>
            <a:ext cx="45323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997" y="3228896"/>
            <a:ext cx="788797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6"/>
            <a:ext cx="427265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85031" y="6456616"/>
            <a:ext cx="427265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6A97-0C69-488A-9073-51B6C778B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3958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70" y="123518"/>
            <a:ext cx="1372498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43A0BE-0E78-428B-98EC-4E7332EE2C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9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w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F4B649-2119-4F3E-A0E2-D9A677F5A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8" y="1131888"/>
            <a:ext cx="2628900" cy="15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1" hasCustomPrompt="1"/>
          </p:nvPr>
        </p:nvSpPr>
        <p:spPr>
          <a:xfrm>
            <a:off x="3419475" y="1131889"/>
            <a:ext cx="2665413" cy="15843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6" hasCustomPrompt="1"/>
          </p:nvPr>
        </p:nvSpPr>
        <p:spPr>
          <a:xfrm>
            <a:off x="3419475" y="2895600"/>
            <a:ext cx="2665414" cy="15478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1" name="Inhaltsplatzhalter 2"/>
          <p:cNvSpPr>
            <a:spLocks noGrp="1"/>
          </p:cNvSpPr>
          <p:nvPr>
            <p:ph idx="17" hasCustomPrompt="1"/>
          </p:nvPr>
        </p:nvSpPr>
        <p:spPr>
          <a:xfrm>
            <a:off x="6264275" y="1131889"/>
            <a:ext cx="2627374" cy="15843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2" name="Inhaltsplatzhalter 2"/>
          <p:cNvSpPr>
            <a:spLocks noGrp="1"/>
          </p:cNvSpPr>
          <p:nvPr>
            <p:ph idx="18" hasCustomPrompt="1"/>
          </p:nvPr>
        </p:nvSpPr>
        <p:spPr>
          <a:xfrm>
            <a:off x="6264275" y="2895600"/>
            <a:ext cx="2627374" cy="15478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3" name="Inhaltsplatzhalter 2"/>
          <p:cNvSpPr>
            <a:spLocks noGrp="1"/>
          </p:cNvSpPr>
          <p:nvPr>
            <p:ph idx="19" hasCustomPrompt="1"/>
          </p:nvPr>
        </p:nvSpPr>
        <p:spPr>
          <a:xfrm>
            <a:off x="611188" y="2895600"/>
            <a:ext cx="2628900" cy="15478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5936F4-FC3A-449E-B207-56F86A0F3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11188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008282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405376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4802470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6199564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7596659" y="1132394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611188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2008282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3405376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4802470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99564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 userDrawn="1"/>
        </p:nvSpPr>
        <p:spPr>
          <a:xfrm>
            <a:off x="7596659" y="1948217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611188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 userDrawn="1"/>
        </p:nvSpPr>
        <p:spPr>
          <a:xfrm>
            <a:off x="2008282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 userDrawn="1"/>
        </p:nvSpPr>
        <p:spPr>
          <a:xfrm>
            <a:off x="3405376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 userDrawn="1"/>
        </p:nvSpPr>
        <p:spPr>
          <a:xfrm>
            <a:off x="4802470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 userDrawn="1"/>
        </p:nvSpPr>
        <p:spPr>
          <a:xfrm>
            <a:off x="6199564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 userDrawn="1"/>
        </p:nvSpPr>
        <p:spPr>
          <a:xfrm>
            <a:off x="7596659" y="2764040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 userDrawn="1"/>
        </p:nvSpPr>
        <p:spPr>
          <a:xfrm>
            <a:off x="611188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 userDrawn="1"/>
        </p:nvSpPr>
        <p:spPr>
          <a:xfrm>
            <a:off x="2008282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 userDrawn="1"/>
        </p:nvSpPr>
        <p:spPr>
          <a:xfrm>
            <a:off x="3405376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 userDrawn="1"/>
        </p:nvSpPr>
        <p:spPr>
          <a:xfrm>
            <a:off x="4802470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 userDrawn="1"/>
        </p:nvSpPr>
        <p:spPr>
          <a:xfrm>
            <a:off x="6199564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 userDrawn="1"/>
        </p:nvSpPr>
        <p:spPr>
          <a:xfrm>
            <a:off x="7596659" y="3579862"/>
            <a:ext cx="1296516" cy="68336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0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05373E7B-44CB-4359-A3AE-B4F6C50C0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15"/>
          <a:stretch/>
        </p:blipFill>
        <p:spPr>
          <a:xfrm>
            <a:off x="3635896" y="411510"/>
            <a:ext cx="5058736" cy="2023876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12120" y="4712245"/>
            <a:ext cx="85318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spcBef>
                <a:spcPct val="0"/>
              </a:spcBef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kühn &amp; weyh Software GmbH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Headquarter </a:t>
            </a:r>
          </a:p>
          <a:p>
            <a:pPr algn="l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79110 Freiburg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Linnéstraße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1-3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Tel. +49 761 8852-0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Fax +49 761 8852-666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info@kwsoft.com 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Wingdings"/>
              </a:rPr>
              <a:t> w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ww.kwsoft.com 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3831890"/>
            <a:ext cx="1724957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11188" y="2136749"/>
            <a:ext cx="8280461" cy="576064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2716213"/>
            <a:ext cx="8280400" cy="684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Customer, Place, Date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4" name="Rechteck 23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10169FC-F4AE-4A27-B525-D8D089C64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1" hasCustomPrompt="1"/>
          </p:nvPr>
        </p:nvSpPr>
        <p:spPr>
          <a:xfrm>
            <a:off x="611188" y="3400425"/>
            <a:ext cx="8281987" cy="576263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Tx/>
              <a:buBlip>
                <a:blip r:embed="rId2"/>
              </a:buBlip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 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434F75-F902-4434-AC31-5132797DCE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87563" y="1958975"/>
            <a:ext cx="4645025" cy="1296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>
                <a:solidFill>
                  <a:srgbClr val="000000">
                    <a:lumMod val="85000"/>
                    <a:lumOff val="15000"/>
                  </a:srgbClr>
                </a:solidFill>
              </a:rPr>
              <a:t>Live Demo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8452D4-E6BE-4A97-B24A-229FE64768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erie M/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8642"/>
            <a:ext cx="3109944" cy="811956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6C175D-1BD4-42EA-B041-7AC3EE31F9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/TEXT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2050" name="Picture 2" descr="U:\Grafik\Keyvisuals\New white Design\keyvisuals fuer ppt\mtex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89" y="8646"/>
            <a:ext cx="3110400" cy="8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3F9ECA-7C7B-4C6E-876D-751F74001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4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/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Grafik\Keyvisuals\New white Design\keyvisuals fuer ppt\mom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04" y="0"/>
            <a:ext cx="3110400" cy="8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Inhaltsplatzhalter 18"/>
          <p:cNvSpPr>
            <a:spLocks noGrp="1"/>
          </p:cNvSpPr>
          <p:nvPr>
            <p:ph sz="quarter" idx="11" hasCustomPrompt="1"/>
          </p:nvPr>
        </p:nvSpPr>
        <p:spPr>
          <a:xfrm>
            <a:off x="611188" y="3400425"/>
            <a:ext cx="8281987" cy="5762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Tx/>
              <a:buNone/>
              <a:tabLst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Tx/>
              <a:buBlip>
                <a:blip r:embed="rId3"/>
              </a:buBlip>
              <a:tabLst/>
              <a:defRPr/>
            </a:pPr>
            <a:r>
              <a:rPr lang="de-DE" dirty="0"/>
              <a:t> 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23DB31-E2A6-43E5-966E-C374F5A406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M/Workben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7" y="1131887"/>
            <a:ext cx="8281987" cy="9664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  <a:defRPr lang="de-DE" sz="2200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 3" panose="05040102010807070707" pitchFamily="18" charset="2"/>
              <a:buChar char=""/>
            </a:pPr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-1" y="4666706"/>
            <a:ext cx="39687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62800" y="4742033"/>
            <a:ext cx="50539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3A1D3531-DB28-4E01-811F-0944DE5767AB}" type="slidenum">
              <a:rPr lang="de-DE" sz="10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11188" y="4685756"/>
            <a:ext cx="5905028" cy="358775"/>
          </a:xfrm>
          <a:prstGeom prst="rect">
            <a:avLst/>
          </a:prstGeom>
        </p:spPr>
        <p:txBody>
          <a:bodyPr lIns="0" rIns="0" anchor="ctr" anchorCtr="0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5629" y="592138"/>
            <a:ext cx="8296492" cy="431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de-DE" dirty="0"/>
          </a:p>
        </p:txBody>
      </p:sp>
      <p:pic>
        <p:nvPicPr>
          <p:cNvPr id="4098" name="Picture 2" descr="U:\Grafik\Keyvisuals\New white Design\keyvisuals fuer ppt\workben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00" y="73001"/>
            <a:ext cx="3110400" cy="4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175F9E2-491E-4915-9762-F5054596D5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2157" y="4741198"/>
            <a:ext cx="980323" cy="2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83" r:id="rId3"/>
    <p:sldLayoutId id="2147483666" r:id="rId4"/>
    <p:sldLayoutId id="2147483682" r:id="rId5"/>
    <p:sldLayoutId id="2147483677" r:id="rId6"/>
    <p:sldLayoutId id="2147483678" r:id="rId7"/>
    <p:sldLayoutId id="2147483679" r:id="rId8"/>
    <p:sldLayoutId id="2147483680" r:id="rId9"/>
    <p:sldLayoutId id="2147483687" r:id="rId10"/>
    <p:sldLayoutId id="2147483688" r:id="rId11"/>
    <p:sldLayoutId id="2147483665" r:id="rId12"/>
    <p:sldLayoutId id="2147483663" r:id="rId13"/>
    <p:sldLayoutId id="214748366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wrap="square" anchor="t" anchorCtr="0">
            <a:spAutoFit/>
          </a:bodyPr>
          <a:lstStyle/>
          <a:p>
            <a:pPr>
              <a:tabLst>
                <a:tab pos="2151063" algn="l"/>
              </a:tabLst>
            </a:pPr>
            <a:r>
              <a:rPr lang="de-DE" dirty="0"/>
              <a:t>Content </a:t>
            </a:r>
            <a:r>
              <a:rPr lang="de-DE" dirty="0" err="1"/>
              <a:t>Extensions</a:t>
            </a:r>
            <a:endParaRPr lang="de-DE" sz="2200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9266472-ACDE-474B-9F53-43107782C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 I need a Content Extension</a:t>
            </a:r>
            <a:r>
              <a:rPr lang="de-DE" dirty="0"/>
              <a:t>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59482"/>
            <a:ext cx="1645923" cy="7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52D188-BF9B-49F5-A0A3-4964B71566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Content Extension is positioned at the point where the text is to be included.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Insert Content Extension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451926-9354-46C1-AE6E-6C1A6F33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11731"/>
            <a:ext cx="6422935" cy="25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870E08-C146-4D4F-9D6B-355CE29A6B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Content Extension is positioned at the point where the text is to be included.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Content Extension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40B1C4-30BF-458C-9528-05EACF10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26629"/>
            <a:ext cx="2893449" cy="35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6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4A3B85E-5830-441A-80E5-E324BD6ED0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Content Extension is filled with text in the template.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Text in </a:t>
            </a:r>
            <a:r>
              <a:rPr lang="de-DE" dirty="0" err="1"/>
              <a:t>the</a:t>
            </a:r>
            <a:r>
              <a:rPr lang="de-DE" dirty="0"/>
              <a:t> Content Extension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0BE57-D67C-420C-9E9F-AF3E4A34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99459"/>
            <a:ext cx="5543109" cy="34624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902868E-0D12-4314-8500-9FAC02228A34}"/>
              </a:ext>
            </a:extLst>
          </p:cNvPr>
          <p:cNvSpPr/>
          <p:nvPr/>
        </p:nvSpPr>
        <p:spPr>
          <a:xfrm>
            <a:off x="1403648" y="278777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2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0E3FBE-B67C-47A1-AEB4-248DCC8631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individual text is saved in the template, the basic design in the model.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en-US" dirty="0"/>
              <a:t>Both templates with different content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0BE57-D67C-420C-9E9F-AF3E4A34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7" y="1059582"/>
            <a:ext cx="3809069" cy="2379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E06E1FB-6118-4920-BFB2-ABD86A3F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63638"/>
            <a:ext cx="5292080" cy="2905199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A26EA60-58E8-42EE-AFE8-F4EF77E73BF2}"/>
              </a:ext>
            </a:extLst>
          </p:cNvPr>
          <p:cNvCxnSpPr>
            <a:cxnSpLocks/>
          </p:cNvCxnSpPr>
          <p:nvPr/>
        </p:nvCxnSpPr>
        <p:spPr>
          <a:xfrm>
            <a:off x="1816455" y="2571750"/>
            <a:ext cx="72008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6BAEC5-8711-47F2-B84E-76CA0C97A1E0}"/>
              </a:ext>
            </a:extLst>
          </p:cNvPr>
          <p:cNvCxnSpPr/>
          <p:nvPr/>
        </p:nvCxnSpPr>
        <p:spPr>
          <a:xfrm>
            <a:off x="5704887" y="3291830"/>
            <a:ext cx="1296144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1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85B4251-616F-46C7-9D00-E5D28EFC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203598"/>
            <a:ext cx="5256584" cy="30889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84F04-6141-465C-AB42-5A00A2CF72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code view shows which content is stored in the template and which in the model.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en-US" dirty="0"/>
              <a:t>The code view of the template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60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8238D-6C24-459E-8E27-B1D1C381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131887"/>
            <a:ext cx="8281987" cy="1895904"/>
          </a:xfrm>
        </p:spPr>
        <p:txBody>
          <a:bodyPr/>
          <a:lstStyle/>
          <a:p>
            <a:r>
              <a:rPr lang="en-US" dirty="0"/>
              <a:t>Models are nested in each other!</a:t>
            </a:r>
          </a:p>
          <a:p>
            <a:r>
              <a:rPr lang="en-US" dirty="0"/>
              <a:t>The correspondence model is included in the template.</a:t>
            </a:r>
          </a:p>
          <a:p>
            <a:r>
              <a:rPr lang="en-US" dirty="0"/>
              <a:t>The correspondence model in turn includes the copy model.</a:t>
            </a:r>
          </a:p>
          <a:p>
            <a:r>
              <a:rPr lang="en-US" dirty="0"/>
              <a:t>The copy model includes the letter model whose Content Extension is to be filled.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0B4BD5-CD37-4E92-9D91-773AF7AA01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/>
              <a:t>What do you need nested Content Extensions for</a:t>
            </a:r>
            <a:r>
              <a:rPr lang="de-D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035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74C53-DC6C-48DE-977A-423303F2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FE981C3-8CD1-4781-9E50-C0E5F5AC81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de-DE" sz="2400" dirty="0" err="1"/>
              <a:t>Copies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65D23A-0900-4792-B9C5-7E90CEB4A214}"/>
              </a:ext>
            </a:extLst>
          </p:cNvPr>
          <p:cNvSpPr/>
          <p:nvPr/>
        </p:nvSpPr>
        <p:spPr>
          <a:xfrm>
            <a:off x="467544" y="627534"/>
            <a:ext cx="547260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9721F9-9755-482C-9EFE-8DBF7065E456}"/>
              </a:ext>
            </a:extLst>
          </p:cNvPr>
          <p:cNvSpPr/>
          <p:nvPr/>
        </p:nvSpPr>
        <p:spPr>
          <a:xfrm>
            <a:off x="558682" y="2167061"/>
            <a:ext cx="1728192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</a:t>
            </a:r>
          </a:p>
          <a:p>
            <a:pPr algn="ctr"/>
            <a:r>
              <a:rPr lang="de-DE" dirty="0"/>
              <a:t>Copy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8069FF-8224-4B31-B0DC-45E9F00AEA66}"/>
              </a:ext>
            </a:extLst>
          </p:cNvPr>
          <p:cNvSpPr/>
          <p:nvPr/>
        </p:nvSpPr>
        <p:spPr>
          <a:xfrm>
            <a:off x="2699792" y="910349"/>
            <a:ext cx="2736304" cy="3389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Loop </a:t>
            </a:r>
            <a:r>
              <a:rPr lang="de-DE" sz="1200" dirty="0" err="1"/>
              <a:t>over</a:t>
            </a:r>
            <a:r>
              <a:rPr lang="de-DE" sz="1200" dirty="0"/>
              <a:t> all </a:t>
            </a:r>
            <a:r>
              <a:rPr lang="de-DE" sz="1200" dirty="0" err="1"/>
              <a:t>copies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483563-0303-436A-93F4-594F93222E46}"/>
              </a:ext>
            </a:extLst>
          </p:cNvPr>
          <p:cNvSpPr/>
          <p:nvPr/>
        </p:nvSpPr>
        <p:spPr>
          <a:xfrm>
            <a:off x="2915816" y="1140235"/>
            <a:ext cx="2520280" cy="29436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Letter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D012A9-21BF-4F70-B7BE-63003742E94A}"/>
              </a:ext>
            </a:extLst>
          </p:cNvPr>
          <p:cNvSpPr/>
          <p:nvPr/>
        </p:nvSpPr>
        <p:spPr>
          <a:xfrm>
            <a:off x="3086934" y="1482985"/>
            <a:ext cx="2232248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Salutation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978A1AE-AD7B-42F0-90E1-9054DAC9A40A}"/>
              </a:ext>
            </a:extLst>
          </p:cNvPr>
          <p:cNvSpPr/>
          <p:nvPr/>
        </p:nvSpPr>
        <p:spPr>
          <a:xfrm>
            <a:off x="3086934" y="3161663"/>
            <a:ext cx="2232248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Greeting</a:t>
            </a:r>
            <a:endParaRPr lang="de-DE" dirty="0"/>
          </a:p>
          <a:p>
            <a:pPr algn="ctr"/>
            <a:r>
              <a:rPr lang="de-DE" dirty="0" err="1"/>
              <a:t>Signature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E8B4B40-9ACE-4806-914E-60C65430600C}"/>
              </a:ext>
            </a:extLst>
          </p:cNvPr>
          <p:cNvSpPr/>
          <p:nvPr/>
        </p:nvSpPr>
        <p:spPr>
          <a:xfrm>
            <a:off x="3086934" y="2203065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 Extension</a:t>
            </a:r>
          </a:p>
          <a:p>
            <a:pPr algn="ctr"/>
            <a:r>
              <a:rPr lang="de-DE" dirty="0"/>
              <a:t>Letter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D6D81B4-AF1A-4312-8DE7-E8BB7205FD07}"/>
              </a:ext>
            </a:extLst>
          </p:cNvPr>
          <p:cNvSpPr/>
          <p:nvPr/>
        </p:nvSpPr>
        <p:spPr>
          <a:xfrm>
            <a:off x="2286874" y="2455093"/>
            <a:ext cx="83699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2608-51E5-4ADF-8914-6FA044F65054}"/>
              </a:ext>
            </a:extLst>
          </p:cNvPr>
          <p:cNvSpPr txBox="1">
            <a:spLocks/>
          </p:cNvSpPr>
          <p:nvPr/>
        </p:nvSpPr>
        <p:spPr>
          <a:xfrm>
            <a:off x="598622" y="237111"/>
            <a:ext cx="8296492" cy="431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/>
              <a:t>Copies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435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48A93-FBCD-450F-BB2A-C388DD5B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488F217-BABE-4820-B381-E1595911AD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de-DE" sz="2400" dirty="0" err="1"/>
              <a:t>Correspondencies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65D23A-0900-4792-B9C5-7E90CEB4A214}"/>
              </a:ext>
            </a:extLst>
          </p:cNvPr>
          <p:cNvSpPr/>
          <p:nvPr/>
        </p:nvSpPr>
        <p:spPr>
          <a:xfrm>
            <a:off x="467544" y="627534"/>
            <a:ext cx="691276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9721F9-9755-482C-9EFE-8DBF7065E456}"/>
              </a:ext>
            </a:extLst>
          </p:cNvPr>
          <p:cNvSpPr/>
          <p:nvPr/>
        </p:nvSpPr>
        <p:spPr>
          <a:xfrm>
            <a:off x="566654" y="2099375"/>
            <a:ext cx="1728192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</a:t>
            </a:r>
          </a:p>
          <a:p>
            <a:pPr algn="ctr"/>
            <a:r>
              <a:rPr lang="de-DE" dirty="0" err="1"/>
              <a:t>Correspondence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8069FF-8224-4B31-B0DC-45E9F00AEA66}"/>
              </a:ext>
            </a:extLst>
          </p:cNvPr>
          <p:cNvSpPr/>
          <p:nvPr/>
        </p:nvSpPr>
        <p:spPr>
          <a:xfrm>
            <a:off x="2699792" y="910349"/>
            <a:ext cx="4464496" cy="3389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Loop </a:t>
            </a:r>
            <a:r>
              <a:rPr lang="de-DE" sz="1200" dirty="0" err="1"/>
              <a:t>over</a:t>
            </a:r>
            <a:r>
              <a:rPr lang="de-DE" sz="1200" dirty="0"/>
              <a:t> all </a:t>
            </a:r>
            <a:r>
              <a:rPr lang="de-DE" sz="1200" dirty="0" err="1"/>
              <a:t>Correspondencies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483563-0303-436A-93F4-594F93222E46}"/>
              </a:ext>
            </a:extLst>
          </p:cNvPr>
          <p:cNvSpPr/>
          <p:nvPr/>
        </p:nvSpPr>
        <p:spPr>
          <a:xfrm>
            <a:off x="2915816" y="1140235"/>
            <a:ext cx="4248472" cy="29436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Copy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E8B4B40-9ACE-4806-914E-60C65430600C}"/>
              </a:ext>
            </a:extLst>
          </p:cNvPr>
          <p:cNvSpPr/>
          <p:nvPr/>
        </p:nvSpPr>
        <p:spPr>
          <a:xfrm>
            <a:off x="3067009" y="2135379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 Extension</a:t>
            </a:r>
          </a:p>
          <a:p>
            <a:pPr algn="ctr"/>
            <a:r>
              <a:rPr lang="de-DE" dirty="0"/>
              <a:t>Copy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2E2109-BAEE-49FE-9341-A5768E707E6A}"/>
              </a:ext>
            </a:extLst>
          </p:cNvPr>
          <p:cNvSpPr/>
          <p:nvPr/>
        </p:nvSpPr>
        <p:spPr>
          <a:xfrm>
            <a:off x="5436096" y="1419622"/>
            <a:ext cx="1584176" cy="2232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D6D81B4-AF1A-4312-8DE7-E8BB7205FD07}"/>
              </a:ext>
            </a:extLst>
          </p:cNvPr>
          <p:cNvSpPr/>
          <p:nvPr/>
        </p:nvSpPr>
        <p:spPr>
          <a:xfrm>
            <a:off x="2294846" y="2387407"/>
            <a:ext cx="864096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ABD558-97D9-4784-8515-EE4A999210A2}"/>
              </a:ext>
            </a:extLst>
          </p:cNvPr>
          <p:cNvSpPr/>
          <p:nvPr/>
        </p:nvSpPr>
        <p:spPr>
          <a:xfrm>
            <a:off x="5501730" y="1491630"/>
            <a:ext cx="1518542" cy="2088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Letter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719E7A-4BEE-4295-8447-604E18778DC2}"/>
              </a:ext>
            </a:extLst>
          </p:cNvPr>
          <p:cNvSpPr/>
          <p:nvPr/>
        </p:nvSpPr>
        <p:spPr>
          <a:xfrm>
            <a:off x="5672848" y="1771015"/>
            <a:ext cx="1203408" cy="288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Satulation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0C0EE9-8AB6-41D6-811E-8CE4E669F76E}"/>
              </a:ext>
            </a:extLst>
          </p:cNvPr>
          <p:cNvSpPr/>
          <p:nvPr/>
        </p:nvSpPr>
        <p:spPr>
          <a:xfrm>
            <a:off x="5672848" y="2981643"/>
            <a:ext cx="1203408" cy="490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Greeting</a:t>
            </a:r>
            <a:endParaRPr lang="de-DE" sz="1200" dirty="0"/>
          </a:p>
          <a:p>
            <a:pPr algn="ctr"/>
            <a:r>
              <a:rPr lang="de-DE" sz="1200" dirty="0" err="1"/>
              <a:t>Signature</a:t>
            </a:r>
            <a:endParaRPr lang="de-DE" sz="12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0465919-EA85-44A6-92C5-10AD582CE2F2}"/>
              </a:ext>
            </a:extLst>
          </p:cNvPr>
          <p:cNvSpPr/>
          <p:nvPr/>
        </p:nvSpPr>
        <p:spPr>
          <a:xfrm>
            <a:off x="5672848" y="2203065"/>
            <a:ext cx="1203408" cy="6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Content Extension Letter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C2591B9D-A62D-4FF2-A584-E2994655FE9B}"/>
              </a:ext>
            </a:extLst>
          </p:cNvPr>
          <p:cNvSpPr/>
          <p:nvPr/>
        </p:nvSpPr>
        <p:spPr>
          <a:xfrm>
            <a:off x="5297795" y="2387407"/>
            <a:ext cx="404946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CCD596B-1E54-4C15-9586-23AA3F17D8FD}"/>
              </a:ext>
            </a:extLst>
          </p:cNvPr>
          <p:cNvSpPr txBox="1">
            <a:spLocks/>
          </p:cNvSpPr>
          <p:nvPr/>
        </p:nvSpPr>
        <p:spPr>
          <a:xfrm>
            <a:off x="598622" y="237111"/>
            <a:ext cx="8296492" cy="431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/>
              <a:t>Correspondencies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5123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The template fills the content extension of the correspondence.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CCC0AB-D090-4449-B31A-C2443ADB48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r>
              <a:rPr lang="de-DE" sz="2400" dirty="0"/>
              <a:t>Template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65D23A-0900-4792-B9C5-7E90CEB4A214}"/>
              </a:ext>
            </a:extLst>
          </p:cNvPr>
          <p:cNvSpPr/>
          <p:nvPr/>
        </p:nvSpPr>
        <p:spPr>
          <a:xfrm>
            <a:off x="467544" y="627534"/>
            <a:ext cx="748883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2DFA67-1B98-4FBD-8115-067F01A9FB44}"/>
              </a:ext>
            </a:extLst>
          </p:cNvPr>
          <p:cNvSpPr/>
          <p:nvPr/>
        </p:nvSpPr>
        <p:spPr>
          <a:xfrm>
            <a:off x="2267744" y="771550"/>
            <a:ext cx="5544616" cy="360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Correspondence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9721F9-9755-482C-9EFE-8DBF7065E456}"/>
              </a:ext>
            </a:extLst>
          </p:cNvPr>
          <p:cNvSpPr/>
          <p:nvPr/>
        </p:nvSpPr>
        <p:spPr>
          <a:xfrm>
            <a:off x="566654" y="2203065"/>
            <a:ext cx="1413058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Individual</a:t>
            </a:r>
          </a:p>
          <a:p>
            <a:pPr algn="ctr"/>
            <a:r>
              <a:rPr lang="de-DE" dirty="0"/>
              <a:t>Template Text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8069FF-8224-4B31-B0DC-45E9F00AEA66}"/>
              </a:ext>
            </a:extLst>
          </p:cNvPr>
          <p:cNvSpPr/>
          <p:nvPr/>
        </p:nvSpPr>
        <p:spPr>
          <a:xfrm>
            <a:off x="4535996" y="890578"/>
            <a:ext cx="3204356" cy="3409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483563-0303-436A-93F4-594F93222E46}"/>
              </a:ext>
            </a:extLst>
          </p:cNvPr>
          <p:cNvSpPr/>
          <p:nvPr/>
        </p:nvSpPr>
        <p:spPr>
          <a:xfrm>
            <a:off x="4653107" y="1025208"/>
            <a:ext cx="3087245" cy="3140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Copy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E8B4B40-9ACE-4806-914E-60C65430600C}"/>
              </a:ext>
            </a:extLst>
          </p:cNvPr>
          <p:cNvSpPr/>
          <p:nvPr/>
        </p:nvSpPr>
        <p:spPr>
          <a:xfrm>
            <a:off x="2434410" y="2239196"/>
            <a:ext cx="2052031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 Extension</a:t>
            </a:r>
          </a:p>
          <a:p>
            <a:pPr algn="ctr"/>
            <a:r>
              <a:rPr lang="de-DE" dirty="0" err="1"/>
              <a:t>Correspondence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2E2109-BAEE-49FE-9341-A5768E707E6A}"/>
              </a:ext>
            </a:extLst>
          </p:cNvPr>
          <p:cNvSpPr/>
          <p:nvPr/>
        </p:nvSpPr>
        <p:spPr>
          <a:xfrm>
            <a:off x="6372200" y="1707653"/>
            <a:ext cx="1294431" cy="1800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D6D81B4-AF1A-4312-8DE7-E8BB7205FD07}"/>
              </a:ext>
            </a:extLst>
          </p:cNvPr>
          <p:cNvSpPr/>
          <p:nvPr/>
        </p:nvSpPr>
        <p:spPr>
          <a:xfrm>
            <a:off x="1979712" y="2487664"/>
            <a:ext cx="495152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ABD558-97D9-4784-8515-EE4A999210A2}"/>
              </a:ext>
            </a:extLst>
          </p:cNvPr>
          <p:cNvSpPr/>
          <p:nvPr/>
        </p:nvSpPr>
        <p:spPr>
          <a:xfrm>
            <a:off x="6434612" y="1779661"/>
            <a:ext cx="1232019" cy="1656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Letter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719E7A-4BEE-4295-8447-604E18778DC2}"/>
              </a:ext>
            </a:extLst>
          </p:cNvPr>
          <p:cNvSpPr/>
          <p:nvPr/>
        </p:nvSpPr>
        <p:spPr>
          <a:xfrm>
            <a:off x="6641900" y="2010408"/>
            <a:ext cx="882428" cy="197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Satulation</a:t>
            </a:r>
            <a:endParaRPr lang="de-DE" sz="1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0C0EE9-8AB6-41D6-811E-8CE4E669F76E}"/>
              </a:ext>
            </a:extLst>
          </p:cNvPr>
          <p:cNvSpPr/>
          <p:nvPr/>
        </p:nvSpPr>
        <p:spPr>
          <a:xfrm>
            <a:off x="6641900" y="3038984"/>
            <a:ext cx="882428" cy="318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Greeting</a:t>
            </a:r>
            <a:endParaRPr lang="de-DE" sz="1000" dirty="0"/>
          </a:p>
          <a:p>
            <a:pPr algn="ctr"/>
            <a:r>
              <a:rPr lang="de-DE" sz="1000" dirty="0" err="1"/>
              <a:t>Signature</a:t>
            </a:r>
            <a:endParaRPr lang="de-DE" sz="1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0465919-EA85-44A6-92C5-10AD582CE2F2}"/>
              </a:ext>
            </a:extLst>
          </p:cNvPr>
          <p:cNvSpPr/>
          <p:nvPr/>
        </p:nvSpPr>
        <p:spPr>
          <a:xfrm>
            <a:off x="6641900" y="2310259"/>
            <a:ext cx="882428" cy="65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Content Extension</a:t>
            </a:r>
          </a:p>
          <a:p>
            <a:pPr algn="ctr"/>
            <a:r>
              <a:rPr lang="de-DE" sz="1000" dirty="0"/>
              <a:t>Letter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C2591B9D-A62D-4FF2-A584-E2994655FE9B}"/>
              </a:ext>
            </a:extLst>
          </p:cNvPr>
          <p:cNvSpPr/>
          <p:nvPr/>
        </p:nvSpPr>
        <p:spPr>
          <a:xfrm>
            <a:off x="6276665" y="2487663"/>
            <a:ext cx="404946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DEEB59F-59EB-4055-B17D-40A3FB31AA9D}"/>
              </a:ext>
            </a:extLst>
          </p:cNvPr>
          <p:cNvSpPr/>
          <p:nvPr/>
        </p:nvSpPr>
        <p:spPr>
          <a:xfrm>
            <a:off x="4828609" y="2318467"/>
            <a:ext cx="1451419" cy="62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Content Extension</a:t>
            </a:r>
          </a:p>
          <a:p>
            <a:pPr algn="ctr"/>
            <a:r>
              <a:rPr lang="de-DE" sz="1200" dirty="0"/>
              <a:t>Copy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5DA91BF-E5C4-4286-88D3-2B648D7260CB}"/>
              </a:ext>
            </a:extLst>
          </p:cNvPr>
          <p:cNvSpPr/>
          <p:nvPr/>
        </p:nvSpPr>
        <p:spPr>
          <a:xfrm>
            <a:off x="4485116" y="2487663"/>
            <a:ext cx="404946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E7D6D3B-D25D-4B1A-A2E4-3880AAE6A2DB}"/>
              </a:ext>
            </a:extLst>
          </p:cNvPr>
          <p:cNvSpPr txBox="1">
            <a:spLocks/>
          </p:cNvSpPr>
          <p:nvPr/>
        </p:nvSpPr>
        <p:spPr>
          <a:xfrm>
            <a:off x="598622" y="237111"/>
            <a:ext cx="8296492" cy="431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14574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19725" y="591530"/>
            <a:ext cx="6573225" cy="9365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thanks for your attention.</a:t>
            </a:r>
            <a:endParaRPr lang="de-DE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The entire content of the letter is in the 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29130-CD38-4FA4-B817-A73B111E0F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entire content of the letter is in the template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Create a simple </a:t>
            </a:r>
            <a:r>
              <a:rPr lang="de-DE" dirty="0" err="1"/>
              <a:t>template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61742B-D609-4FBF-B8AE-679D210D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2" y="1023578"/>
            <a:ext cx="7960079" cy="33835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6D61F80-08BA-4ADF-92AA-1264FD141FE9}"/>
              </a:ext>
            </a:extLst>
          </p:cNvPr>
          <p:cNvSpPr/>
          <p:nvPr/>
        </p:nvSpPr>
        <p:spPr>
          <a:xfrm>
            <a:off x="755576" y="1981955"/>
            <a:ext cx="2304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3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Graphics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74902287"/>
              </p:ext>
            </p:extLst>
          </p:nvPr>
        </p:nvGraphicFramePr>
        <p:xfrm>
          <a:off x="611185" y="1203598"/>
          <a:ext cx="8281989" cy="314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7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Icon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Meaning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Icon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Meaning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Icon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Meaning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More Info,</a:t>
                      </a:r>
                      <a:r>
                        <a:rPr lang="de-DE" sz="1100" baseline="0" dirty="0"/>
                        <a:t> </a:t>
                      </a:r>
                    </a:p>
                    <a:p>
                      <a:r>
                        <a:rPr lang="de-DE" sz="1100" dirty="0"/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goal, the solution, the point that matters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Details</a:t>
                      </a:r>
                      <a:r>
                        <a:rPr lang="de-DE" sz="1100" baseline="0" dirty="0"/>
                        <a:t> 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Warning</a:t>
                      </a:r>
                      <a:r>
                        <a:rPr lang="de-DE" sz="1100" dirty="0"/>
                        <a:t>, 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The </a:t>
                      </a:r>
                      <a:r>
                        <a:rPr lang="de-DE" sz="1100" dirty="0" err="1"/>
                        <a:t>key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Please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note</a:t>
                      </a:r>
                      <a:r>
                        <a:rPr lang="de-DE" sz="11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Fast </a:t>
                      </a:r>
                      <a:r>
                        <a:rPr lang="de-DE" sz="1100" dirty="0" err="1"/>
                        <a:t>forward</a:t>
                      </a:r>
                      <a:r>
                        <a:rPr lang="de-DE" sz="1100" dirty="0"/>
                        <a:t>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Done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Cross-</a:t>
                      </a:r>
                      <a:r>
                        <a:rPr lang="de-DE" sz="1100" dirty="0" err="1"/>
                        <a:t>reference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Benefit, </a:t>
                      </a:r>
                      <a:r>
                        <a:rPr lang="de-DE" sz="1100" dirty="0" err="1"/>
                        <a:t>advantage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effect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System </a:t>
                      </a:r>
                      <a:r>
                        <a:rPr lang="de-DE" sz="1100" dirty="0" err="1"/>
                        <a:t>dependent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configurable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Part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whole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Users</a:t>
                      </a:r>
                    </a:p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8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idea behind it, example</a:t>
                      </a:r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Working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6" descr="D:\VB-Praesentationen\Icons\b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1" y="2894577"/>
            <a:ext cx="360000" cy="3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VB-Praesentationen\Icons\Treff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38" y="1599642"/>
            <a:ext cx="396000" cy="3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D:\VB-Praesentationen\Icon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51" y="2067694"/>
            <a:ext cx="50752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68" y="2895822"/>
            <a:ext cx="324000" cy="324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95" y="3363838"/>
            <a:ext cx="394686" cy="39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64" y="3363838"/>
            <a:ext cx="379744" cy="37721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99" y="3363838"/>
            <a:ext cx="379744" cy="37721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63838"/>
            <a:ext cx="379744" cy="377213"/>
          </a:xfrm>
          <a:prstGeom prst="rect">
            <a:avLst/>
          </a:prstGeom>
        </p:spPr>
      </p:pic>
      <p:pic>
        <p:nvPicPr>
          <p:cNvPr id="21" name="Picture 2" descr="C:\Users\wuerstl\Downloads\settings-gears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38" y="389715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wuerstl\Downloads\fast-forwar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6195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wuerstl\Downloads\square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9984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:\Corporate Design\HB-Icons\Final\Detai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25542"/>
            <a:ext cx="360363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U:\Corporate Design\HB-Icons\Final\Beispi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" y="3896791"/>
            <a:ext cx="360363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:\Corporate Design\HB-Icons\Final\Querverwei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09" y="2473258"/>
            <a:ext cx="360362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U:\Corporate Design\HB-Icons\Final\Voraussetzun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57" y="2456101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:\Corporate Design\HB-Icons\Final\Warnun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1647"/>
            <a:ext cx="360363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U:\Corporate Design\HB-Icons\Final\Hinweis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4" y="1625542"/>
            <a:ext cx="360363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:\Corporate Design\HB-Icons\Final\Bitte Beachten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58" y="2024052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U:\Corporate Design\HB-Icons\Final\Systemabhängig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58" y="2884956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4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7" y="1131887"/>
            <a:ext cx="8281987" cy="314970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Bullet 1: Open Sans 22pt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Bullet 2: Open Sans 18pt</a:t>
            </a:r>
          </a:p>
          <a:p>
            <a:pPr lvl="2">
              <a:lnSpc>
                <a:spcPct val="120000"/>
              </a:lnSpc>
            </a:pPr>
            <a:r>
              <a:rPr lang="de-DE" dirty="0"/>
              <a:t>Bullet 3: Open Sans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20000"/>
              </a:lnSpc>
            </a:pPr>
            <a:r>
              <a:rPr lang="de-DE" dirty="0" err="1"/>
              <a:t>Kwsoft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: RGB 227-0-24</a:t>
            </a:r>
          </a:p>
          <a:p>
            <a:pPr>
              <a:lnSpc>
                <a:spcPct val="120000"/>
              </a:lnSpc>
            </a:pPr>
            <a:r>
              <a:rPr lang="de-DE" dirty="0"/>
              <a:t>Content ONLY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dotted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!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Single </a:t>
            </a:r>
            <a:r>
              <a:rPr lang="de-DE" dirty="0" err="1"/>
              <a:t>exception</a:t>
            </a:r>
            <a:r>
              <a:rPr lang="de-DE" dirty="0"/>
              <a:t>: </a:t>
            </a:r>
            <a:r>
              <a:rPr lang="de-DE" dirty="0" err="1"/>
              <a:t>Footer</a:t>
            </a:r>
            <a:endParaRPr lang="de-DE" dirty="0"/>
          </a:p>
          <a:p>
            <a:pPr lvl="1">
              <a:lnSpc>
                <a:spcPct val="120000"/>
              </a:lnSpc>
            </a:pPr>
            <a:r>
              <a:rPr lang="en-US" dirty="0"/>
              <a:t>Upper edge first line: leading line </a:t>
            </a:r>
            <a:r>
              <a:rPr lang="de-DE" dirty="0"/>
              <a:t>5,3, LR: 11,0 and RR 12,0  </a:t>
            </a:r>
          </a:p>
          <a:p>
            <a:pPr lvl="1">
              <a:lnSpc>
                <a:spcPct val="120000"/>
              </a:lnSpc>
            </a:pPr>
            <a:r>
              <a:rPr lang="de-DE" dirty="0" err="1"/>
              <a:t>Foil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16:9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92691"/>
            <a:ext cx="8296492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r>
              <a:rPr lang="de-DE" dirty="0"/>
              <a:t>Head 1 Open Sans 28pt, Colour 100% </a:t>
            </a:r>
            <a:r>
              <a:rPr lang="de-DE" dirty="0" err="1"/>
              <a:t>black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, </a:t>
            </a:r>
            <a:r>
              <a:rPr lang="de-DE" dirty="0" err="1"/>
              <a:t>slide</a:t>
            </a:r>
            <a:r>
              <a:rPr lang="de-DE" dirty="0"/>
              <a:t> title, </a:t>
            </a:r>
            <a:r>
              <a:rPr lang="de-DE" dirty="0" err="1"/>
              <a:t>place</a:t>
            </a:r>
            <a:r>
              <a:rPr lang="de-DE" dirty="0"/>
              <a:t> date etc. Opens Sans </a:t>
            </a:r>
            <a:r>
              <a:rPr lang="de-DE" dirty="0" err="1"/>
              <a:t>semibold</a:t>
            </a:r>
            <a:r>
              <a:rPr lang="de-DE" dirty="0"/>
              <a:t> 10pt </a:t>
            </a:r>
          </a:p>
        </p:txBody>
      </p:sp>
      <p:sp>
        <p:nvSpPr>
          <p:cNvPr id="6" name="Rechteck 5"/>
          <p:cNvSpPr/>
          <p:nvPr/>
        </p:nvSpPr>
        <p:spPr>
          <a:xfrm>
            <a:off x="611188" y="663575"/>
            <a:ext cx="8281987" cy="3887788"/>
          </a:xfrm>
          <a:prstGeom prst="rect">
            <a:avLst/>
          </a:prstGeom>
          <a:noFill/>
          <a:ln>
            <a:solidFill>
              <a:srgbClr val="E300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11189" y="4715442"/>
            <a:ext cx="6121052" cy="304742"/>
          </a:xfrm>
          <a:prstGeom prst="rect">
            <a:avLst/>
          </a:prstGeom>
          <a:noFill/>
          <a:ln>
            <a:solidFill>
              <a:srgbClr val="E300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3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371DB-D611-470A-9E8F-B9B9264FC3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letter content is outsourced to a model (reusability)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Extract </a:t>
            </a:r>
            <a:r>
              <a:rPr lang="de-DE" dirty="0" err="1"/>
              <a:t>model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97ACB-E629-4283-9545-BACBD284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41120"/>
            <a:ext cx="4409960" cy="34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1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C28C58-E563-413B-9DEA-028DFD54C5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letter now contains the model. The model contains the text to be output.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model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36E498-76EC-4D08-83B6-D7F56151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95" y="1117423"/>
            <a:ext cx="4513461" cy="347448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B9B3FED-FD45-4B90-854F-05DF25E08439}"/>
              </a:ext>
            </a:extLst>
          </p:cNvPr>
          <p:cNvSpPr/>
          <p:nvPr/>
        </p:nvSpPr>
        <p:spPr>
          <a:xfrm>
            <a:off x="2411760" y="2482597"/>
            <a:ext cx="302433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1E055-1D59-4828-B985-4263374086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template is now copied to create another template with the same layout.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Copy </a:t>
            </a:r>
            <a:r>
              <a:rPr lang="de-DE" dirty="0" err="1"/>
              <a:t>template</a:t>
            </a:r>
            <a:br>
              <a:rPr lang="de-DE" dirty="0"/>
            </a:br>
            <a:endParaRPr lang="de-DE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68CE5379-9B14-4135-949F-A95516C155A3}"/>
              </a:ext>
            </a:extLst>
          </p:cNvPr>
          <p:cNvSpPr/>
          <p:nvPr/>
        </p:nvSpPr>
        <p:spPr>
          <a:xfrm>
            <a:off x="3779912" y="2374461"/>
            <a:ext cx="72008" cy="3945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63BC9-B2E0-4BC0-BB02-6C443A7B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24" y="1083325"/>
            <a:ext cx="5677692" cy="14289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176A02-D748-4941-8FCE-1F8B4C3D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28785"/>
            <a:ext cx="451548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32397-DAFB-4F4C-80A4-6B8A8381C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the text is changed in the new template, this is done in the model!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Modify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template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CF6571-65BC-406C-BE1B-4EB52D15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75606"/>
            <a:ext cx="5380186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AC04F8-ABEC-499D-800D-1C00087D85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also changes the original template, which is not desired!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Original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modified</a:t>
            </a: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36068-3ED8-4886-8CC8-2B6FB1D5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5" y="1031218"/>
            <a:ext cx="7855745" cy="34453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7B5D05D-0A46-484D-A3C4-6E02379D18A5}"/>
              </a:ext>
            </a:extLst>
          </p:cNvPr>
          <p:cNvSpPr/>
          <p:nvPr/>
        </p:nvSpPr>
        <p:spPr>
          <a:xfrm>
            <a:off x="3635895" y="3896258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2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CA92-587F-49DA-AE53-04B9B9CC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text components that are to be identical for all templates (salutation, greeting and signature) remain in the model, which is supplemented by a Content Extension at the point where individual text is to be included.</a:t>
            </a:r>
          </a:p>
          <a:p>
            <a:r>
              <a:rPr lang="en-US" sz="2400" dirty="0"/>
              <a:t>This Content Extension can then be filled by the template.</a:t>
            </a:r>
          </a:p>
          <a:p>
            <a:r>
              <a:rPr lang="en-US" sz="2400" dirty="0"/>
              <a:t>The text is stored in the template, not in the model.</a:t>
            </a:r>
            <a:br>
              <a:rPr lang="de-DE" sz="2400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0DD26-CF80-4C0E-8440-319595673D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 fontScale="90000"/>
          </a:bodyPr>
          <a:lstStyle/>
          <a:p>
            <a:r>
              <a:rPr lang="de-DE" dirty="0"/>
              <a:t>The </a:t>
            </a:r>
            <a:r>
              <a:rPr lang="de-DE" dirty="0" err="1"/>
              <a:t>solution</a:t>
            </a:r>
            <a:br>
              <a:rPr lang="de-DE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736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F4E66FE-1848-48A6-BDCC-E6C833DC51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 anchor="t" anchorCtr="0">
            <a:normAutofit/>
          </a:bodyPr>
          <a:lstStyle/>
          <a:p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Content Extension</a:t>
            </a:r>
            <a:endParaRPr lang="de-DE" sz="20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579E9C-BF89-478D-A204-B7BDF5FF1375}"/>
              </a:ext>
            </a:extLst>
          </p:cNvPr>
          <p:cNvSpPr/>
          <p:nvPr/>
        </p:nvSpPr>
        <p:spPr>
          <a:xfrm>
            <a:off x="1187624" y="1090471"/>
            <a:ext cx="633670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Template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018598-D96F-4DED-81D0-ECF6549B4828}"/>
              </a:ext>
            </a:extLst>
          </p:cNvPr>
          <p:cNvSpPr/>
          <p:nvPr/>
        </p:nvSpPr>
        <p:spPr>
          <a:xfrm>
            <a:off x="1403648" y="2458623"/>
            <a:ext cx="1728192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Individual </a:t>
            </a:r>
          </a:p>
          <a:p>
            <a:pPr algn="ctr"/>
            <a:r>
              <a:rPr lang="de-DE" dirty="0"/>
              <a:t>Text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66C0E1-3F49-422A-B50A-A239BFB6706F}"/>
              </a:ext>
            </a:extLst>
          </p:cNvPr>
          <p:cNvSpPr/>
          <p:nvPr/>
        </p:nvSpPr>
        <p:spPr>
          <a:xfrm>
            <a:off x="3779912" y="1162479"/>
            <a:ext cx="2520280" cy="3312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827275-7AD8-49DC-817D-37B91AA221D2}"/>
              </a:ext>
            </a:extLst>
          </p:cNvPr>
          <p:cNvSpPr/>
          <p:nvPr/>
        </p:nvSpPr>
        <p:spPr>
          <a:xfrm>
            <a:off x="3923928" y="1738543"/>
            <a:ext cx="2232248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Salutation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0D6195-4FD1-4923-8C6C-19B2B9C69180}"/>
              </a:ext>
            </a:extLst>
          </p:cNvPr>
          <p:cNvSpPr/>
          <p:nvPr/>
        </p:nvSpPr>
        <p:spPr>
          <a:xfrm>
            <a:off x="3923928" y="3466735"/>
            <a:ext cx="2232248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Greeting</a:t>
            </a:r>
            <a:endParaRPr lang="de-DE" dirty="0"/>
          </a:p>
          <a:p>
            <a:pPr algn="ctr"/>
            <a:r>
              <a:rPr lang="de-DE" dirty="0" err="1"/>
              <a:t>Signature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E15E114-BD68-4091-865A-9DB5A9FB0805}"/>
              </a:ext>
            </a:extLst>
          </p:cNvPr>
          <p:cNvSpPr/>
          <p:nvPr/>
        </p:nvSpPr>
        <p:spPr>
          <a:xfrm>
            <a:off x="3923928" y="2458623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Content Extension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6E36B7-072B-43EC-A54F-519DF6E0220A}"/>
              </a:ext>
            </a:extLst>
          </p:cNvPr>
          <p:cNvSpPr/>
          <p:nvPr/>
        </p:nvSpPr>
        <p:spPr>
          <a:xfrm>
            <a:off x="3131840" y="2743222"/>
            <a:ext cx="864096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02001"/>
      </p:ext>
    </p:extLst>
  </p:cSld>
  <p:clrMapOvr>
    <a:masterClrMapping/>
  </p:clrMapOvr>
</p:sld>
</file>

<file path=ppt/theme/theme1.xml><?xml version="1.0" encoding="utf-8"?>
<a:theme xmlns:a="http://schemas.openxmlformats.org/drawingml/2006/main" name="k&amp;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0" id="{8EEBF256-D9FD-4A65-BD09-57F23A99AC0C}" vid="{82E136DB-1E5F-4149-A243-C604293FE7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F80B88F7D7E3488A5F59AD0E461A28" ma:contentTypeVersion="14" ma:contentTypeDescription="Ein neues Dokument erstellen." ma:contentTypeScope="" ma:versionID="8731e4e9758995255fb8e89a65d7ebba">
  <xsd:schema xmlns:xsd="http://www.w3.org/2001/XMLSchema" xmlns:xs="http://www.w3.org/2001/XMLSchema" xmlns:p="http://schemas.microsoft.com/office/2006/metadata/properties" xmlns:ns2="afd73e72-c920-48f0-a068-198e4d21fa92" xmlns:ns4="0ffeefba-99b4-4567-88ac-b90a413a31c8" targetNamespace="http://schemas.microsoft.com/office/2006/metadata/properties" ma:root="true" ma:fieldsID="9115049eb7a18aa0f588cb26e533f53b" ns2:_="" ns4:_="">
    <xsd:import namespace="afd73e72-c920-48f0-a068-198e4d21fa92"/>
    <xsd:import namespace="0ffeefba-99b4-4567-88ac-b90a413a31c8"/>
    <xsd:element name="properties">
      <xsd:complexType>
        <xsd:sequence>
          <xsd:element name="documentManagement">
            <xsd:complexType>
              <xsd:all>
                <xsd:element ref="ns2:o3c59185879f4cc6b7822c222937634c" minOccurs="0"/>
                <xsd:element ref="ns2:TaxCatchAll" minOccurs="0"/>
                <xsd:element ref="ns2:TaxKeywordTaxHTFiel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73e72-c920-48f0-a068-198e4d21fa92" elementFormDefault="qualified">
    <xsd:import namespace="http://schemas.microsoft.com/office/2006/documentManagement/types"/>
    <xsd:import namespace="http://schemas.microsoft.com/office/infopath/2007/PartnerControls"/>
    <xsd:element name="o3c59185879f4cc6b7822c222937634c" ma:index="9" nillable="true" ma:taxonomy="true" ma:internalName="o3c59185879f4cc6b7822c222937634c" ma:taxonomyFieldName="MCKnowledgeTag" ma:displayName="Managed Tag" ma:default="" ma:fieldId="{83c59185-879f-4cc6-b782-2c222937634c}" ma:sspId="6cf3e01a-820c-47c5-9a83-1a9843d95987" ma:termSetId="d5a49cda-06ce-400c-a7a4-cfdc8cb3f8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3fb9b11b-603c-4e94-a68b-df8ff05dcac2}" ma:internalName="TaxCatchAll" ma:showField="CatchAllData" ma:web="afd73e72-c920-48f0-a068-198e4d21fa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e Tag" ma:fieldId="{23f27201-bee3-471e-b2e7-b64fd8b7ca38}" ma:taxonomyMulti="true" ma:sspId="6cf3e01a-820c-47c5-9a83-1a9843d9598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eefba-99b4-4567-88ac-b90a413a3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afd73e72-c920-48f0-a068-198e4d21fa92">
      <Terms xmlns="http://schemas.microsoft.com/office/infopath/2007/PartnerControls"/>
    </TaxKeywordTaxHTField>
    <o3c59185879f4cc6b7822c222937634c xmlns="afd73e72-c920-48f0-a068-198e4d21fa92">
      <Terms xmlns="http://schemas.microsoft.com/office/infopath/2007/PartnerControls"/>
    </o3c59185879f4cc6b7822c222937634c>
    <TaxCatchAll xmlns="afd73e72-c920-48f0-a068-198e4d21fa92"/>
  </documentManagement>
</p:properties>
</file>

<file path=customXml/itemProps1.xml><?xml version="1.0" encoding="utf-8"?>
<ds:datastoreItem xmlns:ds="http://schemas.openxmlformats.org/officeDocument/2006/customXml" ds:itemID="{529B6521-DFF7-4940-8C25-300008B77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d73e72-c920-48f0-a068-198e4d21fa92"/>
    <ds:schemaRef ds:uri="0ffeefba-99b4-4567-88ac-b90a413a31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2BE6FB-3A9C-46BF-87AE-74F8D327E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2AF3E-E342-42ED-8926-481B017B7F6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0ffeefba-99b4-4567-88ac-b90a413a31c8"/>
    <ds:schemaRef ds:uri="http://schemas.openxmlformats.org/package/2006/metadata/core-properties"/>
    <ds:schemaRef ds:uri="afd73e72-c920-48f0-a068-198e4d21fa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ENG_k&amp;w_Folienvorlage_2020-06</Template>
  <TotalTime>0</TotalTime>
  <Words>556</Words>
  <Application>Microsoft Office PowerPoint</Application>
  <PresentationFormat>Bildschirmpräsentation (16:9)</PresentationFormat>
  <Paragraphs>119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Wingdings</vt:lpstr>
      <vt:lpstr>Open Sans</vt:lpstr>
      <vt:lpstr>Arial</vt:lpstr>
      <vt:lpstr>Wingdings 3</vt:lpstr>
      <vt:lpstr>Open Sans Semibold</vt:lpstr>
      <vt:lpstr>Calibri</vt:lpstr>
      <vt:lpstr>k&amp;w</vt:lpstr>
      <vt:lpstr>Content Extensions</vt:lpstr>
      <vt:lpstr>Create a simple template </vt:lpstr>
      <vt:lpstr>Extract model </vt:lpstr>
      <vt:lpstr>Extracted model </vt:lpstr>
      <vt:lpstr>Copy template </vt:lpstr>
      <vt:lpstr>Modify new template </vt:lpstr>
      <vt:lpstr>Original template modified </vt:lpstr>
      <vt:lpstr>The solution </vt:lpstr>
      <vt:lpstr>Filling the Content Extension</vt:lpstr>
      <vt:lpstr>Insert Content Extension </vt:lpstr>
      <vt:lpstr>Content Extension in the model </vt:lpstr>
      <vt:lpstr>Text in the Content Extension </vt:lpstr>
      <vt:lpstr>Both templates with different content </vt:lpstr>
      <vt:lpstr>The code view of the template </vt:lpstr>
      <vt:lpstr>What do you need nested Content Extensions for?</vt:lpstr>
      <vt:lpstr>Copies</vt:lpstr>
      <vt:lpstr>Correspondencies</vt:lpstr>
      <vt:lpstr>Template</vt:lpstr>
      <vt:lpstr>PowerPoint-Präsentation</vt:lpstr>
      <vt:lpstr>Graphics for free use</vt:lpstr>
      <vt:lpstr>Head 1 Open Sans 28pt, Colour 100% black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template</dc:title>
  <dc:creator>Beate Böttcher</dc:creator>
  <cp:lastModifiedBy>Beate Böttcher</cp:lastModifiedBy>
  <cp:revision>3</cp:revision>
  <dcterms:created xsi:type="dcterms:W3CDTF">2020-07-24T10:58:09Z</dcterms:created>
  <dcterms:modified xsi:type="dcterms:W3CDTF">2020-07-24T11:16:53Z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0x010100EAF80B88F7D7E3488A5F59AD0E461A28</vt:lpwstr>
  </property>
</Properties>
</file>