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7" r:id="rId10"/>
    <p:sldId id="264" r:id="rId11"/>
    <p:sldId id="266" r:id="rId12"/>
    <p:sldId id="261" r:id="rId13"/>
  </p:sldIdLst>
  <p:sldSz cx="9144000" cy="6858000" type="screen4x3"/>
  <p:notesSz cx="6858000" cy="9144000"/>
  <p:embeddedFontLst>
    <p:embeddedFont>
      <p:font typeface="Technika" panose="020B0604020202020204" charset="0"/>
      <p:regular r:id="rId15"/>
      <p:bold r:id="rId16"/>
      <p:italic r:id="rId17"/>
      <p:boldItalic r:id="rId18"/>
    </p:embeddedFont>
    <p:embeddedFont>
      <p:font typeface="Technika-Bold" panose="00000800000000000000" charset="0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outlineViewPr>
    <p:cViewPr>
      <p:scale>
        <a:sx n="33" d="100"/>
        <a:sy n="33" d="100"/>
      </p:scale>
      <p:origin x="0" y="-27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5480E-6506-4986-BC2C-742852DD724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1CD74-2F64-4CE0-9468-AD811BA8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1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1CD74-2F64-4CE0-9468-AD811BA8C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Micro-milling = submerged under </a:t>
            </a:r>
            <a:r>
              <a:rPr lang="en-US" dirty="0" err="1"/>
              <a:t>watter</a:t>
            </a:r>
            <a:r>
              <a:rPr lang="en-US" dirty="0"/>
              <a:t> to extend service life, remove debris, one by one</a:t>
            </a:r>
          </a:p>
          <a:p>
            <a:r>
              <a:rPr lang="en-US" dirty="0"/>
              <a:t>Direct ink = hydrofluoric acid harmful to environment, further treatment before emission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1CD74-2F64-4CE0-9468-AD811BA8C0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1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1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588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54087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6024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2571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2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695-8D6C-C774-B5FC-188903BE5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Mass production of microfluidic chips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25659-6E22-565B-9CD8-8DF7B46D2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Tomáš Kysela</a:t>
            </a:r>
          </a:p>
          <a:p>
            <a:r>
              <a:rPr lang="en-US" noProof="0" dirty="0"/>
              <a:t>IEE1860 BioMEMS</a:t>
            </a:r>
          </a:p>
          <a:p>
            <a:r>
              <a:rPr lang="en-US" noProof="0" dirty="0"/>
              <a:t>17. 10. 2024</a:t>
            </a:r>
          </a:p>
        </p:txBody>
      </p:sp>
    </p:spTree>
    <p:extLst>
      <p:ext uri="{BB962C8B-B14F-4D97-AF65-F5344CB8AC3E}">
        <p14:creationId xmlns:p14="http://schemas.microsoft.com/office/powerpoint/2010/main" val="12524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59"/>
    </mc:Choice>
    <mc:Fallback>
      <p:transition spd="slow" advTm="93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3A62-8825-C46F-4FC6-2AE532C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Mold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209B-BFF7-B8F4-F0B4-F0C79D74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PMMA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Pressed with temp between 150 and 180°C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>
              <a:latin typeface="Techni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96"/>
    </mc:Choice>
    <mc:Fallback>
      <p:transition spd="slow" advTm="65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654-6201-BABF-BBF1-8A120985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5CD5-4A5D-E42D-7F82-EAD50099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Abrasive material in water</a:t>
            </a:r>
          </a:p>
          <a:p>
            <a:pPr marL="1028650" lvl="1" indent="-342900"/>
            <a:r>
              <a:rPr lang="en-US" dirty="0"/>
              <a:t>Silicon carbide</a:t>
            </a:r>
          </a:p>
          <a:p>
            <a:pPr marL="1028650" lvl="1" indent="-342900"/>
            <a:r>
              <a:rPr lang="en-US" dirty="0"/>
              <a:t>Solid CO2</a:t>
            </a:r>
          </a:p>
        </p:txBody>
      </p:sp>
    </p:spTree>
    <p:extLst>
      <p:ext uri="{BB962C8B-B14F-4D97-AF65-F5344CB8AC3E}">
        <p14:creationId xmlns:p14="http://schemas.microsoft.com/office/powerpoint/2010/main" val="62287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9"/>
    </mc:Choice>
    <mc:Fallback>
      <p:transition spd="slow" advTm="298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B158-A18C-F184-0360-6B95280E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620C-EEC7-39CC-272A-15A4F71F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>
                <a:latin typeface="Technika" panose="020B0604020202020204" charset="0"/>
              </a:rPr>
              <a:t>[1]</a:t>
            </a:r>
          </a:p>
          <a:p>
            <a:r>
              <a:rPr lang="en-US" noProof="0" dirty="0">
                <a:latin typeface="Technika" panose="020B0604020202020204" charset="0"/>
              </a:rPr>
              <a:t>Y. Lu, B. Liu, Z. Zhang, M. Guo, J. Wang, and C. Wang, “Process chain for the mass production of polymeric microfluidic chips,” The International Journal of Advanced Manufacturing Technology, vol. 127, no. 7–8, pp. 3665–3680, Jun. 2023, </a:t>
            </a:r>
            <a:r>
              <a:rPr lang="en-US" noProof="0" dirty="0" err="1">
                <a:latin typeface="Technika" panose="020B0604020202020204" charset="0"/>
              </a:rPr>
              <a:t>doi</a:t>
            </a:r>
            <a:r>
              <a:rPr lang="en-US" noProof="0" dirty="0">
                <a:latin typeface="Technika" panose="020B0604020202020204" charset="0"/>
              </a:rPr>
              <a:t>: https://doi.org/10.1007/s00170-023-11773-8.</a:t>
            </a:r>
          </a:p>
          <a:p>
            <a:endParaRPr lang="en-US" noProof="0" dirty="0">
              <a:latin typeface="Technika" panose="020B0604020202020204" charset="0"/>
            </a:endParaRPr>
          </a:p>
          <a:p>
            <a:r>
              <a:rPr lang="en-US" noProof="0" dirty="0">
                <a:latin typeface="Technika" panose="020B0604020202020204" charset="0"/>
              </a:rPr>
              <a:t>[2]</a:t>
            </a:r>
          </a:p>
          <a:p>
            <a:r>
              <a:rPr lang="en-US" noProof="0" dirty="0">
                <a:latin typeface="Technika" panose="020B0604020202020204" charset="0"/>
              </a:rPr>
              <a:t>M. de Almeida Monteiro Melo </a:t>
            </a:r>
            <a:r>
              <a:rPr lang="en-US" noProof="0" dirty="0" err="1">
                <a:latin typeface="Technika" panose="020B0604020202020204" charset="0"/>
              </a:rPr>
              <a:t>Ferraz</a:t>
            </a:r>
            <a:r>
              <a:rPr lang="en-US" noProof="0" dirty="0">
                <a:latin typeface="Technika" panose="020B0604020202020204" charset="0"/>
              </a:rPr>
              <a:t>, J. B. Nagashima, B. </a:t>
            </a:r>
            <a:r>
              <a:rPr lang="en-US" noProof="0" dirty="0" err="1">
                <a:latin typeface="Technika" panose="020B0604020202020204" charset="0"/>
              </a:rPr>
              <a:t>Venzac</a:t>
            </a:r>
            <a:r>
              <a:rPr lang="en-US" noProof="0" dirty="0">
                <a:latin typeface="Technika" panose="020B0604020202020204" charset="0"/>
              </a:rPr>
              <a:t>, S. Le </a:t>
            </a:r>
            <a:r>
              <a:rPr lang="en-US" noProof="0" dirty="0" err="1">
                <a:latin typeface="Technika" panose="020B0604020202020204" charset="0"/>
              </a:rPr>
              <a:t>Gac</a:t>
            </a:r>
            <a:r>
              <a:rPr lang="en-US" noProof="0" dirty="0">
                <a:latin typeface="Technika" panose="020B0604020202020204" charset="0"/>
              </a:rPr>
              <a:t>, and N. </a:t>
            </a:r>
            <a:r>
              <a:rPr lang="en-US" noProof="0" dirty="0" err="1">
                <a:latin typeface="Technika" panose="020B0604020202020204" charset="0"/>
              </a:rPr>
              <a:t>Songsasen</a:t>
            </a:r>
            <a:r>
              <a:rPr lang="en-US" noProof="0" dirty="0">
                <a:latin typeface="Technika" panose="020B0604020202020204" charset="0"/>
              </a:rPr>
              <a:t>, “3D printed mold leachates in PDMS microfluidic devices,” Scientific Reports, vol. 10, no. 1, Jan. 2020, </a:t>
            </a:r>
            <a:r>
              <a:rPr lang="en-US" noProof="0" dirty="0" err="1">
                <a:latin typeface="Technika" panose="020B0604020202020204" charset="0"/>
              </a:rPr>
              <a:t>doi</a:t>
            </a:r>
            <a:r>
              <a:rPr lang="en-US" noProof="0" dirty="0">
                <a:latin typeface="Technika" panose="020B0604020202020204" charset="0"/>
              </a:rPr>
              <a:t>: https://doi.org/10.1038/s41598-020-57816-y.</a:t>
            </a:r>
          </a:p>
          <a:p>
            <a:endParaRPr lang="en-US" noProof="0" dirty="0">
              <a:latin typeface="Technika" panose="020B0604020202020204" charset="0"/>
            </a:endParaRPr>
          </a:p>
          <a:p>
            <a:r>
              <a:rPr lang="en-US" noProof="0" dirty="0">
                <a:latin typeface="Technika" panose="020B0604020202020204" charset="0"/>
              </a:rPr>
              <a:t>‌[3]</a:t>
            </a:r>
          </a:p>
          <a:p>
            <a:r>
              <a:rPr lang="en-US" noProof="0" dirty="0">
                <a:latin typeface="Technika" panose="020B0604020202020204" charset="0"/>
              </a:rPr>
              <a:t>K. Kang, S. Oh, H. Yi, S. Han, and Y. Hwang, “Fabrication of truly 3D microfluidic channel using 3D-printed soluble mold,” </a:t>
            </a:r>
            <a:r>
              <a:rPr lang="en-US" noProof="0" dirty="0" err="1">
                <a:latin typeface="Technika" panose="020B0604020202020204" charset="0"/>
              </a:rPr>
              <a:t>Biomicrofluidics</a:t>
            </a:r>
            <a:r>
              <a:rPr lang="en-US" noProof="0" dirty="0">
                <a:latin typeface="Technika" panose="020B0604020202020204" charset="0"/>
              </a:rPr>
              <a:t>, vol. 12, no. 1, p. 014105, Jan. 2018, </a:t>
            </a:r>
            <a:r>
              <a:rPr lang="en-US" noProof="0" dirty="0" err="1">
                <a:latin typeface="Technika" panose="020B0604020202020204" charset="0"/>
              </a:rPr>
              <a:t>doi</a:t>
            </a:r>
            <a:r>
              <a:rPr lang="en-US" noProof="0" dirty="0">
                <a:latin typeface="Technika" panose="020B0604020202020204" charset="0"/>
              </a:rPr>
              <a:t>: https://doi.org/10.1063/1.5012548.</a:t>
            </a:r>
          </a:p>
          <a:p>
            <a:r>
              <a:rPr lang="en-US" noProof="0" dirty="0">
                <a:latin typeface="Technika" panose="020B0604020202020204" charset="0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106631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06"/>
    </mc:Choice>
    <mc:Fallback>
      <p:transition spd="slow" advTm="85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7314-0EA8-1AA7-598B-69D5D3F0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CF93-6B59-BB16-33FA-0A274375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Prototyping / research chips</a:t>
            </a:r>
          </a:p>
          <a:p>
            <a:pPr marL="1028650" lvl="1" indent="-342900"/>
            <a:r>
              <a:rPr lang="en-US" sz="2000" noProof="0" dirty="0">
                <a:latin typeface="Technika" panose="020B0604020202020204" charset="0"/>
              </a:rPr>
              <a:t>Lasers</a:t>
            </a:r>
          </a:p>
          <a:p>
            <a:pPr marL="1485814" lvl="2" indent="-342900"/>
            <a:r>
              <a:rPr lang="en-US" noProof="0" dirty="0">
                <a:latin typeface="Technika" panose="020B0604020202020204" charset="0"/>
              </a:rPr>
              <a:t>Quick</a:t>
            </a:r>
          </a:p>
          <a:p>
            <a:pPr marL="1485814" lvl="2" indent="-342900"/>
            <a:r>
              <a:rPr lang="en-US" noProof="0" dirty="0">
                <a:latin typeface="Technika" panose="020B0604020202020204" charset="0"/>
              </a:rPr>
              <a:t>Expansive</a:t>
            </a:r>
          </a:p>
          <a:p>
            <a:pPr marL="1028650" lvl="1" indent="-342900"/>
            <a:r>
              <a:rPr lang="en-US" sz="2000" noProof="0" dirty="0">
                <a:latin typeface="Technika" panose="020B0604020202020204" charset="0"/>
              </a:rPr>
              <a:t>Chemical etching</a:t>
            </a:r>
          </a:p>
          <a:p>
            <a:pPr marL="1485814" lvl="2" indent="-342900"/>
            <a:r>
              <a:rPr lang="en-US" noProof="0" dirty="0">
                <a:latin typeface="Technika" panose="020B0604020202020204" charset="0"/>
              </a:rPr>
              <a:t>Slow</a:t>
            </a:r>
          </a:p>
          <a:p>
            <a:pPr marL="1485814" lvl="2" indent="-342900"/>
            <a:r>
              <a:rPr lang="en-US" noProof="0" dirty="0">
                <a:latin typeface="Technika" panose="020B0604020202020204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02497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89"/>
    </mc:Choice>
    <mc:Fallback>
      <p:transition spd="slow" advTm="501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EC07-C9EB-3179-5DE1-4BAF606C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261D-AC2B-7023-F977-FAB0BC6C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+mn-lt"/>
              </a:rPr>
              <a:t>Micro-milling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+mn-lt"/>
              </a:rPr>
              <a:t>Direct ink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+mn-lt"/>
              </a:rPr>
              <a:t>Polymers</a:t>
            </a:r>
          </a:p>
          <a:p>
            <a:pPr marL="1028650" lvl="1" indent="-342900"/>
            <a:r>
              <a:rPr lang="en-US" sz="2000" noProof="0" dirty="0">
                <a:latin typeface="+mn-lt"/>
              </a:rPr>
              <a:t>3D printing</a:t>
            </a:r>
          </a:p>
          <a:p>
            <a:pPr marL="1028650" lvl="1" indent="-342900"/>
            <a:r>
              <a:rPr lang="en-US" sz="2000" noProof="0" dirty="0">
                <a:latin typeface="+mn-lt"/>
              </a:rPr>
              <a:t>Injection molding</a:t>
            </a:r>
          </a:p>
        </p:txBody>
      </p:sp>
    </p:spTree>
    <p:extLst>
      <p:ext uri="{BB962C8B-B14F-4D97-AF65-F5344CB8AC3E}">
        <p14:creationId xmlns:p14="http://schemas.microsoft.com/office/powerpoint/2010/main" val="190237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68"/>
    </mc:Choice>
    <mc:Fallback>
      <p:transition spd="slow" advTm="771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BBA0-8355-FB86-EEF5-9A6F10C7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Mold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CE151A-DF85-421D-C691-019BA82B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3D printing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Metal micro-milling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Sheet cutting</a:t>
            </a:r>
          </a:p>
        </p:txBody>
      </p:sp>
    </p:spTree>
    <p:extLst>
      <p:ext uri="{BB962C8B-B14F-4D97-AF65-F5344CB8AC3E}">
        <p14:creationId xmlns:p14="http://schemas.microsoft.com/office/powerpoint/2010/main" val="199048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79"/>
    </mc:Choice>
    <mc:Fallback>
      <p:transition spd="slow" advTm="243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997D-A6BB-63DF-511C-FA3E97AC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3D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B0D-FA50-41B1-3C04-55125F7A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3D printed mold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SLA printers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Better results with soluble supports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>
              <a:latin typeface="Technika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Single use molds</a:t>
            </a:r>
          </a:p>
        </p:txBody>
      </p:sp>
    </p:spTree>
    <p:extLst>
      <p:ext uri="{BB962C8B-B14F-4D97-AF65-F5344CB8AC3E}">
        <p14:creationId xmlns:p14="http://schemas.microsoft.com/office/powerpoint/2010/main" val="175280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942"/>
    </mc:Choice>
    <mc:Fallback>
      <p:transition spd="slow" advTm="959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1CE3-80DC-F95C-4DCB-DFB3450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Sheet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8084-C8E1-BA8E-0729-01A79D24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Shape cut from ABS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Polymer poured over it</a:t>
            </a:r>
          </a:p>
        </p:txBody>
      </p:sp>
    </p:spTree>
    <p:extLst>
      <p:ext uri="{BB962C8B-B14F-4D97-AF65-F5344CB8AC3E}">
        <p14:creationId xmlns:p14="http://schemas.microsoft.com/office/powerpoint/2010/main" val="285702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93"/>
    </mc:Choice>
    <mc:Fallback>
      <p:transition spd="slow" advTm="8629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190F-17F9-1A11-018C-1D621A33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Metal micro-milling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EC8AC6-F5B0-56A2-2643-409E0CDD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39"/>
    </mc:Choice>
    <mc:Fallback>
      <p:transition spd="slow" advTm="171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E434-1F28-3A7D-0713-60B938AD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B9C5-12F7-72A5-E04E-8DD59F56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Steel S136H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Brass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Aluminum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Copper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>
              <a:latin typeface="Technik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1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337"/>
    </mc:Choice>
    <mc:Fallback>
      <p:transition spd="slow" advTm="353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3F03-060F-8441-31D0-CF790362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B0D3-D11C-E6F8-54F9-7361EE38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Multiple milling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First carbide milling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>
                <a:latin typeface="Technika" panose="020B0604020202020204" charset="0"/>
              </a:rPr>
              <a:t>Ultrasonic vibrations</a:t>
            </a:r>
          </a:p>
        </p:txBody>
      </p:sp>
      <p:pic>
        <p:nvPicPr>
          <p:cNvPr id="5" name="Picture 4" descr="A diagram of a working tool&#10;&#10;Description automatically generated">
            <a:extLst>
              <a:ext uri="{FF2B5EF4-FFF2-40B4-BE49-F238E27FC236}">
                <a16:creationId xmlns:a16="http://schemas.microsoft.com/office/drawing/2014/main" id="{56A2E9BF-3C8A-7903-DFE9-BA709043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59" y="4379478"/>
            <a:ext cx="4399482" cy="1695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6E782-BE8C-F8E8-9E86-19C47A399815}"/>
              </a:ext>
            </a:extLst>
          </p:cNvPr>
          <p:cNvSpPr txBox="1"/>
          <p:nvPr/>
        </p:nvSpPr>
        <p:spPr>
          <a:xfrm>
            <a:off x="3823237" y="6449266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Milling</a:t>
            </a:r>
            <a:r>
              <a:rPr lang="cs-CZ" sz="1200" dirty="0"/>
              <a:t> </a:t>
            </a:r>
            <a:r>
              <a:rPr lang="en-US" sz="1200" dirty="0"/>
              <a:t>process</a:t>
            </a:r>
            <a:r>
              <a:rPr lang="cs-CZ" sz="1200" dirty="0"/>
              <a:t> </a:t>
            </a:r>
            <a:r>
              <a:rPr lang="en-US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32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65"/>
    </mc:Choice>
    <mc:Fallback>
      <p:transition spd="slow" advTm="70265"/>
    </mc:Fallback>
  </mc:AlternateContent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31B9A49A-93B2-47C3-B420-5175C9CFF6AC}" vid="{132A1726-9142-4B5F-A074-254CA1B02F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SABLONA CVUT_PowerPoint prezentace_verze AJ</Template>
  <TotalTime>118</TotalTime>
  <Words>357</Words>
  <Application>Microsoft Office PowerPoint</Application>
  <PresentationFormat>On-screen Show (4:3)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Technika</vt:lpstr>
      <vt:lpstr>Arial</vt:lpstr>
      <vt:lpstr>Technika-Bold</vt:lpstr>
      <vt:lpstr>Motiv Office</vt:lpstr>
      <vt:lpstr>Mass production of microfluidic chips</vt:lpstr>
      <vt:lpstr>Motivation</vt:lpstr>
      <vt:lpstr>Proposed methods</vt:lpstr>
      <vt:lpstr>Mold creation</vt:lpstr>
      <vt:lpstr>3D printing</vt:lpstr>
      <vt:lpstr>Sheet cutting</vt:lpstr>
      <vt:lpstr>Metal micro-milling</vt:lpstr>
      <vt:lpstr>Materials</vt:lpstr>
      <vt:lpstr>Milling</vt:lpstr>
      <vt:lpstr>Mold creation</vt:lpstr>
      <vt:lpstr>Polishing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EMG při hodnocení lokální fyzické zátěže</dc:title>
  <dc:creator>Kysela, Tomas</dc:creator>
  <cp:lastModifiedBy>Kysela, Tomas</cp:lastModifiedBy>
  <cp:revision>3</cp:revision>
  <dcterms:created xsi:type="dcterms:W3CDTF">2024-05-23T16:56:48Z</dcterms:created>
  <dcterms:modified xsi:type="dcterms:W3CDTF">2024-10-17T18:05:50Z</dcterms:modified>
</cp:coreProperties>
</file>