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62" r:id="rId2"/>
  </p:sldMasterIdLst>
  <p:notesMasterIdLst>
    <p:notesMasterId r:id="rId13"/>
  </p:notesMasterIdLst>
  <p:sldIdLst>
    <p:sldId id="256" r:id="rId3"/>
    <p:sldId id="260" r:id="rId4"/>
    <p:sldId id="262" r:id="rId5"/>
    <p:sldId id="261" r:id="rId6"/>
    <p:sldId id="265" r:id="rId7"/>
    <p:sldId id="259" r:id="rId8"/>
    <p:sldId id="257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7986F-721D-4EDF-A06D-42C28A98A046}" type="datetimeFigureOut">
              <a:rPr lang="en-HK" smtClean="0"/>
              <a:t>27/12/2018</a:t>
            </a:fld>
            <a:endParaRPr lang="en-HK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HK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00F45-B827-47C4-8FC9-8F07F0FCF0A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5060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1871-F49A-4B6A-90E4-6FDC251D4B64}" type="datetime1">
              <a:rPr lang="en-HK" smtClean="0"/>
              <a:t>27/12/2018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537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FD44-A2F6-49C7-BDC2-0B83C3FB0174}" type="datetime1">
              <a:rPr lang="en-HK" smtClean="0"/>
              <a:t>27/12/2018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5183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797B-0FA9-4AD8-9E21-F053DFCB3CC7}" type="datetime1">
              <a:rPr lang="en-HK" smtClean="0"/>
              <a:t>27/12/2018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46989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02631-0811-4076-A522-DDFC83A9474B}" type="datetime1">
              <a:rPr lang="en-HK" smtClean="0"/>
              <a:t>27/12/2018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031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0C55-BFC2-4DB2-B78F-DB92AAED55ED}" type="datetime1">
              <a:rPr lang="en-HK" smtClean="0"/>
              <a:t>27/12/2018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11198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6B28-BC22-4911-B837-CC6C49C4190C}" type="datetime1">
              <a:rPr lang="en-HK" smtClean="0"/>
              <a:t>27/12/2018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753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72AE-8F0F-4A30-951C-066C1B9CF9FE}" type="datetime1">
              <a:rPr lang="en-HK" smtClean="0"/>
              <a:t>27/12/2018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95833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D939-8293-4BA1-A272-9146651EE7A8}" type="datetime1">
              <a:rPr lang="en-HK" smtClean="0"/>
              <a:t>27/12/2018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21906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7EACF-F533-4F8D-8C2F-9949E12F11AC}" type="datetime1">
              <a:rPr lang="en-HK" smtClean="0"/>
              <a:t>27/12/2018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52976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1D2A-62A8-4070-B0D7-95BE932656C5}" type="datetime1">
              <a:rPr lang="en-HK" smtClean="0"/>
              <a:t>27/12/2018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HK"/>
              <a:t>Model Uncertainty sharing - Tom Li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06041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9800A5-DE8B-49E0-AC38-852BE13F6AAA}" type="datetime1">
              <a:rPr lang="en-HK" smtClean="0"/>
              <a:t>27/12/2018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HK"/>
              <a:t>Model Uncertainty sharing - Tom 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9731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7A02-FF22-4139-BF6E-F1C0431988CA}" type="datetime1">
              <a:rPr lang="en-HK" smtClean="0"/>
              <a:t>27/12/2018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821561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6B1D-9AE5-40AC-AA3A-ED02676125E0}" type="datetime1">
              <a:rPr lang="en-HK" smtClean="0"/>
              <a:t>27/12/2018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964185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1618-5E0A-4D45-B936-46E13C45D7A4}" type="datetime1">
              <a:rPr lang="en-HK" smtClean="0"/>
              <a:t>27/12/2018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23163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91C7-F903-422A-9E88-AA430895A4EB}" type="datetime1">
              <a:rPr lang="en-HK" smtClean="0"/>
              <a:t>27/12/2018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0392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8449-6741-4CDB-9520-30A6EFB51C31}" type="datetime1">
              <a:rPr lang="en-HK" smtClean="0"/>
              <a:t>27/12/2018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7716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5B78-9CA0-42F3-96F7-1AA1889D8BD3}" type="datetime1">
              <a:rPr lang="en-HK" smtClean="0"/>
              <a:t>27/12/2018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2329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8FA9-210D-4080-88F4-19E1590F8076}" type="datetime1">
              <a:rPr lang="en-HK" smtClean="0"/>
              <a:t>27/12/2018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3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8D8A-BDD4-4CF6-BD44-E9B276978374}" type="datetime1">
              <a:rPr lang="en-HK" smtClean="0"/>
              <a:t>27/12/2018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9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D463-9BBD-47D8-85A3-6BE807FDFFB6}" type="datetime1">
              <a:rPr lang="en-HK" smtClean="0"/>
              <a:t>27/12/2018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0841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6D9B-9D46-4D15-874D-4C6D35E704FB}" type="datetime1">
              <a:rPr lang="en-HK" smtClean="0"/>
              <a:t>27/12/2018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3200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C64E-2C79-42B5-9F9D-DE69775C4A16}" type="datetime1">
              <a:rPr lang="en-HK" smtClean="0"/>
              <a:t>27/12/2018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6071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6A130A3-F1C8-4ED8-8DF0-1CF1436EF435}" type="datetime1">
              <a:rPr lang="en-HK" smtClean="0"/>
              <a:t>27/12/2018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5717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224E88F-32D6-47D1-A982-93D0F5C9FC81}" type="datetime1">
              <a:rPr lang="en-HK" smtClean="0"/>
              <a:t>27/12/2018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95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3.04977.pdf" TargetMode="External"/><Relationship Id="rId2" Type="http://schemas.openxmlformats.org/officeDocument/2006/relationships/hyperlink" Target="http://mlg.eng.cam.ac.uk/yarin/blog_3d801aa532c1ce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lexgkendall.com/computer_vision/bayesian_deep_learning_for_safe_a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repository.cam.ac.uk/bitstream/handle/1810/248538/Ghahramani%202015%20Nature.pdf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.ocks.org/EmilienDupont/aaf429be5705b219aaaf8d691e27ca87" TargetMode="External"/><Relationship Id="rId2" Type="http://schemas.openxmlformats.org/officeDocument/2006/relationships/hyperlink" Target="https://chi-feng.github.io/mcmc-demo/app.html#RandomWalkMH,banana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0S6HFdPtlA" TargetMode="External"/><Relationship Id="rId2" Type="http://schemas.openxmlformats.org/officeDocument/2006/relationships/hyperlink" Target="http://bayesiandeeplearning.org/index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tensorflow/introducing-tensorflow-probability-dca4c304e245" TargetMode="External"/><Relationship Id="rId2" Type="http://schemas.openxmlformats.org/officeDocument/2006/relationships/hyperlink" Target="https://www.tensorflow.org/probability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60840E-6F3A-4863-965B-5D4A776EB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dirty="0"/>
              <a:t>Model Uncertainty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208E3E-0DFE-4E75-A7AE-77ACBE9F82B3}"/>
              </a:ext>
            </a:extLst>
          </p:cNvPr>
          <p:cNvSpPr txBox="1"/>
          <p:nvPr/>
        </p:nvSpPr>
        <p:spPr>
          <a:xfrm>
            <a:off x="1207699" y="4511616"/>
            <a:ext cx="8246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dirty="0"/>
              <a:t>Using Probabilistic Machine Learning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C850544-FDD0-4A39-BA69-9E1386F2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dirty="0"/>
              <a:t>Model Uncertainty sharing - Tom Li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FF8D6-15CC-4F4E-9AE1-5C23FA0D0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35C6-0875-4FA0-94CB-5CDBCAD1866F}" type="datetime1">
              <a:rPr lang="en-HK" smtClean="0"/>
              <a:t>27/12/2018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45565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08BA8F-40D6-4546-B5E8-4CC39994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More readings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6C9305-1B41-4F04-BF5C-9B2A261B4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Machine Learning: A Probabilistic Perspective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Bayesian Methods for Hackers: Probabilistic Programming and Bayesian Inference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Dropout as a Bayesian Approximation: Representing Model Uncertainty in Deep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Bayesian Layers: A Module for Neural Network Uncertainty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DC31E82-9F73-4B0E-84CE-95E8A81BC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14176-E0D8-41B2-AF08-47CC7DF84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1299-B62D-4FDA-B8BB-EF7847BCEF31}" type="datetime1">
              <a:rPr lang="en-HK" smtClean="0"/>
              <a:t>27/12/2018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6075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0FDE8E-9C75-4C2D-A16A-50C285B2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Uncertainty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585B1D-9995-4FAC-A625-AB467BA75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>
                <a:hlinkClick r:id="rId2"/>
              </a:rPr>
              <a:t>http://mlg.eng.cam.ac.uk/yarin/blog_3d801aa532c1ce.html</a:t>
            </a:r>
            <a:endParaRPr lang="en-HK" dirty="0"/>
          </a:p>
          <a:p>
            <a:r>
              <a:rPr lang="en-HK" dirty="0">
                <a:hlinkClick r:id="rId3"/>
              </a:rPr>
              <a:t>https://arxiv.org/pdf/1703.04977.pdf</a:t>
            </a:r>
            <a:endParaRPr lang="en-HK" dirty="0"/>
          </a:p>
          <a:p>
            <a:r>
              <a:rPr lang="en-HK" dirty="0">
                <a:hlinkClick r:id="rId4"/>
              </a:rPr>
              <a:t>https://alexgkendall.com/computer_vision/bayesian_deep_learning_for_safe_ai/</a:t>
            </a:r>
            <a:endParaRPr lang="en-HK" dirty="0"/>
          </a:p>
          <a:p>
            <a:pPr>
              <a:buFont typeface="Arial" panose="020B0604020202020204" pitchFamily="34" charset="0"/>
              <a:buChar char="•"/>
            </a:pPr>
            <a:endParaRPr lang="en-HK" dirty="0"/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Epistemic vs Aleatoric uncertainty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HK" dirty="0"/>
              <a:t>Not enough data vs not enough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Important in risk averse domains (medicine, finance, self-driving cars, …)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Able to tell “I don’t know”</a:t>
            </a:r>
          </a:p>
          <a:p>
            <a:pPr>
              <a:buFont typeface="Arial" panose="020B0604020202020204" pitchFamily="34" charset="0"/>
              <a:buChar char="•"/>
            </a:pPr>
            <a:endParaRPr lang="en-HK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8FBF02D-749F-44AA-81DF-254E61EE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B3875-7440-49B0-BF16-52850898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8A92-AFA2-4A02-8323-A384F44C2841}" type="datetime1">
              <a:rPr lang="en-HK" smtClean="0"/>
              <a:t>27/12/2018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84519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52857D-2507-45F2-9487-5780A0E5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Probabilistic Machine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00DDDC5-C392-4396-AD36-FB013B2C20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HK" dirty="0"/>
                  <a:t> Express uncertainty using probability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HK" dirty="0"/>
                  <a:t> Bayesian inference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HK" dirty="0"/>
                  <a:t> e.g. Linear regression</a:t>
                </a:r>
              </a:p>
              <a:p>
                <a:pPr marL="201168" lvl="1" indent="0">
                  <a:buNone/>
                </a:pPr>
                <a:endParaRPr lang="en-HK" dirty="0"/>
              </a:p>
              <a:p>
                <a:pPr marL="201168" lvl="1" indent="0">
                  <a:buNone/>
                </a:pPr>
                <a:r>
                  <a:rPr lang="en-HK" dirty="0"/>
                  <a:t>Probabilistic model:                                         Non-probabilistic model :</a:t>
                </a:r>
              </a:p>
              <a:p>
                <a:pPr marL="201168" lvl="1" indent="0">
                  <a:buNone/>
                </a:pPr>
                <a:r>
                  <a:rPr lang="en-HK" dirty="0"/>
                  <a:t>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HK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′=</m:t>
                    </m:r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HK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HK" dirty="0"/>
              </a:p>
              <a:p>
                <a:pPr marL="201168" lvl="1" indent="0">
                  <a:buNone/>
                </a:pPr>
                <a:r>
                  <a:rPr lang="en-HK" dirty="0"/>
                  <a:t>                                                                             </a:t>
                </a:r>
              </a:p>
              <a:p>
                <a:pPr marL="201168" lvl="1" indent="0">
                  <a:buNone/>
                </a:pPr>
                <a:r>
                  <a:rPr lang="en-HK" dirty="0"/>
                  <a:t>Maximise                                                           Minimise 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HK" dirty="0"/>
              </a:p>
              <a:p>
                <a:pPr marL="0" indent="0">
                  <a:buNone/>
                </a:pPr>
                <a:endParaRPr lang="en-H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HK" dirty="0"/>
                  <a:t> Similarity/Difference?</a:t>
                </a:r>
                <a:endParaRPr lang="en-HK" dirty="0">
                  <a:hlinkClick r:id="rId2"/>
                </a:endParaRPr>
              </a:p>
              <a:p>
                <a:r>
                  <a:rPr lang="en-HK" dirty="0">
                    <a:hlinkClick r:id="rId2"/>
                  </a:rPr>
                  <a:t>https://www.repository.cam.ac.uk/bitstream/handle/1810/248538/Ghahramani%202015%20Nature.pdf</a:t>
                </a:r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00DDDC5-C392-4396-AD36-FB013B2C20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576" r="-1273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4A21A4D2-288D-426D-9403-9F35665F6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692" y="3353877"/>
            <a:ext cx="2324688" cy="37746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463FAF3-1B0E-4171-B28A-58197A7C6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2692" y="4123593"/>
            <a:ext cx="3049309" cy="451082"/>
          </a:xfrm>
          <a:prstGeom prst="rect">
            <a:avLst/>
          </a:prstGeo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3B0680-7EF5-4FA3-9081-E98C52701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BC7D864-662A-4E34-B915-EDAAF800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902F-D28B-420C-8889-E0CCC60DDA91}" type="datetime1">
              <a:rPr lang="en-HK" smtClean="0"/>
              <a:t>27/12/2018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2586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E8F312-4FA8-46A4-8A30-6AD2F63C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Bayesian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82903F8-BDC7-413C-9A45-B883F32541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endParaRPr lang="en-HK" dirty="0"/>
              </a:p>
              <a:p>
                <a:r>
                  <a:rPr lang="en-HK" dirty="0"/>
                  <a:t>Non-Bayesian:                                                Bayesian:</a:t>
                </a:r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r>
                  <a:rPr lang="en-HK" dirty="0"/>
                  <a:t>Similarity/Difference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HK" dirty="0"/>
                  <a:t> L = Loss function </a:t>
                </a:r>
                <a:r>
                  <a:rPr lang="en-HK" dirty="0">
                    <a:sym typeface="Wingdings" panose="05000000000000000000" pitchFamily="2" charset="2"/>
                  </a:rPr>
                  <a:t>&lt;-&gt; Likelihood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HK" dirty="0">
                    <a:sym typeface="Wingdings" panose="05000000000000000000" pitchFamily="2" charset="2"/>
                  </a:rPr>
                  <a:t> C = Complexity &lt;-&gt; Prior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HK" dirty="0"/>
                  <a:t> Point estimates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HK" dirty="0"/>
                  <a:t>) vs Distributions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dirty="0"/>
                  <a:t>)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82903F8-BDC7-413C-9A45-B883F32541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D69F9449-B978-42A9-8EB6-7E3BAFC30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620" y="2483044"/>
            <a:ext cx="4955607" cy="14471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B6F3254-5D46-4070-86BB-4BA63397831C}"/>
                  </a:ext>
                </a:extLst>
              </p:cNvPr>
              <p:cNvSpPr txBox="1"/>
              <p:nvPr/>
            </p:nvSpPr>
            <p:spPr>
              <a:xfrm>
                <a:off x="1052938" y="2598284"/>
                <a:ext cx="3599640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HK" b="0" i="1" dirty="0">
                  <a:latin typeface="Cambria Math" panose="02040503050406030204" pitchFamily="18" charset="0"/>
                </a:endParaRPr>
              </a:p>
              <a:p>
                <a:endParaRPr lang="en-HK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HK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HK" b="0" dirty="0"/>
                  <a:t>)</a:t>
                </a:r>
              </a:p>
              <a:p>
                <a:endParaRPr lang="en-HK" b="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B6F3254-5D46-4070-86BB-4BA633978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938" y="2598284"/>
                <a:ext cx="3599640" cy="1107996"/>
              </a:xfrm>
              <a:prstGeom prst="rect">
                <a:avLst/>
              </a:prstGeom>
              <a:blipFill>
                <a:blip r:embed="rId4"/>
                <a:stretch>
                  <a:fillRect l="-169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A21D12B-994E-4AF9-88D7-81CAEF0F15CB}"/>
              </a:ext>
            </a:extLst>
          </p:cNvPr>
          <p:cNvCxnSpPr>
            <a:cxnSpLocks/>
          </p:cNvCxnSpPr>
          <p:nvPr/>
        </p:nvCxnSpPr>
        <p:spPr>
          <a:xfrm flipH="1">
            <a:off x="8082039" y="2309558"/>
            <a:ext cx="690113" cy="37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EB18F6F0-4C63-497F-9C8B-3EF26A9EAAAE}"/>
              </a:ext>
            </a:extLst>
          </p:cNvPr>
          <p:cNvSpPr txBox="1"/>
          <p:nvPr/>
        </p:nvSpPr>
        <p:spPr>
          <a:xfrm>
            <a:off x="8514679" y="2042085"/>
            <a:ext cx="96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dirty="0"/>
              <a:t>Prior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C0EC1CD-41BB-4274-AA1D-8699CA454959}"/>
              </a:ext>
            </a:extLst>
          </p:cNvPr>
          <p:cNvCxnSpPr>
            <a:cxnSpLocks/>
          </p:cNvCxnSpPr>
          <p:nvPr/>
        </p:nvCxnSpPr>
        <p:spPr>
          <a:xfrm flipH="1">
            <a:off x="7240973" y="2202447"/>
            <a:ext cx="298450" cy="37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3D9059C-F982-4571-B1E4-09BD7E83D8B5}"/>
              </a:ext>
            </a:extLst>
          </p:cNvPr>
          <p:cNvSpPr txBox="1"/>
          <p:nvPr/>
        </p:nvSpPr>
        <p:spPr>
          <a:xfrm>
            <a:off x="7161821" y="1915038"/>
            <a:ext cx="113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dirty="0"/>
              <a:t>Likelihood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59B135-873B-422D-8A5C-5318ECE2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2A3BD33-8080-4A2A-8BA8-2735794BB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459D-EEFD-4D1F-826D-1E85F9FF6DD3}" type="datetime1">
              <a:rPr lang="en-HK" smtClean="0"/>
              <a:t>27/12/2018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92414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E8F312-4FA8-46A4-8A30-6AD2F63C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/>
              <a:t>Bayesian inference</a:t>
            </a:r>
            <a:endParaRPr lang="en-HK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2903F8-BDC7-413C-9A45-B883F3254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  <a:p>
            <a:r>
              <a:rPr lang="en-HK" dirty="0"/>
              <a:t>Sampling (MCMC) vs optimisation (SGD)</a:t>
            </a:r>
          </a:p>
          <a:p>
            <a:r>
              <a:rPr lang="en-HK" dirty="0"/>
              <a:t>MCMC: </a:t>
            </a:r>
            <a:r>
              <a:rPr lang="en-HK" dirty="0">
                <a:hlinkClick r:id="rId2"/>
              </a:rPr>
              <a:t>https://chi-feng.github.io/mcmc-demo/app.html#RandomWalkMH,banana</a:t>
            </a:r>
            <a:endParaRPr lang="en-HK" dirty="0"/>
          </a:p>
          <a:p>
            <a:r>
              <a:rPr lang="en-HK" dirty="0"/>
              <a:t>SGD: </a:t>
            </a:r>
            <a:r>
              <a:rPr lang="en-HK" dirty="0">
                <a:hlinkClick r:id="rId3"/>
              </a:rPr>
              <a:t>https://bl.ocks.org/EmilienDupont/aaf429be5705b219aaaf8d691e27ca87</a:t>
            </a:r>
            <a:endParaRPr lang="en-HK" dirty="0"/>
          </a:p>
          <a:p>
            <a:endParaRPr lang="en-HK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60D795-24DC-4B13-875E-F033C1CE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13FB7-C967-4D1F-8666-ACF0ADF0E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47F7-739B-4C80-9CB6-449DA00FFE2A}" type="datetime1">
              <a:rPr lang="en-HK" smtClean="0"/>
              <a:t>27/12/2018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4590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1AB6EB-F520-436C-AB97-091143864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Bayesian Deep Learning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B9EFC4-DEEE-4503-84C0-DCCCAB9AD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NIPS: </a:t>
            </a:r>
            <a:r>
              <a:rPr lang="en-HK" dirty="0">
                <a:hlinkClick r:id="rId2"/>
              </a:rPr>
              <a:t>http://bayesiandeeplearning.org/index.html</a:t>
            </a:r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pPr marL="0" indent="0">
              <a:buNone/>
            </a:pPr>
            <a:endParaRPr lang="en-HK" dirty="0"/>
          </a:p>
          <a:p>
            <a:pPr marL="0" indent="0">
              <a:buNone/>
            </a:pPr>
            <a:r>
              <a:rPr lang="en-HK" dirty="0"/>
              <a:t>Image taken from </a:t>
            </a:r>
            <a:r>
              <a:rPr lang="en-HK" dirty="0">
                <a:hlinkClick r:id="rId3"/>
              </a:rPr>
              <a:t>https://www.youtube.com/watch?v=s0S6HFdPtlA</a:t>
            </a:r>
            <a:endParaRPr lang="en-HK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7F92550-FD99-4321-A8ED-2B58D41FB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05" y="2324189"/>
            <a:ext cx="10648950" cy="2524125"/>
          </a:xfrm>
          <a:prstGeom prst="rect">
            <a:avLst/>
          </a:prstGeo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398F1D5-C36B-40A3-A2B9-B3E6849B4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E1777-7B27-4C49-B46E-23281E68D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0912-3BF5-4549-9E75-83D4C8E7D629}" type="datetime1">
              <a:rPr lang="en-HK" smtClean="0"/>
              <a:t>27/12/2018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63115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D935966-7FF3-4CFF-96BA-E11F626E1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HK" dirty="0" err="1"/>
              <a:t>Tensorflow</a:t>
            </a:r>
            <a:r>
              <a:rPr lang="en-HK" dirty="0"/>
              <a:t> Probability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E1D547-6318-4542-B063-515FFA68A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en-HK" dirty="0"/>
              <a:t>Probabilistic programming</a:t>
            </a:r>
            <a:endParaRPr lang="en-HK" dirty="0">
              <a:hlinkClick r:id="rId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Build a </a:t>
            </a:r>
            <a:r>
              <a:rPr lang="en-HK" i="1" dirty="0"/>
              <a:t>generative</a:t>
            </a:r>
            <a:r>
              <a:rPr lang="en-HK" dirty="0"/>
              <a:t> (not discriminative) model of data, reasoning about its hidden processes.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HK" dirty="0"/>
              <a:t>i.e. P(Y, X) instead of P(Y|X)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Quantify the </a:t>
            </a:r>
            <a:r>
              <a:rPr lang="en-HK" i="1" dirty="0"/>
              <a:t>uncertainty</a:t>
            </a:r>
            <a:r>
              <a:rPr lang="en-HK" dirty="0"/>
              <a:t> in predictions</a:t>
            </a:r>
            <a:endParaRPr lang="en-HK" dirty="0">
              <a:hlinkClick r:id="rId2"/>
            </a:endParaRPr>
          </a:p>
          <a:p>
            <a:r>
              <a:rPr lang="en-HK" dirty="0">
                <a:hlinkClick r:id="rId2"/>
              </a:rPr>
              <a:t>https://www.tensorflow.org/probability/</a:t>
            </a:r>
            <a:endParaRPr lang="en-HK" dirty="0"/>
          </a:p>
          <a:p>
            <a:r>
              <a:rPr lang="en-HK" dirty="0">
                <a:hlinkClick r:id="rId3"/>
              </a:rPr>
              <a:t>https://medium.com/tensorflow/introducing-tensorflow-probability-dca4c304e245</a:t>
            </a:r>
            <a:endParaRPr lang="en-HK" dirty="0"/>
          </a:p>
          <a:p>
            <a:endParaRPr lang="en-HK" dirty="0"/>
          </a:p>
          <a:p>
            <a:endParaRPr lang="en-HK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0E492B-436E-46D7-86DF-C26499C60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262" y="2114529"/>
            <a:ext cx="4553981" cy="300562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B78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D55A93-26B7-45F3-9EB5-AC4ABE2E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B28C380-BD1E-4527-9E50-B612E7ABE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7771-9C99-4146-863F-ECFD1B83C3C9}" type="datetime1">
              <a:rPr lang="en-HK" smtClean="0"/>
              <a:t>27/12/2018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2859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9C8589-5F29-451D-8589-84A490E1D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Tensorflow</a:t>
            </a:r>
            <a:r>
              <a:rPr lang="en-HK" dirty="0"/>
              <a:t> Probability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D0C233-EE2E-475E-944E-DB931E378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Toy example</a:t>
            </a:r>
          </a:p>
          <a:p>
            <a:r>
              <a:rPr lang="en-HK" dirty="0"/>
              <a:t>Non-Bayesian NN                                                         Bayesian NN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794635B-3268-4BA3-A015-F16EBCE21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689" y="2628358"/>
            <a:ext cx="3803889" cy="261172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A707ABB-E1E9-48B9-8D41-72EA67CD2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335" y="2628358"/>
            <a:ext cx="3841590" cy="2611728"/>
          </a:xfrm>
          <a:prstGeom prst="rect">
            <a:avLst/>
          </a:prstGeo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8853127-8927-410C-9E60-1E9ACBDB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D8126-FA03-4A1F-93E9-085E0B62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90B-8400-4EBC-88EC-C78D5F2D5C8D}" type="datetime1">
              <a:rPr lang="en-HK" smtClean="0"/>
              <a:t>27/12/2018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1620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FED4EC-8B74-4D77-9EFB-C5295D92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Potential applications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341A65-6F13-4C33-B0A3-E5AC28D0C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ETA on port pairs with few data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…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2BB252-C543-4B0A-9FD7-B550D631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840EC-5DAD-43B4-8096-9DCE355FA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AC7E-B455-417E-AC2C-63A0978B57E8}" type="datetime1">
              <a:rPr lang="en-HK" smtClean="0"/>
              <a:t>27/12/2018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9751837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TM02900722[[fn=離子會議室]]</Template>
  <TotalTime>623</TotalTime>
  <Words>467</Words>
  <Application>Microsoft Office PowerPoint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Cambria Math</vt:lpstr>
      <vt:lpstr>Wingdings</vt:lpstr>
      <vt:lpstr>Wingdings 2</vt:lpstr>
      <vt:lpstr>HDOfficeLightV0</vt:lpstr>
      <vt:lpstr>回顧</vt:lpstr>
      <vt:lpstr>Model Uncertainty</vt:lpstr>
      <vt:lpstr>Uncertainty</vt:lpstr>
      <vt:lpstr>Probabilistic Machine Learning</vt:lpstr>
      <vt:lpstr>Bayesian inference</vt:lpstr>
      <vt:lpstr>Bayesian inference</vt:lpstr>
      <vt:lpstr>Bayesian Deep Learning</vt:lpstr>
      <vt:lpstr>Tensorflow Probability</vt:lpstr>
      <vt:lpstr>Tensorflow Probability</vt:lpstr>
      <vt:lpstr>Potential applications</vt:lpstr>
      <vt:lpstr>More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Uncertainty</dc:title>
  <dc:creator>Tom Li</dc:creator>
  <cp:lastModifiedBy>TOM K L LI (DSCOE-ISD-OOCLL/HKG)</cp:lastModifiedBy>
  <cp:revision>74</cp:revision>
  <dcterms:created xsi:type="dcterms:W3CDTF">2018-12-26T07:32:35Z</dcterms:created>
  <dcterms:modified xsi:type="dcterms:W3CDTF">2018-12-27T05:31:09Z</dcterms:modified>
</cp:coreProperties>
</file>