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62" r:id="rId2"/>
  </p:sldMasterIdLst>
  <p:notesMasterIdLst>
    <p:notesMasterId r:id="rId13"/>
  </p:notesMasterIdLst>
  <p:sldIdLst>
    <p:sldId id="256" r:id="rId3"/>
    <p:sldId id="260" r:id="rId4"/>
    <p:sldId id="262" r:id="rId5"/>
    <p:sldId id="261" r:id="rId6"/>
    <p:sldId id="265" r:id="rId7"/>
    <p:sldId id="259" r:id="rId8"/>
    <p:sldId id="257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7986F-721D-4EDF-A06D-42C28A98A046}" type="datetimeFigureOut">
              <a:rPr lang="en-HK" smtClean="0"/>
              <a:t>27/12/2018</a:t>
            </a:fld>
            <a:endParaRPr lang="en-HK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00F45-B827-47C4-8FC9-8F07F0FCF0A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5060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5E5F-019C-47B2-AB3D-4F397A12006E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537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6290-8F7A-46BF-9D79-5141B7DFDBA6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5183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9B6D-0CD5-4DDD-9292-10166DD8212A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4698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B1-491B-4F3E-A44F-D351F34A9591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3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644-0698-46AC-9807-15748B72E825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119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58B1-24E2-4345-BDB6-77A361868727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53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F52-89DC-4BA4-A759-C924D95AEB01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95833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A24-3812-42A0-B716-5EA42C0984DC}" type="datetime1">
              <a:rPr lang="en-HK" smtClean="0"/>
              <a:t>27/12/2018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190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80E-1AC3-43D5-B08E-692FC42A1B13}" type="datetime1">
              <a:rPr lang="en-HK" smtClean="0"/>
              <a:t>27/12/2018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5297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C1D4-5438-4D71-A3C6-E9FAAB70C57F}" type="datetime1">
              <a:rPr lang="en-HK" smtClean="0"/>
              <a:t>27/12/2018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06041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A1EDB6-6F24-4AF8-BD0B-1C8DAF8667C3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973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B91-0B1F-4274-811C-9A9CED63A79F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82156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4350-5240-4BD9-A4A0-1047D20204EF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6418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85EE-4296-4097-8324-FF8FD1BCE5F7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23163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A22-5704-4B1F-88DB-DA2C89CE078B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0392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6C5-A8C2-454D-A421-1EF5102C323E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771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E72E-FCEE-4152-91FC-4FAE9726FD21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2329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EE7C-95FD-4B8E-84B0-7711B7B4B53A}" type="datetime1">
              <a:rPr lang="en-HK" smtClean="0"/>
              <a:t>27/12/2018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8297-608B-42D4-B538-3C198027FB68}" type="datetime1">
              <a:rPr lang="en-HK" smtClean="0"/>
              <a:t>27/12/2018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8973-C70B-43C6-9079-22963FEB780B}" type="datetime1">
              <a:rPr lang="en-HK" smtClean="0"/>
              <a:t>27/12/2018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0841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BBA-E6A3-49C0-B627-7A93C9AAB3EC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200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4E19-CE0F-4A3B-B413-1143668C6429}" type="datetime1">
              <a:rPr lang="en-HK" smtClean="0"/>
              <a:t>27/12/2018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6071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C30EE2-2944-48AC-99D6-6C802A54B233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1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59BEA5-0E12-46D5-8A76-B2AB6DB15F3A}" type="datetime1">
              <a:rPr lang="en-HK" smtClean="0"/>
              <a:t>27/12/2018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4977.pdf" TargetMode="External"/><Relationship Id="rId2" Type="http://schemas.openxmlformats.org/officeDocument/2006/relationships/hyperlink" Target="http://mlg.eng.cam.ac.uk/yarin/blog_3d801aa532c1ce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lexgkendall.com/computer_vision/bayesian_deep_learning_for_safe_a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pository.cam.ac.uk/bitstream/handle/1810/248538/Ghahramani%202015%20Nature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.ocks.org/EmilienDupont/aaf429be5705b219aaaf8d691e27ca87" TargetMode="External"/><Relationship Id="rId2" Type="http://schemas.openxmlformats.org/officeDocument/2006/relationships/hyperlink" Target="https://chi-feng.github.io/mcmc-demo/app.html#RandomWalkMH,banana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0S6HFdPtlA" TargetMode="External"/><Relationship Id="rId2" Type="http://schemas.openxmlformats.org/officeDocument/2006/relationships/hyperlink" Target="http://bayesiandeeplearning.org/index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ensorflow/introducing-tensorflow-probability-dca4c304e245" TargetMode="External"/><Relationship Id="rId2" Type="http://schemas.openxmlformats.org/officeDocument/2006/relationships/hyperlink" Target="https://www.tensorflow.org/probability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0840E-6F3A-4863-965B-5D4A776E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Model Uncertainty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208E3E-0DFE-4E75-A7AE-77ACBE9F82B3}"/>
              </a:ext>
            </a:extLst>
          </p:cNvPr>
          <p:cNvSpPr txBox="1"/>
          <p:nvPr/>
        </p:nvSpPr>
        <p:spPr>
          <a:xfrm>
            <a:off x="1207699" y="4511616"/>
            <a:ext cx="8246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/>
              <a:t>Using Probabilistic Machine Learning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850544-FDD0-4A39-BA69-9E1386F2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74556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8BA8F-40D6-4546-B5E8-4CC39994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More readings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C9305-1B41-4F04-BF5C-9B2A261B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Machine Learning: A Probabilistic Perspective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Bayesian Methods for Hackers: Probabilistic Programming and Bayesian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Dropout as a Bayesian Approximation: Representing Model Uncertainty in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Bayesian Layers: A Module for Neural Network Uncertainty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C31E82-9F73-4B0E-84CE-95E8A81B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9607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FDE8E-9C75-4C2D-A16A-50C285B2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Uncertainty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85B1D-9995-4FAC-A625-AB467BA75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http://mlg.eng.cam.ac.uk/yarin/blog_3d801aa532c1ce.html</a:t>
            </a:r>
            <a:endParaRPr lang="en-HK" dirty="0"/>
          </a:p>
          <a:p>
            <a:r>
              <a:rPr lang="en-HK" dirty="0">
                <a:hlinkClick r:id="rId3"/>
              </a:rPr>
              <a:t>https://arxiv.org/pdf/1703.04977.pdf</a:t>
            </a:r>
            <a:endParaRPr lang="en-HK" dirty="0"/>
          </a:p>
          <a:p>
            <a:r>
              <a:rPr lang="en-HK" dirty="0">
                <a:hlinkClick r:id="rId4"/>
              </a:rPr>
              <a:t>https://alexgkendall.com/computer_vision/bayesian_deep_learning_for_safe_ai/</a:t>
            </a:r>
            <a:endParaRPr lang="en-HK" dirty="0"/>
          </a:p>
          <a:p>
            <a:pPr>
              <a:buFont typeface="Arial" panose="020B0604020202020204" pitchFamily="34" charset="0"/>
              <a:buChar char="•"/>
            </a:pPr>
            <a:endParaRPr lang="en-HK" dirty="0"/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Epistemic vs Aleatoric uncertainty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HK" dirty="0"/>
              <a:t>Not enough data vs not enough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Important in risk averse domains (medicine, finance, self-driving cars,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Able to tell “I don’t know”</a:t>
            </a:r>
          </a:p>
          <a:p>
            <a:pPr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FBF02D-749F-44AA-81DF-254E61EE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58451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2857D-2507-45F2-9487-5780A0E5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Probabilistic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0DDDC5-C392-4396-AD36-FB013B2C2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Express uncertainty using probability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Bayesian inference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e.g. Linear regression</a:t>
                </a:r>
              </a:p>
              <a:p>
                <a:pPr marL="201168" lvl="1" indent="0">
                  <a:buNone/>
                </a:pPr>
                <a:endParaRPr lang="en-HK" dirty="0"/>
              </a:p>
              <a:p>
                <a:pPr marL="201168" lvl="1" indent="0">
                  <a:buNone/>
                </a:pPr>
                <a:r>
                  <a:rPr lang="en-HK" dirty="0"/>
                  <a:t>Probabilistic model:                                         Non-probabilistic model :</a:t>
                </a:r>
              </a:p>
              <a:p>
                <a:pPr marL="201168" lvl="1" indent="0">
                  <a:buNone/>
                </a:pPr>
                <a:r>
                  <a:rPr lang="en-HK" dirty="0"/>
                  <a:t>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HK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HK" dirty="0"/>
              </a:p>
              <a:p>
                <a:pPr marL="201168" lvl="1" indent="0">
                  <a:buNone/>
                </a:pPr>
                <a:r>
                  <a:rPr lang="en-HK" dirty="0"/>
                  <a:t>                                                                             </a:t>
                </a:r>
              </a:p>
              <a:p>
                <a:pPr marL="201168" lvl="1" indent="0">
                  <a:buNone/>
                </a:pPr>
                <a:r>
                  <a:rPr lang="en-HK" dirty="0"/>
                  <a:t>Maximise                                                           Minimise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Similarity/Difference?</a:t>
                </a:r>
                <a:endParaRPr lang="en-HK" dirty="0">
                  <a:hlinkClick r:id="rId2"/>
                </a:endParaRPr>
              </a:p>
              <a:p>
                <a:r>
                  <a:rPr lang="en-HK" dirty="0">
                    <a:hlinkClick r:id="rId2"/>
                  </a:rPr>
                  <a:t>https://www.repository.cam.ac.uk/bitstream/handle/1810/248538/Ghahramani%202015%20Nature.pdf</a:t>
                </a:r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0DDDC5-C392-4396-AD36-FB013B2C2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576" r="-1273" b="-1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4A21A4D2-288D-426D-9403-9F35665F6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692" y="3353877"/>
            <a:ext cx="2324688" cy="3774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63FAF3-1B0E-4171-B28A-58197A7C6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692" y="4123593"/>
            <a:ext cx="3049309" cy="451082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3B0680-7EF5-4FA3-9081-E98C5270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32586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8F312-4FA8-46A4-8A30-6AD2F63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Bayesian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2903F8-BDC7-413C-9A45-B883F3254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endParaRPr lang="en-HK" dirty="0"/>
              </a:p>
              <a:p>
                <a:r>
                  <a:rPr lang="en-HK" dirty="0"/>
                  <a:t>Non-Bayesian:                                                Bayesian:</a:t>
                </a:r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r>
                  <a:rPr lang="en-HK" dirty="0"/>
                  <a:t>Similarity/Difference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L = Loss function </a:t>
                </a:r>
                <a:r>
                  <a:rPr lang="en-HK" dirty="0">
                    <a:sym typeface="Wingdings" panose="05000000000000000000" pitchFamily="2" charset="2"/>
                  </a:rPr>
                  <a:t>&lt;-&gt; Likelihood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>
                    <a:sym typeface="Wingdings" panose="05000000000000000000" pitchFamily="2" charset="2"/>
                  </a:rPr>
                  <a:t> C = Complexity &lt;-&gt; Prior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Point estimates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HK" dirty="0"/>
                  <a:t>) vs Distributions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)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2903F8-BDC7-413C-9A45-B883F3254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D69F9449-B978-42A9-8EB6-7E3BAFC3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620" y="2483044"/>
            <a:ext cx="4955607" cy="1447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B6F3254-5D46-4070-86BB-4BA63397831C}"/>
                  </a:ext>
                </a:extLst>
              </p:cNvPr>
              <p:cNvSpPr txBox="1"/>
              <p:nvPr/>
            </p:nvSpPr>
            <p:spPr>
              <a:xfrm>
                <a:off x="1052938" y="2598284"/>
                <a:ext cx="3599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endParaRPr lang="en-HK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HK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HK" b="0" dirty="0"/>
                  <a:t>)</a:t>
                </a:r>
              </a:p>
              <a:p>
                <a:endParaRPr lang="en-HK" b="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B6F3254-5D46-4070-86BB-4BA63397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38" y="2598284"/>
                <a:ext cx="3599640" cy="1107996"/>
              </a:xfrm>
              <a:prstGeom prst="rect">
                <a:avLst/>
              </a:prstGeom>
              <a:blipFill>
                <a:blip r:embed="rId4"/>
                <a:stretch>
                  <a:fillRect l="-16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A21D12B-994E-4AF9-88D7-81CAEF0F15CB}"/>
              </a:ext>
            </a:extLst>
          </p:cNvPr>
          <p:cNvCxnSpPr>
            <a:cxnSpLocks/>
          </p:cNvCxnSpPr>
          <p:nvPr/>
        </p:nvCxnSpPr>
        <p:spPr>
          <a:xfrm flipH="1">
            <a:off x="8082039" y="2309558"/>
            <a:ext cx="690113" cy="37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18F6F0-4C63-497F-9C8B-3EF26A9EAAAE}"/>
              </a:ext>
            </a:extLst>
          </p:cNvPr>
          <p:cNvSpPr txBox="1"/>
          <p:nvPr/>
        </p:nvSpPr>
        <p:spPr>
          <a:xfrm>
            <a:off x="8514679" y="2042085"/>
            <a:ext cx="96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Prior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C0EC1CD-41BB-4274-AA1D-8699CA454959}"/>
              </a:ext>
            </a:extLst>
          </p:cNvPr>
          <p:cNvCxnSpPr>
            <a:cxnSpLocks/>
          </p:cNvCxnSpPr>
          <p:nvPr/>
        </p:nvCxnSpPr>
        <p:spPr>
          <a:xfrm flipH="1">
            <a:off x="7240973" y="2202447"/>
            <a:ext cx="298450" cy="37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D9059C-F982-4571-B1E4-09BD7E83D8B5}"/>
              </a:ext>
            </a:extLst>
          </p:cNvPr>
          <p:cNvSpPr txBox="1"/>
          <p:nvPr/>
        </p:nvSpPr>
        <p:spPr>
          <a:xfrm>
            <a:off x="7161821" y="1915038"/>
            <a:ext cx="11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Likelihood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59B135-873B-422D-8A5C-5318ECE2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79241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8F312-4FA8-46A4-8A30-6AD2F63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Bayesian methods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903F8-BDC7-413C-9A45-B883F325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  <a:p>
            <a:r>
              <a:rPr lang="en-HK" dirty="0"/>
              <a:t>Sampling (MCMC) vs optimisation (SGD)</a:t>
            </a:r>
          </a:p>
          <a:p>
            <a:r>
              <a:rPr lang="en-HK" dirty="0"/>
              <a:t>MCMC: </a:t>
            </a:r>
            <a:r>
              <a:rPr lang="en-HK" dirty="0">
                <a:hlinkClick r:id="rId2"/>
              </a:rPr>
              <a:t>https://chi-feng.github.io/mcmc-demo/app.html#RandomWalkMH,banana</a:t>
            </a:r>
            <a:endParaRPr lang="en-HK" dirty="0"/>
          </a:p>
          <a:p>
            <a:r>
              <a:rPr lang="en-HK" dirty="0"/>
              <a:t>SGD: </a:t>
            </a:r>
            <a:r>
              <a:rPr lang="en-HK" dirty="0">
                <a:hlinkClick r:id="rId3"/>
              </a:rPr>
              <a:t>https://bl.ocks.org/EmilienDupont/aaf429be5705b219aaaf8d691e27ca87</a:t>
            </a:r>
            <a:endParaRPr lang="en-HK" dirty="0"/>
          </a:p>
          <a:p>
            <a:endParaRPr lang="en-HK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60D795-24DC-4B13-875E-F033C1CE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264590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AB6EB-F520-436C-AB97-09114386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Bayesian Deep Learning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B9EFC4-DEEE-4503-84C0-DCCCAB9A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NIPS: </a:t>
            </a:r>
            <a:r>
              <a:rPr lang="en-HK" dirty="0">
                <a:hlinkClick r:id="rId2"/>
              </a:rPr>
              <a:t>http://bayesiandeeplearning.org/index.html</a:t>
            </a:r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Image taken from </a:t>
            </a:r>
            <a:r>
              <a:rPr lang="en-HK" dirty="0">
                <a:hlinkClick r:id="rId3"/>
              </a:rPr>
              <a:t>https://www.youtube.com/watch?v=s0S6HFdPtlA</a:t>
            </a:r>
            <a:endParaRPr lang="en-HK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F92550-FD99-4321-A8ED-2B58D41F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5" y="2324189"/>
            <a:ext cx="10648950" cy="2524125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98F1D5-C36B-40A3-A2B9-B3E6849B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126311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935966-7FF3-4CFF-96BA-E11F626E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HK" dirty="0" err="1"/>
              <a:t>Tensorflow</a:t>
            </a:r>
            <a:r>
              <a:rPr lang="en-HK" dirty="0"/>
              <a:t> Probability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1D547-6318-4542-B063-515FFA68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HK" dirty="0"/>
              <a:t>Probabilistic programming</a:t>
            </a:r>
            <a:endParaRPr lang="en-HK" dirty="0">
              <a:hlinkClick r:id="rId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Build a </a:t>
            </a:r>
            <a:r>
              <a:rPr lang="en-HK" i="1" dirty="0"/>
              <a:t>generative</a:t>
            </a:r>
            <a:r>
              <a:rPr lang="en-HK" dirty="0"/>
              <a:t> (not discriminative) model of data, reasoning about its hidden processes.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HK" dirty="0"/>
              <a:t>i.e. P(Y, X) instead of P(Y|X)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Quantify the </a:t>
            </a:r>
            <a:r>
              <a:rPr lang="en-HK" i="1" dirty="0"/>
              <a:t>uncertainty</a:t>
            </a:r>
            <a:r>
              <a:rPr lang="en-HK" dirty="0"/>
              <a:t> in predictions</a:t>
            </a:r>
            <a:endParaRPr lang="en-HK" dirty="0">
              <a:hlinkClick r:id="rId2"/>
            </a:endParaRPr>
          </a:p>
          <a:p>
            <a:r>
              <a:rPr lang="en-HK" dirty="0">
                <a:hlinkClick r:id="rId2"/>
              </a:rPr>
              <a:t>https://www.tensorflow.org/probability/</a:t>
            </a:r>
            <a:endParaRPr lang="en-HK" dirty="0"/>
          </a:p>
          <a:p>
            <a:r>
              <a:rPr lang="en-HK" dirty="0">
                <a:hlinkClick r:id="rId3"/>
              </a:rPr>
              <a:t>https://medium.com/tensorflow/introducing-tensorflow-probability-dca4c304e245</a:t>
            </a:r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0E492B-436E-46D7-86DF-C26499C60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62" y="2114529"/>
            <a:ext cx="4553981" cy="30056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B78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D55A93-26B7-45F3-9EB5-AC4ABE2E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192859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C8589-5F29-451D-8589-84A490E1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Tensorflow</a:t>
            </a:r>
            <a:r>
              <a:rPr lang="en-HK" dirty="0"/>
              <a:t> Probability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D0C233-EE2E-475E-944E-DB931E37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Toy example</a:t>
            </a:r>
          </a:p>
          <a:p>
            <a:r>
              <a:rPr lang="en-HK" dirty="0"/>
              <a:t>Non-Bayesian NN                                                         Bayesian NN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94635B-3268-4BA3-A015-F16EBCE2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89" y="2628358"/>
            <a:ext cx="3803889" cy="26117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A707ABB-E1E9-48B9-8D41-72EA67CD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35" y="2628358"/>
            <a:ext cx="3841590" cy="2611728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853127-8927-410C-9E60-1E9ACBDB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2162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ED4EC-8B74-4D77-9EFB-C5295D92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Potential applications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41A65-6F13-4C33-B0A3-E5AC28D0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ETA on port pairs with few data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…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2BB252-C543-4B0A-9FD7-B550D631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0975183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TM02900722[[fn=離子會議室]]</Template>
  <TotalTime>375</TotalTime>
  <Words>457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回顧</vt:lpstr>
      <vt:lpstr>Model Uncertainty</vt:lpstr>
      <vt:lpstr>Uncertainty</vt:lpstr>
      <vt:lpstr>Probabilistic Machine Learning</vt:lpstr>
      <vt:lpstr>Bayesian inference</vt:lpstr>
      <vt:lpstr>Bayesian methods</vt:lpstr>
      <vt:lpstr>Bayesian Deep Learning</vt:lpstr>
      <vt:lpstr>Tensorflow Probability</vt:lpstr>
      <vt:lpstr>Tensorflow Probability</vt:lpstr>
      <vt:lpstr>Potential applications</vt:lpstr>
      <vt:lpstr>More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Uncertainty</dc:title>
  <dc:creator>Tom Li</dc:creator>
  <cp:lastModifiedBy>TOM K L LI (DSCOE-ISD-OOCLL/HKG)</cp:lastModifiedBy>
  <cp:revision>70</cp:revision>
  <dcterms:created xsi:type="dcterms:W3CDTF">2018-12-26T07:32:35Z</dcterms:created>
  <dcterms:modified xsi:type="dcterms:W3CDTF">2018-12-27T01:02:16Z</dcterms:modified>
</cp:coreProperties>
</file>