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D847-04F0-281A-04F1-F969E0496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5F0F4F-2B36-FCFE-CB0E-B02224CCD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9688193-7CD8-833D-0DF9-8A1B8FE9CB00}"/>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5" name="Footer Placeholder 4">
            <a:extLst>
              <a:ext uri="{FF2B5EF4-FFF2-40B4-BE49-F238E27FC236}">
                <a16:creationId xmlns:a16="http://schemas.microsoft.com/office/drawing/2014/main" id="{0BCF7DA0-536C-8580-1423-2B3B7B2E42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D633C6-15E6-7A0D-B48A-197BA19E1D57}"/>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24886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7AAB-4C24-8774-F4F4-4631279529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351328-2AB4-3709-8AC6-427D44294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B3EAF7-9907-16A2-3A75-F49181904AA7}"/>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5" name="Footer Placeholder 4">
            <a:extLst>
              <a:ext uri="{FF2B5EF4-FFF2-40B4-BE49-F238E27FC236}">
                <a16:creationId xmlns:a16="http://schemas.microsoft.com/office/drawing/2014/main" id="{1EF52E3F-79B0-1355-98BA-B08BF6D974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3C52C-4B9B-AB60-79F5-3273083856AD}"/>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6550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CEC96-E34E-9CA3-CF72-55E8929F44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07BF75-DB88-D19E-43A6-09CB484A7F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38F57C-F429-A4E4-2A00-05CF4ED1954F}"/>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5" name="Footer Placeholder 4">
            <a:extLst>
              <a:ext uri="{FF2B5EF4-FFF2-40B4-BE49-F238E27FC236}">
                <a16:creationId xmlns:a16="http://schemas.microsoft.com/office/drawing/2014/main" id="{9AFC2B5F-07AD-BFF1-6266-BF4C813A2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454936-F791-AEDC-CEA9-B4620DB04710}"/>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72736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2DDD-6A7D-92B8-8135-5F733303A8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981DA7-EF18-9F05-DB0E-073829B2D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028D8F-CF37-7FFE-576E-E59E9CE89DD6}"/>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5" name="Footer Placeholder 4">
            <a:extLst>
              <a:ext uri="{FF2B5EF4-FFF2-40B4-BE49-F238E27FC236}">
                <a16:creationId xmlns:a16="http://schemas.microsoft.com/office/drawing/2014/main" id="{9A4C6C18-3F63-7281-4070-A042FD0D40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AC2135-3A73-1D82-3200-6BF7BA96AF31}"/>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298647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E01E-8309-29FD-EC09-93E3C0EE6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167FAC-0A34-3B73-79CE-F94CF1BA7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1610C-0704-BEEE-D6F8-4CF682CBF228}"/>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5" name="Footer Placeholder 4">
            <a:extLst>
              <a:ext uri="{FF2B5EF4-FFF2-40B4-BE49-F238E27FC236}">
                <a16:creationId xmlns:a16="http://schemas.microsoft.com/office/drawing/2014/main" id="{A5608380-723F-7AB3-7238-8ED77602D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2E4FA7-249A-4D0F-ED97-F6526C2F7910}"/>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203064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0586-B70F-F424-0872-0D7A0CCF39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33872F-71CF-7C67-BE97-3F73AB8CA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648611-4F20-0EBF-0EB3-DC0227D36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93EC96-100C-C1E2-DA6C-DE21692FC8E5}"/>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6" name="Footer Placeholder 5">
            <a:extLst>
              <a:ext uri="{FF2B5EF4-FFF2-40B4-BE49-F238E27FC236}">
                <a16:creationId xmlns:a16="http://schemas.microsoft.com/office/drawing/2014/main" id="{7489F66D-C26C-C3D4-FB7D-9721722CC6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C70166-26A9-5A20-39A7-C5F2D37D2BDC}"/>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48640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5D3A-FED3-D377-9FFE-806425639B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18745-EAB9-F92D-756D-F88F2820A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AD321-306C-AA19-D737-CB0BBA0AC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D7CDFF7-A7D6-F5AA-63AE-40372545D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8DC5DE-2372-635A-C08A-24953216AC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D71C20-BE00-59BF-34B2-E5A18A27C9BD}"/>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8" name="Footer Placeholder 7">
            <a:extLst>
              <a:ext uri="{FF2B5EF4-FFF2-40B4-BE49-F238E27FC236}">
                <a16:creationId xmlns:a16="http://schemas.microsoft.com/office/drawing/2014/main" id="{0347915A-B618-3619-8D46-888ADEA233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340F3D-19D4-F772-672A-20DBB98B80FF}"/>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382236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B92A-DB7F-211B-AB54-F1A6F1F0B2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4E31FC-65D7-500E-2C59-C4A3CBF41451}"/>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4" name="Footer Placeholder 3">
            <a:extLst>
              <a:ext uri="{FF2B5EF4-FFF2-40B4-BE49-F238E27FC236}">
                <a16:creationId xmlns:a16="http://schemas.microsoft.com/office/drawing/2014/main" id="{674E8DE1-8D54-896F-43F3-2494757F21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904F11-6368-FF2B-305E-14E756E3B383}"/>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261351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0602F-2946-235F-39B8-9632CBF61882}"/>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3" name="Footer Placeholder 2">
            <a:extLst>
              <a:ext uri="{FF2B5EF4-FFF2-40B4-BE49-F238E27FC236}">
                <a16:creationId xmlns:a16="http://schemas.microsoft.com/office/drawing/2014/main" id="{34952984-4A29-326B-FC61-A503CBCD827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8807C1-2A7B-FADE-9A6D-421BC0DEBF6B}"/>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32853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2974-01B7-7830-AC7E-A2A5CFBE8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A00FED-49C5-1727-BF8A-E4A77DEC3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65E446-662A-1CFD-B4BD-D3FC32C04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832AC-5DF9-FC71-93B1-3060D00A3226}"/>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6" name="Footer Placeholder 5">
            <a:extLst>
              <a:ext uri="{FF2B5EF4-FFF2-40B4-BE49-F238E27FC236}">
                <a16:creationId xmlns:a16="http://schemas.microsoft.com/office/drawing/2014/main" id="{197D6C88-C9D8-0AFA-6849-897EA5EEB7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374FC1-A7D9-419F-2953-ADB2E66B9276}"/>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324903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F35D-3A95-3D55-E3E0-A360F45B5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E2947F-A35C-4EA1-1291-F699BE10D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9968A8-8EBC-6835-D8C1-4B038F33E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1E536-3AF2-4420-69A5-0AE9F594FF07}"/>
              </a:ext>
            </a:extLst>
          </p:cNvPr>
          <p:cNvSpPr>
            <a:spLocks noGrp="1"/>
          </p:cNvSpPr>
          <p:nvPr>
            <p:ph type="dt" sz="half" idx="10"/>
          </p:nvPr>
        </p:nvSpPr>
        <p:spPr/>
        <p:txBody>
          <a:bodyPr/>
          <a:lstStyle/>
          <a:p>
            <a:fld id="{C88842CA-EB80-4EA6-97C4-87457DBE64D3}" type="datetimeFigureOut">
              <a:rPr lang="en-GB" smtClean="0"/>
              <a:t>05/02/2024</a:t>
            </a:fld>
            <a:endParaRPr lang="en-GB"/>
          </a:p>
        </p:txBody>
      </p:sp>
      <p:sp>
        <p:nvSpPr>
          <p:cNvPr id="6" name="Footer Placeholder 5">
            <a:extLst>
              <a:ext uri="{FF2B5EF4-FFF2-40B4-BE49-F238E27FC236}">
                <a16:creationId xmlns:a16="http://schemas.microsoft.com/office/drawing/2014/main" id="{128F9C17-7E3E-B563-5C04-CAE9EFF913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46FF3D-1252-400A-7C9E-ECABD28FAF23}"/>
              </a:ext>
            </a:extLst>
          </p:cNvPr>
          <p:cNvSpPr>
            <a:spLocks noGrp="1"/>
          </p:cNvSpPr>
          <p:nvPr>
            <p:ph type="sldNum" sz="quarter" idx="12"/>
          </p:nvPr>
        </p:nvSpPr>
        <p:spPr/>
        <p:txBody>
          <a:bodyPr/>
          <a:lstStyle/>
          <a:p>
            <a:fld id="{DE5235C2-8553-4EE9-8D61-BDFC8B2CDCE6}" type="slidenum">
              <a:rPr lang="en-GB" smtClean="0"/>
              <a:t>‹#›</a:t>
            </a:fld>
            <a:endParaRPr lang="en-GB"/>
          </a:p>
        </p:txBody>
      </p:sp>
    </p:spTree>
    <p:extLst>
      <p:ext uri="{BB962C8B-B14F-4D97-AF65-F5344CB8AC3E}">
        <p14:creationId xmlns:p14="http://schemas.microsoft.com/office/powerpoint/2010/main" val="148814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EE15E-DFD2-82AC-3D0C-94F7D82A6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FE394-A23D-692E-6C3E-8321004A0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AC7D12-084E-3B55-161C-260333924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842CA-EB80-4EA6-97C4-87457DBE64D3}" type="datetimeFigureOut">
              <a:rPr lang="en-GB" smtClean="0"/>
              <a:t>05/02/2024</a:t>
            </a:fld>
            <a:endParaRPr lang="en-GB"/>
          </a:p>
        </p:txBody>
      </p:sp>
      <p:sp>
        <p:nvSpPr>
          <p:cNvPr id="5" name="Footer Placeholder 4">
            <a:extLst>
              <a:ext uri="{FF2B5EF4-FFF2-40B4-BE49-F238E27FC236}">
                <a16:creationId xmlns:a16="http://schemas.microsoft.com/office/drawing/2014/main" id="{11BEBAB9-406D-A738-D021-47A3ED0A9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191878-C966-39C3-BBF4-F8B06AD03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235C2-8553-4EE9-8D61-BDFC8B2CDCE6}" type="slidenum">
              <a:rPr lang="en-GB" smtClean="0"/>
              <a:t>‹#›</a:t>
            </a:fld>
            <a:endParaRPr lang="en-GB"/>
          </a:p>
        </p:txBody>
      </p:sp>
    </p:spTree>
    <p:extLst>
      <p:ext uri="{BB962C8B-B14F-4D97-AF65-F5344CB8AC3E}">
        <p14:creationId xmlns:p14="http://schemas.microsoft.com/office/powerpoint/2010/main" val="16894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o-AILab/flash-attention/tree/main"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torch.org/tutorials/intermediate/ddp_tutorial.html" TargetMode="External"/><Relationship Id="rId2" Type="http://schemas.openxmlformats.org/officeDocument/2006/relationships/hyperlink" Target="https://towardsdatascience.com/9-tips-for-training-lightning-fast-neural-networks-in-pytorch-8e63a502f565"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lightning.ai/docs/pytorch/stable/advanced/model_parallel/fsdp.html" TargetMode="External"/><Relationship Id="rId2" Type="http://schemas.openxmlformats.org/officeDocument/2006/relationships/hyperlink" Target="https://arxiv.org/pdf/1910.02054.pd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5223-291E-6237-5B9D-D062766C5F75}"/>
              </a:ext>
            </a:extLst>
          </p:cNvPr>
          <p:cNvSpPr>
            <a:spLocks noGrp="1"/>
          </p:cNvSpPr>
          <p:nvPr>
            <p:ph type="ctrTitle"/>
          </p:nvPr>
        </p:nvSpPr>
        <p:spPr>
          <a:xfrm>
            <a:off x="1394604" y="2082358"/>
            <a:ext cx="9144000" cy="2387600"/>
          </a:xfrm>
        </p:spPr>
        <p:txBody>
          <a:bodyPr/>
          <a:lstStyle/>
          <a:p>
            <a:r>
              <a:rPr lang="en-GB" dirty="0"/>
              <a:t>LLM,s </a:t>
            </a:r>
            <a:r>
              <a:rPr lang="en-GB" sz="4400" b="0" i="0" u="none" strike="noStrike" baseline="0" dirty="0">
                <a:latin typeface="MyriadPro-SemiboldCond"/>
              </a:rPr>
              <a:t>Memory and Compute Optimizations</a:t>
            </a:r>
            <a:endParaRPr lang="en-GB" sz="4400" dirty="0"/>
          </a:p>
        </p:txBody>
      </p:sp>
      <p:pic>
        <p:nvPicPr>
          <p:cNvPr id="4" name="Picture 3">
            <a:extLst>
              <a:ext uri="{FF2B5EF4-FFF2-40B4-BE49-F238E27FC236}">
                <a16:creationId xmlns:a16="http://schemas.microsoft.com/office/drawing/2014/main" id="{E17F4B88-DF4B-BFEF-2D4C-EF545AC727BD}"/>
              </a:ext>
            </a:extLst>
          </p:cNvPr>
          <p:cNvPicPr>
            <a:picLocks noChangeAspect="1"/>
          </p:cNvPicPr>
          <p:nvPr/>
        </p:nvPicPr>
        <p:blipFill>
          <a:blip r:embed="rId2"/>
          <a:stretch>
            <a:fillRect/>
          </a:stretch>
        </p:blipFill>
        <p:spPr>
          <a:xfrm>
            <a:off x="347498" y="138987"/>
            <a:ext cx="2353003" cy="1943371"/>
          </a:xfrm>
          <a:prstGeom prst="rect">
            <a:avLst/>
          </a:prstGeom>
        </p:spPr>
      </p:pic>
    </p:spTree>
    <p:extLst>
      <p:ext uri="{BB962C8B-B14F-4D97-AF65-F5344CB8AC3E}">
        <p14:creationId xmlns:p14="http://schemas.microsoft.com/office/powerpoint/2010/main" val="93945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45B9-FB66-0809-672A-790AD2828295}"/>
              </a:ext>
            </a:extLst>
          </p:cNvPr>
          <p:cNvSpPr>
            <a:spLocks noGrp="1"/>
          </p:cNvSpPr>
          <p:nvPr>
            <p:ph type="title"/>
          </p:nvPr>
        </p:nvSpPr>
        <p:spPr/>
        <p:txBody>
          <a:bodyPr>
            <a:normAutofit/>
          </a:bodyPr>
          <a:lstStyle/>
          <a:p>
            <a:r>
              <a:rPr lang="en-GB" sz="1800" b="1" i="0" u="none" strike="noStrike" baseline="0" dirty="0">
                <a:latin typeface="MyriadPro-SemiboldCond"/>
              </a:rPr>
              <a:t>Optimizing the Self-Attention </a:t>
            </a:r>
            <a:r>
              <a:rPr lang="en-GB" sz="1800" b="1" dirty="0">
                <a:latin typeface="MyriadPro-SemiboldCond"/>
              </a:rPr>
              <a:t>Layers (</a:t>
            </a:r>
            <a:r>
              <a:rPr lang="en-US" sz="1800" b="1" dirty="0">
                <a:latin typeface="MyriadPro-SemiboldCond"/>
              </a:rPr>
              <a:t>Attention mechanism)</a:t>
            </a:r>
            <a:endParaRPr lang="en-GB" sz="1800" b="1" dirty="0">
              <a:latin typeface="MyriadPro-SemiboldCond"/>
            </a:endParaRPr>
          </a:p>
        </p:txBody>
      </p:sp>
      <p:pic>
        <p:nvPicPr>
          <p:cNvPr id="4" name="Picture 3">
            <a:extLst>
              <a:ext uri="{FF2B5EF4-FFF2-40B4-BE49-F238E27FC236}">
                <a16:creationId xmlns:a16="http://schemas.microsoft.com/office/drawing/2014/main" id="{91FC829D-D43A-71C1-7179-6D54927802E2}"/>
              </a:ext>
            </a:extLst>
          </p:cNvPr>
          <p:cNvPicPr>
            <a:picLocks noChangeAspect="1"/>
          </p:cNvPicPr>
          <p:nvPr/>
        </p:nvPicPr>
        <p:blipFill>
          <a:blip r:embed="rId2"/>
          <a:stretch>
            <a:fillRect/>
          </a:stretch>
        </p:blipFill>
        <p:spPr>
          <a:xfrm>
            <a:off x="7365008" y="2055961"/>
            <a:ext cx="3472244" cy="722576"/>
          </a:xfrm>
          <a:prstGeom prst="rect">
            <a:avLst/>
          </a:prstGeom>
        </p:spPr>
      </p:pic>
      <p:pic>
        <p:nvPicPr>
          <p:cNvPr id="5" name="Picture 4">
            <a:extLst>
              <a:ext uri="{FF2B5EF4-FFF2-40B4-BE49-F238E27FC236}">
                <a16:creationId xmlns:a16="http://schemas.microsoft.com/office/drawing/2014/main" id="{8A8C41FF-F26F-05C9-5A53-72D990672B5F}"/>
              </a:ext>
            </a:extLst>
          </p:cNvPr>
          <p:cNvPicPr>
            <a:picLocks noChangeAspect="1"/>
          </p:cNvPicPr>
          <p:nvPr/>
        </p:nvPicPr>
        <p:blipFill>
          <a:blip r:embed="rId3"/>
          <a:stretch>
            <a:fillRect/>
          </a:stretch>
        </p:blipFill>
        <p:spPr>
          <a:xfrm>
            <a:off x="7453747" y="3070545"/>
            <a:ext cx="3900055" cy="2643371"/>
          </a:xfrm>
          <a:prstGeom prst="rect">
            <a:avLst/>
          </a:prstGeom>
        </p:spPr>
      </p:pic>
      <p:pic>
        <p:nvPicPr>
          <p:cNvPr id="6" name="Picture 5">
            <a:extLst>
              <a:ext uri="{FF2B5EF4-FFF2-40B4-BE49-F238E27FC236}">
                <a16:creationId xmlns:a16="http://schemas.microsoft.com/office/drawing/2014/main" id="{BFEE53C1-7F4A-E286-E7B5-018BD7E17262}"/>
              </a:ext>
            </a:extLst>
          </p:cNvPr>
          <p:cNvPicPr>
            <a:picLocks noChangeAspect="1"/>
          </p:cNvPicPr>
          <p:nvPr/>
        </p:nvPicPr>
        <p:blipFill>
          <a:blip r:embed="rId4"/>
          <a:stretch>
            <a:fillRect/>
          </a:stretch>
        </p:blipFill>
        <p:spPr>
          <a:xfrm>
            <a:off x="6831663" y="6067187"/>
            <a:ext cx="3900056" cy="497219"/>
          </a:xfrm>
          <a:prstGeom prst="rect">
            <a:avLst/>
          </a:prstGeom>
        </p:spPr>
      </p:pic>
      <p:sp>
        <p:nvSpPr>
          <p:cNvPr id="8" name="TextBox 7">
            <a:extLst>
              <a:ext uri="{FF2B5EF4-FFF2-40B4-BE49-F238E27FC236}">
                <a16:creationId xmlns:a16="http://schemas.microsoft.com/office/drawing/2014/main" id="{535F91C1-2C44-7CD5-EBBD-DB9A9F028702}"/>
              </a:ext>
            </a:extLst>
          </p:cNvPr>
          <p:cNvSpPr txBox="1"/>
          <p:nvPr/>
        </p:nvSpPr>
        <p:spPr>
          <a:xfrm>
            <a:off x="365185" y="1315320"/>
            <a:ext cx="6096000" cy="2092881"/>
          </a:xfrm>
          <a:prstGeom prst="rect">
            <a:avLst/>
          </a:prstGeom>
          <a:noFill/>
        </p:spPr>
        <p:txBody>
          <a:bodyPr wrap="square">
            <a:spAutoFit/>
          </a:bodyPr>
          <a:lstStyle/>
          <a:p>
            <a:endParaRPr lang="en-US" sz="1400" dirty="0"/>
          </a:p>
          <a:p>
            <a:r>
              <a:rPr lang="en-US" sz="1400" dirty="0"/>
              <a:t>Q: Vector(Linear layer output) related with what we encode(output, it can be output of encoder layer or decoder layer)</a:t>
            </a:r>
          </a:p>
          <a:p>
            <a:r>
              <a:rPr lang="en-US" sz="1400" dirty="0"/>
              <a:t>K: Vector(Linear layer output) related with what we use as input to output.</a:t>
            </a:r>
          </a:p>
          <a:p>
            <a:r>
              <a:rPr lang="en-US" sz="1400" dirty="0"/>
              <a:t>V: Learned vector(Linear layer output) as a result of calculations, related with input</a:t>
            </a:r>
          </a:p>
          <a:p>
            <a:endParaRPr lang="en-US" dirty="0"/>
          </a:p>
          <a:p>
            <a:r>
              <a:rPr lang="en-US" sz="1400" dirty="0"/>
              <a:t>The basic attention mechanism computes a weighted sum of values, with weights dependent on a query and a set of keys. Mathematically, this is expressed as:</a:t>
            </a:r>
            <a:endParaRPr lang="en-GB" sz="1400" dirty="0"/>
          </a:p>
        </p:txBody>
      </p:sp>
      <p:sp>
        <p:nvSpPr>
          <p:cNvPr id="10" name="TextBox 9">
            <a:extLst>
              <a:ext uri="{FF2B5EF4-FFF2-40B4-BE49-F238E27FC236}">
                <a16:creationId xmlns:a16="http://schemas.microsoft.com/office/drawing/2014/main" id="{DC7C6559-D604-3E73-D16D-92991B2AC25E}"/>
              </a:ext>
            </a:extLst>
          </p:cNvPr>
          <p:cNvSpPr txBox="1"/>
          <p:nvPr/>
        </p:nvSpPr>
        <p:spPr>
          <a:xfrm>
            <a:off x="288005" y="3999679"/>
            <a:ext cx="6708018" cy="1815882"/>
          </a:xfrm>
          <a:prstGeom prst="rect">
            <a:avLst/>
          </a:prstGeom>
          <a:noFill/>
        </p:spPr>
        <p:txBody>
          <a:bodyPr wrap="square">
            <a:spAutoFit/>
          </a:bodyPr>
          <a:lstStyle/>
          <a:p>
            <a:r>
              <a:rPr lang="en-US" sz="1400" b="0" i="0" dirty="0">
                <a:solidFill>
                  <a:srgbClr val="242424"/>
                </a:solidFill>
                <a:effectLst/>
                <a:latin typeface="source-serif-pro"/>
              </a:rPr>
              <a:t>Multi-head attention employs multiple ‘heads’ of attention layers, enabling the model to attend to information from different representation subspaces. In each head, there is an independent set of linear layers (projection matrices) for the query, key, and values</a:t>
            </a:r>
          </a:p>
          <a:p>
            <a:endParaRPr lang="en-US" sz="1400" b="0" i="0" dirty="0">
              <a:solidFill>
                <a:srgbClr val="242424"/>
              </a:solidFill>
              <a:effectLst/>
              <a:latin typeface="source-serif-pro"/>
            </a:endParaRPr>
          </a:p>
          <a:p>
            <a:r>
              <a:rPr lang="en-US" sz="1400" b="0" i="0" dirty="0">
                <a:solidFill>
                  <a:srgbClr val="242424"/>
                </a:solidFill>
                <a:effectLst/>
                <a:latin typeface="source-serif-pro"/>
              </a:rPr>
              <a:t>The intuition behind multi-head attention is that by applying the attention mechanism multiple times in parallel, the model can capture different types of relationships in the data.</a:t>
            </a:r>
          </a:p>
          <a:p>
            <a:endParaRPr lang="en-GB" sz="1400" dirty="0"/>
          </a:p>
        </p:txBody>
      </p:sp>
      <p:pic>
        <p:nvPicPr>
          <p:cNvPr id="12" name="Picture 11">
            <a:extLst>
              <a:ext uri="{FF2B5EF4-FFF2-40B4-BE49-F238E27FC236}">
                <a16:creationId xmlns:a16="http://schemas.microsoft.com/office/drawing/2014/main" id="{FF00EE04-FEE8-EE84-E8B8-B0709E433B1B}"/>
              </a:ext>
            </a:extLst>
          </p:cNvPr>
          <p:cNvPicPr>
            <a:picLocks noChangeAspect="1"/>
          </p:cNvPicPr>
          <p:nvPr/>
        </p:nvPicPr>
        <p:blipFill>
          <a:blip r:embed="rId5"/>
          <a:stretch>
            <a:fillRect/>
          </a:stretch>
        </p:blipFill>
        <p:spPr>
          <a:xfrm>
            <a:off x="1120517" y="5954721"/>
            <a:ext cx="3600953" cy="609685"/>
          </a:xfrm>
          <a:prstGeom prst="rect">
            <a:avLst/>
          </a:prstGeom>
        </p:spPr>
      </p:pic>
      <p:cxnSp>
        <p:nvCxnSpPr>
          <p:cNvPr id="16" name="Straight Arrow Connector 15">
            <a:extLst>
              <a:ext uri="{FF2B5EF4-FFF2-40B4-BE49-F238E27FC236}">
                <a16:creationId xmlns:a16="http://schemas.microsoft.com/office/drawing/2014/main" id="{95C5FA01-580E-5935-CA49-05E2035BFA47}"/>
              </a:ext>
            </a:extLst>
          </p:cNvPr>
          <p:cNvCxnSpPr>
            <a:cxnSpLocks/>
          </p:cNvCxnSpPr>
          <p:nvPr/>
        </p:nvCxnSpPr>
        <p:spPr>
          <a:xfrm flipV="1">
            <a:off x="8781691" y="4735902"/>
            <a:ext cx="319439" cy="1301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FF4B6F-AF63-30B3-B9D7-C42348617183}"/>
              </a:ext>
            </a:extLst>
          </p:cNvPr>
          <p:cNvCxnSpPr>
            <a:cxnSpLocks/>
          </p:cNvCxnSpPr>
          <p:nvPr/>
        </p:nvCxnSpPr>
        <p:spPr>
          <a:xfrm flipH="1">
            <a:off x="3410310" y="5374257"/>
            <a:ext cx="920150" cy="69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472369-08B7-189A-28CA-214DCF02B224}"/>
              </a:ext>
            </a:extLst>
          </p:cNvPr>
          <p:cNvCxnSpPr/>
          <p:nvPr/>
        </p:nvCxnSpPr>
        <p:spPr>
          <a:xfrm flipV="1">
            <a:off x="6659592" y="2552318"/>
            <a:ext cx="705416" cy="556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5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E2F9-D050-6FDF-843B-1989C2D777E0}"/>
              </a:ext>
            </a:extLst>
          </p:cNvPr>
          <p:cNvSpPr>
            <a:spLocks noGrp="1"/>
          </p:cNvSpPr>
          <p:nvPr>
            <p:ph type="title"/>
          </p:nvPr>
        </p:nvSpPr>
        <p:spPr>
          <a:xfrm>
            <a:off x="334618" y="301603"/>
            <a:ext cx="10515600" cy="626913"/>
          </a:xfrm>
        </p:spPr>
        <p:txBody>
          <a:bodyPr>
            <a:normAutofit/>
          </a:bodyPr>
          <a:lstStyle/>
          <a:p>
            <a:r>
              <a:rPr lang="en-GB" sz="1800" b="1" i="0" u="none" strike="noStrike" baseline="0" dirty="0">
                <a:latin typeface="MyriadPro-SemiboldCond"/>
              </a:rPr>
              <a:t>Optimizing the Self-Attention Layers (</a:t>
            </a:r>
            <a:r>
              <a:rPr lang="en-GB" sz="1800" b="1" i="0" u="none" strike="noStrike" baseline="0" dirty="0" err="1">
                <a:latin typeface="MyriadPro-SemiboldCond"/>
              </a:rPr>
              <a:t>FlashAttention</a:t>
            </a:r>
            <a:r>
              <a:rPr lang="en-GB" sz="1800" b="1" i="0" u="none" strike="noStrike" baseline="0" dirty="0">
                <a:latin typeface="MyriadPro-SemiboldCond"/>
              </a:rPr>
              <a:t>)</a:t>
            </a:r>
            <a:endParaRPr lang="en-GB" b="1" dirty="0"/>
          </a:p>
        </p:txBody>
      </p:sp>
      <p:pic>
        <p:nvPicPr>
          <p:cNvPr id="1026" name="Picture 2">
            <a:extLst>
              <a:ext uri="{FF2B5EF4-FFF2-40B4-BE49-F238E27FC236}">
                <a16:creationId xmlns:a16="http://schemas.microsoft.com/office/drawing/2014/main" id="{70D69845-6171-06B5-AFCD-15EE4B65EA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618" y="3236689"/>
            <a:ext cx="6491330" cy="2537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3ACBF9-F035-AA5B-0874-A9BE7A65059C}"/>
              </a:ext>
            </a:extLst>
          </p:cNvPr>
          <p:cNvSpPr txBox="1"/>
          <p:nvPr/>
        </p:nvSpPr>
        <p:spPr>
          <a:xfrm>
            <a:off x="226477" y="928516"/>
            <a:ext cx="11739045" cy="2031325"/>
          </a:xfrm>
          <a:prstGeom prst="rect">
            <a:avLst/>
          </a:prstGeom>
          <a:noFill/>
        </p:spPr>
        <p:txBody>
          <a:bodyPr wrap="square">
            <a:spAutoFit/>
          </a:bodyPr>
          <a:lstStyle/>
          <a:p>
            <a:r>
              <a:rPr lang="en-GB" sz="1800" b="0" i="0" u="none" strike="noStrike" baseline="0" dirty="0">
                <a:solidFill>
                  <a:srgbClr val="9A0000"/>
                </a:solidFill>
                <a:latin typeface="MinionPro-Regular"/>
              </a:rPr>
              <a:t>flash-attn library </a:t>
            </a:r>
            <a:r>
              <a:rPr lang="en-GB" sz="1800" b="0" i="0" u="none" strike="noStrike" baseline="0" dirty="0">
                <a:solidFill>
                  <a:srgbClr val="9A0000"/>
                </a:solidFill>
                <a:latin typeface="MinionPro-Regular"/>
                <a:sym typeface="Wingdings" panose="05000000000000000000" pitchFamily="2" charset="2"/>
              </a:rPr>
              <a:t> </a:t>
            </a:r>
            <a:r>
              <a:rPr lang="en-GB" dirty="0">
                <a:hlinkClick r:id="rId3"/>
              </a:rPr>
              <a:t>https://github.com/Dao-AILab/flash-attention/tree/main</a:t>
            </a:r>
            <a:r>
              <a:rPr lang="en-GB" dirty="0"/>
              <a:t>.</a:t>
            </a:r>
          </a:p>
          <a:p>
            <a:pPr algn="l"/>
            <a:r>
              <a:rPr lang="en-US" sz="1800" b="0" i="0" u="none" strike="noStrike" baseline="0" dirty="0">
                <a:latin typeface="MinionPro-Regular"/>
              </a:rPr>
              <a:t>The Transformer’s attention layer is a bottleneck when trying to scale to longer input sequences because the computation and memory requirements scale quadratically </a:t>
            </a:r>
            <a:r>
              <a:rPr lang="en-US" sz="1800" b="0" i="1" u="none" strike="noStrike" baseline="0" dirty="0">
                <a:latin typeface="MinionPro-It"/>
              </a:rPr>
              <a:t>O</a:t>
            </a:r>
            <a:r>
              <a:rPr lang="en-US" sz="1800" b="0" i="0" u="none" strike="noStrike" baseline="0" dirty="0">
                <a:latin typeface="MinionPro-Regular"/>
              </a:rPr>
              <a:t>(</a:t>
            </a:r>
            <a:r>
              <a:rPr lang="en-US" sz="1800" b="0" i="1" u="none" strike="noStrike" baseline="0" dirty="0">
                <a:latin typeface="MinionPro-It"/>
              </a:rPr>
              <a:t>n</a:t>
            </a:r>
            <a:r>
              <a:rPr lang="en-US" sz="1800" b="0" i="0" u="none" strike="noStrike" baseline="0" dirty="0">
                <a:latin typeface="MinionPro-Regular"/>
              </a:rPr>
              <a:t>2) with the number of input tokens. </a:t>
            </a:r>
            <a:r>
              <a:rPr lang="en-US" sz="1800" b="0" i="0" u="none" strike="noStrike" baseline="0" dirty="0" err="1">
                <a:latin typeface="MinionPro-Regular"/>
              </a:rPr>
              <a:t>FlashAttention</a:t>
            </a:r>
            <a:r>
              <a:rPr lang="en-US" sz="1800" b="0" i="0" u="none" strike="noStrike" baseline="0" dirty="0">
                <a:latin typeface="MinionPro-Regular"/>
              </a:rPr>
              <a:t> is a GPU-specific solution to this quadratic scaling problem.</a:t>
            </a:r>
          </a:p>
          <a:p>
            <a:pPr algn="l"/>
            <a:r>
              <a:rPr lang="en-US" sz="1800" b="0" i="0" u="none" strike="noStrike" baseline="0" dirty="0" err="1">
                <a:latin typeface="MinionPro-Regular"/>
              </a:rPr>
              <a:t>FlashAttention</a:t>
            </a:r>
            <a:r>
              <a:rPr lang="en-US" sz="1800" b="0" i="0" u="none" strike="noStrike" baseline="0" dirty="0">
                <a:latin typeface="MinionPro-Regular"/>
              </a:rPr>
              <a:t>, on version 2 as of this writing, reduces the amount of reads and writes between GPU main memory, called high-bandwidth memory (HBM), and the much faster but smaller on-chip GPU static RAM (SRAM). Despite its name, the</a:t>
            </a:r>
          </a:p>
          <a:p>
            <a:pPr algn="l"/>
            <a:r>
              <a:rPr lang="en-US" sz="1800" b="0" i="0" u="none" strike="noStrike" baseline="0" dirty="0">
                <a:latin typeface="MinionPro-Regular"/>
              </a:rPr>
              <a:t>GPU high-bandwidth memory is an order of magnitude slower than the on-chip </a:t>
            </a:r>
            <a:r>
              <a:rPr lang="en-GB" sz="1800" b="0" i="0" u="none" strike="noStrike" baseline="0" dirty="0">
                <a:latin typeface="MinionPro-Regular"/>
              </a:rPr>
              <a:t>GPU SRAM.</a:t>
            </a:r>
            <a:endParaRPr lang="en-GB" dirty="0"/>
          </a:p>
        </p:txBody>
      </p:sp>
      <p:sp>
        <p:nvSpPr>
          <p:cNvPr id="7" name="TextBox 6">
            <a:extLst>
              <a:ext uri="{FF2B5EF4-FFF2-40B4-BE49-F238E27FC236}">
                <a16:creationId xmlns:a16="http://schemas.microsoft.com/office/drawing/2014/main" id="{E66EE7B0-FB82-F485-8AE2-0E235D2B5255}"/>
              </a:ext>
            </a:extLst>
          </p:cNvPr>
          <p:cNvSpPr txBox="1"/>
          <p:nvPr/>
        </p:nvSpPr>
        <p:spPr>
          <a:xfrm>
            <a:off x="6967538" y="3236689"/>
            <a:ext cx="5366077" cy="3046988"/>
          </a:xfrm>
          <a:prstGeom prst="rect">
            <a:avLst/>
          </a:prstGeom>
          <a:noFill/>
        </p:spPr>
        <p:txBody>
          <a:bodyPr wrap="square">
            <a:spAutoFit/>
          </a:bodyPr>
          <a:lstStyle/>
          <a:p>
            <a:r>
              <a:rPr lang="en-US" sz="1600" dirty="0"/>
              <a:t>Flash Attention’s algorithm can be summarized in two main ideas: tiling and re-computation.</a:t>
            </a:r>
          </a:p>
          <a:p>
            <a:endParaRPr lang="en-US" sz="1600" dirty="0"/>
          </a:p>
          <a:p>
            <a:r>
              <a:rPr lang="en-US" sz="1600" dirty="0"/>
              <a:t>Tiling: During both forward and backward passes, Flash Attention divides the attention matrices into smaller blocks, optimizing memory usage and improving computation efficiency.</a:t>
            </a:r>
          </a:p>
          <a:p>
            <a:endParaRPr lang="en-US" sz="1600" dirty="0"/>
          </a:p>
          <a:p>
            <a:r>
              <a:rPr lang="en-US" sz="1600" dirty="0"/>
              <a:t>Re-computation :In the backward pass, Flash Attention recomputes attention matrices using stored outputs and </a:t>
            </a:r>
            <a:r>
              <a:rPr lang="en-US" sz="1600" dirty="0" err="1"/>
              <a:t>softmax</a:t>
            </a:r>
            <a:r>
              <a:rPr lang="en-US" sz="1600" dirty="0"/>
              <a:t> normalization statistics, eliminating the need for excessive memory storage.</a:t>
            </a:r>
            <a:endParaRPr lang="en-GB" sz="1600" dirty="0"/>
          </a:p>
        </p:txBody>
      </p:sp>
    </p:spTree>
    <p:extLst>
      <p:ext uri="{BB962C8B-B14F-4D97-AF65-F5344CB8AC3E}">
        <p14:creationId xmlns:p14="http://schemas.microsoft.com/office/powerpoint/2010/main" val="47194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D51C2-D940-105F-5928-EEAAD87D4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22DD4-8507-587C-FE59-FC64F38F557F}"/>
              </a:ext>
            </a:extLst>
          </p:cNvPr>
          <p:cNvSpPr>
            <a:spLocks noGrp="1"/>
          </p:cNvSpPr>
          <p:nvPr>
            <p:ph type="title"/>
          </p:nvPr>
        </p:nvSpPr>
        <p:spPr>
          <a:xfrm>
            <a:off x="334618" y="301603"/>
            <a:ext cx="10515600" cy="626913"/>
          </a:xfrm>
        </p:spPr>
        <p:txBody>
          <a:bodyPr>
            <a:normAutofit/>
          </a:bodyPr>
          <a:lstStyle/>
          <a:p>
            <a:r>
              <a:rPr lang="en-GB" sz="1800" b="1" i="0" u="none" strike="noStrike" baseline="0" dirty="0">
                <a:latin typeface="MyriadPro-SemiboldCond"/>
              </a:rPr>
              <a:t>Optimizing the Self-Attention Layers (Grouped-Query Attention)</a:t>
            </a:r>
            <a:br>
              <a:rPr lang="en-GB" sz="1800" b="1" i="0" u="none" strike="noStrike" baseline="0" dirty="0">
                <a:latin typeface="MyriadPro-SemiboldCond"/>
              </a:rPr>
            </a:br>
            <a:r>
              <a:rPr lang="en-GB" sz="1800" b="1" i="0" u="none" strike="noStrike" baseline="0" dirty="0">
                <a:latin typeface="MyriadPro-SemiboldCond"/>
              </a:rPr>
              <a:t>https://arxiv.org/pdf/2307.08691.pdf</a:t>
            </a:r>
            <a:endParaRPr lang="en-GB" b="1" dirty="0"/>
          </a:p>
        </p:txBody>
      </p:sp>
      <p:sp>
        <p:nvSpPr>
          <p:cNvPr id="5" name="TextBox 4">
            <a:extLst>
              <a:ext uri="{FF2B5EF4-FFF2-40B4-BE49-F238E27FC236}">
                <a16:creationId xmlns:a16="http://schemas.microsoft.com/office/drawing/2014/main" id="{7A476F1D-92A3-F97E-BF1E-01F5C52A78F2}"/>
              </a:ext>
            </a:extLst>
          </p:cNvPr>
          <p:cNvSpPr txBox="1"/>
          <p:nvPr/>
        </p:nvSpPr>
        <p:spPr>
          <a:xfrm>
            <a:off x="482869" y="1147080"/>
            <a:ext cx="10367349" cy="2062103"/>
          </a:xfrm>
          <a:prstGeom prst="rect">
            <a:avLst/>
          </a:prstGeom>
          <a:noFill/>
        </p:spPr>
        <p:txBody>
          <a:bodyPr wrap="square">
            <a:spAutoFit/>
          </a:bodyPr>
          <a:lstStyle/>
          <a:p>
            <a:r>
              <a:rPr lang="en-US" sz="1600" b="0" i="0" dirty="0">
                <a:solidFill>
                  <a:srgbClr val="242424"/>
                </a:solidFill>
                <a:effectLst/>
                <a:latin typeface="source-serif-pro"/>
              </a:rPr>
              <a:t>The intuition behind multi-head attention is that by applying the attention mechanism multiple times in parallel, the model can capture different types of relationships in the data.</a:t>
            </a:r>
          </a:p>
          <a:p>
            <a:r>
              <a:rPr lang="en-US" sz="1600" b="0" i="0" dirty="0">
                <a:solidFill>
                  <a:srgbClr val="242424"/>
                </a:solidFill>
                <a:effectLst/>
                <a:latin typeface="source-serif-pro"/>
              </a:rPr>
              <a:t>MHA enables a nuanced understanding of the relationships between different parts of the input. Nevertheless, this complexity comes at a cost — a significant demand on memory bandwidth, especially during decoder inference. Each decoding step in autoregressive models like Transformers requires loading decoder weights along with all attention keys and values. This process is not only computationally intensive but also memory bandwidth-intensive</a:t>
            </a:r>
          </a:p>
          <a:p>
            <a:r>
              <a:rPr lang="en-US" sz="1600" b="0" i="0" dirty="0">
                <a:solidFill>
                  <a:srgbClr val="242424"/>
                </a:solidFill>
                <a:effectLst/>
                <a:latin typeface="source-serif-pro"/>
              </a:rPr>
              <a:t>In multi-query attention, we average the heads for keys and values so that all query heads share the same key and value head. This is achieved by replicating the mean-pooled “head” H times, where H is the number of query heads.</a:t>
            </a:r>
            <a:endParaRPr lang="en-GB" sz="1600" dirty="0"/>
          </a:p>
        </p:txBody>
      </p:sp>
      <p:pic>
        <p:nvPicPr>
          <p:cNvPr id="7" name="Picture 6">
            <a:extLst>
              <a:ext uri="{FF2B5EF4-FFF2-40B4-BE49-F238E27FC236}">
                <a16:creationId xmlns:a16="http://schemas.microsoft.com/office/drawing/2014/main" id="{520E7E78-D8FE-859A-BC35-42C28DF0DCF1}"/>
              </a:ext>
            </a:extLst>
          </p:cNvPr>
          <p:cNvPicPr>
            <a:picLocks noChangeAspect="1"/>
          </p:cNvPicPr>
          <p:nvPr/>
        </p:nvPicPr>
        <p:blipFill>
          <a:blip r:embed="rId2"/>
          <a:stretch>
            <a:fillRect/>
          </a:stretch>
        </p:blipFill>
        <p:spPr>
          <a:xfrm>
            <a:off x="1425414" y="3600403"/>
            <a:ext cx="7830026" cy="2137597"/>
          </a:xfrm>
          <a:prstGeom prst="rect">
            <a:avLst/>
          </a:prstGeom>
        </p:spPr>
      </p:pic>
    </p:spTree>
    <p:extLst>
      <p:ext uri="{BB962C8B-B14F-4D97-AF65-F5344CB8AC3E}">
        <p14:creationId xmlns:p14="http://schemas.microsoft.com/office/powerpoint/2010/main" val="55399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653D4-E4A9-0192-68F1-D088F7F4F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77CD5A-9C43-50F1-4C9C-5335D77291C1}"/>
              </a:ext>
            </a:extLst>
          </p:cNvPr>
          <p:cNvSpPr>
            <a:spLocks noGrp="1"/>
          </p:cNvSpPr>
          <p:nvPr>
            <p:ph type="title"/>
          </p:nvPr>
        </p:nvSpPr>
        <p:spPr>
          <a:xfrm>
            <a:off x="334618" y="301603"/>
            <a:ext cx="10515600" cy="626913"/>
          </a:xfrm>
        </p:spPr>
        <p:txBody>
          <a:bodyPr>
            <a:normAutofit/>
          </a:bodyPr>
          <a:lstStyle/>
          <a:p>
            <a:r>
              <a:rPr lang="en-GB" sz="1800" b="1" i="0" u="none" strike="noStrike" baseline="0" dirty="0">
                <a:latin typeface="MyriadPro-SemiboldCond"/>
              </a:rPr>
              <a:t>Optimizing the Self-Attention Layers (Grouped-Query Attention)</a:t>
            </a:r>
            <a:br>
              <a:rPr lang="en-GB" sz="1800" b="1" i="0" u="none" strike="noStrike" baseline="0" dirty="0">
                <a:latin typeface="MyriadPro-SemiboldCond"/>
              </a:rPr>
            </a:br>
            <a:r>
              <a:rPr lang="en-GB" sz="1800" b="1" i="0" u="none" strike="noStrike" baseline="0" dirty="0">
                <a:latin typeface="MyriadPro-SemiboldCond"/>
              </a:rPr>
              <a:t>https://arxiv.org/pdf/2307.08691.pdf</a:t>
            </a:r>
            <a:endParaRPr lang="en-GB" b="1" dirty="0"/>
          </a:p>
        </p:txBody>
      </p:sp>
      <p:sp>
        <p:nvSpPr>
          <p:cNvPr id="5" name="TextBox 4">
            <a:extLst>
              <a:ext uri="{FF2B5EF4-FFF2-40B4-BE49-F238E27FC236}">
                <a16:creationId xmlns:a16="http://schemas.microsoft.com/office/drawing/2014/main" id="{11ADC46A-2449-EF7E-7400-A7344F30A7F9}"/>
              </a:ext>
            </a:extLst>
          </p:cNvPr>
          <p:cNvSpPr txBox="1"/>
          <p:nvPr/>
        </p:nvSpPr>
        <p:spPr>
          <a:xfrm>
            <a:off x="7901797" y="766216"/>
            <a:ext cx="3733636" cy="4524315"/>
          </a:xfrm>
          <a:prstGeom prst="rect">
            <a:avLst/>
          </a:prstGeom>
          <a:noFill/>
        </p:spPr>
        <p:txBody>
          <a:bodyPr wrap="square">
            <a:spAutoFit/>
          </a:bodyPr>
          <a:lstStyle/>
          <a:p>
            <a:pPr algn="l"/>
            <a:r>
              <a:rPr lang="en-US" sz="1600" b="0" i="0" dirty="0">
                <a:solidFill>
                  <a:srgbClr val="242424"/>
                </a:solidFill>
                <a:effectLst/>
                <a:latin typeface="source-serif-pro"/>
              </a:rPr>
              <a:t>Division into Groups: In GQA, the query heads (Q) from a traditional multi-head model are divided into G groups. Each group is assigned a single key (K) and value (V) head. This configuration is denoted as GQA-G, where G represents the number of groups.</a:t>
            </a:r>
          </a:p>
          <a:p>
            <a:pPr algn="l"/>
            <a:endParaRPr lang="en-US" sz="1600" b="0" i="0" dirty="0">
              <a:solidFill>
                <a:srgbClr val="242424"/>
              </a:solidFill>
              <a:effectLst/>
              <a:latin typeface="source-serif-pro"/>
            </a:endParaRPr>
          </a:p>
          <a:p>
            <a:pPr algn="l"/>
            <a:r>
              <a:rPr lang="en-US" sz="1600" b="0" i="0" dirty="0">
                <a:solidFill>
                  <a:srgbClr val="242424"/>
                </a:solidFill>
                <a:effectLst/>
                <a:latin typeface="source-serif-pro"/>
              </a:rPr>
              <a:t>Special Cases of GQA:</a:t>
            </a:r>
          </a:p>
          <a:p>
            <a:pPr algn="l">
              <a:buFont typeface="Arial" panose="020B0604020202020204" pitchFamily="34" charset="0"/>
              <a:buChar char="•"/>
            </a:pPr>
            <a:r>
              <a:rPr lang="en-US" sz="1600" b="0" i="0" dirty="0">
                <a:solidFill>
                  <a:srgbClr val="242424"/>
                </a:solidFill>
                <a:effectLst/>
                <a:latin typeface="source-serif-pro"/>
              </a:rPr>
              <a:t>GQA-1 = MQA: With only one group (G = 1), GQA becomes equivalent to MQA, as there’s only a single key and value head for all query heads.</a:t>
            </a:r>
          </a:p>
          <a:p>
            <a:pPr algn="l">
              <a:buFont typeface="Arial" panose="020B0604020202020204" pitchFamily="34" charset="0"/>
              <a:buChar char="•"/>
            </a:pPr>
            <a:r>
              <a:rPr lang="en-US" sz="1600" b="0" i="0" dirty="0">
                <a:solidFill>
                  <a:srgbClr val="242424"/>
                </a:solidFill>
                <a:effectLst/>
                <a:latin typeface="source-serif-pro"/>
              </a:rPr>
              <a:t>GQA-H = MHA: When the number of groups equals the number of heads (G = H), GQA behaves like traditional MHA, with each query head having its unique key and value head.</a:t>
            </a:r>
          </a:p>
        </p:txBody>
      </p:sp>
      <p:pic>
        <p:nvPicPr>
          <p:cNvPr id="3074" name="Picture 2">
            <a:extLst>
              <a:ext uri="{FF2B5EF4-FFF2-40B4-BE49-F238E27FC236}">
                <a16:creationId xmlns:a16="http://schemas.microsoft.com/office/drawing/2014/main" id="{8755324A-D37B-9D53-F554-48E74AFC4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30" y="2668697"/>
            <a:ext cx="666750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38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9EBB-CE90-E622-09DB-290C0E69AC99}"/>
              </a:ext>
            </a:extLst>
          </p:cNvPr>
          <p:cNvSpPr>
            <a:spLocks noGrp="1"/>
          </p:cNvSpPr>
          <p:nvPr>
            <p:ph type="title"/>
          </p:nvPr>
        </p:nvSpPr>
        <p:spPr/>
        <p:txBody>
          <a:bodyPr/>
          <a:lstStyle/>
          <a:p>
            <a:r>
              <a:rPr lang="en-GB" sz="1800" b="1" i="0" u="none" strike="noStrike" baseline="0" dirty="0">
                <a:latin typeface="MyriadPro-SemiboldCond"/>
              </a:rPr>
              <a:t>Distributed Computing (Distributed Data Parallel)</a:t>
            </a:r>
            <a:endParaRPr lang="en-GB" b="1" dirty="0"/>
          </a:p>
        </p:txBody>
      </p:sp>
      <p:sp>
        <p:nvSpPr>
          <p:cNvPr id="3" name="Content Placeholder 2">
            <a:extLst>
              <a:ext uri="{FF2B5EF4-FFF2-40B4-BE49-F238E27FC236}">
                <a16:creationId xmlns:a16="http://schemas.microsoft.com/office/drawing/2014/main" id="{9365B6B5-443F-7904-E4A1-17AB80A4A7A6}"/>
              </a:ext>
            </a:extLst>
          </p:cNvPr>
          <p:cNvSpPr>
            <a:spLocks noGrp="1"/>
          </p:cNvSpPr>
          <p:nvPr>
            <p:ph idx="1"/>
          </p:nvPr>
        </p:nvSpPr>
        <p:spPr>
          <a:xfrm>
            <a:off x="6927011" y="1302589"/>
            <a:ext cx="4426789" cy="4739437"/>
          </a:xfrm>
        </p:spPr>
        <p:txBody>
          <a:bodyPr>
            <a:normAutofit/>
          </a:bodyPr>
          <a:lstStyle/>
          <a:p>
            <a:pPr marL="0" indent="0" algn="l">
              <a:buNone/>
            </a:pPr>
            <a:r>
              <a:rPr lang="en-GB" sz="1800" b="0" i="0" u="none" strike="noStrike" baseline="0" dirty="0">
                <a:latin typeface="MinionPro-Regular"/>
              </a:rPr>
              <a:t>DDP automatically copies </a:t>
            </a:r>
            <a:r>
              <a:rPr lang="en-US" sz="1800" b="0" i="0" u="none" strike="noStrike" baseline="0" dirty="0">
                <a:latin typeface="MinionPro-Regular"/>
              </a:rPr>
              <a:t>your model onto each GPU (assuming it fits into a single GPU using a technique such as quantization), splits the data into batches, and sends the batches to each GPU in parallel. </a:t>
            </a:r>
          </a:p>
          <a:p>
            <a:pPr marL="0" indent="0" algn="l">
              <a:buNone/>
            </a:pPr>
            <a:r>
              <a:rPr lang="en-US" sz="1800" b="0" i="0" u="none" strike="noStrike" baseline="0" dirty="0">
                <a:latin typeface="MinionPro-Regular"/>
              </a:rPr>
              <a:t>With DDP, each batch of data is processed in parallel on each GPU followed by a synchronization step where the results from each GPU (e.g., gradients) are combined (e.g., averaged). Subsequently, each model—one per GPU—is updated  with the combined results and the process continues,</a:t>
            </a:r>
            <a:endParaRPr lang="en-GB" sz="1200" dirty="0"/>
          </a:p>
          <a:p>
            <a:pPr marL="0" indent="0">
              <a:buNone/>
            </a:pPr>
            <a:r>
              <a:rPr lang="en-GB" sz="1800" dirty="0">
                <a:latin typeface="MinionPro-Regular"/>
                <a:hlinkClick r:id="rId2"/>
              </a:rPr>
              <a:t>https://towardsdatascience.com/9-tips-for-training-lightning-fast-neural-networks-in-pytorch-8e63a502f565</a:t>
            </a:r>
            <a:endParaRPr lang="en-GB" sz="1800" dirty="0">
              <a:latin typeface="MinionPro-Regular"/>
            </a:endParaRPr>
          </a:p>
          <a:p>
            <a:pPr marL="0" indent="0">
              <a:buNone/>
            </a:pPr>
            <a:r>
              <a:rPr lang="en-GB" sz="1800" dirty="0">
                <a:latin typeface="MinionPro-Regular"/>
                <a:hlinkClick r:id="rId3"/>
              </a:rPr>
              <a:t>https://pytorch.org/tutorials/intermediate/ddp_tutorial.html</a:t>
            </a:r>
            <a:endParaRPr lang="en-GB" sz="1800" dirty="0">
              <a:latin typeface="MinionPro-Regular"/>
            </a:endParaRPr>
          </a:p>
          <a:p>
            <a:pPr marL="0" indent="0">
              <a:buNone/>
            </a:pPr>
            <a:endParaRPr lang="en-GB" sz="1800" dirty="0">
              <a:latin typeface="MinionPro-Regular"/>
            </a:endParaRPr>
          </a:p>
        </p:txBody>
      </p:sp>
      <p:pic>
        <p:nvPicPr>
          <p:cNvPr id="5" name="Picture 4">
            <a:extLst>
              <a:ext uri="{FF2B5EF4-FFF2-40B4-BE49-F238E27FC236}">
                <a16:creationId xmlns:a16="http://schemas.microsoft.com/office/drawing/2014/main" id="{FA5142DF-AB45-C418-98A1-3FEB3EE55E88}"/>
              </a:ext>
            </a:extLst>
          </p:cNvPr>
          <p:cNvPicPr>
            <a:picLocks noChangeAspect="1"/>
          </p:cNvPicPr>
          <p:nvPr/>
        </p:nvPicPr>
        <p:blipFill>
          <a:blip r:embed="rId4"/>
          <a:stretch>
            <a:fillRect/>
          </a:stretch>
        </p:blipFill>
        <p:spPr>
          <a:xfrm>
            <a:off x="1033930" y="1622224"/>
            <a:ext cx="4896533" cy="3734321"/>
          </a:xfrm>
          <a:prstGeom prst="rect">
            <a:avLst/>
          </a:prstGeom>
        </p:spPr>
      </p:pic>
    </p:spTree>
    <p:extLst>
      <p:ext uri="{BB962C8B-B14F-4D97-AF65-F5344CB8AC3E}">
        <p14:creationId xmlns:p14="http://schemas.microsoft.com/office/powerpoint/2010/main" val="321057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CE1DE-0C55-BF43-C425-ABC659660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0E628-76D9-C0BE-2D7C-F1D15ED5A4BE}"/>
              </a:ext>
            </a:extLst>
          </p:cNvPr>
          <p:cNvSpPr>
            <a:spLocks noGrp="1"/>
          </p:cNvSpPr>
          <p:nvPr>
            <p:ph type="title"/>
          </p:nvPr>
        </p:nvSpPr>
        <p:spPr/>
        <p:txBody>
          <a:bodyPr/>
          <a:lstStyle/>
          <a:p>
            <a:r>
              <a:rPr lang="en-GB" sz="1800" b="1" i="0" u="none" strike="noStrike" baseline="0" dirty="0">
                <a:latin typeface="MyriadPro-SemiboldCond"/>
              </a:rPr>
              <a:t>Distributed </a:t>
            </a:r>
            <a:r>
              <a:rPr lang="en-GB" sz="1800" b="1" dirty="0">
                <a:latin typeface="MyriadPro-SemiboldCond"/>
              </a:rPr>
              <a:t>Computing (Fully Sharded Data Parallel)</a:t>
            </a:r>
          </a:p>
        </p:txBody>
      </p:sp>
      <p:sp>
        <p:nvSpPr>
          <p:cNvPr id="3" name="Content Placeholder 2">
            <a:extLst>
              <a:ext uri="{FF2B5EF4-FFF2-40B4-BE49-F238E27FC236}">
                <a16:creationId xmlns:a16="http://schemas.microsoft.com/office/drawing/2014/main" id="{2C0F1C24-8B21-8F9D-E9D6-6E901DE4145A}"/>
              </a:ext>
            </a:extLst>
          </p:cNvPr>
          <p:cNvSpPr>
            <a:spLocks noGrp="1"/>
          </p:cNvSpPr>
          <p:nvPr>
            <p:ph idx="1"/>
          </p:nvPr>
        </p:nvSpPr>
        <p:spPr>
          <a:xfrm>
            <a:off x="6927011" y="1302589"/>
            <a:ext cx="4426789" cy="4739437"/>
          </a:xfrm>
        </p:spPr>
        <p:txBody>
          <a:bodyPr>
            <a:normAutofit/>
          </a:bodyPr>
          <a:lstStyle/>
          <a:p>
            <a:pPr marL="0" indent="0" algn="l">
              <a:buNone/>
            </a:pPr>
            <a:r>
              <a:rPr lang="en-US" sz="1800" dirty="0" err="1"/>
              <a:t>ZeRO</a:t>
            </a:r>
            <a:r>
              <a:rPr lang="en-US" sz="1800" dirty="0"/>
              <a:t>: Memory Optimizations Toward Training Trillion Parameter Models </a:t>
            </a:r>
            <a:r>
              <a:rPr lang="en-US" sz="1800" dirty="0">
                <a:sym typeface="Wingdings" panose="05000000000000000000" pitchFamily="2" charset="2"/>
              </a:rPr>
              <a:t> </a:t>
            </a:r>
            <a:r>
              <a:rPr lang="en-US" sz="1800" dirty="0">
                <a:sym typeface="Wingdings" panose="05000000000000000000" pitchFamily="2" charset="2"/>
                <a:hlinkClick r:id="rId2"/>
              </a:rPr>
              <a:t>https://arxiv.org/pdf/1910.02054.pdf</a:t>
            </a:r>
            <a:endParaRPr lang="en-US" sz="1800" dirty="0">
              <a:sym typeface="Wingdings" panose="05000000000000000000" pitchFamily="2" charset="2"/>
            </a:endParaRPr>
          </a:p>
          <a:p>
            <a:pPr marL="0" indent="0" algn="l">
              <a:buNone/>
            </a:pPr>
            <a:endParaRPr lang="en-US" sz="1200" dirty="0">
              <a:latin typeface="MinionPro-Regular"/>
              <a:sym typeface="Wingdings" panose="05000000000000000000" pitchFamily="2" charset="2"/>
            </a:endParaRPr>
          </a:p>
          <a:p>
            <a:pPr marL="0" indent="0" algn="l">
              <a:buNone/>
            </a:pPr>
            <a:r>
              <a:rPr lang="en-GB" sz="1800" dirty="0">
                <a:latin typeface="MinionPro-Regular"/>
                <a:hlinkClick r:id="rId3"/>
              </a:rPr>
              <a:t>https://lightning.ai/docs/pytorch/stable/advanced/model_parallel/fsdp.html</a:t>
            </a:r>
            <a:endParaRPr lang="en-US" sz="1200" dirty="0">
              <a:latin typeface="MinionPro-Regular"/>
              <a:sym typeface="Wingdings" panose="05000000000000000000" pitchFamily="2" charset="2"/>
            </a:endParaRPr>
          </a:p>
          <a:p>
            <a:pPr marL="0" indent="0" algn="l">
              <a:buNone/>
            </a:pPr>
            <a:endParaRPr lang="en-GB" sz="1800" dirty="0">
              <a:latin typeface="MinionPro-Regular"/>
            </a:endParaRPr>
          </a:p>
        </p:txBody>
      </p:sp>
      <p:pic>
        <p:nvPicPr>
          <p:cNvPr id="6" name="Picture 5">
            <a:extLst>
              <a:ext uri="{FF2B5EF4-FFF2-40B4-BE49-F238E27FC236}">
                <a16:creationId xmlns:a16="http://schemas.microsoft.com/office/drawing/2014/main" id="{049E5FD8-BE85-75B4-4A78-7A6A359CA363}"/>
              </a:ext>
            </a:extLst>
          </p:cNvPr>
          <p:cNvPicPr>
            <a:picLocks noChangeAspect="1"/>
          </p:cNvPicPr>
          <p:nvPr/>
        </p:nvPicPr>
        <p:blipFill>
          <a:blip r:embed="rId4"/>
          <a:stretch>
            <a:fillRect/>
          </a:stretch>
        </p:blipFill>
        <p:spPr>
          <a:xfrm>
            <a:off x="1011739" y="1446176"/>
            <a:ext cx="4253251" cy="4595850"/>
          </a:xfrm>
          <a:prstGeom prst="rect">
            <a:avLst/>
          </a:prstGeom>
        </p:spPr>
      </p:pic>
    </p:spTree>
    <p:extLst>
      <p:ext uri="{BB962C8B-B14F-4D97-AF65-F5344CB8AC3E}">
        <p14:creationId xmlns:p14="http://schemas.microsoft.com/office/powerpoint/2010/main" val="2484374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877</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MinionPro-It</vt:lpstr>
      <vt:lpstr>MinionPro-Regular</vt:lpstr>
      <vt:lpstr>MyriadPro-SemiboldCond</vt:lpstr>
      <vt:lpstr>source-serif-pro</vt:lpstr>
      <vt:lpstr>Wingdings</vt:lpstr>
      <vt:lpstr>Office Theme</vt:lpstr>
      <vt:lpstr>LLM,s Memory and Compute Optimizations</vt:lpstr>
      <vt:lpstr>Optimizing the Self-Attention Layers (Attention mechanism)</vt:lpstr>
      <vt:lpstr>Optimizing the Self-Attention Layers (FlashAttention)</vt:lpstr>
      <vt:lpstr>Optimizing the Self-Attention Layers (Grouped-Query Attention) https://arxiv.org/pdf/2307.08691.pdf</vt:lpstr>
      <vt:lpstr>Optimizing the Self-Attention Layers (Grouped-Query Attention) https://arxiv.org/pdf/2307.08691.pdf</vt:lpstr>
      <vt:lpstr>Distributed Computing (Distributed Data Parallel)</vt:lpstr>
      <vt:lpstr>Distributed Computing (Fully Sharded Data Parallel)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LLM,s Memory and Compute Optimizations</dc:title>
  <dc:creator>Jan SHR</dc:creator>
  <cp:lastModifiedBy>Jan SHR</cp:lastModifiedBy>
  <cp:revision>2</cp:revision>
  <dcterms:created xsi:type="dcterms:W3CDTF">2024-02-05T19:45:13Z</dcterms:created>
  <dcterms:modified xsi:type="dcterms:W3CDTF">2024-02-06T07:52:59Z</dcterms:modified>
</cp:coreProperties>
</file>