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56" r:id="rId4"/>
    <p:sldId id="258" r:id="rId5"/>
    <p:sldId id="264" r:id="rId6"/>
    <p:sldId id="262" r:id="rId7"/>
    <p:sldId id="265" r:id="rId8"/>
    <p:sldId id="259" r:id="rId9"/>
    <p:sldId id="260" r:id="rId10"/>
    <p:sldId id="261" r:id="rId11"/>
    <p:sldId id="266" r:id="rId12"/>
    <p:sldId id="267"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EB27-538B-6F24-2BDE-542277581A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10D5F32-BFBE-B95B-FF3C-EBB838EF46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0AB8F38-E250-02CD-B744-D7E3FEE1C499}"/>
              </a:ext>
            </a:extLst>
          </p:cNvPr>
          <p:cNvSpPr>
            <a:spLocks noGrp="1"/>
          </p:cNvSpPr>
          <p:nvPr>
            <p:ph type="dt" sz="half" idx="10"/>
          </p:nvPr>
        </p:nvSpPr>
        <p:spPr/>
        <p:txBody>
          <a:bodyPr/>
          <a:lstStyle/>
          <a:p>
            <a:fld id="{06531231-F0AC-4B12-992E-38C24666F0B9}" type="datetimeFigureOut">
              <a:rPr lang="en-GB" smtClean="0"/>
              <a:t>29/01/2024</a:t>
            </a:fld>
            <a:endParaRPr lang="en-GB"/>
          </a:p>
        </p:txBody>
      </p:sp>
      <p:sp>
        <p:nvSpPr>
          <p:cNvPr id="5" name="Footer Placeholder 4">
            <a:extLst>
              <a:ext uri="{FF2B5EF4-FFF2-40B4-BE49-F238E27FC236}">
                <a16:creationId xmlns:a16="http://schemas.microsoft.com/office/drawing/2014/main" id="{778D7B2F-64AD-835D-0467-413BD71FAF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4FABCC-2A30-482A-68FF-9DF24D84DE80}"/>
              </a:ext>
            </a:extLst>
          </p:cNvPr>
          <p:cNvSpPr>
            <a:spLocks noGrp="1"/>
          </p:cNvSpPr>
          <p:nvPr>
            <p:ph type="sldNum" sz="quarter" idx="12"/>
          </p:nvPr>
        </p:nvSpPr>
        <p:spPr/>
        <p:txBody>
          <a:bodyPr/>
          <a:lstStyle/>
          <a:p>
            <a:fld id="{EEBD8E84-B806-406A-A1B2-100A67A17184}" type="slidenum">
              <a:rPr lang="en-GB" smtClean="0"/>
              <a:t>‹#›</a:t>
            </a:fld>
            <a:endParaRPr lang="en-GB"/>
          </a:p>
        </p:txBody>
      </p:sp>
    </p:spTree>
    <p:extLst>
      <p:ext uri="{BB962C8B-B14F-4D97-AF65-F5344CB8AC3E}">
        <p14:creationId xmlns:p14="http://schemas.microsoft.com/office/powerpoint/2010/main" val="268365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A81A2-876F-D934-48A2-4F686A2F7F0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8B92913-2E1B-D1A0-27F7-F83C87DA36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C5744C8-1A15-AE65-A86C-8812B90DEDBC}"/>
              </a:ext>
            </a:extLst>
          </p:cNvPr>
          <p:cNvSpPr>
            <a:spLocks noGrp="1"/>
          </p:cNvSpPr>
          <p:nvPr>
            <p:ph type="dt" sz="half" idx="10"/>
          </p:nvPr>
        </p:nvSpPr>
        <p:spPr/>
        <p:txBody>
          <a:bodyPr/>
          <a:lstStyle/>
          <a:p>
            <a:fld id="{06531231-F0AC-4B12-992E-38C24666F0B9}" type="datetimeFigureOut">
              <a:rPr lang="en-GB" smtClean="0"/>
              <a:t>29/01/2024</a:t>
            </a:fld>
            <a:endParaRPr lang="en-GB"/>
          </a:p>
        </p:txBody>
      </p:sp>
      <p:sp>
        <p:nvSpPr>
          <p:cNvPr id="5" name="Footer Placeholder 4">
            <a:extLst>
              <a:ext uri="{FF2B5EF4-FFF2-40B4-BE49-F238E27FC236}">
                <a16:creationId xmlns:a16="http://schemas.microsoft.com/office/drawing/2014/main" id="{CABB9B87-E859-59D1-1C0D-B3D6B9EE16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A16635-9560-2A5B-E933-61E3A399ACAA}"/>
              </a:ext>
            </a:extLst>
          </p:cNvPr>
          <p:cNvSpPr>
            <a:spLocks noGrp="1"/>
          </p:cNvSpPr>
          <p:nvPr>
            <p:ph type="sldNum" sz="quarter" idx="12"/>
          </p:nvPr>
        </p:nvSpPr>
        <p:spPr/>
        <p:txBody>
          <a:bodyPr/>
          <a:lstStyle/>
          <a:p>
            <a:fld id="{EEBD8E84-B806-406A-A1B2-100A67A17184}" type="slidenum">
              <a:rPr lang="en-GB" smtClean="0"/>
              <a:t>‹#›</a:t>
            </a:fld>
            <a:endParaRPr lang="en-GB"/>
          </a:p>
        </p:txBody>
      </p:sp>
    </p:spTree>
    <p:extLst>
      <p:ext uri="{BB962C8B-B14F-4D97-AF65-F5344CB8AC3E}">
        <p14:creationId xmlns:p14="http://schemas.microsoft.com/office/powerpoint/2010/main" val="3854335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C03A0-A230-7335-06EB-143D415EE4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EF3344F-B1EF-E137-F9E7-72685C71DB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F2652B-A2EC-0649-D9CC-39D996F75C4A}"/>
              </a:ext>
            </a:extLst>
          </p:cNvPr>
          <p:cNvSpPr>
            <a:spLocks noGrp="1"/>
          </p:cNvSpPr>
          <p:nvPr>
            <p:ph type="dt" sz="half" idx="10"/>
          </p:nvPr>
        </p:nvSpPr>
        <p:spPr/>
        <p:txBody>
          <a:bodyPr/>
          <a:lstStyle/>
          <a:p>
            <a:fld id="{06531231-F0AC-4B12-992E-38C24666F0B9}" type="datetimeFigureOut">
              <a:rPr lang="en-GB" smtClean="0"/>
              <a:t>29/01/2024</a:t>
            </a:fld>
            <a:endParaRPr lang="en-GB"/>
          </a:p>
        </p:txBody>
      </p:sp>
      <p:sp>
        <p:nvSpPr>
          <p:cNvPr id="5" name="Footer Placeholder 4">
            <a:extLst>
              <a:ext uri="{FF2B5EF4-FFF2-40B4-BE49-F238E27FC236}">
                <a16:creationId xmlns:a16="http://schemas.microsoft.com/office/drawing/2014/main" id="{05A89BAD-D2A6-9A78-9B76-CC2C1A0284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8DB33C-AA27-780C-B282-F6DD74E67D8E}"/>
              </a:ext>
            </a:extLst>
          </p:cNvPr>
          <p:cNvSpPr>
            <a:spLocks noGrp="1"/>
          </p:cNvSpPr>
          <p:nvPr>
            <p:ph type="sldNum" sz="quarter" idx="12"/>
          </p:nvPr>
        </p:nvSpPr>
        <p:spPr/>
        <p:txBody>
          <a:bodyPr/>
          <a:lstStyle/>
          <a:p>
            <a:fld id="{EEBD8E84-B806-406A-A1B2-100A67A17184}" type="slidenum">
              <a:rPr lang="en-GB" smtClean="0"/>
              <a:t>‹#›</a:t>
            </a:fld>
            <a:endParaRPr lang="en-GB"/>
          </a:p>
        </p:txBody>
      </p:sp>
    </p:spTree>
    <p:extLst>
      <p:ext uri="{BB962C8B-B14F-4D97-AF65-F5344CB8AC3E}">
        <p14:creationId xmlns:p14="http://schemas.microsoft.com/office/powerpoint/2010/main" val="2565268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C329-AFF2-6E38-0C8E-37999E975BB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6DE231-3F06-9843-D683-2193466D57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35D300-B315-8A24-64F8-285D3BC46AF7}"/>
              </a:ext>
            </a:extLst>
          </p:cNvPr>
          <p:cNvSpPr>
            <a:spLocks noGrp="1"/>
          </p:cNvSpPr>
          <p:nvPr>
            <p:ph type="dt" sz="half" idx="10"/>
          </p:nvPr>
        </p:nvSpPr>
        <p:spPr/>
        <p:txBody>
          <a:bodyPr/>
          <a:lstStyle/>
          <a:p>
            <a:fld id="{06531231-F0AC-4B12-992E-38C24666F0B9}" type="datetimeFigureOut">
              <a:rPr lang="en-GB" smtClean="0"/>
              <a:t>29/01/2024</a:t>
            </a:fld>
            <a:endParaRPr lang="en-GB"/>
          </a:p>
        </p:txBody>
      </p:sp>
      <p:sp>
        <p:nvSpPr>
          <p:cNvPr id="5" name="Footer Placeholder 4">
            <a:extLst>
              <a:ext uri="{FF2B5EF4-FFF2-40B4-BE49-F238E27FC236}">
                <a16:creationId xmlns:a16="http://schemas.microsoft.com/office/drawing/2014/main" id="{FA211769-0FE6-EDD8-54CD-076829F604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046253-98EF-69A2-4938-C7FBCBF9106E}"/>
              </a:ext>
            </a:extLst>
          </p:cNvPr>
          <p:cNvSpPr>
            <a:spLocks noGrp="1"/>
          </p:cNvSpPr>
          <p:nvPr>
            <p:ph type="sldNum" sz="quarter" idx="12"/>
          </p:nvPr>
        </p:nvSpPr>
        <p:spPr/>
        <p:txBody>
          <a:bodyPr/>
          <a:lstStyle/>
          <a:p>
            <a:fld id="{EEBD8E84-B806-406A-A1B2-100A67A17184}" type="slidenum">
              <a:rPr lang="en-GB" smtClean="0"/>
              <a:t>‹#›</a:t>
            </a:fld>
            <a:endParaRPr lang="en-GB"/>
          </a:p>
        </p:txBody>
      </p:sp>
    </p:spTree>
    <p:extLst>
      <p:ext uri="{BB962C8B-B14F-4D97-AF65-F5344CB8AC3E}">
        <p14:creationId xmlns:p14="http://schemas.microsoft.com/office/powerpoint/2010/main" val="339020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A103-E3E5-049D-CD16-36AD58E4DF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B45CF19-BC4F-CA32-BD4F-D8E16ECA31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178B8F-C64F-3F96-213E-DB25F1F0226F}"/>
              </a:ext>
            </a:extLst>
          </p:cNvPr>
          <p:cNvSpPr>
            <a:spLocks noGrp="1"/>
          </p:cNvSpPr>
          <p:nvPr>
            <p:ph type="dt" sz="half" idx="10"/>
          </p:nvPr>
        </p:nvSpPr>
        <p:spPr/>
        <p:txBody>
          <a:bodyPr/>
          <a:lstStyle/>
          <a:p>
            <a:fld id="{06531231-F0AC-4B12-992E-38C24666F0B9}" type="datetimeFigureOut">
              <a:rPr lang="en-GB" smtClean="0"/>
              <a:t>29/01/2024</a:t>
            </a:fld>
            <a:endParaRPr lang="en-GB"/>
          </a:p>
        </p:txBody>
      </p:sp>
      <p:sp>
        <p:nvSpPr>
          <p:cNvPr id="5" name="Footer Placeholder 4">
            <a:extLst>
              <a:ext uri="{FF2B5EF4-FFF2-40B4-BE49-F238E27FC236}">
                <a16:creationId xmlns:a16="http://schemas.microsoft.com/office/drawing/2014/main" id="{45FC5DF8-A765-94DB-85F5-FE670E7772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E24898-82CF-6D59-A81D-1EF1FE4F6A48}"/>
              </a:ext>
            </a:extLst>
          </p:cNvPr>
          <p:cNvSpPr>
            <a:spLocks noGrp="1"/>
          </p:cNvSpPr>
          <p:nvPr>
            <p:ph type="sldNum" sz="quarter" idx="12"/>
          </p:nvPr>
        </p:nvSpPr>
        <p:spPr/>
        <p:txBody>
          <a:bodyPr/>
          <a:lstStyle/>
          <a:p>
            <a:fld id="{EEBD8E84-B806-406A-A1B2-100A67A17184}" type="slidenum">
              <a:rPr lang="en-GB" smtClean="0"/>
              <a:t>‹#›</a:t>
            </a:fld>
            <a:endParaRPr lang="en-GB"/>
          </a:p>
        </p:txBody>
      </p:sp>
    </p:spTree>
    <p:extLst>
      <p:ext uri="{BB962C8B-B14F-4D97-AF65-F5344CB8AC3E}">
        <p14:creationId xmlns:p14="http://schemas.microsoft.com/office/powerpoint/2010/main" val="90606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DCA6-73C6-8CE9-E325-4900DD8A1D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BA9C2CE-6A69-3909-304A-92495FDE64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59B735E-12FD-84D1-D05B-8EF6261F6D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62B54B4-0093-97D5-3DDA-526A5AD14E4A}"/>
              </a:ext>
            </a:extLst>
          </p:cNvPr>
          <p:cNvSpPr>
            <a:spLocks noGrp="1"/>
          </p:cNvSpPr>
          <p:nvPr>
            <p:ph type="dt" sz="half" idx="10"/>
          </p:nvPr>
        </p:nvSpPr>
        <p:spPr/>
        <p:txBody>
          <a:bodyPr/>
          <a:lstStyle/>
          <a:p>
            <a:fld id="{06531231-F0AC-4B12-992E-38C24666F0B9}" type="datetimeFigureOut">
              <a:rPr lang="en-GB" smtClean="0"/>
              <a:t>29/01/2024</a:t>
            </a:fld>
            <a:endParaRPr lang="en-GB"/>
          </a:p>
        </p:txBody>
      </p:sp>
      <p:sp>
        <p:nvSpPr>
          <p:cNvPr id="6" name="Footer Placeholder 5">
            <a:extLst>
              <a:ext uri="{FF2B5EF4-FFF2-40B4-BE49-F238E27FC236}">
                <a16:creationId xmlns:a16="http://schemas.microsoft.com/office/drawing/2014/main" id="{2BF6BF2D-E2C9-90DE-BC3B-7A9EF13C5B8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E4D533-16CB-6324-8D68-EACF56337D60}"/>
              </a:ext>
            </a:extLst>
          </p:cNvPr>
          <p:cNvSpPr>
            <a:spLocks noGrp="1"/>
          </p:cNvSpPr>
          <p:nvPr>
            <p:ph type="sldNum" sz="quarter" idx="12"/>
          </p:nvPr>
        </p:nvSpPr>
        <p:spPr/>
        <p:txBody>
          <a:bodyPr/>
          <a:lstStyle/>
          <a:p>
            <a:fld id="{EEBD8E84-B806-406A-A1B2-100A67A17184}" type="slidenum">
              <a:rPr lang="en-GB" smtClean="0"/>
              <a:t>‹#›</a:t>
            </a:fld>
            <a:endParaRPr lang="en-GB"/>
          </a:p>
        </p:txBody>
      </p:sp>
    </p:spTree>
    <p:extLst>
      <p:ext uri="{BB962C8B-B14F-4D97-AF65-F5344CB8AC3E}">
        <p14:creationId xmlns:p14="http://schemas.microsoft.com/office/powerpoint/2010/main" val="3808036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F94A5-27C2-B64F-ABB8-E1C21DF3301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EC9831D-0088-D09A-F2CF-8E7AFC6C7F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C7B2E4-74E4-52A6-5438-FDABD716A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69E3957-54A5-3072-A99F-8E975253A4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EBBC52-CF5E-ADC6-9CC4-D02C4A48B6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B44867F-B845-9121-362E-DA48B769DC2A}"/>
              </a:ext>
            </a:extLst>
          </p:cNvPr>
          <p:cNvSpPr>
            <a:spLocks noGrp="1"/>
          </p:cNvSpPr>
          <p:nvPr>
            <p:ph type="dt" sz="half" idx="10"/>
          </p:nvPr>
        </p:nvSpPr>
        <p:spPr/>
        <p:txBody>
          <a:bodyPr/>
          <a:lstStyle/>
          <a:p>
            <a:fld id="{06531231-F0AC-4B12-992E-38C24666F0B9}" type="datetimeFigureOut">
              <a:rPr lang="en-GB" smtClean="0"/>
              <a:t>29/01/2024</a:t>
            </a:fld>
            <a:endParaRPr lang="en-GB"/>
          </a:p>
        </p:txBody>
      </p:sp>
      <p:sp>
        <p:nvSpPr>
          <p:cNvPr id="8" name="Footer Placeholder 7">
            <a:extLst>
              <a:ext uri="{FF2B5EF4-FFF2-40B4-BE49-F238E27FC236}">
                <a16:creationId xmlns:a16="http://schemas.microsoft.com/office/drawing/2014/main" id="{F59EAC25-F588-819B-E517-1DFFD68438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5E3FDE4-A580-D382-A19A-5AE2D5DB948B}"/>
              </a:ext>
            </a:extLst>
          </p:cNvPr>
          <p:cNvSpPr>
            <a:spLocks noGrp="1"/>
          </p:cNvSpPr>
          <p:nvPr>
            <p:ph type="sldNum" sz="quarter" idx="12"/>
          </p:nvPr>
        </p:nvSpPr>
        <p:spPr/>
        <p:txBody>
          <a:bodyPr/>
          <a:lstStyle/>
          <a:p>
            <a:fld id="{EEBD8E84-B806-406A-A1B2-100A67A17184}" type="slidenum">
              <a:rPr lang="en-GB" smtClean="0"/>
              <a:t>‹#›</a:t>
            </a:fld>
            <a:endParaRPr lang="en-GB"/>
          </a:p>
        </p:txBody>
      </p:sp>
    </p:spTree>
    <p:extLst>
      <p:ext uri="{BB962C8B-B14F-4D97-AF65-F5344CB8AC3E}">
        <p14:creationId xmlns:p14="http://schemas.microsoft.com/office/powerpoint/2010/main" val="407302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7DB7-FEB3-5EEF-C511-BD5EACF0DA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9738F8F-5AF7-CBFD-2992-7CDB61C92812}"/>
              </a:ext>
            </a:extLst>
          </p:cNvPr>
          <p:cNvSpPr>
            <a:spLocks noGrp="1"/>
          </p:cNvSpPr>
          <p:nvPr>
            <p:ph type="dt" sz="half" idx="10"/>
          </p:nvPr>
        </p:nvSpPr>
        <p:spPr/>
        <p:txBody>
          <a:bodyPr/>
          <a:lstStyle/>
          <a:p>
            <a:fld id="{06531231-F0AC-4B12-992E-38C24666F0B9}" type="datetimeFigureOut">
              <a:rPr lang="en-GB" smtClean="0"/>
              <a:t>29/01/2024</a:t>
            </a:fld>
            <a:endParaRPr lang="en-GB"/>
          </a:p>
        </p:txBody>
      </p:sp>
      <p:sp>
        <p:nvSpPr>
          <p:cNvPr id="4" name="Footer Placeholder 3">
            <a:extLst>
              <a:ext uri="{FF2B5EF4-FFF2-40B4-BE49-F238E27FC236}">
                <a16:creationId xmlns:a16="http://schemas.microsoft.com/office/drawing/2014/main" id="{2E31E230-4F48-2223-4004-6CCE2FAD660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0E9C8EC-0150-FFDD-D834-F80C3A8787B6}"/>
              </a:ext>
            </a:extLst>
          </p:cNvPr>
          <p:cNvSpPr>
            <a:spLocks noGrp="1"/>
          </p:cNvSpPr>
          <p:nvPr>
            <p:ph type="sldNum" sz="quarter" idx="12"/>
          </p:nvPr>
        </p:nvSpPr>
        <p:spPr/>
        <p:txBody>
          <a:bodyPr/>
          <a:lstStyle/>
          <a:p>
            <a:fld id="{EEBD8E84-B806-406A-A1B2-100A67A17184}" type="slidenum">
              <a:rPr lang="en-GB" smtClean="0"/>
              <a:t>‹#›</a:t>
            </a:fld>
            <a:endParaRPr lang="en-GB"/>
          </a:p>
        </p:txBody>
      </p:sp>
    </p:spTree>
    <p:extLst>
      <p:ext uri="{BB962C8B-B14F-4D97-AF65-F5344CB8AC3E}">
        <p14:creationId xmlns:p14="http://schemas.microsoft.com/office/powerpoint/2010/main" val="2083631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E917D0-95B8-AE60-A57C-1CCF31483929}"/>
              </a:ext>
            </a:extLst>
          </p:cNvPr>
          <p:cNvSpPr>
            <a:spLocks noGrp="1"/>
          </p:cNvSpPr>
          <p:nvPr>
            <p:ph type="dt" sz="half" idx="10"/>
          </p:nvPr>
        </p:nvSpPr>
        <p:spPr/>
        <p:txBody>
          <a:bodyPr/>
          <a:lstStyle/>
          <a:p>
            <a:fld id="{06531231-F0AC-4B12-992E-38C24666F0B9}" type="datetimeFigureOut">
              <a:rPr lang="en-GB" smtClean="0"/>
              <a:t>29/01/2024</a:t>
            </a:fld>
            <a:endParaRPr lang="en-GB"/>
          </a:p>
        </p:txBody>
      </p:sp>
      <p:sp>
        <p:nvSpPr>
          <p:cNvPr id="3" name="Footer Placeholder 2">
            <a:extLst>
              <a:ext uri="{FF2B5EF4-FFF2-40B4-BE49-F238E27FC236}">
                <a16:creationId xmlns:a16="http://schemas.microsoft.com/office/drawing/2014/main" id="{E4EBA5B3-363E-6A5A-0D3A-292A5ECCDAC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AC868E0-E3C4-3A6D-EF67-10F7E811ACA5}"/>
              </a:ext>
            </a:extLst>
          </p:cNvPr>
          <p:cNvSpPr>
            <a:spLocks noGrp="1"/>
          </p:cNvSpPr>
          <p:nvPr>
            <p:ph type="sldNum" sz="quarter" idx="12"/>
          </p:nvPr>
        </p:nvSpPr>
        <p:spPr/>
        <p:txBody>
          <a:bodyPr/>
          <a:lstStyle/>
          <a:p>
            <a:fld id="{EEBD8E84-B806-406A-A1B2-100A67A17184}" type="slidenum">
              <a:rPr lang="en-GB" smtClean="0"/>
              <a:t>‹#›</a:t>
            </a:fld>
            <a:endParaRPr lang="en-GB"/>
          </a:p>
        </p:txBody>
      </p:sp>
    </p:spTree>
    <p:extLst>
      <p:ext uri="{BB962C8B-B14F-4D97-AF65-F5344CB8AC3E}">
        <p14:creationId xmlns:p14="http://schemas.microsoft.com/office/powerpoint/2010/main" val="320303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28D2C-F9E8-A390-2431-F44F23FCD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51DB359-F1C0-710F-C359-FB2ED18408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620BBD4-0E08-40B2-7C17-208569BB5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F7FF6-90AC-540B-15F5-83C17768881C}"/>
              </a:ext>
            </a:extLst>
          </p:cNvPr>
          <p:cNvSpPr>
            <a:spLocks noGrp="1"/>
          </p:cNvSpPr>
          <p:nvPr>
            <p:ph type="dt" sz="half" idx="10"/>
          </p:nvPr>
        </p:nvSpPr>
        <p:spPr/>
        <p:txBody>
          <a:bodyPr/>
          <a:lstStyle/>
          <a:p>
            <a:fld id="{06531231-F0AC-4B12-992E-38C24666F0B9}" type="datetimeFigureOut">
              <a:rPr lang="en-GB" smtClean="0"/>
              <a:t>29/01/2024</a:t>
            </a:fld>
            <a:endParaRPr lang="en-GB"/>
          </a:p>
        </p:txBody>
      </p:sp>
      <p:sp>
        <p:nvSpPr>
          <p:cNvPr id="6" name="Footer Placeholder 5">
            <a:extLst>
              <a:ext uri="{FF2B5EF4-FFF2-40B4-BE49-F238E27FC236}">
                <a16:creationId xmlns:a16="http://schemas.microsoft.com/office/drawing/2014/main" id="{784F9F2A-F79F-778F-22B4-86ABE1A151B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28F0CFD-4A15-28F8-BB15-30878275A7D5}"/>
              </a:ext>
            </a:extLst>
          </p:cNvPr>
          <p:cNvSpPr>
            <a:spLocks noGrp="1"/>
          </p:cNvSpPr>
          <p:nvPr>
            <p:ph type="sldNum" sz="quarter" idx="12"/>
          </p:nvPr>
        </p:nvSpPr>
        <p:spPr/>
        <p:txBody>
          <a:bodyPr/>
          <a:lstStyle/>
          <a:p>
            <a:fld id="{EEBD8E84-B806-406A-A1B2-100A67A17184}" type="slidenum">
              <a:rPr lang="en-GB" smtClean="0"/>
              <a:t>‹#›</a:t>
            </a:fld>
            <a:endParaRPr lang="en-GB"/>
          </a:p>
        </p:txBody>
      </p:sp>
    </p:spTree>
    <p:extLst>
      <p:ext uri="{BB962C8B-B14F-4D97-AF65-F5344CB8AC3E}">
        <p14:creationId xmlns:p14="http://schemas.microsoft.com/office/powerpoint/2010/main" val="394146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FC12-45F6-FF8A-D5B7-E8CC1B221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2486732-54BB-ECCE-EB61-17CFFC0A15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21098B1-7A45-BC23-551D-758F4A775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9BB2B-DAA6-1A7C-A9CB-D6F2FE1A1121}"/>
              </a:ext>
            </a:extLst>
          </p:cNvPr>
          <p:cNvSpPr>
            <a:spLocks noGrp="1"/>
          </p:cNvSpPr>
          <p:nvPr>
            <p:ph type="dt" sz="half" idx="10"/>
          </p:nvPr>
        </p:nvSpPr>
        <p:spPr/>
        <p:txBody>
          <a:bodyPr/>
          <a:lstStyle/>
          <a:p>
            <a:fld id="{06531231-F0AC-4B12-992E-38C24666F0B9}" type="datetimeFigureOut">
              <a:rPr lang="en-GB" smtClean="0"/>
              <a:t>29/01/2024</a:t>
            </a:fld>
            <a:endParaRPr lang="en-GB"/>
          </a:p>
        </p:txBody>
      </p:sp>
      <p:sp>
        <p:nvSpPr>
          <p:cNvPr id="6" name="Footer Placeholder 5">
            <a:extLst>
              <a:ext uri="{FF2B5EF4-FFF2-40B4-BE49-F238E27FC236}">
                <a16:creationId xmlns:a16="http://schemas.microsoft.com/office/drawing/2014/main" id="{0ECA5BD2-946B-D194-2E16-C36FB82759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2D1275-66CC-62F1-B600-FDB651F8C301}"/>
              </a:ext>
            </a:extLst>
          </p:cNvPr>
          <p:cNvSpPr>
            <a:spLocks noGrp="1"/>
          </p:cNvSpPr>
          <p:nvPr>
            <p:ph type="sldNum" sz="quarter" idx="12"/>
          </p:nvPr>
        </p:nvSpPr>
        <p:spPr/>
        <p:txBody>
          <a:bodyPr/>
          <a:lstStyle/>
          <a:p>
            <a:fld id="{EEBD8E84-B806-406A-A1B2-100A67A17184}" type="slidenum">
              <a:rPr lang="en-GB" smtClean="0"/>
              <a:t>‹#›</a:t>
            </a:fld>
            <a:endParaRPr lang="en-GB"/>
          </a:p>
        </p:txBody>
      </p:sp>
    </p:spTree>
    <p:extLst>
      <p:ext uri="{BB962C8B-B14F-4D97-AF65-F5344CB8AC3E}">
        <p14:creationId xmlns:p14="http://schemas.microsoft.com/office/powerpoint/2010/main" val="90459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4B8CB-7C76-7BBE-5465-3016C54F72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A7A864-7F70-98BE-8AA1-128A797086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B04B62-96B2-C7AD-0DA5-D34C4743F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531231-F0AC-4B12-992E-38C24666F0B9}" type="datetimeFigureOut">
              <a:rPr lang="en-GB" smtClean="0"/>
              <a:t>29/01/2024</a:t>
            </a:fld>
            <a:endParaRPr lang="en-GB"/>
          </a:p>
        </p:txBody>
      </p:sp>
      <p:sp>
        <p:nvSpPr>
          <p:cNvPr id="5" name="Footer Placeholder 4">
            <a:extLst>
              <a:ext uri="{FF2B5EF4-FFF2-40B4-BE49-F238E27FC236}">
                <a16:creationId xmlns:a16="http://schemas.microsoft.com/office/drawing/2014/main" id="{BC74DDEC-BE6B-56E1-633E-14A6638B34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667674F-F225-F90A-6CA0-FCCC5B02D1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D8E84-B806-406A-A1B2-100A67A17184}" type="slidenum">
              <a:rPr lang="en-GB" smtClean="0"/>
              <a:t>‹#›</a:t>
            </a:fld>
            <a:endParaRPr lang="en-GB"/>
          </a:p>
        </p:txBody>
      </p:sp>
    </p:spTree>
    <p:extLst>
      <p:ext uri="{BB962C8B-B14F-4D97-AF65-F5344CB8AC3E}">
        <p14:creationId xmlns:p14="http://schemas.microsoft.com/office/powerpoint/2010/main" val="1615222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aws.amazon.com/blogs/machine-learning/technology-innovation-institute-trains-the-state-of-the-art-falcon-llm-40b-foundation-model-on-amazon-sagemaker/" TargetMode="External"/><Relationship Id="rId3" Type="http://schemas.openxmlformats.org/officeDocument/2006/relationships/hyperlink" Target="https://pytorch.org/blog/quantization-in-practice/" TargetMode="External"/><Relationship Id="rId7" Type="http://schemas.openxmlformats.org/officeDocument/2006/relationships/hyperlink" Target="https://lifearchitect.ai/chinchilla/" TargetMode="External"/><Relationship Id="rId2" Type="http://schemas.openxmlformats.org/officeDocument/2006/relationships/hyperlink" Target="https://huggingface.co/docs/optimum/concept_guides/quantization" TargetMode="External"/><Relationship Id="rId1" Type="http://schemas.openxmlformats.org/officeDocument/2006/relationships/slideLayout" Target="../slideLayouts/slideLayout2.xml"/><Relationship Id="rId6" Type="http://schemas.openxmlformats.org/officeDocument/2006/relationships/hyperlink" Target="https://towardsdatascience.com/a-new-ai-trend-chinchilla-70b-greatly-outperforms-gpt-3-175b-and-gopher-280b-408b9b4510" TargetMode="External"/><Relationship Id="rId5" Type="http://schemas.openxmlformats.org/officeDocument/2006/relationships/hyperlink" Target="https://arxiv.org/abs/2203.15556v1" TargetMode="External"/><Relationship Id="rId4" Type="http://schemas.openxmlformats.org/officeDocument/2006/relationships/hyperlink" Target="https://paperswithcode.com/method/chinchilla" TargetMode="External"/><Relationship Id="rId9" Type="http://schemas.openxmlformats.org/officeDocument/2006/relationships/hyperlink" Target="https://www.amazon.co.uk/NVIDIA-Tesla-A100-Ampere-Graphics/dp/B0BGZJ27S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2203.15556" TargetMode="External"/><Relationship Id="rId2" Type="http://schemas.openxmlformats.org/officeDocument/2006/relationships/hyperlink" Target="https://arxiv.org/abs/2005.1416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he-decoder.com/gpt-4-architecture-datasets-costs-and-more-leaked/"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wikihow.com/Convert-a-Number-from-Decimal-to-IEEE-754-Floating-Point-Represent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785F02-4961-6537-87C1-7ADCFACDD88C}"/>
              </a:ext>
            </a:extLst>
          </p:cNvPr>
          <p:cNvSpPr>
            <a:spLocks noGrp="1"/>
          </p:cNvSpPr>
          <p:nvPr>
            <p:ph idx="1"/>
          </p:nvPr>
        </p:nvSpPr>
        <p:spPr>
          <a:xfrm>
            <a:off x="838200" y="2740025"/>
            <a:ext cx="10515600" cy="4351338"/>
          </a:xfrm>
        </p:spPr>
        <p:txBody>
          <a:bodyPr>
            <a:normAutofit/>
          </a:bodyPr>
          <a:lstStyle/>
          <a:p>
            <a:pPr marL="0" indent="0" algn="ctr">
              <a:buNone/>
            </a:pPr>
            <a:r>
              <a:rPr lang="en-GB" sz="4400" dirty="0"/>
              <a:t>QUANTIZATION </a:t>
            </a:r>
          </a:p>
          <a:p>
            <a:pPr marL="0" indent="0" algn="ctr">
              <a:buNone/>
            </a:pPr>
            <a:r>
              <a:rPr lang="en-GB" sz="4400" dirty="0"/>
              <a:t>The Size Matters</a:t>
            </a:r>
          </a:p>
        </p:txBody>
      </p:sp>
      <p:pic>
        <p:nvPicPr>
          <p:cNvPr id="2" name="Picture 1">
            <a:extLst>
              <a:ext uri="{FF2B5EF4-FFF2-40B4-BE49-F238E27FC236}">
                <a16:creationId xmlns:a16="http://schemas.microsoft.com/office/drawing/2014/main" id="{805A22DE-BBD0-CDE3-4D76-387956EE7639}"/>
              </a:ext>
            </a:extLst>
          </p:cNvPr>
          <p:cNvPicPr>
            <a:picLocks noChangeAspect="1"/>
          </p:cNvPicPr>
          <p:nvPr/>
        </p:nvPicPr>
        <p:blipFill>
          <a:blip r:embed="rId2"/>
          <a:stretch>
            <a:fillRect/>
          </a:stretch>
        </p:blipFill>
        <p:spPr>
          <a:xfrm>
            <a:off x="347498" y="138987"/>
            <a:ext cx="2353003" cy="1943371"/>
          </a:xfrm>
          <a:prstGeom prst="rect">
            <a:avLst/>
          </a:prstGeom>
        </p:spPr>
      </p:pic>
    </p:spTree>
    <p:extLst>
      <p:ext uri="{BB962C8B-B14F-4D97-AF65-F5344CB8AC3E}">
        <p14:creationId xmlns:p14="http://schemas.microsoft.com/office/powerpoint/2010/main" val="120088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function&#10;&#10;Description automatically generated">
            <a:extLst>
              <a:ext uri="{FF2B5EF4-FFF2-40B4-BE49-F238E27FC236}">
                <a16:creationId xmlns:a16="http://schemas.microsoft.com/office/drawing/2014/main" id="{E612B9FB-5B40-C19A-1256-216DA1FFBD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5572" y="1624088"/>
            <a:ext cx="7752276" cy="4351338"/>
          </a:xfrm>
        </p:spPr>
      </p:pic>
      <p:pic>
        <p:nvPicPr>
          <p:cNvPr id="3" name="Picture 2">
            <a:extLst>
              <a:ext uri="{FF2B5EF4-FFF2-40B4-BE49-F238E27FC236}">
                <a16:creationId xmlns:a16="http://schemas.microsoft.com/office/drawing/2014/main" id="{84DC5CEB-C929-F669-C852-498A57F87555}"/>
              </a:ext>
            </a:extLst>
          </p:cNvPr>
          <p:cNvPicPr>
            <a:picLocks noChangeAspect="1"/>
          </p:cNvPicPr>
          <p:nvPr/>
        </p:nvPicPr>
        <p:blipFill>
          <a:blip r:embed="rId3"/>
          <a:stretch>
            <a:fillRect/>
          </a:stretch>
        </p:blipFill>
        <p:spPr>
          <a:xfrm>
            <a:off x="8481507" y="1765240"/>
            <a:ext cx="3372321" cy="895475"/>
          </a:xfrm>
          <a:prstGeom prst="rect">
            <a:avLst/>
          </a:prstGeom>
        </p:spPr>
      </p:pic>
      <p:pic>
        <p:nvPicPr>
          <p:cNvPr id="6" name="Picture 5">
            <a:extLst>
              <a:ext uri="{FF2B5EF4-FFF2-40B4-BE49-F238E27FC236}">
                <a16:creationId xmlns:a16="http://schemas.microsoft.com/office/drawing/2014/main" id="{8B285C08-3B1F-2C64-EAB0-90608C481F2D}"/>
              </a:ext>
            </a:extLst>
          </p:cNvPr>
          <p:cNvPicPr>
            <a:picLocks noChangeAspect="1"/>
          </p:cNvPicPr>
          <p:nvPr/>
        </p:nvPicPr>
        <p:blipFill>
          <a:blip r:embed="rId4"/>
          <a:stretch>
            <a:fillRect/>
          </a:stretch>
        </p:blipFill>
        <p:spPr>
          <a:xfrm>
            <a:off x="742866" y="2212977"/>
            <a:ext cx="4696480" cy="2781688"/>
          </a:xfrm>
          <a:prstGeom prst="rect">
            <a:avLst/>
          </a:prstGeom>
        </p:spPr>
      </p:pic>
    </p:spTree>
    <p:extLst>
      <p:ext uri="{BB962C8B-B14F-4D97-AF65-F5344CB8AC3E}">
        <p14:creationId xmlns:p14="http://schemas.microsoft.com/office/powerpoint/2010/main" val="242321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6E14A-1294-8581-00FA-6B9BF52A5E69}"/>
              </a:ext>
            </a:extLst>
          </p:cNvPr>
          <p:cNvSpPr>
            <a:spLocks noGrp="1"/>
          </p:cNvSpPr>
          <p:nvPr>
            <p:ph type="title"/>
          </p:nvPr>
        </p:nvSpPr>
        <p:spPr/>
        <p:txBody>
          <a:bodyPr/>
          <a:lstStyle/>
          <a:p>
            <a:r>
              <a:rPr lang="en-GB" b="1" i="0" dirty="0">
                <a:solidFill>
                  <a:srgbClr val="242424"/>
                </a:solidFill>
                <a:effectLst/>
                <a:latin typeface="sohne"/>
              </a:rPr>
              <a:t>Naïve 8-bit Quantization</a:t>
            </a:r>
            <a:endParaRPr lang="en-GB" dirty="0"/>
          </a:p>
        </p:txBody>
      </p:sp>
      <p:pic>
        <p:nvPicPr>
          <p:cNvPr id="5" name="Content Placeholder 4">
            <a:extLst>
              <a:ext uri="{FF2B5EF4-FFF2-40B4-BE49-F238E27FC236}">
                <a16:creationId xmlns:a16="http://schemas.microsoft.com/office/drawing/2014/main" id="{60F3165E-6AB2-56FF-B02A-181F6688DB1C}"/>
              </a:ext>
            </a:extLst>
          </p:cNvPr>
          <p:cNvPicPr>
            <a:picLocks noGrp="1" noChangeAspect="1"/>
          </p:cNvPicPr>
          <p:nvPr>
            <p:ph idx="1"/>
          </p:nvPr>
        </p:nvPicPr>
        <p:blipFill>
          <a:blip r:embed="rId2"/>
          <a:stretch>
            <a:fillRect/>
          </a:stretch>
        </p:blipFill>
        <p:spPr>
          <a:xfrm>
            <a:off x="775750" y="1751437"/>
            <a:ext cx="4483488" cy="1802018"/>
          </a:xfrm>
        </p:spPr>
      </p:pic>
      <p:sp>
        <p:nvSpPr>
          <p:cNvPr id="7" name="TextBox 6">
            <a:extLst>
              <a:ext uri="{FF2B5EF4-FFF2-40B4-BE49-F238E27FC236}">
                <a16:creationId xmlns:a16="http://schemas.microsoft.com/office/drawing/2014/main" id="{5A641DE5-A2E9-9051-D771-2F673B17BAF1}"/>
              </a:ext>
            </a:extLst>
          </p:cNvPr>
          <p:cNvSpPr txBox="1"/>
          <p:nvPr/>
        </p:nvSpPr>
        <p:spPr>
          <a:xfrm>
            <a:off x="5259238" y="2104217"/>
            <a:ext cx="6094562" cy="1477328"/>
          </a:xfrm>
          <a:prstGeom prst="rect">
            <a:avLst/>
          </a:prstGeom>
          <a:noFill/>
        </p:spPr>
        <p:txBody>
          <a:bodyPr wrap="square">
            <a:spAutoFit/>
          </a:bodyPr>
          <a:lstStyle/>
          <a:p>
            <a:r>
              <a:rPr lang="en-GB" b="1" i="0" dirty="0" err="1">
                <a:solidFill>
                  <a:srgbClr val="242424"/>
                </a:solidFill>
                <a:effectLst/>
                <a:latin typeface="source-serif-pro"/>
              </a:rPr>
              <a:t>absmax</a:t>
            </a:r>
            <a:r>
              <a:rPr lang="en-GB" b="1" i="0" dirty="0">
                <a:solidFill>
                  <a:srgbClr val="242424"/>
                </a:solidFill>
                <a:effectLst/>
                <a:latin typeface="source-serif-pro"/>
              </a:rPr>
              <a:t> quantization: </a:t>
            </a:r>
            <a:r>
              <a:rPr lang="en-US" dirty="0"/>
              <a:t>For instance, let’s say we have an absolution maximum value of 3.2. A weight of 0.1 would be quantized to round(0.1 × 127/3.2) = 4. If we want to dequantize it, we would get 4 × 3.2/127 = 0.1008, which implies an error of 0.008</a:t>
            </a:r>
            <a:endParaRPr lang="en-GB" dirty="0"/>
          </a:p>
        </p:txBody>
      </p:sp>
      <p:pic>
        <p:nvPicPr>
          <p:cNvPr id="9" name="Picture 8">
            <a:extLst>
              <a:ext uri="{FF2B5EF4-FFF2-40B4-BE49-F238E27FC236}">
                <a16:creationId xmlns:a16="http://schemas.microsoft.com/office/drawing/2014/main" id="{E0B06CD2-F4D4-9DF9-12ED-801DBC9BD44A}"/>
              </a:ext>
            </a:extLst>
          </p:cNvPr>
          <p:cNvPicPr>
            <a:picLocks noChangeAspect="1"/>
          </p:cNvPicPr>
          <p:nvPr/>
        </p:nvPicPr>
        <p:blipFill>
          <a:blip r:embed="rId3"/>
          <a:stretch>
            <a:fillRect/>
          </a:stretch>
        </p:blipFill>
        <p:spPr>
          <a:xfrm>
            <a:off x="604216" y="4391273"/>
            <a:ext cx="4655022" cy="1127567"/>
          </a:xfrm>
          <a:prstGeom prst="rect">
            <a:avLst/>
          </a:prstGeom>
        </p:spPr>
      </p:pic>
      <p:sp>
        <p:nvSpPr>
          <p:cNvPr id="11" name="TextBox 10">
            <a:extLst>
              <a:ext uri="{FF2B5EF4-FFF2-40B4-BE49-F238E27FC236}">
                <a16:creationId xmlns:a16="http://schemas.microsoft.com/office/drawing/2014/main" id="{FC2F7968-3A88-1235-3970-B515FF11F25D}"/>
              </a:ext>
            </a:extLst>
          </p:cNvPr>
          <p:cNvSpPr txBox="1"/>
          <p:nvPr/>
        </p:nvSpPr>
        <p:spPr>
          <a:xfrm>
            <a:off x="5187350" y="4391273"/>
            <a:ext cx="6096000" cy="1477328"/>
          </a:xfrm>
          <a:prstGeom prst="rect">
            <a:avLst/>
          </a:prstGeom>
          <a:noFill/>
        </p:spPr>
        <p:txBody>
          <a:bodyPr wrap="square">
            <a:spAutoFit/>
          </a:bodyPr>
          <a:lstStyle/>
          <a:p>
            <a:r>
              <a:rPr lang="en-GB" b="1" i="0" dirty="0">
                <a:solidFill>
                  <a:srgbClr val="242424"/>
                </a:solidFill>
                <a:effectLst/>
                <a:latin typeface="source-serif-pro"/>
              </a:rPr>
              <a:t>zero-point quantization: </a:t>
            </a:r>
            <a:r>
              <a:rPr lang="en-US" dirty="0"/>
              <a:t>Let’s take an example: we have a maximum value of 3.2 and a minimum value of -3.0. We can calculate the scale is 255/(3.2 + 3.0) = 41.13 and the zero-point -round(41.13 × -3.0) - 128 = 123 -128 = -5, so our previous weight of 0.1 would be quantized to round(41.13 × 0.1 -5) = -1</a:t>
            </a:r>
            <a:endParaRPr lang="en-GB" dirty="0"/>
          </a:p>
        </p:txBody>
      </p:sp>
    </p:spTree>
    <p:extLst>
      <p:ext uri="{BB962C8B-B14F-4D97-AF65-F5344CB8AC3E}">
        <p14:creationId xmlns:p14="http://schemas.microsoft.com/office/powerpoint/2010/main" val="1143441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6E14A-1294-8581-00FA-6B9BF52A5E69}"/>
              </a:ext>
            </a:extLst>
          </p:cNvPr>
          <p:cNvSpPr>
            <a:spLocks noGrp="1"/>
          </p:cNvSpPr>
          <p:nvPr>
            <p:ph type="title"/>
          </p:nvPr>
        </p:nvSpPr>
        <p:spPr/>
        <p:txBody>
          <a:bodyPr/>
          <a:lstStyle/>
          <a:p>
            <a:r>
              <a:rPr lang="en-GB" b="1" i="0" dirty="0">
                <a:solidFill>
                  <a:srgbClr val="242424"/>
                </a:solidFill>
                <a:effectLst/>
                <a:latin typeface="sohne"/>
              </a:rPr>
              <a:t>Naïve 8-bit Quantization</a:t>
            </a:r>
            <a:endParaRPr lang="en-GB" dirty="0"/>
          </a:p>
        </p:txBody>
      </p:sp>
      <p:pic>
        <p:nvPicPr>
          <p:cNvPr id="8" name="Picture 7">
            <a:extLst>
              <a:ext uri="{FF2B5EF4-FFF2-40B4-BE49-F238E27FC236}">
                <a16:creationId xmlns:a16="http://schemas.microsoft.com/office/drawing/2014/main" id="{2A9A3CFA-05E3-D034-AF47-371F47A35654}"/>
              </a:ext>
            </a:extLst>
          </p:cNvPr>
          <p:cNvPicPr>
            <a:picLocks noChangeAspect="1"/>
          </p:cNvPicPr>
          <p:nvPr/>
        </p:nvPicPr>
        <p:blipFill>
          <a:blip r:embed="rId2"/>
          <a:stretch>
            <a:fillRect/>
          </a:stretch>
        </p:blipFill>
        <p:spPr>
          <a:xfrm>
            <a:off x="168296" y="2255925"/>
            <a:ext cx="11717385" cy="3442911"/>
          </a:xfrm>
          <a:prstGeom prst="rect">
            <a:avLst/>
          </a:prstGeom>
        </p:spPr>
      </p:pic>
    </p:spTree>
    <p:extLst>
      <p:ext uri="{BB962C8B-B14F-4D97-AF65-F5344CB8AC3E}">
        <p14:creationId xmlns:p14="http://schemas.microsoft.com/office/powerpoint/2010/main" val="462301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BCA3-53E2-1FFA-9630-CD5935F9DD63}"/>
              </a:ext>
            </a:extLst>
          </p:cNvPr>
          <p:cNvSpPr>
            <a:spLocks noGrp="1"/>
          </p:cNvSpPr>
          <p:nvPr>
            <p:ph type="title"/>
          </p:nvPr>
        </p:nvSpPr>
        <p:spPr/>
        <p:txBody>
          <a:bodyPr/>
          <a:lstStyle/>
          <a:p>
            <a:r>
              <a:rPr lang="en-GB" dirty="0"/>
              <a:t>Links</a:t>
            </a:r>
          </a:p>
        </p:txBody>
      </p:sp>
      <p:sp>
        <p:nvSpPr>
          <p:cNvPr id="3" name="Content Placeholder 2">
            <a:extLst>
              <a:ext uri="{FF2B5EF4-FFF2-40B4-BE49-F238E27FC236}">
                <a16:creationId xmlns:a16="http://schemas.microsoft.com/office/drawing/2014/main" id="{64AB890D-3B70-B7F9-5369-CB964A3A0F0F}"/>
              </a:ext>
            </a:extLst>
          </p:cNvPr>
          <p:cNvSpPr>
            <a:spLocks noGrp="1"/>
          </p:cNvSpPr>
          <p:nvPr>
            <p:ph idx="1"/>
          </p:nvPr>
        </p:nvSpPr>
        <p:spPr/>
        <p:txBody>
          <a:bodyPr>
            <a:normAutofit/>
          </a:bodyPr>
          <a:lstStyle/>
          <a:p>
            <a:r>
              <a:rPr lang="en-GB" sz="1900" dirty="0">
                <a:hlinkClick r:id="rId2"/>
              </a:rPr>
              <a:t>https://huggingface.co/docs/optimum/concept_guides/quantization</a:t>
            </a:r>
            <a:endParaRPr lang="en-GB" sz="1900" dirty="0"/>
          </a:p>
          <a:p>
            <a:r>
              <a:rPr lang="en-GB" sz="1900" dirty="0">
                <a:hlinkClick r:id="rId3"/>
              </a:rPr>
              <a:t>https://pytorch.org/blog/quantization-in-practice/</a:t>
            </a:r>
            <a:endParaRPr lang="en-GB" sz="1900" dirty="0"/>
          </a:p>
          <a:p>
            <a:r>
              <a:rPr lang="en-GB" sz="1900" dirty="0">
                <a:hlinkClick r:id="rId4"/>
              </a:rPr>
              <a:t>https://paperswithcode.com/method/chinchilla</a:t>
            </a:r>
            <a:endParaRPr lang="en-GB" sz="1900" dirty="0"/>
          </a:p>
          <a:p>
            <a:r>
              <a:rPr lang="en-GB" sz="1900" dirty="0">
                <a:hlinkClick r:id="rId5"/>
              </a:rPr>
              <a:t>https://arxiv.org/abs/2203.15556v1</a:t>
            </a:r>
            <a:endParaRPr lang="en-GB" sz="1900" dirty="0"/>
          </a:p>
          <a:p>
            <a:r>
              <a:rPr lang="en-GB" sz="1900" dirty="0">
                <a:hlinkClick r:id="rId6"/>
              </a:rPr>
              <a:t>https://towardsdatascience.com/a-new-ai-trend-chinchilla-70b-greatly-outperforms-gpt-3-175b-and-gopher-280b-408b9b4510</a:t>
            </a:r>
            <a:endParaRPr lang="en-GB" sz="1900" dirty="0"/>
          </a:p>
          <a:p>
            <a:r>
              <a:rPr lang="en-GB" sz="1900" dirty="0">
                <a:hlinkClick r:id="rId7"/>
              </a:rPr>
              <a:t>https://lifearchitect.ai/chinchilla/</a:t>
            </a:r>
            <a:endParaRPr lang="en-GB" sz="1900" dirty="0"/>
          </a:p>
          <a:p>
            <a:r>
              <a:rPr lang="en-GB" sz="1900" dirty="0">
                <a:hlinkClick r:id="rId8"/>
              </a:rPr>
              <a:t>https://aws.amazon.com/blogs/machine-learning/technology-innovation-institute-trains-the-state-of-the-art-falcon-llm-40b-foundation-model-on-amazon-sagemaker/</a:t>
            </a:r>
            <a:endParaRPr lang="en-GB" sz="1900" dirty="0"/>
          </a:p>
          <a:p>
            <a:r>
              <a:rPr lang="en-GB" sz="1900" dirty="0">
                <a:hlinkClick r:id="rId9"/>
              </a:rPr>
              <a:t>https://www.amazon.co.uk/NVIDIA-Tesla-A100-Ampere-Graphics/dp/B0BGZJ27SL</a:t>
            </a:r>
            <a:endParaRPr lang="en-GB" sz="1900" dirty="0"/>
          </a:p>
          <a:p>
            <a:endParaRPr lang="en-GB" dirty="0"/>
          </a:p>
        </p:txBody>
      </p:sp>
    </p:spTree>
    <p:extLst>
      <p:ext uri="{BB962C8B-B14F-4D97-AF65-F5344CB8AC3E}">
        <p14:creationId xmlns:p14="http://schemas.microsoft.com/office/powerpoint/2010/main" val="1161287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0558-307D-C098-13D8-B11B72F733C4}"/>
              </a:ext>
            </a:extLst>
          </p:cNvPr>
          <p:cNvSpPr>
            <a:spLocks noGrp="1"/>
          </p:cNvSpPr>
          <p:nvPr>
            <p:ph type="title"/>
          </p:nvPr>
        </p:nvSpPr>
        <p:spPr/>
        <p:txBody>
          <a:bodyPr/>
          <a:lstStyle/>
          <a:p>
            <a:r>
              <a:rPr lang="en-US" dirty="0"/>
              <a:t>Why size matters?</a:t>
            </a:r>
            <a:endParaRPr lang="en-GB" dirty="0"/>
          </a:p>
        </p:txBody>
      </p:sp>
      <p:sp>
        <p:nvSpPr>
          <p:cNvPr id="3" name="Content Placeholder 2">
            <a:extLst>
              <a:ext uri="{FF2B5EF4-FFF2-40B4-BE49-F238E27FC236}">
                <a16:creationId xmlns:a16="http://schemas.microsoft.com/office/drawing/2014/main" id="{7862B77C-AFD4-58C0-A3D3-762AC9E1B3D2}"/>
              </a:ext>
            </a:extLst>
          </p:cNvPr>
          <p:cNvSpPr>
            <a:spLocks noGrp="1"/>
          </p:cNvSpPr>
          <p:nvPr>
            <p:ph idx="1"/>
          </p:nvPr>
        </p:nvSpPr>
        <p:spPr>
          <a:xfrm>
            <a:off x="838200" y="1526875"/>
            <a:ext cx="10515600" cy="4650088"/>
          </a:xfrm>
        </p:spPr>
        <p:txBody>
          <a:bodyPr>
            <a:normAutofit/>
          </a:bodyPr>
          <a:lstStyle/>
          <a:p>
            <a:pPr marL="0" indent="0">
              <a:buNone/>
            </a:pPr>
            <a:r>
              <a:rPr lang="en-US" sz="1400" dirty="0"/>
              <a:t>A neural model can be characterized by 4 parameters: size of the model, size of the training dataset, cost of training, performance after training. Each of these four variables can be precisely defined into a real number, and they are empirically found to be related by simple statistical laws, called "scaling laws". These are usually written as {N,D,C,L} (number of parameters, dataset size, computing cost, loss).</a:t>
            </a:r>
          </a:p>
          <a:p>
            <a:pPr marL="0" indent="0">
              <a:buNone/>
            </a:pPr>
            <a:endParaRPr lang="en-US" sz="1400" dirty="0"/>
          </a:p>
          <a:p>
            <a:pPr marL="0" indent="0">
              <a:buNone/>
            </a:pPr>
            <a:r>
              <a:rPr lang="en-US" sz="1400" dirty="0"/>
              <a:t>In May/2020, OpenAI (GPT-3 paper</a:t>
            </a:r>
            <a:r>
              <a:rPr lang="en-US" sz="1400" dirty="0">
                <a:sym typeface="Wingdings" panose="05000000000000000000" pitchFamily="2" charset="2"/>
              </a:rPr>
              <a:t> </a:t>
            </a:r>
            <a:r>
              <a:rPr lang="en-US" sz="1400" dirty="0">
                <a:sym typeface="Wingdings" panose="05000000000000000000" pitchFamily="2" charset="2"/>
                <a:hlinkClick r:id="rId2"/>
              </a:rPr>
              <a:t>https://arxiv.org/abs/2005.14165</a:t>
            </a:r>
            <a:r>
              <a:rPr lang="en-US" sz="1400" dirty="0">
                <a:sym typeface="Wingdings" panose="05000000000000000000" pitchFamily="2" charset="2"/>
              </a:rPr>
              <a:t> </a:t>
            </a:r>
            <a:r>
              <a:rPr lang="en-US" sz="1400" dirty="0"/>
              <a:t>) tacitly announced their data scaling laws (also called the Kaplan scaling laws) for LLMs:</a:t>
            </a:r>
          </a:p>
          <a:p>
            <a:pPr marL="0" indent="0">
              <a:buNone/>
            </a:pPr>
            <a:endParaRPr lang="en-US" sz="1400" dirty="0"/>
          </a:p>
          <a:p>
            <a:pPr marL="457200" lvl="1" indent="0">
              <a:buNone/>
            </a:pPr>
            <a:r>
              <a:rPr lang="en-US" sz="1400" dirty="0"/>
              <a:t>In plain English, GPT-3/Kaplan scaling laws said that…</a:t>
            </a:r>
          </a:p>
          <a:p>
            <a:pPr marL="457200" lvl="1" indent="0">
              <a:buNone/>
            </a:pPr>
            <a:r>
              <a:rPr lang="en-US" sz="1400" dirty="0"/>
              <a:t>300B tokens can be used to train an LLM of size 175B parameters</a:t>
            </a:r>
          </a:p>
          <a:p>
            <a:pPr marL="457200" lvl="1" indent="0">
              <a:buNone/>
            </a:pPr>
            <a:r>
              <a:rPr lang="en-US" sz="1400" dirty="0"/>
              <a:t>So, we need around 1.7 text tokens per parameter</a:t>
            </a:r>
          </a:p>
          <a:p>
            <a:pPr marL="457200" lvl="1" indent="0">
              <a:buNone/>
            </a:pPr>
            <a:endParaRPr lang="en-US" sz="1400" dirty="0"/>
          </a:p>
          <a:p>
            <a:pPr marL="0" indent="0">
              <a:buNone/>
            </a:pPr>
            <a:r>
              <a:rPr lang="en-US" sz="1400" dirty="0"/>
              <a:t>In Sep/2022, DeepMind (Chinchilla paper </a:t>
            </a:r>
            <a:r>
              <a:rPr lang="en-US" sz="1400" dirty="0">
                <a:sym typeface="Wingdings" panose="05000000000000000000" pitchFamily="2" charset="2"/>
              </a:rPr>
              <a:t> </a:t>
            </a:r>
            <a:r>
              <a:rPr lang="en-US" sz="1400" dirty="0">
                <a:sym typeface="Wingdings" panose="05000000000000000000" pitchFamily="2" charset="2"/>
                <a:hlinkClick r:id="rId3"/>
              </a:rPr>
              <a:t>https://arxiv.org/abs/2203.15556</a:t>
            </a:r>
            <a:r>
              <a:rPr lang="en-US" sz="1400" dirty="0">
                <a:sym typeface="Wingdings" panose="05000000000000000000" pitchFamily="2" charset="2"/>
              </a:rPr>
              <a:t> </a:t>
            </a:r>
            <a:r>
              <a:rPr lang="en-US" sz="1400" dirty="0"/>
              <a:t>) found new data scaling laws (also called the Chinchilla or Hoffman scaling laws) for ‘data optimal’ LLMs:</a:t>
            </a:r>
          </a:p>
          <a:p>
            <a:pPr marL="0" indent="0">
              <a:buNone/>
            </a:pPr>
            <a:endParaRPr lang="en-US" sz="1400" dirty="0"/>
          </a:p>
          <a:p>
            <a:pPr marL="457200" lvl="1" indent="0">
              <a:buNone/>
            </a:pPr>
            <a:r>
              <a:rPr lang="en-US" sz="1400" dirty="0"/>
              <a:t>In plain English, Chinchilla/Hoffman scaling laws say that…</a:t>
            </a:r>
          </a:p>
          <a:p>
            <a:pPr marL="457200" lvl="1" indent="0">
              <a:buNone/>
            </a:pPr>
            <a:r>
              <a:rPr lang="en-US" sz="1400" dirty="0"/>
              <a:t>1,400B (1.4T) tokens should be used to train a data-optimal LLM of size 70B parameters</a:t>
            </a:r>
          </a:p>
          <a:p>
            <a:pPr marL="457200" lvl="1" indent="0">
              <a:buNone/>
            </a:pPr>
            <a:r>
              <a:rPr lang="en-US" sz="1400" dirty="0"/>
              <a:t>So, we need around 20 text tokens per parameter</a:t>
            </a:r>
          </a:p>
        </p:txBody>
      </p:sp>
    </p:spTree>
    <p:extLst>
      <p:ext uri="{BB962C8B-B14F-4D97-AF65-F5344CB8AC3E}">
        <p14:creationId xmlns:p14="http://schemas.microsoft.com/office/powerpoint/2010/main" val="287129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33DDF52-A3A2-11D7-B0F0-1CBAC9BF8D07}"/>
              </a:ext>
            </a:extLst>
          </p:cNvPr>
          <p:cNvGraphicFramePr>
            <a:graphicFrameLocks noGrp="1"/>
          </p:cNvGraphicFramePr>
          <p:nvPr>
            <p:extLst>
              <p:ext uri="{D42A27DB-BD31-4B8C-83A1-F6EECF244321}">
                <p14:modId xmlns:p14="http://schemas.microsoft.com/office/powerpoint/2010/main" val="4005948384"/>
              </p:ext>
            </p:extLst>
          </p:nvPr>
        </p:nvGraphicFramePr>
        <p:xfrm>
          <a:off x="1692933" y="1019738"/>
          <a:ext cx="7749604" cy="3505200"/>
        </p:xfrm>
        <a:graphic>
          <a:graphicData uri="http://schemas.openxmlformats.org/drawingml/2006/table">
            <a:tbl>
              <a:tblPr firstRow="1" bandRow="1">
                <a:tableStyleId>{5C22544A-7EE6-4342-B048-85BDC9FD1C3A}</a:tableStyleId>
              </a:tblPr>
              <a:tblGrid>
                <a:gridCol w="1653604">
                  <a:extLst>
                    <a:ext uri="{9D8B030D-6E8A-4147-A177-3AD203B41FA5}">
                      <a16:colId xmlns:a16="http://schemas.microsoft.com/office/drawing/2014/main" val="1807073836"/>
                    </a:ext>
                  </a:extLst>
                </a:gridCol>
                <a:gridCol w="2032000">
                  <a:extLst>
                    <a:ext uri="{9D8B030D-6E8A-4147-A177-3AD203B41FA5}">
                      <a16:colId xmlns:a16="http://schemas.microsoft.com/office/drawing/2014/main" val="3403671839"/>
                    </a:ext>
                  </a:extLst>
                </a:gridCol>
                <a:gridCol w="2032000">
                  <a:extLst>
                    <a:ext uri="{9D8B030D-6E8A-4147-A177-3AD203B41FA5}">
                      <a16:colId xmlns:a16="http://schemas.microsoft.com/office/drawing/2014/main" val="3618894943"/>
                    </a:ext>
                  </a:extLst>
                </a:gridCol>
                <a:gridCol w="2032000">
                  <a:extLst>
                    <a:ext uri="{9D8B030D-6E8A-4147-A177-3AD203B41FA5}">
                      <a16:colId xmlns:a16="http://schemas.microsoft.com/office/drawing/2014/main" val="1213875268"/>
                    </a:ext>
                  </a:extLst>
                </a:gridCol>
              </a:tblGrid>
              <a:tr h="503910">
                <a:tc>
                  <a:txBody>
                    <a:bodyPr/>
                    <a:lstStyle/>
                    <a:p>
                      <a:r>
                        <a:rPr lang="en-GB" dirty="0"/>
                        <a:t>Model</a:t>
                      </a:r>
                    </a:p>
                  </a:txBody>
                  <a:tcPr/>
                </a:tc>
                <a:tc>
                  <a:txBody>
                    <a:bodyPr/>
                    <a:lstStyle/>
                    <a:p>
                      <a:r>
                        <a:rPr lang="en-GB" dirty="0"/>
                        <a:t>Number Parameters</a:t>
                      </a:r>
                    </a:p>
                  </a:txBody>
                  <a:tcPr/>
                </a:tc>
                <a:tc>
                  <a:txBody>
                    <a:bodyPr/>
                    <a:lstStyle/>
                    <a:p>
                      <a:r>
                        <a:rPr lang="en-GB" dirty="0"/>
                        <a:t>Size</a:t>
                      </a:r>
                    </a:p>
                  </a:txBody>
                  <a:tcPr/>
                </a:tc>
                <a:tc>
                  <a:txBody>
                    <a:bodyPr/>
                    <a:lstStyle/>
                    <a:p>
                      <a:r>
                        <a:rPr lang="en-GB" dirty="0"/>
                        <a:t>Training Dataset</a:t>
                      </a:r>
                    </a:p>
                  </a:txBody>
                  <a:tcPr/>
                </a:tc>
                <a:extLst>
                  <a:ext uri="{0D108BD9-81ED-4DB2-BD59-A6C34878D82A}">
                    <a16:rowId xmlns:a16="http://schemas.microsoft.com/office/drawing/2014/main" val="426771504"/>
                  </a:ext>
                </a:extLst>
              </a:tr>
              <a:tr h="370840">
                <a:tc>
                  <a:txBody>
                    <a:bodyPr/>
                    <a:lstStyle/>
                    <a:p>
                      <a:r>
                        <a:rPr lang="en-GB" dirty="0"/>
                        <a:t>Flan-T5 L</a:t>
                      </a:r>
                    </a:p>
                  </a:txBody>
                  <a:tcPr/>
                </a:tc>
                <a:tc>
                  <a:txBody>
                    <a:bodyPr/>
                    <a:lstStyle/>
                    <a:p>
                      <a:r>
                        <a:rPr lang="en-GB" dirty="0"/>
                        <a:t>780M</a:t>
                      </a:r>
                    </a:p>
                  </a:txBody>
                  <a:tcPr/>
                </a:tc>
                <a:tc>
                  <a:txBody>
                    <a:bodyPr/>
                    <a:lstStyle/>
                    <a:p>
                      <a:r>
                        <a:rPr lang="en-GB" dirty="0"/>
                        <a:t>3.15Gb</a:t>
                      </a:r>
                    </a:p>
                  </a:txBody>
                  <a:tcPr/>
                </a:tc>
                <a:tc>
                  <a:txBody>
                    <a:bodyPr/>
                    <a:lstStyle/>
                    <a:p>
                      <a:r>
                        <a:rPr lang="en-GB" dirty="0"/>
                        <a:t>750GB</a:t>
                      </a:r>
                    </a:p>
                  </a:txBody>
                  <a:tcPr/>
                </a:tc>
                <a:extLst>
                  <a:ext uri="{0D108BD9-81ED-4DB2-BD59-A6C34878D82A}">
                    <a16:rowId xmlns:a16="http://schemas.microsoft.com/office/drawing/2014/main" val="2165997665"/>
                  </a:ext>
                </a:extLst>
              </a:tr>
              <a:tr h="370840">
                <a:tc>
                  <a:txBody>
                    <a:bodyPr/>
                    <a:lstStyle/>
                    <a:p>
                      <a:r>
                        <a:rPr lang="en-GB" dirty="0"/>
                        <a:t>Mistral-7B-v0.1</a:t>
                      </a:r>
                    </a:p>
                  </a:txBody>
                  <a:tcPr/>
                </a:tc>
                <a:tc>
                  <a:txBody>
                    <a:bodyPr/>
                    <a:lstStyle/>
                    <a:p>
                      <a:r>
                        <a:rPr lang="en-GB" dirty="0"/>
                        <a:t>7 Billions</a:t>
                      </a:r>
                    </a:p>
                  </a:txBody>
                  <a:tcPr/>
                </a:tc>
                <a:tc>
                  <a:txBody>
                    <a:bodyPr/>
                    <a:lstStyle/>
                    <a:p>
                      <a:r>
                        <a:rPr lang="en-GB" dirty="0"/>
                        <a:t>15GB</a:t>
                      </a:r>
                    </a:p>
                  </a:txBody>
                  <a:tcPr/>
                </a:tc>
                <a:tc>
                  <a:txBody>
                    <a:bodyPr/>
                    <a:lstStyle/>
                    <a:p>
                      <a:r>
                        <a:rPr lang="en-GB" dirty="0"/>
                        <a:t>?</a:t>
                      </a:r>
                    </a:p>
                  </a:txBody>
                  <a:tcPr/>
                </a:tc>
                <a:extLst>
                  <a:ext uri="{0D108BD9-81ED-4DB2-BD59-A6C34878D82A}">
                    <a16:rowId xmlns:a16="http://schemas.microsoft.com/office/drawing/2014/main" val="773169054"/>
                  </a:ext>
                </a:extLst>
              </a:tr>
              <a:tr h="370840">
                <a:tc>
                  <a:txBody>
                    <a:bodyPr/>
                    <a:lstStyle/>
                    <a:p>
                      <a:r>
                        <a:rPr lang="en-GB" dirty="0"/>
                        <a:t>Llama 2 7B</a:t>
                      </a:r>
                    </a:p>
                  </a:txBody>
                  <a:tcPr/>
                </a:tc>
                <a:tc>
                  <a:txBody>
                    <a:bodyPr/>
                    <a:lstStyle/>
                    <a:p>
                      <a:r>
                        <a:rPr lang="en-GB" dirty="0"/>
                        <a:t>7 Billions</a:t>
                      </a:r>
                    </a:p>
                  </a:txBody>
                  <a:tcPr/>
                </a:tc>
                <a:tc>
                  <a:txBody>
                    <a:bodyPr/>
                    <a:lstStyle/>
                    <a:p>
                      <a:r>
                        <a:rPr lang="en-GB" dirty="0"/>
                        <a:t>30GB</a:t>
                      </a:r>
                    </a:p>
                  </a:txBody>
                  <a:tcPr/>
                </a:tc>
                <a:tc>
                  <a:txBody>
                    <a:bodyPr/>
                    <a:lstStyle/>
                    <a:p>
                      <a:r>
                        <a:rPr lang="en-GB" dirty="0"/>
                        <a:t>2 trillions of tokens</a:t>
                      </a:r>
                    </a:p>
                  </a:txBody>
                  <a:tcPr/>
                </a:tc>
                <a:extLst>
                  <a:ext uri="{0D108BD9-81ED-4DB2-BD59-A6C34878D82A}">
                    <a16:rowId xmlns:a16="http://schemas.microsoft.com/office/drawing/2014/main" val="4091399840"/>
                  </a:ext>
                </a:extLst>
              </a:tr>
              <a:tr h="370840">
                <a:tc>
                  <a:txBody>
                    <a:bodyPr/>
                    <a:lstStyle/>
                    <a:p>
                      <a:r>
                        <a:rPr lang="en-GB" dirty="0"/>
                        <a:t>Llama 2 13B</a:t>
                      </a:r>
                    </a:p>
                  </a:txBody>
                  <a:tcPr/>
                </a:tc>
                <a:tc>
                  <a:txBody>
                    <a:bodyPr/>
                    <a:lstStyle/>
                    <a:p>
                      <a:r>
                        <a:rPr lang="en-GB" dirty="0"/>
                        <a:t>13 Billions</a:t>
                      </a:r>
                    </a:p>
                  </a:txBody>
                  <a:tcPr/>
                </a:tc>
                <a:tc>
                  <a:txBody>
                    <a:bodyPr/>
                    <a:lstStyle/>
                    <a:p>
                      <a:r>
                        <a:rPr lang="en-GB" dirty="0"/>
                        <a:t>50GB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 trillions of tokens</a:t>
                      </a:r>
                    </a:p>
                  </a:txBody>
                  <a:tcPr/>
                </a:tc>
                <a:extLst>
                  <a:ext uri="{0D108BD9-81ED-4DB2-BD59-A6C34878D82A}">
                    <a16:rowId xmlns:a16="http://schemas.microsoft.com/office/drawing/2014/main" val="3809171305"/>
                  </a:ext>
                </a:extLst>
              </a:tr>
              <a:tr h="370840">
                <a:tc>
                  <a:txBody>
                    <a:bodyPr/>
                    <a:lstStyle/>
                    <a:p>
                      <a:r>
                        <a:rPr lang="en-US" dirty="0"/>
                        <a:t>F</a:t>
                      </a:r>
                      <a:r>
                        <a:rPr lang="en-GB" dirty="0" err="1"/>
                        <a:t>alcon</a:t>
                      </a:r>
                      <a:r>
                        <a:rPr lang="en-GB" dirty="0"/>
                        <a:t> 40B</a:t>
                      </a:r>
                    </a:p>
                  </a:txBody>
                  <a:tcPr/>
                </a:tc>
                <a:tc>
                  <a:txBody>
                    <a:bodyPr/>
                    <a:lstStyle/>
                    <a:p>
                      <a:r>
                        <a:rPr lang="en-GB" dirty="0"/>
                        <a:t>40 Billion</a:t>
                      </a:r>
                    </a:p>
                  </a:txBody>
                  <a:tcPr/>
                </a:tc>
                <a:tc>
                  <a:txBody>
                    <a:bodyPr/>
                    <a:lstStyle/>
                    <a:p>
                      <a:r>
                        <a:rPr lang="en-GB" dirty="0"/>
                        <a:t>72GB</a:t>
                      </a:r>
                    </a:p>
                  </a:txBody>
                  <a:tcPr/>
                </a:tc>
                <a:tc>
                  <a:txBody>
                    <a:bodyPr/>
                    <a:lstStyle/>
                    <a:p>
                      <a:r>
                        <a:rPr lang="en-GB" dirty="0"/>
                        <a:t>1 Trillion of tokens</a:t>
                      </a:r>
                    </a:p>
                  </a:txBody>
                  <a:tcPr/>
                </a:tc>
                <a:extLst>
                  <a:ext uri="{0D108BD9-81ED-4DB2-BD59-A6C34878D82A}">
                    <a16:rowId xmlns:a16="http://schemas.microsoft.com/office/drawing/2014/main" val="183425464"/>
                  </a:ext>
                </a:extLst>
              </a:tr>
              <a:tr h="370840">
                <a:tc>
                  <a:txBody>
                    <a:bodyPr/>
                    <a:lstStyle/>
                    <a:p>
                      <a:r>
                        <a:rPr lang="en-GB" dirty="0"/>
                        <a:t>GPT-3</a:t>
                      </a:r>
                    </a:p>
                  </a:txBody>
                  <a:tcPr/>
                </a:tc>
                <a:tc>
                  <a:txBody>
                    <a:bodyPr/>
                    <a:lstStyle/>
                    <a:p>
                      <a:r>
                        <a:rPr lang="en-GB" dirty="0"/>
                        <a:t>175 Billions</a:t>
                      </a:r>
                    </a:p>
                  </a:txBody>
                  <a:tcPr/>
                </a:tc>
                <a:tc>
                  <a:txBody>
                    <a:bodyPr/>
                    <a:lstStyle/>
                    <a:p>
                      <a:r>
                        <a:rPr lang="en-GB" dirty="0"/>
                        <a:t>17GB</a:t>
                      </a:r>
                    </a:p>
                  </a:txBody>
                  <a:tcPr/>
                </a:tc>
                <a:tc>
                  <a:txBody>
                    <a:bodyPr/>
                    <a:lstStyle/>
                    <a:p>
                      <a:r>
                        <a:rPr lang="en-GB" dirty="0"/>
                        <a:t>45TB of Data</a:t>
                      </a:r>
                    </a:p>
                  </a:txBody>
                  <a:tcPr/>
                </a:tc>
                <a:extLst>
                  <a:ext uri="{0D108BD9-81ED-4DB2-BD59-A6C34878D82A}">
                    <a16:rowId xmlns:a16="http://schemas.microsoft.com/office/drawing/2014/main" val="3125775605"/>
                  </a:ext>
                </a:extLst>
              </a:tr>
              <a:tr h="370840">
                <a:tc>
                  <a:txBody>
                    <a:bodyPr/>
                    <a:lstStyle/>
                    <a:p>
                      <a:r>
                        <a:rPr lang="en-GB" dirty="0"/>
                        <a:t>GPT-4</a:t>
                      </a:r>
                    </a:p>
                  </a:txBody>
                  <a:tcPr/>
                </a:tc>
                <a:tc>
                  <a:txBody>
                    <a:bodyPr/>
                    <a:lstStyle/>
                    <a:p>
                      <a:r>
                        <a:rPr lang="en-GB" dirty="0"/>
                        <a:t>1.76 Trillions</a:t>
                      </a:r>
                    </a:p>
                  </a:txBody>
                  <a:tcPr/>
                </a:tc>
                <a:tc>
                  <a:txBody>
                    <a:bodyPr/>
                    <a:lstStyle/>
                    <a:p>
                      <a:r>
                        <a:rPr lang="en-GB" dirty="0"/>
                        <a:t>45 GB</a:t>
                      </a:r>
                    </a:p>
                  </a:txBody>
                  <a:tcPr/>
                </a:tc>
                <a:tc>
                  <a:txBody>
                    <a:bodyPr/>
                    <a:lstStyle/>
                    <a:p>
                      <a:r>
                        <a:rPr lang="en-GB" dirty="0"/>
                        <a:t>13 Trillions of tokens </a:t>
                      </a:r>
                    </a:p>
                  </a:txBody>
                  <a:tcPr/>
                </a:tc>
                <a:extLst>
                  <a:ext uri="{0D108BD9-81ED-4DB2-BD59-A6C34878D82A}">
                    <a16:rowId xmlns:a16="http://schemas.microsoft.com/office/drawing/2014/main" val="2913120529"/>
                  </a:ext>
                </a:extLst>
              </a:tr>
            </a:tbl>
          </a:graphicData>
        </a:graphic>
      </p:graphicFrame>
      <p:sp>
        <p:nvSpPr>
          <p:cNvPr id="6" name="TextBox 5">
            <a:extLst>
              <a:ext uri="{FF2B5EF4-FFF2-40B4-BE49-F238E27FC236}">
                <a16:creationId xmlns:a16="http://schemas.microsoft.com/office/drawing/2014/main" id="{61FCF8AD-4100-D849-28AB-DDD7E5312B09}"/>
              </a:ext>
            </a:extLst>
          </p:cNvPr>
          <p:cNvSpPr txBox="1"/>
          <p:nvPr/>
        </p:nvSpPr>
        <p:spPr>
          <a:xfrm>
            <a:off x="1692933" y="5012272"/>
            <a:ext cx="6094562" cy="1200329"/>
          </a:xfrm>
          <a:prstGeom prst="rect">
            <a:avLst/>
          </a:prstGeom>
          <a:noFill/>
        </p:spPr>
        <p:txBody>
          <a:bodyPr wrap="square">
            <a:spAutoFit/>
          </a:bodyPr>
          <a:lstStyle/>
          <a:p>
            <a:r>
              <a:rPr lang="en-GB" dirty="0">
                <a:hlinkClick r:id="rId2"/>
              </a:rPr>
              <a:t>https://the-decoder.com/gpt-4-architecture-datasets-costs-and-more-leaked/</a:t>
            </a:r>
            <a:endParaRPr lang="en-GB" dirty="0"/>
          </a:p>
          <a:p>
            <a:endParaRPr lang="en-GB" dirty="0"/>
          </a:p>
          <a:p>
            <a:r>
              <a:rPr lang="en-GB" dirty="0"/>
              <a:t>Cost training GPT-4 approx. 63 Millions dollars </a:t>
            </a:r>
          </a:p>
        </p:txBody>
      </p:sp>
    </p:spTree>
    <p:extLst>
      <p:ext uri="{BB962C8B-B14F-4D97-AF65-F5344CB8AC3E}">
        <p14:creationId xmlns:p14="http://schemas.microsoft.com/office/powerpoint/2010/main" val="109155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10;&#10;Description automatically generated">
            <a:extLst>
              <a:ext uri="{FF2B5EF4-FFF2-40B4-BE49-F238E27FC236}">
                <a16:creationId xmlns:a16="http://schemas.microsoft.com/office/drawing/2014/main" id="{892B0673-069E-4280-7B47-F4E4C2AC49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51453"/>
            <a:ext cx="7494917" cy="3949588"/>
          </a:xfrm>
        </p:spPr>
      </p:pic>
      <p:sp>
        <p:nvSpPr>
          <p:cNvPr id="2" name="Title 1">
            <a:extLst>
              <a:ext uri="{FF2B5EF4-FFF2-40B4-BE49-F238E27FC236}">
                <a16:creationId xmlns:a16="http://schemas.microsoft.com/office/drawing/2014/main" id="{EFA7584E-1200-1F79-22A1-BB9C09786E2D}"/>
              </a:ext>
            </a:extLst>
          </p:cNvPr>
          <p:cNvSpPr>
            <a:spLocks noGrp="1"/>
          </p:cNvSpPr>
          <p:nvPr>
            <p:ph type="title"/>
          </p:nvPr>
        </p:nvSpPr>
        <p:spPr>
          <a:xfrm>
            <a:off x="838200" y="365125"/>
            <a:ext cx="10515600" cy="785311"/>
          </a:xfrm>
        </p:spPr>
        <p:txBody>
          <a:bodyPr>
            <a:normAutofit/>
          </a:bodyPr>
          <a:lstStyle/>
          <a:p>
            <a:r>
              <a:rPr lang="en-US" sz="3200" b="1" dirty="0"/>
              <a:t>Memory Challenges</a:t>
            </a:r>
            <a:endParaRPr lang="en-GB" sz="3200" b="1" dirty="0"/>
          </a:p>
        </p:txBody>
      </p:sp>
      <p:sp>
        <p:nvSpPr>
          <p:cNvPr id="3" name="Rectangle 2">
            <a:extLst>
              <a:ext uri="{FF2B5EF4-FFF2-40B4-BE49-F238E27FC236}">
                <a16:creationId xmlns:a16="http://schemas.microsoft.com/office/drawing/2014/main" id="{7CA2E333-6992-6CC8-F2BF-63A646387838}"/>
              </a:ext>
            </a:extLst>
          </p:cNvPr>
          <p:cNvSpPr/>
          <p:nvPr/>
        </p:nvSpPr>
        <p:spPr>
          <a:xfrm>
            <a:off x="638355" y="1319842"/>
            <a:ext cx="7694762" cy="3708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756B2362-5402-7D25-2D48-DBE0DA2D0C0C}"/>
              </a:ext>
            </a:extLst>
          </p:cNvPr>
          <p:cNvPicPr>
            <a:picLocks noChangeAspect="1"/>
          </p:cNvPicPr>
          <p:nvPr/>
        </p:nvPicPr>
        <p:blipFill>
          <a:blip r:embed="rId3"/>
          <a:stretch>
            <a:fillRect/>
          </a:stretch>
        </p:blipFill>
        <p:spPr>
          <a:xfrm>
            <a:off x="920939" y="1319842"/>
            <a:ext cx="9297698" cy="1381318"/>
          </a:xfrm>
          <a:prstGeom prst="rect">
            <a:avLst/>
          </a:prstGeom>
        </p:spPr>
      </p:pic>
    </p:spTree>
    <p:extLst>
      <p:ext uri="{BB962C8B-B14F-4D97-AF65-F5344CB8AC3E}">
        <p14:creationId xmlns:p14="http://schemas.microsoft.com/office/powerpoint/2010/main" val="119441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8F9D-2C9A-7C04-D00F-B85237FF881E}"/>
              </a:ext>
            </a:extLst>
          </p:cNvPr>
          <p:cNvSpPr>
            <a:spLocks noGrp="1"/>
          </p:cNvSpPr>
          <p:nvPr>
            <p:ph type="title"/>
          </p:nvPr>
        </p:nvSpPr>
        <p:spPr/>
        <p:txBody>
          <a:bodyPr>
            <a:normAutofit/>
          </a:bodyPr>
          <a:lstStyle/>
          <a:p>
            <a:r>
              <a:rPr lang="en-US" sz="2400" b="1" dirty="0"/>
              <a:t>Memory Challenges</a:t>
            </a:r>
            <a:endParaRPr lang="en-GB" sz="2400" b="1" dirty="0"/>
          </a:p>
        </p:txBody>
      </p:sp>
      <p:pic>
        <p:nvPicPr>
          <p:cNvPr id="5" name="Content Placeholder 4">
            <a:extLst>
              <a:ext uri="{FF2B5EF4-FFF2-40B4-BE49-F238E27FC236}">
                <a16:creationId xmlns:a16="http://schemas.microsoft.com/office/drawing/2014/main" id="{F459325E-C543-5B4F-24FF-A3203AD8B004}"/>
              </a:ext>
            </a:extLst>
          </p:cNvPr>
          <p:cNvPicPr>
            <a:picLocks noGrp="1" noChangeAspect="1"/>
          </p:cNvPicPr>
          <p:nvPr>
            <p:ph idx="1"/>
          </p:nvPr>
        </p:nvPicPr>
        <p:blipFill>
          <a:blip r:embed="rId2"/>
          <a:stretch>
            <a:fillRect/>
          </a:stretch>
        </p:blipFill>
        <p:spPr>
          <a:xfrm>
            <a:off x="838200" y="1824232"/>
            <a:ext cx="7237562" cy="4253915"/>
          </a:xfrm>
        </p:spPr>
      </p:pic>
      <p:pic>
        <p:nvPicPr>
          <p:cNvPr id="7" name="Picture 6">
            <a:extLst>
              <a:ext uri="{FF2B5EF4-FFF2-40B4-BE49-F238E27FC236}">
                <a16:creationId xmlns:a16="http://schemas.microsoft.com/office/drawing/2014/main" id="{53FB3154-F038-B7A5-C7FA-55103880593D}"/>
              </a:ext>
            </a:extLst>
          </p:cNvPr>
          <p:cNvPicPr>
            <a:picLocks noChangeAspect="1"/>
          </p:cNvPicPr>
          <p:nvPr/>
        </p:nvPicPr>
        <p:blipFill>
          <a:blip r:embed="rId3"/>
          <a:stretch>
            <a:fillRect/>
          </a:stretch>
        </p:blipFill>
        <p:spPr>
          <a:xfrm>
            <a:off x="7289353" y="1880304"/>
            <a:ext cx="4686954" cy="543001"/>
          </a:xfrm>
          <a:prstGeom prst="rect">
            <a:avLst/>
          </a:prstGeom>
        </p:spPr>
      </p:pic>
      <p:pic>
        <p:nvPicPr>
          <p:cNvPr id="11" name="Picture 10">
            <a:extLst>
              <a:ext uri="{FF2B5EF4-FFF2-40B4-BE49-F238E27FC236}">
                <a16:creationId xmlns:a16="http://schemas.microsoft.com/office/drawing/2014/main" id="{C680E54B-30BC-2439-374C-5B3130FF58E4}"/>
              </a:ext>
            </a:extLst>
          </p:cNvPr>
          <p:cNvPicPr>
            <a:picLocks noChangeAspect="1"/>
          </p:cNvPicPr>
          <p:nvPr/>
        </p:nvPicPr>
        <p:blipFill>
          <a:blip r:embed="rId4"/>
          <a:stretch>
            <a:fillRect/>
          </a:stretch>
        </p:blipFill>
        <p:spPr>
          <a:xfrm>
            <a:off x="8280174" y="2646450"/>
            <a:ext cx="3465174" cy="891880"/>
          </a:xfrm>
          <a:prstGeom prst="rect">
            <a:avLst/>
          </a:prstGeom>
        </p:spPr>
      </p:pic>
    </p:spTree>
    <p:extLst>
      <p:ext uri="{BB962C8B-B14F-4D97-AF65-F5344CB8AC3E}">
        <p14:creationId xmlns:p14="http://schemas.microsoft.com/office/powerpoint/2010/main" val="3294768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893DA-623E-217B-CB1C-D9F60CCF2B35}"/>
              </a:ext>
            </a:extLst>
          </p:cNvPr>
          <p:cNvSpPr>
            <a:spLocks noGrp="1"/>
          </p:cNvSpPr>
          <p:nvPr>
            <p:ph type="title"/>
          </p:nvPr>
        </p:nvSpPr>
        <p:spPr/>
        <p:txBody>
          <a:bodyPr/>
          <a:lstStyle/>
          <a:p>
            <a:r>
              <a:rPr lang="en-GB" dirty="0"/>
              <a:t>Quantization</a:t>
            </a:r>
          </a:p>
        </p:txBody>
      </p:sp>
      <p:sp>
        <p:nvSpPr>
          <p:cNvPr id="3" name="Content Placeholder 2">
            <a:extLst>
              <a:ext uri="{FF2B5EF4-FFF2-40B4-BE49-F238E27FC236}">
                <a16:creationId xmlns:a16="http://schemas.microsoft.com/office/drawing/2014/main" id="{C32545C6-E26F-ED5B-951E-E46C48DDAB9C}"/>
              </a:ext>
            </a:extLst>
          </p:cNvPr>
          <p:cNvSpPr>
            <a:spLocks noGrp="1"/>
          </p:cNvSpPr>
          <p:nvPr>
            <p:ph idx="1"/>
          </p:nvPr>
        </p:nvSpPr>
        <p:spPr/>
        <p:txBody>
          <a:bodyPr/>
          <a:lstStyle/>
          <a:p>
            <a:r>
              <a:rPr lang="en-US" dirty="0"/>
              <a:t>Quantization is a technique to reduce the computational and memory costs of running inference by representing the weights and activations with low-precision data types like 8-bit integer (int8) instead of the usual 32-bit floating point (float32).</a:t>
            </a:r>
          </a:p>
          <a:p>
            <a:r>
              <a:rPr lang="en-US" dirty="0"/>
              <a:t>Reducing the number of bits means the resulting model requires less memory storage, consumes less energy (in theory), and operations like matrix multiplication can be performed much faster with integer arithmetic. It also allows to run models on embedded devices, which sometimes only support integer data types.</a:t>
            </a:r>
          </a:p>
          <a:p>
            <a:endParaRPr lang="en-GB" dirty="0"/>
          </a:p>
        </p:txBody>
      </p:sp>
    </p:spTree>
    <p:extLst>
      <p:ext uri="{BB962C8B-B14F-4D97-AF65-F5344CB8AC3E}">
        <p14:creationId xmlns:p14="http://schemas.microsoft.com/office/powerpoint/2010/main" val="1153534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893DA-623E-217B-CB1C-D9F60CCF2B35}"/>
              </a:ext>
            </a:extLst>
          </p:cNvPr>
          <p:cNvSpPr>
            <a:spLocks noGrp="1"/>
          </p:cNvSpPr>
          <p:nvPr>
            <p:ph type="title"/>
          </p:nvPr>
        </p:nvSpPr>
        <p:spPr/>
        <p:txBody>
          <a:bodyPr>
            <a:normAutofit/>
          </a:bodyPr>
          <a:lstStyle/>
          <a:p>
            <a:r>
              <a:rPr lang="en-GB" sz="2800" dirty="0"/>
              <a:t>Quantization</a:t>
            </a:r>
          </a:p>
        </p:txBody>
      </p:sp>
      <p:pic>
        <p:nvPicPr>
          <p:cNvPr id="5" name="Content Placeholder 4">
            <a:extLst>
              <a:ext uri="{FF2B5EF4-FFF2-40B4-BE49-F238E27FC236}">
                <a16:creationId xmlns:a16="http://schemas.microsoft.com/office/drawing/2014/main" id="{CD4059E4-2162-0ABC-797D-2BE98F6410D3}"/>
              </a:ext>
            </a:extLst>
          </p:cNvPr>
          <p:cNvPicPr>
            <a:picLocks noGrp="1" noChangeAspect="1"/>
          </p:cNvPicPr>
          <p:nvPr>
            <p:ph idx="1"/>
          </p:nvPr>
        </p:nvPicPr>
        <p:blipFill>
          <a:blip r:embed="rId2"/>
          <a:stretch>
            <a:fillRect/>
          </a:stretch>
        </p:blipFill>
        <p:spPr>
          <a:xfrm>
            <a:off x="510441" y="1276927"/>
            <a:ext cx="10581291" cy="4304146"/>
          </a:xfrm>
        </p:spPr>
      </p:pic>
      <p:pic>
        <p:nvPicPr>
          <p:cNvPr id="7" name="Picture 6">
            <a:extLst>
              <a:ext uri="{FF2B5EF4-FFF2-40B4-BE49-F238E27FC236}">
                <a16:creationId xmlns:a16="http://schemas.microsoft.com/office/drawing/2014/main" id="{9B36851F-7D81-F682-0D63-12DF1D8D491C}"/>
              </a:ext>
            </a:extLst>
          </p:cNvPr>
          <p:cNvPicPr>
            <a:picLocks noChangeAspect="1"/>
          </p:cNvPicPr>
          <p:nvPr/>
        </p:nvPicPr>
        <p:blipFill>
          <a:blip r:embed="rId3"/>
          <a:stretch>
            <a:fillRect/>
          </a:stretch>
        </p:blipFill>
        <p:spPr>
          <a:xfrm>
            <a:off x="6096000" y="4247804"/>
            <a:ext cx="5325218" cy="819264"/>
          </a:xfrm>
          <a:prstGeom prst="rect">
            <a:avLst/>
          </a:prstGeom>
        </p:spPr>
      </p:pic>
      <p:sp>
        <p:nvSpPr>
          <p:cNvPr id="9" name="TextBox 8">
            <a:extLst>
              <a:ext uri="{FF2B5EF4-FFF2-40B4-BE49-F238E27FC236}">
                <a16:creationId xmlns:a16="http://schemas.microsoft.com/office/drawing/2014/main" id="{B873C44D-3FD0-E937-A948-A514F221F7C5}"/>
              </a:ext>
            </a:extLst>
          </p:cNvPr>
          <p:cNvSpPr txBox="1"/>
          <p:nvPr/>
        </p:nvSpPr>
        <p:spPr>
          <a:xfrm>
            <a:off x="1132936" y="5846544"/>
            <a:ext cx="10288282" cy="646331"/>
          </a:xfrm>
          <a:prstGeom prst="rect">
            <a:avLst/>
          </a:prstGeom>
          <a:noFill/>
        </p:spPr>
        <p:txBody>
          <a:bodyPr wrap="square">
            <a:spAutoFit/>
          </a:bodyPr>
          <a:lstStyle/>
          <a:p>
            <a:r>
              <a:rPr lang="en-GB" dirty="0">
                <a:hlinkClick r:id="rId4"/>
              </a:rPr>
              <a:t>https://www.wikihow.com/Convert-a-Number-from-Decimal-to-IEEE-754-Floating-Point-Representation</a:t>
            </a:r>
            <a:endParaRPr lang="en-GB" dirty="0"/>
          </a:p>
          <a:p>
            <a:endParaRPr lang="en-GB" dirty="0"/>
          </a:p>
        </p:txBody>
      </p:sp>
    </p:spTree>
    <p:extLst>
      <p:ext uri="{BB962C8B-B14F-4D97-AF65-F5344CB8AC3E}">
        <p14:creationId xmlns:p14="http://schemas.microsoft.com/office/powerpoint/2010/main" val="132157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function&#10;&#10;Description automatically generated">
            <a:extLst>
              <a:ext uri="{FF2B5EF4-FFF2-40B4-BE49-F238E27FC236}">
                <a16:creationId xmlns:a16="http://schemas.microsoft.com/office/drawing/2014/main" id="{8C6EA99C-580D-8732-C101-F680528040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8138" y="1176019"/>
            <a:ext cx="7519813" cy="4189611"/>
          </a:xfrm>
        </p:spPr>
      </p:pic>
      <p:pic>
        <p:nvPicPr>
          <p:cNvPr id="3" name="Picture 2">
            <a:extLst>
              <a:ext uri="{FF2B5EF4-FFF2-40B4-BE49-F238E27FC236}">
                <a16:creationId xmlns:a16="http://schemas.microsoft.com/office/drawing/2014/main" id="{3012B150-39E4-22D7-E75B-8A8FEC78A901}"/>
              </a:ext>
            </a:extLst>
          </p:cNvPr>
          <p:cNvPicPr>
            <a:picLocks noChangeAspect="1"/>
          </p:cNvPicPr>
          <p:nvPr/>
        </p:nvPicPr>
        <p:blipFill>
          <a:blip r:embed="rId3"/>
          <a:stretch>
            <a:fillRect/>
          </a:stretch>
        </p:blipFill>
        <p:spPr>
          <a:xfrm>
            <a:off x="8514477" y="1251480"/>
            <a:ext cx="3496163" cy="990738"/>
          </a:xfrm>
          <a:prstGeom prst="rect">
            <a:avLst/>
          </a:prstGeom>
        </p:spPr>
      </p:pic>
      <p:pic>
        <p:nvPicPr>
          <p:cNvPr id="6" name="Picture 5">
            <a:extLst>
              <a:ext uri="{FF2B5EF4-FFF2-40B4-BE49-F238E27FC236}">
                <a16:creationId xmlns:a16="http://schemas.microsoft.com/office/drawing/2014/main" id="{33E46CBE-115A-BC5E-6C14-227C5FB0BAE6}"/>
              </a:ext>
            </a:extLst>
          </p:cNvPr>
          <p:cNvPicPr>
            <a:picLocks noChangeAspect="1"/>
          </p:cNvPicPr>
          <p:nvPr/>
        </p:nvPicPr>
        <p:blipFill>
          <a:blip r:embed="rId4"/>
          <a:stretch>
            <a:fillRect/>
          </a:stretch>
        </p:blipFill>
        <p:spPr>
          <a:xfrm>
            <a:off x="929031" y="2027207"/>
            <a:ext cx="3685314" cy="2129628"/>
          </a:xfrm>
          <a:prstGeom prst="rect">
            <a:avLst/>
          </a:prstGeom>
        </p:spPr>
      </p:pic>
    </p:spTree>
    <p:extLst>
      <p:ext uri="{BB962C8B-B14F-4D97-AF65-F5344CB8AC3E}">
        <p14:creationId xmlns:p14="http://schemas.microsoft.com/office/powerpoint/2010/main" val="3528651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function&#10;&#10;Description automatically generated">
            <a:extLst>
              <a:ext uri="{FF2B5EF4-FFF2-40B4-BE49-F238E27FC236}">
                <a16:creationId xmlns:a16="http://schemas.microsoft.com/office/drawing/2014/main" id="{CAF0CFE9-073E-26C0-CB1A-2F51C98F72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541" y="1420184"/>
            <a:ext cx="7763235" cy="4351338"/>
          </a:xfrm>
        </p:spPr>
      </p:pic>
      <p:pic>
        <p:nvPicPr>
          <p:cNvPr id="6" name="Picture 5">
            <a:extLst>
              <a:ext uri="{FF2B5EF4-FFF2-40B4-BE49-F238E27FC236}">
                <a16:creationId xmlns:a16="http://schemas.microsoft.com/office/drawing/2014/main" id="{28388959-4791-F412-65FF-F6372F39CF41}"/>
              </a:ext>
            </a:extLst>
          </p:cNvPr>
          <p:cNvPicPr>
            <a:picLocks noChangeAspect="1"/>
          </p:cNvPicPr>
          <p:nvPr/>
        </p:nvPicPr>
        <p:blipFill>
          <a:blip r:embed="rId3"/>
          <a:stretch>
            <a:fillRect/>
          </a:stretch>
        </p:blipFill>
        <p:spPr>
          <a:xfrm>
            <a:off x="8575498" y="1567430"/>
            <a:ext cx="3391373" cy="876422"/>
          </a:xfrm>
          <a:prstGeom prst="rect">
            <a:avLst/>
          </a:prstGeom>
        </p:spPr>
      </p:pic>
      <p:pic>
        <p:nvPicPr>
          <p:cNvPr id="8" name="Picture 7">
            <a:extLst>
              <a:ext uri="{FF2B5EF4-FFF2-40B4-BE49-F238E27FC236}">
                <a16:creationId xmlns:a16="http://schemas.microsoft.com/office/drawing/2014/main" id="{B47DA4A0-B215-C736-4FA6-3391D90CF3A1}"/>
              </a:ext>
            </a:extLst>
          </p:cNvPr>
          <p:cNvPicPr>
            <a:picLocks noChangeAspect="1"/>
          </p:cNvPicPr>
          <p:nvPr/>
        </p:nvPicPr>
        <p:blipFill>
          <a:blip r:embed="rId4"/>
          <a:stretch>
            <a:fillRect/>
          </a:stretch>
        </p:blipFill>
        <p:spPr>
          <a:xfrm>
            <a:off x="108257" y="2140510"/>
            <a:ext cx="4667901" cy="2715004"/>
          </a:xfrm>
          <a:prstGeom prst="rect">
            <a:avLst/>
          </a:prstGeom>
        </p:spPr>
      </p:pic>
    </p:spTree>
    <p:extLst>
      <p:ext uri="{BB962C8B-B14F-4D97-AF65-F5344CB8AC3E}">
        <p14:creationId xmlns:p14="http://schemas.microsoft.com/office/powerpoint/2010/main" val="3868918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1589</TotalTime>
  <Words>664</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sohne</vt:lpstr>
      <vt:lpstr>source-serif-pro</vt:lpstr>
      <vt:lpstr>Wingdings</vt:lpstr>
      <vt:lpstr>Office Theme</vt:lpstr>
      <vt:lpstr>PowerPoint Presentation</vt:lpstr>
      <vt:lpstr>Why size matters?</vt:lpstr>
      <vt:lpstr>PowerPoint Presentation</vt:lpstr>
      <vt:lpstr>Memory Challenges</vt:lpstr>
      <vt:lpstr>Memory Challenges</vt:lpstr>
      <vt:lpstr>Quantization</vt:lpstr>
      <vt:lpstr>Quantization</vt:lpstr>
      <vt:lpstr>PowerPoint Presentation</vt:lpstr>
      <vt:lpstr>PowerPoint Presentation</vt:lpstr>
      <vt:lpstr>PowerPoint Presentation</vt:lpstr>
      <vt:lpstr>Naïve 8-bit Quantization</vt:lpstr>
      <vt:lpstr>Naïve 8-bit Quantization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 SHR</dc:creator>
  <cp:lastModifiedBy>Jan SHR</cp:lastModifiedBy>
  <cp:revision>2</cp:revision>
  <dcterms:created xsi:type="dcterms:W3CDTF">2024-01-29T20:20:22Z</dcterms:created>
  <dcterms:modified xsi:type="dcterms:W3CDTF">2024-01-30T22:55:24Z</dcterms:modified>
</cp:coreProperties>
</file>