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58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87" autoAdjust="0"/>
  </p:normalViewPr>
  <p:slideViewPr>
    <p:cSldViewPr snapToGrid="0">
      <p:cViewPr>
        <p:scale>
          <a:sx n="75" d="100"/>
          <a:sy n="75" d="100"/>
        </p:scale>
        <p:origin x="18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57EB-7613-40BF-BC38-C4404E475540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DA97-E338-45F8-A5E7-1CDD5AF6A9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EDA97-E338-45F8-A5E7-1CDD5AF6A9A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06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11-4-2025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11-4-2025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4" r:id="rId3"/>
    <p:sldLayoutId id="2147483697" r:id="rId4"/>
    <p:sldLayoutId id="2147483715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egids.tudelft.nl/a101_displayCourse.do?course_id=703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2616688"/>
            <a:ext cx="5865553" cy="2667397"/>
          </a:xfrm>
        </p:spPr>
        <p:txBody>
          <a:bodyPr/>
          <a:lstStyle/>
          <a:p>
            <a:r>
              <a:rPr lang="en-GB" dirty="0" err="1"/>
              <a:t>MagPar</a:t>
            </a:r>
            <a:r>
              <a:rPr lang="en-GB" dirty="0"/>
              <a:t>: A Particle Filtering approach to Magnetic Field Localization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6311055" cy="332399"/>
          </a:xfrm>
        </p:spPr>
        <p:txBody>
          <a:bodyPr/>
          <a:lstStyle/>
          <a:p>
            <a:r>
              <a:rPr lang="nl-NL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SC42170</a:t>
            </a:r>
            <a:r>
              <a:rPr lang="nl-NL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noProof="0" dirty="0">
                <a:solidFill>
                  <a:schemeClr val="tx1"/>
                </a:solidFill>
              </a:rPr>
              <a:t>| </a:t>
            </a:r>
            <a:r>
              <a:rPr lang="en-GB" dirty="0" err="1">
                <a:solidFill>
                  <a:schemeClr val="tx1"/>
                </a:solidFill>
              </a:rPr>
              <a:t>Tjalle</a:t>
            </a:r>
            <a:r>
              <a:rPr lang="en-GB" dirty="0">
                <a:solidFill>
                  <a:schemeClr val="tx1"/>
                </a:solidFill>
              </a:rPr>
              <a:t> Aalbers and Tom Lijding</a:t>
            </a:r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11-4-2025</a:t>
            </a:fld>
            <a:endParaRPr lang="en-GB" dirty="0"/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710" r="16710"/>
          <a:stretch/>
        </p:blipFill>
        <p:spPr>
          <a:xfrm>
            <a:off x="7308357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30B42-6A77-705E-E511-92EFD20CDB2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9F2B-354A-E54E-5B5F-9483DB9E0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C7FFB-1F2B-820B-9231-A2A7CD1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BDDAE-EE28-6CC8-2C91-BB8A44C24F99}"/>
              </a:ext>
            </a:extLst>
          </p:cNvPr>
          <p:cNvSpPr/>
          <p:nvPr/>
        </p:nvSpPr>
        <p:spPr>
          <a:xfrm>
            <a:off x="719138" y="1565275"/>
            <a:ext cx="2249693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Problem</a:t>
            </a:r>
            <a:r>
              <a:rPr lang="nl-NL" sz="1600" b="1" dirty="0"/>
              <a:t>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18AD3-AA73-C9D1-0B04-5895A8EFC5EF}"/>
              </a:ext>
            </a:extLst>
          </p:cNvPr>
          <p:cNvSpPr/>
          <p:nvPr/>
        </p:nvSpPr>
        <p:spPr>
          <a:xfrm>
            <a:off x="3495052" y="1565275"/>
            <a:ext cx="224969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Particle</a:t>
            </a:r>
            <a:r>
              <a:rPr lang="nl-NL" sz="1600" b="1" dirty="0"/>
              <a:t> Filter </a:t>
            </a:r>
            <a:r>
              <a:rPr lang="nl-NL" sz="1600" b="1" dirty="0" err="1"/>
              <a:t>Implementation</a:t>
            </a:r>
            <a:endParaRPr lang="nl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DE3ED4-6350-4E05-75DD-7BDACAF2002F}"/>
              </a:ext>
            </a:extLst>
          </p:cNvPr>
          <p:cNvSpPr/>
          <p:nvPr/>
        </p:nvSpPr>
        <p:spPr>
          <a:xfrm>
            <a:off x="6270965" y="1565275"/>
            <a:ext cx="2249693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Tuning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2E14D-48B7-F561-41E8-3D8FF9557FD0}"/>
              </a:ext>
            </a:extLst>
          </p:cNvPr>
          <p:cNvSpPr/>
          <p:nvPr/>
        </p:nvSpPr>
        <p:spPr>
          <a:xfrm>
            <a:off x="9046878" y="1565275"/>
            <a:ext cx="2448147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Final</a:t>
            </a:r>
            <a:r>
              <a:rPr lang="nl-NL" sz="1600" b="1" dirty="0"/>
              <a:t> </a:t>
            </a:r>
            <a:r>
              <a:rPr lang="nl-NL" sz="1600" b="1" dirty="0" err="1"/>
              <a:t>Comments</a:t>
            </a:r>
            <a:endParaRPr lang="nl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723B3-10B1-5128-025D-74CB70C8903A}"/>
              </a:ext>
            </a:extLst>
          </p:cNvPr>
          <p:cNvSpPr/>
          <p:nvPr/>
        </p:nvSpPr>
        <p:spPr>
          <a:xfrm>
            <a:off x="1146413" y="2329265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323BE5-7985-11C5-05DD-079AB87AF18D}"/>
              </a:ext>
            </a:extLst>
          </p:cNvPr>
          <p:cNvSpPr/>
          <p:nvPr/>
        </p:nvSpPr>
        <p:spPr>
          <a:xfrm>
            <a:off x="1146413" y="3248443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Challenges</a:t>
            </a:r>
            <a:endParaRPr lang="nl-NL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DEE3B-DFAE-AE43-EF55-80DF6A930EF8}"/>
              </a:ext>
            </a:extLst>
          </p:cNvPr>
          <p:cNvSpPr/>
          <p:nvPr/>
        </p:nvSpPr>
        <p:spPr>
          <a:xfrm>
            <a:off x="1146413" y="4980192"/>
            <a:ext cx="1395142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A0162-158B-3F43-4101-1B3EC3012569}"/>
                  </a:ext>
                </a:extLst>
              </p:cNvPr>
              <p:cNvSpPr txBox="1"/>
              <p:nvPr/>
            </p:nvSpPr>
            <p:spPr>
              <a:xfrm>
                <a:off x="432305" y="2785666"/>
                <a:ext cx="28233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sz="16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A0162-158B-3F43-4101-1B3EC301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5" y="2785666"/>
                <a:ext cx="2823358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0F3F30F-2382-C262-1167-866F06178025}"/>
              </a:ext>
            </a:extLst>
          </p:cNvPr>
          <p:cNvSpPr/>
          <p:nvPr/>
        </p:nvSpPr>
        <p:spPr>
          <a:xfrm>
            <a:off x="1265494" y="3691909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 err="1"/>
              <a:t>Nonlinearity</a:t>
            </a:r>
            <a:endParaRPr lang="nl-NL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D1218E-DF29-41EF-157B-EBFA26789B53}"/>
              </a:ext>
            </a:extLst>
          </p:cNvPr>
          <p:cNvSpPr/>
          <p:nvPr/>
        </p:nvSpPr>
        <p:spPr>
          <a:xfrm>
            <a:off x="1265494" y="4069724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/>
              <a:t>Support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410FF-E343-DC08-8E73-120A16E19AFB}"/>
              </a:ext>
            </a:extLst>
          </p:cNvPr>
          <p:cNvSpPr/>
          <p:nvPr/>
        </p:nvSpPr>
        <p:spPr>
          <a:xfrm>
            <a:off x="1265494" y="4431853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/>
              <a:t>Point </a:t>
            </a:r>
            <a:r>
              <a:rPr lang="nl-NL" sz="1100" dirty="0" err="1"/>
              <a:t>estimate</a:t>
            </a:r>
            <a:endParaRPr lang="nl-NL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404B4-C6D9-A72F-FD90-317D04460961}"/>
              </a:ext>
            </a:extLst>
          </p:cNvPr>
          <p:cNvSpPr/>
          <p:nvPr/>
        </p:nvSpPr>
        <p:spPr>
          <a:xfrm>
            <a:off x="1265494" y="5372264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050" b="1" dirty="0" err="1"/>
              <a:t>Particle</a:t>
            </a:r>
            <a:r>
              <a:rPr lang="nl-NL" sz="1050" b="1" dirty="0"/>
              <a:t> 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5EFF9A-6495-BB08-F75B-78CB67F19483}"/>
              </a:ext>
            </a:extLst>
          </p:cNvPr>
          <p:cNvSpPr/>
          <p:nvPr/>
        </p:nvSpPr>
        <p:spPr>
          <a:xfrm>
            <a:off x="1265494" y="5764336"/>
            <a:ext cx="1156981" cy="312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/>
              <a:t>Tuning</a:t>
            </a:r>
            <a:endParaRPr lang="nl-NL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5021C-D5D8-CE21-EBE0-29640AB146BA}"/>
              </a:ext>
            </a:extLst>
          </p:cNvPr>
          <p:cNvSpPr/>
          <p:nvPr/>
        </p:nvSpPr>
        <p:spPr>
          <a:xfrm>
            <a:off x="3863186" y="2329265"/>
            <a:ext cx="1513423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Updates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AFD22-BD48-F7E5-D513-9A4B194D37EE}"/>
              </a:ext>
            </a:extLst>
          </p:cNvPr>
          <p:cNvSpPr/>
          <p:nvPr/>
        </p:nvSpPr>
        <p:spPr>
          <a:xfrm>
            <a:off x="3863185" y="3671746"/>
            <a:ext cx="1513423" cy="312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Results</a:t>
            </a:r>
            <a:endParaRPr lang="nl-NL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937FB-AE1B-9912-DB5B-D2F5C373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14" y="4259113"/>
            <a:ext cx="1919363" cy="165635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2C2F2A-D092-C2E6-08AF-5CD47C6F38BB}"/>
              </a:ext>
            </a:extLst>
          </p:cNvPr>
          <p:cNvCxnSpPr>
            <a:cxnSpLocks/>
          </p:cNvCxnSpPr>
          <p:nvPr/>
        </p:nvCxnSpPr>
        <p:spPr>
          <a:xfrm>
            <a:off x="3244003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96B177-67C6-3083-9C22-2C1C5F31FD46}"/>
              </a:ext>
            </a:extLst>
          </p:cNvPr>
          <p:cNvCxnSpPr>
            <a:cxnSpLocks/>
          </p:cNvCxnSpPr>
          <p:nvPr/>
        </p:nvCxnSpPr>
        <p:spPr>
          <a:xfrm>
            <a:off x="6009129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CA76BA-4F61-2C24-7D35-7A48185E8970}"/>
              </a:ext>
            </a:extLst>
          </p:cNvPr>
          <p:cNvCxnSpPr>
            <a:cxnSpLocks/>
          </p:cNvCxnSpPr>
          <p:nvPr/>
        </p:nvCxnSpPr>
        <p:spPr>
          <a:xfrm>
            <a:off x="8787956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A9C5-6CB8-4C50-6886-32226C244DE8}"/>
                  </a:ext>
                </a:extLst>
              </p:cNvPr>
              <p:cNvSpPr txBox="1"/>
              <p:nvPr/>
            </p:nvSpPr>
            <p:spPr>
              <a:xfrm>
                <a:off x="3382878" y="2916632"/>
                <a:ext cx="2535277" cy="40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600" i="1"/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𝑤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600" i="1"/>
                        <m:t>=</m:t>
                      </m:r>
                      <m:r>
                        <a:rPr lang="nl-NL" sz="1600" i="1"/>
                        <m:t>𝑝</m:t>
                      </m:r>
                      <m:d>
                        <m:dPr>
                          <m:sepChr m:val="∣"/>
                          <m:ctrlPr>
                            <a:rPr lang="nl-NL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/>
                              </m:ctrlPr>
                            </m:sSubPr>
                            <m:e>
                              <m:r>
                                <a:rPr lang="nl-NL" sz="1600" i="1"/>
                                <m:t>𝑦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𝑥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nl-NL" sz="1600" i="1"/>
                          </m:ctrlPr>
                        </m:sSubSupPr>
                        <m:e>
                          <m:r>
                            <a:rPr lang="nl-NL" sz="1600" i="1"/>
                            <m:t>𝑤</m:t>
                          </m:r>
                        </m:e>
                        <m:sub>
                          <m:r>
                            <a:rPr lang="nl-NL" sz="1600" i="1"/>
                            <m:t>𝑡</m:t>
                          </m:r>
                          <m:r>
                            <a:rPr lang="nl-NL" sz="1600" i="1"/>
                            <m:t>−1</m:t>
                          </m:r>
                        </m:sub>
                        <m:sup>
                          <m:r>
                            <a:rPr lang="nl-NL" sz="1600" i="1"/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C1A9C5-6CB8-4C50-6886-32226C24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78" y="2916632"/>
                <a:ext cx="2535277" cy="405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887313-F86B-BC7D-2BDD-638EB067F199}"/>
                  </a:ext>
                </a:extLst>
              </p:cNvPr>
              <p:cNvSpPr txBox="1"/>
              <p:nvPr/>
            </p:nvSpPr>
            <p:spPr>
              <a:xfrm>
                <a:off x="6943667" y="2329265"/>
                <a:ext cx="904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887313-F86B-BC7D-2BDD-638EB067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7" y="2329265"/>
                <a:ext cx="9042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A740E7-9829-D022-0C77-D414FBC6B967}"/>
                  </a:ext>
                </a:extLst>
              </p:cNvPr>
              <p:cNvSpPr txBox="1"/>
              <p:nvPr/>
            </p:nvSpPr>
            <p:spPr>
              <a:xfrm>
                <a:off x="6943666" y="3322064"/>
                <a:ext cx="904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A740E7-9829-D022-0C77-D414FBC6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6" y="3322064"/>
                <a:ext cx="90428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771AD-6E44-457F-2A4C-12D97FCA7EE1}"/>
                  </a:ext>
                </a:extLst>
              </p:cNvPr>
              <p:cNvSpPr txBox="1"/>
              <p:nvPr/>
            </p:nvSpPr>
            <p:spPr>
              <a:xfrm>
                <a:off x="6943666" y="4286602"/>
                <a:ext cx="10429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5771AD-6E44-457F-2A4C-12D97FCA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6" y="4286602"/>
                <a:ext cx="104291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C010C-3CF3-672D-CDB9-D21665E06BA6}"/>
                  </a:ext>
                </a:extLst>
              </p:cNvPr>
              <p:cNvSpPr txBox="1"/>
              <p:nvPr/>
            </p:nvSpPr>
            <p:spPr>
              <a:xfrm>
                <a:off x="7013281" y="5065894"/>
                <a:ext cx="104291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6C010C-3CF3-672D-CDB9-D21665E06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281" y="5065894"/>
                <a:ext cx="10429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4FA9B20-A6FE-3BCE-8848-6F7FB6791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53" y="3051933"/>
            <a:ext cx="952509" cy="9525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FE3E9-1A3A-B5F4-9719-5702670B20AC}"/>
                  </a:ext>
                </a:extLst>
              </p:cNvPr>
              <p:cNvSpPr txBox="1"/>
              <p:nvPr/>
            </p:nvSpPr>
            <p:spPr>
              <a:xfrm>
                <a:off x="9267173" y="5002932"/>
                <a:ext cx="1966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0   0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8FE3E9-1A3A-B5F4-9719-5702670B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73" y="5002932"/>
                <a:ext cx="1966667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519C971-F64F-7450-B372-322569E80843}"/>
              </a:ext>
            </a:extLst>
          </p:cNvPr>
          <p:cNvSpPr/>
          <p:nvPr/>
        </p:nvSpPr>
        <p:spPr>
          <a:xfrm>
            <a:off x="9325979" y="2432697"/>
            <a:ext cx="1719608" cy="4182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b="1" dirty="0" err="1"/>
              <a:t>Keeping</a:t>
            </a:r>
            <a:r>
              <a:rPr lang="nl-NL" sz="1100" b="1" dirty="0"/>
              <a:t> </a:t>
            </a:r>
            <a:r>
              <a:rPr lang="nl-NL" sz="1100" b="1" dirty="0" err="1"/>
              <a:t>the</a:t>
            </a:r>
            <a:r>
              <a:rPr lang="nl-NL" sz="1100" b="1" dirty="0"/>
              <a:t> support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3B1031-FB4F-5AF4-4065-A994B84CD1D6}"/>
              </a:ext>
            </a:extLst>
          </p:cNvPr>
          <p:cNvSpPr/>
          <p:nvPr/>
        </p:nvSpPr>
        <p:spPr>
          <a:xfrm>
            <a:off x="9325979" y="4196224"/>
            <a:ext cx="1719608" cy="610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b="1" dirty="0" err="1"/>
              <a:t>Use</a:t>
            </a:r>
            <a:r>
              <a:rPr lang="nl-NL" sz="1100" b="1" dirty="0"/>
              <a:t> </a:t>
            </a:r>
            <a:r>
              <a:rPr lang="nl-NL" sz="1100" b="1" dirty="0" err="1"/>
              <a:t>physics</a:t>
            </a:r>
            <a:r>
              <a:rPr lang="nl-NL" sz="1100" b="1" dirty="0"/>
              <a:t> </a:t>
            </a:r>
            <a:r>
              <a:rPr lang="nl-NL" sz="1100" b="1" dirty="0" err="1"/>
              <a:t>knowledge</a:t>
            </a:r>
            <a:r>
              <a:rPr lang="nl-NL" sz="1100" b="1" dirty="0"/>
              <a:t> </a:t>
            </a:r>
            <a:r>
              <a:rPr lang="nl-NL" sz="1100" b="1" dirty="0" err="1"/>
              <a:t>where</a:t>
            </a:r>
            <a:r>
              <a:rPr lang="nl-NL" sz="1100" b="1" dirty="0"/>
              <a:t> </a:t>
            </a:r>
            <a:r>
              <a:rPr lang="nl-NL" sz="1100" b="1" dirty="0" err="1"/>
              <a:t>possible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8658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EDB10-C8E9-76FB-745D-4E13FCF29E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B6115-46AC-527B-C082-08A4FB7EE9A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4BD6DF-54B0-5E60-48F3-4408FC0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922B0-0387-0E88-8B3B-4FA604B8D3BE}"/>
              </a:ext>
            </a:extLst>
          </p:cNvPr>
          <p:cNvSpPr/>
          <p:nvPr/>
        </p:nvSpPr>
        <p:spPr>
          <a:xfrm>
            <a:off x="719138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42399-3B0A-E13A-DE63-340AEDB7FC9A}"/>
              </a:ext>
            </a:extLst>
          </p:cNvPr>
          <p:cNvSpPr/>
          <p:nvPr/>
        </p:nvSpPr>
        <p:spPr>
          <a:xfrm>
            <a:off x="4358780" y="1581954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Challenges</a:t>
            </a:r>
            <a:endParaRPr lang="nl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6D102-CBF6-E8F8-B848-1167235D5176}"/>
              </a:ext>
            </a:extLst>
          </p:cNvPr>
          <p:cNvSpPr/>
          <p:nvPr/>
        </p:nvSpPr>
        <p:spPr>
          <a:xfrm>
            <a:off x="7998423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5B08D-E617-391E-0CF1-6E64BD2E384B}"/>
              </a:ext>
            </a:extLst>
          </p:cNvPr>
          <p:cNvSpPr/>
          <p:nvPr/>
        </p:nvSpPr>
        <p:spPr>
          <a:xfrm>
            <a:off x="1432193" y="2164478"/>
            <a:ext cx="1964150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Dynamic</a:t>
            </a:r>
            <a:r>
              <a:rPr lang="nl-NL" sz="1600" b="1" dirty="0"/>
              <a:t>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25E1-8EAB-2E7C-76A7-4F772CA94876}"/>
              </a:ext>
            </a:extLst>
          </p:cNvPr>
          <p:cNvSpPr/>
          <p:nvPr/>
        </p:nvSpPr>
        <p:spPr>
          <a:xfrm>
            <a:off x="1432193" y="4388219"/>
            <a:ext cx="1964150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Measurements</a:t>
            </a:r>
            <a:endParaRPr lang="nl-NL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68897-F8C4-4D6D-6E74-7B576249CF88}"/>
                  </a:ext>
                </a:extLst>
              </p:cNvPr>
              <p:cNvSpPr txBox="1"/>
              <p:nvPr/>
            </p:nvSpPr>
            <p:spPr>
              <a:xfrm>
                <a:off x="1043885" y="2654709"/>
                <a:ext cx="282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68897-F8C4-4D6D-6E74-7B57624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5" y="2654709"/>
                <a:ext cx="282335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E8234E8-DBC4-D0AE-F887-C345E34AD378}"/>
              </a:ext>
            </a:extLst>
          </p:cNvPr>
          <p:cNvGrpSpPr/>
          <p:nvPr/>
        </p:nvGrpSpPr>
        <p:grpSpPr>
          <a:xfrm>
            <a:off x="1039699" y="3080014"/>
            <a:ext cx="2368519" cy="449062"/>
            <a:chOff x="1039699" y="3130017"/>
            <a:chExt cx="2368519" cy="449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A36E15-9256-7D1C-263D-6C658524F270}"/>
                    </a:ext>
                  </a:extLst>
                </p:cNvPr>
                <p:cNvSpPr txBox="1"/>
                <p:nvPr/>
              </p:nvSpPr>
              <p:spPr>
                <a:xfrm>
                  <a:off x="1039699" y="3130017"/>
                  <a:ext cx="13745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A36E15-9256-7D1C-263D-6C658524F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9" y="3130017"/>
                  <a:ext cx="13745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5CBAB-9F00-DAAA-CD73-5466661544DA}"/>
                </a:ext>
              </a:extLst>
            </p:cNvPr>
            <p:cNvSpPr txBox="1"/>
            <p:nvPr/>
          </p:nvSpPr>
          <p:spPr>
            <a:xfrm>
              <a:off x="2244436" y="3239348"/>
              <a:ext cx="1163782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</a:t>
              </a:r>
              <a:r>
                <a:rPr lang="nl-NL" sz="1400" dirty="0" err="1"/>
                <a:t>Position</a:t>
              </a:r>
              <a:endParaRPr lang="nl-NL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1E084E-121F-B1C7-A1CD-59D67C0418CB}"/>
              </a:ext>
            </a:extLst>
          </p:cNvPr>
          <p:cNvGrpSpPr/>
          <p:nvPr/>
        </p:nvGrpSpPr>
        <p:grpSpPr>
          <a:xfrm>
            <a:off x="1015072" y="3469225"/>
            <a:ext cx="2852170" cy="429183"/>
            <a:chOff x="1015072" y="3519228"/>
            <a:chExt cx="2852170" cy="4291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1FC28C-FBC7-1334-A11B-57ACCE39CFD4}"/>
                    </a:ext>
                  </a:extLst>
                </p:cNvPr>
                <p:cNvSpPr txBox="1"/>
                <p:nvPr/>
              </p:nvSpPr>
              <p:spPr>
                <a:xfrm>
                  <a:off x="1015072" y="3519228"/>
                  <a:ext cx="13991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l-NL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1FC28C-FBC7-1334-A11B-57ACCE39C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72" y="3519228"/>
                  <a:ext cx="139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B112AF-54B9-09A8-2887-30C5A1C8A39D}"/>
                </a:ext>
              </a:extLst>
            </p:cNvPr>
            <p:cNvSpPr txBox="1"/>
            <p:nvPr/>
          </p:nvSpPr>
          <p:spPr>
            <a:xfrm>
              <a:off x="2244435" y="3608680"/>
              <a:ext cx="1622807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Change in </a:t>
              </a:r>
              <a:r>
                <a:rPr lang="nl-NL" sz="1400" dirty="0" err="1"/>
                <a:t>position</a:t>
              </a:r>
              <a:endParaRPr lang="nl-NL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44730E-0D71-5B2C-E3B3-3522331A55EB}"/>
              </a:ext>
            </a:extLst>
          </p:cNvPr>
          <p:cNvGrpSpPr/>
          <p:nvPr/>
        </p:nvGrpSpPr>
        <p:grpSpPr>
          <a:xfrm>
            <a:off x="632360" y="3842338"/>
            <a:ext cx="3559630" cy="402484"/>
            <a:chOff x="632360" y="3892341"/>
            <a:chExt cx="3559630" cy="402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5C34BF-74A7-8AB4-4D17-23ECE5CD9372}"/>
                    </a:ext>
                  </a:extLst>
                </p:cNvPr>
                <p:cNvSpPr txBox="1"/>
                <p:nvPr/>
              </p:nvSpPr>
              <p:spPr>
                <a:xfrm>
                  <a:off x="632360" y="3892341"/>
                  <a:ext cx="19683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l-NL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nl-NL" i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nl-NL" i="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nl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nl-NL" i="0">
                                    <a:latin typeface="Cambria Math" panose="02040503050406030204" pitchFamily="18" charset="0"/>
                                  </a:rPr>
                                  <m:t>3×1</m:t>
                                </m:r>
                              </m:sub>
                            </m:sSub>
                            <m:r>
                              <a:rPr lang="nl-NL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nl-NL" i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5C34BF-74A7-8AB4-4D17-23ECE5CD9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60" y="3892341"/>
                  <a:ext cx="19683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4A1124-CBEC-AF31-B050-654A9990DA2E}"/>
                </a:ext>
              </a:extLst>
            </p:cNvPr>
            <p:cNvSpPr txBox="1"/>
            <p:nvPr/>
          </p:nvSpPr>
          <p:spPr>
            <a:xfrm>
              <a:off x="2569183" y="3955094"/>
              <a:ext cx="1622807" cy="3397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dirty="0"/>
                <a:t>: Additive </a:t>
              </a:r>
              <a:r>
                <a:rPr lang="nl-NL" sz="1400" dirty="0" err="1"/>
                <a:t>Gaussian</a:t>
              </a:r>
              <a:r>
                <a:rPr lang="nl-NL" sz="1400" dirty="0"/>
                <a:t> </a:t>
              </a:r>
              <a:r>
                <a:rPr lang="nl-NL" sz="1400" dirty="0" err="1"/>
                <a:t>noise</a:t>
              </a:r>
              <a:endParaRPr lang="nl-NL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D65C2-A15E-CA3E-E1A5-5B4974384865}"/>
                  </a:ext>
                </a:extLst>
              </p:cNvPr>
              <p:cNvSpPr txBox="1"/>
              <p:nvPr/>
            </p:nvSpPr>
            <p:spPr>
              <a:xfrm>
                <a:off x="1432193" y="4807205"/>
                <a:ext cx="1926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D65C2-A15E-CA3E-E1A5-5B497438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3" y="4807205"/>
                <a:ext cx="1926772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D2E4EE-7EEC-471F-0978-94AAF989864F}"/>
              </a:ext>
            </a:extLst>
          </p:cNvPr>
          <p:cNvCxnSpPr/>
          <p:nvPr/>
        </p:nvCxnSpPr>
        <p:spPr>
          <a:xfrm>
            <a:off x="1075629" y="3080014"/>
            <a:ext cx="2677278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A33529-E01C-D21B-934F-CE61C290DCB1}"/>
                  </a:ext>
                </a:extLst>
              </p:cNvPr>
              <p:cNvSpPr txBox="1"/>
              <p:nvPr/>
            </p:nvSpPr>
            <p:spPr>
              <a:xfrm>
                <a:off x="1336182" y="5320315"/>
                <a:ext cx="908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A33529-E01C-D21B-934F-CE61C290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82" y="5320315"/>
                <a:ext cx="908253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C887E6F-FC1C-C0C7-7F5E-FA8B1A1713A4}"/>
              </a:ext>
            </a:extLst>
          </p:cNvPr>
          <p:cNvSpPr txBox="1"/>
          <p:nvPr/>
        </p:nvSpPr>
        <p:spPr>
          <a:xfrm>
            <a:off x="2123931" y="5409337"/>
            <a:ext cx="1163782" cy="339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400" dirty="0"/>
              <a:t>: </a:t>
            </a:r>
            <a:r>
              <a:rPr lang="nl-NL" sz="1400" dirty="0" err="1"/>
              <a:t>Nonlinear</a:t>
            </a:r>
            <a:r>
              <a:rPr lang="nl-NL" sz="1400" dirty="0"/>
              <a:t> </a:t>
            </a:r>
            <a:r>
              <a:rPr lang="nl-NL" sz="1400" dirty="0" err="1"/>
              <a:t>function</a:t>
            </a:r>
            <a:r>
              <a:rPr lang="nl-NL" sz="1400" dirty="0"/>
              <a:t> (GP)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0DFB03-417D-3188-EC92-0C30904E9999}"/>
                  </a:ext>
                </a:extLst>
              </p:cNvPr>
              <p:cNvSpPr txBox="1"/>
              <p:nvPr/>
            </p:nvSpPr>
            <p:spPr>
              <a:xfrm>
                <a:off x="427244" y="5856226"/>
                <a:ext cx="19683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3×1</m:t>
                              </m:r>
                            </m:sub>
                          </m:sSub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0DFB03-417D-3188-EC92-0C30904E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4" y="5856226"/>
                <a:ext cx="196833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FBAC2AF-7D6C-F943-CE33-9B278A06275D}"/>
              </a:ext>
            </a:extLst>
          </p:cNvPr>
          <p:cNvSpPr txBox="1"/>
          <p:nvPr/>
        </p:nvSpPr>
        <p:spPr>
          <a:xfrm>
            <a:off x="2411566" y="5965680"/>
            <a:ext cx="1780423" cy="339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400" dirty="0"/>
              <a:t>: Additive </a:t>
            </a:r>
            <a:r>
              <a:rPr lang="nl-NL" sz="1400" dirty="0" err="1"/>
              <a:t>Gaussian</a:t>
            </a:r>
            <a:r>
              <a:rPr lang="nl-NL" sz="1400" dirty="0"/>
              <a:t> </a:t>
            </a:r>
            <a:r>
              <a:rPr lang="nl-NL" sz="1400" dirty="0" err="1"/>
              <a:t>noise</a:t>
            </a:r>
            <a:endParaRPr lang="nl-NL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40E29-A6E5-81B1-4689-F8B82F9AC4D8}"/>
              </a:ext>
            </a:extLst>
          </p:cNvPr>
          <p:cNvCxnSpPr/>
          <p:nvPr/>
        </p:nvCxnSpPr>
        <p:spPr>
          <a:xfrm>
            <a:off x="1015072" y="5320315"/>
            <a:ext cx="2677278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48BE836-2D38-2EC7-B1D4-8ADA4AE57D25}"/>
              </a:ext>
            </a:extLst>
          </p:cNvPr>
          <p:cNvSpPr/>
          <p:nvPr/>
        </p:nvSpPr>
        <p:spPr>
          <a:xfrm>
            <a:off x="4358780" y="2540641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 err="1"/>
              <a:t>Nonlinearity</a:t>
            </a:r>
            <a:r>
              <a:rPr lang="nl-NL" sz="1200" b="1" dirty="0"/>
              <a:t> of </a:t>
            </a:r>
            <a:r>
              <a:rPr lang="nl-NL" sz="1200" b="1" dirty="0" err="1"/>
              <a:t>measurements</a:t>
            </a:r>
            <a:endParaRPr lang="nl-NL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1DBB9E-28D7-5D68-5B30-C390AB82537C}"/>
              </a:ext>
            </a:extLst>
          </p:cNvPr>
          <p:cNvSpPr/>
          <p:nvPr/>
        </p:nvSpPr>
        <p:spPr>
          <a:xfrm>
            <a:off x="6312126" y="2537471"/>
            <a:ext cx="1519506" cy="79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100" dirty="0" err="1">
                <a:solidFill>
                  <a:schemeClr val="tx1"/>
                </a:solidFill>
              </a:rPr>
              <a:t>Cannot</a:t>
            </a:r>
            <a:r>
              <a:rPr lang="nl-NL" sz="1100" dirty="0">
                <a:solidFill>
                  <a:schemeClr val="tx1"/>
                </a:solidFill>
              </a:rPr>
              <a:t> </a:t>
            </a:r>
            <a:r>
              <a:rPr lang="nl-NL" sz="1100" dirty="0" err="1">
                <a:solidFill>
                  <a:schemeClr val="tx1"/>
                </a:solidFill>
              </a:rPr>
              <a:t>apply</a:t>
            </a:r>
            <a:r>
              <a:rPr lang="nl-NL" sz="1100" dirty="0">
                <a:solidFill>
                  <a:schemeClr val="tx1"/>
                </a:solidFill>
              </a:rPr>
              <a:t> </a:t>
            </a:r>
            <a:r>
              <a:rPr lang="nl-NL" sz="1100" dirty="0" err="1">
                <a:solidFill>
                  <a:schemeClr val="tx1"/>
                </a:solidFill>
              </a:rPr>
              <a:t>the</a:t>
            </a:r>
            <a:r>
              <a:rPr lang="nl-NL" sz="1100" dirty="0">
                <a:solidFill>
                  <a:schemeClr val="tx1"/>
                </a:solidFill>
              </a:rPr>
              <a:t> (classic) </a:t>
            </a:r>
            <a:r>
              <a:rPr lang="nl-NL" sz="1100" dirty="0" err="1">
                <a:solidFill>
                  <a:schemeClr val="tx1"/>
                </a:solidFill>
              </a:rPr>
              <a:t>Kalman</a:t>
            </a:r>
            <a:r>
              <a:rPr lang="nl-NL" sz="1100" dirty="0">
                <a:solidFill>
                  <a:schemeClr val="tx1"/>
                </a:solidFill>
              </a:rPr>
              <a:t> Filter!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460397-D1BB-06C0-B571-4B6C3B88CF32}"/>
              </a:ext>
            </a:extLst>
          </p:cNvPr>
          <p:cNvSpPr/>
          <p:nvPr/>
        </p:nvSpPr>
        <p:spPr>
          <a:xfrm>
            <a:off x="4358780" y="2164478"/>
            <a:ext cx="3472852" cy="246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/>
              <a:t>General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AF59F-BDA5-4540-6B6A-D61B24AC5841}"/>
              </a:ext>
            </a:extLst>
          </p:cNvPr>
          <p:cNvSpPr/>
          <p:nvPr/>
        </p:nvSpPr>
        <p:spPr>
          <a:xfrm>
            <a:off x="4357337" y="3469225"/>
            <a:ext cx="3472852" cy="246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Particle</a:t>
            </a:r>
            <a:r>
              <a:rPr lang="nl-NL" sz="1400" b="1" dirty="0"/>
              <a:t> Filter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F9212-64F2-FE34-348F-984E4FA99AC6}"/>
              </a:ext>
            </a:extLst>
          </p:cNvPr>
          <p:cNvSpPr/>
          <p:nvPr/>
        </p:nvSpPr>
        <p:spPr>
          <a:xfrm>
            <a:off x="6305176" y="4096990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 err="1"/>
              <a:t>Keeping</a:t>
            </a:r>
            <a:r>
              <a:rPr lang="nl-NL" sz="1200" b="1" dirty="0"/>
              <a:t> support of </a:t>
            </a:r>
            <a:r>
              <a:rPr lang="nl-NL" sz="1200" b="1" dirty="0" err="1"/>
              <a:t>distribution</a:t>
            </a:r>
            <a:endParaRPr lang="nl-NL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B6EE8E-8420-F051-09D4-3338EBBF1BC6}"/>
              </a:ext>
            </a:extLst>
          </p:cNvPr>
          <p:cNvSpPr/>
          <p:nvPr/>
        </p:nvSpPr>
        <p:spPr>
          <a:xfrm>
            <a:off x="6287772" y="5510447"/>
            <a:ext cx="1519506" cy="794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b="1" dirty="0"/>
              <a:t>How (best) </a:t>
            </a:r>
            <a:r>
              <a:rPr lang="nl-NL" sz="1200" b="1" dirty="0" err="1"/>
              <a:t>to</a:t>
            </a:r>
            <a:r>
              <a:rPr lang="nl-NL" sz="1200" b="1" dirty="0"/>
              <a:t> take a point </a:t>
            </a:r>
            <a:r>
              <a:rPr lang="nl-NL" sz="1200" b="1" dirty="0" err="1"/>
              <a:t>estimate</a:t>
            </a:r>
            <a:r>
              <a:rPr lang="nl-NL" sz="1200" b="1" dirty="0"/>
              <a:t>?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E5F1DE-F120-F536-B019-A87DE958B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6475" y="3849058"/>
            <a:ext cx="1572924" cy="12087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F1CA4C-CF48-7F90-7367-E1461137FB48}"/>
              </a:ext>
            </a:extLst>
          </p:cNvPr>
          <p:cNvCxnSpPr>
            <a:cxnSpLocks/>
          </p:cNvCxnSpPr>
          <p:nvPr/>
        </p:nvCxnSpPr>
        <p:spPr>
          <a:xfrm>
            <a:off x="4275332" y="1565275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E70B55-44F7-F8A3-F48C-76F942B47519}"/>
              </a:ext>
            </a:extLst>
          </p:cNvPr>
          <p:cNvCxnSpPr>
            <a:cxnSpLocks/>
          </p:cNvCxnSpPr>
          <p:nvPr/>
        </p:nvCxnSpPr>
        <p:spPr>
          <a:xfrm>
            <a:off x="7911552" y="1581954"/>
            <a:ext cx="0" cy="4835525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E217ED-63D3-0C42-DBEC-C3D1B0F3ED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92" y="5498394"/>
            <a:ext cx="699431" cy="69943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089A1C-7171-6C67-33B5-7EAEFC3323A8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5878286" y="2936538"/>
            <a:ext cx="433840" cy="1585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21DF1FD-AE74-CC40-7848-F3F8B73BC7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5827" y="2243979"/>
            <a:ext cx="1794295" cy="142072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D9EFD64-3063-CFFA-80AD-668BBD46F0A7}"/>
              </a:ext>
            </a:extLst>
          </p:cNvPr>
          <p:cNvSpPr/>
          <p:nvPr/>
        </p:nvSpPr>
        <p:spPr>
          <a:xfrm>
            <a:off x="10008603" y="2567661"/>
            <a:ext cx="1459248" cy="764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Particle</a:t>
            </a:r>
            <a:r>
              <a:rPr lang="nl-NL" sz="1600" b="1" dirty="0"/>
              <a:t> Filter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FEE211-7C30-8A29-B6D8-76109509A8DF}"/>
              </a:ext>
            </a:extLst>
          </p:cNvPr>
          <p:cNvSpPr/>
          <p:nvPr/>
        </p:nvSpPr>
        <p:spPr>
          <a:xfrm>
            <a:off x="10008603" y="4223122"/>
            <a:ext cx="1473371" cy="1669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Tune </a:t>
            </a:r>
            <a:r>
              <a:rPr lang="nl-NL" sz="1600" b="1" dirty="0" err="1"/>
              <a:t>covariances</a:t>
            </a:r>
            <a:r>
              <a:rPr lang="nl-NL" sz="1600" b="1" dirty="0"/>
              <a:t> </a:t>
            </a:r>
            <a:r>
              <a:rPr lang="nl-NL" sz="1600" b="1" dirty="0" err="1"/>
              <a:t>such</a:t>
            </a:r>
            <a:r>
              <a:rPr lang="nl-NL" sz="1600" b="1" dirty="0"/>
              <a:t> </a:t>
            </a:r>
            <a:r>
              <a:rPr lang="nl-NL" sz="1600" b="1" dirty="0" err="1"/>
              <a:t>that</a:t>
            </a:r>
            <a:r>
              <a:rPr lang="nl-NL" sz="1600" b="1" dirty="0"/>
              <a:t> we keep support!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BB0B42-6C9C-C8AC-13E6-D134D2B24540}"/>
                  </a:ext>
                </a:extLst>
              </p:cNvPr>
              <p:cNvSpPr txBox="1"/>
              <p:nvPr/>
            </p:nvSpPr>
            <p:spPr>
              <a:xfrm>
                <a:off x="8133127" y="4429300"/>
                <a:ext cx="17918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BB0B42-6C9C-C8AC-13E6-D134D2B2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27" y="4429300"/>
                <a:ext cx="1791867" cy="374270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B7F39A-A3F5-F576-3C6D-6B7BA49B26E7}"/>
                  </a:ext>
                </a:extLst>
              </p:cNvPr>
              <p:cNvSpPr txBox="1"/>
              <p:nvPr/>
            </p:nvSpPr>
            <p:spPr>
              <a:xfrm>
                <a:off x="8133127" y="4946045"/>
                <a:ext cx="17918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B7F39A-A3F5-F576-3C6D-6B7BA49B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27" y="4946045"/>
                <a:ext cx="1791867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23D5-5BF0-BEBD-18F9-D81B1705460F}"/>
                  </a:ext>
                </a:extLst>
              </p:cNvPr>
              <p:cNvSpPr txBox="1"/>
              <p:nvPr/>
            </p:nvSpPr>
            <p:spPr>
              <a:xfrm>
                <a:off x="8249111" y="5445082"/>
                <a:ext cx="1572923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i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nl-NL" i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0D23D5-5BF0-BEBD-18F9-D81B1705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111" y="5445082"/>
                <a:ext cx="1572923" cy="391582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F0BAC-343C-AB9D-C95B-3E40F1088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82781-148B-44B2-B9DB-60EBF3A519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514F8-C697-F4A2-AD1E-93D4FE9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Filter </a:t>
            </a:r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4264C-B5A8-83A8-0A32-3D2CFA9677C7}"/>
              </a:ext>
            </a:extLst>
          </p:cNvPr>
          <p:cNvSpPr/>
          <p:nvPr/>
        </p:nvSpPr>
        <p:spPr>
          <a:xfrm>
            <a:off x="1248108" y="1565275"/>
            <a:ext cx="4399599" cy="655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Algorithm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7F9E2-35F2-60A5-B9E4-97750C6DA725}"/>
              </a:ext>
            </a:extLst>
          </p:cNvPr>
          <p:cNvSpPr/>
          <p:nvPr/>
        </p:nvSpPr>
        <p:spPr>
          <a:xfrm>
            <a:off x="1914918" y="2740098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Initial</a:t>
            </a:r>
            <a:r>
              <a:rPr lang="nl-NL" sz="1200" dirty="0">
                <a:solidFill>
                  <a:schemeClr val="tx1"/>
                </a:solidFill>
              </a:rPr>
              <a:t>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189A4-3DFA-CBE0-BD8E-8311D90DA963}"/>
              </a:ext>
            </a:extLst>
          </p:cNvPr>
          <p:cNvSpPr/>
          <p:nvPr/>
        </p:nvSpPr>
        <p:spPr>
          <a:xfrm>
            <a:off x="3648715" y="2740098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Propagate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BECAE4-385C-074F-78ED-322EDD4819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88190" y="2973218"/>
            <a:ext cx="160525" cy="0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A5CD8-942F-5E49-DC8D-379262512F8C}"/>
              </a:ext>
            </a:extLst>
          </p:cNvPr>
          <p:cNvSpPr/>
          <p:nvPr/>
        </p:nvSpPr>
        <p:spPr>
          <a:xfrm>
            <a:off x="3648715" y="3492646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>
                <a:solidFill>
                  <a:schemeClr val="tx1"/>
                </a:solidFill>
              </a:rPr>
              <a:t>Update </a:t>
            </a:r>
            <a:r>
              <a:rPr lang="nl-NL" sz="1200" dirty="0" err="1">
                <a:solidFill>
                  <a:schemeClr val="tx1"/>
                </a:solidFill>
              </a:rPr>
              <a:t>weight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DBB99-4893-41D4-35FB-B2C78D6EAFA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435351" y="3206338"/>
            <a:ext cx="0" cy="286308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9F4841-5825-E19F-038B-E5A9BBDBA5F5}"/>
              </a:ext>
            </a:extLst>
          </p:cNvPr>
          <p:cNvSpPr/>
          <p:nvPr/>
        </p:nvSpPr>
        <p:spPr>
          <a:xfrm>
            <a:off x="1915390" y="3492646"/>
            <a:ext cx="1573272" cy="46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200" dirty="0" err="1">
                <a:solidFill>
                  <a:schemeClr val="tx1"/>
                </a:solidFill>
              </a:rPr>
              <a:t>Resampling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46316A-D05A-F13D-E81B-FB7D5DE48330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>
            <a:off x="3488662" y="3725766"/>
            <a:ext cx="160053" cy="0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E67E62-DD01-72A8-E7A2-9E347BF96933}"/>
              </a:ext>
            </a:extLst>
          </p:cNvPr>
          <p:cNvCxnSpPr>
            <a:endCxn id="8" idx="1"/>
          </p:cNvCxnSpPr>
          <p:nvPr/>
        </p:nvCxnSpPr>
        <p:spPr>
          <a:xfrm flipV="1">
            <a:off x="3488190" y="2973218"/>
            <a:ext cx="160525" cy="519428"/>
          </a:xfrm>
          <a:prstGeom prst="straightConnector1">
            <a:avLst/>
          </a:prstGeom>
          <a:ln w="127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5C8BC-9725-72B8-7ADC-F63A9986066A}"/>
              </a:ext>
            </a:extLst>
          </p:cNvPr>
          <p:cNvSpPr txBox="1"/>
          <p:nvPr/>
        </p:nvSpPr>
        <p:spPr>
          <a:xfrm>
            <a:off x="1858850" y="2371056"/>
            <a:ext cx="3579730" cy="323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b="1" dirty="0"/>
              <a:t>Filtering </a:t>
            </a:r>
            <a:r>
              <a:rPr lang="nl-NL" sz="1600" b="1" dirty="0" err="1"/>
              <a:t>cycle</a:t>
            </a:r>
            <a:endParaRPr lang="nl-NL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1E76B4-D541-9AC2-F4DD-BA0B29763C36}"/>
                  </a:ext>
                </a:extLst>
              </p:cNvPr>
              <p:cNvSpPr txBox="1"/>
              <p:nvPr/>
            </p:nvSpPr>
            <p:spPr>
              <a:xfrm>
                <a:off x="3747962" y="4822686"/>
                <a:ext cx="2211778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nl-NL" sz="1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1E76B4-D541-9AC2-F4DD-BA0B2976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62" y="4822686"/>
                <a:ext cx="2211778" cy="314702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E20CB5-9846-4311-7759-0D9AD77E62AC}"/>
                  </a:ext>
                </a:extLst>
              </p:cNvPr>
              <p:cNvSpPr txBox="1"/>
              <p:nvPr/>
            </p:nvSpPr>
            <p:spPr>
              <a:xfrm>
                <a:off x="3648715" y="5235691"/>
                <a:ext cx="2535277" cy="359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E20CB5-9846-4311-7759-0D9AD77E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15" y="5235691"/>
                <a:ext cx="2535277" cy="359842"/>
              </a:xfrm>
              <a:prstGeom prst="rect">
                <a:avLst/>
              </a:prstGeom>
              <a:blipFill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AAADBE-F09A-7344-E496-D95F5D2BE767}"/>
                  </a:ext>
                </a:extLst>
              </p:cNvPr>
              <p:cNvSpPr txBox="1"/>
              <p:nvPr/>
            </p:nvSpPr>
            <p:spPr>
              <a:xfrm>
                <a:off x="936479" y="4749874"/>
                <a:ext cx="2811483" cy="317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nl-NL" sz="1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nl-NL" sz="1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sepChr m:val="∣"/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AAADBE-F09A-7344-E496-D95F5D2BE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" y="4749874"/>
                <a:ext cx="2811483" cy="31797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77414A-AAC6-2E41-E505-B14D44F0B417}"/>
                  </a:ext>
                </a:extLst>
              </p:cNvPr>
              <p:cNvSpPr txBox="1"/>
              <p:nvPr/>
            </p:nvSpPr>
            <p:spPr>
              <a:xfrm>
                <a:off x="-1674607" y="5141979"/>
                <a:ext cx="8033656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sepChr m:val="∣"/>
                              <m:ctrlPr>
                                <a:rPr lang="nl-NL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nl-NL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1400" i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nl-NL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nl-NL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nl-N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77414A-AAC6-2E41-E505-B14D44F0B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607" y="5141979"/>
                <a:ext cx="8033656" cy="547266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B8F4C8-9C79-1170-4F80-475C65061BF8}"/>
              </a:ext>
            </a:extLst>
          </p:cNvPr>
          <p:cNvCxnSpPr/>
          <p:nvPr/>
        </p:nvCxnSpPr>
        <p:spPr>
          <a:xfrm>
            <a:off x="3488190" y="5173270"/>
            <a:ext cx="451262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D3E82E-04A0-3475-B1DA-C3458F405F1D}"/>
              </a:ext>
            </a:extLst>
          </p:cNvPr>
          <p:cNvSpPr txBox="1"/>
          <p:nvPr/>
        </p:nvSpPr>
        <p:spPr>
          <a:xfrm>
            <a:off x="1858850" y="4306712"/>
            <a:ext cx="3579730" cy="323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b="1" dirty="0"/>
              <a:t>Bootstrapping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309ED8-6D3D-9892-4C3F-70C91031FA64}"/>
              </a:ext>
            </a:extLst>
          </p:cNvPr>
          <p:cNvSpPr/>
          <p:nvPr/>
        </p:nvSpPr>
        <p:spPr>
          <a:xfrm>
            <a:off x="6544295" y="1565274"/>
            <a:ext cx="4399599" cy="655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Important Reminders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6BE741-7BFA-62FB-72D1-1D10DC600EA4}"/>
              </a:ext>
            </a:extLst>
          </p:cNvPr>
          <p:cNvSpPr/>
          <p:nvPr/>
        </p:nvSpPr>
        <p:spPr>
          <a:xfrm>
            <a:off x="7547306" y="2613075"/>
            <a:ext cx="2732579" cy="959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>
                <a:solidFill>
                  <a:schemeClr val="tx1"/>
                </a:solidFill>
              </a:rPr>
              <a:t>Only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use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when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difficult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to</a:t>
            </a:r>
            <a:r>
              <a:rPr lang="nl-NL" sz="1400" dirty="0">
                <a:solidFill>
                  <a:schemeClr val="tx1"/>
                </a:solidFill>
              </a:rPr>
              <a:t> sample </a:t>
            </a:r>
            <a:r>
              <a:rPr lang="nl-NL" sz="1400" dirty="0" err="1">
                <a:solidFill>
                  <a:schemeClr val="tx1"/>
                </a:solidFill>
              </a:rPr>
              <a:t>from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original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distribution</a:t>
            </a:r>
            <a:r>
              <a:rPr lang="nl-NL" sz="1400" dirty="0">
                <a:solidFill>
                  <a:schemeClr val="tx1"/>
                </a:solidFill>
              </a:rPr>
              <a:t>! (</a:t>
            </a:r>
            <a:r>
              <a:rPr lang="nl-NL" sz="1400" dirty="0" err="1">
                <a:solidFill>
                  <a:schemeClr val="tx1"/>
                </a:solidFill>
              </a:rPr>
              <a:t>otherwise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just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use</a:t>
            </a:r>
            <a:r>
              <a:rPr lang="nl-NL" sz="1400" dirty="0">
                <a:solidFill>
                  <a:schemeClr val="tx1"/>
                </a:solidFill>
              </a:rPr>
              <a:t> a </a:t>
            </a:r>
            <a:r>
              <a:rPr lang="nl-NL" sz="1400" dirty="0" err="1">
                <a:solidFill>
                  <a:schemeClr val="tx1"/>
                </a:solidFill>
              </a:rPr>
              <a:t>Kalman</a:t>
            </a:r>
            <a:r>
              <a:rPr lang="nl-NL" sz="1400" dirty="0">
                <a:solidFill>
                  <a:schemeClr val="tx1"/>
                </a:solidFill>
              </a:rPr>
              <a:t> filter)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0EC50-45A6-F848-B788-AC82C1C3D18B}"/>
              </a:ext>
            </a:extLst>
          </p:cNvPr>
          <p:cNvSpPr/>
          <p:nvPr/>
        </p:nvSpPr>
        <p:spPr>
          <a:xfrm>
            <a:off x="7547306" y="4093833"/>
            <a:ext cx="2732579" cy="959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dirty="0" err="1">
                <a:solidFill>
                  <a:schemeClr val="tx1"/>
                </a:solidFill>
              </a:rPr>
              <a:t>Remember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to</a:t>
            </a:r>
            <a:r>
              <a:rPr lang="nl-NL" sz="1400" dirty="0">
                <a:solidFill>
                  <a:schemeClr val="tx1"/>
                </a:solidFill>
              </a:rPr>
              <a:t> keep </a:t>
            </a:r>
            <a:r>
              <a:rPr lang="nl-NL" sz="1400" dirty="0" err="1">
                <a:solidFill>
                  <a:schemeClr val="tx1"/>
                </a:solidFill>
              </a:rPr>
              <a:t>the</a:t>
            </a:r>
            <a:r>
              <a:rPr lang="nl-NL" sz="1400" dirty="0">
                <a:solidFill>
                  <a:schemeClr val="tx1"/>
                </a:solidFill>
              </a:rPr>
              <a:t> support of </a:t>
            </a:r>
            <a:r>
              <a:rPr lang="nl-NL" sz="1400" dirty="0" err="1">
                <a:solidFill>
                  <a:schemeClr val="tx1"/>
                </a:solidFill>
              </a:rPr>
              <a:t>original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distribution</a:t>
            </a:r>
            <a:r>
              <a:rPr lang="nl-NL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90EFB07-4F2C-6DF4-35BC-CB2C87BB80C9}"/>
              </a:ext>
            </a:extLst>
          </p:cNvPr>
          <p:cNvSpPr/>
          <p:nvPr/>
        </p:nvSpPr>
        <p:spPr>
          <a:xfrm>
            <a:off x="6547098" y="2774943"/>
            <a:ext cx="699653" cy="655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3200" b="1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F9A369-A0E4-538D-8445-78613C283B16}"/>
              </a:ext>
            </a:extLst>
          </p:cNvPr>
          <p:cNvSpPr/>
          <p:nvPr/>
        </p:nvSpPr>
        <p:spPr>
          <a:xfrm>
            <a:off x="6559445" y="4245989"/>
            <a:ext cx="699653" cy="655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51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78048-CEF1-A932-3E9E-EB12183BA60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8F2D7F-D6E2-7CB3-A6EC-24CFE538AB7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FFDFCD-5180-5995-5D45-5DF7221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Filter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1B39-1367-D57F-8245-D3B416D2F4BC}"/>
              </a:ext>
            </a:extLst>
          </p:cNvPr>
          <p:cNvSpPr/>
          <p:nvPr/>
        </p:nvSpPr>
        <p:spPr>
          <a:xfrm>
            <a:off x="719138" y="1565275"/>
            <a:ext cx="3472852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/>
              <a:t>Updates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FF32-6611-5EBD-4A6F-C0B7FBE277A1}"/>
              </a:ext>
            </a:extLst>
          </p:cNvPr>
          <p:cNvSpPr/>
          <p:nvPr/>
        </p:nvSpPr>
        <p:spPr>
          <a:xfrm>
            <a:off x="1455944" y="2214481"/>
            <a:ext cx="2130404" cy="359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Propagation</a:t>
            </a:r>
            <a:r>
              <a:rPr lang="nl-NL" sz="1400" b="1" dirty="0"/>
              <a:t>/</a:t>
            </a:r>
            <a:r>
              <a:rPr lang="nl-NL" sz="1400" b="1" dirty="0" err="1"/>
              <a:t>Dynamic</a:t>
            </a:r>
            <a:r>
              <a:rPr lang="nl-NL" sz="1400" b="1" dirty="0"/>
              <a:t> 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FBA8C-B0AC-4E3B-A40B-5161AEEBE2A9}"/>
              </a:ext>
            </a:extLst>
          </p:cNvPr>
          <p:cNvSpPr/>
          <p:nvPr/>
        </p:nvSpPr>
        <p:spPr>
          <a:xfrm>
            <a:off x="1539071" y="3181201"/>
            <a:ext cx="1964150" cy="369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Measurement</a:t>
            </a:r>
            <a:r>
              <a:rPr lang="nl-NL" sz="1400" b="1" dirty="0"/>
              <a:t>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41F059-5A99-8EE3-68F5-51F68E71DF54}"/>
                  </a:ext>
                </a:extLst>
              </p:cNvPr>
              <p:cNvSpPr txBox="1"/>
              <p:nvPr/>
            </p:nvSpPr>
            <p:spPr>
              <a:xfrm>
                <a:off x="258933" y="2695165"/>
                <a:ext cx="4393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41F059-5A99-8EE3-68F5-51F68E71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3" y="2695165"/>
                <a:ext cx="439326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9ABFCF-F7FD-FC5D-D8B5-29451683FFD8}"/>
                  </a:ext>
                </a:extLst>
              </p:cNvPr>
              <p:cNvSpPr txBox="1"/>
              <p:nvPr/>
            </p:nvSpPr>
            <p:spPr>
              <a:xfrm>
                <a:off x="1781691" y="3590788"/>
                <a:ext cx="2535277" cy="40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1600" i="1"/>
                          </m:ctrlPr>
                        </m:accPr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𝑤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nl-NL" sz="1600" i="1"/>
                        <m:t>=</m:t>
                      </m:r>
                      <m:r>
                        <a:rPr lang="nl-NL" sz="1600" i="1"/>
                        <m:t>𝑝</m:t>
                      </m:r>
                      <m:d>
                        <m:dPr>
                          <m:sepChr m:val="∣"/>
                          <m:ctrlPr>
                            <a:rPr lang="nl-NL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/>
                              </m:ctrlPr>
                            </m:sSubPr>
                            <m:e>
                              <m:r>
                                <a:rPr lang="nl-NL" sz="1600" i="1"/>
                                <m:t>𝑦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nl-NL" sz="1600" i="1"/>
                              </m:ctrlPr>
                            </m:sSubSupPr>
                            <m:e>
                              <m:r>
                                <a:rPr lang="nl-NL" sz="1600" i="1"/>
                                <m:t>𝑥</m:t>
                              </m:r>
                            </m:e>
                            <m:sub>
                              <m:r>
                                <a:rPr lang="nl-NL" sz="1600" i="1"/>
                                <m:t>𝑡</m:t>
                              </m:r>
                            </m:sub>
                            <m:sup>
                              <m:r>
                                <a:rPr lang="nl-NL" sz="1600" i="1"/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nl-NL" sz="1600" i="1"/>
                          </m:ctrlPr>
                        </m:sSubSupPr>
                        <m:e>
                          <m:r>
                            <a:rPr lang="nl-NL" sz="1600" i="1"/>
                            <m:t>𝑤</m:t>
                          </m:r>
                        </m:e>
                        <m:sub>
                          <m:r>
                            <a:rPr lang="nl-NL" sz="1600" i="1"/>
                            <m:t>𝑡</m:t>
                          </m:r>
                          <m:r>
                            <a:rPr lang="nl-NL" sz="1600" i="1"/>
                            <m:t>−1</m:t>
                          </m:r>
                        </m:sub>
                        <m:sup>
                          <m:r>
                            <a:rPr lang="nl-NL" sz="1600" i="1"/>
                            <m:t>𝑖</m:t>
                          </m:r>
                        </m:sup>
                      </m:sSubSup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9ABFCF-F7FD-FC5D-D8B5-29451683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91" y="3590788"/>
                <a:ext cx="2535277" cy="405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4FF83D-851F-10DE-656A-31F612A249BB}"/>
                  </a:ext>
                </a:extLst>
              </p:cNvPr>
              <p:cNvSpPr txBox="1"/>
              <p:nvPr/>
            </p:nvSpPr>
            <p:spPr>
              <a:xfrm>
                <a:off x="2066323" y="4063381"/>
                <a:ext cx="1966011" cy="833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nl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nl-N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4FF83D-851F-10DE-656A-31F612A2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23" y="4063381"/>
                <a:ext cx="1966011" cy="833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665F194-ADB5-5826-13C1-2E5051F86A58}"/>
              </a:ext>
            </a:extLst>
          </p:cNvPr>
          <p:cNvSpPr txBox="1"/>
          <p:nvPr/>
        </p:nvSpPr>
        <p:spPr>
          <a:xfrm>
            <a:off x="1066456" y="3743592"/>
            <a:ext cx="121362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200" b="1" dirty="0" err="1"/>
              <a:t>Reweighting</a:t>
            </a:r>
            <a:r>
              <a:rPr lang="nl-NL" sz="1200" b="1" dirty="0"/>
              <a:t> 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E1BFA-BAFF-47E1-6BAB-CC7C6D62C80C}"/>
              </a:ext>
            </a:extLst>
          </p:cNvPr>
          <p:cNvSpPr txBox="1"/>
          <p:nvPr/>
        </p:nvSpPr>
        <p:spPr>
          <a:xfrm>
            <a:off x="1066456" y="4445931"/>
            <a:ext cx="121362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200" b="1" dirty="0" err="1"/>
              <a:t>Normalization</a:t>
            </a:r>
            <a:r>
              <a:rPr lang="nl-NL" sz="1200" b="1" dirty="0"/>
              <a:t> 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96A1-39D0-5915-5056-A312B371564E}"/>
              </a:ext>
            </a:extLst>
          </p:cNvPr>
          <p:cNvSpPr/>
          <p:nvPr/>
        </p:nvSpPr>
        <p:spPr>
          <a:xfrm>
            <a:off x="1539071" y="4923392"/>
            <a:ext cx="1964150" cy="369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Resampling</a:t>
            </a:r>
            <a:endParaRPr lang="nl-NL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C69267-FBDA-DF9F-03F0-675EAA30DA15}"/>
                  </a:ext>
                </a:extLst>
              </p:cNvPr>
              <p:cNvSpPr txBox="1"/>
              <p:nvPr/>
            </p:nvSpPr>
            <p:spPr>
              <a:xfrm>
                <a:off x="-1327067" y="5436938"/>
                <a:ext cx="8033656" cy="937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Draw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from</m:t>
                      </m:r>
                      <m:sSubSup>
                        <m:sSub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nl-NL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probability</m:t>
                      </m:r>
                      <m:sSubSup>
                        <m:sSubSup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4C69267-FBDA-DF9F-03F0-675EAA3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7067" y="5436938"/>
                <a:ext cx="8033656" cy="937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C7A3628-EB2E-06B1-6E18-E9E15364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973" y="2131942"/>
            <a:ext cx="6009789" cy="315015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AE5EB14-B1E2-FAC7-6B9D-BADE29CF60FB}"/>
              </a:ext>
            </a:extLst>
          </p:cNvPr>
          <p:cNvSpPr/>
          <p:nvPr/>
        </p:nvSpPr>
        <p:spPr>
          <a:xfrm>
            <a:off x="5459973" y="1564292"/>
            <a:ext cx="6009790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Results</a:t>
            </a:r>
            <a:endParaRPr lang="nl-NL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39FC6B-3439-08C6-027F-014F3FC4EE47}"/>
              </a:ext>
            </a:extLst>
          </p:cNvPr>
          <p:cNvSpPr/>
          <p:nvPr/>
        </p:nvSpPr>
        <p:spPr>
          <a:xfrm>
            <a:off x="5593278" y="5507325"/>
            <a:ext cx="5771119" cy="7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100" dirty="0" err="1"/>
              <a:t>Good</a:t>
            </a:r>
            <a:r>
              <a:rPr lang="nl-NL" sz="1100" dirty="0"/>
              <a:t> tracking! </a:t>
            </a:r>
            <a:r>
              <a:rPr lang="nl-NL" sz="1100" dirty="0" err="1"/>
              <a:t>Smooth</a:t>
            </a:r>
            <a:r>
              <a:rPr lang="nl-NL" sz="1100" dirty="0"/>
              <a:t> (</a:t>
            </a:r>
            <a:r>
              <a:rPr lang="nl-NL" sz="1100" dirty="0" err="1"/>
              <a:t>average</a:t>
            </a:r>
            <a:r>
              <a:rPr lang="nl-NL" sz="1100" dirty="0"/>
              <a:t> case) </a:t>
            </a:r>
            <a:r>
              <a:rPr lang="nl-NL" sz="1100" dirty="0" err="1"/>
              <a:t>and</a:t>
            </a:r>
            <a:r>
              <a:rPr lang="nl-NL" sz="1100" dirty="0"/>
              <a:t> no drift, </a:t>
            </a:r>
            <a:r>
              <a:rPr lang="nl-NL" sz="1100" dirty="0" err="1"/>
              <a:t>succesfully</a:t>
            </a:r>
            <a:r>
              <a:rPr lang="nl-NL" sz="1100" dirty="0"/>
              <a:t> </a:t>
            </a:r>
            <a:r>
              <a:rPr lang="nl-NL" sz="1100" dirty="0" err="1"/>
              <a:t>able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localize</a:t>
            </a:r>
            <a:endParaRPr lang="nl-NL" sz="1100" dirty="0"/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100" dirty="0" err="1"/>
              <a:t>Eratic</a:t>
            </a:r>
            <a:r>
              <a:rPr lang="nl-NL" sz="1100" dirty="0"/>
              <a:t> </a:t>
            </a:r>
            <a:r>
              <a:rPr lang="nl-NL" sz="1100" dirty="0" err="1"/>
              <a:t>path</a:t>
            </a:r>
            <a:r>
              <a:rPr lang="nl-NL" sz="1100" dirty="0"/>
              <a:t> </a:t>
            </a:r>
            <a:r>
              <a:rPr lang="nl-NL" sz="1100" dirty="0" err="1"/>
              <a:t>for</a:t>
            </a:r>
            <a:r>
              <a:rPr lang="nl-NL" sz="1100" dirty="0"/>
              <a:t> </a:t>
            </a:r>
            <a:r>
              <a:rPr lang="nl-NL" sz="1100" dirty="0" err="1"/>
              <a:t>the</a:t>
            </a:r>
            <a:r>
              <a:rPr lang="nl-NL" sz="1100" dirty="0"/>
              <a:t> “best” </a:t>
            </a:r>
            <a:r>
              <a:rPr lang="nl-NL" sz="1100" dirty="0" err="1"/>
              <a:t>particle</a:t>
            </a:r>
            <a:r>
              <a:rPr lang="nl-NL" sz="1100" dirty="0"/>
              <a:t> </a:t>
            </a:r>
            <a:r>
              <a:rPr lang="nl-NL" sz="1100" dirty="0" err="1"/>
              <a:t>trajectoy</a:t>
            </a:r>
            <a:r>
              <a:rPr lang="nl-NL" sz="1100" dirty="0"/>
              <a:t>. </a:t>
            </a:r>
            <a:r>
              <a:rPr lang="nl-NL" sz="1100" dirty="0" err="1"/>
              <a:t>Due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switching</a:t>
            </a:r>
            <a:r>
              <a:rPr lang="nl-NL" sz="1100" dirty="0"/>
              <a:t> </a:t>
            </a:r>
            <a:r>
              <a:rPr lang="nl-NL" sz="1100" dirty="0" err="1"/>
              <a:t>between</a:t>
            </a:r>
            <a:r>
              <a:rPr lang="nl-NL" sz="1100" dirty="0"/>
              <a:t> different </a:t>
            </a:r>
            <a:r>
              <a:rPr lang="nl-NL" sz="1100" dirty="0" err="1"/>
              <a:t>particles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6618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D8832-EDFB-9E95-6070-5BBB3C1C34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300A6-A06F-298A-4AF8-FDB7F2849FA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2D29-A0B8-51B7-65E2-5BFC76EE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E737C-0167-8405-6CD2-7BEBED15E99F}"/>
              </a:ext>
            </a:extLst>
          </p:cNvPr>
          <p:cNvSpPr/>
          <p:nvPr/>
        </p:nvSpPr>
        <p:spPr>
          <a:xfrm>
            <a:off x="719138" y="1565274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Variable</a:t>
            </a:r>
            <a:endParaRPr lang="nl-NL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AFB3B-192A-94B6-F548-4AC01411F5C4}"/>
              </a:ext>
            </a:extLst>
          </p:cNvPr>
          <p:cNvSpPr/>
          <p:nvPr/>
        </p:nvSpPr>
        <p:spPr>
          <a:xfrm>
            <a:off x="4357788" y="2134021"/>
            <a:ext cx="3472852" cy="362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Increasing</a:t>
            </a:r>
            <a:endParaRPr lang="nl-NL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5419-C715-5E8E-9655-F886F5934AD1}"/>
              </a:ext>
            </a:extLst>
          </p:cNvPr>
          <p:cNvSpPr/>
          <p:nvPr/>
        </p:nvSpPr>
        <p:spPr>
          <a:xfrm>
            <a:off x="7967442" y="2145895"/>
            <a:ext cx="3472852" cy="350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400" b="1" dirty="0" err="1"/>
              <a:t>Decreasing</a:t>
            </a:r>
            <a:endParaRPr lang="nl-NL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45D70D-6F64-083A-E7E8-7282C83540D5}"/>
                  </a:ext>
                </a:extLst>
              </p:cNvPr>
              <p:cNvSpPr txBox="1"/>
              <p:nvPr/>
            </p:nvSpPr>
            <p:spPr>
              <a:xfrm>
                <a:off x="934208" y="2767732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Process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45D70D-6F64-083A-E7E8-7282C835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08" y="2767732"/>
                <a:ext cx="3042711" cy="489156"/>
              </a:xfrm>
              <a:prstGeom prst="rect">
                <a:avLst/>
              </a:prstGeom>
              <a:blipFill>
                <a:blip r:embed="rId2"/>
                <a:stretch>
                  <a:fillRect l="-3607" t="-21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7CAC3A-0421-EBF3-FF50-FA057586AF86}"/>
                  </a:ext>
                </a:extLst>
              </p:cNvPr>
              <p:cNvSpPr txBox="1"/>
              <p:nvPr/>
            </p:nvSpPr>
            <p:spPr>
              <a:xfrm>
                <a:off x="803579" y="3521057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Measurement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7CAC3A-0421-EBF3-FF50-FA057586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9" y="3521057"/>
                <a:ext cx="3042711" cy="489156"/>
              </a:xfrm>
              <a:prstGeom prst="rect">
                <a:avLst/>
              </a:prstGeom>
              <a:blipFill>
                <a:blip r:embed="rId3"/>
                <a:stretch>
                  <a:fillRect l="-3006" t="-21250" r="-94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E9F01-33DA-9781-F6AD-5AE21E6F9A90}"/>
                  </a:ext>
                </a:extLst>
              </p:cNvPr>
              <p:cNvSpPr txBox="1"/>
              <p:nvPr/>
            </p:nvSpPr>
            <p:spPr>
              <a:xfrm>
                <a:off x="719138" y="4264200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Initial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position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covariance</a:t>
                </a:r>
                <a:endParaRPr lang="nl-NL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E9F01-33DA-9781-F6AD-5AE21E6F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" y="4264200"/>
                <a:ext cx="3042711" cy="489156"/>
              </a:xfrm>
              <a:prstGeom prst="rect">
                <a:avLst/>
              </a:prstGeom>
              <a:blipFill>
                <a:blip r:embed="rId4"/>
                <a:stretch>
                  <a:fillRect l="-3607" t="-21250" r="-202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AE057-62C3-3BC3-62F1-EF3635DFC486}"/>
              </a:ext>
            </a:extLst>
          </p:cNvPr>
          <p:cNvCxnSpPr>
            <a:cxnSpLocks/>
          </p:cNvCxnSpPr>
          <p:nvPr/>
        </p:nvCxnSpPr>
        <p:spPr>
          <a:xfrm>
            <a:off x="718666" y="3277590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37EED1-F4A1-3ABA-63AE-6FED8E703CC9}"/>
              </a:ext>
            </a:extLst>
          </p:cNvPr>
          <p:cNvCxnSpPr>
            <a:cxnSpLocks/>
          </p:cNvCxnSpPr>
          <p:nvPr/>
        </p:nvCxnSpPr>
        <p:spPr>
          <a:xfrm>
            <a:off x="689198" y="4031985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D3FA9-6EC1-3B33-6683-A24B5A47F85D}"/>
              </a:ext>
            </a:extLst>
          </p:cNvPr>
          <p:cNvSpPr/>
          <p:nvPr/>
        </p:nvSpPr>
        <p:spPr>
          <a:xfrm>
            <a:off x="4357788" y="1552126"/>
            <a:ext cx="7082506" cy="489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Effects</a:t>
            </a:r>
            <a:endParaRPr lang="nl-NL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F863F-7FCB-7DB1-4579-4340A04897CE}"/>
              </a:ext>
            </a:extLst>
          </p:cNvPr>
          <p:cNvSpPr/>
          <p:nvPr/>
        </p:nvSpPr>
        <p:spPr>
          <a:xfrm>
            <a:off x="4357788" y="2607534"/>
            <a:ext cx="3472852" cy="566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More random </a:t>
            </a:r>
            <a:r>
              <a:rPr lang="nl-NL" sz="1200" b="1" dirty="0" err="1">
                <a:solidFill>
                  <a:schemeClr val="tx1"/>
                </a:solidFill>
              </a:rPr>
              <a:t>particle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trajectories</a:t>
            </a:r>
            <a:r>
              <a:rPr lang="nl-NL" sz="1200" b="1" dirty="0">
                <a:solidFill>
                  <a:schemeClr val="tx1"/>
                </a:solidFill>
              </a:rPr>
              <a:t> (</a:t>
            </a:r>
            <a:r>
              <a:rPr lang="nl-NL" sz="1200" b="1" dirty="0" err="1">
                <a:solidFill>
                  <a:schemeClr val="tx1"/>
                </a:solidFill>
              </a:rPr>
              <a:t>useful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if</a:t>
            </a:r>
            <a:r>
              <a:rPr lang="nl-NL" sz="1200" b="1" dirty="0">
                <a:solidFill>
                  <a:schemeClr val="tx1"/>
                </a:solidFill>
              </a:rPr>
              <a:t> model </a:t>
            </a:r>
            <a:r>
              <a:rPr lang="nl-NL" sz="1200" b="1" dirty="0" err="1">
                <a:solidFill>
                  <a:schemeClr val="tx1"/>
                </a:solidFill>
              </a:rPr>
              <a:t>innacurate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Erratic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21320F-27A3-778C-8959-F93783223B18}"/>
              </a:ext>
            </a:extLst>
          </p:cNvPr>
          <p:cNvSpPr/>
          <p:nvPr/>
        </p:nvSpPr>
        <p:spPr>
          <a:xfrm>
            <a:off x="7998423" y="4168461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Divergence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3DC5F9-BBFB-05A4-7C10-BE470A2557BF}"/>
              </a:ext>
            </a:extLst>
          </p:cNvPr>
          <p:cNvSpPr/>
          <p:nvPr/>
        </p:nvSpPr>
        <p:spPr>
          <a:xfrm>
            <a:off x="4357788" y="3406355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Erratic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trajectory</a:t>
            </a:r>
            <a:r>
              <a:rPr lang="nl-NL" sz="1200" b="1" dirty="0">
                <a:solidFill>
                  <a:schemeClr val="tx1"/>
                </a:solidFill>
              </a:rPr>
              <a:t>, </a:t>
            </a:r>
            <a:r>
              <a:rPr lang="nl-NL" sz="1200" b="1" dirty="0" err="1">
                <a:solidFill>
                  <a:schemeClr val="tx1"/>
                </a:solidFill>
              </a:rPr>
              <a:t>all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measurements</a:t>
            </a:r>
            <a:r>
              <a:rPr lang="nl-NL" sz="1200" b="1" dirty="0">
                <a:solidFill>
                  <a:schemeClr val="tx1"/>
                </a:solidFill>
              </a:rPr>
              <a:t> high </a:t>
            </a:r>
            <a:r>
              <a:rPr lang="nl-NL" sz="1200" b="1" dirty="0" err="1">
                <a:solidFill>
                  <a:schemeClr val="tx1"/>
                </a:solidFill>
              </a:rPr>
              <a:t>probability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68948-AA9B-4737-2420-F446A8575096}"/>
              </a:ext>
            </a:extLst>
          </p:cNvPr>
          <p:cNvSpPr/>
          <p:nvPr/>
        </p:nvSpPr>
        <p:spPr>
          <a:xfrm>
            <a:off x="7996910" y="3429000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Degenerate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particles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FE513-8C08-E660-6AD1-CD6290569BEB}"/>
              </a:ext>
            </a:extLst>
          </p:cNvPr>
          <p:cNvSpPr/>
          <p:nvPr/>
        </p:nvSpPr>
        <p:spPr>
          <a:xfrm>
            <a:off x="4357788" y="4160749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Degenerate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particles</a:t>
            </a:r>
            <a:endParaRPr lang="nl-NL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>
                <a:solidFill>
                  <a:schemeClr val="tx1"/>
                </a:solidFill>
              </a:rPr>
              <a:t>Inaccurate tracking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1182FE-115B-2B52-E0C1-AE8B10965A4D}"/>
              </a:ext>
            </a:extLst>
          </p:cNvPr>
          <p:cNvSpPr/>
          <p:nvPr/>
        </p:nvSpPr>
        <p:spPr>
          <a:xfrm>
            <a:off x="7996910" y="2611634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Divergence</a:t>
            </a:r>
            <a:endParaRPr lang="nl-NL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37AEE-62D6-378C-EDCC-A6BAC6FF30C6}"/>
                  </a:ext>
                </a:extLst>
              </p:cNvPr>
              <p:cNvSpPr txBox="1"/>
              <p:nvPr/>
            </p:nvSpPr>
            <p:spPr>
              <a:xfrm>
                <a:off x="934208" y="4999459"/>
                <a:ext cx="3042711" cy="489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NL" sz="2000" dirty="0"/>
                  <a:t>: </a:t>
                </a:r>
                <a:r>
                  <a:rPr lang="nl-NL" sz="2000" dirty="0" err="1"/>
                  <a:t>Amount</a:t>
                </a:r>
                <a:r>
                  <a:rPr lang="nl-NL" sz="2000" dirty="0"/>
                  <a:t> of </a:t>
                </a:r>
                <a:r>
                  <a:rPr lang="nl-NL" sz="2000" dirty="0" err="1"/>
                  <a:t>particles</a:t>
                </a:r>
                <a:endParaRPr lang="nl-NL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237AEE-62D6-378C-EDCC-A6BAC6FF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08" y="4999459"/>
                <a:ext cx="3042711" cy="489156"/>
              </a:xfrm>
              <a:prstGeom prst="rect">
                <a:avLst/>
              </a:prstGeom>
              <a:blipFill>
                <a:blip r:embed="rId5"/>
                <a:stretch>
                  <a:fillRect l="-2806" t="-21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61AA04-B5B5-244B-BF35-0A3A707D15AE}"/>
              </a:ext>
            </a:extLst>
          </p:cNvPr>
          <p:cNvCxnSpPr>
            <a:cxnSpLocks/>
          </p:cNvCxnSpPr>
          <p:nvPr/>
        </p:nvCxnSpPr>
        <p:spPr>
          <a:xfrm>
            <a:off x="720179" y="4793253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75641A-E2FF-A7D9-9F2E-EAE9D0CF30DD}"/>
              </a:ext>
            </a:extLst>
          </p:cNvPr>
          <p:cNvSpPr/>
          <p:nvPr/>
        </p:nvSpPr>
        <p:spPr>
          <a:xfrm>
            <a:off x="4357788" y="4916713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Better</a:t>
            </a:r>
            <a:r>
              <a:rPr lang="nl-NL" sz="1200" b="1" dirty="0">
                <a:solidFill>
                  <a:schemeClr val="tx1"/>
                </a:solidFill>
              </a:rPr>
              <a:t> tracking (approach </a:t>
            </a:r>
            <a:r>
              <a:rPr lang="nl-NL" sz="1200" b="1" dirty="0" err="1">
                <a:solidFill>
                  <a:schemeClr val="tx1"/>
                </a:solidFill>
              </a:rPr>
              <a:t>true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distribution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896683-5F84-BD9E-F656-73507E1BFD27}"/>
              </a:ext>
            </a:extLst>
          </p:cNvPr>
          <p:cNvSpPr/>
          <p:nvPr/>
        </p:nvSpPr>
        <p:spPr>
          <a:xfrm>
            <a:off x="7967442" y="4928891"/>
            <a:ext cx="3472852" cy="489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Decreased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computational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complexity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22D27-0E24-94FD-A915-82A04D0A7DB2}"/>
              </a:ext>
            </a:extLst>
          </p:cNvPr>
          <p:cNvSpPr/>
          <p:nvPr/>
        </p:nvSpPr>
        <p:spPr>
          <a:xfrm>
            <a:off x="729698" y="5566086"/>
            <a:ext cx="3472852" cy="617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Conclusion</a:t>
            </a:r>
            <a:endParaRPr lang="nl-NL" sz="16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7AC35-0E68-F1FE-54BC-86F1A85C73E9}"/>
              </a:ext>
            </a:extLst>
          </p:cNvPr>
          <p:cNvCxnSpPr>
            <a:cxnSpLocks/>
          </p:cNvCxnSpPr>
          <p:nvPr/>
        </p:nvCxnSpPr>
        <p:spPr>
          <a:xfrm>
            <a:off x="720179" y="5488615"/>
            <a:ext cx="10751096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8999C-7644-33E5-30F0-379D989FCE52}"/>
              </a:ext>
            </a:extLst>
          </p:cNvPr>
          <p:cNvSpPr/>
          <p:nvPr/>
        </p:nvSpPr>
        <p:spPr>
          <a:xfrm>
            <a:off x="4357787" y="5566085"/>
            <a:ext cx="7113487" cy="617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L="171450" indent="-1714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sz="1200" b="1" dirty="0" err="1">
                <a:solidFill>
                  <a:schemeClr val="tx1"/>
                </a:solidFill>
              </a:rPr>
              <a:t>Choose</a:t>
            </a:r>
            <a:r>
              <a:rPr lang="nl-NL" sz="1200" b="1" dirty="0">
                <a:solidFill>
                  <a:schemeClr val="tx1"/>
                </a:solidFill>
              </a:rPr>
              <a:t> Q, </a:t>
            </a:r>
            <a:r>
              <a:rPr lang="nl-NL" sz="1200" b="1" dirty="0" err="1">
                <a:solidFill>
                  <a:schemeClr val="tx1"/>
                </a:solidFill>
              </a:rPr>
              <a:t>relatively</a:t>
            </a:r>
            <a:r>
              <a:rPr lang="nl-NL" sz="1200" b="1" dirty="0">
                <a:solidFill>
                  <a:schemeClr val="tx1"/>
                </a:solidFill>
              </a:rPr>
              <a:t> small (accurate model), R </a:t>
            </a:r>
            <a:r>
              <a:rPr lang="nl-NL" sz="1200" b="1" dirty="0" err="1">
                <a:solidFill>
                  <a:schemeClr val="tx1"/>
                </a:solidFill>
              </a:rPr>
              <a:t>relatively</a:t>
            </a:r>
            <a:r>
              <a:rPr lang="nl-NL" sz="1200" b="1" dirty="0">
                <a:solidFill>
                  <a:schemeClr val="tx1"/>
                </a:solidFill>
              </a:rPr>
              <a:t> big (</a:t>
            </a:r>
            <a:r>
              <a:rPr lang="nl-NL" sz="1200" b="1" dirty="0" err="1">
                <a:solidFill>
                  <a:schemeClr val="tx1"/>
                </a:solidFill>
              </a:rPr>
              <a:t>noisy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measurements</a:t>
            </a:r>
            <a:r>
              <a:rPr lang="nl-NL" sz="1200" b="1" dirty="0">
                <a:solidFill>
                  <a:schemeClr val="tx1"/>
                </a:solidFill>
              </a:rPr>
              <a:t>), </a:t>
            </a:r>
            <a:r>
              <a:rPr lang="nl-NL" sz="1200" b="1" dirty="0" err="1">
                <a:solidFill>
                  <a:schemeClr val="tx1"/>
                </a:solidFill>
              </a:rPr>
              <a:t>and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initial</a:t>
            </a:r>
            <a:r>
              <a:rPr lang="nl-NL" sz="1200" b="1" dirty="0">
                <a:solidFill>
                  <a:schemeClr val="tx1"/>
                </a:solidFill>
              </a:rPr>
              <a:t> Q small (we start close </a:t>
            </a:r>
            <a:r>
              <a:rPr lang="nl-NL" sz="1200" b="1" dirty="0" err="1">
                <a:solidFill>
                  <a:schemeClr val="tx1"/>
                </a:solidFill>
              </a:rPr>
              <a:t>to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true</a:t>
            </a:r>
            <a:r>
              <a:rPr lang="nl-NL" sz="1200" b="1" dirty="0">
                <a:solidFill>
                  <a:schemeClr val="tx1"/>
                </a:solidFill>
              </a:rPr>
              <a:t> </a:t>
            </a:r>
            <a:r>
              <a:rPr lang="nl-NL" sz="1200" b="1" dirty="0" err="1">
                <a:solidFill>
                  <a:schemeClr val="tx1"/>
                </a:solidFill>
              </a:rPr>
              <a:t>position</a:t>
            </a:r>
            <a:r>
              <a:rPr lang="nl-NL" sz="12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64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A333E-D49C-56E2-4EDF-4D9B7D57C46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12-4-2025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E7E6-886C-DAEB-12FE-9686D69001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386F1-8D3C-B830-F94A-CBE88EA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Comments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2EFC5-36FB-6FD9-EE68-A6BE431A09AB}"/>
              </a:ext>
            </a:extLst>
          </p:cNvPr>
          <p:cNvSpPr/>
          <p:nvPr/>
        </p:nvSpPr>
        <p:spPr>
          <a:xfrm>
            <a:off x="1443532" y="1897781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Keeping</a:t>
            </a:r>
            <a:r>
              <a:rPr lang="nl-NL" sz="1600" b="1" dirty="0"/>
              <a:t> </a:t>
            </a:r>
            <a:r>
              <a:rPr lang="nl-NL" sz="1600" b="1" dirty="0" err="1"/>
              <a:t>the</a:t>
            </a:r>
            <a:r>
              <a:rPr lang="nl-NL" sz="1600" b="1" dirty="0"/>
              <a:t>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CF3EA-E689-FB3A-BA65-89577B22BFBC}"/>
              </a:ext>
            </a:extLst>
          </p:cNvPr>
          <p:cNvSpPr/>
          <p:nvPr/>
        </p:nvSpPr>
        <p:spPr>
          <a:xfrm>
            <a:off x="7056834" y="1897781"/>
            <a:ext cx="3472852" cy="904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b="1" dirty="0" err="1"/>
              <a:t>Use</a:t>
            </a:r>
            <a:r>
              <a:rPr lang="nl-NL" sz="1600" b="1" dirty="0"/>
              <a:t> </a:t>
            </a:r>
            <a:r>
              <a:rPr lang="nl-NL" sz="1600" b="1" dirty="0" err="1"/>
              <a:t>physics</a:t>
            </a:r>
            <a:r>
              <a:rPr lang="nl-NL" sz="1600" b="1" dirty="0"/>
              <a:t>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knowledge</a:t>
            </a:r>
            <a:r>
              <a:rPr lang="nl-NL" sz="1600" b="1" dirty="0"/>
              <a:t> </a:t>
            </a:r>
            <a:r>
              <a:rPr lang="nl-NL" sz="1600" b="1" dirty="0" err="1"/>
              <a:t>where</a:t>
            </a:r>
            <a:r>
              <a:rPr lang="nl-NL" sz="1600" b="1" dirty="0"/>
              <a:t> </a:t>
            </a:r>
            <a:r>
              <a:rPr lang="nl-NL" sz="1600" b="1" dirty="0" err="1"/>
              <a:t>possible</a:t>
            </a:r>
            <a:endParaRPr lang="nl-NL" sz="1600" b="1" dirty="0"/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9E66A1-20EE-48BC-17E2-1B63B0FA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02" y="3486802"/>
            <a:ext cx="952509" cy="952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91A55-0FD6-2CFD-5C5B-4450BBB2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31" y="3024811"/>
            <a:ext cx="1697057" cy="1760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72B4FF-2B8F-70FE-7162-00FDE2F69075}"/>
                  </a:ext>
                </a:extLst>
              </p:cNvPr>
              <p:cNvSpPr txBox="1"/>
              <p:nvPr/>
            </p:nvSpPr>
            <p:spPr>
              <a:xfrm>
                <a:off x="4776431" y="5123604"/>
                <a:ext cx="8033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nl-NL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72B4FF-2B8F-70FE-7162-00FDE2F6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31" y="5123604"/>
                <a:ext cx="803365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CE962-2EE0-B0DD-DA7F-D4AF3EA47CC9}"/>
                  </a:ext>
                </a:extLst>
              </p:cNvPr>
              <p:cNvSpPr txBox="1"/>
              <p:nvPr/>
            </p:nvSpPr>
            <p:spPr>
              <a:xfrm>
                <a:off x="1794788" y="5025628"/>
                <a:ext cx="2770338" cy="93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supp</m:t>
                      </m:r>
                      <m:r>
                        <m:rPr>
                          <m:nor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}⊆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supp</m:t>
                      </m:r>
                      <m:r>
                        <m:rPr>
                          <m:nor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nl-N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nl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CE962-2EE0-B0DD-DA7F-D4AF3EA4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88" y="5025628"/>
                <a:ext cx="2770338" cy="934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4F8AECC6-D329-4AE3-BCDB-373F234A7437}" vid="{B81EAC2A-555D-4936-8BF3-0B3B9DD84B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60251D-6FF0-4793-A20E-73F86C34C0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1BE96A-004D-462B-9683-1ED8D109FF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FC8290-00E3-448B-9B15-87007C704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95e808-e183-4a7a-9118-4955941b0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 template - TU Delft huisstijl</Template>
  <TotalTime>2792</TotalTime>
  <Words>448</Words>
  <Application>Microsoft Office PowerPoint</Application>
  <PresentationFormat>Widescreen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Segoe UI Light</vt:lpstr>
      <vt:lpstr>Verdana</vt:lpstr>
      <vt:lpstr>TU DELFT | TEMPLATE (SLIDEBUILDER)</vt:lpstr>
      <vt:lpstr>Title slide + image</vt:lpstr>
      <vt:lpstr>Structure</vt:lpstr>
      <vt:lpstr>Problem Setup</vt:lpstr>
      <vt:lpstr>Particle Filter Recap</vt:lpstr>
      <vt:lpstr>Particle Filter Implementation</vt:lpstr>
      <vt:lpstr>Tuning the Filter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Boyd</dc:creator>
  <cp:lastModifiedBy>Tom Lijding</cp:lastModifiedBy>
  <cp:revision>11</cp:revision>
  <dcterms:created xsi:type="dcterms:W3CDTF">2025-03-10T09:36:58Z</dcterms:created>
  <dcterms:modified xsi:type="dcterms:W3CDTF">2025-04-13T07:56:45Z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