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Goals</a:t>
            </a:r>
          </a:p>
          <a:p>
            <a:pPr lvl="0">
              <a:spcBef>
                <a:spcPts val="0"/>
              </a:spcBef>
              <a:buNone/>
            </a:pPr>
            <a:r>
              <a:t/>
            </a:r>
            <a:endParaRPr/>
          </a:p>
          <a:p>
            <a:pPr lvl="0">
              <a:spcBef>
                <a:spcPts val="0"/>
              </a:spcBef>
              <a:buNone/>
            </a:pPr>
            <a:r>
              <a:rPr lang="en"/>
              <a:t>In football, goals win games, and in fantasy football they’re your primary source of</a:t>
            </a:r>
          </a:p>
          <a:p>
            <a:pPr lvl="0">
              <a:spcBef>
                <a:spcPts val="0"/>
              </a:spcBef>
              <a:buNone/>
            </a:pPr>
            <a:r>
              <a:t/>
            </a:r>
            <a:endParaRPr/>
          </a:p>
          <a:p>
            <a:pPr lvl="0">
              <a:spcBef>
                <a:spcPts val="0"/>
              </a:spcBef>
              <a:buNone/>
            </a:pPr>
            <a:r>
              <a:rPr lang="en"/>
              <a:t>points. Points are awarded on a sliding scale based on position (and therefore likelihood</a:t>
            </a:r>
          </a:p>
          <a:p>
            <a:pPr lvl="0">
              <a:spcBef>
                <a:spcPts val="0"/>
              </a:spcBef>
              <a:buNone/>
            </a:pPr>
            <a:r>
              <a:t/>
            </a:r>
            <a:endParaRPr/>
          </a:p>
          <a:p>
            <a:pPr lvl="0">
              <a:spcBef>
                <a:spcPts val="0"/>
              </a:spcBef>
              <a:buNone/>
            </a:pPr>
            <a:r>
              <a:rPr lang="en"/>
              <a:t>of scoring).</a:t>
            </a:r>
          </a:p>
          <a:p>
            <a:pPr lvl="0">
              <a:spcBef>
                <a:spcPts val="0"/>
              </a:spcBef>
              <a:buNone/>
            </a:pPr>
            <a:r>
              <a:t/>
            </a:r>
            <a:endParaRPr/>
          </a:p>
          <a:p>
            <a:pPr lvl="0">
              <a:spcBef>
                <a:spcPts val="0"/>
              </a:spcBef>
              <a:buNone/>
            </a:pPr>
            <a:r>
              <a:rPr lang="en"/>
              <a:t>Assists</a:t>
            </a:r>
          </a:p>
          <a:p>
            <a:pPr lvl="0">
              <a:spcBef>
                <a:spcPts val="0"/>
              </a:spcBef>
              <a:buNone/>
            </a:pPr>
            <a:r>
              <a:t/>
            </a:r>
            <a:endParaRPr/>
          </a:p>
          <a:p>
            <a:pPr lvl="0">
              <a:spcBef>
                <a:spcPts val="0"/>
              </a:spcBef>
              <a:buNone/>
            </a:pPr>
            <a:r>
              <a:rPr lang="en"/>
              <a:t>Players who set up a goal are given two points, regardless of position.</a:t>
            </a:r>
          </a:p>
          <a:p>
            <a:pPr lvl="0">
              <a:spcBef>
                <a:spcPts val="0"/>
              </a:spcBef>
              <a:buNone/>
            </a:pPr>
            <a:r>
              <a:t/>
            </a:r>
            <a:endParaRPr/>
          </a:p>
          <a:p>
            <a:pPr lvl="0">
              <a:spcBef>
                <a:spcPts val="0"/>
              </a:spcBef>
              <a:buNone/>
            </a:pPr>
            <a:r>
              <a:rPr lang="en"/>
              <a:t>Clean sheets</a:t>
            </a:r>
          </a:p>
          <a:p>
            <a:pPr lvl="0">
              <a:spcBef>
                <a:spcPts val="0"/>
              </a:spcBef>
              <a:buNone/>
            </a:pPr>
            <a:r>
              <a:t/>
            </a:r>
            <a:endParaRPr/>
          </a:p>
          <a:p>
            <a:pPr lvl="0">
              <a:spcBef>
                <a:spcPts val="0"/>
              </a:spcBef>
              <a:buNone/>
            </a:pPr>
            <a:r>
              <a:rPr lang="en"/>
              <a:t>Two clean sheet points are awarded to goalkeepers and defenders whose team</a:t>
            </a:r>
          </a:p>
          <a:p>
            <a:pPr lvl="0">
              <a:spcBef>
                <a:spcPts val="0"/>
              </a:spcBef>
              <a:buNone/>
            </a:pPr>
            <a:r>
              <a:t/>
            </a:r>
            <a:endParaRPr/>
          </a:p>
          <a:p>
            <a:pPr lvl="0">
              <a:spcBef>
                <a:spcPts val="0"/>
              </a:spcBef>
              <a:buNone/>
            </a:pPr>
            <a:r>
              <a:rPr lang="en"/>
              <a:t>successfully prevents the opposition from scoring. In order to qualify for clean sheet</a:t>
            </a:r>
          </a:p>
          <a:p>
            <a:pPr lvl="0">
              <a:spcBef>
                <a:spcPts val="0"/>
              </a:spcBef>
              <a:buNone/>
            </a:pPr>
            <a:r>
              <a:t/>
            </a:r>
            <a:endParaRPr/>
          </a:p>
          <a:p>
            <a:pPr lvl="0">
              <a:spcBef>
                <a:spcPts val="0"/>
              </a:spcBef>
              <a:buNone/>
            </a:pPr>
            <a:r>
              <a:rPr lang="en"/>
              <a:t>points, a player must have been on the pitch for at least 45 minutes.</a:t>
            </a:r>
          </a:p>
          <a:p>
            <a:pPr lvl="0">
              <a:spcBef>
                <a:spcPts val="0"/>
              </a:spcBef>
              <a:buNone/>
            </a:pPr>
            <a:r>
              <a:t/>
            </a:r>
            <a:endParaRPr/>
          </a:p>
          <a:p>
            <a:pPr lvl="0">
              <a:spcBef>
                <a:spcPts val="0"/>
              </a:spcBef>
              <a:buNone/>
            </a:pPr>
            <a:r>
              <a:rPr lang="en"/>
              <a:t>Negative points</a:t>
            </a:r>
          </a:p>
          <a:p>
            <a:pPr lvl="0">
              <a:spcBef>
                <a:spcPts val="0"/>
              </a:spcBef>
              <a:buNone/>
            </a:pPr>
            <a:r>
              <a:t/>
            </a:r>
            <a:endParaRPr/>
          </a:p>
          <a:p>
            <a:pPr lvl="0">
              <a:spcBef>
                <a:spcPts val="0"/>
              </a:spcBef>
              <a:buNone/>
            </a:pPr>
            <a:r>
              <a:rPr lang="en"/>
              <a:t>Points are taken away for negative contributions. For every red card and yellow card</a:t>
            </a:r>
          </a:p>
          <a:p>
            <a:pPr lvl="0">
              <a:spcBef>
                <a:spcPts val="0"/>
              </a:spcBef>
              <a:buNone/>
            </a:pPr>
            <a:r>
              <a:t/>
            </a:r>
            <a:endParaRPr/>
          </a:p>
          <a:p>
            <a:pPr lvl="0">
              <a:spcBef>
                <a:spcPts val="0"/>
              </a:spcBef>
              <a:buNone/>
            </a:pPr>
            <a:r>
              <a:rPr lang="en"/>
              <a:t>points are deducted.</a:t>
            </a:r>
          </a:p>
          <a:p>
            <a:pPr lvl="0">
              <a:spcBef>
                <a:spcPts val="0"/>
              </a:spcBef>
              <a:buNone/>
            </a:pPr>
            <a:r>
              <a:t/>
            </a:r>
            <a:endParaRPr/>
          </a:p>
          <a:p>
            <a:pPr lvl="0">
              <a:spcBef>
                <a:spcPts val="0"/>
              </a:spcBef>
              <a:buNone/>
            </a:pPr>
            <a:r>
              <a:rPr lang="en"/>
              <a:t>The cardinal sin in fantasy football is the red card. Players sent off lose their teams</a:t>
            </a:r>
          </a:p>
          <a:p>
            <a:pPr lvl="0">
              <a:spcBef>
                <a:spcPts val="0"/>
              </a:spcBef>
              <a:buNone/>
            </a:pPr>
            <a:r>
              <a:t/>
            </a:r>
            <a:endParaRPr/>
          </a:p>
          <a:p>
            <a:pPr lvl="0">
              <a:spcBef>
                <a:spcPts val="0"/>
              </a:spcBef>
              <a:buNone/>
            </a:pPr>
            <a:r>
              <a:rPr lang="en"/>
              <a:t>three points a time and yellow are is 2 points.</a:t>
            </a:r>
          </a:p>
          <a:p>
            <a:pPr lvl="0">
              <a:spcBef>
                <a:spcPts val="0"/>
              </a:spcBef>
              <a:buNone/>
            </a:pPr>
            <a:r>
              <a:t/>
            </a:r>
            <a:endParaRP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k.livescore.eurosport.com/football/digicel-premier-leagu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n"/>
              <a:t>Red Stripe FootBall Fantasy League Application</a:t>
            </a:r>
          </a:p>
        </p:txBody>
      </p:sp>
      <p:sp>
        <p:nvSpPr>
          <p:cNvPr id="86" name="Shape 86"/>
          <p:cNvSpPr txBox="1"/>
          <p:nvPr/>
        </p:nvSpPr>
        <p:spPr>
          <a:xfrm>
            <a:off x="4198775" y="3700175"/>
            <a:ext cx="4421700" cy="642900"/>
          </a:xfrm>
          <a:prstGeom prst="rect">
            <a:avLst/>
          </a:prstGeom>
          <a:noFill/>
          <a:ln>
            <a:noFill/>
          </a:ln>
        </p:spPr>
        <p:txBody>
          <a:bodyPr anchorCtr="0" anchor="t" bIns="91425" lIns="91425" rIns="91425" tIns="91425">
            <a:noAutofit/>
          </a:bodyPr>
          <a:lstStyle/>
          <a:p>
            <a:pPr lvl="0">
              <a:spcBef>
                <a:spcPts val="0"/>
              </a:spcBef>
              <a:buNone/>
            </a:pPr>
            <a:r>
              <a:rPr b="1" lang="en">
                <a:solidFill>
                  <a:srgbClr val="F3F3F3"/>
                </a:solidFill>
              </a:rPr>
              <a:t>Group Members:</a:t>
            </a:r>
          </a:p>
          <a:p>
            <a:pPr lvl="0">
              <a:spcBef>
                <a:spcPts val="0"/>
              </a:spcBef>
              <a:buNone/>
            </a:pPr>
            <a:r>
              <a:rPr lang="en">
                <a:solidFill>
                  <a:srgbClr val="F3F3F3"/>
                </a:solidFill>
              </a:rPr>
              <a:t>Leon Facey </a:t>
            </a:r>
          </a:p>
          <a:p>
            <a:pPr lvl="0">
              <a:spcBef>
                <a:spcPts val="0"/>
              </a:spcBef>
              <a:buNone/>
            </a:pPr>
            <a:r>
              <a:rPr lang="en">
                <a:solidFill>
                  <a:srgbClr val="F3F3F3"/>
                </a:solidFill>
              </a:rPr>
              <a:t>Nathan Nash</a:t>
            </a:r>
          </a:p>
          <a:p>
            <a:pPr lvl="0">
              <a:spcBef>
                <a:spcPts val="0"/>
              </a:spcBef>
              <a:buNone/>
            </a:pPr>
            <a:r>
              <a:rPr lang="en">
                <a:solidFill>
                  <a:srgbClr val="F3F3F3"/>
                </a:solidFill>
              </a:rPr>
              <a:t>Jodi-Marie Taylor</a:t>
            </a:r>
          </a:p>
          <a:p>
            <a:pPr lvl="0">
              <a:spcBef>
                <a:spcPts val="0"/>
              </a:spcBef>
              <a:buNone/>
            </a:pPr>
            <a:r>
              <a:rPr lang="en">
                <a:solidFill>
                  <a:srgbClr val="F3F3F3"/>
                </a:solidFill>
              </a:rPr>
              <a:t>Romario Tomlin</a:t>
            </a:r>
          </a:p>
        </p:txBody>
      </p:sp>
      <p:sp>
        <p:nvSpPr>
          <p:cNvPr id="87" name="Shape 87"/>
          <p:cNvSpPr txBox="1"/>
          <p:nvPr/>
        </p:nvSpPr>
        <p:spPr>
          <a:xfrm>
            <a:off x="839750" y="2663600"/>
            <a:ext cx="4513800" cy="472500"/>
          </a:xfrm>
          <a:prstGeom prst="rect">
            <a:avLst/>
          </a:prstGeom>
          <a:noFill/>
          <a:ln>
            <a:noFill/>
          </a:ln>
        </p:spPr>
        <p:txBody>
          <a:bodyPr anchorCtr="0" anchor="t" bIns="91425" lIns="91425" rIns="91425" tIns="91425">
            <a:noAutofit/>
          </a:bodyPr>
          <a:lstStyle/>
          <a:p>
            <a:pPr lvl="0">
              <a:spcBef>
                <a:spcPts val="0"/>
              </a:spcBef>
              <a:buNone/>
            </a:pPr>
            <a:r>
              <a:rPr lang="en" sz="1800">
                <a:solidFill>
                  <a:srgbClr val="EFEFEF"/>
                </a:solidFill>
              </a:rPr>
              <a:t>Group 18</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Formula</a:t>
            </a:r>
          </a:p>
        </p:txBody>
      </p:sp>
      <p:sp>
        <p:nvSpPr>
          <p:cNvPr id="141" name="Shape 141"/>
          <p:cNvSpPr txBox="1"/>
          <p:nvPr>
            <p:ph idx="1" type="body"/>
          </p:nvPr>
        </p:nvSpPr>
        <p:spPr>
          <a:xfrm>
            <a:off x="311700" y="1240425"/>
            <a:ext cx="8520600" cy="3339000"/>
          </a:xfrm>
          <a:prstGeom prst="rect">
            <a:avLst/>
          </a:prstGeom>
        </p:spPr>
        <p:txBody>
          <a:bodyPr anchorCtr="0" anchor="t" bIns="91425" lIns="91425" rIns="91425" tIns="91425">
            <a:noAutofit/>
          </a:bodyPr>
          <a:lstStyle/>
          <a:p>
            <a:pPr lvl="0" rtl="0">
              <a:spcBef>
                <a:spcPts val="0"/>
              </a:spcBef>
              <a:buNone/>
            </a:pPr>
            <a:r>
              <a:rPr lang="en"/>
              <a:t>Formula: points =  (ycCount * -2) + (rcCount * -5) + (assistCount * 3) + (appearance) + (goalsScored * 5) + (cleanSheet) +  (ownGoalCount * -2)</a:t>
            </a:r>
          </a:p>
          <a:p>
            <a:pPr indent="0" lvl="0" marL="0" rtl="0">
              <a:spcBef>
                <a:spcPts val="0"/>
              </a:spcBef>
              <a:buNone/>
            </a:pPr>
            <a:r>
              <a:rPr lang="en"/>
              <a:t>player_score = player_score + points</a:t>
            </a:r>
          </a:p>
          <a:p>
            <a:pPr indent="0" lvl="0" marL="91440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59100"/>
            <a:ext cx="8520600" cy="4579200"/>
          </a:xfrm>
          <a:prstGeom prst="rect">
            <a:avLst/>
          </a:prstGeom>
        </p:spPr>
        <p:txBody>
          <a:bodyPr anchorCtr="0" anchor="t" bIns="91425" lIns="91425" rIns="91425" tIns="91425">
            <a:noAutofit/>
          </a:bodyPr>
          <a:lstStyle/>
          <a:p>
            <a:pPr indent="457200" lvl="0" marL="1828800" rtl="0" algn="ctr">
              <a:spcBef>
                <a:spcPts val="0"/>
              </a:spcBef>
              <a:buNone/>
            </a:pPr>
            <a:r>
              <a:t/>
            </a:r>
            <a:endParaRPr sz="4800"/>
          </a:p>
          <a:p>
            <a:pPr indent="457200" lvl="0" marL="1828800" rtl="0" algn="ctr">
              <a:spcBef>
                <a:spcPts val="0"/>
              </a:spcBef>
              <a:buNone/>
            </a:pPr>
            <a:r>
              <a:t/>
            </a:r>
            <a:endParaRPr sz="4800"/>
          </a:p>
          <a:p>
            <a:pPr indent="0" lvl="0" marL="0" algn="l">
              <a:spcBef>
                <a:spcPts val="0"/>
              </a:spcBef>
              <a:buNone/>
            </a:pPr>
            <a:r>
              <a:rPr lang="en" sz="4800"/>
              <a:t>                 </a:t>
            </a:r>
            <a:r>
              <a:rPr lang="en" sz="4800"/>
              <a:t>DIAGRAMS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92025"/>
            <a:ext cx="8520600" cy="607800"/>
          </a:xfrm>
          <a:prstGeom prst="rect">
            <a:avLst/>
          </a:prstGeom>
        </p:spPr>
        <p:txBody>
          <a:bodyPr anchorCtr="0" anchor="t" bIns="91425" lIns="91425" rIns="91425" tIns="91425">
            <a:noAutofit/>
          </a:bodyPr>
          <a:lstStyle/>
          <a:p>
            <a:pPr lvl="0">
              <a:spcBef>
                <a:spcPts val="0"/>
              </a:spcBef>
              <a:buNone/>
            </a:pPr>
            <a:r>
              <a:rPr lang="en"/>
              <a:t>Use Case </a:t>
            </a:r>
          </a:p>
          <a:p>
            <a:pPr lvl="0">
              <a:spcBef>
                <a:spcPts val="0"/>
              </a:spcBef>
              <a:buNone/>
            </a:pPr>
            <a:r>
              <a:t/>
            </a:r>
            <a:endParaRPr/>
          </a:p>
        </p:txBody>
      </p:sp>
      <p:pic>
        <p:nvPicPr>
          <p:cNvPr descr="Use Case.jpg" id="152" name="Shape 152"/>
          <p:cNvPicPr preferRelativeResize="0"/>
          <p:nvPr/>
        </p:nvPicPr>
        <p:blipFill rotWithShape="1">
          <a:blip r:embed="rId3">
            <a:alphaModFix/>
          </a:blip>
          <a:srcRect b="46297" l="0" r="6129" t="0"/>
          <a:stretch/>
        </p:blipFill>
        <p:spPr>
          <a:xfrm>
            <a:off x="666150" y="616725"/>
            <a:ext cx="7906349" cy="4588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151350" y="88300"/>
            <a:ext cx="8520600" cy="498600"/>
          </a:xfrm>
          <a:prstGeom prst="rect">
            <a:avLst/>
          </a:prstGeom>
        </p:spPr>
        <p:txBody>
          <a:bodyPr anchorCtr="0" anchor="t" bIns="91425" lIns="91425" rIns="91425" tIns="91425">
            <a:noAutofit/>
          </a:bodyPr>
          <a:lstStyle/>
          <a:p>
            <a:pPr lvl="0">
              <a:spcBef>
                <a:spcPts val="0"/>
              </a:spcBef>
              <a:buNone/>
            </a:pPr>
            <a:r>
              <a:rPr lang="en"/>
              <a:t>Activity Diagram - Calculating User Total Score</a:t>
            </a:r>
          </a:p>
        </p:txBody>
      </p:sp>
      <p:pic>
        <p:nvPicPr>
          <p:cNvPr descr="Activity Diagram - Calculate total user score.jpg" id="158" name="Shape 158"/>
          <p:cNvPicPr preferRelativeResize="0"/>
          <p:nvPr/>
        </p:nvPicPr>
        <p:blipFill>
          <a:blip r:embed="rId3">
            <a:alphaModFix/>
          </a:blip>
          <a:stretch>
            <a:fillRect/>
          </a:stretch>
        </p:blipFill>
        <p:spPr>
          <a:xfrm>
            <a:off x="1979300" y="586900"/>
            <a:ext cx="4708375" cy="4365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0"/>
            <a:ext cx="8520600" cy="572700"/>
          </a:xfrm>
          <a:prstGeom prst="rect">
            <a:avLst/>
          </a:prstGeom>
        </p:spPr>
        <p:txBody>
          <a:bodyPr anchorCtr="0" anchor="t" bIns="91425" lIns="91425" rIns="91425" tIns="91425">
            <a:noAutofit/>
          </a:bodyPr>
          <a:lstStyle/>
          <a:p>
            <a:pPr lvl="0">
              <a:spcBef>
                <a:spcPts val="0"/>
              </a:spcBef>
              <a:buNone/>
            </a:pPr>
            <a:r>
              <a:rPr lang="en"/>
              <a:t>Activity Diagram - Selecting Players</a:t>
            </a:r>
          </a:p>
        </p:txBody>
      </p:sp>
      <p:pic>
        <p:nvPicPr>
          <p:cNvPr descr="activity diagram - selecting players.png" id="164" name="Shape 164"/>
          <p:cNvPicPr preferRelativeResize="0"/>
          <p:nvPr/>
        </p:nvPicPr>
        <p:blipFill>
          <a:blip r:embed="rId3">
            <a:alphaModFix/>
          </a:blip>
          <a:stretch>
            <a:fillRect/>
          </a:stretch>
        </p:blipFill>
        <p:spPr>
          <a:xfrm>
            <a:off x="2178124" y="511725"/>
            <a:ext cx="4710500" cy="4408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8" name="Shape 168"/>
        <p:cNvGrpSpPr/>
        <p:nvPr/>
      </p:nvGrpSpPr>
      <p:grpSpPr>
        <a:xfrm>
          <a:off x="0" y="0"/>
          <a:ext cx="0" cy="0"/>
          <a:chOff x="0" y="0"/>
          <a:chExt cx="0" cy="0"/>
        </a:xfrm>
      </p:grpSpPr>
      <p:sp>
        <p:nvSpPr>
          <p:cNvPr id="169" name="Shape 169"/>
          <p:cNvSpPr txBox="1"/>
          <p:nvPr>
            <p:ph type="title"/>
          </p:nvPr>
        </p:nvSpPr>
        <p:spPr>
          <a:xfrm>
            <a:off x="132000" y="-74425"/>
            <a:ext cx="8520600" cy="572700"/>
          </a:xfrm>
          <a:prstGeom prst="rect">
            <a:avLst/>
          </a:prstGeom>
        </p:spPr>
        <p:txBody>
          <a:bodyPr anchorCtr="0" anchor="t" bIns="91425" lIns="91425" rIns="91425" tIns="91425">
            <a:noAutofit/>
          </a:bodyPr>
          <a:lstStyle/>
          <a:p>
            <a:pPr lvl="0">
              <a:spcBef>
                <a:spcPts val="0"/>
              </a:spcBef>
              <a:buNone/>
            </a:pPr>
            <a:r>
              <a:rPr lang="en"/>
              <a:t>ER Diagram </a:t>
            </a:r>
          </a:p>
        </p:txBody>
      </p:sp>
      <p:pic>
        <p:nvPicPr>
          <p:cNvPr descr="ER-Diagram.jpg" id="170" name="Shape 170"/>
          <p:cNvPicPr preferRelativeResize="0"/>
          <p:nvPr/>
        </p:nvPicPr>
        <p:blipFill>
          <a:blip r:embed="rId3">
            <a:alphaModFix/>
          </a:blip>
          <a:stretch>
            <a:fillRect/>
          </a:stretch>
        </p:blipFill>
        <p:spPr>
          <a:xfrm>
            <a:off x="465300" y="561875"/>
            <a:ext cx="6480400" cy="4189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Constraints/ Issues/ limitations</a:t>
            </a:r>
          </a:p>
        </p:txBody>
      </p:sp>
      <p:sp>
        <p:nvSpPr>
          <p:cNvPr id="176" name="Shape 176"/>
          <p:cNvSpPr txBox="1"/>
          <p:nvPr>
            <p:ph idx="1" type="body"/>
          </p:nvPr>
        </p:nvSpPr>
        <p:spPr>
          <a:xfrm>
            <a:off x="206750" y="902250"/>
            <a:ext cx="8520600" cy="3339000"/>
          </a:xfrm>
          <a:prstGeom prst="rect">
            <a:avLst/>
          </a:prstGeom>
        </p:spPr>
        <p:txBody>
          <a:bodyPr anchorCtr="0" anchor="t" bIns="91425" lIns="91425" rIns="91425" tIns="91425">
            <a:noAutofit/>
          </a:bodyPr>
          <a:lstStyle/>
          <a:p>
            <a:pPr indent="-228600" lvl="0" marL="457200" rtl="0">
              <a:spcBef>
                <a:spcPts val="0"/>
              </a:spcBef>
              <a:buAutoNum type="arabicPeriod"/>
            </a:pPr>
            <a:r>
              <a:rPr lang="en"/>
              <a:t>People are allowed to join only up to 4 weeks - Reason make it more competitive and allow for every player to have a fair and realistic chance of winning the leagu</a:t>
            </a:r>
            <a:r>
              <a:rPr lang="en"/>
              <a:t>e</a:t>
            </a:r>
          </a:p>
          <a:p>
            <a:pPr indent="-228600" lvl="0" marL="457200" rtl="0">
              <a:spcBef>
                <a:spcPts val="0"/>
              </a:spcBef>
              <a:buAutoNum type="arabicPeriod"/>
            </a:pPr>
            <a:r>
              <a:rPr lang="en"/>
              <a:t>Cost of labour  to watch the matches and enter the information into the system</a:t>
            </a:r>
          </a:p>
          <a:p>
            <a:pPr indent="-228600" lvl="0" marL="457200" rtl="0">
              <a:spcBef>
                <a:spcPts val="0"/>
              </a:spcBef>
              <a:buAutoNum type="arabicPeriod"/>
            </a:pPr>
            <a:r>
              <a:rPr lang="en"/>
              <a:t>The points of users and league tables are only confirmed 2 hours after the last match of the week - reason is because the system has to wait on input from the admin and the sites to get updated</a:t>
            </a:r>
          </a:p>
          <a:p>
            <a:pPr indent="-228600" lvl="0" marL="457200" rtl="0">
              <a:spcBef>
                <a:spcPts val="0"/>
              </a:spcBef>
              <a:buAutoNum type="arabicPeriod"/>
            </a:pPr>
            <a:r>
              <a:rPr lang="en"/>
              <a:t>Only allowed to transfer players a day before the first match of the game week . Transfers are only allowed if a player is injured or dies. </a:t>
            </a:r>
          </a:p>
          <a:p>
            <a:pPr indent="-228600" lvl="0" marL="457200" rtl="0">
              <a:spcBef>
                <a:spcPts val="0"/>
              </a:spcBef>
              <a:buAutoNum type="arabicPeriod"/>
            </a:pPr>
            <a:r>
              <a:rPr lang="en"/>
              <a:t>Player prices will not change until the end of the season</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87275"/>
            <a:ext cx="8520600" cy="572700"/>
          </a:xfrm>
          <a:prstGeom prst="rect">
            <a:avLst/>
          </a:prstGeom>
        </p:spPr>
        <p:txBody>
          <a:bodyPr anchorCtr="0" anchor="t" bIns="91425" lIns="91425" rIns="91425" tIns="91425">
            <a:noAutofit/>
          </a:bodyPr>
          <a:lstStyle/>
          <a:p>
            <a:pPr lvl="0">
              <a:spcBef>
                <a:spcPts val="0"/>
              </a:spcBef>
              <a:buNone/>
            </a:pPr>
            <a:r>
              <a:rPr lang="en"/>
              <a:t>Statement of Problem</a:t>
            </a:r>
          </a:p>
        </p:txBody>
      </p:sp>
      <p:sp>
        <p:nvSpPr>
          <p:cNvPr id="93" name="Shape 93"/>
          <p:cNvSpPr txBox="1"/>
          <p:nvPr>
            <p:ph idx="1" type="body"/>
          </p:nvPr>
        </p:nvSpPr>
        <p:spPr>
          <a:xfrm>
            <a:off x="311700" y="863550"/>
            <a:ext cx="8520600" cy="3655500"/>
          </a:xfrm>
          <a:prstGeom prst="rect">
            <a:avLst/>
          </a:prstGeom>
        </p:spPr>
        <p:txBody>
          <a:bodyPr anchorCtr="0" anchor="t" bIns="91425" lIns="91425" rIns="91425" tIns="91425">
            <a:noAutofit/>
          </a:bodyPr>
          <a:lstStyle/>
          <a:p>
            <a:pPr lvl="0" rtl="0">
              <a:lnSpc>
                <a:spcPct val="200000"/>
              </a:lnSpc>
              <a:spcBef>
                <a:spcPts val="0"/>
              </a:spcBef>
              <a:spcAft>
                <a:spcPts val="0"/>
              </a:spcAft>
              <a:buNone/>
            </a:pPr>
            <a:r>
              <a:rPr lang="en"/>
              <a:t>The Red Stripe Premier League is the biggest football league in Jamaica. However, it is not well publicized across Jamaica or the Caribbean. Therefore, it is not maximizing its audience which affects different areas in the league. Also, Individuals are not able to access up to date information on scores, matches and breaking news easily which leave the fans disengaged. Therefore, there is a lack of awareness, </a:t>
            </a:r>
            <a:r>
              <a:rPr lang="en"/>
              <a:t>knowledge</a:t>
            </a:r>
            <a:r>
              <a:rPr lang="en"/>
              <a:t> and exposure of the league. Having this application will aid in improving these areas.</a:t>
            </a:r>
            <a:r>
              <a:rPr lang="en" sz="1100">
                <a:solidFill>
                  <a:srgbClr val="000000"/>
                </a:solidFill>
              </a:rPr>
              <a:t>.</a:t>
            </a:r>
          </a:p>
          <a:p>
            <a:pPr lvl="0" rtl="0">
              <a:lnSpc>
                <a:spcPct val="2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Motivation</a:t>
            </a:r>
          </a:p>
        </p:txBody>
      </p:sp>
      <p:sp>
        <p:nvSpPr>
          <p:cNvPr id="99" name="Shape 9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t>Being football enthusiasts, the group wanted to develop an app that would be fun , interesting and geared toward the development of Jamaican football.  Fantasy football games are becoming more popular with </a:t>
            </a:r>
            <a:r>
              <a:rPr lang="en"/>
              <a:t>several</a:t>
            </a:r>
            <a:r>
              <a:rPr lang="en"/>
              <a:t> games being developed for different leagues around the world. Therefore, it would be a great </a:t>
            </a:r>
            <a:r>
              <a:rPr lang="en"/>
              <a:t>opportunity</a:t>
            </a:r>
            <a:r>
              <a:rPr lang="en"/>
              <a:t> to bring an application to Jamaica’s biggest league. We believe it will be an exciting, educational and enlightening experience for users and players in Jamaica.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7525"/>
            <a:ext cx="8520600" cy="572700"/>
          </a:xfrm>
          <a:prstGeom prst="rect">
            <a:avLst/>
          </a:prstGeom>
        </p:spPr>
        <p:txBody>
          <a:bodyPr anchorCtr="0" anchor="t" bIns="91425" lIns="91425" rIns="91425" tIns="91425">
            <a:noAutofit/>
          </a:bodyPr>
          <a:lstStyle/>
          <a:p>
            <a:pPr lvl="0">
              <a:spcBef>
                <a:spcPts val="0"/>
              </a:spcBef>
              <a:buNone/>
            </a:pPr>
            <a:r>
              <a:rPr lang="en"/>
              <a:t>Description </a:t>
            </a:r>
          </a:p>
        </p:txBody>
      </p:sp>
      <p:sp>
        <p:nvSpPr>
          <p:cNvPr id="105" name="Shape 105"/>
          <p:cNvSpPr txBox="1"/>
          <p:nvPr>
            <p:ph idx="1" type="body"/>
          </p:nvPr>
        </p:nvSpPr>
        <p:spPr>
          <a:xfrm>
            <a:off x="311700" y="826525"/>
            <a:ext cx="8520600" cy="3978600"/>
          </a:xfrm>
          <a:prstGeom prst="rect">
            <a:avLst/>
          </a:prstGeom>
        </p:spPr>
        <p:txBody>
          <a:bodyPr anchorCtr="0" anchor="t" bIns="91425" lIns="91425" rIns="91425" tIns="91425">
            <a:noAutofit/>
          </a:bodyPr>
          <a:lstStyle/>
          <a:p>
            <a:pPr lvl="0">
              <a:spcBef>
                <a:spcPts val="0"/>
              </a:spcBef>
              <a:buNone/>
            </a:pPr>
            <a:r>
              <a:rPr lang="en"/>
              <a:t>T</a:t>
            </a:r>
            <a:r>
              <a:rPr lang="en"/>
              <a:t>he Red Stripe football fantasy league app will allow users to create a team and purchase players with a given balance and select customizable line ups in order to compete against other users. As the season progresses, after each match, every user will be given a score depending on how each player of their team played.  Every week the users will be ranked according to their score until after the season. At that point, the top 5 users will be given additional money to carry over into the next season. Therefore, the aim of a user is to score as many points as possible during the season. The application will also allow for users to view local football news as well as the match time, location and other details on every match.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55475"/>
            <a:ext cx="8520600" cy="572700"/>
          </a:xfrm>
          <a:prstGeom prst="rect">
            <a:avLst/>
          </a:prstGeom>
        </p:spPr>
        <p:txBody>
          <a:bodyPr anchorCtr="0" anchor="t" bIns="91425" lIns="91425" rIns="91425" tIns="91425">
            <a:noAutofit/>
          </a:bodyPr>
          <a:lstStyle/>
          <a:p>
            <a:pPr lvl="0">
              <a:spcBef>
                <a:spcPts val="0"/>
              </a:spcBef>
              <a:buNone/>
            </a:pPr>
            <a:r>
              <a:rPr lang="en"/>
              <a:t>Scope</a:t>
            </a:r>
          </a:p>
        </p:txBody>
      </p:sp>
      <p:sp>
        <p:nvSpPr>
          <p:cNvPr id="111" name="Shape 111"/>
          <p:cNvSpPr txBox="1"/>
          <p:nvPr>
            <p:ph idx="1" type="body"/>
          </p:nvPr>
        </p:nvSpPr>
        <p:spPr>
          <a:xfrm>
            <a:off x="311700" y="774575"/>
            <a:ext cx="8520600" cy="3794400"/>
          </a:xfrm>
          <a:prstGeom prst="rect">
            <a:avLst/>
          </a:prstGeom>
        </p:spPr>
        <p:txBody>
          <a:bodyPr anchorCtr="0" anchor="t" bIns="91425" lIns="91425" rIns="91425" tIns="91425">
            <a:noAutofit/>
          </a:bodyPr>
          <a:lstStyle/>
          <a:p>
            <a:pPr lvl="0">
              <a:spcBef>
                <a:spcPts val="0"/>
              </a:spcBef>
              <a:buNone/>
            </a:pPr>
            <a:r>
              <a:rPr lang="en"/>
              <a:t>The football fantasy league app will be a web application for the local Red Stripe Premier League.</a:t>
            </a:r>
            <a:r>
              <a:rPr lang="en"/>
              <a:t> Users will only be allowed to select 1 team with 11 players from a list of all the players participating in the league as well as three bench players.</a:t>
            </a:r>
            <a:r>
              <a:rPr lang="en"/>
              <a:t> The user can select among 3 formations which will dictate how they choose their players. </a:t>
            </a:r>
            <a:r>
              <a:rPr lang="en"/>
              <a:t>Depending on the formation, users can select a certain amount of Goal Keepers, Midfielders, Defenders and Strikers.The balance given will be a fixed $1 million JMD on sign up. Players will be priced differently depending on how well they performed the previous season and based on popularity. Users are only allowed to select max 3 players from a premier league team. However, users are only allowed to make changes to their teams 24 hours before each match is played. The project will be conducted over a period of 4 months.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Objectives</a:t>
            </a:r>
          </a:p>
        </p:txBody>
      </p:sp>
      <p:sp>
        <p:nvSpPr>
          <p:cNvPr id="117" name="Shape 11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To keep users updated on current news and statistics in the premier league.</a:t>
            </a:r>
          </a:p>
          <a:p>
            <a:pPr indent="-228600" lvl="0" marL="457200" rtl="0">
              <a:spcBef>
                <a:spcPts val="0"/>
              </a:spcBef>
            </a:pPr>
            <a:r>
              <a:rPr lang="en"/>
              <a:t>To have an attractive and user friendly interface for ease of use</a:t>
            </a:r>
          </a:p>
          <a:p>
            <a:pPr indent="-228600" lvl="0" marL="457200" rtl="0">
              <a:spcBef>
                <a:spcPts val="0"/>
              </a:spcBef>
            </a:pPr>
            <a:r>
              <a:rPr lang="en"/>
              <a:t>To provide a sense of community amongst users</a:t>
            </a:r>
          </a:p>
          <a:p>
            <a:pPr indent="-228600" lvl="0" marL="457200" rtl="0">
              <a:spcBef>
                <a:spcPts val="0"/>
              </a:spcBef>
            </a:pPr>
            <a:r>
              <a:rPr lang="en"/>
              <a:t>To allow for customization</a:t>
            </a:r>
          </a:p>
          <a:p>
            <a:pPr indent="-228600" lvl="0" marL="457200" rtl="0">
              <a:spcBef>
                <a:spcPts val="0"/>
              </a:spcBef>
            </a:pPr>
            <a:r>
              <a:rPr lang="en"/>
              <a:t>To provide an </a:t>
            </a:r>
            <a:r>
              <a:rPr lang="en"/>
              <a:t>interactive</a:t>
            </a:r>
            <a:r>
              <a:rPr lang="en"/>
              <a:t> fantasy premier league</a:t>
            </a:r>
          </a:p>
          <a:p>
            <a:pPr indent="-228600" lvl="0" marL="457200" rtl="0">
              <a:spcBef>
                <a:spcPts val="0"/>
              </a:spcBef>
            </a:pPr>
            <a:r>
              <a:rPr lang="en"/>
              <a:t>To give the Red Stripe league more </a:t>
            </a:r>
            <a:r>
              <a:rPr lang="en"/>
              <a:t>recognition</a:t>
            </a:r>
          </a:p>
          <a:p>
            <a:pPr indent="-228600" lvl="0" marL="457200" rtl="0">
              <a:spcBef>
                <a:spcPts val="0"/>
              </a:spcBef>
            </a:pPr>
            <a:r>
              <a:rPr lang="en"/>
              <a:t>To give the students of UWI an opportunity to</a:t>
            </a:r>
            <a:r>
              <a:rPr lang="en"/>
              <a:t> </a:t>
            </a:r>
            <a:r>
              <a:rPr lang="en"/>
              <a:t>interact with the UWI football team</a:t>
            </a:r>
          </a:p>
          <a:p>
            <a:pPr indent="-228600" lvl="0" marL="457200" rtl="0">
              <a:spcBef>
                <a:spcPts val="0"/>
              </a:spcBef>
            </a:pPr>
            <a:r>
              <a:rPr lang="en"/>
              <a:t>To provide exposure for the league</a:t>
            </a:r>
          </a:p>
          <a:p>
            <a:pPr lvl="0" rtl="0">
              <a:spcBef>
                <a:spcPts val="0"/>
              </a:spcBef>
              <a:buNone/>
            </a:pPr>
            <a:r>
              <a:rPr lang="en"/>
              <a:t> </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Additional Information</a:t>
            </a:r>
          </a:p>
        </p:txBody>
      </p:sp>
      <p:sp>
        <p:nvSpPr>
          <p:cNvPr id="123" name="Shape 12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The application wil be built using python with the web framework django</a:t>
            </a:r>
          </a:p>
          <a:p>
            <a:pPr indent="-228600" lvl="0" marL="457200" rtl="0">
              <a:spcBef>
                <a:spcPts val="0"/>
              </a:spcBef>
            </a:pPr>
            <a:r>
              <a:rPr lang="en"/>
              <a:t>The database management system that will be used is Mysql</a:t>
            </a:r>
          </a:p>
          <a:p>
            <a:pPr indent="-228600" lvl="1" marL="914400" rtl="0">
              <a:spcBef>
                <a:spcPts val="0"/>
              </a:spcBef>
            </a:pPr>
            <a:r>
              <a:rPr lang="en"/>
              <a:t>It will have the following tables</a:t>
            </a:r>
          </a:p>
          <a:p>
            <a:pPr indent="-228600" lvl="2" marL="1371600" rtl="0">
              <a:spcBef>
                <a:spcPts val="0"/>
              </a:spcBef>
            </a:pPr>
            <a:r>
              <a:rPr lang="en"/>
              <a:t>User, Team , Players and Matches (Note, this may be more as we progress in the project)</a:t>
            </a:r>
          </a:p>
          <a:p>
            <a:pPr indent="-228600" lvl="0" marL="457200" rtl="0">
              <a:spcBef>
                <a:spcPts val="0"/>
              </a:spcBef>
            </a:pPr>
            <a:r>
              <a:rPr lang="en"/>
              <a:t>The application will be constantly maintained by administrators in order to keep player scores, matches and relevant news up to date. However, most of the information will be done through web crawling </a:t>
            </a:r>
            <a:r>
              <a:rPr lang="en" u="sng">
                <a:solidFill>
                  <a:schemeClr val="accent5"/>
                </a:solidFill>
                <a:hlinkClick r:id="rId3"/>
              </a:rPr>
              <a:t>http://uk.livescore.eurosport.com/football/digicel-premier-league/</a:t>
            </a:r>
            <a:r>
              <a:rPr lang="en"/>
              <a:t> which is the official site for the premier league.</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a:spcBef>
                <a:spcPts val="0"/>
              </a:spcBef>
              <a:buNone/>
            </a:pPr>
            <a:r>
              <a:rPr lang="en"/>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Computation (Calculations)</a:t>
            </a:r>
          </a:p>
        </p:txBody>
      </p:sp>
      <p:sp>
        <p:nvSpPr>
          <p:cNvPr id="129" name="Shape 12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Calculate Players scores</a:t>
            </a:r>
          </a:p>
          <a:p>
            <a:pPr indent="-228600" lvl="0" marL="457200" rtl="0">
              <a:spcBef>
                <a:spcPts val="0"/>
              </a:spcBef>
            </a:pPr>
            <a:r>
              <a:rPr lang="en"/>
              <a:t>Calculate balance of the user</a:t>
            </a:r>
          </a:p>
          <a:p>
            <a:pPr indent="-228600" lvl="0" marL="457200" rtl="0">
              <a:spcBef>
                <a:spcPts val="0"/>
              </a:spcBef>
            </a:pPr>
            <a:r>
              <a:rPr lang="en"/>
              <a:t>Calculate weekly score (summation of player’s scores)</a:t>
            </a:r>
          </a:p>
          <a:p>
            <a:pPr indent="-228600" lvl="0" marL="457200" rtl="0">
              <a:spcBef>
                <a:spcPts val="0"/>
              </a:spcBef>
            </a:pPr>
            <a:r>
              <a:rPr lang="en"/>
              <a:t>Calculate total score (summation of weekly scores)</a:t>
            </a:r>
          </a:p>
          <a:p>
            <a:pPr indent="-228600" lvl="0" marL="457200" rtl="0">
              <a:spcBef>
                <a:spcPts val="0"/>
              </a:spcBef>
            </a:pPr>
            <a:r>
              <a:rPr lang="en"/>
              <a:t>Show rankings</a:t>
            </a:r>
          </a:p>
          <a:p>
            <a:pPr indent="-228600" lvl="0" marL="457200" rtl="0">
              <a:spcBef>
                <a:spcPts val="0"/>
              </a:spcBef>
            </a:pPr>
            <a:r>
              <a:rPr lang="en"/>
              <a:t>Calculate Player Price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84075"/>
            <a:ext cx="8520600" cy="607800"/>
          </a:xfrm>
          <a:prstGeom prst="rect">
            <a:avLst/>
          </a:prstGeom>
        </p:spPr>
        <p:txBody>
          <a:bodyPr anchorCtr="0" anchor="t" bIns="91425" lIns="91425" rIns="91425" tIns="91425">
            <a:noAutofit/>
          </a:bodyPr>
          <a:lstStyle/>
          <a:p>
            <a:pPr lvl="0">
              <a:spcBef>
                <a:spcPts val="0"/>
              </a:spcBef>
              <a:buNone/>
            </a:pPr>
            <a:r>
              <a:rPr lang="en"/>
              <a:t>Player scores </a:t>
            </a:r>
          </a:p>
        </p:txBody>
      </p:sp>
      <p:sp>
        <p:nvSpPr>
          <p:cNvPr id="135" name="Shape 135"/>
          <p:cNvSpPr txBox="1"/>
          <p:nvPr>
            <p:ph idx="1" type="body"/>
          </p:nvPr>
        </p:nvSpPr>
        <p:spPr>
          <a:xfrm>
            <a:off x="311700" y="816475"/>
            <a:ext cx="8520600" cy="3339000"/>
          </a:xfrm>
          <a:prstGeom prst="rect">
            <a:avLst/>
          </a:prstGeom>
        </p:spPr>
        <p:txBody>
          <a:bodyPr anchorCtr="0" anchor="t" bIns="91425" lIns="91425" rIns="91425" tIns="91425">
            <a:noAutofit/>
          </a:bodyPr>
          <a:lstStyle/>
          <a:p>
            <a:pPr lvl="0">
              <a:spcBef>
                <a:spcPts val="0"/>
              </a:spcBef>
              <a:buNone/>
            </a:pPr>
            <a:r>
              <a:rPr lang="en"/>
              <a:t>Points Allocated: </a:t>
            </a:r>
          </a:p>
          <a:p>
            <a:pPr indent="-228600" lvl="0" marL="457200" rtl="0">
              <a:lnSpc>
                <a:spcPct val="100000"/>
              </a:lnSpc>
              <a:spcBef>
                <a:spcPts val="0"/>
              </a:spcBef>
            </a:pPr>
            <a:r>
              <a:rPr lang="en"/>
              <a:t>Yellow Card ---&gt;  -2 points</a:t>
            </a:r>
          </a:p>
          <a:p>
            <a:pPr indent="-228600" lvl="0" marL="457200" rtl="0">
              <a:lnSpc>
                <a:spcPct val="100000"/>
              </a:lnSpc>
              <a:spcBef>
                <a:spcPts val="0"/>
              </a:spcBef>
            </a:pPr>
            <a:r>
              <a:rPr lang="en"/>
              <a:t>Red Card ---&gt;    -5 points</a:t>
            </a:r>
          </a:p>
          <a:p>
            <a:pPr indent="-228600" lvl="0" marL="457200" rtl="0">
              <a:lnSpc>
                <a:spcPct val="100000"/>
              </a:lnSpc>
              <a:spcBef>
                <a:spcPts val="0"/>
              </a:spcBef>
            </a:pPr>
            <a:r>
              <a:rPr lang="en"/>
              <a:t>Assist ---&gt;  3 points</a:t>
            </a:r>
          </a:p>
          <a:p>
            <a:pPr indent="-228600" lvl="0" marL="457200" rtl="0">
              <a:lnSpc>
                <a:spcPct val="100000"/>
              </a:lnSpc>
              <a:spcBef>
                <a:spcPts val="0"/>
              </a:spcBef>
            </a:pPr>
            <a:r>
              <a:rPr lang="en"/>
              <a:t>Appearance ---&gt;  1 point</a:t>
            </a:r>
          </a:p>
          <a:p>
            <a:pPr indent="-228600" lvl="0" marL="457200" rtl="0">
              <a:lnSpc>
                <a:spcPct val="100000"/>
              </a:lnSpc>
              <a:spcBef>
                <a:spcPts val="0"/>
              </a:spcBef>
            </a:pPr>
            <a:r>
              <a:rPr lang="en"/>
              <a:t>Goal ---&gt;  5 points</a:t>
            </a:r>
          </a:p>
          <a:p>
            <a:pPr indent="-228600" lvl="0" marL="457200" rtl="0">
              <a:lnSpc>
                <a:spcPct val="100000"/>
              </a:lnSpc>
              <a:spcBef>
                <a:spcPts val="0"/>
              </a:spcBef>
            </a:pPr>
            <a:r>
              <a:rPr lang="en"/>
              <a:t>Clean Sheet ---&gt;   2 points</a:t>
            </a:r>
          </a:p>
          <a:p>
            <a:pPr indent="-228600" lvl="0" marL="457200" rtl="0">
              <a:lnSpc>
                <a:spcPct val="100000"/>
              </a:lnSpc>
              <a:spcBef>
                <a:spcPts val="0"/>
              </a:spcBef>
            </a:pPr>
            <a:r>
              <a:rPr lang="en"/>
              <a:t>Own Goal ---&gt;   -2 points</a:t>
            </a:r>
          </a:p>
          <a:p>
            <a:pPr indent="0" lvl="0" marL="91440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