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1.5/modules/generated/sklearn.impute.IterativeImputer.html#sklearn.impute.IterativeImputer"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science/article/abs/pii/0169743987800849"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035be223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035be223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https://scikit-learn.org/1.5/modules/generated/sklearn.impute.IterativeImputer.html#sklearn.impute.IterativeImputer</a:t>
            </a:r>
            <a:endParaRPr/>
          </a:p>
          <a:p>
            <a:pPr indent="0" lvl="0" marL="0" rtl="0" algn="l">
              <a:spcBef>
                <a:spcPts val="0"/>
              </a:spcBef>
              <a:spcAft>
                <a:spcPts val="0"/>
              </a:spcAft>
              <a:buNone/>
            </a:pPr>
            <a:r>
              <a:rPr lang="en" sz="1200">
                <a:solidFill>
                  <a:srgbClr val="1B1B1B"/>
                </a:solidFill>
                <a:highlight>
                  <a:srgbClr val="FFFFFF"/>
                </a:highlight>
                <a:latin typeface="Courier New"/>
                <a:ea typeface="Courier New"/>
                <a:cs typeface="Courier New"/>
                <a:sym typeface="Courier New"/>
              </a:rPr>
              <a:t>Azur MJ, Stuart EA, Frangakis C, Leaf PJ. Multiple imputation by chained equations: what is it and how does it work? Int J Methods Psychiatr Res. 2011 Mar;20(1):40-9. doi: 10.1002/mpr.329. PMID: 21499542; PMCID: PMC3074241.</a:t>
            </a:r>
            <a:endParaRPr sz="1200">
              <a:solidFill>
                <a:srgbClr val="1B1B1B"/>
              </a:solidFill>
              <a:highlight>
                <a:srgbClr val="FFFFFF"/>
              </a:highlight>
              <a:latin typeface="Courier New"/>
              <a:ea typeface="Courier New"/>
              <a:cs typeface="Courier New"/>
              <a:sym typeface="Courier New"/>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ebe36fd0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ebe36fd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ebe36fd0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ebe36fd0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035be223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035be223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035be223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2035be223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035be2231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2035be2231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2035be223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2035be223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035be223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035be223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035be223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035be223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035be223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035be223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ebe36fd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ebe36fd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https://www.cdc.gov/brfss/about/brfss_faq.htm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035be223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035be223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ebe36fd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ebe36fd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035be223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035be223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ebe36fd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ebe36fd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https://www.sciencedirect.com/science/article/abs/pii/0169743987800849</a:t>
            </a:r>
            <a:endParaRPr/>
          </a:p>
          <a:p>
            <a:pPr indent="0" lvl="0" marL="0" rtl="0" algn="l">
              <a:spcBef>
                <a:spcPts val="0"/>
              </a:spcBef>
              <a:spcAft>
                <a:spcPts val="0"/>
              </a:spcAft>
              <a:buNone/>
            </a:pPr>
            <a:r>
              <a:rPr lang="en"/>
              <a:t>https://scikit-learn.org/1.5/modules/generated/sklearn.decomposition.PCA.html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035be223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035be223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https://jair.org/index.php/jair/article/view/10302</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Binary Classification of Long COVID Using Health-Related Survey Data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a:t>
            </a:r>
            <a:r>
              <a:rPr lang="en"/>
              <a:t>Tom Lupicki, </a:t>
            </a:r>
            <a:r>
              <a:rPr lang="en"/>
              <a:t>Kenan Rustamov, and Akshat Chauhan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Multivariate Imputation by Chained Equations (MICE)</a:t>
            </a:r>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to impute missing values based on the values of the missing features</a:t>
            </a:r>
            <a:endParaRPr/>
          </a:p>
          <a:p>
            <a:pPr indent="-342900" lvl="0" marL="457200" rtl="0" algn="l">
              <a:spcBef>
                <a:spcPts val="0"/>
              </a:spcBef>
              <a:spcAft>
                <a:spcPts val="0"/>
              </a:spcAft>
              <a:buSzPts val="1800"/>
              <a:buChar char="●"/>
            </a:pPr>
            <a:r>
              <a:rPr lang="en"/>
              <a:t>Start with an initial guess</a:t>
            </a:r>
            <a:endParaRPr/>
          </a:p>
          <a:p>
            <a:pPr indent="-342900" lvl="0" marL="457200" rtl="0" algn="l">
              <a:spcBef>
                <a:spcPts val="0"/>
              </a:spcBef>
              <a:spcAft>
                <a:spcPts val="0"/>
              </a:spcAft>
              <a:buSzPts val="1800"/>
              <a:buChar char="●"/>
            </a:pPr>
            <a:r>
              <a:rPr lang="en"/>
              <a:t>Treat each feature with missing values as a regression problem</a:t>
            </a:r>
            <a:endParaRPr/>
          </a:p>
          <a:p>
            <a:pPr indent="-342900" lvl="0" marL="457200" rtl="0" algn="l">
              <a:spcBef>
                <a:spcPts val="0"/>
              </a:spcBef>
              <a:spcAft>
                <a:spcPts val="0"/>
              </a:spcAft>
              <a:buSzPts val="1800"/>
              <a:buChar char="●"/>
            </a:pPr>
            <a:r>
              <a:rPr lang="en"/>
              <a:t>Each iteration updates the imputed values until convergence or number of cycles</a:t>
            </a:r>
            <a:endParaRPr/>
          </a:p>
          <a:p>
            <a:pPr indent="-342900" lvl="0" marL="457200" rtl="0" algn="l">
              <a:spcBef>
                <a:spcPts val="0"/>
              </a:spcBef>
              <a:spcAft>
                <a:spcPts val="0"/>
              </a:spcAft>
              <a:buSzPts val="1800"/>
              <a:buChar char="●"/>
            </a:pPr>
            <a:r>
              <a:rPr lang="en"/>
              <a:t>In Sci-Kit Learn this is IterativeImputer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Logistic Regression</a:t>
            </a:r>
            <a:endParaRPr/>
          </a:p>
          <a:p>
            <a:pPr indent="-317182" lvl="0" marL="457200" rtl="0" algn="l">
              <a:spcBef>
                <a:spcPts val="0"/>
              </a:spcBef>
              <a:spcAft>
                <a:spcPts val="0"/>
              </a:spcAft>
              <a:buSzPct val="100000"/>
              <a:buChar char="●"/>
            </a:pPr>
            <a:r>
              <a:rPr lang="en"/>
              <a:t>Decision Tree</a:t>
            </a:r>
            <a:endParaRPr/>
          </a:p>
          <a:p>
            <a:pPr indent="-317182" lvl="0" marL="457200" rtl="0" algn="l">
              <a:spcBef>
                <a:spcPts val="0"/>
              </a:spcBef>
              <a:spcAft>
                <a:spcPts val="0"/>
              </a:spcAft>
              <a:buSzPct val="100000"/>
              <a:buChar char="●"/>
            </a:pPr>
            <a:r>
              <a:rPr lang="en"/>
              <a:t>Random Forest</a:t>
            </a:r>
            <a:endParaRPr/>
          </a:p>
          <a:p>
            <a:pPr indent="-317182" lvl="0" marL="457200" rtl="0" algn="l">
              <a:spcBef>
                <a:spcPts val="0"/>
              </a:spcBef>
              <a:spcAft>
                <a:spcPts val="0"/>
              </a:spcAft>
              <a:buSzPct val="100000"/>
              <a:buChar char="●"/>
            </a:pPr>
            <a:r>
              <a:rPr lang="en"/>
              <a:t>AdaBoost</a:t>
            </a:r>
            <a:endParaRPr/>
          </a:p>
          <a:p>
            <a:pPr indent="-317182" lvl="0" marL="457200" rtl="0" algn="l">
              <a:spcBef>
                <a:spcPts val="0"/>
              </a:spcBef>
              <a:spcAft>
                <a:spcPts val="0"/>
              </a:spcAft>
              <a:buSzPct val="100000"/>
              <a:buChar char="●"/>
            </a:pPr>
            <a:r>
              <a:rPr lang="en"/>
              <a:t>Histogram-based Gradient Boosting Classification Tree (HGBC)</a:t>
            </a:r>
            <a:endParaRPr/>
          </a:p>
          <a:p>
            <a:pPr indent="-317182" lvl="0" marL="457200" rtl="0" algn="l">
              <a:spcBef>
                <a:spcPts val="0"/>
              </a:spcBef>
              <a:spcAft>
                <a:spcPts val="0"/>
              </a:spcAft>
              <a:buSzPct val="100000"/>
              <a:buChar char="●"/>
            </a:pPr>
            <a:r>
              <a:rPr lang="en"/>
              <a:t>Light Gradient-Boosting Machine (LightGBM)</a:t>
            </a:r>
            <a:endParaRPr/>
          </a:p>
          <a:p>
            <a:pPr indent="-317182" lvl="0" marL="457200" rtl="0" algn="l">
              <a:spcBef>
                <a:spcPts val="0"/>
              </a:spcBef>
              <a:spcAft>
                <a:spcPts val="0"/>
              </a:spcAft>
              <a:buSzPct val="100000"/>
              <a:buChar char="●"/>
            </a:pPr>
            <a:r>
              <a:rPr lang="en"/>
              <a:t>Extreme Gradient Boosting (XGBoost)</a:t>
            </a:r>
            <a:endParaRPr/>
          </a:p>
          <a:p>
            <a:pPr indent="0" lvl="0" marL="0" rtl="0" algn="l">
              <a:spcBef>
                <a:spcPts val="1200"/>
              </a:spcBef>
              <a:spcAft>
                <a:spcPts val="0"/>
              </a:spcAft>
              <a:buNone/>
            </a:pPr>
            <a:r>
              <a:rPr b="1" lang="en"/>
              <a:t>Why</a:t>
            </a:r>
            <a:endParaRPr b="1"/>
          </a:p>
          <a:p>
            <a:pPr indent="-317182" lvl="0" marL="457200" rtl="0" algn="l">
              <a:spcBef>
                <a:spcPts val="1200"/>
              </a:spcBef>
              <a:spcAft>
                <a:spcPts val="0"/>
              </a:spcAft>
              <a:buSzPct val="100000"/>
              <a:buChar char="●"/>
            </a:pPr>
            <a:r>
              <a:rPr lang="en"/>
              <a:t>Many of the models inherently have features to handle class imbalances</a:t>
            </a:r>
            <a:endParaRPr/>
          </a:p>
          <a:p>
            <a:pPr indent="-317182" lvl="0" marL="457200" rtl="0" algn="l">
              <a:spcBef>
                <a:spcPts val="0"/>
              </a:spcBef>
              <a:spcAft>
                <a:spcPts val="0"/>
              </a:spcAft>
              <a:buSzPct val="100000"/>
              <a:buChar char="●"/>
            </a:pPr>
            <a:r>
              <a:rPr lang="en"/>
              <a:t>Traditionally these have strong performance, and are frequently used in medical data applications</a:t>
            </a:r>
            <a:endParaRPr/>
          </a:p>
          <a:p>
            <a:pPr indent="-317182" lvl="0" marL="457200" rtl="0" algn="l">
              <a:spcBef>
                <a:spcPts val="0"/>
              </a:spcBef>
              <a:spcAft>
                <a:spcPts val="0"/>
              </a:spcAft>
              <a:buSzPct val="100000"/>
              <a:buChar char="●"/>
            </a:pPr>
            <a:r>
              <a:rPr lang="en"/>
              <a:t>Much of the </a:t>
            </a:r>
            <a:r>
              <a:rPr lang="en"/>
              <a:t>data</a:t>
            </a:r>
            <a:r>
              <a:rPr lang="en"/>
              <a:t> is categorical</a:t>
            </a:r>
            <a:endParaRPr/>
          </a:p>
          <a:p>
            <a:pPr indent="-317182" lvl="0" marL="457200" rtl="0" algn="l">
              <a:spcBef>
                <a:spcPts val="0"/>
              </a:spcBef>
              <a:spcAft>
                <a:spcPts val="0"/>
              </a:spcAft>
              <a:buSzPct val="100000"/>
              <a:buChar char="●"/>
            </a:pPr>
            <a:r>
              <a:rPr lang="en"/>
              <a:t>Wanted to compare different approaches to see best result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Experimental Conditions</a:t>
            </a:r>
            <a:endParaRPr b="1"/>
          </a:p>
          <a:p>
            <a:pPr indent="-342900" lvl="0" marL="457200" rtl="0" algn="l">
              <a:spcBef>
                <a:spcPts val="1200"/>
              </a:spcBef>
              <a:spcAft>
                <a:spcPts val="0"/>
              </a:spcAft>
              <a:buSzPts val="1800"/>
              <a:buChar char="●"/>
            </a:pPr>
            <a:r>
              <a:rPr lang="en"/>
              <a:t>Drop Missing (Assume MCAR)</a:t>
            </a:r>
            <a:endParaRPr/>
          </a:p>
          <a:p>
            <a:pPr indent="-342900" lvl="0" marL="457200" rtl="0" algn="l">
              <a:spcBef>
                <a:spcPts val="0"/>
              </a:spcBef>
              <a:spcAft>
                <a:spcPts val="0"/>
              </a:spcAft>
              <a:buSzPts val="1800"/>
              <a:buChar char="●"/>
            </a:pPr>
            <a:r>
              <a:rPr lang="en"/>
              <a:t>Keep Missing (NaN-Aware Models)</a:t>
            </a:r>
            <a:endParaRPr/>
          </a:p>
          <a:p>
            <a:pPr indent="-342900" lvl="0" marL="457200" rtl="0" algn="l">
              <a:spcBef>
                <a:spcPts val="0"/>
              </a:spcBef>
              <a:spcAft>
                <a:spcPts val="0"/>
              </a:spcAft>
              <a:buSzPts val="1800"/>
              <a:buChar char="●"/>
            </a:pPr>
            <a:r>
              <a:rPr lang="en"/>
              <a:t>Impute Missing (Assume MAR)</a:t>
            </a:r>
            <a:endParaRPr/>
          </a:p>
          <a:p>
            <a:pPr indent="0" lvl="0" marL="0" rtl="0" algn="l">
              <a:spcBef>
                <a:spcPts val="1200"/>
              </a:spcBef>
              <a:spcAft>
                <a:spcPts val="0"/>
              </a:spcAft>
              <a:buNone/>
            </a:pPr>
            <a:r>
              <a:rPr b="1" lang="en"/>
              <a:t>Metrics</a:t>
            </a:r>
            <a:endParaRPr b="1"/>
          </a:p>
          <a:p>
            <a:pPr indent="-342900" lvl="0" marL="457200" rtl="0" algn="l">
              <a:spcBef>
                <a:spcPts val="1200"/>
              </a:spcBef>
              <a:spcAft>
                <a:spcPts val="0"/>
              </a:spcAft>
              <a:buSzPts val="1800"/>
              <a:buChar char="●"/>
            </a:pPr>
            <a:r>
              <a:rPr lang="en"/>
              <a:t>Accuracy, Precision, Recall, F1-score using K-Folds Cross Validation</a:t>
            </a:r>
            <a:endParaRPr/>
          </a:p>
          <a:p>
            <a:pPr indent="-342900" lvl="0" marL="457200" rtl="0" algn="l">
              <a:spcBef>
                <a:spcPts val="0"/>
              </a:spcBef>
              <a:spcAft>
                <a:spcPts val="0"/>
              </a:spcAft>
              <a:buSzPts val="1800"/>
              <a:buChar char="●"/>
            </a:pPr>
            <a:r>
              <a:rPr lang="en"/>
              <a:t>Want high recall, low variability between runs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(Best)</a:t>
            </a:r>
            <a:endParaRPr/>
          </a:p>
        </p:txBody>
      </p:sp>
      <p:sp>
        <p:nvSpPr>
          <p:cNvPr id="159" name="Google Shape;159;p25"/>
          <p:cNvSpPr txBox="1"/>
          <p:nvPr>
            <p:ph idx="1" type="body"/>
          </p:nvPr>
        </p:nvSpPr>
        <p:spPr>
          <a:xfrm>
            <a:off x="311700" y="1229975"/>
            <a:ext cx="2517600" cy="26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Drop Missing (Assume MCAR)</a:t>
            </a:r>
            <a:endParaRPr b="1"/>
          </a:p>
          <a:p>
            <a:pPr indent="-317500" lvl="0" marL="457200" rtl="0" algn="l">
              <a:spcBef>
                <a:spcPts val="1200"/>
              </a:spcBef>
              <a:spcAft>
                <a:spcPts val="0"/>
              </a:spcAft>
              <a:buSzPts val="1400"/>
              <a:buChar char="●"/>
            </a:pPr>
            <a:r>
              <a:rPr lang="en"/>
              <a:t>HGBC without FAMD</a:t>
            </a:r>
            <a:endParaRPr/>
          </a:p>
          <a:p>
            <a:pPr indent="-317500" lvl="0" marL="457200" rtl="0" algn="l">
              <a:spcBef>
                <a:spcPts val="0"/>
              </a:spcBef>
              <a:spcAft>
                <a:spcPts val="0"/>
              </a:spcAft>
              <a:buSzPts val="1400"/>
              <a:buChar char="●"/>
            </a:pPr>
            <a:r>
              <a:rPr lang="en"/>
              <a:t>Accuracy: 0.68</a:t>
            </a:r>
            <a:endParaRPr/>
          </a:p>
          <a:p>
            <a:pPr indent="-317500" lvl="0" marL="457200" rtl="0" algn="l">
              <a:spcBef>
                <a:spcPts val="0"/>
              </a:spcBef>
              <a:spcAft>
                <a:spcPts val="0"/>
              </a:spcAft>
              <a:buSzPts val="1400"/>
              <a:buChar char="●"/>
            </a:pPr>
            <a:r>
              <a:rPr lang="en"/>
              <a:t>Precision: 0.24</a:t>
            </a:r>
            <a:endParaRPr/>
          </a:p>
          <a:p>
            <a:pPr indent="-317500" lvl="0" marL="457200" rtl="0" algn="l">
              <a:spcBef>
                <a:spcPts val="0"/>
              </a:spcBef>
              <a:spcAft>
                <a:spcPts val="0"/>
              </a:spcAft>
              <a:buSzPts val="1400"/>
              <a:buChar char="●"/>
            </a:pPr>
            <a:r>
              <a:rPr lang="en"/>
              <a:t>Recall: 0.61</a:t>
            </a:r>
            <a:endParaRPr/>
          </a:p>
          <a:p>
            <a:pPr indent="-317500" lvl="0" marL="457200" rtl="0" algn="l">
              <a:spcBef>
                <a:spcPts val="0"/>
              </a:spcBef>
              <a:spcAft>
                <a:spcPts val="0"/>
              </a:spcAft>
              <a:buSzPts val="1400"/>
              <a:buChar char="●"/>
            </a:pPr>
            <a:r>
              <a:rPr lang="en"/>
              <a:t>F1: 0.34</a:t>
            </a:r>
            <a:endParaRPr/>
          </a:p>
          <a:p>
            <a:pPr indent="0" lvl="0" marL="0" rtl="0" algn="l">
              <a:spcBef>
                <a:spcPts val="1200"/>
              </a:spcBef>
              <a:spcAft>
                <a:spcPts val="1200"/>
              </a:spcAft>
              <a:buNone/>
            </a:pPr>
            <a:r>
              <a:t/>
            </a:r>
            <a:endParaRPr/>
          </a:p>
        </p:txBody>
      </p:sp>
      <p:sp>
        <p:nvSpPr>
          <p:cNvPr id="160" name="Google Shape;160;p25"/>
          <p:cNvSpPr txBox="1"/>
          <p:nvPr>
            <p:ph idx="1" type="body"/>
          </p:nvPr>
        </p:nvSpPr>
        <p:spPr>
          <a:xfrm>
            <a:off x="3313200" y="1229975"/>
            <a:ext cx="2517600" cy="26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Keep Missing (NaN-Aware Models)</a:t>
            </a:r>
            <a:endParaRPr b="1"/>
          </a:p>
          <a:p>
            <a:pPr indent="-317500" lvl="0" marL="457200" rtl="0" algn="l">
              <a:spcBef>
                <a:spcPts val="1200"/>
              </a:spcBef>
              <a:spcAft>
                <a:spcPts val="0"/>
              </a:spcAft>
              <a:buSzPts val="1400"/>
              <a:buChar char="●"/>
            </a:pPr>
            <a:r>
              <a:rPr lang="en"/>
              <a:t>HGBC without FAMD</a:t>
            </a:r>
            <a:endParaRPr/>
          </a:p>
          <a:p>
            <a:pPr indent="-317500" lvl="0" marL="457200" rtl="0" algn="l">
              <a:spcBef>
                <a:spcPts val="0"/>
              </a:spcBef>
              <a:spcAft>
                <a:spcPts val="0"/>
              </a:spcAft>
              <a:buSzPts val="1400"/>
              <a:buChar char="●"/>
            </a:pPr>
            <a:r>
              <a:rPr lang="en"/>
              <a:t>Accuracy: 0.68</a:t>
            </a:r>
            <a:endParaRPr/>
          </a:p>
          <a:p>
            <a:pPr indent="-317500" lvl="0" marL="457200" rtl="0" algn="l">
              <a:spcBef>
                <a:spcPts val="0"/>
              </a:spcBef>
              <a:spcAft>
                <a:spcPts val="0"/>
              </a:spcAft>
              <a:buSzPts val="1400"/>
              <a:buChar char="●"/>
            </a:pPr>
            <a:r>
              <a:rPr lang="en"/>
              <a:t>Precision: 0.24</a:t>
            </a:r>
            <a:endParaRPr/>
          </a:p>
          <a:p>
            <a:pPr indent="-317500" lvl="0" marL="457200" rtl="0" algn="l">
              <a:spcBef>
                <a:spcPts val="0"/>
              </a:spcBef>
              <a:spcAft>
                <a:spcPts val="0"/>
              </a:spcAft>
              <a:buSzPts val="1400"/>
              <a:buChar char="●"/>
            </a:pPr>
            <a:r>
              <a:rPr lang="en"/>
              <a:t>Recall: 0.61</a:t>
            </a:r>
            <a:endParaRPr/>
          </a:p>
          <a:p>
            <a:pPr indent="-317500" lvl="0" marL="457200" rtl="0" algn="l">
              <a:spcBef>
                <a:spcPts val="0"/>
              </a:spcBef>
              <a:spcAft>
                <a:spcPts val="0"/>
              </a:spcAft>
              <a:buSzPts val="1400"/>
              <a:buChar char="●"/>
            </a:pPr>
            <a:r>
              <a:rPr lang="en"/>
              <a:t>F1: 0.34</a:t>
            </a:r>
            <a:endParaRPr/>
          </a:p>
          <a:p>
            <a:pPr indent="0" lvl="0" marL="0" rtl="0" algn="l">
              <a:spcBef>
                <a:spcPts val="1200"/>
              </a:spcBef>
              <a:spcAft>
                <a:spcPts val="1200"/>
              </a:spcAft>
              <a:buNone/>
            </a:pPr>
            <a:r>
              <a:t/>
            </a:r>
            <a:endParaRPr/>
          </a:p>
        </p:txBody>
      </p:sp>
      <p:sp>
        <p:nvSpPr>
          <p:cNvPr id="161" name="Google Shape;161;p25"/>
          <p:cNvSpPr txBox="1"/>
          <p:nvPr>
            <p:ph idx="1" type="body"/>
          </p:nvPr>
        </p:nvSpPr>
        <p:spPr>
          <a:xfrm>
            <a:off x="6314700" y="1229975"/>
            <a:ext cx="2517600" cy="26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Impute Missing (Assume MAR)</a:t>
            </a:r>
            <a:endParaRPr b="1"/>
          </a:p>
          <a:p>
            <a:pPr indent="-317500" lvl="0" marL="457200" rtl="0" algn="l">
              <a:spcBef>
                <a:spcPts val="1200"/>
              </a:spcBef>
              <a:spcAft>
                <a:spcPts val="0"/>
              </a:spcAft>
              <a:buSzPts val="1400"/>
              <a:buChar char="●"/>
            </a:pPr>
            <a:r>
              <a:rPr lang="en"/>
              <a:t>LightGBM with FAMD</a:t>
            </a:r>
            <a:endParaRPr/>
          </a:p>
          <a:p>
            <a:pPr indent="-317500" lvl="0" marL="457200" rtl="0" algn="l">
              <a:spcBef>
                <a:spcPts val="0"/>
              </a:spcBef>
              <a:spcAft>
                <a:spcPts val="0"/>
              </a:spcAft>
              <a:buSzPts val="1400"/>
              <a:buChar char="●"/>
            </a:pPr>
            <a:r>
              <a:rPr lang="en"/>
              <a:t>Accuracy: 0.69</a:t>
            </a:r>
            <a:endParaRPr/>
          </a:p>
          <a:p>
            <a:pPr indent="-317500" lvl="0" marL="457200" rtl="0" algn="l">
              <a:spcBef>
                <a:spcPts val="0"/>
              </a:spcBef>
              <a:spcAft>
                <a:spcPts val="0"/>
              </a:spcAft>
              <a:buSzPts val="1400"/>
              <a:buChar char="●"/>
            </a:pPr>
            <a:r>
              <a:rPr lang="en"/>
              <a:t>Precision: 0.23</a:t>
            </a:r>
            <a:endParaRPr/>
          </a:p>
          <a:p>
            <a:pPr indent="-317500" lvl="0" marL="457200" rtl="0" algn="l">
              <a:spcBef>
                <a:spcPts val="0"/>
              </a:spcBef>
              <a:spcAft>
                <a:spcPts val="0"/>
              </a:spcAft>
              <a:buSzPts val="1400"/>
              <a:buChar char="●"/>
            </a:pPr>
            <a:r>
              <a:rPr lang="en"/>
              <a:t>Recall: 0.57</a:t>
            </a:r>
            <a:endParaRPr/>
          </a:p>
          <a:p>
            <a:pPr indent="-317500" lvl="0" marL="457200" rtl="0" algn="l">
              <a:spcBef>
                <a:spcPts val="0"/>
              </a:spcBef>
              <a:spcAft>
                <a:spcPts val="0"/>
              </a:spcAft>
              <a:buSzPts val="1400"/>
              <a:buChar char="●"/>
            </a:pPr>
            <a:r>
              <a:rPr lang="en"/>
              <a:t>F1: 0.33</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(Analysis)</a:t>
            </a:r>
            <a:endParaRPr/>
          </a:p>
        </p:txBody>
      </p:sp>
      <p:sp>
        <p:nvSpPr>
          <p:cNvPr id="167" name="Google Shape;167;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Mixed results 70% accuracy and 60% recall, but 25% precision</a:t>
            </a:r>
            <a:endParaRPr/>
          </a:p>
          <a:p>
            <a:pPr indent="-342900" lvl="0" marL="457200" rtl="0" algn="l">
              <a:spcBef>
                <a:spcPts val="0"/>
              </a:spcBef>
              <a:spcAft>
                <a:spcPts val="0"/>
              </a:spcAft>
              <a:buSzPts val="1800"/>
              <a:buChar char="●"/>
            </a:pPr>
            <a:r>
              <a:rPr lang="en"/>
              <a:t>FAMD either diminished results or stayed the same and reduced recall</a:t>
            </a:r>
            <a:endParaRPr/>
          </a:p>
          <a:p>
            <a:pPr indent="-317500" lvl="1" marL="914400" rtl="0" algn="l">
              <a:spcBef>
                <a:spcPts val="0"/>
              </a:spcBef>
              <a:spcAft>
                <a:spcPts val="0"/>
              </a:spcAft>
              <a:buSzPts val="1400"/>
              <a:buChar char="○"/>
            </a:pPr>
            <a:r>
              <a:rPr lang="en"/>
              <a:t>Does not improve predictability of Long COVID</a:t>
            </a:r>
            <a:endParaRPr/>
          </a:p>
          <a:p>
            <a:pPr indent="-317500" lvl="1" marL="914400" rtl="0" algn="l">
              <a:spcBef>
                <a:spcPts val="0"/>
              </a:spcBef>
              <a:spcAft>
                <a:spcPts val="0"/>
              </a:spcAft>
              <a:buSzPts val="1400"/>
              <a:buChar char="○"/>
            </a:pPr>
            <a:r>
              <a:rPr lang="en"/>
              <a:t>Does not </a:t>
            </a:r>
            <a:r>
              <a:rPr lang="en"/>
              <a:t>improve</a:t>
            </a:r>
            <a:r>
              <a:rPr lang="en"/>
              <a:t> minority class detection</a:t>
            </a:r>
            <a:endParaRPr/>
          </a:p>
          <a:p>
            <a:pPr indent="-317500" lvl="1" marL="914400" rtl="0" algn="l">
              <a:spcBef>
                <a:spcPts val="0"/>
              </a:spcBef>
              <a:spcAft>
                <a:spcPts val="0"/>
              </a:spcAft>
              <a:buSzPts val="1400"/>
              <a:buChar char="○"/>
            </a:pPr>
            <a:r>
              <a:rPr lang="en"/>
              <a:t>The variance is spread between a large number of variables</a:t>
            </a:r>
            <a:endParaRPr/>
          </a:p>
          <a:p>
            <a:pPr indent="-317500" lvl="1" marL="914400" rtl="0" algn="l">
              <a:spcBef>
                <a:spcPts val="0"/>
              </a:spcBef>
              <a:spcAft>
                <a:spcPts val="0"/>
              </a:spcAft>
              <a:buSzPts val="1400"/>
              <a:buChar char="○"/>
            </a:pPr>
            <a:r>
              <a:rPr lang="en"/>
              <a:t>This means that there are no few strongly variant components that we could reduce down to that would help us in prediction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(Analysis Contd.)</a:t>
            </a:r>
            <a:endParaRPr/>
          </a:p>
        </p:txBody>
      </p:sp>
      <p:sp>
        <p:nvSpPr>
          <p:cNvPr id="173" name="Google Shape;173;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Dropping vs. Keeping Missing vs. Imputation</a:t>
            </a:r>
            <a:endParaRPr/>
          </a:p>
          <a:p>
            <a:pPr indent="-317500" lvl="1" marL="914400" rtl="0" algn="l">
              <a:spcBef>
                <a:spcPts val="0"/>
              </a:spcBef>
              <a:spcAft>
                <a:spcPts val="0"/>
              </a:spcAft>
              <a:buSzPts val="1400"/>
              <a:buChar char="○"/>
            </a:pPr>
            <a:r>
              <a:rPr lang="en"/>
              <a:t>No clear gains with imputation</a:t>
            </a:r>
            <a:endParaRPr/>
          </a:p>
          <a:p>
            <a:pPr indent="-317500" lvl="2" marL="1371600" rtl="0" algn="l">
              <a:spcBef>
                <a:spcPts val="0"/>
              </a:spcBef>
              <a:spcAft>
                <a:spcPts val="0"/>
              </a:spcAft>
              <a:buSzPts val="1400"/>
              <a:buChar char="■"/>
            </a:pPr>
            <a:r>
              <a:rPr lang="en"/>
              <a:t>Assume other features are not predictive of missing data</a:t>
            </a:r>
            <a:endParaRPr/>
          </a:p>
          <a:p>
            <a:pPr indent="-317500" lvl="1" marL="914400" rtl="0" algn="l">
              <a:spcBef>
                <a:spcPts val="0"/>
              </a:spcBef>
              <a:spcAft>
                <a:spcPts val="0"/>
              </a:spcAft>
              <a:buSzPts val="1400"/>
              <a:buChar char="○"/>
            </a:pPr>
            <a:r>
              <a:rPr lang="en"/>
              <a:t>No Clear gains with Dropping</a:t>
            </a:r>
            <a:endParaRPr/>
          </a:p>
          <a:p>
            <a:pPr indent="-317500" lvl="2" marL="1371600" rtl="0" algn="l">
              <a:spcBef>
                <a:spcPts val="0"/>
              </a:spcBef>
              <a:spcAft>
                <a:spcPts val="0"/>
              </a:spcAft>
              <a:buSzPts val="1400"/>
              <a:buChar char="■"/>
            </a:pPr>
            <a:r>
              <a:rPr lang="en"/>
              <a:t>NaN-Aware models perform the same</a:t>
            </a:r>
            <a:endParaRPr/>
          </a:p>
          <a:p>
            <a:pPr indent="-342900" lvl="0" marL="457200" rtl="0" algn="l">
              <a:spcBef>
                <a:spcPts val="0"/>
              </a:spcBef>
              <a:spcAft>
                <a:spcPts val="0"/>
              </a:spcAft>
              <a:buSzPts val="1800"/>
              <a:buChar char="●"/>
            </a:pPr>
            <a:r>
              <a:rPr lang="en"/>
              <a:t>Random Forest gets almost 0 Recall</a:t>
            </a:r>
            <a:endParaRPr/>
          </a:p>
          <a:p>
            <a:pPr indent="-317500" lvl="1" marL="914400" rtl="0" algn="l">
              <a:spcBef>
                <a:spcPts val="0"/>
              </a:spcBef>
              <a:spcAft>
                <a:spcPts val="0"/>
              </a:spcAft>
              <a:buSzPts val="1400"/>
              <a:buChar char="○"/>
            </a:pPr>
            <a:r>
              <a:rPr lang="en"/>
              <a:t>Decision Tree works better but still low recall</a:t>
            </a:r>
            <a:endParaRPr/>
          </a:p>
          <a:p>
            <a:pPr indent="-342900" lvl="0" marL="457200" rtl="0" algn="l">
              <a:spcBef>
                <a:spcPts val="0"/>
              </a:spcBef>
              <a:spcAft>
                <a:spcPts val="0"/>
              </a:spcAft>
              <a:buSzPts val="1800"/>
              <a:buChar char="●"/>
            </a:pPr>
            <a:r>
              <a:rPr lang="en"/>
              <a:t>Logistic Regression, AdaBoost, HGBC, LightGBM, XGBoost 				have identical performance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(Lessons)</a:t>
            </a:r>
            <a:endParaRPr/>
          </a:p>
        </p:txBody>
      </p:sp>
      <p:sp>
        <p:nvSpPr>
          <p:cNvPr id="179" name="Google Shape;179;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model is slightly predictive of Long COVID and may be used as a first step in </a:t>
            </a:r>
            <a:r>
              <a:rPr lang="en"/>
              <a:t>identifying</a:t>
            </a:r>
            <a:r>
              <a:rPr lang="en"/>
              <a:t> risk factors</a:t>
            </a:r>
            <a:endParaRPr/>
          </a:p>
          <a:p>
            <a:pPr indent="-342900" lvl="0" marL="457200" rtl="0" algn="l">
              <a:spcBef>
                <a:spcPts val="0"/>
              </a:spcBef>
              <a:spcAft>
                <a:spcPts val="0"/>
              </a:spcAft>
              <a:buSzPts val="1800"/>
              <a:buChar char="●"/>
            </a:pPr>
            <a:r>
              <a:rPr lang="en"/>
              <a:t>However, it should not be used for treatment decisions due to poor performance (Precision, F-1, Accuracy, Recall)</a:t>
            </a:r>
            <a:endParaRPr/>
          </a:p>
          <a:p>
            <a:pPr indent="-342900" lvl="0" marL="457200" rtl="0" algn="l">
              <a:spcBef>
                <a:spcPts val="0"/>
              </a:spcBef>
              <a:spcAft>
                <a:spcPts val="0"/>
              </a:spcAft>
              <a:buSzPts val="1800"/>
              <a:buChar char="●"/>
            </a:pPr>
            <a:r>
              <a:rPr lang="en"/>
              <a:t>The data itself may not be strongly predictive of </a:t>
            </a:r>
            <a:r>
              <a:rPr lang="en"/>
              <a:t>Long COVID</a:t>
            </a:r>
            <a:r>
              <a:rPr lang="en"/>
              <a:t>, but that is to be expected without a lot of healthcare data</a:t>
            </a:r>
            <a:endParaRPr/>
          </a:p>
          <a:p>
            <a:pPr indent="-342900" lvl="0" marL="457200" rtl="0" algn="l">
              <a:spcBef>
                <a:spcPts val="0"/>
              </a:spcBef>
              <a:spcAft>
                <a:spcPts val="0"/>
              </a:spcAft>
              <a:buSzPts val="1800"/>
              <a:buChar char="●"/>
            </a:pPr>
            <a:r>
              <a:rPr lang="en"/>
              <a:t>Strong Class imbalance led some predictors to perform poorly</a:t>
            </a:r>
            <a:endParaRPr/>
          </a:p>
          <a:p>
            <a:pPr indent="-342900" lvl="0" marL="457200" rtl="0" algn="l">
              <a:spcBef>
                <a:spcPts val="0"/>
              </a:spcBef>
              <a:spcAft>
                <a:spcPts val="0"/>
              </a:spcAft>
              <a:buSzPts val="1800"/>
              <a:buChar char="●"/>
            </a:pPr>
            <a:r>
              <a:rPr lang="en"/>
              <a:t>Missing Data is hard</a:t>
            </a:r>
            <a:endParaRPr/>
          </a:p>
          <a:p>
            <a:pPr indent="-317500" lvl="1" marL="914400" rtl="0" algn="l">
              <a:spcBef>
                <a:spcPts val="0"/>
              </a:spcBef>
              <a:spcAft>
                <a:spcPts val="0"/>
              </a:spcAft>
              <a:buSzPts val="1400"/>
              <a:buChar char="○"/>
            </a:pPr>
            <a:r>
              <a:rPr lang="en"/>
              <a:t>Had to experiment with strong assumptions that, in reality, might </a:t>
            </a:r>
            <a:br>
              <a:rPr lang="en"/>
            </a:br>
            <a:r>
              <a:rPr lang="en"/>
              <a:t>not hold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a:t>
            </a:r>
            <a:endParaRPr/>
          </a:p>
        </p:txBody>
      </p:sp>
      <p:sp>
        <p:nvSpPr>
          <p:cNvPr id="185" name="Google Shape;185;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Prediction of long covid with hand-selected healthcare features that are known risk factors - use domain knowledge from healthcare experts</a:t>
            </a:r>
            <a:endParaRPr/>
          </a:p>
          <a:p>
            <a:pPr indent="-342900" lvl="0" marL="457200" rtl="0" algn="l">
              <a:spcBef>
                <a:spcPts val="0"/>
              </a:spcBef>
              <a:spcAft>
                <a:spcPts val="0"/>
              </a:spcAft>
              <a:buSzPts val="1800"/>
              <a:buChar char="●"/>
            </a:pPr>
            <a:r>
              <a:rPr lang="en"/>
              <a:t>Analysis on modeling the missingness of the data</a:t>
            </a:r>
            <a:endParaRPr/>
          </a:p>
          <a:p>
            <a:pPr indent="-342900" lvl="0" marL="457200" rtl="0" algn="l">
              <a:spcBef>
                <a:spcPts val="0"/>
              </a:spcBef>
              <a:spcAft>
                <a:spcPts val="0"/>
              </a:spcAft>
              <a:buSzPts val="1800"/>
              <a:buChar char="●"/>
            </a:pPr>
            <a:r>
              <a:rPr lang="en"/>
              <a:t>Could combine dataset with future BRFSS datasets to help with class imbalance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19% of US adults with COVID report having Long COVID</a:t>
            </a:r>
            <a:endParaRPr/>
          </a:p>
          <a:p>
            <a:pPr indent="-342900" lvl="0" marL="457200" rtl="0" algn="l">
              <a:spcBef>
                <a:spcPts val="0"/>
              </a:spcBef>
              <a:spcAft>
                <a:spcPts val="0"/>
              </a:spcAft>
              <a:buSzPts val="1800"/>
              <a:buChar char="●"/>
            </a:pPr>
            <a:r>
              <a:rPr lang="en"/>
              <a:t>Worldwide estimated to be 400 million</a:t>
            </a:r>
            <a:endParaRPr/>
          </a:p>
          <a:p>
            <a:pPr indent="-342900" lvl="0" marL="457200" rtl="0" algn="l">
              <a:spcBef>
                <a:spcPts val="0"/>
              </a:spcBef>
              <a:spcAft>
                <a:spcPts val="0"/>
              </a:spcAft>
              <a:buSzPts val="1800"/>
              <a:buChar char="●"/>
            </a:pPr>
            <a:r>
              <a:rPr lang="en"/>
              <a:t>No single test available that people can take to determine Long COVID</a:t>
            </a:r>
            <a:endParaRPr/>
          </a:p>
          <a:p>
            <a:pPr indent="-342900" lvl="0" marL="457200" rtl="0" algn="l">
              <a:spcBef>
                <a:spcPts val="0"/>
              </a:spcBef>
              <a:spcAft>
                <a:spcPts val="0"/>
              </a:spcAft>
              <a:buSzPts val="1800"/>
              <a:buChar char="●"/>
            </a:pPr>
            <a:r>
              <a:rPr lang="en"/>
              <a:t>Long COVID is determined by doctor based on prior health data and current symptoms</a:t>
            </a:r>
            <a:endParaRPr/>
          </a:p>
          <a:p>
            <a:pPr indent="-342900" lvl="0" marL="457200" rtl="0" algn="l">
              <a:spcBef>
                <a:spcPts val="0"/>
              </a:spcBef>
              <a:spcAft>
                <a:spcPts val="0"/>
              </a:spcAft>
              <a:buSzPts val="1800"/>
              <a:buChar char="●"/>
            </a:pPr>
            <a:r>
              <a:rPr lang="en"/>
              <a:t>A cheap and fast ML predictor could be used as pre screening for high risk individuals</a:t>
            </a:r>
            <a:endParaRPr/>
          </a:p>
          <a:p>
            <a:pPr indent="-342900" lvl="0" marL="457200" rtl="0" algn="l">
              <a:spcBef>
                <a:spcPts val="0"/>
              </a:spcBef>
              <a:spcAft>
                <a:spcPts val="0"/>
              </a:spcAft>
              <a:buSzPts val="1800"/>
              <a:buChar char="●"/>
            </a:pPr>
            <a:r>
              <a:rPr lang="en"/>
              <a:t>A high risk for pre screening could receive further specialized care by doctors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Overview</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Goal</a:t>
            </a:r>
            <a:endParaRPr b="1"/>
          </a:p>
          <a:p>
            <a:pPr indent="-342900" lvl="0" marL="457200" rtl="0" algn="l">
              <a:spcBef>
                <a:spcPts val="1200"/>
              </a:spcBef>
              <a:spcAft>
                <a:spcPts val="0"/>
              </a:spcAft>
              <a:buSzPts val="1800"/>
              <a:buChar char="●"/>
            </a:pPr>
            <a:r>
              <a:rPr lang="en"/>
              <a:t>Predict the presence of Long COVID (yes/no) from health survey data</a:t>
            </a:r>
            <a:endParaRPr/>
          </a:p>
          <a:p>
            <a:pPr indent="0" lvl="0" marL="0" rtl="0" algn="l">
              <a:spcBef>
                <a:spcPts val="1200"/>
              </a:spcBef>
              <a:spcAft>
                <a:spcPts val="0"/>
              </a:spcAft>
              <a:buNone/>
            </a:pPr>
            <a:r>
              <a:rPr b="1" lang="en"/>
              <a:t>Data Source</a:t>
            </a:r>
            <a:endParaRPr b="1"/>
          </a:p>
          <a:p>
            <a:pPr indent="-298450" lvl="0" marL="457200" rtl="0" algn="l">
              <a:spcBef>
                <a:spcPts val="1200"/>
              </a:spcBef>
              <a:spcAft>
                <a:spcPts val="0"/>
              </a:spcAft>
              <a:buClr>
                <a:srgbClr val="000000"/>
              </a:buClr>
              <a:buSzPts val="1100"/>
              <a:buFont typeface="Arial"/>
              <a:buChar char="●"/>
            </a:pPr>
            <a:r>
              <a:rPr lang="en"/>
              <a:t>2023 BRFSS (Behavioral Risk Factor Surveillance System) data.</a:t>
            </a:r>
            <a:endParaRPr/>
          </a:p>
          <a:p>
            <a:pPr indent="0" lvl="0" marL="0" rtl="0" algn="l">
              <a:spcBef>
                <a:spcPts val="1200"/>
              </a:spcBef>
              <a:spcAft>
                <a:spcPts val="0"/>
              </a:spcAft>
              <a:buNone/>
            </a:pPr>
            <a:r>
              <a:rPr b="1" lang="en"/>
              <a:t>Outcome Variable</a:t>
            </a:r>
            <a:endParaRPr b="1"/>
          </a:p>
          <a:p>
            <a:pPr indent="-342900" lvl="0" marL="457200" rtl="0" algn="l">
              <a:spcBef>
                <a:spcPts val="1200"/>
              </a:spcBef>
              <a:spcAft>
                <a:spcPts val="0"/>
              </a:spcAft>
              <a:buSzPts val="1800"/>
              <a:buChar char="●"/>
            </a:pPr>
            <a:r>
              <a:rPr lang="en"/>
              <a:t>“Do you currently have long-term symptoms post-COVID infection?” (Binary: Yes/No)</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(Introduction)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Center for Disease Control (CDC) Behavioural Risk Factor Surveillance System (BRFSS) Survey Data</a:t>
            </a:r>
            <a:endParaRPr b="1"/>
          </a:p>
          <a:p>
            <a:pPr indent="-325755" lvl="0" marL="457200" rtl="0" algn="l">
              <a:spcBef>
                <a:spcPts val="1200"/>
              </a:spcBef>
              <a:spcAft>
                <a:spcPts val="0"/>
              </a:spcAft>
              <a:buSzPct val="100000"/>
              <a:buChar char="●"/>
            </a:pPr>
            <a:r>
              <a:rPr lang="en"/>
              <a:t>Health related telephone survey that collect information on risk behaviors, chronic health conditions, and use of </a:t>
            </a:r>
            <a:r>
              <a:rPr lang="en"/>
              <a:t>preventative</a:t>
            </a:r>
            <a:r>
              <a:rPr lang="en"/>
              <a:t> services</a:t>
            </a:r>
            <a:endParaRPr/>
          </a:p>
          <a:p>
            <a:pPr indent="-325755" lvl="0" marL="457200" rtl="0" algn="l">
              <a:spcBef>
                <a:spcPts val="0"/>
              </a:spcBef>
              <a:spcAft>
                <a:spcPts val="0"/>
              </a:spcAft>
              <a:buSzPct val="100000"/>
              <a:buChar char="●"/>
            </a:pPr>
            <a:r>
              <a:rPr lang="en"/>
              <a:t>Collected throughout the United States every year</a:t>
            </a:r>
            <a:endParaRPr/>
          </a:p>
          <a:p>
            <a:pPr indent="-325755" lvl="0" marL="457200" rtl="0" algn="l">
              <a:spcBef>
                <a:spcPts val="0"/>
              </a:spcBef>
              <a:spcAft>
                <a:spcPts val="0"/>
              </a:spcAft>
              <a:buSzPct val="100000"/>
              <a:buChar char="●"/>
            </a:pPr>
            <a:r>
              <a:rPr lang="en"/>
              <a:t>Readily available for many ML predictions</a:t>
            </a:r>
            <a:endParaRPr/>
          </a:p>
          <a:p>
            <a:pPr indent="-325755" lvl="0" marL="457200" rtl="0" algn="l">
              <a:spcBef>
                <a:spcPts val="0"/>
              </a:spcBef>
              <a:spcAft>
                <a:spcPts val="0"/>
              </a:spcAft>
              <a:buSzPct val="100000"/>
              <a:buChar char="●"/>
            </a:pPr>
            <a:r>
              <a:rPr lang="en"/>
              <a:t>Kentucky and Pennsylvania not included due to low data collection</a:t>
            </a:r>
            <a:endParaRPr/>
          </a:p>
          <a:p>
            <a:pPr indent="-325755" lvl="0" marL="457200" rtl="0" algn="l">
              <a:spcBef>
                <a:spcPts val="0"/>
              </a:spcBef>
              <a:spcAft>
                <a:spcPts val="0"/>
              </a:spcAft>
              <a:buSzPct val="100000"/>
              <a:buChar char="●"/>
            </a:pPr>
            <a:r>
              <a:rPr lang="en"/>
              <a:t>Questions such as </a:t>
            </a:r>
            <a:r>
              <a:rPr lang="en"/>
              <a:t>health</a:t>
            </a:r>
            <a:r>
              <a:rPr lang="en"/>
              <a:t> status, health-care access, alcohol consumption, tobacco use</a:t>
            </a:r>
            <a:endParaRPr/>
          </a:p>
          <a:p>
            <a:pPr indent="-325755" lvl="0" marL="457200" rtl="0" algn="l">
              <a:spcBef>
                <a:spcPts val="0"/>
              </a:spcBef>
              <a:spcAft>
                <a:spcPts val="0"/>
              </a:spcAft>
              <a:buSzPct val="100000"/>
              <a:buChar char="●"/>
            </a:pPr>
            <a:r>
              <a:rPr lang="en"/>
              <a:t>Deal almost exclusively with Core component as optional modules and state added questions are specific to certain states (all other states will no have them)</a:t>
            </a:r>
            <a:endParaRPr/>
          </a:p>
          <a:p>
            <a:pPr indent="-325755" lvl="0" marL="457200" rtl="0" algn="l">
              <a:spcBef>
                <a:spcPts val="0"/>
              </a:spcBef>
              <a:spcAft>
                <a:spcPts val="0"/>
              </a:spcAft>
              <a:buSzPct val="100000"/>
              <a:buChar char="●"/>
            </a:pPr>
            <a:r>
              <a:rPr lang="en"/>
              <a:t>433,000 rows of data</a:t>
            </a:r>
            <a:endParaRPr/>
          </a:p>
          <a:p>
            <a:pPr indent="-325755" lvl="0" marL="457200" rtl="0" algn="l">
              <a:spcBef>
                <a:spcPts val="0"/>
              </a:spcBef>
              <a:spcAft>
                <a:spcPts val="0"/>
              </a:spcAft>
              <a:buSzPct val="100000"/>
              <a:buChar char="●"/>
            </a:pPr>
            <a:r>
              <a:rPr lang="en"/>
              <a:t>Data Types: Numerical and Categorical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(Challenges)</a:t>
            </a:r>
            <a:endParaRPr/>
          </a:p>
        </p:txBody>
      </p:sp>
      <p:sp>
        <p:nvSpPr>
          <p:cNvPr id="110" name="Google Shape;110;p17"/>
          <p:cNvSpPr txBox="1"/>
          <p:nvPr>
            <p:ph idx="1" type="body"/>
          </p:nvPr>
        </p:nvSpPr>
        <p:spPr>
          <a:xfrm>
            <a:off x="4644675" y="500925"/>
            <a:ext cx="4166400" cy="4478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Raw Survey</a:t>
            </a:r>
            <a:endParaRPr b="1"/>
          </a:p>
          <a:p>
            <a:pPr indent="-308610" lvl="0" marL="457200" rtl="0" algn="l">
              <a:spcBef>
                <a:spcPts val="1200"/>
              </a:spcBef>
              <a:spcAft>
                <a:spcPts val="0"/>
              </a:spcAft>
              <a:buSzPct val="100000"/>
              <a:buChar char="●"/>
            </a:pPr>
            <a:r>
              <a:rPr lang="en"/>
              <a:t>I</a:t>
            </a:r>
            <a:r>
              <a:rPr lang="en"/>
              <a:t>ssues</a:t>
            </a:r>
            <a:r>
              <a:rPr lang="en"/>
              <a:t> due to lack of data cleaning or imputation</a:t>
            </a:r>
            <a:endParaRPr/>
          </a:p>
          <a:p>
            <a:pPr indent="0" lvl="0" marL="0" rtl="0" algn="l">
              <a:spcBef>
                <a:spcPts val="1200"/>
              </a:spcBef>
              <a:spcAft>
                <a:spcPts val="0"/>
              </a:spcAft>
              <a:buNone/>
            </a:pPr>
            <a:r>
              <a:rPr b="1" lang="en"/>
              <a:t>Missing Data</a:t>
            </a:r>
            <a:endParaRPr b="1"/>
          </a:p>
          <a:p>
            <a:pPr indent="-308610" lvl="0" marL="457200" rtl="0" algn="l">
              <a:spcBef>
                <a:spcPts val="1200"/>
              </a:spcBef>
              <a:spcAft>
                <a:spcPts val="0"/>
              </a:spcAft>
              <a:buSzPct val="100000"/>
              <a:buChar char="●"/>
            </a:pPr>
            <a:r>
              <a:rPr lang="en"/>
              <a:t>I</a:t>
            </a:r>
            <a:r>
              <a:rPr lang="en"/>
              <a:t>ncomplete data - some people just hang up the phone</a:t>
            </a:r>
            <a:endParaRPr/>
          </a:p>
          <a:p>
            <a:pPr indent="-290830" lvl="1" marL="914400" rtl="0" algn="l">
              <a:spcBef>
                <a:spcPts val="0"/>
              </a:spcBef>
              <a:spcAft>
                <a:spcPts val="0"/>
              </a:spcAft>
              <a:buSzPct val="100000"/>
              <a:buChar char="○"/>
            </a:pPr>
            <a:r>
              <a:rPr lang="en"/>
              <a:t>our target variable was one of the last questions</a:t>
            </a:r>
            <a:endParaRPr/>
          </a:p>
          <a:p>
            <a:pPr indent="-308610" lvl="0" marL="457200" rtl="0" algn="l">
              <a:spcBef>
                <a:spcPts val="0"/>
              </a:spcBef>
              <a:spcAft>
                <a:spcPts val="0"/>
              </a:spcAft>
              <a:buSzPct val="100000"/>
              <a:buChar char="●"/>
            </a:pPr>
            <a:r>
              <a:rPr lang="en"/>
              <a:t>Questions have dependencies</a:t>
            </a:r>
            <a:endParaRPr/>
          </a:p>
          <a:p>
            <a:pPr indent="-308610" lvl="0" marL="457200" rtl="0" algn="l">
              <a:spcBef>
                <a:spcPts val="0"/>
              </a:spcBef>
              <a:spcAft>
                <a:spcPts val="0"/>
              </a:spcAft>
              <a:buSzPct val="100000"/>
              <a:buChar char="●"/>
            </a:pPr>
            <a:r>
              <a:rPr lang="en"/>
              <a:t>“Don’t Know” / “Refused” vs BLANK</a:t>
            </a:r>
            <a:endParaRPr/>
          </a:p>
          <a:p>
            <a:pPr indent="0" lvl="0" marL="0" rtl="0" algn="l">
              <a:spcBef>
                <a:spcPts val="1200"/>
              </a:spcBef>
              <a:spcAft>
                <a:spcPts val="0"/>
              </a:spcAft>
              <a:buNone/>
            </a:pPr>
            <a:r>
              <a:rPr b="1" lang="en"/>
              <a:t>Lots of Features</a:t>
            </a:r>
            <a:endParaRPr b="1"/>
          </a:p>
          <a:p>
            <a:pPr indent="-308610" lvl="0" marL="457200" rtl="0" algn="l">
              <a:spcBef>
                <a:spcPts val="1200"/>
              </a:spcBef>
              <a:spcAft>
                <a:spcPts val="0"/>
              </a:spcAft>
              <a:buSzPct val="100000"/>
              <a:buChar char="●"/>
            </a:pPr>
            <a:r>
              <a:rPr lang="en"/>
              <a:t>74 Core features</a:t>
            </a:r>
            <a:endParaRPr/>
          </a:p>
          <a:p>
            <a:pPr indent="0" lvl="0" marL="0" rtl="0" algn="l">
              <a:spcBef>
                <a:spcPts val="1200"/>
              </a:spcBef>
              <a:spcAft>
                <a:spcPts val="0"/>
              </a:spcAft>
              <a:buNone/>
            </a:pPr>
            <a:r>
              <a:rPr b="1" lang="en"/>
              <a:t>Mix of Data types</a:t>
            </a:r>
            <a:endParaRPr b="1"/>
          </a:p>
          <a:p>
            <a:pPr indent="-308610" lvl="0" marL="457200" rtl="0" algn="l">
              <a:spcBef>
                <a:spcPts val="1200"/>
              </a:spcBef>
              <a:spcAft>
                <a:spcPts val="0"/>
              </a:spcAft>
              <a:buSzPct val="100000"/>
              <a:buChar char="●"/>
            </a:pPr>
            <a:r>
              <a:rPr lang="en"/>
              <a:t>Answers for sex at birth vs height</a:t>
            </a:r>
            <a:endParaRPr/>
          </a:p>
          <a:p>
            <a:pPr indent="0" lvl="0" marL="0" rtl="0" algn="l">
              <a:spcBef>
                <a:spcPts val="1200"/>
              </a:spcBef>
              <a:spcAft>
                <a:spcPts val="0"/>
              </a:spcAft>
              <a:buNone/>
            </a:pPr>
            <a:r>
              <a:rPr b="1" lang="en"/>
              <a:t>Class Imbalance</a:t>
            </a:r>
            <a:endParaRPr b="1"/>
          </a:p>
          <a:p>
            <a:pPr indent="-308610" lvl="0" marL="457200" rtl="0" algn="l">
              <a:spcBef>
                <a:spcPts val="1200"/>
              </a:spcBef>
              <a:spcAft>
                <a:spcPts val="0"/>
              </a:spcAft>
              <a:buSzPct val="100000"/>
              <a:buChar char="●"/>
            </a:pPr>
            <a:r>
              <a:rPr lang="en"/>
              <a:t>85% no, 15% yes</a:t>
            </a:r>
            <a:endParaRPr/>
          </a:p>
          <a:p>
            <a:pPr indent="0" lvl="0" marL="0" rtl="0" algn="l">
              <a:spcBef>
                <a:spcPts val="1200"/>
              </a:spcBef>
              <a:spcAft>
                <a:spcPts val="1200"/>
              </a:spcAft>
              <a:buNone/>
            </a:pPr>
            <a:r>
              <a:t/>
            </a:r>
            <a:endParaRPr b="1"/>
          </a:p>
        </p:txBody>
      </p:sp>
      <p:pic>
        <p:nvPicPr>
          <p:cNvPr id="111" name="Google Shape;111;p17"/>
          <p:cNvPicPr preferRelativeResize="0"/>
          <p:nvPr/>
        </p:nvPicPr>
        <p:blipFill>
          <a:blip r:embed="rId3">
            <a:alphaModFix/>
          </a:blip>
          <a:stretch>
            <a:fillRect/>
          </a:stretch>
        </p:blipFill>
        <p:spPr>
          <a:xfrm>
            <a:off x="269463" y="1825538"/>
            <a:ext cx="3791027" cy="1828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(Categorical)</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available information, we believe data might be MNAR</a:t>
            </a:r>
            <a:endParaRPr/>
          </a:p>
          <a:p>
            <a:pPr indent="-317500" lvl="1" marL="914400" rtl="0" algn="l">
              <a:spcBef>
                <a:spcPts val="0"/>
              </a:spcBef>
              <a:spcAft>
                <a:spcPts val="0"/>
              </a:spcAft>
              <a:buSzPts val="1400"/>
              <a:buChar char="○"/>
            </a:pPr>
            <a:r>
              <a:rPr lang="en"/>
              <a:t>Questions like Income level depend on the income of the person</a:t>
            </a:r>
            <a:endParaRPr/>
          </a:p>
          <a:p>
            <a:pPr indent="-342900" lvl="0" marL="457200" rtl="0" algn="l">
              <a:spcBef>
                <a:spcPts val="0"/>
              </a:spcBef>
              <a:spcAft>
                <a:spcPts val="0"/>
              </a:spcAft>
              <a:buSzPts val="1800"/>
              <a:buChar char="●"/>
            </a:pPr>
            <a:r>
              <a:rPr lang="en"/>
              <a:t>However we test simpler assumptions of MAR and MCAR</a:t>
            </a:r>
            <a:endParaRPr/>
          </a:p>
          <a:p>
            <a:pPr indent="-342900" lvl="0" marL="457200" rtl="0" algn="l">
              <a:spcBef>
                <a:spcPts val="0"/>
              </a:spcBef>
              <a:spcAft>
                <a:spcPts val="0"/>
              </a:spcAft>
              <a:buSzPts val="1800"/>
              <a:buChar char="●"/>
            </a:pPr>
            <a:r>
              <a:rPr lang="en"/>
              <a:t>Use Pandas categorical typing to mark categorical columns</a:t>
            </a:r>
            <a:endParaRPr/>
          </a:p>
          <a:p>
            <a:pPr indent="-342900" lvl="0" marL="457200" rtl="0" algn="l">
              <a:spcBef>
                <a:spcPts val="0"/>
              </a:spcBef>
              <a:spcAft>
                <a:spcPts val="0"/>
              </a:spcAft>
              <a:buSzPts val="1800"/>
              <a:buChar char="●"/>
            </a:pPr>
            <a:r>
              <a:rPr lang="en"/>
              <a:t>Retain “Don’t know” / “Refused” as separate valid categories</a:t>
            </a:r>
            <a:endParaRPr/>
          </a:p>
          <a:p>
            <a:pPr indent="-342900" lvl="0" marL="457200" rtl="0" algn="l">
              <a:spcBef>
                <a:spcPts val="0"/>
              </a:spcBef>
              <a:spcAft>
                <a:spcPts val="0"/>
              </a:spcAft>
              <a:buSzPts val="1800"/>
              <a:buChar char="●"/>
            </a:pPr>
            <a:r>
              <a:rPr lang="en"/>
              <a:t>For some follow-up questions not asked due to earlier answers, encode a “Missing” category (e.g., -1) to preserve potential signals from missingness patterns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(Numerical)</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Data Transformation</a:t>
            </a:r>
            <a:endParaRPr b="1"/>
          </a:p>
          <a:p>
            <a:pPr indent="-317182" lvl="0" marL="457200" rtl="0" algn="l">
              <a:spcBef>
                <a:spcPts val="1200"/>
              </a:spcBef>
              <a:spcAft>
                <a:spcPts val="0"/>
              </a:spcAft>
              <a:buSzPct val="100000"/>
              <a:buChar char="●"/>
            </a:pPr>
            <a:r>
              <a:rPr lang="en"/>
              <a:t>Standardize measurement units:</a:t>
            </a:r>
            <a:endParaRPr/>
          </a:p>
          <a:p>
            <a:pPr indent="-297497" lvl="1" marL="914400" rtl="0" algn="l">
              <a:spcBef>
                <a:spcPts val="0"/>
              </a:spcBef>
              <a:spcAft>
                <a:spcPts val="0"/>
              </a:spcAft>
              <a:buSzPct val="100000"/>
              <a:buChar char="○"/>
            </a:pPr>
            <a:r>
              <a:rPr lang="en"/>
              <a:t>For example: standardize height/weight to metric</a:t>
            </a:r>
            <a:endParaRPr/>
          </a:p>
          <a:p>
            <a:pPr indent="-297497" lvl="1" marL="914400" rtl="0" algn="l">
              <a:spcBef>
                <a:spcPts val="0"/>
              </a:spcBef>
              <a:spcAft>
                <a:spcPts val="0"/>
              </a:spcAft>
              <a:buSzPct val="100000"/>
              <a:buChar char="○"/>
            </a:pPr>
            <a:r>
              <a:rPr lang="en"/>
              <a:t>HMM -&gt; just minutes</a:t>
            </a:r>
            <a:endParaRPr/>
          </a:p>
          <a:p>
            <a:pPr indent="-317182" lvl="0" marL="457200" rtl="0" algn="l">
              <a:spcBef>
                <a:spcPts val="0"/>
              </a:spcBef>
              <a:spcAft>
                <a:spcPts val="0"/>
              </a:spcAft>
              <a:buSzPct val="100000"/>
              <a:buChar char="●"/>
            </a:pPr>
            <a:r>
              <a:rPr lang="en"/>
              <a:t>Process data formatting (e.g., 0-999 might be 0-999 times per week, 1000-1999 might be 0-999 times per month)</a:t>
            </a:r>
            <a:endParaRPr/>
          </a:p>
          <a:p>
            <a:pPr indent="-317182" lvl="0" marL="457200" rtl="0" algn="l">
              <a:spcBef>
                <a:spcPts val="0"/>
              </a:spcBef>
              <a:spcAft>
                <a:spcPts val="0"/>
              </a:spcAft>
              <a:buSzPct val="100000"/>
              <a:buChar char="●"/>
            </a:pPr>
            <a:r>
              <a:rPr lang="en"/>
              <a:t>Convert coded values (777,999) to NaN</a:t>
            </a:r>
            <a:endParaRPr/>
          </a:p>
          <a:p>
            <a:pPr indent="0" lvl="0" marL="0" rtl="0" algn="l">
              <a:spcBef>
                <a:spcPts val="1200"/>
              </a:spcBef>
              <a:spcAft>
                <a:spcPts val="0"/>
              </a:spcAft>
              <a:buNone/>
            </a:pPr>
            <a:r>
              <a:rPr b="1" lang="en"/>
              <a:t>Imputing Values</a:t>
            </a:r>
            <a:endParaRPr b="1"/>
          </a:p>
          <a:p>
            <a:pPr indent="-317182" lvl="0" marL="457200" rtl="0" algn="l">
              <a:spcBef>
                <a:spcPts val="1200"/>
              </a:spcBef>
              <a:spcAft>
                <a:spcPts val="0"/>
              </a:spcAft>
              <a:buSzPct val="100000"/>
              <a:buChar char="●"/>
            </a:pPr>
            <a:r>
              <a:rPr lang="en"/>
              <a:t>Logic Based-Imputations</a:t>
            </a:r>
            <a:endParaRPr/>
          </a:p>
          <a:p>
            <a:pPr indent="-297497" lvl="1" marL="914400" rtl="0" algn="l">
              <a:spcBef>
                <a:spcPts val="0"/>
              </a:spcBef>
              <a:spcAft>
                <a:spcPts val="0"/>
              </a:spcAft>
              <a:buSzPct val="100000"/>
              <a:buChar char="○"/>
            </a:pPr>
            <a:r>
              <a:rPr lang="en"/>
              <a:t>Ex. If Person never exercised, “minutes spent exercising” is 0 instead of NaN</a:t>
            </a:r>
            <a:endParaRPr/>
          </a:p>
          <a:p>
            <a:pPr indent="-317182" lvl="0" marL="457200" rtl="0" algn="l">
              <a:spcBef>
                <a:spcPts val="0"/>
              </a:spcBef>
              <a:spcAft>
                <a:spcPts val="0"/>
              </a:spcAft>
              <a:buSzPct val="100000"/>
              <a:buChar char="●"/>
            </a:pPr>
            <a:r>
              <a:rPr lang="en"/>
              <a:t>We experiment with the assumption that variables in the model are predictive of missing data in some numerical features</a:t>
            </a:r>
            <a:endParaRPr/>
          </a:p>
          <a:p>
            <a:pPr indent="-317182" lvl="0" marL="457200" rtl="0" algn="l">
              <a:spcBef>
                <a:spcPts val="0"/>
              </a:spcBef>
              <a:spcAft>
                <a:spcPts val="0"/>
              </a:spcAft>
              <a:buSzPct val="100000"/>
              <a:buChar char="●"/>
            </a:pPr>
            <a:r>
              <a:rPr lang="en"/>
              <a:t>For instance weight, age, average height indicative of height</a:t>
            </a:r>
            <a:endParaRPr/>
          </a:p>
          <a:p>
            <a:pPr indent="-317182" lvl="0" marL="457200" rtl="0" algn="l">
              <a:spcBef>
                <a:spcPts val="0"/>
              </a:spcBef>
              <a:spcAft>
                <a:spcPts val="0"/>
              </a:spcAft>
              <a:buSzPct val="100000"/>
              <a:buChar char="●"/>
            </a:pPr>
            <a:r>
              <a:rPr lang="en"/>
              <a:t>Imputed these values with MICE (More later)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 Analysis of Mixed Date (FAMD)</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solve our issue with features, we felt many of the features were important but did not want to face the curse of dimensionality</a:t>
            </a:r>
            <a:endParaRPr/>
          </a:p>
          <a:p>
            <a:pPr indent="-342900" lvl="0" marL="457200" rtl="0" algn="l">
              <a:spcBef>
                <a:spcPts val="0"/>
              </a:spcBef>
              <a:spcAft>
                <a:spcPts val="0"/>
              </a:spcAft>
              <a:buSzPts val="1800"/>
              <a:buChar char="●"/>
            </a:pPr>
            <a:r>
              <a:rPr lang="en"/>
              <a:t>Traditional PCA handles only continuous data</a:t>
            </a:r>
            <a:endParaRPr/>
          </a:p>
          <a:p>
            <a:pPr indent="-342900" lvl="0" marL="457200" rtl="0" algn="l">
              <a:spcBef>
                <a:spcPts val="0"/>
              </a:spcBef>
              <a:spcAft>
                <a:spcPts val="0"/>
              </a:spcAft>
              <a:buSzPts val="1800"/>
              <a:buChar char="●"/>
            </a:pPr>
            <a:r>
              <a:rPr lang="en"/>
              <a:t>FAMD reduces dimensionality while preserving mixed data</a:t>
            </a:r>
            <a:endParaRPr/>
          </a:p>
          <a:p>
            <a:pPr indent="-342900" lvl="0" marL="457200" rtl="0" algn="l">
              <a:spcBef>
                <a:spcPts val="0"/>
              </a:spcBef>
              <a:spcAft>
                <a:spcPts val="0"/>
              </a:spcAft>
              <a:buSzPts val="1800"/>
              <a:buChar char="●"/>
            </a:pPr>
            <a:r>
              <a:rPr lang="en"/>
              <a:t>Apply FAMD after handling missing data values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Weighting data</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Strong imbalance of data</a:t>
            </a:r>
            <a:endParaRPr/>
          </a:p>
          <a:p>
            <a:pPr indent="-342900" lvl="0" marL="457200" rtl="0" algn="l">
              <a:spcBef>
                <a:spcPts val="0"/>
              </a:spcBef>
              <a:spcAft>
                <a:spcPts val="0"/>
              </a:spcAft>
              <a:buSzPts val="1800"/>
              <a:buChar char="●"/>
            </a:pPr>
            <a:r>
              <a:rPr lang="en"/>
              <a:t>Considered SMOTE</a:t>
            </a:r>
            <a:endParaRPr/>
          </a:p>
          <a:p>
            <a:pPr indent="-317500" lvl="1" marL="914400" rtl="0" algn="l">
              <a:spcBef>
                <a:spcPts val="0"/>
              </a:spcBef>
              <a:spcAft>
                <a:spcPts val="0"/>
              </a:spcAft>
              <a:buSzPts val="1400"/>
              <a:buChar char="○"/>
            </a:pPr>
            <a:r>
              <a:rPr lang="en"/>
              <a:t>Traditional SMOTE would not work due to categorical data</a:t>
            </a:r>
            <a:endParaRPr/>
          </a:p>
          <a:p>
            <a:pPr indent="-317500" lvl="1" marL="914400" rtl="0" algn="l">
              <a:spcBef>
                <a:spcPts val="0"/>
              </a:spcBef>
              <a:spcAft>
                <a:spcPts val="0"/>
              </a:spcAft>
              <a:buSzPts val="1400"/>
              <a:buChar char="○"/>
            </a:pPr>
            <a:r>
              <a:rPr lang="en"/>
              <a:t>SMOTE NC would not work due to the dependent nature of some of our variables on other variables i.e. they cannot just be predicted by other values for the same feature</a:t>
            </a:r>
            <a:endParaRPr/>
          </a:p>
          <a:p>
            <a:pPr indent="-342900" lvl="0" marL="457200" rtl="0" algn="l">
              <a:spcBef>
                <a:spcPts val="0"/>
              </a:spcBef>
              <a:spcAft>
                <a:spcPts val="0"/>
              </a:spcAft>
              <a:buSzPts val="1800"/>
              <a:buChar char="●"/>
            </a:pPr>
            <a:r>
              <a:rPr lang="en"/>
              <a:t>Use native weight features to heavily weight errors in the class with less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