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9.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7.xml" ContentType="application/vnd.openxmlformats-officedocument.presentationml.notesSlide+xml"/>
  <Override PartName="/ppt/notesSlides/notesSlide13.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47"/>
  </p:notesMasterIdLst>
  <p:sldIdLst>
    <p:sldId id="329" r:id="rId2"/>
    <p:sldId id="352" r:id="rId3"/>
    <p:sldId id="330" r:id="rId4"/>
    <p:sldId id="331" r:id="rId5"/>
    <p:sldId id="332" r:id="rId6"/>
    <p:sldId id="334" r:id="rId7"/>
    <p:sldId id="373" r:id="rId8"/>
    <p:sldId id="353" r:id="rId9"/>
    <p:sldId id="338" r:id="rId10"/>
    <p:sldId id="368" r:id="rId11"/>
    <p:sldId id="369" r:id="rId12"/>
    <p:sldId id="370" r:id="rId13"/>
    <p:sldId id="371" r:id="rId14"/>
    <p:sldId id="372" r:id="rId15"/>
    <p:sldId id="345" r:id="rId16"/>
    <p:sldId id="354" r:id="rId17"/>
    <p:sldId id="355" r:id="rId18"/>
    <p:sldId id="361" r:id="rId19"/>
    <p:sldId id="357" r:id="rId20"/>
    <p:sldId id="358" r:id="rId21"/>
    <p:sldId id="359" r:id="rId22"/>
    <p:sldId id="360" r:id="rId23"/>
    <p:sldId id="363" r:id="rId24"/>
    <p:sldId id="367" r:id="rId25"/>
    <p:sldId id="362" r:id="rId26"/>
    <p:sldId id="257" r:id="rId27"/>
    <p:sldId id="309" r:id="rId28"/>
    <p:sldId id="310" r:id="rId29"/>
    <p:sldId id="311" r:id="rId30"/>
    <p:sldId id="312" r:id="rId31"/>
    <p:sldId id="313" r:id="rId32"/>
    <p:sldId id="314" r:id="rId33"/>
    <p:sldId id="315" r:id="rId34"/>
    <p:sldId id="316" r:id="rId35"/>
    <p:sldId id="317" r:id="rId36"/>
    <p:sldId id="319" r:id="rId37"/>
    <p:sldId id="321" r:id="rId38"/>
    <p:sldId id="322" r:id="rId39"/>
    <p:sldId id="323" r:id="rId40"/>
    <p:sldId id="324" r:id="rId41"/>
    <p:sldId id="325" r:id="rId42"/>
    <p:sldId id="326" r:id="rId43"/>
    <p:sldId id="327" r:id="rId44"/>
    <p:sldId id="328" r:id="rId45"/>
    <p:sldId id="36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38" autoAdjust="0"/>
    <p:restoredTop sz="92782" autoAdjust="0"/>
  </p:normalViewPr>
  <p:slideViewPr>
    <p:cSldViewPr snapToGrid="0" snapToObjects="1">
      <p:cViewPr varScale="1">
        <p:scale>
          <a:sx n="76" d="100"/>
          <a:sy n="76" d="100"/>
        </p:scale>
        <p:origin x="13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81C8C0-9857-494A-B990-C44399377C7D}" type="datetimeFigureOut">
              <a:rPr lang="en-US" smtClean="0"/>
              <a:pPr/>
              <a:t>9/20/2016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71972D-23F4-8C4E-B8A3-6E483ED3F728}" type="slidenum">
              <a:rPr lang="en-US" smtClean="0"/>
              <a:pPr/>
              <a:t>‹nr.›</a:t>
            </a:fld>
            <a:endParaRPr lang="en-US"/>
          </a:p>
        </p:txBody>
      </p:sp>
    </p:spTree>
    <p:extLst>
      <p:ext uri="{BB962C8B-B14F-4D97-AF65-F5344CB8AC3E}">
        <p14:creationId xmlns:p14="http://schemas.microsoft.com/office/powerpoint/2010/main" val="30243774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F71972D-23F4-8C4E-B8A3-6E483ED3F728}" type="slidenum">
              <a:rPr lang="en-US" smtClean="0"/>
              <a:pPr/>
              <a:t>1</a:t>
            </a:fld>
            <a:endParaRPr lang="en-US"/>
          </a:p>
        </p:txBody>
      </p:sp>
    </p:spTree>
    <p:extLst>
      <p:ext uri="{BB962C8B-B14F-4D97-AF65-F5344CB8AC3E}">
        <p14:creationId xmlns:p14="http://schemas.microsoft.com/office/powerpoint/2010/main" val="56718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495" y="4342940"/>
            <a:ext cx="5487013" cy="4114587"/>
          </a:xfrm>
          <a:prstGeom prst="rect">
            <a:avLst/>
          </a:prstGeom>
        </p:spPr>
        <p:txBody>
          <a:bodyPr lIns="91425" tIns="91425" rIns="91425" bIns="91425" anchor="t" anchorCtr="0">
            <a:noAutofit/>
          </a:bodyPr>
          <a:lstStyle/>
          <a:p>
            <a:pPr>
              <a:spcBef>
                <a:spcPts val="0"/>
              </a:spcBef>
              <a:buNone/>
            </a:pPr>
            <a:endParaRPr/>
          </a:p>
        </p:txBody>
      </p:sp>
      <p:sp>
        <p:nvSpPr>
          <p:cNvPr id="207" name="Shape 207"/>
          <p:cNvSpPr>
            <a:spLocks noGrp="1" noRot="1" noChangeAspect="1"/>
          </p:cNvSpPr>
          <p:nvPr>
            <p:ph type="sldImg" idx="2"/>
          </p:nvPr>
        </p:nvSpPr>
        <p:spPr>
          <a:xfrm>
            <a:off x="1144588" y="687388"/>
            <a:ext cx="4568825" cy="34274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495" y="4342940"/>
            <a:ext cx="5487013" cy="4114587"/>
          </a:xfrm>
          <a:prstGeom prst="rect">
            <a:avLst/>
          </a:prstGeom>
        </p:spPr>
        <p:txBody>
          <a:bodyPr lIns="91425" tIns="91425" rIns="91425" bIns="91425" anchor="t" anchorCtr="0">
            <a:noAutofit/>
          </a:bodyPr>
          <a:lstStyle/>
          <a:p>
            <a:pPr>
              <a:spcBef>
                <a:spcPts val="0"/>
              </a:spcBef>
              <a:buNone/>
            </a:pPr>
            <a:endParaRPr/>
          </a:p>
        </p:txBody>
      </p:sp>
      <p:sp>
        <p:nvSpPr>
          <p:cNvPr id="207" name="Shape 207"/>
          <p:cNvSpPr>
            <a:spLocks noGrp="1" noRot="1" noChangeAspect="1"/>
          </p:cNvSpPr>
          <p:nvPr>
            <p:ph type="sldImg" idx="2"/>
          </p:nvPr>
        </p:nvSpPr>
        <p:spPr>
          <a:xfrm>
            <a:off x="1144588" y="687388"/>
            <a:ext cx="4568825" cy="34274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495" y="4342940"/>
            <a:ext cx="5487013" cy="4114587"/>
          </a:xfrm>
          <a:prstGeom prst="rect">
            <a:avLst/>
          </a:prstGeom>
        </p:spPr>
        <p:txBody>
          <a:bodyPr lIns="91425" tIns="91425" rIns="91425" bIns="91425" anchor="t" anchorCtr="0">
            <a:noAutofit/>
          </a:bodyPr>
          <a:lstStyle/>
          <a:p>
            <a:pPr>
              <a:spcBef>
                <a:spcPts val="0"/>
              </a:spcBef>
              <a:buNone/>
            </a:pPr>
            <a:endParaRPr/>
          </a:p>
        </p:txBody>
      </p:sp>
      <p:sp>
        <p:nvSpPr>
          <p:cNvPr id="207" name="Shape 207"/>
          <p:cNvSpPr>
            <a:spLocks noGrp="1" noRot="1" noChangeAspect="1"/>
          </p:cNvSpPr>
          <p:nvPr>
            <p:ph type="sldImg" idx="2"/>
          </p:nvPr>
        </p:nvSpPr>
        <p:spPr>
          <a:xfrm>
            <a:off x="1144588" y="687388"/>
            <a:ext cx="4568825" cy="34274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NL" baseline="0" dirty="0"/>
              <a:t>Voorafgaande aan de eerste les hebben de studenten een mail gekregen met de volgende instructies:</a:t>
            </a:r>
          </a:p>
          <a:p>
            <a:r>
              <a:rPr lang="nl-NL" baseline="0" dirty="0"/>
              <a:t> - lees de handleiding</a:t>
            </a:r>
          </a:p>
          <a:p>
            <a:r>
              <a:rPr lang="nl-NL" baseline="0" dirty="0"/>
              <a:t> - installeer </a:t>
            </a:r>
            <a:r>
              <a:rPr lang="nl-NL" baseline="0" dirty="0" err="1"/>
              <a:t>PyCharm</a:t>
            </a:r>
            <a:r>
              <a:rPr lang="nl-NL" baseline="0" dirty="0"/>
              <a:t> en Python</a:t>
            </a:r>
          </a:p>
          <a:p>
            <a:r>
              <a:rPr lang="nl-NL" baseline="0" dirty="0"/>
              <a:t> - koop het verplichte boek (als je dat nog niet gedaan hebt)</a:t>
            </a:r>
          </a:p>
          <a:p>
            <a:r>
              <a:rPr lang="nl-NL" baseline="0" dirty="0"/>
              <a:t> - lees vast de literatuur van les 1</a:t>
            </a:r>
            <a:endParaRPr lang="nl-NL" dirty="0"/>
          </a:p>
          <a:p>
            <a:endParaRPr lang="nl-NL" dirty="0"/>
          </a:p>
          <a:p>
            <a:r>
              <a:rPr lang="nl-NL" baseline="0" dirty="0"/>
              <a:t>Mogelijk is de eerste les nog niet iedereen in de studiemodus. Deze eerste les is het dus aan te bevelen om te inventariseren hoeveel de studenten aan voorbereiding hebben gedaan. Als dat weinig studenten zijn is het aan te raden om eerst Python, de shell, variabelen, expressies, strings en lijsten te introduceren! Wel is het heel belangrijk om duidelijk te maken dat dit slechts eenmalig zal gebeuren!! Studenten die ijverig de voorbereiding hebben uitgevoerd moeten niet het idee hebben dat de docent het toch wel gaat uitleggen en dat voorbereiding geen zin heeft! Luie studenten moeten weten dat ze maar 1 keer uit de brand geholpen worden!</a:t>
            </a:r>
          </a:p>
          <a:p>
            <a:endParaRPr lang="nl-NL" baseline="0" dirty="0"/>
          </a:p>
          <a:p>
            <a:r>
              <a:rPr lang="nl-NL" baseline="0" dirty="0"/>
              <a:t>Behandelen van de stof kan overigens naar wens ook interactief met alleen de shell zonder de presentatie te gebruiken! Uiteraard is het de verantwoordelijkheid van de docent om dan wel dezelfde inhoud te bespreken!</a:t>
            </a:r>
          </a:p>
          <a:p>
            <a:endParaRPr lang="nl-NL" baseline="0" dirty="0"/>
          </a:p>
          <a:p>
            <a:endParaRPr lang="nl-NL" dirty="0"/>
          </a:p>
        </p:txBody>
      </p:sp>
      <p:sp>
        <p:nvSpPr>
          <p:cNvPr id="4" name="Tijdelijke aanduiding voor dianummer 3"/>
          <p:cNvSpPr>
            <a:spLocks noGrp="1"/>
          </p:cNvSpPr>
          <p:nvPr>
            <p:ph type="sldNum" sz="quarter" idx="10"/>
          </p:nvPr>
        </p:nvSpPr>
        <p:spPr/>
        <p:txBody>
          <a:bodyPr/>
          <a:lstStyle/>
          <a:p>
            <a:fld id="{FF71972D-23F4-8C4E-B8A3-6E483ED3F728}" type="slidenum">
              <a:rPr lang="en-US" smtClean="0"/>
              <a:pPr/>
              <a:t>24</a:t>
            </a:fld>
            <a:endParaRPr lang="en-US"/>
          </a:p>
        </p:txBody>
      </p:sp>
    </p:spTree>
    <p:extLst>
      <p:ext uri="{BB962C8B-B14F-4D97-AF65-F5344CB8AC3E}">
        <p14:creationId xmlns:p14="http://schemas.microsoft.com/office/powerpoint/2010/main" val="3958322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baseline="0" dirty="0"/>
          </a:p>
        </p:txBody>
      </p:sp>
      <p:sp>
        <p:nvSpPr>
          <p:cNvPr id="4" name="Tijdelijke aanduiding voor dianummer 3"/>
          <p:cNvSpPr>
            <a:spLocks noGrp="1"/>
          </p:cNvSpPr>
          <p:nvPr>
            <p:ph type="sldNum" sz="quarter" idx="10"/>
          </p:nvPr>
        </p:nvSpPr>
        <p:spPr/>
        <p:txBody>
          <a:bodyPr/>
          <a:lstStyle/>
          <a:p>
            <a:fld id="{FF71972D-23F4-8C4E-B8A3-6E483ED3F728}" type="slidenum">
              <a:rPr lang="en-US" smtClean="0"/>
              <a:pPr/>
              <a:t>2</a:t>
            </a:fld>
            <a:endParaRPr lang="en-US"/>
          </a:p>
        </p:txBody>
      </p:sp>
    </p:spTree>
    <p:extLst>
      <p:ext uri="{BB962C8B-B14F-4D97-AF65-F5344CB8AC3E}">
        <p14:creationId xmlns:p14="http://schemas.microsoft.com/office/powerpoint/2010/main" val="4029313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cursussen</a:t>
            </a:r>
            <a:r>
              <a:rPr lang="nl-NL" baseline="0" dirty="0"/>
              <a:t> van Blok 1 zijn zo ontworpen dat ze de lagen uit de HBI matrix goed invullen</a:t>
            </a:r>
            <a:endParaRPr lang="nl-NL" dirty="0"/>
          </a:p>
        </p:txBody>
      </p:sp>
      <p:sp>
        <p:nvSpPr>
          <p:cNvPr id="4" name="Tijdelijke aanduiding voor dianumm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1495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Studenten</a:t>
            </a:r>
            <a:r>
              <a:rPr lang="nl-NL" baseline="0" dirty="0"/>
              <a:t> moeten duidelijk krijgen dat ze in het 2 blok leren samenwerken en dat ze elkaar allemaal nodig hebben om een compleet ICT project te kunnen uitvoeren</a:t>
            </a:r>
            <a:endParaRPr lang="nl-NL" dirty="0"/>
          </a:p>
        </p:txBody>
      </p:sp>
      <p:sp>
        <p:nvSpPr>
          <p:cNvPr id="4" name="Tijdelijke aanduiding voor dianumm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951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FF71972D-23F4-8C4E-B8A3-6E483ED3F728}" type="slidenum">
              <a:rPr lang="en-US" smtClean="0"/>
              <a:pPr/>
              <a:t>6</a:t>
            </a:fld>
            <a:endParaRPr lang="en-US"/>
          </a:p>
        </p:txBody>
      </p:sp>
    </p:spTree>
    <p:extLst>
      <p:ext uri="{BB962C8B-B14F-4D97-AF65-F5344CB8AC3E}">
        <p14:creationId xmlns:p14="http://schemas.microsoft.com/office/powerpoint/2010/main" val="1363878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495" y="4342940"/>
            <a:ext cx="5487013" cy="4114587"/>
          </a:xfrm>
          <a:prstGeom prst="rect">
            <a:avLst/>
          </a:prstGeom>
        </p:spPr>
        <p:txBody>
          <a:bodyPr lIns="91425" tIns="91425" rIns="91425" bIns="91425" anchor="t" anchorCtr="0">
            <a:noAutofit/>
          </a:bodyPr>
          <a:lstStyle/>
          <a:p>
            <a:pPr>
              <a:spcBef>
                <a:spcPts val="0"/>
              </a:spcBef>
              <a:buNone/>
            </a:pPr>
            <a:endParaRPr/>
          </a:p>
        </p:txBody>
      </p:sp>
      <p:sp>
        <p:nvSpPr>
          <p:cNvPr id="192" name="Shape 192"/>
          <p:cNvSpPr>
            <a:spLocks noGrp="1" noRot="1" noChangeAspect="1"/>
          </p:cNvSpPr>
          <p:nvPr>
            <p:ph type="sldImg" idx="2"/>
          </p:nvPr>
        </p:nvSpPr>
        <p:spPr>
          <a:xfrm>
            <a:off x="1144588" y="687388"/>
            <a:ext cx="4568825" cy="34274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495" y="4342940"/>
            <a:ext cx="5487013" cy="4114587"/>
          </a:xfrm>
          <a:prstGeom prst="rect">
            <a:avLst/>
          </a:prstGeom>
        </p:spPr>
        <p:txBody>
          <a:bodyPr lIns="91425" tIns="91425" rIns="91425" bIns="91425" anchor="t" anchorCtr="0">
            <a:noAutofit/>
          </a:bodyPr>
          <a:lstStyle/>
          <a:p>
            <a:pPr>
              <a:spcBef>
                <a:spcPts val="0"/>
              </a:spcBef>
              <a:buNone/>
            </a:pPr>
            <a:endParaRPr/>
          </a:p>
        </p:txBody>
      </p:sp>
      <p:sp>
        <p:nvSpPr>
          <p:cNvPr id="199" name="Shape 199"/>
          <p:cNvSpPr>
            <a:spLocks noGrp="1" noRot="1" noChangeAspect="1"/>
          </p:cNvSpPr>
          <p:nvPr>
            <p:ph type="sldImg" idx="2"/>
          </p:nvPr>
        </p:nvSpPr>
        <p:spPr>
          <a:xfrm>
            <a:off x="1144588" y="687388"/>
            <a:ext cx="4568825" cy="34274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495" y="4342940"/>
            <a:ext cx="5487013" cy="4114587"/>
          </a:xfrm>
          <a:prstGeom prst="rect">
            <a:avLst/>
          </a:prstGeom>
        </p:spPr>
        <p:txBody>
          <a:bodyPr lIns="91425" tIns="91425" rIns="91425" bIns="91425" anchor="t" anchorCtr="0">
            <a:noAutofit/>
          </a:bodyPr>
          <a:lstStyle/>
          <a:p>
            <a:pPr>
              <a:spcBef>
                <a:spcPts val="0"/>
              </a:spcBef>
              <a:buNone/>
            </a:pPr>
            <a:endParaRPr/>
          </a:p>
        </p:txBody>
      </p:sp>
      <p:sp>
        <p:nvSpPr>
          <p:cNvPr id="207" name="Shape 207"/>
          <p:cNvSpPr>
            <a:spLocks noGrp="1" noRot="1" noChangeAspect="1"/>
          </p:cNvSpPr>
          <p:nvPr>
            <p:ph type="sldImg" idx="2"/>
          </p:nvPr>
        </p:nvSpPr>
        <p:spPr>
          <a:xfrm>
            <a:off x="1144588" y="687388"/>
            <a:ext cx="4568825" cy="34274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495" y="4342940"/>
            <a:ext cx="5487013" cy="4114587"/>
          </a:xfrm>
          <a:prstGeom prst="rect">
            <a:avLst/>
          </a:prstGeom>
        </p:spPr>
        <p:txBody>
          <a:bodyPr lIns="91425" tIns="91425" rIns="91425" bIns="91425" anchor="t" anchorCtr="0">
            <a:noAutofit/>
          </a:bodyPr>
          <a:lstStyle/>
          <a:p>
            <a:pPr>
              <a:spcBef>
                <a:spcPts val="0"/>
              </a:spcBef>
              <a:buNone/>
            </a:pPr>
            <a:endParaRPr/>
          </a:p>
        </p:txBody>
      </p:sp>
      <p:sp>
        <p:nvSpPr>
          <p:cNvPr id="207" name="Shape 207"/>
          <p:cNvSpPr>
            <a:spLocks noGrp="1" noRot="1" noChangeAspect="1"/>
          </p:cNvSpPr>
          <p:nvPr>
            <p:ph type="sldImg" idx="2"/>
          </p:nvPr>
        </p:nvSpPr>
        <p:spPr>
          <a:xfrm>
            <a:off x="1144588" y="687388"/>
            <a:ext cx="4568825" cy="3427412"/>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AEA0E4B-CC3D-B74E-A2B6-A75B4ABE783A}"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EA0E4B-CC3D-B74E-A2B6-A75B4ABE783A}"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EA0E4B-CC3D-B74E-A2B6-A75B4ABE783A}"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‹nr.›</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angepaste indel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Tree>
    <p:extLst>
      <p:ext uri="{BB962C8B-B14F-4D97-AF65-F5344CB8AC3E}">
        <p14:creationId xmlns:p14="http://schemas.microsoft.com/office/powerpoint/2010/main" val="139970460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EA0E4B-CC3D-B74E-A2B6-A75B4ABE783A}"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EA0E4B-CC3D-B74E-A2B6-A75B4ABE783A}"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404A5-0FB7-A545-AE6F-D13AB7819777}"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EA0E4B-CC3D-B74E-A2B6-A75B4ABE783A}" type="datetimeFigureOut">
              <a:rPr lang="en-US" smtClean="0"/>
              <a:pPr/>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404A5-0FB7-A545-AE6F-D13AB7819777}"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EA0E4B-CC3D-B74E-A2B6-A75B4ABE783A}" type="datetimeFigureOut">
              <a:rPr lang="en-US" smtClean="0"/>
              <a:pPr/>
              <a:t>9/20/2016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404A5-0FB7-A545-AE6F-D13AB7819777}"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EA0E4B-CC3D-B74E-A2B6-A75B4ABE783A}" type="datetimeFigureOut">
              <a:rPr lang="en-US" smtClean="0"/>
              <a:pPr/>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404A5-0FB7-A545-AE6F-D13AB7819777}"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A0E4B-CC3D-B74E-A2B6-A75B4ABE783A}" type="datetimeFigureOut">
              <a:rPr lang="en-US" smtClean="0"/>
              <a:pPr/>
              <a:t>9/20/2016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404A5-0FB7-A545-AE6F-D13AB7819777}"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EA0E4B-CC3D-B74E-A2B6-A75B4ABE783A}" type="datetimeFigureOut">
              <a:rPr lang="en-US" smtClean="0"/>
              <a:pPr/>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404A5-0FB7-A545-AE6F-D13AB7819777}"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EA0E4B-CC3D-B74E-A2B6-A75B4ABE783A}" type="datetimeFigureOut">
              <a:rPr lang="en-US" smtClean="0"/>
              <a:pPr/>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404A5-0FB7-A545-AE6F-D13AB7819777}"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A0E4B-CC3D-B74E-A2B6-A75B4ABE783A}" type="datetimeFigureOut">
              <a:rPr lang="en-US" smtClean="0"/>
              <a:pPr/>
              <a:t>9/20/2016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404A5-0FB7-A545-AE6F-D13AB7819777}"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creativecommons.org/licenses/by-nd/2.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flickr.com/photos/hikingartist/" TargetMode="External"/><Relationship Id="rId5" Type="http://schemas.openxmlformats.org/officeDocument/2006/relationships/hyperlink" Target="https://www.flickr.com/photos/hikingartist/5727278512/in/photolist-9J6Nnf-6v4Xhz-9rESs-87NA7G-8GJvbJ-qBne5u-8SRJFm-87KfnD-paxfD8-9h2Dio-nxbANX-paxh9n-87KoSM-8w3jZT-651mrd-8GFm3n-4yj7N1-nZZvut-pMSq4Q-ab1Z5h-8BY6Ub-7v2CGM-8KVkvz-bV1L4r-n35vqE-bV1L5v-98HAv9-a" TargetMode="Externa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Shape 171"/>
          <p:cNvGrpSpPr/>
          <p:nvPr/>
        </p:nvGrpSpPr>
        <p:grpSpPr>
          <a:xfrm>
            <a:off x="71593" y="4244662"/>
            <a:ext cx="8964612" cy="2189518"/>
            <a:chOff x="179388" y="4668482"/>
            <a:chExt cx="8713786" cy="2029179"/>
          </a:xfrm>
        </p:grpSpPr>
        <p:sp>
          <p:nvSpPr>
            <p:cNvPr id="7" name="Shape 172"/>
            <p:cNvSpPr/>
            <p:nvPr/>
          </p:nvSpPr>
          <p:spPr>
            <a:xfrm>
              <a:off x="179388" y="4668482"/>
              <a:ext cx="8713786" cy="2029179"/>
            </a:xfrm>
            <a:prstGeom prst="rect">
              <a:avLst/>
            </a:prstGeom>
            <a:solidFill>
              <a:schemeClr val="lt1"/>
            </a:solidFill>
            <a:ln w="9525" cap="flat">
              <a:solidFill>
                <a:srgbClr val="3399FF"/>
              </a:solidFill>
              <a:prstDash val="solid"/>
              <a:miter/>
              <a:headEnd type="none" w="med" len="med"/>
              <a:tailEnd type="none" w="med" len="med"/>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0" marR="0" lvl="0" indent="0" algn="ctr"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8" name="Shape 173"/>
            <p:cNvSpPr/>
            <p:nvPr/>
          </p:nvSpPr>
          <p:spPr>
            <a:xfrm>
              <a:off x="323850" y="4780525"/>
              <a:ext cx="8424862" cy="869011"/>
            </a:xfrm>
            <a:prstGeom prst="rect">
              <a:avLst/>
            </a:prstGeom>
            <a:solidFill>
              <a:srgbClr val="FF3300"/>
            </a:solid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0" marR="0" lvl="0" indent="0" algn="ctr"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9" name="Shape 174"/>
            <p:cNvSpPr txBox="1"/>
            <p:nvPr/>
          </p:nvSpPr>
          <p:spPr>
            <a:xfrm>
              <a:off x="509587" y="4889500"/>
              <a:ext cx="8043745" cy="584776"/>
            </a:xfrm>
            <a:prstGeom prst="rect">
              <a:avLst/>
            </a:prstGeom>
            <a:noFill/>
            <a:ln>
              <a:noFill/>
            </a:ln>
          </p:spPr>
          <p:txBody>
            <a:bodyPr lIns="91425" tIns="45700" rIns="91425" bIns="457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0" marR="0" lvl="0" indent="0" algn="l" rtl="0">
                <a:spcBef>
                  <a:spcPts val="0"/>
                </a:spcBef>
                <a:spcAft>
                  <a:spcPts val="0"/>
                </a:spcAft>
                <a:buSzPct val="25000"/>
                <a:buNone/>
              </a:pPr>
              <a:r>
                <a:rPr lang="nl-NL" sz="3200" b="1" i="0" u="none" strike="noStrike" cap="none" baseline="0" dirty="0">
                  <a:solidFill>
                    <a:schemeClr val="lt1"/>
                  </a:solidFill>
                  <a:latin typeface="Arial"/>
                  <a:ea typeface="Arial"/>
                  <a:cs typeface="Arial"/>
                  <a:sym typeface="Arial"/>
                </a:rPr>
                <a:t>Les 1: Starten met Python</a:t>
              </a:r>
            </a:p>
          </p:txBody>
        </p:sp>
        <p:pic>
          <p:nvPicPr>
            <p:cNvPr id="10" name="Shape 175"/>
            <p:cNvPicPr preferRelativeResize="0"/>
            <p:nvPr/>
          </p:nvPicPr>
          <p:blipFill rotWithShape="1">
            <a:blip r:embed="rId3">
              <a:alphaModFix/>
            </a:blip>
            <a:srcRect b="14706"/>
            <a:stretch/>
          </p:blipFill>
          <p:spPr>
            <a:xfrm>
              <a:off x="5867398" y="5667342"/>
              <a:ext cx="2881312" cy="905882"/>
            </a:xfrm>
            <a:prstGeom prst="rect">
              <a:avLst/>
            </a:prstGeom>
            <a:noFill/>
            <a:ln>
              <a:noFill/>
            </a:ln>
          </p:spPr>
        </p:pic>
        <p:sp>
          <p:nvSpPr>
            <p:cNvPr id="11" name="Shape 176"/>
            <p:cNvSpPr/>
            <p:nvPr/>
          </p:nvSpPr>
          <p:spPr>
            <a:xfrm>
              <a:off x="323850" y="5733673"/>
              <a:ext cx="5441949" cy="839788"/>
            </a:xfrm>
            <a:prstGeom prst="rect">
              <a:avLst/>
            </a:prstGeom>
            <a:solidFill>
              <a:srgbClr val="3399FF"/>
            </a:solid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0" marR="0" lvl="0" indent="0" algn="ctr"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2" name="Shape 177"/>
            <p:cNvSpPr txBox="1"/>
            <p:nvPr/>
          </p:nvSpPr>
          <p:spPr>
            <a:xfrm>
              <a:off x="323850" y="5797173"/>
              <a:ext cx="5213349" cy="646331"/>
            </a:xfrm>
            <a:prstGeom prst="rect">
              <a:avLst/>
            </a:prstGeom>
            <a:noFill/>
            <a:ln>
              <a:noFill/>
            </a:ln>
          </p:spPr>
          <p:txBody>
            <a:bodyPr lIns="91425" tIns="45700" rIns="91425" bIns="45700"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0" marR="0" lvl="0" indent="0" algn="l" rtl="0">
                <a:spcBef>
                  <a:spcPts val="0"/>
                </a:spcBef>
                <a:spcAft>
                  <a:spcPts val="600"/>
                </a:spcAft>
                <a:buSzPct val="25000"/>
                <a:buNone/>
              </a:pPr>
              <a:r>
                <a:rPr lang="nl-NL" sz="1800" b="1" i="0" u="none" strike="noStrike" cap="none" baseline="0" dirty="0">
                  <a:solidFill>
                    <a:schemeClr val="lt1"/>
                  </a:solidFill>
                  <a:latin typeface="Arial"/>
                  <a:ea typeface="Arial"/>
                  <a:cs typeface="Arial"/>
                  <a:sym typeface="Arial"/>
                </a:rPr>
                <a:t>Programming (TICT-V1PROG-15)</a:t>
              </a:r>
            </a:p>
            <a:p>
              <a:pPr marL="0" marR="0" lvl="0" indent="0" algn="l" rtl="0">
                <a:spcBef>
                  <a:spcPts val="0"/>
                </a:spcBef>
                <a:spcAft>
                  <a:spcPts val="600"/>
                </a:spcAft>
                <a:buSzPct val="25000"/>
                <a:buNone/>
              </a:pPr>
              <a:r>
                <a:rPr lang="nl-NL" sz="1800" b="1" i="0" u="none" strike="noStrike" cap="none" baseline="0" dirty="0">
                  <a:solidFill>
                    <a:schemeClr val="lt1"/>
                  </a:solidFill>
                  <a:latin typeface="Arial"/>
                  <a:ea typeface="Arial"/>
                  <a:cs typeface="Arial"/>
                  <a:sym typeface="Arial"/>
                </a:rPr>
                <a:t>HBO-ICT propedeuse blok 1</a:t>
              </a:r>
            </a:p>
          </p:txBody>
        </p:sp>
      </p:grpSp>
      <p:pic>
        <p:nvPicPr>
          <p:cNvPr id="5" name="Afbeelding 4" descr="evolution_man_p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261" y="1632778"/>
            <a:ext cx="5855624" cy="2213426"/>
          </a:xfrm>
          <a:prstGeom prst="rect">
            <a:avLst/>
          </a:prstGeom>
        </p:spPr>
      </p:pic>
      <p:sp>
        <p:nvSpPr>
          <p:cNvPr id="6" name="Rechthoek 5"/>
          <p:cNvSpPr/>
          <p:nvPr/>
        </p:nvSpPr>
        <p:spPr>
          <a:xfrm>
            <a:off x="4001717" y="3809133"/>
            <a:ext cx="3596182" cy="246221"/>
          </a:xfrm>
          <a:prstGeom prst="rect">
            <a:avLst/>
          </a:prstGeom>
        </p:spPr>
        <p:txBody>
          <a:bodyPr wrap="none">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nl-NL" sz="1000" dirty="0">
                <a:hlinkClick r:id="rId5"/>
              </a:rPr>
              <a:t>Man Chain </a:t>
            </a:r>
            <a:r>
              <a:rPr lang="nl-NL" sz="1000" dirty="0" err="1">
                <a:hlinkClick r:id="rId5"/>
              </a:rPr>
              <a:t>illustration</a:t>
            </a:r>
            <a:r>
              <a:rPr lang="nl-NL" sz="1000" dirty="0"/>
              <a:t> </a:t>
            </a:r>
            <a:r>
              <a:rPr lang="nl-NL" sz="1000" dirty="0" err="1"/>
              <a:t>by</a:t>
            </a:r>
            <a:r>
              <a:rPr lang="nl-NL" sz="1000" dirty="0"/>
              <a:t> </a:t>
            </a:r>
            <a:r>
              <a:rPr lang="nl-NL" sz="1000" dirty="0">
                <a:hlinkClick r:id="rId6"/>
              </a:rPr>
              <a:t>Frits </a:t>
            </a:r>
            <a:r>
              <a:rPr lang="nl-NL" sz="1000" dirty="0" err="1">
                <a:hlinkClick r:id="rId6"/>
              </a:rPr>
              <a:t>Ahlefeldt-Laurvig</a:t>
            </a:r>
            <a:r>
              <a:rPr lang="nl-NL" sz="1000" dirty="0"/>
              <a:t> | </a:t>
            </a:r>
            <a:r>
              <a:rPr lang="nl-NL" sz="1000" dirty="0">
                <a:hlinkClick r:id="rId7"/>
              </a:rPr>
              <a:t>CC BY-ND</a:t>
            </a:r>
            <a:endParaRPr lang="nl-NL" sz="1000" dirty="0"/>
          </a:p>
        </p:txBody>
      </p:sp>
    </p:spTree>
    <p:extLst>
      <p:ext uri="{BB962C8B-B14F-4D97-AF65-F5344CB8AC3E}">
        <p14:creationId xmlns:p14="http://schemas.microsoft.com/office/powerpoint/2010/main" val="151471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aphicFrame>
        <p:nvGraphicFramePr>
          <p:cNvPr id="195" name="Shape 195"/>
          <p:cNvGraphicFramePr/>
          <p:nvPr>
            <p:extLst>
              <p:ext uri="{D42A27DB-BD31-4B8C-83A1-F6EECF244321}">
                <p14:modId xmlns:p14="http://schemas.microsoft.com/office/powerpoint/2010/main" val="1269355477"/>
              </p:ext>
            </p:extLst>
          </p:nvPr>
        </p:nvGraphicFramePr>
        <p:xfrm>
          <a:off x="457200" y="1808373"/>
          <a:ext cx="8229600" cy="4114850"/>
        </p:xfrm>
        <a:graphic>
          <a:graphicData uri="http://schemas.openxmlformats.org/drawingml/2006/table">
            <a:tbl>
              <a:tblPr firstRow="1" bandRow="1">
                <a:noFil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50">
                <a:tc>
                  <a:txBody>
                    <a:bodyPr/>
                    <a:lstStyle/>
                    <a:p>
                      <a:pPr marL="0" marR="0" lvl="0" indent="0" algn="l" rtl="0">
                        <a:spcBef>
                          <a:spcPts val="0"/>
                        </a:spcBef>
                        <a:buSzPct val="25000"/>
                        <a:buNone/>
                      </a:pPr>
                      <a:r>
                        <a:rPr lang="nl-NL" sz="2400" u="none" strike="noStrike" cap="none" baseline="0" dirty="0"/>
                        <a:t>Taken</a:t>
                      </a:r>
                    </a:p>
                  </a:txBody>
                  <a:tcPr marL="91450" marR="91450" marT="45725" marB="45725"/>
                </a:tc>
                <a:tc>
                  <a:txBody>
                    <a:bodyPr/>
                    <a:lstStyle/>
                    <a:p>
                      <a:pPr marL="0" marR="0" lvl="0" indent="0" algn="l" rtl="0">
                        <a:spcBef>
                          <a:spcPts val="0"/>
                        </a:spcBef>
                        <a:buSzPct val="25000"/>
                        <a:buNone/>
                      </a:pPr>
                      <a:r>
                        <a:rPr lang="nl-NL" sz="2400" u="none" strike="noStrike" cap="none" baseline="0" dirty="0"/>
                        <a:t>Rollen</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Clr>
                          <a:schemeClr val="dk1"/>
                        </a:buClr>
                        <a:buSzPct val="25000"/>
                        <a:buFont typeface="Arial"/>
                        <a:buNone/>
                      </a:pPr>
                      <a:r>
                        <a:rPr lang="nl-NL" sz="2400" u="none" strike="noStrike" cap="none" baseline="0" dirty="0"/>
                        <a:t>Kaartautomaat moet de klant door het bestelproces leiden</a:t>
                      </a:r>
                    </a:p>
                  </a:txBody>
                  <a:tcPr marL="91450" marR="91450" marT="45725" marB="45725"/>
                </a:tc>
                <a:tc>
                  <a:txBody>
                    <a:bodyPr/>
                    <a:lstStyle/>
                    <a:p>
                      <a:pPr marL="0" marR="0" lvl="0" indent="0" algn="l" rtl="0">
                        <a:spcBef>
                          <a:spcPts val="0"/>
                        </a:spcBef>
                        <a:buSzPct val="25000"/>
                        <a:buNone/>
                      </a:pPr>
                      <a:r>
                        <a:rPr lang="nl-NL" sz="2400" u="none" strike="noStrike" cap="none" baseline="0" dirty="0"/>
                        <a:t>Software &amp; Information Engineer</a:t>
                      </a:r>
                    </a:p>
                  </a:txBody>
                  <a:tcPr marL="91450" marR="91450" marT="45725" marB="45725"/>
                </a:tc>
                <a:extLst>
                  <a:ext uri="{0D108BD9-81ED-4DB2-BD59-A6C34878D82A}">
                    <a16:rowId xmlns:a16="http://schemas.microsoft.com/office/drawing/2014/main" val="10001"/>
                  </a:ext>
                </a:extLst>
              </a:tr>
              <a:tr h="370850">
                <a:tc>
                  <a:txBody>
                    <a:bodyPr/>
                    <a:lstStyle/>
                    <a:p>
                      <a:pPr marL="0" marR="0" lvl="1" indent="0" algn="l" rtl="0">
                        <a:lnSpc>
                          <a:spcPct val="100000"/>
                        </a:lnSpc>
                        <a:spcBef>
                          <a:spcPts val="0"/>
                        </a:spcBef>
                        <a:spcAft>
                          <a:spcPts val="0"/>
                        </a:spcAft>
                        <a:buClr>
                          <a:schemeClr val="dk1"/>
                        </a:buClr>
                        <a:buSzPct val="25000"/>
                        <a:buFont typeface="Arial"/>
                        <a:buNone/>
                      </a:pPr>
                      <a:r>
                        <a:rPr lang="nl-NL" sz="2400" u="none" strike="noStrike" cap="none" baseline="0"/>
                        <a:t>Chipkaartlezer moet ov-chipkaart uitlezen</a:t>
                      </a:r>
                    </a:p>
                  </a:txBody>
                  <a:tcPr marL="91450" marR="91450" marT="45725" marB="45725"/>
                </a:tc>
                <a:tc>
                  <a:txBody>
                    <a:bodyPr/>
                    <a:lstStyle/>
                    <a:p>
                      <a:pPr marL="0" marR="0" lvl="0" indent="0" algn="l" rtl="0">
                        <a:spcBef>
                          <a:spcPts val="0"/>
                        </a:spcBef>
                        <a:buSzPct val="25000"/>
                        <a:buNone/>
                      </a:pPr>
                      <a:r>
                        <a:rPr lang="nl-NL" sz="2400" u="none" strike="noStrike" cap="none" baseline="0" dirty="0"/>
                        <a:t>Technische Informaticus</a:t>
                      </a:r>
                    </a:p>
                  </a:txBody>
                  <a:tcPr marL="91450" marR="91450" marT="45725" marB="45725"/>
                </a:tc>
                <a:extLst>
                  <a:ext uri="{0D108BD9-81ED-4DB2-BD59-A6C34878D82A}">
                    <a16:rowId xmlns:a16="http://schemas.microsoft.com/office/drawing/2014/main" val="10002"/>
                  </a:ext>
                </a:extLst>
              </a:tr>
              <a:tr h="370850">
                <a:tc>
                  <a:txBody>
                    <a:bodyPr/>
                    <a:lstStyle/>
                    <a:p>
                      <a:pPr marL="0" marR="0" lvl="1" indent="0" algn="l" rtl="0">
                        <a:lnSpc>
                          <a:spcPct val="100000"/>
                        </a:lnSpc>
                        <a:spcBef>
                          <a:spcPts val="0"/>
                        </a:spcBef>
                        <a:spcAft>
                          <a:spcPts val="0"/>
                        </a:spcAft>
                        <a:buClr>
                          <a:schemeClr val="dk1"/>
                        </a:buClr>
                        <a:buSzPct val="25000"/>
                        <a:buFont typeface="Arial"/>
                        <a:buNone/>
                      </a:pPr>
                      <a:r>
                        <a:rPr lang="nl-NL" sz="2400"/>
                        <a:t>Het herontwerp van het kaartverkoopproces bij invoering van de OV-chipkaart </a:t>
                      </a:r>
                    </a:p>
                  </a:txBody>
                  <a:tcPr marL="91450" marR="91450" marT="45725" marB="45725"/>
                </a:tc>
                <a:tc>
                  <a:txBody>
                    <a:bodyPr/>
                    <a:lstStyle/>
                    <a:p>
                      <a:pPr marL="0" marR="0" lvl="0" indent="0" algn="l" rtl="0">
                        <a:spcBef>
                          <a:spcPts val="0"/>
                        </a:spcBef>
                        <a:buSzPct val="25000"/>
                        <a:buNone/>
                      </a:pPr>
                      <a:r>
                        <a:rPr lang="nl-NL" sz="2400" u="none" strike="noStrike" cap="none" baseline="0" dirty="0"/>
                        <a:t>Business &amp; IT Manager</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nl-NL" sz="2400" u="none" strike="noStrike" cap="none" baseline="0" dirty="0"/>
                        <a:t>De software moeten "altijd" beschikbaar zijn.</a:t>
                      </a:r>
                    </a:p>
                  </a:txBody>
                  <a:tcPr marL="91450" marR="91450" marT="45725" marB="45725"/>
                </a:tc>
                <a:tc>
                  <a:txBody>
                    <a:bodyPr/>
                    <a:lstStyle/>
                    <a:p>
                      <a:pPr marL="0" marR="0" lvl="0" indent="0" algn="l" rtl="0">
                        <a:spcBef>
                          <a:spcPts val="0"/>
                        </a:spcBef>
                        <a:buSzPct val="25000"/>
                        <a:buNone/>
                      </a:pPr>
                      <a:r>
                        <a:rPr lang="nl-NL" sz="2400" u="none" strike="noStrike" cap="none" baseline="0" dirty="0"/>
                        <a:t>System &amp; Network Engineer</a:t>
                      </a:r>
                    </a:p>
                  </a:txBody>
                  <a:tcPr marL="91450" marR="91450" marT="45725" marB="45725"/>
                </a:tc>
                <a:extLst>
                  <a:ext uri="{0D108BD9-81ED-4DB2-BD59-A6C34878D82A}">
                    <a16:rowId xmlns:a16="http://schemas.microsoft.com/office/drawing/2014/main" val="10004"/>
                  </a:ext>
                </a:extLst>
              </a:tr>
            </a:tbl>
          </a:graphicData>
        </a:graphic>
      </p:graphicFrame>
      <p:sp>
        <p:nvSpPr>
          <p:cNvPr id="6"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endParaRPr lang="nl-NL" sz="3600" b="1" dirty="0">
              <a:solidFill>
                <a:schemeClr val="dk2"/>
              </a:solidFill>
              <a:latin typeface="Arial"/>
              <a:ea typeface="Arial"/>
              <a:cs typeface="Arial"/>
              <a:sym typeface="Arial"/>
            </a:endParaRPr>
          </a:p>
          <a:p>
            <a:pPr lvl="0" defTabSz="914400" fontAlgn="base">
              <a:spcBef>
                <a:spcPct val="0"/>
              </a:spcBef>
              <a:spcAft>
                <a:spcPct val="0"/>
              </a:spcAft>
              <a:defRPr/>
            </a:pPr>
            <a:r>
              <a:rPr lang="nl-NL" sz="3600" b="1" dirty="0">
                <a:solidFill>
                  <a:schemeClr val="dk2"/>
                </a:solidFill>
                <a:ea typeface="Arial"/>
                <a:cs typeface="Arial"/>
                <a:sym typeface="Arial"/>
              </a:rPr>
              <a:t>Taken en Rollen</a:t>
            </a:r>
            <a:endParaRPr kumimoji="0" lang="en-US" sz="2000" b="0" i="0" u="none" strike="noStrike" kern="0" cap="none" spc="0" normalizeH="0" baseline="0" noProof="0" dirty="0">
              <a:ln>
                <a:noFill/>
              </a:ln>
              <a:effectLst/>
              <a:uLnTx/>
              <a:uFillTx/>
              <a:ea typeface="+mj-ea"/>
              <a:cs typeface="+mj-cs"/>
            </a:endParaRPr>
          </a:p>
        </p:txBody>
      </p:sp>
    </p:spTree>
    <p:extLst>
      <p:ext uri="{BB962C8B-B14F-4D97-AF65-F5344CB8AC3E}">
        <p14:creationId xmlns:p14="http://schemas.microsoft.com/office/powerpoint/2010/main" val="4288486081"/>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8" name="Shape 187"/>
          <p:cNvSpPr txBox="1">
            <a:spLocks noGrp="1"/>
          </p:cNvSpPr>
          <p:nvPr>
            <p:ph type="body" idx="1"/>
          </p:nvPr>
        </p:nvSpPr>
        <p:spPr>
          <a:xfrm>
            <a:off x="457200" y="1600200"/>
            <a:ext cx="8473858" cy="4525963"/>
          </a:xfrm>
          <a:prstGeom prst="rect">
            <a:avLst/>
          </a:prstGeom>
          <a:noFill/>
          <a:ln>
            <a:noFill/>
          </a:ln>
        </p:spPr>
        <p:txBody>
          <a:bodyPr lIns="91425" tIns="45700" rIns="91425" bIns="45700" anchor="t" anchorCtr="0">
            <a:noAutofit/>
          </a:bodyPr>
          <a:lstStyle/>
          <a:p>
            <a:pPr marL="57150" indent="0">
              <a:spcBef>
                <a:spcPts val="480"/>
              </a:spcBef>
              <a:buSzPct val="100000"/>
              <a:buNone/>
            </a:pPr>
            <a:r>
              <a:rPr lang="nl-NL" sz="2400" b="0" i="0" u="none" strike="noStrike" cap="none" baseline="0" dirty="0">
                <a:solidFill>
                  <a:schemeClr val="dk1"/>
                </a:solidFill>
                <a:latin typeface="Arial"/>
                <a:ea typeface="Arial"/>
                <a:cs typeface="Arial"/>
                <a:sym typeface="Arial"/>
              </a:rPr>
              <a:t>“Kaartautomaat moet de klant door het bestelproces leiden”:</a:t>
            </a:r>
          </a:p>
          <a:p>
            <a:pPr marL="57150" indent="0">
              <a:spcBef>
                <a:spcPts val="480"/>
              </a:spcBef>
              <a:buSzPct val="100000"/>
              <a:buNone/>
            </a:pPr>
            <a:endParaRPr lang="nl-NL" sz="2400" b="0" i="0" u="none" strike="noStrike" cap="none" baseline="0" dirty="0">
              <a:solidFill>
                <a:schemeClr val="dk1"/>
              </a:solidFill>
              <a:latin typeface="Arial"/>
              <a:ea typeface="Arial"/>
              <a:cs typeface="Arial"/>
              <a:sym typeface="Arial"/>
            </a:endParaRPr>
          </a:p>
          <a:p>
            <a:pPr marL="400050" indent="-342900">
              <a:spcBef>
                <a:spcPts val="480"/>
              </a:spcBef>
              <a:buSzPct val="100000"/>
            </a:pPr>
            <a:r>
              <a:rPr lang="nl-NL" sz="2400" dirty="0">
                <a:solidFill>
                  <a:schemeClr val="dk1"/>
                </a:solidFill>
              </a:rPr>
              <a:t>gestructureerd programmeren</a:t>
            </a:r>
          </a:p>
          <a:p>
            <a:pPr marL="800100" lvl="1" indent="-342900">
              <a:buSzPct val="100000"/>
            </a:pPr>
            <a:r>
              <a:rPr lang="nl-NL" sz="2400" dirty="0">
                <a:solidFill>
                  <a:schemeClr val="dk1"/>
                </a:solidFill>
              </a:rPr>
              <a:t>Taak opdelen in </a:t>
            </a:r>
            <a:r>
              <a:rPr lang="nl-NL" sz="2400" dirty="0" err="1">
                <a:solidFill>
                  <a:schemeClr val="dk1"/>
                </a:solidFill>
              </a:rPr>
              <a:t>subtaken</a:t>
            </a:r>
            <a:endParaRPr lang="nl-NL" sz="2400" dirty="0">
              <a:solidFill>
                <a:schemeClr val="dk1"/>
              </a:solidFill>
            </a:endParaRPr>
          </a:p>
          <a:p>
            <a:pPr marL="400050" indent="-342900">
              <a:buSzPct val="100000"/>
            </a:pPr>
            <a:r>
              <a:rPr lang="nl-NL" sz="2400" b="0" i="0" u="none" strike="noStrike" cap="none" baseline="0" dirty="0">
                <a:solidFill>
                  <a:schemeClr val="dk1"/>
                </a:solidFill>
                <a:latin typeface="Arial"/>
                <a:ea typeface="Arial"/>
                <a:cs typeface="Arial"/>
                <a:sym typeface="Arial"/>
              </a:rPr>
              <a:t>input</a:t>
            </a:r>
            <a:r>
              <a:rPr lang="nl-NL" sz="2400" b="0" i="0" u="none" strike="noStrike" cap="none" dirty="0">
                <a:solidFill>
                  <a:schemeClr val="dk1"/>
                </a:solidFill>
                <a:latin typeface="Arial"/>
                <a:ea typeface="Arial"/>
                <a:cs typeface="Arial"/>
                <a:sym typeface="Arial"/>
              </a:rPr>
              <a:t> en output verwerken</a:t>
            </a:r>
          </a:p>
          <a:p>
            <a:pPr marL="800100" lvl="1" indent="-342900">
              <a:buSzPct val="100000"/>
            </a:pPr>
            <a:r>
              <a:rPr lang="nl-NL" sz="2400" baseline="0" dirty="0">
                <a:solidFill>
                  <a:schemeClr val="dk1"/>
                </a:solidFill>
              </a:rPr>
              <a:t>Verwerken van de keuze </a:t>
            </a:r>
            <a:r>
              <a:rPr lang="nl-NL" sz="2400" dirty="0">
                <a:solidFill>
                  <a:schemeClr val="dk1"/>
                </a:solidFill>
              </a:rPr>
              <a:t>“tweede klas”</a:t>
            </a:r>
          </a:p>
          <a:p>
            <a:pPr marL="400050" indent="-342900">
              <a:buSzPct val="100000"/>
            </a:pPr>
            <a:r>
              <a:rPr lang="nl-NL" sz="2400" b="0" i="0" u="none" strike="noStrike" cap="none" baseline="0" dirty="0">
                <a:solidFill>
                  <a:schemeClr val="dk1"/>
                </a:solidFill>
                <a:latin typeface="Arial"/>
                <a:ea typeface="Arial"/>
                <a:cs typeface="Arial"/>
                <a:sym typeface="Arial"/>
              </a:rPr>
              <a:t>condities</a:t>
            </a:r>
          </a:p>
          <a:p>
            <a:pPr marL="800100" lvl="1" indent="-342900">
              <a:buSzPct val="100000"/>
            </a:pPr>
            <a:r>
              <a:rPr lang="nl-NL" sz="2400" dirty="0">
                <a:solidFill>
                  <a:schemeClr val="dk1"/>
                </a:solidFill>
              </a:rPr>
              <a:t>als er </a:t>
            </a:r>
            <a:r>
              <a:rPr lang="nl-NL" sz="2400" dirty="0" err="1">
                <a:solidFill>
                  <a:schemeClr val="dk1"/>
                </a:solidFill>
              </a:rPr>
              <a:t>dalkorting</a:t>
            </a:r>
            <a:r>
              <a:rPr lang="nl-NL" sz="2400" dirty="0">
                <a:solidFill>
                  <a:schemeClr val="dk1"/>
                </a:solidFill>
              </a:rPr>
              <a:t> van toepassing is, dan krijg de klant 40% korting op de ritprijs</a:t>
            </a:r>
          </a:p>
          <a:p>
            <a:pPr marL="800100" lvl="1" indent="-342900">
              <a:buSzPct val="100000"/>
            </a:pPr>
            <a:endParaRPr lang="nl-NL" sz="2400" b="0" i="0" u="none" strike="noStrike" cap="none" baseline="0" dirty="0">
              <a:solidFill>
                <a:schemeClr val="dk1"/>
              </a:solidFill>
              <a:latin typeface="Arial"/>
              <a:ea typeface="Arial"/>
              <a:cs typeface="Arial"/>
              <a:sym typeface="Arial"/>
            </a:endParaRPr>
          </a:p>
        </p:txBody>
      </p:sp>
      <p:sp>
        <p:nvSpPr>
          <p:cNvPr id="5"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endParaRPr lang="nl-NL" sz="3600" b="1" dirty="0">
              <a:solidFill>
                <a:schemeClr val="dk2"/>
              </a:solidFill>
              <a:latin typeface="Arial"/>
              <a:ea typeface="Arial"/>
              <a:cs typeface="Arial"/>
              <a:sym typeface="Arial"/>
            </a:endParaRPr>
          </a:p>
          <a:p>
            <a:pPr lvl="0">
              <a:buSzPct val="25000"/>
            </a:pPr>
            <a:r>
              <a:rPr lang="nl-NL" sz="3600" b="1" dirty="0"/>
              <a:t>Software &amp; Information Engineer</a:t>
            </a:r>
          </a:p>
        </p:txBody>
      </p:sp>
    </p:spTree>
    <p:extLst>
      <p:ext uri="{BB962C8B-B14F-4D97-AF65-F5344CB8AC3E}">
        <p14:creationId xmlns:p14="http://schemas.microsoft.com/office/powerpoint/2010/main" val="1045008000"/>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8" name="Shape 187"/>
          <p:cNvSpPr txBox="1">
            <a:spLocks noGrp="1"/>
          </p:cNvSpPr>
          <p:nvPr>
            <p:ph type="body" idx="1"/>
          </p:nvPr>
        </p:nvSpPr>
        <p:spPr>
          <a:prstGeom prst="rect">
            <a:avLst/>
          </a:prstGeom>
          <a:noFill/>
          <a:ln>
            <a:noFill/>
          </a:ln>
        </p:spPr>
        <p:txBody>
          <a:bodyPr lIns="91425" tIns="45700" rIns="91425" bIns="45700" anchor="t" anchorCtr="0">
            <a:noAutofit/>
          </a:bodyPr>
          <a:lstStyle/>
          <a:p>
            <a:pPr marL="57150" indent="0">
              <a:spcBef>
                <a:spcPts val="480"/>
              </a:spcBef>
              <a:buSzPct val="100000"/>
              <a:buNone/>
            </a:pPr>
            <a:r>
              <a:rPr lang="nl-NL" sz="2400" b="0" i="0" u="none" strike="noStrike" cap="none" baseline="0" dirty="0">
                <a:solidFill>
                  <a:schemeClr val="dk1"/>
                </a:solidFill>
                <a:latin typeface="Arial"/>
                <a:ea typeface="Arial"/>
                <a:cs typeface="Arial"/>
                <a:sym typeface="Arial"/>
              </a:rPr>
              <a:t>“Chipkaartlezer</a:t>
            </a:r>
            <a:r>
              <a:rPr lang="nl-NL" sz="2400" b="0" i="0" u="none" strike="noStrike" cap="none" dirty="0">
                <a:solidFill>
                  <a:schemeClr val="dk1"/>
                </a:solidFill>
                <a:latin typeface="Arial"/>
                <a:ea typeface="Arial"/>
                <a:cs typeface="Arial"/>
                <a:sym typeface="Arial"/>
              </a:rPr>
              <a:t> moet de ov-chipkaart uitlezen</a:t>
            </a:r>
            <a:r>
              <a:rPr lang="nl-NL" sz="2400" b="0" i="0" u="none" strike="noStrike" cap="none" baseline="0" dirty="0">
                <a:solidFill>
                  <a:schemeClr val="dk1"/>
                </a:solidFill>
                <a:latin typeface="Arial"/>
                <a:ea typeface="Arial"/>
                <a:cs typeface="Arial"/>
                <a:sym typeface="Arial"/>
              </a:rPr>
              <a:t>”:</a:t>
            </a:r>
          </a:p>
          <a:p>
            <a:pPr marL="57150" indent="0">
              <a:spcBef>
                <a:spcPts val="480"/>
              </a:spcBef>
              <a:buSzPct val="100000"/>
              <a:buNone/>
            </a:pPr>
            <a:endParaRPr lang="nl-NL" sz="2400" b="0" i="0" u="none" strike="noStrike" cap="none" baseline="0" dirty="0">
              <a:solidFill>
                <a:schemeClr val="dk1"/>
              </a:solidFill>
              <a:latin typeface="Arial"/>
              <a:ea typeface="Arial"/>
              <a:cs typeface="Arial"/>
              <a:sym typeface="Arial"/>
            </a:endParaRPr>
          </a:p>
          <a:p>
            <a:pPr marL="400050" indent="-342900">
              <a:spcBef>
                <a:spcPts val="480"/>
              </a:spcBef>
              <a:buSzPct val="100000"/>
            </a:pPr>
            <a:r>
              <a:rPr lang="nl-NL" sz="2400" dirty="0">
                <a:solidFill>
                  <a:schemeClr val="dk1"/>
                </a:solidFill>
              </a:rPr>
              <a:t>gestructureerd programmeren</a:t>
            </a:r>
          </a:p>
          <a:p>
            <a:pPr marL="800100" lvl="1" indent="-342900">
              <a:buSzPct val="100000"/>
            </a:pPr>
            <a:r>
              <a:rPr lang="nl-NL" sz="2400" dirty="0">
                <a:solidFill>
                  <a:schemeClr val="dk1"/>
                </a:solidFill>
              </a:rPr>
              <a:t>Taak opdelen in </a:t>
            </a:r>
            <a:r>
              <a:rPr lang="nl-NL" sz="2400" dirty="0" err="1">
                <a:solidFill>
                  <a:schemeClr val="dk1"/>
                </a:solidFill>
              </a:rPr>
              <a:t>subtaken</a:t>
            </a:r>
            <a:endParaRPr lang="nl-NL" sz="2400" dirty="0">
              <a:solidFill>
                <a:schemeClr val="dk1"/>
              </a:solidFill>
            </a:endParaRPr>
          </a:p>
          <a:p>
            <a:pPr marL="400050" indent="-342900">
              <a:buSzPct val="100000"/>
            </a:pPr>
            <a:r>
              <a:rPr lang="nl-NL" sz="2400" b="0" i="0" u="none" strike="noStrike" cap="none" baseline="0" dirty="0">
                <a:solidFill>
                  <a:schemeClr val="dk1"/>
                </a:solidFill>
                <a:latin typeface="Arial"/>
                <a:ea typeface="Arial"/>
                <a:cs typeface="Arial"/>
                <a:sym typeface="Arial"/>
              </a:rPr>
              <a:t>input</a:t>
            </a:r>
            <a:r>
              <a:rPr lang="nl-NL" sz="2400" b="0" i="0" u="none" strike="noStrike" cap="none" dirty="0">
                <a:solidFill>
                  <a:schemeClr val="dk1"/>
                </a:solidFill>
                <a:latin typeface="Arial"/>
                <a:ea typeface="Arial"/>
                <a:cs typeface="Arial"/>
                <a:sym typeface="Arial"/>
              </a:rPr>
              <a:t> en output verwerken</a:t>
            </a:r>
          </a:p>
          <a:p>
            <a:pPr marL="800100" lvl="1" indent="-342900">
              <a:buSzPct val="100000"/>
            </a:pPr>
            <a:r>
              <a:rPr lang="nl-NL" sz="2400" b="0" i="0" u="none" strike="noStrike" cap="none" baseline="0" dirty="0">
                <a:solidFill>
                  <a:schemeClr val="dk1"/>
                </a:solidFill>
                <a:latin typeface="Arial"/>
                <a:ea typeface="Arial"/>
                <a:cs typeface="Arial"/>
                <a:sym typeface="Arial"/>
              </a:rPr>
              <a:t>De ov-chipkaart moet</a:t>
            </a:r>
            <a:r>
              <a:rPr lang="nl-NL" sz="2400" b="0" i="0" u="none" strike="noStrike" cap="none" dirty="0">
                <a:solidFill>
                  <a:schemeClr val="dk1"/>
                </a:solidFill>
                <a:latin typeface="Arial"/>
                <a:ea typeface="Arial"/>
                <a:cs typeface="Arial"/>
                <a:sym typeface="Arial"/>
              </a:rPr>
              <a:t> uitgelezen worden</a:t>
            </a:r>
            <a:endParaRPr lang="nl-NL" sz="2400" b="0" i="0" u="none" strike="noStrike" cap="none" baseline="0" dirty="0">
              <a:solidFill>
                <a:schemeClr val="dk1"/>
              </a:solidFill>
              <a:latin typeface="Arial"/>
              <a:ea typeface="Arial"/>
              <a:cs typeface="Arial"/>
              <a:sym typeface="Arial"/>
            </a:endParaRPr>
          </a:p>
          <a:p>
            <a:pPr marL="400050" indent="-342900">
              <a:buSzPct val="100000"/>
            </a:pPr>
            <a:r>
              <a:rPr lang="nl-NL" sz="2400" b="0" i="0" u="none" strike="noStrike" cap="none" baseline="0" dirty="0">
                <a:solidFill>
                  <a:schemeClr val="dk1"/>
                </a:solidFill>
                <a:latin typeface="Arial"/>
                <a:ea typeface="Arial"/>
                <a:cs typeface="Arial"/>
                <a:sym typeface="Arial"/>
              </a:rPr>
              <a:t>condities</a:t>
            </a:r>
          </a:p>
          <a:p>
            <a:pPr marL="800100" lvl="1" indent="-342900">
              <a:buSzPct val="100000"/>
            </a:pPr>
            <a:r>
              <a:rPr lang="nl-NL" sz="2400" dirty="0">
                <a:solidFill>
                  <a:schemeClr val="dk1"/>
                </a:solidFill>
              </a:rPr>
              <a:t>als de ov-chipkaart bekend is bij de NS, ga dan verder</a:t>
            </a:r>
          </a:p>
          <a:p>
            <a:pPr marL="400050" indent="-342900">
              <a:buSzPct val="100000"/>
            </a:pPr>
            <a:r>
              <a:rPr lang="nl-NL" sz="2400" dirty="0">
                <a:solidFill>
                  <a:schemeClr val="dk1"/>
                </a:solidFill>
              </a:rPr>
              <a:t>testen</a:t>
            </a:r>
          </a:p>
          <a:p>
            <a:pPr marL="800100" lvl="1" indent="-342900">
              <a:buSzPct val="100000"/>
            </a:pPr>
            <a:r>
              <a:rPr lang="nl-NL" sz="2400" dirty="0">
                <a:solidFill>
                  <a:schemeClr val="dk1"/>
                </a:solidFill>
              </a:rPr>
              <a:t>kun je ook met een bankpas inchecken?</a:t>
            </a:r>
          </a:p>
          <a:p>
            <a:pPr marL="800100" lvl="1" indent="-342900">
              <a:buSzPct val="100000"/>
            </a:pPr>
            <a:endParaRPr lang="nl-NL" sz="2400" b="0" i="0" u="none" strike="noStrike" cap="none" baseline="0" dirty="0">
              <a:solidFill>
                <a:schemeClr val="dk1"/>
              </a:solidFill>
              <a:latin typeface="Arial"/>
              <a:ea typeface="Arial"/>
              <a:cs typeface="Arial"/>
              <a:sym typeface="Arial"/>
            </a:endParaRPr>
          </a:p>
        </p:txBody>
      </p:sp>
      <p:sp>
        <p:nvSpPr>
          <p:cNvPr id="5"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endParaRPr lang="nl-NL" sz="3600" b="1" dirty="0">
              <a:solidFill>
                <a:schemeClr val="dk2"/>
              </a:solidFill>
              <a:latin typeface="Arial"/>
              <a:ea typeface="Arial"/>
              <a:cs typeface="Arial"/>
              <a:sym typeface="Arial"/>
            </a:endParaRPr>
          </a:p>
          <a:p>
            <a:pPr lvl="0" defTabSz="914400" fontAlgn="base">
              <a:spcBef>
                <a:spcPct val="0"/>
              </a:spcBef>
              <a:spcAft>
                <a:spcPct val="0"/>
              </a:spcAft>
              <a:defRPr/>
            </a:pPr>
            <a:r>
              <a:rPr lang="nl-NL" sz="3600" b="1" dirty="0">
                <a:solidFill>
                  <a:schemeClr val="dk2"/>
                </a:solidFill>
                <a:ea typeface="Arial"/>
                <a:cs typeface="Arial"/>
                <a:sym typeface="Arial"/>
              </a:rPr>
              <a:t>Technische Informaticus</a:t>
            </a:r>
            <a:endParaRPr kumimoji="0" lang="en-US" sz="2000" b="0" i="0" u="none" strike="noStrike" kern="0" cap="none" spc="0" normalizeH="0" baseline="0" noProof="0" dirty="0">
              <a:ln>
                <a:noFill/>
              </a:ln>
              <a:effectLst/>
              <a:uLnTx/>
              <a:uFillTx/>
              <a:ea typeface="+mj-ea"/>
              <a:cs typeface="+mj-cs"/>
            </a:endParaRPr>
          </a:p>
        </p:txBody>
      </p:sp>
    </p:spTree>
    <p:extLst>
      <p:ext uri="{BB962C8B-B14F-4D97-AF65-F5344CB8AC3E}">
        <p14:creationId xmlns:p14="http://schemas.microsoft.com/office/powerpoint/2010/main" val="4167838737"/>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8" name="Shape 187"/>
          <p:cNvSpPr txBox="1">
            <a:spLocks noGrp="1"/>
          </p:cNvSpPr>
          <p:nvPr>
            <p:ph type="body" idx="1"/>
          </p:nvPr>
        </p:nvSpPr>
        <p:spPr>
          <a:xfrm>
            <a:off x="457200" y="1600200"/>
            <a:ext cx="8229600" cy="4838178"/>
          </a:xfrm>
          <a:prstGeom prst="rect">
            <a:avLst/>
          </a:prstGeom>
          <a:noFill/>
          <a:ln>
            <a:noFill/>
          </a:ln>
        </p:spPr>
        <p:txBody>
          <a:bodyPr lIns="91425" tIns="45700" rIns="91425" bIns="45700" anchor="t" anchorCtr="0">
            <a:noAutofit/>
          </a:bodyPr>
          <a:lstStyle/>
          <a:p>
            <a:pPr marL="57150" indent="0">
              <a:spcBef>
                <a:spcPts val="480"/>
              </a:spcBef>
              <a:buSzPct val="100000"/>
              <a:buNone/>
            </a:pPr>
            <a:r>
              <a:rPr lang="nl-NL" sz="2400" b="0" i="0" u="none" strike="noStrike" cap="none" baseline="0" dirty="0">
                <a:solidFill>
                  <a:schemeClr val="dk1"/>
                </a:solidFill>
                <a:latin typeface="Arial"/>
                <a:ea typeface="Arial"/>
                <a:cs typeface="Arial"/>
                <a:sym typeface="Arial"/>
              </a:rPr>
              <a:t>“Het herontwerp van het kaartverkoopproces”:</a:t>
            </a:r>
          </a:p>
          <a:p>
            <a:pPr marL="57150" indent="0">
              <a:spcBef>
                <a:spcPts val="480"/>
              </a:spcBef>
              <a:buSzPct val="100000"/>
              <a:buNone/>
            </a:pPr>
            <a:endParaRPr lang="nl-NL" sz="2400" b="0" i="0" u="none" strike="noStrike" cap="none" baseline="0" dirty="0">
              <a:solidFill>
                <a:schemeClr val="dk1"/>
              </a:solidFill>
              <a:latin typeface="Arial"/>
              <a:ea typeface="Arial"/>
              <a:cs typeface="Arial"/>
              <a:sym typeface="Arial"/>
            </a:endParaRPr>
          </a:p>
          <a:p>
            <a:pPr marL="400050" indent="-342900">
              <a:spcBef>
                <a:spcPts val="480"/>
              </a:spcBef>
              <a:buSzPct val="100000"/>
            </a:pPr>
            <a:r>
              <a:rPr lang="nl-NL" sz="2400" dirty="0">
                <a:solidFill>
                  <a:schemeClr val="dk1"/>
                </a:solidFill>
              </a:rPr>
              <a:t>taak vertalen in een ontwerp</a:t>
            </a:r>
          </a:p>
          <a:p>
            <a:pPr marL="800100" lvl="1" indent="-342900">
              <a:buSzPct val="100000"/>
            </a:pPr>
            <a:r>
              <a:rPr lang="nl-NL" sz="2400" dirty="0">
                <a:solidFill>
                  <a:schemeClr val="dk1"/>
                </a:solidFill>
              </a:rPr>
              <a:t>Welke stappen doorloopt het systeem?</a:t>
            </a:r>
          </a:p>
          <a:p>
            <a:pPr marL="400050" indent="-342900">
              <a:spcBef>
                <a:spcPts val="480"/>
              </a:spcBef>
              <a:buSzPct val="100000"/>
            </a:pPr>
            <a:r>
              <a:rPr lang="nl-NL" sz="2400" dirty="0">
                <a:solidFill>
                  <a:schemeClr val="dk1"/>
                </a:solidFill>
              </a:rPr>
              <a:t>ontwerp vertalen naar programmastructuur</a:t>
            </a:r>
          </a:p>
          <a:p>
            <a:pPr marL="800100" lvl="1" indent="-342900">
              <a:buSzPct val="100000"/>
            </a:pPr>
            <a:r>
              <a:rPr lang="nl-NL" sz="2400" dirty="0">
                <a:solidFill>
                  <a:schemeClr val="dk1"/>
                </a:solidFill>
              </a:rPr>
              <a:t>Om bijv. de kosten in te schatten</a:t>
            </a:r>
          </a:p>
          <a:p>
            <a:pPr marL="400050" indent="-342900">
              <a:buSzPct val="100000"/>
            </a:pPr>
            <a:r>
              <a:rPr lang="nl-NL" sz="2400" b="0" i="0" u="none" strike="noStrike" cap="none" baseline="0" dirty="0">
                <a:solidFill>
                  <a:schemeClr val="dk1"/>
                </a:solidFill>
                <a:latin typeface="Arial"/>
                <a:ea typeface="Arial"/>
                <a:cs typeface="Arial"/>
                <a:sym typeface="Arial"/>
              </a:rPr>
              <a:t>condities</a:t>
            </a:r>
            <a:endParaRPr lang="nl-NL" sz="2400" b="0" i="0" u="none" strike="noStrike" cap="none" dirty="0">
              <a:solidFill>
                <a:schemeClr val="dk1"/>
              </a:solidFill>
              <a:latin typeface="Arial"/>
              <a:ea typeface="Arial"/>
              <a:cs typeface="Arial"/>
              <a:sym typeface="Arial"/>
            </a:endParaRPr>
          </a:p>
          <a:p>
            <a:pPr marL="800100" lvl="1" indent="-342900">
              <a:buSzPct val="100000"/>
            </a:pPr>
            <a:r>
              <a:rPr lang="nl-NL" sz="2400" b="0" i="0" u="none" strike="noStrike" cap="none" baseline="0" dirty="0">
                <a:solidFill>
                  <a:schemeClr val="dk1"/>
                </a:solidFill>
                <a:latin typeface="Arial"/>
                <a:ea typeface="Arial"/>
                <a:cs typeface="Arial"/>
                <a:sym typeface="Arial"/>
              </a:rPr>
              <a:t>Als klant “tweede klas” kiest, wat moet het systeem dan doen?</a:t>
            </a:r>
            <a:endParaRPr lang="nl-NL" sz="2400" dirty="0">
              <a:solidFill>
                <a:schemeClr val="dk1"/>
              </a:solidFill>
            </a:endParaRPr>
          </a:p>
          <a:p>
            <a:pPr marL="400050" indent="-342900">
              <a:buSzPct val="100000"/>
            </a:pPr>
            <a:r>
              <a:rPr lang="nl-NL" sz="2400" dirty="0">
                <a:solidFill>
                  <a:schemeClr val="dk1"/>
                </a:solidFill>
              </a:rPr>
              <a:t>testen</a:t>
            </a:r>
          </a:p>
          <a:p>
            <a:pPr marL="800100" lvl="1" indent="-342900">
              <a:buSzPct val="100000"/>
            </a:pPr>
            <a:r>
              <a:rPr lang="nl-NL" sz="2400" dirty="0">
                <a:solidFill>
                  <a:schemeClr val="dk1"/>
                </a:solidFill>
              </a:rPr>
              <a:t>Is er precies geprogrammeerd volgens het ontwerp?</a:t>
            </a:r>
          </a:p>
          <a:p>
            <a:pPr marL="800100" lvl="1" indent="-342900">
              <a:buSzPct val="100000"/>
            </a:pPr>
            <a:endParaRPr lang="nl-NL" sz="2400" b="0" i="0" u="none" strike="noStrike" cap="none" baseline="0" dirty="0">
              <a:solidFill>
                <a:schemeClr val="dk1"/>
              </a:solidFill>
              <a:latin typeface="Arial"/>
              <a:ea typeface="Arial"/>
              <a:cs typeface="Arial"/>
              <a:sym typeface="Arial"/>
            </a:endParaRPr>
          </a:p>
        </p:txBody>
      </p:sp>
      <p:sp>
        <p:nvSpPr>
          <p:cNvPr id="5"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endParaRPr lang="nl-NL" sz="3600" b="1" dirty="0">
              <a:solidFill>
                <a:schemeClr val="dk2"/>
              </a:solidFill>
              <a:latin typeface="Arial"/>
              <a:ea typeface="Arial"/>
              <a:cs typeface="Arial"/>
              <a:sym typeface="Arial"/>
            </a:endParaRPr>
          </a:p>
          <a:p>
            <a:pPr lvl="0" defTabSz="914400" fontAlgn="base">
              <a:spcBef>
                <a:spcPct val="0"/>
              </a:spcBef>
              <a:spcAft>
                <a:spcPct val="0"/>
              </a:spcAft>
              <a:defRPr/>
            </a:pPr>
            <a:r>
              <a:rPr lang="nl-NL" sz="3600" b="1" dirty="0">
                <a:solidFill>
                  <a:schemeClr val="dk2"/>
                </a:solidFill>
                <a:ea typeface="Arial"/>
                <a:cs typeface="Arial"/>
                <a:sym typeface="Arial"/>
              </a:rPr>
              <a:t>Business IT Manager</a:t>
            </a:r>
            <a:endParaRPr kumimoji="0" lang="en-US" sz="2000" b="0" i="0" u="none" strike="noStrike" kern="0" cap="none" spc="0" normalizeH="0" baseline="0" noProof="0" dirty="0">
              <a:ln>
                <a:noFill/>
              </a:ln>
              <a:effectLst/>
              <a:uLnTx/>
              <a:uFillTx/>
              <a:ea typeface="+mj-ea"/>
              <a:cs typeface="+mj-cs"/>
            </a:endParaRPr>
          </a:p>
        </p:txBody>
      </p:sp>
    </p:spTree>
    <p:extLst>
      <p:ext uri="{BB962C8B-B14F-4D97-AF65-F5344CB8AC3E}">
        <p14:creationId xmlns:p14="http://schemas.microsoft.com/office/powerpoint/2010/main" val="878092180"/>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8" name="Shape 187"/>
          <p:cNvSpPr txBox="1">
            <a:spLocks noGrp="1"/>
          </p:cNvSpPr>
          <p:nvPr>
            <p:ph type="body" idx="1"/>
          </p:nvPr>
        </p:nvSpPr>
        <p:spPr>
          <a:xfrm>
            <a:off x="457200" y="1600200"/>
            <a:ext cx="8229600" cy="4925860"/>
          </a:xfrm>
          <a:prstGeom prst="rect">
            <a:avLst/>
          </a:prstGeom>
          <a:noFill/>
          <a:ln>
            <a:noFill/>
          </a:ln>
        </p:spPr>
        <p:txBody>
          <a:bodyPr lIns="91425" tIns="45700" rIns="91425" bIns="45700" anchor="t" anchorCtr="0">
            <a:noAutofit/>
          </a:bodyPr>
          <a:lstStyle/>
          <a:p>
            <a:pPr marL="57150" lvl="0" indent="0">
              <a:spcBef>
                <a:spcPts val="480"/>
              </a:spcBef>
              <a:buSzPct val="100000"/>
              <a:buNone/>
            </a:pPr>
            <a:r>
              <a:rPr lang="nl-NL" sz="2400" b="0" i="0" u="none" strike="noStrike" cap="none" baseline="0" dirty="0">
                <a:solidFill>
                  <a:schemeClr val="dk1"/>
                </a:solidFill>
                <a:latin typeface="Arial"/>
                <a:ea typeface="Arial"/>
                <a:cs typeface="Arial"/>
                <a:sym typeface="Arial"/>
              </a:rPr>
              <a:t>“</a:t>
            </a:r>
            <a:r>
              <a:rPr lang="nl-NL" sz="2400" dirty="0"/>
              <a:t>De software moeten "altijd" beschikbaar zijn</a:t>
            </a:r>
            <a:r>
              <a:rPr lang="nl-NL" sz="2400" b="0" i="0" u="none" strike="noStrike" cap="none" baseline="0" dirty="0">
                <a:solidFill>
                  <a:schemeClr val="dk1"/>
                </a:solidFill>
                <a:latin typeface="Arial"/>
                <a:ea typeface="Arial"/>
                <a:cs typeface="Arial"/>
                <a:sym typeface="Arial"/>
              </a:rPr>
              <a:t>”:</a:t>
            </a:r>
          </a:p>
          <a:p>
            <a:pPr marL="57150" indent="0">
              <a:spcBef>
                <a:spcPts val="480"/>
              </a:spcBef>
              <a:buSzPct val="100000"/>
              <a:buNone/>
            </a:pPr>
            <a:endParaRPr lang="nl-NL" sz="2400" b="0" i="0" u="none" strike="noStrike" cap="none" baseline="0" dirty="0">
              <a:solidFill>
                <a:schemeClr val="dk1"/>
              </a:solidFill>
              <a:latin typeface="Arial"/>
              <a:ea typeface="Arial"/>
              <a:cs typeface="Arial"/>
              <a:sym typeface="Arial"/>
            </a:endParaRPr>
          </a:p>
          <a:p>
            <a:pPr marL="400050" indent="-342900">
              <a:spcBef>
                <a:spcPts val="480"/>
              </a:spcBef>
              <a:buSzPct val="100000"/>
            </a:pPr>
            <a:r>
              <a:rPr lang="nl-NL" sz="2400" dirty="0">
                <a:solidFill>
                  <a:schemeClr val="dk1"/>
                </a:solidFill>
              </a:rPr>
              <a:t>condities</a:t>
            </a:r>
          </a:p>
          <a:p>
            <a:pPr marL="800100" lvl="1" indent="-342900">
              <a:buSzPct val="100000"/>
            </a:pPr>
            <a:r>
              <a:rPr lang="nl-NL" sz="2400" dirty="0">
                <a:solidFill>
                  <a:schemeClr val="dk1"/>
                </a:solidFill>
              </a:rPr>
              <a:t>Als er veel klantvragen zijn, schakel dan extra servers bij (</a:t>
            </a:r>
            <a:r>
              <a:rPr lang="nl-NL" sz="2400" dirty="0" err="1">
                <a:solidFill>
                  <a:schemeClr val="dk1"/>
                </a:solidFill>
              </a:rPr>
              <a:t>gescripte</a:t>
            </a:r>
            <a:r>
              <a:rPr lang="nl-NL" sz="2400" dirty="0">
                <a:solidFill>
                  <a:schemeClr val="dk1"/>
                </a:solidFill>
              </a:rPr>
              <a:t> </a:t>
            </a:r>
            <a:r>
              <a:rPr lang="nl-NL" sz="2400" dirty="0" err="1">
                <a:solidFill>
                  <a:schemeClr val="dk1"/>
                </a:solidFill>
              </a:rPr>
              <a:t>deploy</a:t>
            </a:r>
            <a:r>
              <a:rPr lang="nl-NL" sz="2400" dirty="0">
                <a:solidFill>
                  <a:schemeClr val="dk1"/>
                </a:solidFill>
              </a:rPr>
              <a:t>).</a:t>
            </a:r>
          </a:p>
          <a:p>
            <a:pPr marL="400050" indent="-342900">
              <a:spcBef>
                <a:spcPts val="480"/>
              </a:spcBef>
              <a:buSzPct val="100000"/>
            </a:pPr>
            <a:r>
              <a:rPr lang="nl-NL" sz="2400" dirty="0">
                <a:solidFill>
                  <a:schemeClr val="dk1"/>
                </a:solidFill>
              </a:rPr>
              <a:t>taak vertalen naar ontwerp</a:t>
            </a:r>
          </a:p>
          <a:p>
            <a:pPr marL="800100" lvl="1" indent="-342900">
              <a:buSzPct val="100000"/>
            </a:pPr>
            <a:r>
              <a:rPr lang="nl-NL" sz="2400" dirty="0">
                <a:solidFill>
                  <a:schemeClr val="dk1"/>
                </a:solidFill>
              </a:rPr>
              <a:t>Automatisch update proces ontwerpen.</a:t>
            </a:r>
          </a:p>
          <a:p>
            <a:pPr marL="400050" indent="-342900">
              <a:buSzPct val="100000"/>
            </a:pPr>
            <a:r>
              <a:rPr lang="nl-NL" sz="2400" b="0" i="0" u="none" strike="noStrike" cap="none" baseline="0" dirty="0">
                <a:solidFill>
                  <a:schemeClr val="dk1"/>
                </a:solidFill>
                <a:latin typeface="Arial"/>
                <a:ea typeface="Arial"/>
                <a:cs typeface="Arial"/>
                <a:sym typeface="Arial"/>
              </a:rPr>
              <a:t>input en output</a:t>
            </a:r>
          </a:p>
          <a:p>
            <a:pPr marL="800100" lvl="1" indent="-342900">
              <a:buSzPct val="100000"/>
            </a:pPr>
            <a:r>
              <a:rPr lang="nl-NL" sz="2400" dirty="0">
                <a:solidFill>
                  <a:schemeClr val="dk1"/>
                </a:solidFill>
              </a:rPr>
              <a:t>Rapporteer over de capaciteit en beschikbaarheid.</a:t>
            </a:r>
          </a:p>
          <a:p>
            <a:pPr marL="400050" indent="-342900">
              <a:buSzPct val="100000"/>
            </a:pPr>
            <a:r>
              <a:rPr lang="nl-NL" sz="2400" dirty="0">
                <a:solidFill>
                  <a:schemeClr val="dk1"/>
                </a:solidFill>
              </a:rPr>
              <a:t>testen</a:t>
            </a:r>
          </a:p>
          <a:p>
            <a:pPr marL="800100" lvl="1" indent="-342900">
              <a:buSzPct val="100000"/>
            </a:pPr>
            <a:r>
              <a:rPr lang="nl-NL" sz="2400" dirty="0">
                <a:solidFill>
                  <a:schemeClr val="dk1"/>
                </a:solidFill>
              </a:rPr>
              <a:t>Zijn alle systemen nog in de lucht (monitoring)?</a:t>
            </a:r>
          </a:p>
          <a:p>
            <a:pPr marL="800100" lvl="1" indent="-342900">
              <a:buSzPct val="100000"/>
            </a:pPr>
            <a:endParaRPr lang="nl-NL" sz="2400" b="0" i="0" u="none" strike="noStrike" cap="none" baseline="0" dirty="0">
              <a:solidFill>
                <a:schemeClr val="dk1"/>
              </a:solidFill>
              <a:latin typeface="Arial"/>
              <a:ea typeface="Arial"/>
              <a:cs typeface="Arial"/>
              <a:sym typeface="Arial"/>
            </a:endParaRPr>
          </a:p>
        </p:txBody>
      </p:sp>
      <p:sp>
        <p:nvSpPr>
          <p:cNvPr id="5"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endParaRPr lang="nl-NL" sz="3600" b="1" dirty="0">
              <a:solidFill>
                <a:schemeClr val="dk2"/>
              </a:solidFill>
              <a:latin typeface="Arial"/>
              <a:ea typeface="Arial"/>
              <a:cs typeface="Arial"/>
              <a:sym typeface="Arial"/>
            </a:endParaRPr>
          </a:p>
          <a:p>
            <a:pPr lvl="0" defTabSz="914400" fontAlgn="base">
              <a:spcBef>
                <a:spcPct val="0"/>
              </a:spcBef>
              <a:spcAft>
                <a:spcPct val="0"/>
              </a:spcAft>
              <a:defRPr/>
            </a:pPr>
            <a:r>
              <a:rPr lang="nl-NL" sz="3600" b="1" dirty="0">
                <a:solidFill>
                  <a:schemeClr val="dk2"/>
                </a:solidFill>
                <a:ea typeface="Arial"/>
                <a:cs typeface="Arial"/>
                <a:sym typeface="Arial"/>
              </a:rPr>
              <a:t>System &amp; Network Engineer</a:t>
            </a:r>
            <a:endParaRPr kumimoji="0" lang="en-US" sz="2000" b="0" i="0" u="none" strike="noStrike" kern="0" cap="none" spc="0" normalizeH="0" baseline="0" noProof="0" dirty="0">
              <a:ln>
                <a:noFill/>
              </a:ln>
              <a:effectLst/>
              <a:uLnTx/>
              <a:uFillTx/>
              <a:ea typeface="+mj-ea"/>
              <a:cs typeface="+mj-cs"/>
            </a:endParaRPr>
          </a:p>
        </p:txBody>
      </p:sp>
    </p:spTree>
    <p:extLst>
      <p:ext uri="{BB962C8B-B14F-4D97-AF65-F5344CB8AC3E}">
        <p14:creationId xmlns:p14="http://schemas.microsoft.com/office/powerpoint/2010/main" val="4077047490"/>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8" name="Shape 187"/>
          <p:cNvSpPr txBox="1">
            <a:spLocks noGrp="1"/>
          </p:cNvSpPr>
          <p:nvPr>
            <p:ph type="body" idx="1"/>
          </p:nvPr>
        </p:nvSpPr>
        <p:spPr>
          <a:xfrm>
            <a:off x="457200" y="1600200"/>
            <a:ext cx="8229600" cy="3515497"/>
          </a:xfrm>
          <a:prstGeom prst="rect">
            <a:avLst/>
          </a:prstGeom>
          <a:noFill/>
          <a:ln>
            <a:noFill/>
          </a:ln>
        </p:spPr>
        <p:txBody>
          <a:bodyPr lIns="91425" tIns="45700" rIns="91425" bIns="45700" anchor="t" anchorCtr="0">
            <a:noAutofit/>
          </a:bodyPr>
          <a:lstStyle/>
          <a:p>
            <a:pPr marL="400050" indent="-342900">
              <a:spcBef>
                <a:spcPts val="480"/>
              </a:spcBef>
              <a:buSzPct val="100000"/>
            </a:pPr>
            <a:r>
              <a:rPr lang="nl-NL" sz="2400" dirty="0">
                <a:solidFill>
                  <a:schemeClr val="dk1"/>
                </a:solidFill>
              </a:rPr>
              <a:t>Snel programmeren</a:t>
            </a:r>
          </a:p>
          <a:p>
            <a:pPr marL="400050" indent="-342900">
              <a:spcBef>
                <a:spcPts val="480"/>
              </a:spcBef>
              <a:buSzPct val="100000"/>
            </a:pPr>
            <a:r>
              <a:rPr lang="nl-NL" sz="2400" dirty="0">
                <a:solidFill>
                  <a:schemeClr val="dk1"/>
                </a:solidFill>
              </a:rPr>
              <a:t>Concepten zijn bruikbaar als je een andere taal leert</a:t>
            </a:r>
          </a:p>
          <a:p>
            <a:pPr marL="400050" indent="-342900">
              <a:spcBef>
                <a:spcPts val="480"/>
              </a:spcBef>
              <a:buSzPct val="100000"/>
            </a:pPr>
            <a:r>
              <a:rPr lang="nl-NL" sz="2400" dirty="0">
                <a:solidFill>
                  <a:schemeClr val="dk1"/>
                </a:solidFill>
              </a:rPr>
              <a:t>Veel ingebouwde modules en </a:t>
            </a:r>
            <a:r>
              <a:rPr lang="nl-NL" sz="2400" dirty="0" err="1">
                <a:solidFill>
                  <a:schemeClr val="dk1"/>
                </a:solidFill>
              </a:rPr>
              <a:t>uitbreidbaar</a:t>
            </a:r>
            <a:endParaRPr lang="nl-NL" sz="2400" dirty="0">
              <a:solidFill>
                <a:schemeClr val="dk1"/>
              </a:solidFill>
            </a:endParaRPr>
          </a:p>
          <a:p>
            <a:pPr marL="400050" indent="-342900">
              <a:spcBef>
                <a:spcPts val="480"/>
              </a:spcBef>
              <a:buSzPct val="100000"/>
            </a:pPr>
            <a:r>
              <a:rPr lang="nl-NL" sz="2400" dirty="0">
                <a:solidFill>
                  <a:schemeClr val="dk1"/>
                </a:solidFill>
              </a:rPr>
              <a:t>Platformonafhankelijk</a:t>
            </a:r>
          </a:p>
          <a:p>
            <a:pPr marL="400050" indent="-342900">
              <a:spcBef>
                <a:spcPts val="480"/>
              </a:spcBef>
              <a:buSzPct val="100000"/>
            </a:pPr>
            <a:r>
              <a:rPr lang="nl-NL" sz="2400" dirty="0">
                <a:solidFill>
                  <a:schemeClr val="dk1"/>
                </a:solidFill>
              </a:rPr>
              <a:t>Netjes programmeren (o.a. </a:t>
            </a:r>
            <a:r>
              <a:rPr lang="nl-NL" sz="2400" i="1" dirty="0" err="1">
                <a:solidFill>
                  <a:schemeClr val="dk1"/>
                </a:solidFill>
              </a:rPr>
              <a:t>indentation</a:t>
            </a:r>
            <a:r>
              <a:rPr lang="nl-NL" sz="2400" dirty="0">
                <a:solidFill>
                  <a:schemeClr val="dk1"/>
                </a:solidFill>
              </a:rPr>
              <a:t>)</a:t>
            </a:r>
          </a:p>
          <a:p>
            <a:pPr marL="400050" indent="-342900">
              <a:spcBef>
                <a:spcPts val="480"/>
              </a:spcBef>
              <a:buSzPct val="100000"/>
            </a:pPr>
            <a:r>
              <a:rPr lang="nl-NL" sz="2400" dirty="0">
                <a:solidFill>
                  <a:schemeClr val="dk1"/>
                </a:solidFill>
              </a:rPr>
              <a:t>Makkelijk te leren, lijkt op natuurlijke taal</a:t>
            </a:r>
          </a:p>
          <a:p>
            <a:pPr marL="400050" indent="-342900">
              <a:spcBef>
                <a:spcPts val="480"/>
              </a:spcBef>
              <a:buSzPct val="100000"/>
            </a:pPr>
            <a:r>
              <a:rPr lang="nl-NL" sz="2400" dirty="0">
                <a:solidFill>
                  <a:schemeClr val="dk1"/>
                </a:solidFill>
              </a:rPr>
              <a:t>Wordt o.a. gebruikt door Google, Dropbox, </a:t>
            </a:r>
            <a:r>
              <a:rPr lang="nl-NL" sz="2400" dirty="0" err="1">
                <a:solidFill>
                  <a:schemeClr val="dk1"/>
                </a:solidFill>
              </a:rPr>
              <a:t>Pixar</a:t>
            </a:r>
            <a:r>
              <a:rPr lang="nl-NL" sz="2400" dirty="0">
                <a:solidFill>
                  <a:schemeClr val="dk1"/>
                </a:solidFill>
              </a:rPr>
              <a:t>, NASA</a:t>
            </a:r>
            <a:endParaRPr lang="nl-NL" sz="2400" b="0" i="0" u="none" strike="noStrike" cap="none" baseline="0" dirty="0">
              <a:solidFill>
                <a:schemeClr val="dk1"/>
              </a:solidFill>
              <a:latin typeface="Arial"/>
              <a:ea typeface="Arial"/>
              <a:cs typeface="Arial"/>
              <a:sym typeface="Arial"/>
            </a:endParaRPr>
          </a:p>
        </p:txBody>
      </p:sp>
      <p:sp>
        <p:nvSpPr>
          <p:cNvPr id="6"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err="1">
                <a:latin typeface="Calibri" pitchFamily="34" charset="0"/>
                <a:ea typeface="+mj-ea"/>
                <a:cs typeface="+mj-cs"/>
              </a:rPr>
              <a:t>Waarom</a:t>
            </a:r>
            <a:r>
              <a:rPr lang="en-US" sz="3600" b="1" kern="0" noProof="0" dirty="0">
                <a:latin typeface="Calibri" pitchFamily="34" charset="0"/>
                <a:ea typeface="+mj-ea"/>
                <a:cs typeface="+mj-cs"/>
              </a:rPr>
              <a:t> Python?</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3158774280"/>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normAutofit/>
          </a:bodyPr>
          <a:lstStyle/>
          <a:p>
            <a:r>
              <a:rPr lang="nl-NL" sz="2800" dirty="0"/>
              <a:t>Tentamen:</a:t>
            </a:r>
          </a:p>
          <a:p>
            <a:pPr lvl="1"/>
            <a:r>
              <a:rPr lang="nl-NL" sz="2400" dirty="0"/>
              <a:t>Lesweek 6, 90 minuten, meerkeuze, digitaal!</a:t>
            </a:r>
          </a:p>
          <a:p>
            <a:pPr lvl="1"/>
            <a:r>
              <a:rPr lang="nl-NL" sz="2400" dirty="0"/>
              <a:t>Weging voor eindcijfer: 50%, verplicht voor 5EC: </a:t>
            </a:r>
            <a:r>
              <a:rPr lang="nl-NL" sz="2400" b="1" dirty="0"/>
              <a:t>ja</a:t>
            </a:r>
            <a:endParaRPr lang="nl-NL" sz="2400" dirty="0"/>
          </a:p>
          <a:p>
            <a:pPr lvl="1"/>
            <a:r>
              <a:rPr lang="nl-NL" sz="2400" dirty="0"/>
              <a:t>Minimaal 5,5 of hoger!</a:t>
            </a:r>
          </a:p>
          <a:p>
            <a:pPr marL="457200" lvl="1" indent="0">
              <a:buNone/>
            </a:pPr>
            <a:endParaRPr lang="nl-NL" sz="2400" dirty="0"/>
          </a:p>
          <a:p>
            <a:r>
              <a:rPr lang="nl-NL" sz="2800" dirty="0"/>
              <a:t>Miniproject + diverse opdrachten!</a:t>
            </a:r>
          </a:p>
          <a:p>
            <a:pPr lvl="1"/>
            <a:r>
              <a:rPr lang="nl-NL" sz="2400" dirty="0"/>
              <a:t>Verplichte practica (tijdens lesweken): VD of NVD!</a:t>
            </a:r>
          </a:p>
          <a:p>
            <a:pPr lvl="1"/>
            <a:r>
              <a:rPr lang="nl-NL" sz="2400" dirty="0"/>
              <a:t>Miniproject: minimaal 5,5 of hoger en practica VD!</a:t>
            </a:r>
          </a:p>
          <a:p>
            <a:pPr lvl="1"/>
            <a:r>
              <a:rPr lang="nl-NL" sz="2400" dirty="0"/>
              <a:t>Weging voor eindcijfer: 50%, verplicht voor 5EC: </a:t>
            </a:r>
            <a:r>
              <a:rPr lang="nl-NL" sz="2400" b="1" dirty="0"/>
              <a:t>ja</a:t>
            </a:r>
            <a:endParaRPr lang="nl-NL" sz="2400" dirty="0"/>
          </a:p>
          <a:p>
            <a:pPr lvl="1"/>
            <a:endParaRPr lang="nl-NL" sz="2400" dirty="0"/>
          </a:p>
        </p:txBody>
      </p:sp>
      <p:sp>
        <p:nvSpPr>
          <p:cNvPr id="5"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err="1">
                <a:latin typeface="Calibri" pitchFamily="34" charset="0"/>
                <a:ea typeface="+mj-ea"/>
                <a:cs typeface="+mj-cs"/>
              </a:rPr>
              <a:t>Toetsing</a:t>
            </a:r>
            <a:r>
              <a:rPr lang="en-US" sz="3600" b="1" kern="0" noProof="0" dirty="0">
                <a:latin typeface="Calibri" pitchFamily="34" charset="0"/>
                <a:ea typeface="+mj-ea"/>
                <a:cs typeface="+mj-cs"/>
              </a:rPr>
              <a:t> (1)</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2259022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normAutofit/>
          </a:bodyPr>
          <a:lstStyle/>
          <a:p>
            <a:r>
              <a:rPr lang="nl-NL" sz="2800" dirty="0" err="1"/>
              <a:t>Summatieve</a:t>
            </a:r>
            <a:r>
              <a:rPr lang="nl-NL" sz="2800" dirty="0"/>
              <a:t> toetsing (telt </a:t>
            </a:r>
            <a:r>
              <a:rPr lang="nl-NL" sz="2800" b="1" dirty="0"/>
              <a:t>wel</a:t>
            </a:r>
            <a:r>
              <a:rPr lang="nl-NL" sz="2800" dirty="0"/>
              <a:t> mee voor 5EC):</a:t>
            </a:r>
          </a:p>
          <a:p>
            <a:pPr lvl="1"/>
            <a:r>
              <a:rPr lang="nl-NL" sz="2400" dirty="0"/>
              <a:t>Tentamen, verplichte opdrachten &amp; miniproject</a:t>
            </a:r>
          </a:p>
          <a:p>
            <a:pPr lvl="1"/>
            <a:endParaRPr lang="nl-NL" sz="2400" dirty="0"/>
          </a:p>
          <a:p>
            <a:r>
              <a:rPr lang="nl-NL" sz="2800" dirty="0"/>
              <a:t>Formatieve toetsing (telt </a:t>
            </a:r>
            <a:r>
              <a:rPr lang="nl-NL" sz="2800" b="1" dirty="0"/>
              <a:t>niet</a:t>
            </a:r>
            <a:r>
              <a:rPr lang="nl-NL" sz="2800" dirty="0"/>
              <a:t> mee voor 5EC):</a:t>
            </a:r>
          </a:p>
          <a:p>
            <a:pPr lvl="1"/>
            <a:r>
              <a:rPr lang="nl-NL" sz="2400" dirty="0"/>
              <a:t>2 x formatieve toets in week 2 en 4</a:t>
            </a:r>
          </a:p>
          <a:p>
            <a:pPr lvl="2"/>
            <a:r>
              <a:rPr lang="nl-NL" sz="2000" dirty="0"/>
              <a:t>Lage score:			Extra ondersteuning (inloopspreekuren)</a:t>
            </a:r>
          </a:p>
          <a:p>
            <a:pPr lvl="2"/>
            <a:r>
              <a:rPr lang="nl-NL" sz="2000" dirty="0"/>
              <a:t>Gemiddelde score:		Regulier traject</a:t>
            </a:r>
          </a:p>
          <a:p>
            <a:pPr lvl="2"/>
            <a:r>
              <a:rPr lang="nl-NL" sz="2000" dirty="0"/>
              <a:t>Hoge score:			Mogelijkheid tot extra uitdaging!</a:t>
            </a:r>
          </a:p>
          <a:p>
            <a:pPr lvl="2"/>
            <a:endParaRPr lang="nl-NL" sz="2000" dirty="0"/>
          </a:p>
          <a:p>
            <a:pPr lvl="2"/>
            <a:r>
              <a:rPr lang="nl-NL" sz="1800" dirty="0"/>
              <a:t>Zie ook differentiatie op volgende slide en in handleiding!</a:t>
            </a:r>
          </a:p>
        </p:txBody>
      </p:sp>
      <p:sp>
        <p:nvSpPr>
          <p:cNvPr id="5"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err="1">
                <a:latin typeface="Calibri" pitchFamily="34" charset="0"/>
                <a:ea typeface="+mj-ea"/>
                <a:cs typeface="+mj-cs"/>
              </a:rPr>
              <a:t>Toetsing</a:t>
            </a:r>
            <a:r>
              <a:rPr lang="en-US" sz="3600" b="1" kern="0" noProof="0" dirty="0">
                <a:latin typeface="Calibri" pitchFamily="34" charset="0"/>
                <a:ea typeface="+mj-ea"/>
                <a:cs typeface="+mj-cs"/>
              </a:rPr>
              <a:t> (2)</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3114062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err="1">
                <a:latin typeface="Calibri" pitchFamily="34" charset="0"/>
                <a:ea typeface="+mj-ea"/>
                <a:cs typeface="+mj-cs"/>
              </a:rPr>
              <a:t>Differentiatie</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3" name="Tekstvak 2"/>
          <p:cNvSpPr txBox="1"/>
          <p:nvPr/>
        </p:nvSpPr>
        <p:spPr>
          <a:xfrm>
            <a:off x="2198785" y="1316136"/>
            <a:ext cx="1323532" cy="307777"/>
          </a:xfrm>
          <a:prstGeom prst="rect">
            <a:avLst/>
          </a:prstGeom>
          <a:noFill/>
        </p:spPr>
        <p:txBody>
          <a:bodyPr wrap="square" rtlCol="0">
            <a:spAutoFit/>
          </a:bodyPr>
          <a:lstStyle/>
          <a:p>
            <a:r>
              <a:rPr lang="nl-NL" dirty="0"/>
              <a:t>week 1 en 2</a:t>
            </a:r>
          </a:p>
        </p:txBody>
      </p:sp>
      <p:sp>
        <p:nvSpPr>
          <p:cNvPr id="6" name="Tekstvak 5"/>
          <p:cNvSpPr txBox="1"/>
          <p:nvPr/>
        </p:nvSpPr>
        <p:spPr>
          <a:xfrm>
            <a:off x="2198785" y="2785681"/>
            <a:ext cx="1323532" cy="307777"/>
          </a:xfrm>
          <a:prstGeom prst="rect">
            <a:avLst/>
          </a:prstGeom>
          <a:noFill/>
        </p:spPr>
        <p:txBody>
          <a:bodyPr wrap="square" rtlCol="0">
            <a:spAutoFit/>
          </a:bodyPr>
          <a:lstStyle/>
          <a:p>
            <a:r>
              <a:rPr lang="nl-NL" dirty="0"/>
              <a:t>week 3 en 4</a:t>
            </a:r>
          </a:p>
        </p:txBody>
      </p:sp>
      <p:sp>
        <p:nvSpPr>
          <p:cNvPr id="7" name="Tekstvak 6"/>
          <p:cNvSpPr txBox="1"/>
          <p:nvPr/>
        </p:nvSpPr>
        <p:spPr>
          <a:xfrm>
            <a:off x="2198785" y="4422825"/>
            <a:ext cx="1323532" cy="307777"/>
          </a:xfrm>
          <a:prstGeom prst="rect">
            <a:avLst/>
          </a:prstGeom>
          <a:noFill/>
        </p:spPr>
        <p:txBody>
          <a:bodyPr wrap="square" rtlCol="0">
            <a:spAutoFit/>
          </a:bodyPr>
          <a:lstStyle/>
          <a:p>
            <a:r>
              <a:rPr lang="nl-NL" dirty="0"/>
              <a:t>week 5 en 6</a:t>
            </a:r>
          </a:p>
        </p:txBody>
      </p:sp>
      <p:sp>
        <p:nvSpPr>
          <p:cNvPr id="8" name="Tekstvak 7"/>
          <p:cNvSpPr txBox="1"/>
          <p:nvPr/>
        </p:nvSpPr>
        <p:spPr>
          <a:xfrm>
            <a:off x="2198785" y="5469628"/>
            <a:ext cx="1323532" cy="369332"/>
          </a:xfrm>
          <a:prstGeom prst="rect">
            <a:avLst/>
          </a:prstGeom>
          <a:noFill/>
        </p:spPr>
        <p:txBody>
          <a:bodyPr wrap="square" rtlCol="0">
            <a:spAutoFit/>
          </a:bodyPr>
          <a:lstStyle/>
          <a:p>
            <a:r>
              <a:rPr lang="nl-NL" dirty="0"/>
              <a:t>week 7/8/9</a:t>
            </a:r>
          </a:p>
        </p:txBody>
      </p:sp>
      <p:pic>
        <p:nvPicPr>
          <p:cNvPr id="10" name="Afbeelding 9"/>
          <p:cNvPicPr/>
          <p:nvPr/>
        </p:nvPicPr>
        <p:blipFill rotWithShape="1">
          <a:blip r:embed="rId2">
            <a:extLst>
              <a:ext uri="{28A0092B-C50C-407E-A947-70E740481C1C}">
                <a14:useLocalDpi xmlns:a14="http://schemas.microsoft.com/office/drawing/2010/main" val="0"/>
              </a:ext>
            </a:extLst>
          </a:blip>
          <a:srcRect l="13944" t="5385" r="17106" b="4093"/>
          <a:stretch/>
        </p:blipFill>
        <p:spPr>
          <a:xfrm>
            <a:off x="3522317" y="28574"/>
            <a:ext cx="4373908" cy="6791325"/>
          </a:xfrm>
          <a:prstGeom prst="rect">
            <a:avLst/>
          </a:prstGeom>
        </p:spPr>
      </p:pic>
    </p:spTree>
    <p:extLst>
      <p:ext uri="{BB962C8B-B14F-4D97-AF65-F5344CB8AC3E}">
        <p14:creationId xmlns:p14="http://schemas.microsoft.com/office/powerpoint/2010/main" val="145136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57200" y="1600201"/>
            <a:ext cx="8229600" cy="532656"/>
          </a:xfrm>
        </p:spPr>
        <p:txBody>
          <a:bodyPr>
            <a:normAutofit lnSpcReduction="10000"/>
          </a:bodyPr>
          <a:lstStyle/>
          <a:p>
            <a:pPr marL="0" indent="0">
              <a:buNone/>
            </a:pPr>
            <a:r>
              <a:rPr lang="nl-NL" dirty="0"/>
              <a:t>Veel inzet (ook buiten de lessen om) gewenst:</a:t>
            </a:r>
          </a:p>
        </p:txBody>
      </p:sp>
      <p:sp>
        <p:nvSpPr>
          <p:cNvPr id="6"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err="1">
                <a:latin typeface="Calibri" pitchFamily="34" charset="0"/>
                <a:ea typeface="+mj-ea"/>
                <a:cs typeface="+mj-cs"/>
              </a:rPr>
              <a:t>Programmeren</a:t>
            </a:r>
            <a:r>
              <a:rPr lang="en-US" sz="3600" b="1" kern="0" noProof="0" dirty="0">
                <a:latin typeface="Calibri" pitchFamily="34" charset="0"/>
                <a:ea typeface="+mj-ea"/>
                <a:cs typeface="+mj-cs"/>
              </a:rPr>
              <a:t> == </a:t>
            </a:r>
            <a:r>
              <a:rPr lang="en-US" sz="3600" b="1" kern="0" noProof="0" dirty="0" err="1">
                <a:latin typeface="Calibri" pitchFamily="34" charset="0"/>
                <a:ea typeface="+mj-ea"/>
                <a:cs typeface="+mj-cs"/>
              </a:rPr>
              <a:t>doen</a:t>
            </a:r>
            <a:r>
              <a:rPr lang="en-US" sz="3600" b="1" kern="0" noProof="0" dirty="0">
                <a:latin typeface="Calibri" pitchFamily="34" charset="0"/>
                <a:ea typeface="+mj-ea"/>
                <a:cs typeface="+mj-cs"/>
              </a:rPr>
              <a:t>!</a:t>
            </a:r>
            <a:endParaRPr kumimoji="0" lang="en-US" sz="2000" b="0" i="0" u="none" strike="noStrike" kern="0" cap="none" spc="0" normalizeH="0" baseline="0" noProof="0" dirty="0">
              <a:ln>
                <a:noFill/>
              </a:ln>
              <a:effectLst/>
              <a:uLnTx/>
              <a:uFillTx/>
              <a:latin typeface="Calibri" pitchFamily="34" charset="0"/>
              <a:ea typeface="+mj-ea"/>
              <a:cs typeface="+mj-cs"/>
            </a:endParaRPr>
          </a:p>
        </p:txBody>
      </p:sp>
      <p:graphicFrame>
        <p:nvGraphicFramePr>
          <p:cNvPr id="2" name="Tabel 1"/>
          <p:cNvGraphicFramePr>
            <a:graphicFrameLocks noGrp="1"/>
          </p:cNvGraphicFramePr>
          <p:nvPr>
            <p:extLst>
              <p:ext uri="{D42A27DB-BD31-4B8C-83A1-F6EECF244321}">
                <p14:modId xmlns:p14="http://schemas.microsoft.com/office/powerpoint/2010/main" val="2827522363"/>
              </p:ext>
            </p:extLst>
          </p:nvPr>
        </p:nvGraphicFramePr>
        <p:xfrm>
          <a:off x="241300" y="2387598"/>
          <a:ext cx="8636000" cy="3018372"/>
        </p:xfrm>
        <a:graphic>
          <a:graphicData uri="http://schemas.openxmlformats.org/drawingml/2006/table">
            <a:tbl>
              <a:tblPr firstRow="1" firstCol="1" bandRow="1">
                <a:tableStyleId>{5C22544A-7EE6-4342-B048-85BDC9FD1C3A}</a:tableStyleId>
              </a:tblPr>
              <a:tblGrid>
                <a:gridCol w="2325624">
                  <a:extLst>
                    <a:ext uri="{9D8B030D-6E8A-4147-A177-3AD203B41FA5}">
                      <a16:colId xmlns:a16="http://schemas.microsoft.com/office/drawing/2014/main" val="20000"/>
                    </a:ext>
                  </a:extLst>
                </a:gridCol>
                <a:gridCol w="643001">
                  <a:extLst>
                    <a:ext uri="{9D8B030D-6E8A-4147-A177-3AD203B41FA5}">
                      <a16:colId xmlns:a16="http://schemas.microsoft.com/office/drawing/2014/main" val="20001"/>
                    </a:ext>
                  </a:extLst>
                </a:gridCol>
                <a:gridCol w="2238375">
                  <a:extLst>
                    <a:ext uri="{9D8B030D-6E8A-4147-A177-3AD203B41FA5}">
                      <a16:colId xmlns:a16="http://schemas.microsoft.com/office/drawing/2014/main" val="20002"/>
                    </a:ext>
                  </a:extLst>
                </a:gridCol>
                <a:gridCol w="1729637">
                  <a:extLst>
                    <a:ext uri="{9D8B030D-6E8A-4147-A177-3AD203B41FA5}">
                      <a16:colId xmlns:a16="http://schemas.microsoft.com/office/drawing/2014/main" val="20003"/>
                    </a:ext>
                  </a:extLst>
                </a:gridCol>
                <a:gridCol w="1699363">
                  <a:extLst>
                    <a:ext uri="{9D8B030D-6E8A-4147-A177-3AD203B41FA5}">
                      <a16:colId xmlns:a16="http://schemas.microsoft.com/office/drawing/2014/main" val="20004"/>
                    </a:ext>
                  </a:extLst>
                </a:gridCol>
              </a:tblGrid>
              <a:tr h="698502">
                <a:tc>
                  <a:txBody>
                    <a:bodyPr/>
                    <a:lstStyle/>
                    <a:p>
                      <a:pPr>
                        <a:spcAft>
                          <a:spcPts val="600"/>
                        </a:spcAft>
                      </a:pPr>
                      <a:r>
                        <a:rPr lang="nl-NL" sz="1800" dirty="0" err="1">
                          <a:effectLst/>
                        </a:rPr>
                        <a:t>Lesvorm</a:t>
                      </a:r>
                      <a:endParaRPr lang="nl-NL" sz="1800" dirty="0">
                        <a:effectLst/>
                        <a:latin typeface="Arial"/>
                        <a:ea typeface="Arial"/>
                        <a:cs typeface="Times New Roman"/>
                      </a:endParaRPr>
                    </a:p>
                  </a:txBody>
                  <a:tcPr marL="68580" marR="68580" marT="0" marB="0"/>
                </a:tc>
                <a:tc>
                  <a:txBody>
                    <a:bodyPr/>
                    <a:lstStyle/>
                    <a:p>
                      <a:pPr>
                        <a:spcAft>
                          <a:spcPts val="600"/>
                        </a:spcAft>
                      </a:pPr>
                      <a:r>
                        <a:rPr lang="nl-NL" sz="1800">
                          <a:effectLst/>
                        </a:rPr>
                        <a:t>Uren</a:t>
                      </a:r>
                      <a:endParaRPr lang="nl-NL" sz="1800">
                        <a:effectLst/>
                        <a:latin typeface="Arial"/>
                        <a:ea typeface="Arial"/>
                        <a:cs typeface="Times New Roman"/>
                      </a:endParaRPr>
                    </a:p>
                  </a:txBody>
                  <a:tcPr marL="68580" marR="68580" marT="0" marB="0"/>
                </a:tc>
                <a:tc>
                  <a:txBody>
                    <a:bodyPr/>
                    <a:lstStyle/>
                    <a:p>
                      <a:pPr>
                        <a:spcAft>
                          <a:spcPts val="600"/>
                        </a:spcAft>
                      </a:pPr>
                      <a:r>
                        <a:rPr lang="en-US" sz="1800" dirty="0">
                          <a:effectLst/>
                        </a:rPr>
                        <a:t>Face-to-face / online / </a:t>
                      </a:r>
                      <a:r>
                        <a:rPr lang="en-US" sz="1800" dirty="0" err="1">
                          <a:effectLst/>
                        </a:rPr>
                        <a:t>zelfstudie</a:t>
                      </a:r>
                      <a:endParaRPr lang="nl-NL" sz="1800" dirty="0">
                        <a:effectLst/>
                        <a:latin typeface="Arial"/>
                        <a:ea typeface="Arial"/>
                        <a:cs typeface="Times New Roman"/>
                      </a:endParaRPr>
                    </a:p>
                  </a:txBody>
                  <a:tcPr marL="68580" marR="68580" marT="0" marB="0"/>
                </a:tc>
                <a:tc>
                  <a:txBody>
                    <a:bodyPr/>
                    <a:lstStyle/>
                    <a:p>
                      <a:pPr>
                        <a:spcAft>
                          <a:spcPts val="600"/>
                        </a:spcAft>
                      </a:pPr>
                      <a:r>
                        <a:rPr lang="nl-NL" sz="1800">
                          <a:effectLst/>
                        </a:rPr>
                        <a:t>Ondersteuning </a:t>
                      </a:r>
                      <a:endParaRPr lang="nl-NL" sz="1800">
                        <a:effectLst/>
                        <a:latin typeface="Arial"/>
                        <a:ea typeface="Arial"/>
                        <a:cs typeface="Times New Roman"/>
                      </a:endParaRPr>
                    </a:p>
                  </a:txBody>
                  <a:tcPr marL="68580" marR="68580" marT="0" marB="0"/>
                </a:tc>
                <a:tc>
                  <a:txBody>
                    <a:bodyPr/>
                    <a:lstStyle/>
                    <a:p>
                      <a:pPr>
                        <a:spcAft>
                          <a:spcPts val="600"/>
                        </a:spcAft>
                      </a:pPr>
                      <a:r>
                        <a:rPr lang="nl-NL" sz="1800" dirty="0">
                          <a:effectLst/>
                        </a:rPr>
                        <a:t>Verplicht aanwezig?</a:t>
                      </a:r>
                      <a:endParaRPr lang="nl-NL" sz="1800" dirty="0">
                        <a:effectLst/>
                        <a:latin typeface="Arial"/>
                        <a:ea typeface="Arial"/>
                        <a:cs typeface="Times New Roman"/>
                      </a:endParaRPr>
                    </a:p>
                  </a:txBody>
                  <a:tcPr marL="68580" marR="68580" marT="0" marB="0"/>
                </a:tc>
                <a:extLst>
                  <a:ext uri="{0D108BD9-81ED-4DB2-BD59-A6C34878D82A}">
                    <a16:rowId xmlns:a16="http://schemas.microsoft.com/office/drawing/2014/main" val="10000"/>
                  </a:ext>
                </a:extLst>
              </a:tr>
              <a:tr h="386645">
                <a:tc>
                  <a:txBody>
                    <a:bodyPr/>
                    <a:lstStyle/>
                    <a:p>
                      <a:pPr>
                        <a:spcAft>
                          <a:spcPts val="600"/>
                        </a:spcAft>
                      </a:pPr>
                      <a:r>
                        <a:rPr lang="nl-NL" sz="1800" dirty="0">
                          <a:effectLst/>
                        </a:rPr>
                        <a:t>2 x voorbereiding</a:t>
                      </a:r>
                      <a:endParaRPr lang="nl-NL" sz="1800" dirty="0">
                        <a:effectLst/>
                        <a:latin typeface="Arial"/>
                        <a:ea typeface="Arial"/>
                        <a:cs typeface="Times New Roman"/>
                      </a:endParaRPr>
                    </a:p>
                  </a:txBody>
                  <a:tcPr marL="68580" marR="68580" marT="0" marB="0"/>
                </a:tc>
                <a:tc>
                  <a:txBody>
                    <a:bodyPr/>
                    <a:lstStyle/>
                    <a:p>
                      <a:pPr>
                        <a:spcAft>
                          <a:spcPts val="600"/>
                        </a:spcAft>
                      </a:pPr>
                      <a:r>
                        <a:rPr lang="nl-NL" sz="1800" dirty="0">
                          <a:effectLst/>
                        </a:rPr>
                        <a:t>3</a:t>
                      </a:r>
                      <a:endParaRPr lang="nl-NL" sz="1800" dirty="0">
                        <a:effectLst/>
                        <a:latin typeface="Arial"/>
                        <a:ea typeface="Arial"/>
                        <a:cs typeface="Times New Roman"/>
                      </a:endParaRPr>
                    </a:p>
                  </a:txBody>
                  <a:tcPr marL="68580" marR="68580" marT="0" marB="0"/>
                </a:tc>
                <a:tc>
                  <a:txBody>
                    <a:bodyPr/>
                    <a:lstStyle/>
                    <a:p>
                      <a:pPr>
                        <a:spcAft>
                          <a:spcPts val="600"/>
                        </a:spcAft>
                      </a:pPr>
                      <a:r>
                        <a:rPr lang="nl-NL" sz="1800" dirty="0">
                          <a:effectLst/>
                        </a:rPr>
                        <a:t>zelfstudie</a:t>
                      </a:r>
                      <a:endParaRPr lang="nl-NL" sz="1800" dirty="0">
                        <a:effectLst/>
                        <a:latin typeface="Arial"/>
                        <a:ea typeface="Arial"/>
                        <a:cs typeface="Times New Roman"/>
                      </a:endParaRPr>
                    </a:p>
                  </a:txBody>
                  <a:tcPr marL="68580" marR="68580" marT="0" marB="0"/>
                </a:tc>
                <a:tc>
                  <a:txBody>
                    <a:bodyPr/>
                    <a:lstStyle/>
                    <a:p>
                      <a:pPr>
                        <a:spcAft>
                          <a:spcPts val="600"/>
                        </a:spcAft>
                      </a:pPr>
                      <a:r>
                        <a:rPr lang="nl-NL" sz="1800">
                          <a:effectLst/>
                        </a:rPr>
                        <a:t>Nee</a:t>
                      </a:r>
                      <a:endParaRPr lang="nl-NL" sz="1800">
                        <a:effectLst/>
                        <a:latin typeface="Arial"/>
                        <a:ea typeface="Arial"/>
                        <a:cs typeface="Times New Roman"/>
                      </a:endParaRPr>
                    </a:p>
                  </a:txBody>
                  <a:tcPr marL="68580" marR="68580" marT="0" marB="0"/>
                </a:tc>
                <a:tc>
                  <a:txBody>
                    <a:bodyPr/>
                    <a:lstStyle/>
                    <a:p>
                      <a:pPr>
                        <a:spcAft>
                          <a:spcPts val="600"/>
                        </a:spcAft>
                      </a:pPr>
                      <a:r>
                        <a:rPr lang="nl-NL" sz="1800">
                          <a:effectLst/>
                        </a:rPr>
                        <a:t>Nee</a:t>
                      </a:r>
                      <a:endParaRPr lang="nl-NL" sz="1800">
                        <a:effectLst/>
                        <a:latin typeface="Arial"/>
                        <a:ea typeface="Arial"/>
                        <a:cs typeface="Times New Roman"/>
                      </a:endParaRPr>
                    </a:p>
                  </a:txBody>
                  <a:tcPr marL="68580" marR="68580" marT="0" marB="0"/>
                </a:tc>
                <a:extLst>
                  <a:ext uri="{0D108BD9-81ED-4DB2-BD59-A6C34878D82A}">
                    <a16:rowId xmlns:a16="http://schemas.microsoft.com/office/drawing/2014/main" val="10001"/>
                  </a:ext>
                </a:extLst>
              </a:tr>
              <a:tr h="386645">
                <a:tc>
                  <a:txBody>
                    <a:bodyPr/>
                    <a:lstStyle/>
                    <a:p>
                      <a:pPr>
                        <a:spcAft>
                          <a:spcPts val="600"/>
                        </a:spcAft>
                      </a:pPr>
                      <a:r>
                        <a:rPr lang="nl-NL" sz="1800" dirty="0">
                          <a:effectLst/>
                        </a:rPr>
                        <a:t>Inloopspreekuur</a:t>
                      </a:r>
                      <a:endParaRPr lang="nl-NL" sz="1800" dirty="0">
                        <a:effectLst/>
                        <a:latin typeface="Arial"/>
                        <a:ea typeface="Arial"/>
                        <a:cs typeface="Times New Roman"/>
                      </a:endParaRPr>
                    </a:p>
                  </a:txBody>
                  <a:tcPr marL="68580" marR="68580" marT="0" marB="0"/>
                </a:tc>
                <a:tc>
                  <a:txBody>
                    <a:bodyPr/>
                    <a:lstStyle/>
                    <a:p>
                      <a:pPr>
                        <a:spcAft>
                          <a:spcPts val="600"/>
                        </a:spcAft>
                      </a:pPr>
                      <a:r>
                        <a:rPr lang="nl-NL" sz="1800">
                          <a:effectLst/>
                        </a:rPr>
                        <a:t>1</a:t>
                      </a:r>
                      <a:endParaRPr lang="nl-NL" sz="1800">
                        <a:effectLst/>
                        <a:latin typeface="Arial"/>
                        <a:ea typeface="Arial"/>
                        <a:cs typeface="Times New Roman"/>
                      </a:endParaRPr>
                    </a:p>
                  </a:txBody>
                  <a:tcPr marL="68580" marR="68580" marT="0" marB="0"/>
                </a:tc>
                <a:tc>
                  <a:txBody>
                    <a:bodyPr/>
                    <a:lstStyle/>
                    <a:p>
                      <a:pPr>
                        <a:spcAft>
                          <a:spcPts val="600"/>
                        </a:spcAft>
                      </a:pPr>
                      <a:r>
                        <a:rPr lang="nl-NL" sz="1800" dirty="0">
                          <a:effectLst/>
                        </a:rPr>
                        <a:t>Face-</a:t>
                      </a:r>
                      <a:r>
                        <a:rPr lang="nl-NL" sz="1800" dirty="0" err="1">
                          <a:effectLst/>
                        </a:rPr>
                        <a:t>to</a:t>
                      </a:r>
                      <a:r>
                        <a:rPr lang="nl-NL" sz="1800" dirty="0">
                          <a:effectLst/>
                        </a:rPr>
                        <a:t>-face</a:t>
                      </a:r>
                      <a:endParaRPr lang="nl-NL" sz="1800" dirty="0">
                        <a:effectLst/>
                        <a:latin typeface="Arial"/>
                        <a:ea typeface="Arial"/>
                        <a:cs typeface="Times New Roman"/>
                      </a:endParaRPr>
                    </a:p>
                  </a:txBody>
                  <a:tcPr marL="68580" marR="68580" marT="0" marB="0"/>
                </a:tc>
                <a:tc>
                  <a:txBody>
                    <a:bodyPr/>
                    <a:lstStyle/>
                    <a:p>
                      <a:pPr>
                        <a:spcAft>
                          <a:spcPts val="600"/>
                        </a:spcAft>
                      </a:pPr>
                      <a:r>
                        <a:rPr lang="nl-NL" sz="1800">
                          <a:effectLst/>
                        </a:rPr>
                        <a:t>Ja</a:t>
                      </a:r>
                      <a:endParaRPr lang="nl-NL" sz="1800">
                        <a:effectLst/>
                        <a:latin typeface="Arial"/>
                        <a:ea typeface="Arial"/>
                        <a:cs typeface="Times New Roman"/>
                      </a:endParaRPr>
                    </a:p>
                  </a:txBody>
                  <a:tcPr marL="68580" marR="68580" marT="0" marB="0"/>
                </a:tc>
                <a:tc>
                  <a:txBody>
                    <a:bodyPr/>
                    <a:lstStyle/>
                    <a:p>
                      <a:pPr>
                        <a:spcAft>
                          <a:spcPts val="600"/>
                        </a:spcAft>
                      </a:pPr>
                      <a:r>
                        <a:rPr lang="nl-NL" sz="1800" dirty="0">
                          <a:effectLst/>
                        </a:rPr>
                        <a:t>Alleen groep 3 </a:t>
                      </a:r>
                      <a:endParaRPr lang="nl-NL" sz="1800" dirty="0">
                        <a:effectLst/>
                        <a:latin typeface="Arial"/>
                        <a:ea typeface="Arial"/>
                        <a:cs typeface="Times New Roman"/>
                      </a:endParaRPr>
                    </a:p>
                  </a:txBody>
                  <a:tcPr marL="68580" marR="68580" marT="0" marB="0"/>
                </a:tc>
                <a:extLst>
                  <a:ext uri="{0D108BD9-81ED-4DB2-BD59-A6C34878D82A}">
                    <a16:rowId xmlns:a16="http://schemas.microsoft.com/office/drawing/2014/main" val="10002"/>
                  </a:ext>
                </a:extLst>
              </a:tr>
              <a:tr h="386645">
                <a:tc>
                  <a:txBody>
                    <a:bodyPr/>
                    <a:lstStyle/>
                    <a:p>
                      <a:pPr>
                        <a:spcAft>
                          <a:spcPts val="600"/>
                        </a:spcAft>
                      </a:pPr>
                      <a:r>
                        <a:rPr lang="nl-NL" sz="1800">
                          <a:effectLst/>
                        </a:rPr>
                        <a:t>Werkcollege 1</a:t>
                      </a:r>
                      <a:endParaRPr lang="nl-NL" sz="1800">
                        <a:effectLst/>
                        <a:latin typeface="Arial"/>
                        <a:ea typeface="Arial"/>
                        <a:cs typeface="Times New Roman"/>
                      </a:endParaRPr>
                    </a:p>
                  </a:txBody>
                  <a:tcPr marL="68580" marR="68580" marT="0" marB="0"/>
                </a:tc>
                <a:tc>
                  <a:txBody>
                    <a:bodyPr/>
                    <a:lstStyle/>
                    <a:p>
                      <a:pPr>
                        <a:spcAft>
                          <a:spcPts val="600"/>
                        </a:spcAft>
                      </a:pPr>
                      <a:r>
                        <a:rPr lang="nl-NL" sz="1800">
                          <a:effectLst/>
                        </a:rPr>
                        <a:t>2</a:t>
                      </a:r>
                      <a:endParaRPr lang="nl-NL" sz="1800">
                        <a:effectLst/>
                        <a:latin typeface="Arial"/>
                        <a:ea typeface="Arial"/>
                        <a:cs typeface="Times New Roman"/>
                      </a:endParaRPr>
                    </a:p>
                  </a:txBody>
                  <a:tcPr marL="68580" marR="68580" marT="0" marB="0"/>
                </a:tc>
                <a:tc>
                  <a:txBody>
                    <a:bodyPr/>
                    <a:lstStyle/>
                    <a:p>
                      <a:pPr>
                        <a:spcAft>
                          <a:spcPts val="600"/>
                        </a:spcAft>
                      </a:pPr>
                      <a:r>
                        <a:rPr lang="nl-NL" sz="1800" dirty="0">
                          <a:effectLst/>
                        </a:rPr>
                        <a:t>Face-</a:t>
                      </a:r>
                      <a:r>
                        <a:rPr lang="nl-NL" sz="1800" dirty="0" err="1">
                          <a:effectLst/>
                        </a:rPr>
                        <a:t>to</a:t>
                      </a:r>
                      <a:r>
                        <a:rPr lang="nl-NL" sz="1800" dirty="0">
                          <a:effectLst/>
                        </a:rPr>
                        <a:t>-face</a:t>
                      </a:r>
                      <a:endParaRPr lang="nl-NL" sz="1800" dirty="0">
                        <a:effectLst/>
                        <a:latin typeface="Arial"/>
                        <a:ea typeface="Arial"/>
                        <a:cs typeface="Times New Roman"/>
                      </a:endParaRPr>
                    </a:p>
                  </a:txBody>
                  <a:tcPr marL="68580" marR="68580" marT="0" marB="0"/>
                </a:tc>
                <a:tc>
                  <a:txBody>
                    <a:bodyPr/>
                    <a:lstStyle/>
                    <a:p>
                      <a:pPr>
                        <a:spcAft>
                          <a:spcPts val="600"/>
                        </a:spcAft>
                      </a:pPr>
                      <a:r>
                        <a:rPr lang="nl-NL" sz="1800" dirty="0">
                          <a:effectLst/>
                        </a:rPr>
                        <a:t>Ja</a:t>
                      </a:r>
                      <a:endParaRPr lang="nl-NL" sz="1800" dirty="0">
                        <a:effectLst/>
                        <a:latin typeface="Arial"/>
                        <a:ea typeface="Arial"/>
                        <a:cs typeface="Times New Roman"/>
                      </a:endParaRPr>
                    </a:p>
                  </a:txBody>
                  <a:tcPr marL="68580" marR="68580" marT="0" marB="0"/>
                </a:tc>
                <a:tc>
                  <a:txBody>
                    <a:bodyPr/>
                    <a:lstStyle/>
                    <a:p>
                      <a:pPr>
                        <a:spcAft>
                          <a:spcPts val="600"/>
                        </a:spcAft>
                      </a:pPr>
                      <a:r>
                        <a:rPr lang="nl-NL" sz="1800">
                          <a:effectLst/>
                        </a:rPr>
                        <a:t>Ja </a:t>
                      </a:r>
                      <a:endParaRPr lang="nl-NL" sz="1800">
                        <a:effectLst/>
                        <a:latin typeface="Arial"/>
                        <a:ea typeface="Arial"/>
                        <a:cs typeface="Times New Roman"/>
                      </a:endParaRPr>
                    </a:p>
                  </a:txBody>
                  <a:tcPr marL="68580" marR="68580" marT="0" marB="0"/>
                </a:tc>
                <a:extLst>
                  <a:ext uri="{0D108BD9-81ED-4DB2-BD59-A6C34878D82A}">
                    <a16:rowId xmlns:a16="http://schemas.microsoft.com/office/drawing/2014/main" val="10003"/>
                  </a:ext>
                </a:extLst>
              </a:tr>
              <a:tr h="386645">
                <a:tc>
                  <a:txBody>
                    <a:bodyPr/>
                    <a:lstStyle/>
                    <a:p>
                      <a:pPr>
                        <a:spcAft>
                          <a:spcPts val="600"/>
                        </a:spcAft>
                      </a:pPr>
                      <a:r>
                        <a:rPr lang="nl-NL" sz="1800">
                          <a:effectLst/>
                        </a:rPr>
                        <a:t>Werkcollege 2</a:t>
                      </a:r>
                      <a:endParaRPr lang="nl-NL" sz="1800">
                        <a:effectLst/>
                        <a:latin typeface="Arial"/>
                        <a:ea typeface="Arial"/>
                        <a:cs typeface="Times New Roman"/>
                      </a:endParaRPr>
                    </a:p>
                  </a:txBody>
                  <a:tcPr marL="68580" marR="68580" marT="0" marB="0"/>
                </a:tc>
                <a:tc>
                  <a:txBody>
                    <a:bodyPr/>
                    <a:lstStyle/>
                    <a:p>
                      <a:pPr>
                        <a:spcAft>
                          <a:spcPts val="600"/>
                        </a:spcAft>
                      </a:pPr>
                      <a:r>
                        <a:rPr lang="nl-NL" sz="1800">
                          <a:effectLst/>
                        </a:rPr>
                        <a:t>2</a:t>
                      </a:r>
                      <a:endParaRPr lang="nl-NL" sz="1800">
                        <a:effectLst/>
                        <a:latin typeface="Arial"/>
                        <a:ea typeface="Arial"/>
                        <a:cs typeface="Times New Roman"/>
                      </a:endParaRPr>
                    </a:p>
                  </a:txBody>
                  <a:tcPr marL="68580" marR="68580" marT="0" marB="0"/>
                </a:tc>
                <a:tc>
                  <a:txBody>
                    <a:bodyPr/>
                    <a:lstStyle/>
                    <a:p>
                      <a:pPr>
                        <a:spcAft>
                          <a:spcPts val="600"/>
                        </a:spcAft>
                      </a:pPr>
                      <a:r>
                        <a:rPr lang="nl-NL" sz="1800">
                          <a:effectLst/>
                        </a:rPr>
                        <a:t>Face-to-face</a:t>
                      </a:r>
                      <a:endParaRPr lang="nl-NL" sz="1800">
                        <a:effectLst/>
                        <a:latin typeface="Arial"/>
                        <a:ea typeface="Arial"/>
                        <a:cs typeface="Times New Roman"/>
                      </a:endParaRPr>
                    </a:p>
                  </a:txBody>
                  <a:tcPr marL="68580" marR="68580" marT="0" marB="0"/>
                </a:tc>
                <a:tc>
                  <a:txBody>
                    <a:bodyPr/>
                    <a:lstStyle/>
                    <a:p>
                      <a:pPr>
                        <a:spcAft>
                          <a:spcPts val="600"/>
                        </a:spcAft>
                      </a:pPr>
                      <a:r>
                        <a:rPr lang="nl-NL" sz="1800" dirty="0">
                          <a:effectLst/>
                        </a:rPr>
                        <a:t>Ja</a:t>
                      </a:r>
                      <a:endParaRPr lang="nl-NL" sz="1800" dirty="0">
                        <a:effectLst/>
                        <a:latin typeface="Arial"/>
                        <a:ea typeface="Arial"/>
                        <a:cs typeface="Times New Roman"/>
                      </a:endParaRPr>
                    </a:p>
                  </a:txBody>
                  <a:tcPr marL="68580" marR="68580" marT="0" marB="0"/>
                </a:tc>
                <a:tc>
                  <a:txBody>
                    <a:bodyPr/>
                    <a:lstStyle/>
                    <a:p>
                      <a:pPr>
                        <a:spcAft>
                          <a:spcPts val="600"/>
                        </a:spcAft>
                      </a:pPr>
                      <a:r>
                        <a:rPr lang="nl-NL" sz="1800">
                          <a:effectLst/>
                        </a:rPr>
                        <a:t>Ja</a:t>
                      </a:r>
                      <a:endParaRPr lang="nl-NL" sz="1800">
                        <a:effectLst/>
                        <a:latin typeface="Arial"/>
                        <a:ea typeface="Arial"/>
                        <a:cs typeface="Times New Roman"/>
                      </a:endParaRPr>
                    </a:p>
                  </a:txBody>
                  <a:tcPr marL="68580" marR="68580" marT="0" marB="0"/>
                </a:tc>
                <a:extLst>
                  <a:ext uri="{0D108BD9-81ED-4DB2-BD59-A6C34878D82A}">
                    <a16:rowId xmlns:a16="http://schemas.microsoft.com/office/drawing/2014/main" val="10004"/>
                  </a:ext>
                </a:extLst>
              </a:tr>
              <a:tr h="386645">
                <a:tc>
                  <a:txBody>
                    <a:bodyPr/>
                    <a:lstStyle/>
                    <a:p>
                      <a:pPr>
                        <a:spcAft>
                          <a:spcPts val="600"/>
                        </a:spcAft>
                      </a:pPr>
                      <a:r>
                        <a:rPr lang="nl-NL" sz="1800">
                          <a:effectLst/>
                        </a:rPr>
                        <a:t>Online spreekuur</a:t>
                      </a:r>
                      <a:endParaRPr lang="nl-NL" sz="1800">
                        <a:effectLst/>
                        <a:latin typeface="Arial"/>
                        <a:ea typeface="Arial"/>
                        <a:cs typeface="Times New Roman"/>
                      </a:endParaRPr>
                    </a:p>
                  </a:txBody>
                  <a:tcPr marL="68580" marR="68580" marT="0" marB="0"/>
                </a:tc>
                <a:tc>
                  <a:txBody>
                    <a:bodyPr/>
                    <a:lstStyle/>
                    <a:p>
                      <a:pPr>
                        <a:spcAft>
                          <a:spcPts val="600"/>
                        </a:spcAft>
                      </a:pPr>
                      <a:r>
                        <a:rPr lang="nl-NL" sz="1800">
                          <a:effectLst/>
                        </a:rPr>
                        <a:t>1</a:t>
                      </a:r>
                      <a:endParaRPr lang="nl-NL" sz="1800">
                        <a:effectLst/>
                        <a:latin typeface="Arial"/>
                        <a:ea typeface="Arial"/>
                        <a:cs typeface="Times New Roman"/>
                      </a:endParaRPr>
                    </a:p>
                  </a:txBody>
                  <a:tcPr marL="68580" marR="68580" marT="0" marB="0"/>
                </a:tc>
                <a:tc>
                  <a:txBody>
                    <a:bodyPr/>
                    <a:lstStyle/>
                    <a:p>
                      <a:pPr>
                        <a:spcAft>
                          <a:spcPts val="600"/>
                        </a:spcAft>
                      </a:pPr>
                      <a:r>
                        <a:rPr lang="nl-NL" sz="1800">
                          <a:effectLst/>
                        </a:rPr>
                        <a:t>Online</a:t>
                      </a:r>
                      <a:endParaRPr lang="nl-NL" sz="1800">
                        <a:effectLst/>
                        <a:latin typeface="Arial"/>
                        <a:ea typeface="Arial"/>
                        <a:cs typeface="Times New Roman"/>
                      </a:endParaRPr>
                    </a:p>
                  </a:txBody>
                  <a:tcPr marL="68580" marR="68580" marT="0" marB="0"/>
                </a:tc>
                <a:tc>
                  <a:txBody>
                    <a:bodyPr/>
                    <a:lstStyle/>
                    <a:p>
                      <a:pPr>
                        <a:spcAft>
                          <a:spcPts val="600"/>
                        </a:spcAft>
                      </a:pPr>
                      <a:r>
                        <a:rPr lang="nl-NL" sz="1800" dirty="0">
                          <a:effectLst/>
                        </a:rPr>
                        <a:t>Ja</a:t>
                      </a:r>
                      <a:endParaRPr lang="nl-NL" sz="1800" dirty="0">
                        <a:effectLst/>
                        <a:latin typeface="Arial"/>
                        <a:ea typeface="Arial"/>
                        <a:cs typeface="Times New Roman"/>
                      </a:endParaRPr>
                    </a:p>
                  </a:txBody>
                  <a:tcPr marL="68580" marR="68580" marT="0" marB="0"/>
                </a:tc>
                <a:tc>
                  <a:txBody>
                    <a:bodyPr/>
                    <a:lstStyle/>
                    <a:p>
                      <a:pPr>
                        <a:spcAft>
                          <a:spcPts val="600"/>
                        </a:spcAft>
                      </a:pPr>
                      <a:r>
                        <a:rPr lang="nl-NL" sz="1800">
                          <a:effectLst/>
                        </a:rPr>
                        <a:t>Nee</a:t>
                      </a:r>
                      <a:endParaRPr lang="nl-NL" sz="1800">
                        <a:effectLst/>
                        <a:latin typeface="Arial"/>
                        <a:ea typeface="Arial"/>
                        <a:cs typeface="Times New Roman"/>
                      </a:endParaRPr>
                    </a:p>
                  </a:txBody>
                  <a:tcPr marL="68580" marR="68580" marT="0" marB="0"/>
                </a:tc>
                <a:extLst>
                  <a:ext uri="{0D108BD9-81ED-4DB2-BD59-A6C34878D82A}">
                    <a16:rowId xmlns:a16="http://schemas.microsoft.com/office/drawing/2014/main" val="10005"/>
                  </a:ext>
                </a:extLst>
              </a:tr>
              <a:tr h="386645">
                <a:tc>
                  <a:txBody>
                    <a:bodyPr/>
                    <a:lstStyle/>
                    <a:p>
                      <a:pPr>
                        <a:spcAft>
                          <a:spcPts val="600"/>
                        </a:spcAft>
                      </a:pPr>
                      <a:r>
                        <a:rPr lang="nl-NL" sz="1800" dirty="0">
                          <a:effectLst/>
                        </a:rPr>
                        <a:t>Zelfstudie (huiswerk)</a:t>
                      </a:r>
                      <a:endParaRPr lang="nl-NL" sz="1800" dirty="0">
                        <a:effectLst/>
                        <a:latin typeface="Arial"/>
                        <a:ea typeface="Arial"/>
                        <a:cs typeface="Times New Roman"/>
                      </a:endParaRPr>
                    </a:p>
                  </a:txBody>
                  <a:tcPr marL="68580" marR="68580" marT="0" marB="0"/>
                </a:tc>
                <a:tc>
                  <a:txBody>
                    <a:bodyPr/>
                    <a:lstStyle/>
                    <a:p>
                      <a:pPr>
                        <a:spcAft>
                          <a:spcPts val="600"/>
                        </a:spcAft>
                      </a:pPr>
                      <a:r>
                        <a:rPr lang="nl-NL" sz="1800">
                          <a:effectLst/>
                        </a:rPr>
                        <a:t>4</a:t>
                      </a:r>
                      <a:endParaRPr lang="nl-NL" sz="1800">
                        <a:effectLst/>
                        <a:latin typeface="Arial"/>
                        <a:ea typeface="Arial"/>
                        <a:cs typeface="Times New Roman"/>
                      </a:endParaRPr>
                    </a:p>
                  </a:txBody>
                  <a:tcPr marL="68580" marR="68580" marT="0" marB="0"/>
                </a:tc>
                <a:tc>
                  <a:txBody>
                    <a:bodyPr/>
                    <a:lstStyle/>
                    <a:p>
                      <a:pPr>
                        <a:spcAft>
                          <a:spcPts val="600"/>
                        </a:spcAft>
                      </a:pPr>
                      <a:r>
                        <a:rPr lang="nl-NL" sz="1800">
                          <a:effectLst/>
                        </a:rPr>
                        <a:t>zelfstudie</a:t>
                      </a:r>
                      <a:endParaRPr lang="nl-NL" sz="1800">
                        <a:effectLst/>
                        <a:latin typeface="Arial"/>
                        <a:ea typeface="Arial"/>
                        <a:cs typeface="Times New Roman"/>
                      </a:endParaRPr>
                    </a:p>
                  </a:txBody>
                  <a:tcPr marL="68580" marR="68580" marT="0" marB="0"/>
                </a:tc>
                <a:tc>
                  <a:txBody>
                    <a:bodyPr/>
                    <a:lstStyle/>
                    <a:p>
                      <a:pPr>
                        <a:spcAft>
                          <a:spcPts val="600"/>
                        </a:spcAft>
                      </a:pPr>
                      <a:r>
                        <a:rPr lang="nl-NL" sz="1800">
                          <a:effectLst/>
                        </a:rPr>
                        <a:t>Geen</a:t>
                      </a:r>
                      <a:endParaRPr lang="nl-NL" sz="1800">
                        <a:effectLst/>
                        <a:latin typeface="Arial"/>
                        <a:ea typeface="Arial"/>
                        <a:cs typeface="Times New Roman"/>
                      </a:endParaRPr>
                    </a:p>
                  </a:txBody>
                  <a:tcPr marL="68580" marR="68580" marT="0" marB="0"/>
                </a:tc>
                <a:tc>
                  <a:txBody>
                    <a:bodyPr/>
                    <a:lstStyle/>
                    <a:p>
                      <a:pPr>
                        <a:spcAft>
                          <a:spcPts val="600"/>
                        </a:spcAft>
                      </a:pPr>
                      <a:r>
                        <a:rPr lang="nl-NL" sz="1800" dirty="0">
                          <a:effectLst/>
                        </a:rPr>
                        <a:t>Nee</a:t>
                      </a:r>
                      <a:endParaRPr lang="nl-NL" sz="1800" dirty="0">
                        <a:effectLst/>
                        <a:latin typeface="Arial"/>
                        <a:ea typeface="Arial"/>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16872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normAutofit/>
          </a:bodyPr>
          <a:lstStyle/>
          <a:p>
            <a:r>
              <a:rPr lang="nl-NL" sz="2800" dirty="0"/>
              <a:t>HBO-ICT: semester 1</a:t>
            </a:r>
          </a:p>
          <a:p>
            <a:r>
              <a:rPr lang="nl-NL" sz="2800" dirty="0"/>
              <a:t>Kennismaking</a:t>
            </a:r>
          </a:p>
          <a:p>
            <a:r>
              <a:rPr lang="nl-NL" sz="2800" dirty="0"/>
              <a:t>Cursusverantwoording</a:t>
            </a:r>
          </a:p>
          <a:p>
            <a:r>
              <a:rPr lang="nl-NL" sz="2800" dirty="0"/>
              <a:t>Cursusopbouw, materialen en toetsing</a:t>
            </a:r>
          </a:p>
          <a:p>
            <a:r>
              <a:rPr lang="nl-NL" sz="2800" dirty="0"/>
              <a:t>Python Data Types</a:t>
            </a:r>
          </a:p>
          <a:p>
            <a:r>
              <a:rPr lang="nl-NL" sz="2800" dirty="0"/>
              <a:t>Opdrachten</a:t>
            </a:r>
          </a:p>
          <a:p>
            <a:endParaRPr lang="nl-NL" sz="2800" dirty="0"/>
          </a:p>
        </p:txBody>
      </p:sp>
      <p:sp>
        <p:nvSpPr>
          <p:cNvPr id="5"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a:latin typeface="Calibri" pitchFamily="34" charset="0"/>
                <a:ea typeface="+mj-ea"/>
                <a:cs typeface="+mj-cs"/>
              </a:rPr>
              <a:t>Agenda</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2397755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a:latin typeface="Calibri" pitchFamily="34" charset="0"/>
                <a:ea typeface="+mj-ea"/>
                <a:cs typeface="+mj-cs"/>
              </a:rPr>
              <a:t>Wat </a:t>
            </a:r>
            <a:r>
              <a:rPr lang="en-US" sz="3600" b="1" kern="0" noProof="0" dirty="0" err="1">
                <a:latin typeface="Calibri" pitchFamily="34" charset="0"/>
                <a:ea typeface="+mj-ea"/>
                <a:cs typeface="+mj-cs"/>
              </a:rPr>
              <a:t>gaan</a:t>
            </a:r>
            <a:r>
              <a:rPr lang="en-US" sz="3600" b="1" kern="0" noProof="0" dirty="0">
                <a:latin typeface="Calibri" pitchFamily="34" charset="0"/>
                <a:ea typeface="+mj-ea"/>
                <a:cs typeface="+mj-cs"/>
              </a:rPr>
              <a:t> we per les(week) </a:t>
            </a:r>
            <a:r>
              <a:rPr lang="en-US" sz="3600" b="1" kern="0" noProof="0" dirty="0" err="1">
                <a:latin typeface="Calibri" pitchFamily="34" charset="0"/>
                <a:ea typeface="+mj-ea"/>
                <a:cs typeface="+mj-cs"/>
              </a:rPr>
              <a:t>doen</a:t>
            </a:r>
            <a:r>
              <a:rPr lang="en-US" sz="3600" b="1" kern="0" noProof="0" dirty="0">
                <a:latin typeface="Calibri" pitchFamily="34" charset="0"/>
                <a:ea typeface="+mj-ea"/>
                <a:cs typeface="+mj-cs"/>
              </a:rPr>
              <a:t>?</a:t>
            </a:r>
            <a:endParaRPr kumimoji="0" lang="en-US" sz="2000" b="0" i="0" u="none" strike="noStrike" kern="0" cap="none" spc="0" normalizeH="0" baseline="0" noProof="0" dirty="0">
              <a:ln>
                <a:noFill/>
              </a:ln>
              <a:effectLst/>
              <a:uLnTx/>
              <a:uFillTx/>
              <a:latin typeface="Calibri" pitchFamily="34" charset="0"/>
              <a:ea typeface="+mj-ea"/>
              <a:cs typeface="+mj-cs"/>
            </a:endParaRPr>
          </a:p>
        </p:txBody>
      </p:sp>
      <p:graphicFrame>
        <p:nvGraphicFramePr>
          <p:cNvPr id="3" name="Tabel 2"/>
          <p:cNvGraphicFramePr>
            <a:graphicFrameLocks noGrp="1"/>
          </p:cNvGraphicFramePr>
          <p:nvPr>
            <p:extLst>
              <p:ext uri="{D42A27DB-BD31-4B8C-83A1-F6EECF244321}">
                <p14:modId xmlns:p14="http://schemas.microsoft.com/office/powerpoint/2010/main" val="2958263468"/>
              </p:ext>
            </p:extLst>
          </p:nvPr>
        </p:nvGraphicFramePr>
        <p:xfrm>
          <a:off x="428627" y="1422407"/>
          <a:ext cx="8239124" cy="4941708"/>
        </p:xfrm>
        <a:graphic>
          <a:graphicData uri="http://schemas.openxmlformats.org/drawingml/2006/table">
            <a:tbl>
              <a:tblPr firstRow="1" bandRow="1">
                <a:tableStyleId>{5C22544A-7EE6-4342-B048-85BDC9FD1C3A}</a:tableStyleId>
              </a:tblPr>
              <a:tblGrid>
                <a:gridCol w="710086">
                  <a:extLst>
                    <a:ext uri="{9D8B030D-6E8A-4147-A177-3AD203B41FA5}">
                      <a16:colId xmlns:a16="http://schemas.microsoft.com/office/drawing/2014/main" val="20000"/>
                    </a:ext>
                  </a:extLst>
                </a:gridCol>
                <a:gridCol w="649055">
                  <a:extLst>
                    <a:ext uri="{9D8B030D-6E8A-4147-A177-3AD203B41FA5}">
                      <a16:colId xmlns:a16="http://schemas.microsoft.com/office/drawing/2014/main" val="20001"/>
                    </a:ext>
                  </a:extLst>
                </a:gridCol>
                <a:gridCol w="3267556">
                  <a:extLst>
                    <a:ext uri="{9D8B030D-6E8A-4147-A177-3AD203B41FA5}">
                      <a16:colId xmlns:a16="http://schemas.microsoft.com/office/drawing/2014/main" val="20002"/>
                    </a:ext>
                  </a:extLst>
                </a:gridCol>
                <a:gridCol w="1141174">
                  <a:extLst>
                    <a:ext uri="{9D8B030D-6E8A-4147-A177-3AD203B41FA5}">
                      <a16:colId xmlns:a16="http://schemas.microsoft.com/office/drawing/2014/main" val="20003"/>
                    </a:ext>
                  </a:extLst>
                </a:gridCol>
                <a:gridCol w="2471253">
                  <a:extLst>
                    <a:ext uri="{9D8B030D-6E8A-4147-A177-3AD203B41FA5}">
                      <a16:colId xmlns:a16="http://schemas.microsoft.com/office/drawing/2014/main" val="20004"/>
                    </a:ext>
                  </a:extLst>
                </a:gridCol>
              </a:tblGrid>
              <a:tr h="307536">
                <a:tc>
                  <a:txBody>
                    <a:bodyPr/>
                    <a:lstStyle/>
                    <a:p>
                      <a:pPr algn="just">
                        <a:lnSpc>
                          <a:spcPct val="115000"/>
                        </a:lnSpc>
                        <a:spcAft>
                          <a:spcPts val="600"/>
                        </a:spcAft>
                      </a:pPr>
                      <a:r>
                        <a:rPr lang="nl-NL" sz="1600" dirty="0" err="1">
                          <a:effectLst/>
                        </a:rPr>
                        <a:t>Wk</a:t>
                      </a:r>
                      <a:endParaRPr lang="nl-NL" sz="1600" dirty="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Les</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Onderwerp</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Perkovic</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Bijzonderheden</a:t>
                      </a:r>
                      <a:endParaRPr lang="nl-NL" sz="1600">
                        <a:effectLst/>
                        <a:latin typeface="Arial"/>
                        <a:ea typeface="Arial"/>
                        <a:cs typeface="Times New Roman"/>
                      </a:endParaRPr>
                    </a:p>
                  </a:txBody>
                  <a:tcPr marL="90000" marR="90000" marT="0" marB="0" anchor="ctr"/>
                </a:tc>
                <a:extLst>
                  <a:ext uri="{0D108BD9-81ED-4DB2-BD59-A6C34878D82A}">
                    <a16:rowId xmlns:a16="http://schemas.microsoft.com/office/drawing/2014/main" val="10000"/>
                  </a:ext>
                </a:extLst>
              </a:tr>
              <a:tr h="345844">
                <a:tc>
                  <a:txBody>
                    <a:bodyPr/>
                    <a:lstStyle/>
                    <a:p>
                      <a:pPr algn="just">
                        <a:lnSpc>
                          <a:spcPct val="115000"/>
                        </a:lnSpc>
                        <a:spcAft>
                          <a:spcPts val="600"/>
                        </a:spcAft>
                      </a:pPr>
                      <a:r>
                        <a:rPr lang="nl-NL" sz="1600" dirty="0">
                          <a:effectLst/>
                        </a:rPr>
                        <a:t>1</a:t>
                      </a:r>
                      <a:endParaRPr lang="nl-NL" sz="1600" dirty="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dirty="0">
                          <a:effectLst/>
                        </a:rPr>
                        <a:t>1</a:t>
                      </a:r>
                      <a:endParaRPr lang="nl-NL" sz="1600" dirty="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dirty="0">
                          <a:effectLst/>
                        </a:rPr>
                        <a:t>Starten met Python</a:t>
                      </a:r>
                      <a:endParaRPr lang="nl-NL" sz="1600" dirty="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dirty="0">
                          <a:effectLst/>
                        </a:rPr>
                        <a:t>§1.1 - 2.3</a:t>
                      </a:r>
                      <a:endParaRPr lang="nl-NL" sz="1600" dirty="0">
                        <a:effectLst/>
                        <a:latin typeface="Arial"/>
                        <a:ea typeface="Arial"/>
                        <a:cs typeface="Times New Roman"/>
                      </a:endParaRPr>
                    </a:p>
                  </a:txBody>
                  <a:tcPr marL="90000" marR="90000" marT="0" marB="0" anchor="ctr">
                    <a:solidFill>
                      <a:srgbClr val="FFFF00"/>
                    </a:solidFill>
                  </a:tcPr>
                </a:tc>
                <a:tc>
                  <a:txBody>
                    <a:bodyPr/>
                    <a:lstStyle/>
                    <a:p>
                      <a:pPr algn="just">
                        <a:lnSpc>
                          <a:spcPct val="115000"/>
                        </a:lnSpc>
                        <a:spcAft>
                          <a:spcPts val="600"/>
                        </a:spcAft>
                      </a:pPr>
                      <a:r>
                        <a:rPr lang="nl-NL" sz="1600">
                          <a:effectLst/>
                        </a:rPr>
                        <a:t>expressies, strings, lists</a:t>
                      </a:r>
                      <a:endParaRPr lang="nl-NL" sz="1600">
                        <a:effectLst/>
                        <a:latin typeface="Arial"/>
                        <a:ea typeface="Arial"/>
                        <a:cs typeface="Times New Roman"/>
                      </a:endParaRPr>
                    </a:p>
                  </a:txBody>
                  <a:tcPr marL="90000" marR="90000" marT="0" marB="0" anchor="ctr"/>
                </a:tc>
                <a:extLst>
                  <a:ext uri="{0D108BD9-81ED-4DB2-BD59-A6C34878D82A}">
                    <a16:rowId xmlns:a16="http://schemas.microsoft.com/office/drawing/2014/main" val="10001"/>
                  </a:ext>
                </a:extLst>
              </a:tr>
              <a:tr h="344013">
                <a:tc>
                  <a:txBody>
                    <a:bodyPr/>
                    <a:lstStyle/>
                    <a:p>
                      <a:pPr>
                        <a:lnSpc>
                          <a:spcPct val="115000"/>
                        </a:lnSpc>
                      </a:pPr>
                      <a:endParaRPr lang="nl-NL" sz="2000">
                        <a:effectLst/>
                        <a:latin typeface="Arial"/>
                        <a:cs typeface="Times New Roman"/>
                      </a:endParaRPr>
                    </a:p>
                  </a:txBody>
                  <a:tcPr marL="90000" marR="90000" marT="0" marB="0" anchor="ctr"/>
                </a:tc>
                <a:tc>
                  <a:txBody>
                    <a:bodyPr/>
                    <a:lstStyle/>
                    <a:p>
                      <a:pPr algn="just">
                        <a:lnSpc>
                          <a:spcPct val="115000"/>
                        </a:lnSpc>
                        <a:spcAft>
                          <a:spcPts val="600"/>
                        </a:spcAft>
                      </a:pPr>
                      <a:r>
                        <a:rPr lang="nl-NL" sz="1600">
                          <a:effectLst/>
                        </a:rPr>
                        <a:t>2</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Basisconcepten</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dirty="0">
                          <a:effectLst/>
                        </a:rPr>
                        <a:t>§2.4 - 3.2 </a:t>
                      </a:r>
                      <a:endParaRPr lang="nl-NL" sz="1600" dirty="0">
                        <a:effectLst/>
                        <a:latin typeface="Arial"/>
                        <a:ea typeface="Arial"/>
                        <a:cs typeface="Times New Roman"/>
                      </a:endParaRPr>
                    </a:p>
                  </a:txBody>
                  <a:tcPr marL="90000" marR="90000" marT="0" marB="0" anchor="ctr">
                    <a:solidFill>
                      <a:srgbClr val="FFFF00"/>
                    </a:solidFill>
                  </a:tcPr>
                </a:tc>
                <a:tc>
                  <a:txBody>
                    <a:bodyPr/>
                    <a:lstStyle/>
                    <a:p>
                      <a:pPr algn="just">
                        <a:lnSpc>
                          <a:spcPct val="115000"/>
                        </a:lnSpc>
                        <a:spcAft>
                          <a:spcPts val="600"/>
                        </a:spcAft>
                      </a:pPr>
                      <a:r>
                        <a:rPr lang="en-US" sz="1600">
                          <a:effectLst/>
                        </a:rPr>
                        <a:t>input, if/else, for-loop</a:t>
                      </a:r>
                      <a:endParaRPr lang="nl-NL" sz="1600">
                        <a:effectLst/>
                        <a:latin typeface="Arial"/>
                        <a:ea typeface="Arial"/>
                        <a:cs typeface="Times New Roman"/>
                      </a:endParaRPr>
                    </a:p>
                  </a:txBody>
                  <a:tcPr marL="90000" marR="90000" marT="0" marB="0" anchor="ctr"/>
                </a:tc>
                <a:extLst>
                  <a:ext uri="{0D108BD9-81ED-4DB2-BD59-A6C34878D82A}">
                    <a16:rowId xmlns:a16="http://schemas.microsoft.com/office/drawing/2014/main" val="10002"/>
                  </a:ext>
                </a:extLst>
              </a:tr>
              <a:tr h="344013">
                <a:tc>
                  <a:txBody>
                    <a:bodyPr/>
                    <a:lstStyle/>
                    <a:p>
                      <a:pPr algn="just">
                        <a:lnSpc>
                          <a:spcPct val="115000"/>
                        </a:lnSpc>
                        <a:spcAft>
                          <a:spcPts val="600"/>
                        </a:spcAft>
                      </a:pPr>
                      <a:r>
                        <a:rPr lang="nl-NL" sz="1600">
                          <a:effectLst/>
                        </a:rPr>
                        <a:t>2</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3</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Functions</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dirty="0">
                          <a:effectLst/>
                        </a:rPr>
                        <a:t>§3.3 - 3.5</a:t>
                      </a:r>
                      <a:endParaRPr lang="nl-NL" sz="1600" dirty="0">
                        <a:effectLst/>
                        <a:latin typeface="Arial"/>
                        <a:ea typeface="Arial"/>
                        <a:cs typeface="Times New Roman"/>
                      </a:endParaRPr>
                    </a:p>
                  </a:txBody>
                  <a:tcPr marL="90000" marR="90000" marT="0" marB="0" anchor="ctr">
                    <a:solidFill>
                      <a:srgbClr val="FFFF00"/>
                    </a:solidFill>
                  </a:tcPr>
                </a:tc>
                <a:tc>
                  <a:txBody>
                    <a:bodyPr/>
                    <a:lstStyle/>
                    <a:p>
                      <a:pPr>
                        <a:lnSpc>
                          <a:spcPct val="115000"/>
                        </a:lnSpc>
                      </a:pPr>
                      <a:endParaRPr lang="nl-NL" sz="2000">
                        <a:effectLst/>
                        <a:latin typeface="Arial"/>
                        <a:cs typeface="Times New Roman"/>
                      </a:endParaRPr>
                    </a:p>
                  </a:txBody>
                  <a:tcPr marL="90000" marR="90000" marT="0" marB="0" anchor="ctr"/>
                </a:tc>
                <a:extLst>
                  <a:ext uri="{0D108BD9-81ED-4DB2-BD59-A6C34878D82A}">
                    <a16:rowId xmlns:a16="http://schemas.microsoft.com/office/drawing/2014/main" val="10003"/>
                  </a:ext>
                </a:extLst>
              </a:tr>
              <a:tr h="344013">
                <a:tc>
                  <a:txBody>
                    <a:bodyPr/>
                    <a:lstStyle/>
                    <a:p>
                      <a:pPr>
                        <a:lnSpc>
                          <a:spcPct val="115000"/>
                        </a:lnSpc>
                      </a:pPr>
                      <a:endParaRPr lang="nl-NL" sz="2000">
                        <a:effectLst/>
                        <a:latin typeface="Arial"/>
                        <a:cs typeface="Times New Roman"/>
                      </a:endParaRPr>
                    </a:p>
                  </a:txBody>
                  <a:tcPr marL="90000" marR="90000" marT="0" marB="0" anchor="ctr"/>
                </a:tc>
                <a:tc>
                  <a:txBody>
                    <a:bodyPr/>
                    <a:lstStyle/>
                    <a:p>
                      <a:pPr algn="just">
                        <a:lnSpc>
                          <a:spcPct val="115000"/>
                        </a:lnSpc>
                        <a:spcAft>
                          <a:spcPts val="600"/>
                        </a:spcAft>
                      </a:pPr>
                      <a:r>
                        <a:rPr lang="nl-NL" sz="1600">
                          <a:effectLst/>
                        </a:rPr>
                        <a:t>4</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Text data+files / Exceptions</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dirty="0">
                          <a:effectLst/>
                        </a:rPr>
                        <a:t>§4.1 - 4.4</a:t>
                      </a:r>
                      <a:endParaRPr lang="nl-NL" sz="1600" dirty="0">
                        <a:effectLst/>
                        <a:latin typeface="Arial"/>
                        <a:ea typeface="Arial"/>
                        <a:cs typeface="Times New Roman"/>
                      </a:endParaRPr>
                    </a:p>
                  </a:txBody>
                  <a:tcPr marL="90000" marR="90000" marT="0" marB="0" anchor="ctr">
                    <a:solidFill>
                      <a:srgbClr val="FFFF00"/>
                    </a:solidFill>
                  </a:tcPr>
                </a:tc>
                <a:tc>
                  <a:txBody>
                    <a:bodyPr/>
                    <a:lstStyle/>
                    <a:p>
                      <a:pPr algn="just">
                        <a:lnSpc>
                          <a:spcPct val="115000"/>
                        </a:lnSpc>
                        <a:spcAft>
                          <a:spcPts val="600"/>
                        </a:spcAft>
                      </a:pPr>
                      <a:r>
                        <a:rPr lang="nl-NL" sz="1600">
                          <a:effectLst/>
                        </a:rPr>
                        <a:t>Formatieve toets</a:t>
                      </a:r>
                      <a:endParaRPr lang="nl-NL" sz="1600">
                        <a:effectLst/>
                        <a:latin typeface="Arial"/>
                        <a:ea typeface="Arial"/>
                        <a:cs typeface="Times New Roman"/>
                      </a:endParaRPr>
                    </a:p>
                  </a:txBody>
                  <a:tcPr marL="90000" marR="90000" marT="0" marB="0" anchor="ctr"/>
                </a:tc>
                <a:extLst>
                  <a:ext uri="{0D108BD9-81ED-4DB2-BD59-A6C34878D82A}">
                    <a16:rowId xmlns:a16="http://schemas.microsoft.com/office/drawing/2014/main" val="10004"/>
                  </a:ext>
                </a:extLst>
              </a:tr>
              <a:tr h="307536">
                <a:tc>
                  <a:txBody>
                    <a:bodyPr/>
                    <a:lstStyle/>
                    <a:p>
                      <a:pPr algn="just">
                        <a:lnSpc>
                          <a:spcPct val="115000"/>
                        </a:lnSpc>
                        <a:spcAft>
                          <a:spcPts val="600"/>
                        </a:spcAft>
                      </a:pPr>
                      <a:r>
                        <a:rPr lang="nl-NL" sz="1600">
                          <a:effectLst/>
                        </a:rPr>
                        <a:t>3</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5</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Control Structures</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dirty="0">
                          <a:effectLst/>
                        </a:rPr>
                        <a:t>§5.1 - 5.6</a:t>
                      </a:r>
                      <a:endParaRPr lang="nl-NL" sz="1600" dirty="0">
                        <a:effectLst/>
                        <a:latin typeface="Arial"/>
                        <a:ea typeface="Arial"/>
                        <a:cs typeface="Times New Roman"/>
                      </a:endParaRPr>
                    </a:p>
                  </a:txBody>
                  <a:tcPr marL="90000" marR="90000" marT="0" marB="0" anchor="ctr">
                    <a:solidFill>
                      <a:srgbClr val="FFFF00"/>
                    </a:solidFill>
                  </a:tcPr>
                </a:tc>
                <a:tc>
                  <a:txBody>
                    <a:bodyPr/>
                    <a:lstStyle/>
                    <a:p>
                      <a:pPr algn="just">
                        <a:lnSpc>
                          <a:spcPct val="115000"/>
                        </a:lnSpc>
                        <a:spcAft>
                          <a:spcPts val="600"/>
                        </a:spcAft>
                      </a:pPr>
                      <a:r>
                        <a:rPr lang="en-US" sz="1600">
                          <a:effectLst/>
                        </a:rPr>
                        <a:t>while-loop, list in list</a:t>
                      </a:r>
                      <a:endParaRPr lang="nl-NL" sz="1600">
                        <a:effectLst/>
                        <a:latin typeface="Arial"/>
                        <a:ea typeface="Arial"/>
                        <a:cs typeface="Times New Roman"/>
                      </a:endParaRPr>
                    </a:p>
                  </a:txBody>
                  <a:tcPr marL="90000" marR="90000" marT="0" marB="0" anchor="ctr"/>
                </a:tc>
                <a:extLst>
                  <a:ext uri="{0D108BD9-81ED-4DB2-BD59-A6C34878D82A}">
                    <a16:rowId xmlns:a16="http://schemas.microsoft.com/office/drawing/2014/main" val="10005"/>
                  </a:ext>
                </a:extLst>
              </a:tr>
              <a:tr h="344013">
                <a:tc>
                  <a:txBody>
                    <a:bodyPr/>
                    <a:lstStyle/>
                    <a:p>
                      <a:pPr>
                        <a:lnSpc>
                          <a:spcPct val="115000"/>
                        </a:lnSpc>
                      </a:pPr>
                      <a:endParaRPr lang="nl-NL" sz="2000">
                        <a:effectLst/>
                        <a:latin typeface="Arial"/>
                        <a:cs typeface="Times New Roman"/>
                      </a:endParaRPr>
                    </a:p>
                  </a:txBody>
                  <a:tcPr marL="90000" marR="90000" marT="0" marB="0" anchor="ctr"/>
                </a:tc>
                <a:tc>
                  <a:txBody>
                    <a:bodyPr/>
                    <a:lstStyle/>
                    <a:p>
                      <a:pPr algn="just">
                        <a:lnSpc>
                          <a:spcPct val="115000"/>
                        </a:lnSpc>
                        <a:spcAft>
                          <a:spcPts val="600"/>
                        </a:spcAft>
                      </a:pPr>
                      <a:r>
                        <a:rPr lang="nl-NL" sz="1600">
                          <a:effectLst/>
                        </a:rPr>
                        <a:t>6</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Containers (dict/set) / chars</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dirty="0">
                          <a:effectLst/>
                        </a:rPr>
                        <a:t>§6.1 - 6.4</a:t>
                      </a:r>
                      <a:endParaRPr lang="nl-NL" sz="1600" dirty="0">
                        <a:effectLst/>
                        <a:latin typeface="Arial"/>
                        <a:ea typeface="Arial"/>
                        <a:cs typeface="Times New Roman"/>
                      </a:endParaRPr>
                    </a:p>
                  </a:txBody>
                  <a:tcPr marL="90000" marR="90000" marT="0" marB="0" anchor="ctr">
                    <a:solidFill>
                      <a:srgbClr val="FFFF00"/>
                    </a:solidFill>
                  </a:tcPr>
                </a:tc>
                <a:tc>
                  <a:txBody>
                    <a:bodyPr/>
                    <a:lstStyle/>
                    <a:p>
                      <a:pPr>
                        <a:lnSpc>
                          <a:spcPct val="115000"/>
                        </a:lnSpc>
                      </a:pPr>
                      <a:endParaRPr lang="nl-NL" sz="2000" dirty="0">
                        <a:effectLst/>
                        <a:latin typeface="Arial"/>
                        <a:cs typeface="Times New Roman"/>
                      </a:endParaRPr>
                    </a:p>
                  </a:txBody>
                  <a:tcPr marL="90000" marR="90000" marT="0" marB="0" anchor="ctr"/>
                </a:tc>
                <a:extLst>
                  <a:ext uri="{0D108BD9-81ED-4DB2-BD59-A6C34878D82A}">
                    <a16:rowId xmlns:a16="http://schemas.microsoft.com/office/drawing/2014/main" val="10006"/>
                  </a:ext>
                </a:extLst>
              </a:tr>
              <a:tr h="344013">
                <a:tc>
                  <a:txBody>
                    <a:bodyPr/>
                    <a:lstStyle/>
                    <a:p>
                      <a:pPr algn="just">
                        <a:lnSpc>
                          <a:spcPct val="115000"/>
                        </a:lnSpc>
                        <a:spcAft>
                          <a:spcPts val="600"/>
                        </a:spcAft>
                      </a:pPr>
                      <a:r>
                        <a:rPr lang="nl-NL" sz="1600">
                          <a:effectLst/>
                        </a:rPr>
                        <a:t>4</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7</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Catching Exceptions / CSV</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dirty="0">
                          <a:effectLst/>
                        </a:rPr>
                        <a:t>§7,3</a:t>
                      </a:r>
                      <a:endParaRPr lang="nl-NL" sz="1600" dirty="0">
                        <a:effectLst/>
                        <a:latin typeface="Arial"/>
                        <a:ea typeface="Arial"/>
                        <a:cs typeface="Times New Roman"/>
                      </a:endParaRPr>
                    </a:p>
                  </a:txBody>
                  <a:tcPr marL="90000" marR="90000" marT="0" marB="0" anchor="ctr">
                    <a:solidFill>
                      <a:srgbClr val="FFFF00"/>
                    </a:solidFill>
                  </a:tcPr>
                </a:tc>
                <a:tc>
                  <a:txBody>
                    <a:bodyPr/>
                    <a:lstStyle/>
                    <a:p>
                      <a:pPr>
                        <a:lnSpc>
                          <a:spcPct val="115000"/>
                        </a:lnSpc>
                      </a:pPr>
                      <a:endParaRPr lang="nl-NL" sz="2000" dirty="0">
                        <a:effectLst/>
                        <a:latin typeface="Arial"/>
                        <a:cs typeface="Times New Roman"/>
                      </a:endParaRPr>
                    </a:p>
                  </a:txBody>
                  <a:tcPr marL="90000" marR="90000" marT="0" marB="0" anchor="ctr"/>
                </a:tc>
                <a:extLst>
                  <a:ext uri="{0D108BD9-81ED-4DB2-BD59-A6C34878D82A}">
                    <a16:rowId xmlns:a16="http://schemas.microsoft.com/office/drawing/2014/main" val="10007"/>
                  </a:ext>
                </a:extLst>
              </a:tr>
              <a:tr h="344013">
                <a:tc>
                  <a:txBody>
                    <a:bodyPr/>
                    <a:lstStyle/>
                    <a:p>
                      <a:pPr>
                        <a:lnSpc>
                          <a:spcPct val="115000"/>
                        </a:lnSpc>
                      </a:pPr>
                      <a:endParaRPr lang="nl-NL" sz="2000">
                        <a:effectLst/>
                        <a:latin typeface="Arial"/>
                        <a:cs typeface="Times New Roman"/>
                      </a:endParaRPr>
                    </a:p>
                  </a:txBody>
                  <a:tcPr marL="90000" marR="90000" marT="0" marB="0" anchor="ctr"/>
                </a:tc>
                <a:tc>
                  <a:txBody>
                    <a:bodyPr/>
                    <a:lstStyle/>
                    <a:p>
                      <a:pPr algn="just">
                        <a:lnSpc>
                          <a:spcPct val="115000"/>
                        </a:lnSpc>
                        <a:spcAft>
                          <a:spcPts val="600"/>
                        </a:spcAft>
                      </a:pPr>
                      <a:r>
                        <a:rPr lang="nl-NL" sz="1600">
                          <a:effectLst/>
                        </a:rPr>
                        <a:t>8</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Namespaces / XML</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dirty="0">
                          <a:effectLst/>
                        </a:rPr>
                        <a:t>§7.1 </a:t>
                      </a:r>
                      <a:r>
                        <a:rPr lang="nl-NL" sz="1600">
                          <a:effectLst/>
                        </a:rPr>
                        <a:t>- 7.2</a:t>
                      </a:r>
                      <a:endParaRPr lang="nl-NL" sz="1600" dirty="0">
                        <a:effectLst/>
                        <a:latin typeface="Arial"/>
                        <a:ea typeface="Arial"/>
                        <a:cs typeface="Times New Roman"/>
                      </a:endParaRPr>
                    </a:p>
                  </a:txBody>
                  <a:tcPr marL="90000" marR="90000" marT="0" marB="0" anchor="ctr">
                    <a:solidFill>
                      <a:srgbClr val="FFFF00"/>
                    </a:solidFill>
                  </a:tcPr>
                </a:tc>
                <a:tc>
                  <a:txBody>
                    <a:bodyPr/>
                    <a:lstStyle/>
                    <a:p>
                      <a:pPr algn="just">
                        <a:lnSpc>
                          <a:spcPct val="115000"/>
                        </a:lnSpc>
                        <a:spcAft>
                          <a:spcPts val="600"/>
                        </a:spcAft>
                      </a:pPr>
                      <a:r>
                        <a:rPr lang="nl-NL" sz="1600" dirty="0">
                          <a:effectLst/>
                        </a:rPr>
                        <a:t>Formatieve toets</a:t>
                      </a:r>
                      <a:endParaRPr lang="nl-NL" sz="1600" dirty="0">
                        <a:effectLst/>
                        <a:latin typeface="Arial"/>
                        <a:ea typeface="Arial"/>
                        <a:cs typeface="Times New Roman"/>
                      </a:endParaRPr>
                    </a:p>
                  </a:txBody>
                  <a:tcPr marL="90000" marR="90000" marT="0" marB="0" anchor="ctr"/>
                </a:tc>
                <a:extLst>
                  <a:ext uri="{0D108BD9-81ED-4DB2-BD59-A6C34878D82A}">
                    <a16:rowId xmlns:a16="http://schemas.microsoft.com/office/drawing/2014/main" val="10008"/>
                  </a:ext>
                </a:extLst>
              </a:tr>
              <a:tr h="344013">
                <a:tc>
                  <a:txBody>
                    <a:bodyPr/>
                    <a:lstStyle/>
                    <a:p>
                      <a:pPr algn="just">
                        <a:lnSpc>
                          <a:spcPct val="115000"/>
                        </a:lnSpc>
                        <a:spcAft>
                          <a:spcPts val="600"/>
                        </a:spcAft>
                      </a:pPr>
                      <a:r>
                        <a:rPr lang="nl-NL" sz="1600">
                          <a:effectLst/>
                        </a:rPr>
                        <a:t>5</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9</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GUI / API / Git(hub)</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dirty="0">
                          <a:effectLst/>
                        </a:rPr>
                        <a:t>§9.1 - 9.3</a:t>
                      </a:r>
                      <a:endParaRPr lang="nl-NL" sz="1600" dirty="0">
                        <a:effectLst/>
                        <a:latin typeface="Arial"/>
                        <a:ea typeface="Arial"/>
                        <a:cs typeface="Times New Roman"/>
                      </a:endParaRPr>
                    </a:p>
                  </a:txBody>
                  <a:tcPr marL="90000" marR="90000" marT="0" marB="0" anchor="ctr"/>
                </a:tc>
                <a:tc>
                  <a:txBody>
                    <a:bodyPr/>
                    <a:lstStyle/>
                    <a:p>
                      <a:pPr>
                        <a:lnSpc>
                          <a:spcPct val="115000"/>
                        </a:lnSpc>
                      </a:pPr>
                      <a:endParaRPr lang="nl-NL" sz="2000">
                        <a:effectLst/>
                        <a:latin typeface="Arial"/>
                        <a:cs typeface="Times New Roman"/>
                      </a:endParaRPr>
                    </a:p>
                  </a:txBody>
                  <a:tcPr marL="90000" marR="90000" marT="0" marB="0" anchor="ctr"/>
                </a:tc>
                <a:extLst>
                  <a:ext uri="{0D108BD9-81ED-4DB2-BD59-A6C34878D82A}">
                    <a16:rowId xmlns:a16="http://schemas.microsoft.com/office/drawing/2014/main" val="10009"/>
                  </a:ext>
                </a:extLst>
              </a:tr>
              <a:tr h="344013">
                <a:tc>
                  <a:txBody>
                    <a:bodyPr/>
                    <a:lstStyle/>
                    <a:p>
                      <a:pPr>
                        <a:lnSpc>
                          <a:spcPct val="115000"/>
                        </a:lnSpc>
                      </a:pPr>
                      <a:endParaRPr lang="nl-NL" sz="2000">
                        <a:effectLst/>
                        <a:latin typeface="Arial"/>
                        <a:cs typeface="Times New Roman"/>
                      </a:endParaRPr>
                    </a:p>
                  </a:txBody>
                  <a:tcPr marL="90000" marR="90000" marT="0" marB="0" anchor="ctr"/>
                </a:tc>
                <a:tc>
                  <a:txBody>
                    <a:bodyPr/>
                    <a:lstStyle/>
                    <a:p>
                      <a:pPr algn="just">
                        <a:lnSpc>
                          <a:spcPct val="115000"/>
                        </a:lnSpc>
                        <a:spcAft>
                          <a:spcPts val="600"/>
                        </a:spcAft>
                      </a:pPr>
                      <a:r>
                        <a:rPr lang="nl-NL" sz="1600">
                          <a:effectLst/>
                        </a:rPr>
                        <a:t>10</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GUI / API / Git(hub)</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dirty="0">
                          <a:effectLst/>
                        </a:rPr>
                        <a:t>§9.1 - 9.3</a:t>
                      </a:r>
                      <a:endParaRPr lang="nl-NL" sz="1600" dirty="0">
                        <a:effectLst/>
                        <a:latin typeface="Arial"/>
                        <a:ea typeface="Arial"/>
                        <a:cs typeface="Times New Roman"/>
                      </a:endParaRPr>
                    </a:p>
                  </a:txBody>
                  <a:tcPr marL="90000" marR="90000" marT="0" marB="0" anchor="ctr"/>
                </a:tc>
                <a:tc>
                  <a:txBody>
                    <a:bodyPr/>
                    <a:lstStyle/>
                    <a:p>
                      <a:pPr>
                        <a:lnSpc>
                          <a:spcPct val="115000"/>
                        </a:lnSpc>
                      </a:pPr>
                      <a:endParaRPr lang="nl-NL" sz="2000">
                        <a:effectLst/>
                        <a:latin typeface="Arial"/>
                        <a:cs typeface="Times New Roman"/>
                      </a:endParaRPr>
                    </a:p>
                  </a:txBody>
                  <a:tcPr marL="90000" marR="90000" marT="0" marB="0" anchor="ctr"/>
                </a:tc>
                <a:extLst>
                  <a:ext uri="{0D108BD9-81ED-4DB2-BD59-A6C34878D82A}">
                    <a16:rowId xmlns:a16="http://schemas.microsoft.com/office/drawing/2014/main" val="10010"/>
                  </a:ext>
                </a:extLst>
              </a:tr>
              <a:tr h="344013">
                <a:tc>
                  <a:txBody>
                    <a:bodyPr/>
                    <a:lstStyle/>
                    <a:p>
                      <a:pPr algn="just">
                        <a:lnSpc>
                          <a:spcPct val="115000"/>
                        </a:lnSpc>
                        <a:spcAft>
                          <a:spcPts val="600"/>
                        </a:spcAft>
                      </a:pPr>
                      <a:r>
                        <a:rPr lang="nl-NL" sz="1600">
                          <a:effectLst/>
                        </a:rPr>
                        <a:t>6</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11</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Proeftentamen</a:t>
                      </a:r>
                      <a:endParaRPr lang="nl-NL" sz="1600">
                        <a:effectLst/>
                        <a:latin typeface="Arial"/>
                        <a:ea typeface="Arial"/>
                        <a:cs typeface="Times New Roman"/>
                      </a:endParaRPr>
                    </a:p>
                  </a:txBody>
                  <a:tcPr marL="90000" marR="90000" marT="0" marB="0" anchor="ctr"/>
                </a:tc>
                <a:tc>
                  <a:txBody>
                    <a:bodyPr/>
                    <a:lstStyle/>
                    <a:p>
                      <a:pPr>
                        <a:lnSpc>
                          <a:spcPct val="115000"/>
                        </a:lnSpc>
                      </a:pPr>
                      <a:endParaRPr lang="nl-NL" sz="2000">
                        <a:effectLst/>
                        <a:latin typeface="Arial"/>
                        <a:cs typeface="Times New Roman"/>
                      </a:endParaRPr>
                    </a:p>
                  </a:txBody>
                  <a:tcPr marL="90000" marR="90000" marT="0" marB="0" anchor="ctr"/>
                </a:tc>
                <a:tc>
                  <a:txBody>
                    <a:bodyPr/>
                    <a:lstStyle/>
                    <a:p>
                      <a:pPr algn="just">
                        <a:lnSpc>
                          <a:spcPct val="115000"/>
                        </a:lnSpc>
                        <a:spcAft>
                          <a:spcPts val="600"/>
                        </a:spcAft>
                      </a:pPr>
                      <a:r>
                        <a:rPr lang="nl-NL" sz="1600">
                          <a:effectLst/>
                        </a:rPr>
                        <a:t>Bespreken</a:t>
                      </a:r>
                      <a:endParaRPr lang="nl-NL" sz="1600">
                        <a:effectLst/>
                        <a:latin typeface="Arial"/>
                        <a:ea typeface="Arial"/>
                        <a:cs typeface="Times New Roman"/>
                      </a:endParaRPr>
                    </a:p>
                  </a:txBody>
                  <a:tcPr marL="90000" marR="90000" marT="0" marB="0" anchor="ctr"/>
                </a:tc>
                <a:extLst>
                  <a:ext uri="{0D108BD9-81ED-4DB2-BD59-A6C34878D82A}">
                    <a16:rowId xmlns:a16="http://schemas.microsoft.com/office/drawing/2014/main" val="10011"/>
                  </a:ext>
                </a:extLst>
              </a:tr>
              <a:tr h="307536">
                <a:tc>
                  <a:txBody>
                    <a:bodyPr/>
                    <a:lstStyle/>
                    <a:p>
                      <a:pPr algn="just">
                        <a:lnSpc>
                          <a:spcPct val="115000"/>
                        </a:lnSpc>
                        <a:spcAft>
                          <a:spcPts val="600"/>
                        </a:spcAft>
                      </a:pPr>
                      <a:r>
                        <a:rPr lang="nl-NL" sz="1600">
                          <a:effectLst/>
                        </a:rPr>
                        <a:t> </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 </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Tentamen</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 </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Digitaal (multiple-choice)</a:t>
                      </a:r>
                      <a:endParaRPr lang="nl-NL" sz="1600">
                        <a:effectLst/>
                        <a:latin typeface="Arial"/>
                        <a:ea typeface="Arial"/>
                        <a:cs typeface="Times New Roman"/>
                      </a:endParaRPr>
                    </a:p>
                  </a:txBody>
                  <a:tcPr marL="90000" marR="90000" marT="0" marB="0" anchor="ctr"/>
                </a:tc>
                <a:extLst>
                  <a:ext uri="{0D108BD9-81ED-4DB2-BD59-A6C34878D82A}">
                    <a16:rowId xmlns:a16="http://schemas.microsoft.com/office/drawing/2014/main" val="10012"/>
                  </a:ext>
                </a:extLst>
              </a:tr>
              <a:tr h="518576">
                <a:tc>
                  <a:txBody>
                    <a:bodyPr/>
                    <a:lstStyle/>
                    <a:p>
                      <a:pPr algn="just">
                        <a:lnSpc>
                          <a:spcPct val="115000"/>
                        </a:lnSpc>
                        <a:spcAft>
                          <a:spcPts val="600"/>
                        </a:spcAft>
                      </a:pPr>
                      <a:r>
                        <a:rPr lang="nl-NL" sz="1600">
                          <a:effectLst/>
                        </a:rPr>
                        <a:t>7/8/9</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 </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dirty="0">
                          <a:effectLst/>
                        </a:rPr>
                        <a:t>Miniproject</a:t>
                      </a:r>
                      <a:endParaRPr lang="nl-NL" sz="1600" dirty="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a:effectLst/>
                        </a:rPr>
                        <a:t> </a:t>
                      </a:r>
                      <a:endParaRPr lang="nl-NL" sz="1600">
                        <a:effectLst/>
                        <a:latin typeface="Arial"/>
                        <a:ea typeface="Arial"/>
                        <a:cs typeface="Times New Roman"/>
                      </a:endParaRPr>
                    </a:p>
                  </a:txBody>
                  <a:tcPr marL="90000" marR="90000" marT="0" marB="0" anchor="ctr"/>
                </a:tc>
                <a:tc>
                  <a:txBody>
                    <a:bodyPr/>
                    <a:lstStyle/>
                    <a:p>
                      <a:pPr algn="just">
                        <a:lnSpc>
                          <a:spcPct val="115000"/>
                        </a:lnSpc>
                        <a:spcAft>
                          <a:spcPts val="600"/>
                        </a:spcAft>
                      </a:pPr>
                      <a:r>
                        <a:rPr lang="nl-NL" sz="1600" dirty="0">
                          <a:effectLst/>
                        </a:rPr>
                        <a:t>Teamopdracht (1 week)</a:t>
                      </a:r>
                      <a:endParaRPr lang="nl-NL" sz="1600" dirty="0">
                        <a:effectLst/>
                        <a:latin typeface="Arial"/>
                        <a:ea typeface="Arial"/>
                        <a:cs typeface="Times New Roman"/>
                      </a:endParaRPr>
                    </a:p>
                  </a:txBody>
                  <a:tcPr marL="90000" marR="90000" marT="0" marB="0" anchor="ctr"/>
                </a:tc>
                <a:extLst>
                  <a:ext uri="{0D108BD9-81ED-4DB2-BD59-A6C34878D82A}">
                    <a16:rowId xmlns:a16="http://schemas.microsoft.com/office/drawing/2014/main" val="10013"/>
                  </a:ext>
                </a:extLst>
              </a:tr>
            </a:tbl>
          </a:graphicData>
        </a:graphic>
      </p:graphicFrame>
      <p:sp>
        <p:nvSpPr>
          <p:cNvPr id="7" name="Tekstvak 6"/>
          <p:cNvSpPr txBox="1"/>
          <p:nvPr/>
        </p:nvSpPr>
        <p:spPr bwMode="auto">
          <a:xfrm>
            <a:off x="428627" y="6521648"/>
            <a:ext cx="3981448" cy="30777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defTabSz="914400" rtl="0" eaLnBrk="1" fontAlgn="base" latinLnBrk="0" hangingPunct="1">
              <a:lnSpc>
                <a:spcPct val="100000"/>
              </a:lnSpc>
              <a:spcBef>
                <a:spcPct val="0"/>
              </a:spcBef>
              <a:spcAft>
                <a:spcPct val="0"/>
              </a:spcAft>
              <a:buClrTx/>
              <a:buSzTx/>
              <a:buFontTx/>
              <a:buNone/>
              <a:tabLst/>
            </a:pPr>
            <a:r>
              <a:rPr kumimoji="0" lang="nl-NL" sz="1400" b="1" i="0" u="none" strike="noStrike" kern="0" cap="none" spc="0" normalizeH="0" baseline="0" noProof="0" dirty="0">
                <a:ln>
                  <a:noFill/>
                </a:ln>
                <a:effectLst/>
                <a:uLnTx/>
                <a:uFillTx/>
                <a:latin typeface="Calibri" pitchFamily="34" charset="0"/>
                <a:ea typeface="+mj-ea"/>
                <a:cs typeface="+mj-cs"/>
              </a:rPr>
              <a:t>!! geel gearceerd</a:t>
            </a:r>
            <a:r>
              <a:rPr kumimoji="0" lang="nl-NL" sz="1400" b="1" i="0" u="none" strike="noStrike" kern="0" cap="none" spc="0" normalizeH="0" noProof="0" dirty="0">
                <a:ln>
                  <a:noFill/>
                </a:ln>
                <a:effectLst/>
                <a:uLnTx/>
                <a:uFillTx/>
                <a:latin typeface="Calibri" pitchFamily="34" charset="0"/>
                <a:ea typeface="+mj-ea"/>
                <a:cs typeface="+mj-cs"/>
              </a:rPr>
              <a:t> == tentamenstof !!</a:t>
            </a:r>
            <a:endParaRPr kumimoji="0" lang="nl-NL" sz="1400" b="1"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3482907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noAutofit/>
          </a:bodyPr>
          <a:lstStyle/>
          <a:p>
            <a:pPr marL="0" indent="0">
              <a:buNone/>
            </a:pPr>
            <a:r>
              <a:rPr lang="nl-NL" sz="2400" dirty="0"/>
              <a:t>Boek (</a:t>
            </a:r>
            <a:r>
              <a:rPr lang="nl-NL" sz="2400" b="1" dirty="0"/>
              <a:t>verplicht</a:t>
            </a:r>
            <a:r>
              <a:rPr lang="nl-NL" sz="2400" dirty="0"/>
              <a:t>) – referentiekader voor tentamen</a:t>
            </a:r>
          </a:p>
          <a:p>
            <a:pPr marL="0" indent="0">
              <a:buNone/>
            </a:pPr>
            <a:endParaRPr lang="nl-NL" sz="2400" dirty="0"/>
          </a:p>
          <a:p>
            <a:pPr marL="0" indent="0">
              <a:buNone/>
            </a:pPr>
            <a:r>
              <a:rPr lang="nl-NL" sz="2400" dirty="0"/>
              <a:t>Op </a:t>
            </a:r>
            <a:r>
              <a:rPr lang="nl-NL" sz="2400" dirty="0" err="1"/>
              <a:t>Sharepoint</a:t>
            </a:r>
            <a:r>
              <a:rPr lang="nl-NL" sz="2400" dirty="0"/>
              <a:t> te vinden:</a:t>
            </a:r>
          </a:p>
          <a:p>
            <a:r>
              <a:rPr lang="nl-NL" sz="2000" dirty="0"/>
              <a:t>Studentenhandleiding – goed lezen!</a:t>
            </a:r>
          </a:p>
          <a:p>
            <a:r>
              <a:rPr lang="nl-NL" sz="2000" dirty="0"/>
              <a:t>Werkboek – bevat alle opdrachten (te gebruiken als leidraad) </a:t>
            </a:r>
          </a:p>
          <a:p>
            <a:endParaRPr lang="nl-NL" sz="2000" dirty="0"/>
          </a:p>
          <a:p>
            <a:r>
              <a:rPr lang="nl-NL" sz="2000" dirty="0"/>
              <a:t>Slides – per les</a:t>
            </a:r>
          </a:p>
          <a:p>
            <a:r>
              <a:rPr lang="nl-NL" sz="2000" dirty="0"/>
              <a:t>Proeftentamen – volgt zo snel mogelijk…</a:t>
            </a:r>
          </a:p>
          <a:p>
            <a:r>
              <a:rPr lang="nl-NL" sz="2000" dirty="0"/>
              <a:t>Informatie en beschrijvingen Miniproject</a:t>
            </a:r>
          </a:p>
          <a:p>
            <a:r>
              <a:rPr lang="nl-NL" sz="2000" dirty="0"/>
              <a:t>Extra bronnen!</a:t>
            </a:r>
          </a:p>
          <a:p>
            <a:r>
              <a:rPr lang="nl-NL" sz="2000" dirty="0"/>
              <a:t>Ondersteunende literatuur</a:t>
            </a:r>
          </a:p>
        </p:txBody>
      </p:sp>
      <p:sp>
        <p:nvSpPr>
          <p:cNvPr id="6"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err="1">
                <a:latin typeface="Calibri" pitchFamily="34" charset="0"/>
                <a:ea typeface="+mj-ea"/>
                <a:cs typeface="+mj-cs"/>
              </a:rPr>
              <a:t>Cursusmateriaal</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4086955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57199" y="1600200"/>
            <a:ext cx="8348597" cy="4900808"/>
          </a:xfrm>
        </p:spPr>
        <p:txBody>
          <a:bodyPr>
            <a:normAutofit fontScale="92500"/>
          </a:bodyPr>
          <a:lstStyle/>
          <a:p>
            <a:pPr marL="0" indent="0">
              <a:buNone/>
            </a:pPr>
            <a:r>
              <a:rPr lang="nl-NL" sz="2600" dirty="0"/>
              <a:t>Het werkboek bevat de volgende </a:t>
            </a:r>
            <a:r>
              <a:rPr lang="nl-NL" sz="2600" b="1" dirty="0"/>
              <a:t>opdrachtsoorten</a:t>
            </a:r>
            <a:r>
              <a:rPr lang="nl-NL" sz="2600" dirty="0"/>
              <a:t>:</a:t>
            </a:r>
          </a:p>
          <a:p>
            <a:endParaRPr lang="nl-NL" sz="2000" b="1" dirty="0"/>
          </a:p>
          <a:p>
            <a:r>
              <a:rPr lang="nl-NL" sz="2200" b="1" u="sng" dirty="0" err="1"/>
              <a:t>Perkovic</a:t>
            </a:r>
            <a:r>
              <a:rPr lang="nl-NL" sz="2200" b="1" u="sng" dirty="0"/>
              <a:t> </a:t>
            </a:r>
            <a:r>
              <a:rPr lang="nl-NL" sz="2200" b="1" u="sng" dirty="0" err="1"/>
              <a:t>Exercises</a:t>
            </a:r>
            <a:r>
              <a:rPr lang="nl-NL" sz="2200" b="1" u="sng" dirty="0"/>
              <a:t>:</a:t>
            </a:r>
            <a:r>
              <a:rPr lang="nl-NL" sz="2200" b="1" dirty="0"/>
              <a:t> </a:t>
            </a:r>
            <a:r>
              <a:rPr lang="nl-NL" sz="2200" dirty="0"/>
              <a:t>optioneel, maar </a:t>
            </a:r>
            <a:r>
              <a:rPr lang="nl-NL" sz="2200" b="1" dirty="0"/>
              <a:t>sterk aanbevolen voor</a:t>
            </a:r>
            <a:r>
              <a:rPr lang="nl-NL" sz="2200" dirty="0"/>
              <a:t> SIE + TI!</a:t>
            </a:r>
          </a:p>
          <a:p>
            <a:r>
              <a:rPr lang="nl-NL" sz="2200" b="1" u="sng" dirty="0" err="1"/>
              <a:t>Practice</a:t>
            </a:r>
            <a:r>
              <a:rPr lang="nl-NL" sz="2200" b="1" u="sng" dirty="0"/>
              <a:t> </a:t>
            </a:r>
            <a:r>
              <a:rPr lang="nl-NL" sz="2200" b="1" u="sng" dirty="0" err="1"/>
              <a:t>Exercises</a:t>
            </a:r>
            <a:r>
              <a:rPr lang="nl-NL" sz="2200" b="1" u="sng" dirty="0"/>
              <a:t>:</a:t>
            </a:r>
            <a:r>
              <a:rPr lang="nl-NL" sz="2200" dirty="0"/>
              <a:t> verplicht, opnemen in je portfolio!</a:t>
            </a:r>
          </a:p>
          <a:p>
            <a:r>
              <a:rPr lang="nl-NL" sz="2200" b="1" u="sng" dirty="0" err="1"/>
              <a:t>Final</a:t>
            </a:r>
            <a:r>
              <a:rPr lang="nl-NL" sz="2200" b="1" u="sng" dirty="0"/>
              <a:t> </a:t>
            </a:r>
            <a:r>
              <a:rPr lang="nl-NL" sz="2200" b="1" u="sng" dirty="0" err="1"/>
              <a:t>Assignment</a:t>
            </a:r>
            <a:r>
              <a:rPr lang="nl-NL" sz="2200" b="1" u="sng" dirty="0"/>
              <a:t>:</a:t>
            </a:r>
            <a:r>
              <a:rPr lang="nl-NL" sz="2200" dirty="0"/>
              <a:t> verplicht, aftekenen bij docent!</a:t>
            </a:r>
          </a:p>
          <a:p>
            <a:endParaRPr lang="nl-NL" sz="2200" b="1" u="sng" dirty="0"/>
          </a:p>
          <a:p>
            <a:r>
              <a:rPr lang="nl-NL" sz="2200" dirty="0"/>
              <a:t>Inleveren: wekelijks </a:t>
            </a:r>
            <a:r>
              <a:rPr lang="nl-NL" sz="2200" b="1" dirty="0"/>
              <a:t>alleen</a:t>
            </a:r>
            <a:r>
              <a:rPr lang="nl-NL" sz="2200" dirty="0"/>
              <a:t> de </a:t>
            </a:r>
            <a:r>
              <a:rPr lang="nl-NL" sz="2200" dirty="0" err="1"/>
              <a:t>Final</a:t>
            </a:r>
            <a:r>
              <a:rPr lang="nl-NL" sz="2200" dirty="0"/>
              <a:t> </a:t>
            </a:r>
            <a:r>
              <a:rPr lang="nl-NL" sz="2200" dirty="0" err="1"/>
              <a:t>Assignments</a:t>
            </a:r>
            <a:r>
              <a:rPr lang="nl-NL" sz="2200" dirty="0"/>
              <a:t>!</a:t>
            </a:r>
          </a:p>
          <a:p>
            <a:r>
              <a:rPr lang="nl-NL" sz="2200" dirty="0"/>
              <a:t>Inleveren bij Miniproject: </a:t>
            </a:r>
            <a:r>
              <a:rPr lang="nl-NL" sz="2200" dirty="0" err="1"/>
              <a:t>Practice</a:t>
            </a:r>
            <a:r>
              <a:rPr lang="nl-NL" sz="2200" dirty="0"/>
              <a:t> </a:t>
            </a:r>
            <a:r>
              <a:rPr lang="nl-NL" sz="2200" dirty="0" err="1"/>
              <a:t>Exercises</a:t>
            </a:r>
            <a:r>
              <a:rPr lang="nl-NL" sz="2200" dirty="0"/>
              <a:t> en </a:t>
            </a:r>
            <a:r>
              <a:rPr lang="nl-NL" sz="2200" dirty="0" err="1"/>
              <a:t>Final</a:t>
            </a:r>
            <a:r>
              <a:rPr lang="nl-NL" sz="2200" dirty="0"/>
              <a:t> </a:t>
            </a:r>
            <a:r>
              <a:rPr lang="nl-NL" sz="2200" dirty="0" err="1"/>
              <a:t>Assignments</a:t>
            </a:r>
            <a:r>
              <a:rPr lang="nl-NL" sz="2200" dirty="0"/>
              <a:t> (portfolio)</a:t>
            </a:r>
          </a:p>
          <a:p>
            <a:endParaRPr lang="nl-NL" sz="2200" dirty="0"/>
          </a:p>
          <a:p>
            <a:r>
              <a:rPr lang="nl-NL" sz="2200" dirty="0"/>
              <a:t>Deadline </a:t>
            </a:r>
            <a:r>
              <a:rPr lang="nl-NL" sz="2200" dirty="0" err="1"/>
              <a:t>Final</a:t>
            </a:r>
            <a:r>
              <a:rPr lang="nl-NL" sz="2200" dirty="0"/>
              <a:t> </a:t>
            </a:r>
            <a:r>
              <a:rPr lang="nl-NL" sz="2200" dirty="0" err="1"/>
              <a:t>Assignments</a:t>
            </a:r>
            <a:r>
              <a:rPr lang="nl-NL" sz="2200" dirty="0"/>
              <a:t>: </a:t>
            </a:r>
            <a:r>
              <a:rPr lang="nl-NL" sz="2200" dirty="0" err="1"/>
              <a:t>assignment</a:t>
            </a:r>
            <a:r>
              <a:rPr lang="nl-NL" sz="2200" dirty="0"/>
              <a:t> van les x telkens in les x+2!</a:t>
            </a:r>
          </a:p>
          <a:p>
            <a:r>
              <a:rPr lang="nl-NL" sz="2200" dirty="0"/>
              <a:t>Deadline Portfolio / Miniproject: vrijdag in de Miniprojectweek!</a:t>
            </a:r>
          </a:p>
          <a:p>
            <a:endParaRPr lang="nl-NL" sz="2200" dirty="0"/>
          </a:p>
          <a:p>
            <a:r>
              <a:rPr lang="nl-NL" sz="2200" dirty="0"/>
              <a:t>Oefening is de beste leermeester!</a:t>
            </a:r>
            <a:endParaRPr lang="nl-NL" sz="3500" dirty="0"/>
          </a:p>
        </p:txBody>
      </p:sp>
      <p:sp>
        <p:nvSpPr>
          <p:cNvPr id="5"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err="1">
                <a:latin typeface="Calibri" pitchFamily="34" charset="0"/>
                <a:ea typeface="+mj-ea"/>
                <a:cs typeface="+mj-cs"/>
              </a:rPr>
              <a:t>Werk</a:t>
            </a:r>
            <a:r>
              <a:rPr lang="en-US" sz="3600" b="1" kern="0" dirty="0" err="1">
                <a:latin typeface="Calibri" pitchFamily="34" charset="0"/>
                <a:ea typeface="+mj-ea"/>
                <a:cs typeface="+mj-cs"/>
              </a:rPr>
              <a:t>boek</a:t>
            </a:r>
            <a:r>
              <a:rPr lang="en-US" sz="3600" b="1" kern="0" dirty="0">
                <a:latin typeface="Calibri" pitchFamily="34" charset="0"/>
                <a:ea typeface="+mj-ea"/>
                <a:cs typeface="+mj-cs"/>
              </a:rPr>
              <a:t> + Portfolio</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1974704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NL" sz="2400" dirty="0"/>
              <a:t>Vakinhoudelijke slides in Engels, want:</a:t>
            </a:r>
          </a:p>
          <a:p>
            <a:pPr lvl="1"/>
            <a:r>
              <a:rPr lang="nl-NL" sz="1800" dirty="0"/>
              <a:t>Code voorbeelden worden anders mengelmoes van Engels en Nederlands. </a:t>
            </a:r>
          </a:p>
          <a:p>
            <a:pPr lvl="1"/>
            <a:r>
              <a:rPr lang="nl-NL" sz="1800" dirty="0"/>
              <a:t>Past dus beter bij een Engelstalige programmeertaal</a:t>
            </a:r>
          </a:p>
          <a:p>
            <a:pPr lvl="1"/>
            <a:r>
              <a:rPr lang="nl-NL" sz="1800" dirty="0"/>
              <a:t>Past goed bij het Engelstalige boek</a:t>
            </a:r>
          </a:p>
          <a:p>
            <a:pPr lvl="1"/>
            <a:endParaRPr lang="nl-NL" sz="1800" dirty="0"/>
          </a:p>
          <a:p>
            <a:r>
              <a:rPr lang="nl-NL" sz="2400" dirty="0"/>
              <a:t>Colleges, te</a:t>
            </a:r>
            <a:r>
              <a:rPr lang="nl-NL" altLang="nl-NL" sz="2400" dirty="0"/>
              <a:t>ntamens  en handleidingen in Nederlands</a:t>
            </a:r>
            <a:endParaRPr lang="nl-NL" sz="1800" dirty="0"/>
          </a:p>
          <a:p>
            <a:endParaRPr lang="nl-NL" sz="2000" dirty="0"/>
          </a:p>
          <a:p>
            <a:endParaRPr lang="nl-NL" dirty="0"/>
          </a:p>
        </p:txBody>
      </p:sp>
      <p:sp>
        <p:nvSpPr>
          <p:cNvPr id="4"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a:latin typeface="Calibri" pitchFamily="34" charset="0"/>
                <a:ea typeface="+mj-ea"/>
                <a:cs typeface="+mj-cs"/>
              </a:rPr>
              <a:t>Slides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8523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normAutofit/>
          </a:bodyPr>
          <a:lstStyle/>
          <a:p>
            <a:r>
              <a:rPr lang="nl-NL" sz="2400" dirty="0"/>
              <a:t>Lees de studentenhandleiding</a:t>
            </a:r>
          </a:p>
          <a:p>
            <a:r>
              <a:rPr lang="nl-NL" sz="2400" dirty="0"/>
              <a:t>Installeer Python en </a:t>
            </a:r>
            <a:r>
              <a:rPr lang="nl-NL" sz="2400" dirty="0" err="1"/>
              <a:t>PyCharm</a:t>
            </a:r>
            <a:endParaRPr lang="nl-NL" sz="2400" dirty="0"/>
          </a:p>
          <a:p>
            <a:r>
              <a:rPr lang="nl-NL" sz="2400" dirty="0"/>
              <a:t>Koop het (verplichte) boek!</a:t>
            </a:r>
          </a:p>
          <a:p>
            <a:r>
              <a:rPr lang="nl-NL" sz="2400" dirty="0"/>
              <a:t>Lees de literatuur van les 1!</a:t>
            </a:r>
          </a:p>
          <a:p>
            <a:endParaRPr lang="nl-NL" sz="2400" dirty="0"/>
          </a:p>
          <a:p>
            <a:r>
              <a:rPr lang="nl-NL" sz="2400" dirty="0"/>
              <a:t>Wie heeft dit niet gedaan?</a:t>
            </a:r>
          </a:p>
          <a:p>
            <a:endParaRPr lang="nl-NL" sz="3600" dirty="0"/>
          </a:p>
        </p:txBody>
      </p:sp>
      <p:sp>
        <p:nvSpPr>
          <p:cNvPr id="4"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err="1">
                <a:latin typeface="Calibri" pitchFamily="34" charset="0"/>
                <a:ea typeface="+mj-ea"/>
                <a:cs typeface="+mj-cs"/>
              </a:rPr>
              <a:t>Voorbereiding</a:t>
            </a:r>
            <a:r>
              <a:rPr lang="en-US" sz="3600" b="1" kern="0" noProof="0" dirty="0">
                <a:latin typeface="Calibri" pitchFamily="34" charset="0"/>
                <a:ea typeface="+mj-ea"/>
                <a:cs typeface="+mj-cs"/>
              </a:rPr>
              <a:t> les 1</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100054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normAutofit/>
          </a:bodyPr>
          <a:lstStyle/>
          <a:p>
            <a:r>
              <a:rPr lang="nl-NL" sz="2800" dirty="0"/>
              <a:t>Werkcollege == werkcollege</a:t>
            </a:r>
          </a:p>
          <a:p>
            <a:r>
              <a:rPr lang="nl-NL" sz="2800" dirty="0"/>
              <a:t>Voorbereiding == doornemen literatuur</a:t>
            </a:r>
          </a:p>
          <a:p>
            <a:r>
              <a:rPr lang="nl-NL" sz="2800" dirty="0"/>
              <a:t>Literatuur == basis voor tentamenvragen</a:t>
            </a:r>
          </a:p>
          <a:p>
            <a:r>
              <a:rPr lang="nl-NL" sz="2800" dirty="0"/>
              <a:t>Slides == </a:t>
            </a:r>
            <a:r>
              <a:rPr lang="nl-NL" sz="2800" b="1" dirty="0"/>
              <a:t>samenvatting</a:t>
            </a:r>
            <a:r>
              <a:rPr lang="nl-NL" sz="2800" dirty="0"/>
              <a:t> literatuur</a:t>
            </a:r>
          </a:p>
          <a:p>
            <a:r>
              <a:rPr lang="nl-NL" sz="2800" dirty="0"/>
              <a:t>Slides == teveel voor 1 uur</a:t>
            </a:r>
          </a:p>
          <a:p>
            <a:r>
              <a:rPr lang="nl-NL" sz="2800" dirty="0"/>
              <a:t>Docent behandelt vragen over literatuur</a:t>
            </a:r>
          </a:p>
          <a:p>
            <a:r>
              <a:rPr lang="nl-NL" sz="2800" dirty="0"/>
              <a:t>Docent doet </a:t>
            </a:r>
            <a:r>
              <a:rPr lang="nl-NL" sz="2800" dirty="0" err="1"/>
              <a:t>exercises</a:t>
            </a:r>
            <a:r>
              <a:rPr lang="nl-NL" sz="2800" dirty="0"/>
              <a:t> met klas</a:t>
            </a:r>
          </a:p>
          <a:p>
            <a:pPr marL="0" indent="0">
              <a:buNone/>
            </a:pPr>
            <a:endParaRPr lang="nl-NL" dirty="0"/>
          </a:p>
        </p:txBody>
      </p:sp>
      <p:sp>
        <p:nvSpPr>
          <p:cNvPr id="5"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err="1">
                <a:latin typeface="Calibri" pitchFamily="34" charset="0"/>
                <a:ea typeface="+mj-ea"/>
                <a:cs typeface="+mj-cs"/>
              </a:rPr>
              <a:t>Werkcolleges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3734376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685800" y="1216526"/>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a:latin typeface="Calibri" pitchFamily="34" charset="0"/>
                <a:ea typeface="+mj-ea"/>
                <a:cs typeface="+mj-cs"/>
              </a:rPr>
              <a:t>Python Data Types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7" name="TextBox 6"/>
          <p:cNvSpPr txBox="1"/>
          <p:nvPr/>
        </p:nvSpPr>
        <p:spPr>
          <a:xfrm>
            <a:off x="685800" y="3323652"/>
            <a:ext cx="7772400" cy="1354217"/>
          </a:xfrm>
          <a:prstGeom prst="rect">
            <a:avLst/>
          </a:prstGeom>
          <a:noFill/>
        </p:spPr>
        <p:txBody>
          <a:bodyPr wrap="square" rtlCol="0">
            <a:spAutoFit/>
          </a:bodyPr>
          <a:lstStyle/>
          <a:p>
            <a:pPr marL="344488" indent="-344488">
              <a:spcAft>
                <a:spcPts val="600"/>
              </a:spcAft>
              <a:buClr>
                <a:srgbClr val="800000"/>
              </a:buClr>
              <a:buFont typeface="Wingdings" charset="2"/>
              <a:buChar char="§"/>
            </a:pPr>
            <a:r>
              <a:rPr lang="en-US" sz="2400" dirty="0">
                <a:solidFill>
                  <a:schemeClr val="accent1"/>
                </a:solidFill>
              </a:rPr>
              <a:t>Expressions, Variables, and Assignments</a:t>
            </a:r>
          </a:p>
          <a:p>
            <a:pPr marL="344488" indent="-344488">
              <a:spcAft>
                <a:spcPts val="600"/>
              </a:spcAft>
              <a:buClr>
                <a:srgbClr val="FF0000"/>
              </a:buClr>
              <a:buFont typeface="Wingdings" charset="2"/>
              <a:buChar char="§"/>
            </a:pPr>
            <a:r>
              <a:rPr lang="en-US" sz="2400" dirty="0">
                <a:solidFill>
                  <a:schemeClr val="accent1"/>
                </a:solidFill>
              </a:rPr>
              <a:t>Strings</a:t>
            </a:r>
          </a:p>
          <a:p>
            <a:pPr marL="344488" indent="-344488">
              <a:spcAft>
                <a:spcPts val="600"/>
              </a:spcAft>
              <a:buClr>
                <a:srgbClr val="FFFF00"/>
              </a:buClr>
              <a:buFont typeface="Wingdings" charset="2"/>
              <a:buChar char="§"/>
            </a:pPr>
            <a:r>
              <a:rPr lang="en-US" sz="2400" dirty="0">
                <a:solidFill>
                  <a:schemeClr val="accent1"/>
                </a:solidFill>
              </a:rPr>
              <a:t>Lists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a:latin typeface="Calibri" pitchFamily="34" charset="0"/>
                <a:ea typeface="+mj-ea"/>
                <a:cs typeface="+mj-cs"/>
              </a:rPr>
              <a:t>Algebraic expressions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5" name="TextBox 4"/>
          <p:cNvSpPr txBox="1"/>
          <p:nvPr/>
        </p:nvSpPr>
        <p:spPr bwMode="auto">
          <a:xfrm>
            <a:off x="6001215" y="2025908"/>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 + 3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5</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13" name="TextBox 12"/>
          <p:cNvSpPr txBox="1"/>
          <p:nvPr/>
        </p:nvSpPr>
        <p:spPr bwMode="auto">
          <a:xfrm>
            <a:off x="5988514" y="2025908"/>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 + 3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7 - 5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2*(3+1)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8</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5/2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5//2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14//3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4</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14%3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16" name="TextBox 15"/>
          <p:cNvSpPr txBox="1"/>
          <p:nvPr/>
        </p:nvSpPr>
        <p:spPr bwMode="auto">
          <a:xfrm>
            <a:off x="5988514" y="2025908"/>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 + 3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7 - 5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2*(3+1)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8</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5/2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5//2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14//3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4</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14%3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8</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abs(-3.2)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3.2</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17" name="TextBox 16"/>
          <p:cNvSpPr txBox="1"/>
          <p:nvPr/>
        </p:nvSpPr>
        <p:spPr bwMode="auto">
          <a:xfrm>
            <a:off x="5988514" y="2025908"/>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 + 3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7 - 5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2*(3+1)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8</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5/2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5//2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14//3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4</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14%3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8</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abs(-3.2)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3.2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min(23,41,15,24)</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15</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18" name="TextBox 17"/>
          <p:cNvSpPr txBox="1"/>
          <p:nvPr/>
        </p:nvSpPr>
        <p:spPr bwMode="auto">
          <a:xfrm>
            <a:off x="5988514" y="2025908"/>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 + 3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7 - 5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2*(3+1)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8</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5/2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5//2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14//3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4</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14%3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8</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abs(-3.2)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3.2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min(23,41,15,24)</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15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max(23,41,15,24)</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41</a:t>
            </a:r>
            <a:endParaRPr lang="en-US" sz="1400" dirty="0">
              <a:solidFill>
                <a:srgbClr val="000000"/>
              </a:solidFill>
              <a:latin typeface="Courier New" panose="02070309020205020404" pitchFamily="49" charset="0"/>
              <a:cs typeface="Courier New" panose="02070309020205020404" pitchFamily="49" charset="0"/>
            </a:endParaRPr>
          </a:p>
        </p:txBody>
      </p:sp>
      <p:sp>
        <p:nvSpPr>
          <p:cNvPr id="19" name="TextBox 18"/>
          <p:cNvSpPr txBox="1"/>
          <p:nvPr/>
        </p:nvSpPr>
        <p:spPr bwMode="auto">
          <a:xfrm>
            <a:off x="6001215" y="2025908"/>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 + 3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7 - 5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20" name="TextBox 19"/>
          <p:cNvSpPr txBox="1"/>
          <p:nvPr/>
        </p:nvSpPr>
        <p:spPr bwMode="auto">
          <a:xfrm>
            <a:off x="5988515" y="2025908"/>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 + 3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7 - 5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2*(3+1)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8</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21" name="TextBox 20"/>
          <p:cNvSpPr txBox="1"/>
          <p:nvPr/>
        </p:nvSpPr>
        <p:spPr bwMode="auto">
          <a:xfrm>
            <a:off x="5988514" y="2025908"/>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 + 3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7 - 5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2*(3+1)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8</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5/2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2.5</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22" name="TextBox 21"/>
          <p:cNvSpPr txBox="1"/>
          <p:nvPr/>
        </p:nvSpPr>
        <p:spPr bwMode="auto">
          <a:xfrm>
            <a:off x="6001215" y="2025908"/>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 + 3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7 - 5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2*(3+1)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8</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5/2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5//2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23" name="TextBox 22"/>
          <p:cNvSpPr txBox="1"/>
          <p:nvPr/>
        </p:nvSpPr>
        <p:spPr bwMode="auto">
          <a:xfrm>
            <a:off x="709358" y="1823734"/>
            <a:ext cx="4379649" cy="70788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rPr>
              <a:t>The Python</a:t>
            </a:r>
            <a:r>
              <a:rPr kumimoji="0" lang="en-US" sz="2000" b="0" i="0" u="none" strike="noStrike" kern="0" cap="none" spc="0" normalizeH="0" noProof="0" dirty="0">
                <a:ln>
                  <a:noFill/>
                </a:ln>
                <a:solidFill>
                  <a:schemeClr val="accent1"/>
                </a:solidFill>
                <a:effectLst/>
                <a:uLnTx/>
                <a:uFillTx/>
                <a:latin typeface="Calibri" pitchFamily="34" charset="0"/>
                <a:ea typeface="+mj-ea"/>
                <a:cs typeface="+mj-cs"/>
              </a:rPr>
              <a:t> interactive shell can be used </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a:solidFill>
                  <a:schemeClr val="accent1"/>
                </a:solidFill>
                <a:latin typeface="Calibri" pitchFamily="34" charset="0"/>
                <a:ea typeface="+mj-ea"/>
                <a:cs typeface="+mj-cs"/>
              </a:rPr>
              <a:t>to evaluate algebraic expressions</a:t>
            </a:r>
          </a:p>
        </p:txBody>
      </p:sp>
      <p:sp>
        <p:nvSpPr>
          <p:cNvPr id="26" name="TextBox 25"/>
          <p:cNvSpPr txBox="1"/>
          <p:nvPr/>
        </p:nvSpPr>
        <p:spPr bwMode="auto">
          <a:xfrm>
            <a:off x="709358" y="2703034"/>
            <a:ext cx="4616915"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latin typeface="Courier New" panose="02070309020205020404" pitchFamily="49" charset="0"/>
                <a:cs typeface="Courier New" panose="02070309020205020404" pitchFamily="49" charset="0"/>
              </a:rPr>
              <a:t>14//3</a:t>
            </a:r>
            <a:r>
              <a:rPr lang="en-US" sz="2000" kern="0" dirty="0">
                <a:solidFill>
                  <a:schemeClr val="accent1"/>
                </a:solidFill>
                <a:latin typeface="Calibri" pitchFamily="34" charset="0"/>
              </a:rPr>
              <a:t> is the quotient when </a:t>
            </a:r>
            <a:r>
              <a:rPr lang="en-US" sz="2000" kern="0" dirty="0">
                <a:solidFill>
                  <a:srgbClr val="000000"/>
                </a:solidFill>
                <a:latin typeface="Calibri" pitchFamily="34" charset="0"/>
              </a:rPr>
              <a:t>14</a:t>
            </a:r>
            <a:r>
              <a:rPr lang="en-US" sz="2000" kern="0" dirty="0">
                <a:solidFill>
                  <a:schemeClr val="accent1"/>
                </a:solidFill>
                <a:latin typeface="Calibri" pitchFamily="34" charset="0"/>
              </a:rPr>
              <a:t> is divided by </a:t>
            </a:r>
            <a:r>
              <a:rPr lang="en-US" sz="2000" kern="0" dirty="0">
                <a:solidFill>
                  <a:srgbClr val="000000"/>
                </a:solidFill>
                <a:latin typeface="Courier New" panose="02070309020205020404" pitchFamily="49" charset="0"/>
                <a:cs typeface="Courier New" panose="02070309020205020404" pitchFamily="49" charset="0"/>
              </a:rPr>
              <a:t>3</a:t>
            </a:r>
            <a:r>
              <a:rPr lang="en-US" sz="2000" kern="0" dirty="0">
                <a:solidFill>
                  <a:schemeClr val="accent1"/>
                </a:solidFill>
                <a:latin typeface="Calibri" pitchFamily="34" charset="0"/>
              </a:rPr>
              <a:t> and </a:t>
            </a:r>
            <a:r>
              <a:rPr lang="en-US" sz="2000" kern="0" dirty="0">
                <a:solidFill>
                  <a:srgbClr val="000000"/>
                </a:solidFill>
                <a:latin typeface="Courier New" panose="02070309020205020404" pitchFamily="49" charset="0"/>
                <a:cs typeface="Courier New" panose="02070309020205020404" pitchFamily="49" charset="0"/>
              </a:rPr>
              <a:t>14%3</a:t>
            </a:r>
            <a:r>
              <a:rPr lang="en-US" sz="2000" kern="0" dirty="0">
                <a:solidFill>
                  <a:schemeClr val="accent1"/>
                </a:solidFill>
                <a:latin typeface="Calibri" pitchFamily="34" charset="0"/>
              </a:rPr>
              <a:t> is the remainder</a:t>
            </a:r>
          </a:p>
        </p:txBody>
      </p:sp>
      <p:sp>
        <p:nvSpPr>
          <p:cNvPr id="27" name="TextBox 26"/>
          <p:cNvSpPr txBox="1"/>
          <p:nvPr/>
        </p:nvSpPr>
        <p:spPr bwMode="auto">
          <a:xfrm>
            <a:off x="709358" y="3682891"/>
            <a:ext cx="4616915"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solidFill>
                  <a:srgbClr val="000000"/>
                </a:solidFill>
                <a:latin typeface="Courier New" panose="02070309020205020404" pitchFamily="49" charset="0"/>
                <a:cs typeface="Courier New" panose="02070309020205020404" pitchFamily="49" charset="0"/>
              </a:rPr>
              <a:t>2**3 </a:t>
            </a:r>
            <a:r>
              <a:rPr lang="en-US" sz="2000" kern="0" dirty="0">
                <a:solidFill>
                  <a:schemeClr val="accent1"/>
                </a:solidFill>
                <a:latin typeface="Calibri" pitchFamily="34" charset="0"/>
              </a:rPr>
              <a:t>is </a:t>
            </a:r>
            <a:r>
              <a:rPr lang="en-US" sz="2000" kern="0" dirty="0">
                <a:solidFill>
                  <a:srgbClr val="000000"/>
                </a:solidFill>
                <a:latin typeface="Courier New" panose="02070309020205020404" pitchFamily="49" charset="0"/>
                <a:cs typeface="Courier New" panose="02070309020205020404" pitchFamily="49" charset="0"/>
              </a:rPr>
              <a:t>2</a:t>
            </a:r>
            <a:r>
              <a:rPr lang="en-US" sz="2000" kern="0" dirty="0">
                <a:solidFill>
                  <a:schemeClr val="accent1"/>
                </a:solidFill>
                <a:latin typeface="Calibri" pitchFamily="34" charset="0"/>
              </a:rPr>
              <a:t> to the </a:t>
            </a:r>
            <a:r>
              <a:rPr lang="en-US" sz="2000" kern="0" dirty="0">
                <a:solidFill>
                  <a:srgbClr val="000000"/>
                </a:solidFill>
                <a:latin typeface="Courier New" panose="02070309020205020404" pitchFamily="49" charset="0"/>
                <a:cs typeface="Courier New" panose="02070309020205020404" pitchFamily="49" charset="0"/>
              </a:rPr>
              <a:t>3</a:t>
            </a:r>
            <a:r>
              <a:rPr lang="en-US" sz="2000" kern="0" baseline="30000" dirty="0">
                <a:solidFill>
                  <a:schemeClr val="accent1"/>
                </a:solidFill>
                <a:latin typeface="Calibri" pitchFamily="34" charset="0"/>
              </a:rPr>
              <a:t>rd</a:t>
            </a:r>
            <a:r>
              <a:rPr lang="en-US" sz="2000" kern="0" dirty="0">
                <a:solidFill>
                  <a:schemeClr val="accent1"/>
                </a:solidFill>
                <a:latin typeface="Calibri" pitchFamily="34" charset="0"/>
              </a:rPr>
              <a:t> power</a:t>
            </a:r>
          </a:p>
        </p:txBody>
      </p:sp>
      <p:sp>
        <p:nvSpPr>
          <p:cNvPr id="28" name="TextBox 27"/>
          <p:cNvSpPr txBox="1"/>
          <p:nvPr/>
        </p:nvSpPr>
        <p:spPr bwMode="auto">
          <a:xfrm>
            <a:off x="709358" y="4355703"/>
            <a:ext cx="4891834" cy="23698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kern="0" dirty="0">
                <a:solidFill>
                  <a:srgbClr val="000000"/>
                </a:solidFill>
                <a:latin typeface="Courier New" panose="02070309020205020404" pitchFamily="49" charset="0"/>
                <a:cs typeface="Courier New" panose="02070309020205020404" pitchFamily="49" charset="0"/>
              </a:rPr>
              <a:t>abs()</a:t>
            </a:r>
            <a:r>
              <a:rPr lang="en-US" sz="2000" kern="0" dirty="0">
                <a:solidFill>
                  <a:schemeClr val="accent1"/>
                </a:solidFill>
                <a:latin typeface="Calibri" pitchFamily="34" charset="0"/>
              </a:rPr>
              <a:t>, </a:t>
            </a:r>
            <a:r>
              <a:rPr lang="en-US" kern="0" dirty="0">
                <a:solidFill>
                  <a:srgbClr val="000000"/>
                </a:solidFill>
                <a:latin typeface="Courier New" panose="02070309020205020404" pitchFamily="49" charset="0"/>
                <a:cs typeface="Courier New" panose="02070309020205020404" pitchFamily="49" charset="0"/>
              </a:rPr>
              <a:t>min()</a:t>
            </a:r>
            <a:r>
              <a:rPr lang="en-US" sz="2000" kern="0" dirty="0">
                <a:solidFill>
                  <a:schemeClr val="accent1"/>
                </a:solidFill>
                <a:latin typeface="Calibri" pitchFamily="34" charset="0"/>
              </a:rPr>
              <a:t>, and </a:t>
            </a:r>
            <a:r>
              <a:rPr lang="en-US" kern="0" dirty="0">
                <a:solidFill>
                  <a:srgbClr val="000000"/>
                </a:solidFill>
                <a:latin typeface="Courier New" panose="02070309020205020404" pitchFamily="49" charset="0"/>
                <a:cs typeface="Courier New" panose="02070309020205020404" pitchFamily="49" charset="0"/>
              </a:rPr>
              <a:t>max()</a:t>
            </a:r>
            <a:r>
              <a:rPr lang="en-US" sz="2000" kern="0" dirty="0">
                <a:solidFill>
                  <a:schemeClr val="accent1"/>
                </a:solidFill>
                <a:latin typeface="Calibri" pitchFamily="34" charset="0"/>
              </a:rPr>
              <a:t> are </a:t>
            </a:r>
            <a:r>
              <a:rPr lang="en-US" sz="2000" kern="0" dirty="0">
                <a:solidFill>
                  <a:srgbClr val="FF0000"/>
                </a:solidFill>
                <a:latin typeface="Calibri" pitchFamily="34" charset="0"/>
              </a:rPr>
              <a:t>functions</a:t>
            </a:r>
          </a:p>
          <a:p>
            <a:pPr defTabSz="914400" fontAlgn="base">
              <a:spcBef>
                <a:spcPct val="0"/>
              </a:spcBef>
              <a:spcAft>
                <a:spcPct val="0"/>
              </a:spcAft>
            </a:pPr>
            <a:endParaRPr lang="en-US" sz="2000" kern="0" dirty="0">
              <a:solidFill>
                <a:schemeClr val="accent1"/>
              </a:solidFill>
              <a:latin typeface="Calibri" pitchFamily="34" charset="0"/>
            </a:endParaRPr>
          </a:p>
          <a:p>
            <a:pPr marL="687388" lvl="1" indent="-230188" defTabSz="914400" fontAlgn="base">
              <a:spcBef>
                <a:spcPct val="0"/>
              </a:spcBef>
              <a:spcAft>
                <a:spcPct val="0"/>
              </a:spcAft>
              <a:buClr>
                <a:schemeClr val="tx1"/>
              </a:buClr>
              <a:buFont typeface="Arial"/>
              <a:buChar char="•"/>
            </a:pPr>
            <a:r>
              <a:rPr lang="en-US" kern="0" dirty="0">
                <a:solidFill>
                  <a:srgbClr val="000000"/>
                </a:solidFill>
                <a:latin typeface="Courier New" panose="02070309020205020404" pitchFamily="49" charset="0"/>
                <a:cs typeface="Courier New" panose="02070309020205020404" pitchFamily="49" charset="0"/>
              </a:rPr>
              <a:t>abs()</a:t>
            </a:r>
            <a:r>
              <a:rPr lang="en-US" kern="0" dirty="0">
                <a:solidFill>
                  <a:schemeClr val="accent1"/>
                </a:solidFill>
                <a:latin typeface="Calibri" pitchFamily="34" charset="0"/>
              </a:rPr>
              <a:t> takes a number as input and returns its absolute value</a:t>
            </a:r>
          </a:p>
          <a:p>
            <a:pPr marL="687388" lvl="1" indent="-230188" defTabSz="914400" fontAlgn="base">
              <a:spcBef>
                <a:spcPct val="0"/>
              </a:spcBef>
              <a:spcAft>
                <a:spcPct val="0"/>
              </a:spcAft>
              <a:buClr>
                <a:schemeClr val="tx1"/>
              </a:buClr>
              <a:buFont typeface="Arial"/>
              <a:buChar char="•"/>
            </a:pPr>
            <a:endParaRPr lang="en-US" kern="0" dirty="0">
              <a:solidFill>
                <a:schemeClr val="accent1"/>
              </a:solidFill>
              <a:latin typeface="Calibri" pitchFamily="34" charset="0"/>
            </a:endParaRPr>
          </a:p>
          <a:p>
            <a:pPr marL="687388" lvl="1" indent="-230188" defTabSz="914400" fontAlgn="base">
              <a:spcBef>
                <a:spcPct val="0"/>
              </a:spcBef>
              <a:spcAft>
                <a:spcPct val="0"/>
              </a:spcAft>
              <a:buClr>
                <a:schemeClr val="tx1"/>
              </a:buClr>
              <a:buFont typeface="Arial"/>
              <a:buChar char="•"/>
            </a:pPr>
            <a:r>
              <a:rPr lang="en-US" kern="0" dirty="0">
                <a:solidFill>
                  <a:srgbClr val="000000"/>
                </a:solidFill>
                <a:latin typeface="Courier New" panose="02070309020205020404" pitchFamily="49" charset="0"/>
                <a:cs typeface="Courier New" panose="02070309020205020404" pitchFamily="49" charset="0"/>
              </a:rPr>
              <a:t>min()</a:t>
            </a:r>
            <a:r>
              <a:rPr lang="en-US" kern="0" dirty="0">
                <a:solidFill>
                  <a:schemeClr val="accent1"/>
                </a:solidFill>
                <a:latin typeface="Calibri" pitchFamily="34" charset="0"/>
              </a:rPr>
              <a:t> (resp., </a:t>
            </a:r>
            <a:r>
              <a:rPr lang="en-US" kern="0" dirty="0">
                <a:solidFill>
                  <a:srgbClr val="000000"/>
                </a:solidFill>
                <a:latin typeface="Courier New" panose="02070309020205020404" pitchFamily="49" charset="0"/>
                <a:cs typeface="Courier New" panose="02070309020205020404" pitchFamily="49" charset="0"/>
              </a:rPr>
              <a:t>max()</a:t>
            </a:r>
            <a:r>
              <a:rPr lang="en-US" kern="0" dirty="0">
                <a:solidFill>
                  <a:schemeClr val="accent1"/>
                </a:solidFill>
                <a:latin typeface="Calibri" pitchFamily="34" charset="0"/>
              </a:rPr>
              <a:t>) take an arbitrary number of inputs and return the “smallest” (resp., “largest”) among them</a:t>
            </a:r>
          </a:p>
        </p:txBody>
      </p:sp>
      <p:sp>
        <p:nvSpPr>
          <p:cNvPr id="15" name="TextBox 14"/>
          <p:cNvSpPr txBox="1"/>
          <p:nvPr/>
        </p:nvSpPr>
        <p:spPr bwMode="auto">
          <a:xfrm>
            <a:off x="5988514" y="2025908"/>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 + 3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7 - 5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2*(3+1)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8</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5/2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5//2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14//3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4</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14%3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8</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1"/>
                                        </p:tgtEl>
                                        <p:attrNameLst>
                                          <p:attrName>style.visibility</p:attrName>
                                        </p:attrNameLst>
                                      </p:cBhvr>
                                      <p:to>
                                        <p:strVal val="hidden"/>
                                      </p:to>
                                    </p:set>
                                  </p:childTnLst>
                                </p:cTn>
                              </p:par>
                              <p:par>
                                <p:cTn id="29" presetID="1" presetClass="entr" presetSubtype="0" fill="hold" grpId="2"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3"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6"/>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animBg="1"/>
      <p:bldP spid="13" grpId="1" animBg="1"/>
      <p:bldP spid="16" grpId="0" animBg="1"/>
      <p:bldP spid="16" grpId="1" animBg="1"/>
      <p:bldP spid="17" grpId="0" animBg="1"/>
      <p:bldP spid="17" grpId="1" animBg="1"/>
      <p:bldP spid="18" grpId="0" animBg="1"/>
      <p:bldP spid="19" grpId="0" animBg="1"/>
      <p:bldP spid="19" grpId="1" animBg="1"/>
      <p:bldP spid="20" grpId="0" animBg="1"/>
      <p:bldP spid="20" grpId="1" animBg="1"/>
      <p:bldP spid="21" grpId="0" animBg="1"/>
      <p:bldP spid="21" grpId="1" animBg="1"/>
      <p:bldP spid="22" grpId="2" animBg="1"/>
      <p:bldP spid="22" grpId="3" animBg="1"/>
      <p:bldP spid="26" grpId="0"/>
      <p:bldP spid="27" grpId="0"/>
      <p:bldP spid="28" grpId="0"/>
      <p:bldP spid="15" grpId="0" animBg="1"/>
      <p:bldP spid="1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a:latin typeface="Calibri" pitchFamily="34" charset="0"/>
                <a:ea typeface="+mj-ea"/>
                <a:cs typeface="+mj-cs"/>
              </a:rPr>
              <a:t>Boolean expressions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23" name="TextBox 22"/>
          <p:cNvSpPr txBox="1"/>
          <p:nvPr/>
        </p:nvSpPr>
        <p:spPr bwMode="auto">
          <a:xfrm>
            <a:off x="709359" y="1981200"/>
            <a:ext cx="4510341" cy="23698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a:solidFill>
                  <a:schemeClr val="accent1"/>
                </a:solidFill>
                <a:latin typeface="Calibri" pitchFamily="34" charset="0"/>
                <a:ea typeface="+mj-ea"/>
                <a:cs typeface="+mj-cs"/>
              </a:rPr>
              <a:t>In addition to algebraic expressions,</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noProof="0" dirty="0">
                <a:ln>
                  <a:noFill/>
                </a:ln>
                <a:solidFill>
                  <a:schemeClr val="accent1"/>
                </a:solidFill>
                <a:effectLst/>
                <a:uLnTx/>
                <a:uFillTx/>
                <a:latin typeface="Calibri" pitchFamily="34" charset="0"/>
                <a:ea typeface="+mj-ea"/>
                <a:cs typeface="+mj-cs"/>
              </a:rPr>
              <a:t>Python can evaluate Boolean expressions</a:t>
            </a:r>
          </a:p>
          <a:p>
            <a:pPr marL="0" marR="0" indent="0" algn="l" defTabSz="914400" rtl="0" eaLnBrk="1" fontAlgn="base" latinLnBrk="0" hangingPunct="1">
              <a:lnSpc>
                <a:spcPct val="100000"/>
              </a:lnSpc>
              <a:spcBef>
                <a:spcPct val="0"/>
              </a:spcBef>
              <a:spcAft>
                <a:spcPct val="0"/>
              </a:spcAft>
              <a:buClrTx/>
              <a:buSzTx/>
              <a:buFontTx/>
              <a:buNone/>
              <a:tabLst/>
            </a:pPr>
            <a:endParaRPr lang="en-US" kern="0" dirty="0">
              <a:solidFill>
                <a:schemeClr val="accent1"/>
              </a:solidFill>
              <a:latin typeface="Calibri" pitchFamily="34" charset="0"/>
              <a:ea typeface="+mj-ea"/>
              <a:cs typeface="+mj-cs"/>
            </a:endParaRPr>
          </a:p>
          <a:p>
            <a:pPr marL="571500" lvl="1" indent="-228600" defTabSz="914400" fontAlgn="base">
              <a:spcBef>
                <a:spcPct val="0"/>
              </a:spcBef>
              <a:spcAft>
                <a:spcPct val="0"/>
              </a:spcAft>
              <a:buClr>
                <a:schemeClr val="tx1"/>
              </a:buClr>
              <a:buFont typeface="Arial"/>
              <a:buChar char="•"/>
            </a:pPr>
            <a:r>
              <a:rPr lang="en-US" kern="0" dirty="0">
                <a:solidFill>
                  <a:schemeClr val="accent1"/>
                </a:solidFill>
                <a:latin typeface="Calibri" pitchFamily="34" charset="0"/>
                <a:ea typeface="+mj-ea"/>
                <a:cs typeface="+mj-cs"/>
              </a:rPr>
              <a:t>Boolean </a:t>
            </a:r>
            <a:r>
              <a:rPr lang="en-US" kern="0" dirty="0" err="1">
                <a:solidFill>
                  <a:schemeClr val="accent1"/>
                </a:solidFill>
                <a:latin typeface="Calibri" pitchFamily="34" charset="0"/>
                <a:ea typeface="+mj-ea"/>
                <a:cs typeface="+mj-cs"/>
              </a:rPr>
              <a:t>e</a:t>
            </a:r>
            <a:r>
              <a:rPr kumimoji="0" lang="en-US" b="0" i="0" u="none" strike="noStrike" kern="0" cap="none" spc="0" normalizeH="0" noProof="0" dirty="0" err="1">
                <a:ln>
                  <a:noFill/>
                </a:ln>
                <a:solidFill>
                  <a:schemeClr val="accent1"/>
                </a:solidFill>
                <a:effectLst/>
                <a:uLnTx/>
                <a:uFillTx/>
                <a:latin typeface="Calibri" pitchFamily="34" charset="0"/>
                <a:ea typeface="+mj-ea"/>
                <a:cs typeface="+mj-cs"/>
              </a:rPr>
              <a:t>xpressions</a:t>
            </a:r>
            <a:r>
              <a:rPr kumimoji="0" lang="en-US" b="0" i="0" u="none" strike="noStrike" kern="0" cap="none" spc="0" normalizeH="0" noProof="0" dirty="0">
                <a:ln>
                  <a:noFill/>
                </a:ln>
                <a:solidFill>
                  <a:schemeClr val="accent1"/>
                </a:solidFill>
                <a:effectLst/>
                <a:uLnTx/>
                <a:uFillTx/>
                <a:latin typeface="Calibri" pitchFamily="34" charset="0"/>
                <a:ea typeface="+mj-ea"/>
                <a:cs typeface="+mj-cs"/>
              </a:rPr>
              <a:t> evaluate to</a:t>
            </a:r>
          </a:p>
          <a:p>
            <a:pPr marL="571500" lvl="1" indent="-228600" defTabSz="914400" fontAlgn="base">
              <a:spcBef>
                <a:spcPct val="0"/>
              </a:spcBef>
              <a:spcAft>
                <a:spcPct val="0"/>
              </a:spcAft>
            </a:pPr>
            <a:r>
              <a:rPr lang="en-US" kern="0" dirty="0">
                <a:solidFill>
                  <a:schemeClr val="accent1"/>
                </a:solidFill>
                <a:latin typeface="Calibri" pitchFamily="34" charset="0"/>
                <a:ea typeface="+mj-ea"/>
                <a:cs typeface="+mj-cs"/>
              </a:rPr>
              <a:t>	</a:t>
            </a:r>
            <a:r>
              <a:rPr kumimoji="0" lang="en-US" b="0" i="0" u="none" strike="noStrike" kern="0" cap="none" spc="0" normalizeH="0" noProof="0" dirty="0">
                <a:ln>
                  <a:noFill/>
                </a:ln>
                <a:solidFill>
                  <a:srgbClr val="000000"/>
                </a:solidFill>
                <a:effectLst/>
                <a:uLnTx/>
                <a:uFillTx/>
                <a:latin typeface="Courier New" panose="02070309020205020404" pitchFamily="49" charset="0"/>
                <a:ea typeface="+mj-ea"/>
                <a:cs typeface="Courier New" panose="02070309020205020404" pitchFamily="49" charset="0"/>
              </a:rPr>
              <a:t>True </a:t>
            </a:r>
            <a:r>
              <a:rPr kumimoji="0" lang="en-US" b="0" i="0" u="none" strike="noStrike" kern="0" cap="none" spc="0" normalizeH="0" noProof="0" dirty="0">
                <a:ln>
                  <a:noFill/>
                </a:ln>
                <a:solidFill>
                  <a:schemeClr val="accent1"/>
                </a:solidFill>
                <a:effectLst/>
                <a:uLnTx/>
                <a:uFillTx/>
                <a:latin typeface="Calibri" pitchFamily="34" charset="0"/>
                <a:ea typeface="+mj-ea"/>
                <a:cs typeface="+mj-cs"/>
              </a:rPr>
              <a:t>or </a:t>
            </a:r>
            <a:r>
              <a:rPr kumimoji="0" lang="en-US" b="0" i="0" u="none" strike="noStrike" kern="0" cap="none" spc="0" normalizeH="0" noProof="0" dirty="0">
                <a:ln>
                  <a:noFill/>
                </a:ln>
                <a:solidFill>
                  <a:srgbClr val="000000"/>
                </a:solidFill>
                <a:effectLst/>
                <a:uLnTx/>
                <a:uFillTx/>
                <a:latin typeface="Courier New" panose="02070309020205020404" pitchFamily="49" charset="0"/>
                <a:ea typeface="+mj-ea"/>
                <a:cs typeface="Courier New" panose="02070309020205020404" pitchFamily="49" charset="0"/>
              </a:rPr>
              <a:t>False</a:t>
            </a:r>
          </a:p>
          <a:p>
            <a:pPr marL="571500" lvl="1" indent="-228600" defTabSz="914400" fontAlgn="base">
              <a:spcBef>
                <a:spcPct val="0"/>
              </a:spcBef>
              <a:spcAft>
                <a:spcPct val="0"/>
              </a:spcAft>
              <a:buClr>
                <a:schemeClr val="tx1"/>
              </a:buClr>
              <a:buFont typeface="Arial"/>
              <a:buChar char="•"/>
            </a:pPr>
            <a:r>
              <a:rPr lang="en-US" kern="0" dirty="0">
                <a:solidFill>
                  <a:schemeClr val="accent1"/>
                </a:solidFill>
                <a:latin typeface="Calibri" pitchFamily="34" charset="0"/>
              </a:rPr>
              <a:t>Boolean expressions often involve comparison operators</a:t>
            </a:r>
          </a:p>
          <a:p>
            <a:pPr marL="571500" lvl="1" indent="-228600" defTabSz="914400" fontAlgn="base">
              <a:spcBef>
                <a:spcPct val="0"/>
              </a:spcBef>
              <a:spcAft>
                <a:spcPct val="0"/>
              </a:spcAft>
            </a:pPr>
            <a:r>
              <a:rPr lang="en-US" kern="0" dirty="0">
                <a:solidFill>
                  <a:schemeClr val="accent1"/>
                </a:solidFill>
                <a:latin typeface="Calibri" pitchFamily="34" charset="0"/>
              </a:rPr>
              <a:t>	</a:t>
            </a:r>
            <a:r>
              <a:rPr lang="en-US" kern="0" dirty="0">
                <a:solidFill>
                  <a:srgbClr val="000000"/>
                </a:solidFill>
                <a:latin typeface="Courier New" panose="02070309020205020404" pitchFamily="49" charset="0"/>
                <a:cs typeface="Courier New" panose="02070309020205020404" pitchFamily="49" charset="0"/>
              </a:rPr>
              <a:t>&lt;</a:t>
            </a:r>
            <a:r>
              <a:rPr lang="en-US" kern="0" dirty="0">
                <a:solidFill>
                  <a:schemeClr val="accent1"/>
                </a:solidFill>
                <a:latin typeface="Calibri" pitchFamily="34" charset="0"/>
              </a:rPr>
              <a:t>, </a:t>
            </a:r>
            <a:r>
              <a:rPr lang="en-US" kern="0" dirty="0">
                <a:solidFill>
                  <a:srgbClr val="000000"/>
                </a:solidFill>
                <a:latin typeface="Courier New" panose="02070309020205020404" pitchFamily="49" charset="0"/>
                <a:cs typeface="Courier New" panose="02070309020205020404" pitchFamily="49" charset="0"/>
              </a:rPr>
              <a:t>&gt;</a:t>
            </a:r>
            <a:r>
              <a:rPr lang="en-US" kern="0" dirty="0">
                <a:solidFill>
                  <a:schemeClr val="accent1"/>
                </a:solidFill>
                <a:latin typeface="Calibri" pitchFamily="34" charset="0"/>
              </a:rPr>
              <a:t>, </a:t>
            </a:r>
            <a:r>
              <a:rPr lang="en-US" kern="0" dirty="0">
                <a:solidFill>
                  <a:srgbClr val="000000"/>
                </a:solidFill>
                <a:latin typeface="Courier New" panose="02070309020205020404" pitchFamily="49" charset="0"/>
                <a:cs typeface="Courier New" panose="02070309020205020404" pitchFamily="49" charset="0"/>
              </a:rPr>
              <a:t>==</a:t>
            </a:r>
            <a:r>
              <a:rPr lang="en-US" kern="0" dirty="0">
                <a:solidFill>
                  <a:schemeClr val="accent1"/>
                </a:solidFill>
                <a:latin typeface="Calibri" pitchFamily="34" charset="0"/>
              </a:rPr>
              <a:t>, </a:t>
            </a:r>
            <a:r>
              <a:rPr lang="en-US" kern="0" dirty="0">
                <a:solidFill>
                  <a:srgbClr val="000000"/>
                </a:solidFill>
                <a:latin typeface="Courier New" panose="02070309020205020404" pitchFamily="49" charset="0"/>
                <a:cs typeface="Courier New" panose="02070309020205020404" pitchFamily="49" charset="0"/>
              </a:rPr>
              <a:t>!=</a:t>
            </a:r>
            <a:r>
              <a:rPr lang="en-US" kern="0" dirty="0">
                <a:solidFill>
                  <a:schemeClr val="accent1"/>
                </a:solidFill>
                <a:latin typeface="Calibri" pitchFamily="34" charset="0"/>
              </a:rPr>
              <a:t>, </a:t>
            </a:r>
            <a:r>
              <a:rPr lang="en-US" kern="0" dirty="0">
                <a:solidFill>
                  <a:srgbClr val="000000"/>
                </a:solidFill>
                <a:latin typeface="Courier New" panose="02070309020205020404" pitchFamily="49" charset="0"/>
                <a:cs typeface="Courier New" panose="02070309020205020404" pitchFamily="49" charset="0"/>
              </a:rPr>
              <a:t>&lt;=</a:t>
            </a:r>
            <a:r>
              <a:rPr lang="en-US" kern="0" dirty="0">
                <a:solidFill>
                  <a:schemeClr val="accent1"/>
                </a:solidFill>
                <a:latin typeface="Calibri" pitchFamily="34" charset="0"/>
              </a:rPr>
              <a:t>, and </a:t>
            </a:r>
            <a:r>
              <a:rPr lang="en-US" kern="0" dirty="0">
                <a:solidFill>
                  <a:srgbClr val="000000"/>
                </a:solidFill>
                <a:latin typeface="Courier New" panose="02070309020205020404" pitchFamily="49" charset="0"/>
                <a:cs typeface="Courier New" panose="02070309020205020404" pitchFamily="49" charset="0"/>
              </a:rPr>
              <a:t>&gt;=</a:t>
            </a:r>
            <a:r>
              <a:rPr lang="en-US" kern="0" dirty="0">
                <a:solidFill>
                  <a:srgbClr val="294171"/>
                </a:solidFill>
                <a:cs typeface="Courier New" panose="02070309020205020404" pitchFamily="49" charset="0"/>
              </a:rPr>
              <a:t> </a:t>
            </a:r>
          </a:p>
        </p:txBody>
      </p:sp>
      <p:sp>
        <p:nvSpPr>
          <p:cNvPr id="24" name="TextBox 23"/>
          <p:cNvSpPr txBox="1"/>
          <p:nvPr/>
        </p:nvSpPr>
        <p:spPr bwMode="auto">
          <a:xfrm>
            <a:off x="5491373" y="1981200"/>
            <a:ext cx="3155485" cy="310854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 &lt;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 &gt;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False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 ==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False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 !=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 &lt;=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 &gt;=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False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2+4 == 2*(9/3)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p:txBody>
      </p:sp>
      <p:sp>
        <p:nvSpPr>
          <p:cNvPr id="26" name="TextBox 25"/>
          <p:cNvSpPr txBox="1"/>
          <p:nvPr/>
        </p:nvSpPr>
        <p:spPr bwMode="auto">
          <a:xfrm>
            <a:off x="709358" y="5411450"/>
            <a:ext cx="7937500" cy="954107"/>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kern="0" dirty="0">
                <a:solidFill>
                  <a:schemeClr val="accent1"/>
                </a:solidFill>
                <a:ea typeface="+mj-ea"/>
                <a:cs typeface="Courier New" panose="02070309020205020404" pitchFamily="49" charset="0"/>
              </a:rPr>
              <a:t>In an expression containing algebraic and comparison operators:</a:t>
            </a:r>
          </a:p>
          <a:p>
            <a:pPr marL="571500" lvl="2" indent="-228600" defTabSz="914400" fontAlgn="base">
              <a:spcBef>
                <a:spcPct val="0"/>
              </a:spcBef>
              <a:spcAft>
                <a:spcPct val="0"/>
              </a:spcAft>
              <a:buClr>
                <a:schemeClr val="accent1"/>
              </a:buClr>
              <a:buFont typeface="Arial"/>
              <a:buChar char="•"/>
            </a:pPr>
            <a:r>
              <a:rPr lang="en-US" kern="0" dirty="0">
                <a:solidFill>
                  <a:srgbClr val="000000"/>
                </a:solidFill>
                <a:ea typeface="+mj-ea"/>
                <a:cs typeface="Courier New" panose="02070309020205020404" pitchFamily="49" charset="0"/>
              </a:rPr>
              <a:t>Algebraic operators are evaluated first</a:t>
            </a:r>
          </a:p>
          <a:p>
            <a:pPr marL="571500" lvl="2" indent="-228600" defTabSz="914400" fontAlgn="base">
              <a:spcBef>
                <a:spcPct val="0"/>
              </a:spcBef>
              <a:spcAft>
                <a:spcPct val="0"/>
              </a:spcAft>
              <a:buClr>
                <a:schemeClr val="accent1"/>
              </a:buClr>
              <a:buFont typeface="Arial"/>
              <a:buChar char="•"/>
            </a:pPr>
            <a:r>
              <a:rPr lang="en-US" kern="0" dirty="0">
                <a:solidFill>
                  <a:srgbClr val="000000"/>
                </a:solidFill>
                <a:ea typeface="+mj-ea"/>
                <a:cs typeface="Courier New" panose="02070309020205020404" pitchFamily="49" charset="0"/>
              </a:rPr>
              <a:t>Comparison operators are evaluated next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a:latin typeface="Calibri" pitchFamily="34" charset="0"/>
                <a:ea typeface="+mj-ea"/>
                <a:cs typeface="+mj-cs"/>
              </a:rPr>
              <a:t>Boolean operators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23" name="TextBox 22"/>
          <p:cNvSpPr txBox="1"/>
          <p:nvPr/>
        </p:nvSpPr>
        <p:spPr bwMode="auto">
          <a:xfrm>
            <a:off x="709359" y="1981200"/>
            <a:ext cx="4510341" cy="2092881"/>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a:solidFill>
                  <a:schemeClr val="accent1"/>
                </a:solidFill>
                <a:latin typeface="Calibri" pitchFamily="34" charset="0"/>
                <a:ea typeface="+mj-ea"/>
                <a:cs typeface="+mj-cs"/>
              </a:rPr>
              <a:t>In addition to algebraic expressions,</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noProof="0" dirty="0">
                <a:ln>
                  <a:noFill/>
                </a:ln>
                <a:solidFill>
                  <a:schemeClr val="accent1"/>
                </a:solidFill>
                <a:effectLst/>
                <a:uLnTx/>
                <a:uFillTx/>
                <a:latin typeface="Calibri" pitchFamily="34" charset="0"/>
                <a:ea typeface="+mj-ea"/>
                <a:cs typeface="+mj-cs"/>
              </a:rPr>
              <a:t>Python can evaluate Boolean expressions</a:t>
            </a:r>
          </a:p>
          <a:p>
            <a:pPr marL="0" marR="0" indent="0" algn="l" defTabSz="914400" rtl="0" eaLnBrk="1" fontAlgn="base" latinLnBrk="0" hangingPunct="1">
              <a:lnSpc>
                <a:spcPct val="100000"/>
              </a:lnSpc>
              <a:spcBef>
                <a:spcPct val="0"/>
              </a:spcBef>
              <a:spcAft>
                <a:spcPct val="0"/>
              </a:spcAft>
              <a:buClrTx/>
              <a:buSzTx/>
              <a:buFontTx/>
              <a:buNone/>
              <a:tabLst/>
            </a:pPr>
            <a:endParaRPr lang="en-US" kern="0" dirty="0">
              <a:solidFill>
                <a:schemeClr val="accent1"/>
              </a:solidFill>
              <a:latin typeface="Calibri" pitchFamily="34" charset="0"/>
              <a:ea typeface="+mj-ea"/>
              <a:cs typeface="+mj-cs"/>
            </a:endParaRPr>
          </a:p>
          <a:p>
            <a:pPr marL="571500" lvl="1" indent="-228600" defTabSz="914400" fontAlgn="base">
              <a:spcBef>
                <a:spcPct val="0"/>
              </a:spcBef>
              <a:spcAft>
                <a:spcPct val="0"/>
              </a:spcAft>
              <a:buClr>
                <a:schemeClr val="tx1"/>
              </a:buClr>
              <a:buFont typeface="Arial"/>
              <a:buChar char="•"/>
            </a:pPr>
            <a:r>
              <a:rPr lang="en-US" kern="0" dirty="0">
                <a:solidFill>
                  <a:schemeClr val="accent1"/>
                </a:solidFill>
                <a:latin typeface="Calibri" pitchFamily="34" charset="0"/>
                <a:ea typeface="+mj-ea"/>
                <a:cs typeface="+mj-cs"/>
              </a:rPr>
              <a:t>Boolean </a:t>
            </a:r>
            <a:r>
              <a:rPr lang="en-US" kern="0" dirty="0" err="1">
                <a:solidFill>
                  <a:schemeClr val="accent1"/>
                </a:solidFill>
                <a:latin typeface="Calibri" pitchFamily="34" charset="0"/>
                <a:ea typeface="+mj-ea"/>
                <a:cs typeface="+mj-cs"/>
              </a:rPr>
              <a:t>e</a:t>
            </a:r>
            <a:r>
              <a:rPr kumimoji="0" lang="en-US" b="0" i="0" u="none" strike="noStrike" kern="0" cap="none" spc="0" normalizeH="0" noProof="0" dirty="0" err="1">
                <a:ln>
                  <a:noFill/>
                </a:ln>
                <a:solidFill>
                  <a:schemeClr val="accent1"/>
                </a:solidFill>
                <a:effectLst/>
                <a:uLnTx/>
                <a:uFillTx/>
                <a:latin typeface="Calibri" pitchFamily="34" charset="0"/>
                <a:ea typeface="+mj-ea"/>
                <a:cs typeface="+mj-cs"/>
              </a:rPr>
              <a:t>xpressions</a:t>
            </a:r>
            <a:r>
              <a:rPr kumimoji="0" lang="en-US" b="0" i="0" u="none" strike="noStrike" kern="0" cap="none" spc="0" normalizeH="0" noProof="0" dirty="0">
                <a:ln>
                  <a:noFill/>
                </a:ln>
                <a:solidFill>
                  <a:schemeClr val="accent1"/>
                </a:solidFill>
                <a:effectLst/>
                <a:uLnTx/>
                <a:uFillTx/>
                <a:latin typeface="Calibri" pitchFamily="34" charset="0"/>
                <a:ea typeface="+mj-ea"/>
                <a:cs typeface="+mj-cs"/>
              </a:rPr>
              <a:t> evaluate to</a:t>
            </a:r>
            <a:r>
              <a:rPr lang="en-US" kern="0" dirty="0">
                <a:solidFill>
                  <a:schemeClr val="accent1"/>
                </a:solidFill>
                <a:latin typeface="Calibri" pitchFamily="34" charset="0"/>
                <a:ea typeface="+mj-ea"/>
                <a:cs typeface="+mj-cs"/>
              </a:rPr>
              <a:t> </a:t>
            </a:r>
            <a:r>
              <a:rPr kumimoji="0" lang="en-US" b="0" i="0" u="none" strike="noStrike" kern="0" cap="none" spc="0" normalizeH="0" noProof="0" dirty="0">
                <a:ln>
                  <a:noFill/>
                </a:ln>
                <a:solidFill>
                  <a:srgbClr val="000000"/>
                </a:solidFill>
                <a:effectLst/>
                <a:uLnTx/>
                <a:uFillTx/>
                <a:latin typeface="Courier New" panose="02070309020205020404" pitchFamily="49" charset="0"/>
                <a:ea typeface="+mj-ea"/>
                <a:cs typeface="Courier New" panose="02070309020205020404" pitchFamily="49" charset="0"/>
              </a:rPr>
              <a:t>True </a:t>
            </a:r>
            <a:r>
              <a:rPr kumimoji="0" lang="en-US" b="0" i="0" u="none" strike="noStrike" kern="0" cap="none" spc="0" normalizeH="0" noProof="0" dirty="0">
                <a:ln>
                  <a:noFill/>
                </a:ln>
                <a:solidFill>
                  <a:schemeClr val="accent1"/>
                </a:solidFill>
                <a:effectLst/>
                <a:uLnTx/>
                <a:uFillTx/>
                <a:latin typeface="Calibri" pitchFamily="34" charset="0"/>
                <a:ea typeface="+mj-ea"/>
                <a:cs typeface="+mj-cs"/>
              </a:rPr>
              <a:t>or </a:t>
            </a:r>
            <a:r>
              <a:rPr kumimoji="0" lang="en-US" b="0" i="0" u="none" strike="noStrike" kern="0" cap="none" spc="0" normalizeH="0" noProof="0" dirty="0">
                <a:ln>
                  <a:noFill/>
                </a:ln>
                <a:solidFill>
                  <a:srgbClr val="000000"/>
                </a:solidFill>
                <a:effectLst/>
                <a:uLnTx/>
                <a:uFillTx/>
                <a:latin typeface="Courier New" panose="02070309020205020404" pitchFamily="49" charset="0"/>
                <a:ea typeface="+mj-ea"/>
                <a:cs typeface="Courier New" panose="02070309020205020404" pitchFamily="49" charset="0"/>
              </a:rPr>
              <a:t>False</a:t>
            </a:r>
          </a:p>
          <a:p>
            <a:pPr marL="571500" lvl="1" indent="-228600" defTabSz="914400" fontAlgn="base">
              <a:spcBef>
                <a:spcPct val="0"/>
              </a:spcBef>
              <a:spcAft>
                <a:spcPct val="0"/>
              </a:spcAft>
              <a:buClr>
                <a:schemeClr val="tx1"/>
              </a:buClr>
              <a:buFont typeface="Arial"/>
              <a:buChar char="•"/>
            </a:pPr>
            <a:r>
              <a:rPr lang="en-US" kern="0" dirty="0">
                <a:solidFill>
                  <a:schemeClr val="accent1"/>
                </a:solidFill>
                <a:latin typeface="Calibri" pitchFamily="34" charset="0"/>
              </a:rPr>
              <a:t>Boolean expressions may include Boolean operators </a:t>
            </a:r>
            <a:r>
              <a:rPr lang="en-US" kern="0" dirty="0">
                <a:latin typeface="Courier New" panose="02070309020205020404" pitchFamily="49" charset="0"/>
                <a:cs typeface="Courier New" panose="02070309020205020404" pitchFamily="49" charset="0"/>
              </a:rPr>
              <a:t>and</a:t>
            </a:r>
            <a:r>
              <a:rPr lang="en-US" kern="0" dirty="0">
                <a:solidFill>
                  <a:schemeClr val="accent1"/>
                </a:solidFill>
                <a:latin typeface="Calibri" pitchFamily="34" charset="0"/>
                <a:cs typeface="Courier New" panose="02070309020205020404" pitchFamily="49" charset="0"/>
              </a:rPr>
              <a:t>, </a:t>
            </a:r>
            <a:r>
              <a:rPr lang="en-US" kern="0" dirty="0">
                <a:solidFill>
                  <a:srgbClr val="000000"/>
                </a:solidFill>
                <a:latin typeface="Courier New" panose="02070309020205020404" pitchFamily="49" charset="0"/>
                <a:cs typeface="Courier New" panose="02070309020205020404" pitchFamily="49" charset="0"/>
              </a:rPr>
              <a:t>or</a:t>
            </a:r>
            <a:r>
              <a:rPr lang="en-US" kern="0" dirty="0">
                <a:solidFill>
                  <a:schemeClr val="accent1"/>
                </a:solidFill>
                <a:latin typeface="Calibri" pitchFamily="34" charset="0"/>
                <a:cs typeface="Courier New" panose="02070309020205020404" pitchFamily="49" charset="0"/>
              </a:rPr>
              <a:t>, and </a:t>
            </a:r>
            <a:r>
              <a:rPr lang="en-US" kern="0" dirty="0">
                <a:solidFill>
                  <a:srgbClr val="000000"/>
                </a:solidFill>
                <a:latin typeface="Courier New" panose="02070309020205020404" pitchFamily="49" charset="0"/>
                <a:cs typeface="Courier New" panose="02070309020205020404" pitchFamily="49" charset="0"/>
              </a:rPr>
              <a:t>not </a:t>
            </a:r>
          </a:p>
        </p:txBody>
      </p:sp>
      <p:sp>
        <p:nvSpPr>
          <p:cNvPr id="24" name="TextBox 23"/>
          <p:cNvSpPr txBox="1"/>
          <p:nvPr/>
        </p:nvSpPr>
        <p:spPr bwMode="auto">
          <a:xfrm>
            <a:off x="5640794" y="579358"/>
            <a:ext cx="3155485"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2&lt;3 and 3&lt;4</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4==5 and 3&lt;4</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False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False and 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False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True and 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4==5 or 3&lt;4</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False or 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False or False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False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not(3&lt;4)</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False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not(True</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False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not(False</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4+1==5 or 4-1&lt;4</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p:txBody>
      </p:sp>
      <p:sp>
        <p:nvSpPr>
          <p:cNvPr id="8" name="TextBox 7"/>
          <p:cNvSpPr txBox="1"/>
          <p:nvPr/>
        </p:nvSpPr>
        <p:spPr bwMode="auto">
          <a:xfrm>
            <a:off x="709357" y="5411450"/>
            <a:ext cx="8086921" cy="123110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kern="0" dirty="0">
                <a:solidFill>
                  <a:schemeClr val="accent1"/>
                </a:solidFill>
                <a:ea typeface="+mj-ea"/>
                <a:cs typeface="Courier New" panose="02070309020205020404" pitchFamily="49" charset="0"/>
              </a:rPr>
              <a:t>In a an expression containing algebraic, comparison, and Boolean operators:</a:t>
            </a:r>
          </a:p>
          <a:p>
            <a:pPr marL="571500" lvl="2" indent="-228600" defTabSz="914400" fontAlgn="base">
              <a:spcBef>
                <a:spcPct val="0"/>
              </a:spcBef>
              <a:spcAft>
                <a:spcPct val="0"/>
              </a:spcAft>
              <a:buClr>
                <a:schemeClr val="accent1"/>
              </a:buClr>
              <a:buFont typeface="Arial"/>
              <a:buChar char="•"/>
            </a:pPr>
            <a:r>
              <a:rPr lang="en-US" kern="0" dirty="0">
                <a:ea typeface="+mj-ea"/>
                <a:cs typeface="Courier New" panose="02070309020205020404" pitchFamily="49" charset="0"/>
              </a:rPr>
              <a:t>Algebraic operators are evaluated first</a:t>
            </a:r>
          </a:p>
          <a:p>
            <a:pPr marL="571500" lvl="2" indent="-228600" defTabSz="914400" fontAlgn="base">
              <a:spcBef>
                <a:spcPct val="0"/>
              </a:spcBef>
              <a:spcAft>
                <a:spcPct val="0"/>
              </a:spcAft>
              <a:buClr>
                <a:schemeClr val="accent1"/>
              </a:buClr>
              <a:buFont typeface="Arial"/>
              <a:buChar char="•"/>
            </a:pPr>
            <a:r>
              <a:rPr lang="en-US" kern="0" dirty="0">
                <a:ea typeface="+mj-ea"/>
                <a:cs typeface="Courier New" panose="02070309020205020404" pitchFamily="49" charset="0"/>
              </a:rPr>
              <a:t>Comparison operators are evaluated next</a:t>
            </a:r>
          </a:p>
          <a:p>
            <a:pPr marL="571500" lvl="2" indent="-228600" defTabSz="914400" fontAlgn="base">
              <a:spcBef>
                <a:spcPct val="0"/>
              </a:spcBef>
              <a:spcAft>
                <a:spcPct val="0"/>
              </a:spcAft>
              <a:buClr>
                <a:schemeClr val="accent1"/>
              </a:buClr>
              <a:buFont typeface="Arial"/>
              <a:buChar char="•"/>
            </a:pPr>
            <a:r>
              <a:rPr lang="en-US" kern="0" dirty="0">
                <a:ea typeface="+mj-ea"/>
                <a:cs typeface="Courier New" panose="02070309020205020404" pitchFamily="49" charset="0"/>
              </a:rPr>
              <a:t>Boolean operators are evaluated last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ep 68"/>
          <p:cNvGrpSpPr/>
          <p:nvPr/>
        </p:nvGrpSpPr>
        <p:grpSpPr>
          <a:xfrm>
            <a:off x="161951" y="1512609"/>
            <a:ext cx="6300070" cy="4410048"/>
            <a:chOff x="161951" y="1512609"/>
            <a:chExt cx="6300070" cy="4410048"/>
          </a:xfrm>
        </p:grpSpPr>
        <p:sp>
          <p:nvSpPr>
            <p:cNvPr id="8" name="Rechthoek 7"/>
            <p:cNvSpPr/>
            <p:nvPr/>
          </p:nvSpPr>
          <p:spPr bwMode="auto">
            <a:xfrm>
              <a:off x="2411976" y="2862623"/>
              <a:ext cx="720008" cy="540006"/>
            </a:xfrm>
            <a:prstGeom prst="rect">
              <a:avLst/>
            </a:prstGeom>
            <a:gradFill>
              <a:gsLst>
                <a:gs pos="56515">
                  <a:srgbClr val="DCF8FF"/>
                </a:gs>
                <a:gs pos="0">
                  <a:schemeClr val="accent3">
                    <a:tint val="50000"/>
                    <a:satMod val="300000"/>
                  </a:schemeClr>
                </a:gs>
                <a:gs pos="35000">
                  <a:srgbClr val="CDF5FF"/>
                </a:gs>
                <a:gs pos="100000">
                  <a:schemeClr val="accent3">
                    <a:tint val="15000"/>
                    <a:satMod val="350000"/>
                  </a:schemeClr>
                </a:gs>
              </a:gsLst>
            </a:gradFill>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9" name="Rechthoek 8"/>
            <p:cNvSpPr/>
            <p:nvPr/>
          </p:nvSpPr>
          <p:spPr bwMode="auto">
            <a:xfrm>
              <a:off x="3221985" y="2862623"/>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10" name="Rechthoek 9"/>
            <p:cNvSpPr/>
            <p:nvPr/>
          </p:nvSpPr>
          <p:spPr bwMode="auto">
            <a:xfrm>
              <a:off x="4031994" y="2862623"/>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11" name="Rechthoek 10"/>
            <p:cNvSpPr/>
            <p:nvPr/>
          </p:nvSpPr>
          <p:spPr bwMode="auto">
            <a:xfrm>
              <a:off x="4842003" y="2862623"/>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12" name="Rechthoek 11"/>
            <p:cNvSpPr/>
            <p:nvPr/>
          </p:nvSpPr>
          <p:spPr bwMode="auto">
            <a:xfrm>
              <a:off x="5652012" y="2862623"/>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13" name="Rechthoek 12"/>
            <p:cNvSpPr/>
            <p:nvPr/>
          </p:nvSpPr>
          <p:spPr bwMode="auto">
            <a:xfrm>
              <a:off x="2411976" y="3492630"/>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14" name="Rechthoek 13"/>
            <p:cNvSpPr/>
            <p:nvPr/>
          </p:nvSpPr>
          <p:spPr bwMode="auto">
            <a:xfrm>
              <a:off x="3221985" y="3492630"/>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15" name="Rechthoek 14"/>
            <p:cNvSpPr/>
            <p:nvPr/>
          </p:nvSpPr>
          <p:spPr bwMode="auto">
            <a:xfrm>
              <a:off x="4031994" y="3492630"/>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16" name="Rechthoek 15"/>
            <p:cNvSpPr/>
            <p:nvPr/>
          </p:nvSpPr>
          <p:spPr bwMode="auto">
            <a:xfrm>
              <a:off x="4842003" y="3492630"/>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17" name="Rechthoek 16"/>
            <p:cNvSpPr/>
            <p:nvPr/>
          </p:nvSpPr>
          <p:spPr bwMode="auto">
            <a:xfrm>
              <a:off x="5652012" y="3492630"/>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18" name="Rechthoek 17"/>
            <p:cNvSpPr/>
            <p:nvPr/>
          </p:nvSpPr>
          <p:spPr bwMode="auto">
            <a:xfrm>
              <a:off x="2411976" y="4122637"/>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19" name="Rechthoek 18"/>
            <p:cNvSpPr/>
            <p:nvPr/>
          </p:nvSpPr>
          <p:spPr bwMode="auto">
            <a:xfrm>
              <a:off x="3221985" y="4122637"/>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20" name="Rechthoek 19"/>
            <p:cNvSpPr/>
            <p:nvPr/>
          </p:nvSpPr>
          <p:spPr bwMode="auto">
            <a:xfrm>
              <a:off x="4031994" y="4122637"/>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21" name="Rechthoek 20"/>
            <p:cNvSpPr/>
            <p:nvPr/>
          </p:nvSpPr>
          <p:spPr bwMode="auto">
            <a:xfrm>
              <a:off x="4842003" y="4122637"/>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22" name="Rechthoek 21"/>
            <p:cNvSpPr/>
            <p:nvPr/>
          </p:nvSpPr>
          <p:spPr bwMode="auto">
            <a:xfrm>
              <a:off x="5652012" y="4122637"/>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23" name="Rechthoek 22"/>
            <p:cNvSpPr/>
            <p:nvPr/>
          </p:nvSpPr>
          <p:spPr bwMode="auto">
            <a:xfrm>
              <a:off x="2411976" y="4752644"/>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24" name="Rechthoek 23"/>
            <p:cNvSpPr/>
            <p:nvPr/>
          </p:nvSpPr>
          <p:spPr bwMode="auto">
            <a:xfrm>
              <a:off x="3221985" y="4752644"/>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25" name="Rechthoek 24"/>
            <p:cNvSpPr/>
            <p:nvPr/>
          </p:nvSpPr>
          <p:spPr bwMode="auto">
            <a:xfrm>
              <a:off x="4031994" y="4752644"/>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26" name="Rechthoek 25"/>
            <p:cNvSpPr/>
            <p:nvPr/>
          </p:nvSpPr>
          <p:spPr bwMode="auto">
            <a:xfrm>
              <a:off x="4842003" y="4752644"/>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27" name="Rechthoek 26"/>
            <p:cNvSpPr/>
            <p:nvPr/>
          </p:nvSpPr>
          <p:spPr bwMode="auto">
            <a:xfrm>
              <a:off x="5652012" y="4752644"/>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28" name="Rechthoek 27"/>
            <p:cNvSpPr/>
            <p:nvPr/>
          </p:nvSpPr>
          <p:spPr bwMode="auto">
            <a:xfrm>
              <a:off x="2411976" y="5382651"/>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29" name="Rechthoek 28"/>
            <p:cNvSpPr/>
            <p:nvPr/>
          </p:nvSpPr>
          <p:spPr bwMode="auto">
            <a:xfrm>
              <a:off x="3221985" y="5382651"/>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30" name="Rechthoek 29"/>
            <p:cNvSpPr/>
            <p:nvPr/>
          </p:nvSpPr>
          <p:spPr bwMode="auto">
            <a:xfrm>
              <a:off x="4031994" y="5382651"/>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31" name="Rechthoek 30"/>
            <p:cNvSpPr/>
            <p:nvPr/>
          </p:nvSpPr>
          <p:spPr bwMode="auto">
            <a:xfrm>
              <a:off x="4842003" y="5382651"/>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32" name="Rechthoek 31"/>
            <p:cNvSpPr/>
            <p:nvPr/>
          </p:nvSpPr>
          <p:spPr bwMode="auto">
            <a:xfrm>
              <a:off x="5652012" y="5382651"/>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1400" dirty="0">
                <a:latin typeface="+mj-lt"/>
              </a:endParaRPr>
            </a:p>
          </p:txBody>
        </p:sp>
        <p:sp>
          <p:nvSpPr>
            <p:cNvPr id="33" name="Tekstvak 32"/>
            <p:cNvSpPr txBox="1"/>
            <p:nvPr/>
          </p:nvSpPr>
          <p:spPr>
            <a:xfrm rot="16200000">
              <a:off x="3849126" y="155186"/>
              <a:ext cx="1255472" cy="3970318"/>
            </a:xfrm>
            <a:prstGeom prst="rect">
              <a:avLst/>
            </a:prstGeom>
            <a:noFill/>
          </p:spPr>
          <p:txBody>
            <a:bodyPr wrap="none" rtlCol="0">
              <a:spAutoFit/>
            </a:bodyPr>
            <a:lstStyle/>
            <a:p>
              <a:pPr>
                <a:buNone/>
              </a:pPr>
              <a:r>
                <a:rPr lang="nl-NL" sz="1800" dirty="0">
                  <a:solidFill>
                    <a:srgbClr val="4D4D4D"/>
                  </a:solidFill>
                  <a:latin typeface="+mj-lt"/>
                </a:rPr>
                <a:t>Beheren</a:t>
              </a:r>
            </a:p>
            <a:p>
              <a:pPr>
                <a:buNone/>
              </a:pPr>
              <a:endParaRPr lang="nl-NL" sz="1800" dirty="0">
                <a:solidFill>
                  <a:srgbClr val="4D4D4D"/>
                </a:solidFill>
                <a:latin typeface="+mj-lt"/>
              </a:endParaRPr>
            </a:p>
            <a:p>
              <a:pPr>
                <a:buNone/>
              </a:pPr>
              <a:endParaRPr lang="nl-NL" sz="1800" dirty="0">
                <a:solidFill>
                  <a:srgbClr val="4D4D4D"/>
                </a:solidFill>
                <a:latin typeface="+mj-lt"/>
              </a:endParaRPr>
            </a:p>
            <a:p>
              <a:pPr>
                <a:buNone/>
              </a:pPr>
              <a:r>
                <a:rPr lang="nl-NL" sz="1800" dirty="0">
                  <a:solidFill>
                    <a:srgbClr val="4D4D4D"/>
                  </a:solidFill>
                  <a:latin typeface="+mj-lt"/>
                </a:rPr>
                <a:t>Analyseren</a:t>
              </a:r>
            </a:p>
            <a:p>
              <a:pPr>
                <a:buNone/>
              </a:pPr>
              <a:endParaRPr lang="nl-NL" sz="1800" dirty="0">
                <a:solidFill>
                  <a:srgbClr val="4D4D4D"/>
                </a:solidFill>
                <a:latin typeface="+mj-lt"/>
              </a:endParaRPr>
            </a:p>
            <a:p>
              <a:pPr>
                <a:buNone/>
              </a:pPr>
              <a:endParaRPr lang="nl-NL" sz="1800" dirty="0">
                <a:solidFill>
                  <a:srgbClr val="4D4D4D"/>
                </a:solidFill>
                <a:latin typeface="+mj-lt"/>
              </a:endParaRPr>
            </a:p>
            <a:p>
              <a:pPr>
                <a:buNone/>
              </a:pPr>
              <a:r>
                <a:rPr lang="nl-NL" sz="1800" dirty="0">
                  <a:solidFill>
                    <a:srgbClr val="4D4D4D"/>
                  </a:solidFill>
                  <a:latin typeface="+mj-lt"/>
                </a:rPr>
                <a:t>Adviseren</a:t>
              </a:r>
            </a:p>
            <a:p>
              <a:pPr>
                <a:buNone/>
              </a:pPr>
              <a:endParaRPr lang="nl-NL" sz="1800" dirty="0">
                <a:solidFill>
                  <a:srgbClr val="4D4D4D"/>
                </a:solidFill>
                <a:latin typeface="+mj-lt"/>
              </a:endParaRPr>
            </a:p>
            <a:p>
              <a:pPr>
                <a:buNone/>
              </a:pPr>
              <a:endParaRPr lang="nl-NL" sz="1800" dirty="0">
                <a:solidFill>
                  <a:srgbClr val="4D4D4D"/>
                </a:solidFill>
                <a:latin typeface="+mj-lt"/>
              </a:endParaRPr>
            </a:p>
            <a:p>
              <a:pPr>
                <a:buNone/>
              </a:pPr>
              <a:r>
                <a:rPr lang="nl-NL" sz="1800" dirty="0">
                  <a:solidFill>
                    <a:srgbClr val="4D4D4D"/>
                  </a:solidFill>
                  <a:latin typeface="+mj-lt"/>
                </a:rPr>
                <a:t>Ontwerpen</a:t>
              </a:r>
            </a:p>
            <a:p>
              <a:pPr>
                <a:buNone/>
              </a:pPr>
              <a:endParaRPr lang="nl-NL" sz="1800" dirty="0">
                <a:solidFill>
                  <a:srgbClr val="4D4D4D"/>
                </a:solidFill>
                <a:latin typeface="+mj-lt"/>
              </a:endParaRPr>
            </a:p>
            <a:p>
              <a:pPr>
                <a:buNone/>
              </a:pPr>
              <a:endParaRPr lang="nl-NL" sz="1800" dirty="0">
                <a:solidFill>
                  <a:srgbClr val="4D4D4D"/>
                </a:solidFill>
                <a:latin typeface="+mj-lt"/>
              </a:endParaRPr>
            </a:p>
            <a:p>
              <a:pPr>
                <a:buNone/>
              </a:pPr>
              <a:r>
                <a:rPr lang="nl-NL" sz="1800" dirty="0">
                  <a:solidFill>
                    <a:srgbClr val="4D4D4D"/>
                  </a:solidFill>
                  <a:latin typeface="+mj-lt"/>
                </a:rPr>
                <a:t>Realiseren</a:t>
              </a:r>
            </a:p>
            <a:p>
              <a:pPr>
                <a:buNone/>
              </a:pPr>
              <a:endParaRPr lang="nl-NL" sz="1800" dirty="0">
                <a:solidFill>
                  <a:srgbClr val="4D4D4D"/>
                </a:solidFill>
                <a:latin typeface="+mj-lt"/>
              </a:endParaRPr>
            </a:p>
          </p:txBody>
        </p:sp>
        <p:sp>
          <p:nvSpPr>
            <p:cNvPr id="35" name="Tekstvak 34"/>
            <p:cNvSpPr txBox="1"/>
            <p:nvPr/>
          </p:nvSpPr>
          <p:spPr>
            <a:xfrm>
              <a:off x="161951" y="2952991"/>
              <a:ext cx="2113079" cy="369332"/>
            </a:xfrm>
            <a:prstGeom prst="rect">
              <a:avLst/>
            </a:prstGeom>
            <a:noFill/>
          </p:spPr>
          <p:txBody>
            <a:bodyPr wrap="none" rtlCol="0">
              <a:spAutoFit/>
            </a:bodyPr>
            <a:lstStyle/>
            <a:p>
              <a:pPr algn="r">
                <a:spcBef>
                  <a:spcPts val="400"/>
                </a:spcBef>
                <a:buNone/>
              </a:pPr>
              <a:r>
                <a:rPr lang="nl-NL" sz="1800" dirty="0">
                  <a:solidFill>
                    <a:srgbClr val="4D4D4D"/>
                  </a:solidFill>
                  <a:latin typeface="+mj-lt"/>
                </a:rPr>
                <a:t>Gebruikersinteractie</a:t>
              </a:r>
            </a:p>
          </p:txBody>
        </p:sp>
        <p:sp>
          <p:nvSpPr>
            <p:cNvPr id="36" name="Tekstvak 35"/>
            <p:cNvSpPr txBox="1"/>
            <p:nvPr/>
          </p:nvSpPr>
          <p:spPr>
            <a:xfrm>
              <a:off x="383391" y="3509541"/>
              <a:ext cx="1848583" cy="369332"/>
            </a:xfrm>
            <a:prstGeom prst="rect">
              <a:avLst/>
            </a:prstGeom>
            <a:noFill/>
          </p:spPr>
          <p:txBody>
            <a:bodyPr wrap="none" rtlCol="0">
              <a:spAutoFit/>
            </a:bodyPr>
            <a:lstStyle/>
            <a:p>
              <a:pPr algn="r">
                <a:spcBef>
                  <a:spcPts val="400"/>
                </a:spcBef>
                <a:buNone/>
              </a:pPr>
              <a:r>
                <a:rPr lang="nl-NL" sz="1800" dirty="0">
                  <a:solidFill>
                    <a:srgbClr val="4D4D4D"/>
                  </a:solidFill>
                  <a:latin typeface="+mj-lt"/>
                </a:rPr>
                <a:t>Bedrijfsprocessen</a:t>
              </a:r>
            </a:p>
          </p:txBody>
        </p:sp>
        <p:sp>
          <p:nvSpPr>
            <p:cNvPr id="37" name="Tekstvak 36"/>
            <p:cNvSpPr txBox="1"/>
            <p:nvPr/>
          </p:nvSpPr>
          <p:spPr>
            <a:xfrm>
              <a:off x="161951" y="4106313"/>
              <a:ext cx="2160024" cy="646331"/>
            </a:xfrm>
            <a:prstGeom prst="rect">
              <a:avLst/>
            </a:prstGeom>
            <a:noFill/>
          </p:spPr>
          <p:txBody>
            <a:bodyPr wrap="square" rtlCol="0">
              <a:spAutoFit/>
            </a:bodyPr>
            <a:lstStyle/>
            <a:p>
              <a:pPr algn="r">
                <a:spcBef>
                  <a:spcPts val="400"/>
                </a:spcBef>
                <a:buNone/>
              </a:pPr>
              <a:r>
                <a:rPr lang="nl-NL" sz="1800" dirty="0">
                  <a:solidFill>
                    <a:srgbClr val="4D4D4D"/>
                  </a:solidFill>
                  <a:latin typeface="+mj-lt"/>
                </a:rPr>
                <a:t>Infrastructuur (incl. </a:t>
              </a:r>
              <a:r>
                <a:rPr lang="nl-NL" sz="1800" dirty="0" err="1">
                  <a:solidFill>
                    <a:srgbClr val="4D4D4D"/>
                  </a:solidFill>
                  <a:latin typeface="+mj-lt"/>
                </a:rPr>
                <a:t>std</a:t>
              </a:r>
              <a:r>
                <a:rPr lang="nl-NL" sz="1800" dirty="0">
                  <a:solidFill>
                    <a:srgbClr val="4D4D4D"/>
                  </a:solidFill>
                  <a:latin typeface="+mj-lt"/>
                </a:rPr>
                <a:t> applicaties)</a:t>
              </a:r>
            </a:p>
          </p:txBody>
        </p:sp>
        <p:sp>
          <p:nvSpPr>
            <p:cNvPr id="38" name="Tekstvak 37"/>
            <p:cNvSpPr txBox="1"/>
            <p:nvPr/>
          </p:nvSpPr>
          <p:spPr>
            <a:xfrm>
              <a:off x="1200923" y="4833317"/>
              <a:ext cx="1031051" cy="369332"/>
            </a:xfrm>
            <a:prstGeom prst="rect">
              <a:avLst/>
            </a:prstGeom>
            <a:noFill/>
          </p:spPr>
          <p:txBody>
            <a:bodyPr wrap="none" rtlCol="0">
              <a:spAutoFit/>
            </a:bodyPr>
            <a:lstStyle/>
            <a:p>
              <a:pPr algn="r">
                <a:spcBef>
                  <a:spcPts val="400"/>
                </a:spcBef>
                <a:buNone/>
              </a:pPr>
              <a:r>
                <a:rPr lang="nl-NL" sz="1800" dirty="0">
                  <a:solidFill>
                    <a:srgbClr val="4D4D4D"/>
                  </a:solidFill>
                  <a:latin typeface="+mj-lt"/>
                </a:rPr>
                <a:t>Software</a:t>
              </a:r>
            </a:p>
          </p:txBody>
        </p:sp>
        <p:sp>
          <p:nvSpPr>
            <p:cNvPr id="39" name="Tekstvak 38"/>
            <p:cNvSpPr txBox="1"/>
            <p:nvPr/>
          </p:nvSpPr>
          <p:spPr>
            <a:xfrm>
              <a:off x="161951" y="5463324"/>
              <a:ext cx="2180405" cy="369332"/>
            </a:xfrm>
            <a:prstGeom prst="rect">
              <a:avLst/>
            </a:prstGeom>
            <a:noFill/>
          </p:spPr>
          <p:txBody>
            <a:bodyPr wrap="none" rtlCol="0">
              <a:spAutoFit/>
            </a:bodyPr>
            <a:lstStyle/>
            <a:p>
              <a:pPr algn="r">
                <a:spcBef>
                  <a:spcPts val="400"/>
                </a:spcBef>
                <a:buNone/>
              </a:pPr>
              <a:r>
                <a:rPr lang="nl-NL" sz="1800" dirty="0">
                  <a:solidFill>
                    <a:srgbClr val="4D4D4D"/>
                  </a:solidFill>
                  <a:latin typeface="+mj-lt"/>
                </a:rPr>
                <a:t>Hardware </a:t>
              </a:r>
              <a:r>
                <a:rPr lang="nl-NL" sz="1800" dirty="0" err="1">
                  <a:solidFill>
                    <a:srgbClr val="4D4D4D"/>
                  </a:solidFill>
                  <a:latin typeface="+mj-lt"/>
                </a:rPr>
                <a:t>Interfacing</a:t>
              </a:r>
              <a:endParaRPr lang="nl-NL" sz="1800" dirty="0">
                <a:solidFill>
                  <a:srgbClr val="4D4D4D"/>
                </a:solidFill>
                <a:latin typeface="+mj-lt"/>
              </a:endParaRPr>
            </a:p>
          </p:txBody>
        </p:sp>
      </p:grpSp>
      <p:sp>
        <p:nvSpPr>
          <p:cNvPr id="40" name="Ovaal 39"/>
          <p:cNvSpPr/>
          <p:nvPr/>
        </p:nvSpPr>
        <p:spPr bwMode="auto">
          <a:xfrm>
            <a:off x="7092028" y="2787475"/>
            <a:ext cx="1816177" cy="905769"/>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200" dirty="0">
                <a:latin typeface="+mj-lt"/>
              </a:rPr>
              <a:t>ICT en Organisatie (ICOR)</a:t>
            </a:r>
          </a:p>
        </p:txBody>
      </p:sp>
      <p:cxnSp>
        <p:nvCxnSpPr>
          <p:cNvPr id="3" name="Rechte verbindingslijn met pijl 2"/>
          <p:cNvCxnSpPr>
            <a:endCxn id="40" idx="2"/>
          </p:cNvCxnSpPr>
          <p:nvPr/>
        </p:nvCxnSpPr>
        <p:spPr bwMode="auto">
          <a:xfrm>
            <a:off x="6372020" y="3126867"/>
            <a:ext cx="720008" cy="113493"/>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p:cxnSp>
        <p:nvCxnSpPr>
          <p:cNvPr id="7" name="Rechte verbindingslijn met pijl 6"/>
          <p:cNvCxnSpPr>
            <a:endCxn id="40" idx="2"/>
          </p:cNvCxnSpPr>
          <p:nvPr/>
        </p:nvCxnSpPr>
        <p:spPr bwMode="auto">
          <a:xfrm flipV="1">
            <a:off x="6372020" y="3240360"/>
            <a:ext cx="720008" cy="516514"/>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p:cxnSp>
        <p:nvCxnSpPr>
          <p:cNvPr id="47" name="Rechte verbindingslijn met pijl 46"/>
          <p:cNvCxnSpPr>
            <a:endCxn id="40" idx="2"/>
          </p:cNvCxnSpPr>
          <p:nvPr/>
        </p:nvCxnSpPr>
        <p:spPr bwMode="auto">
          <a:xfrm flipV="1">
            <a:off x="6372020" y="3240360"/>
            <a:ext cx="720008" cy="1146521"/>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p:sp>
        <p:nvSpPr>
          <p:cNvPr id="57" name="Ovaal 56"/>
          <p:cNvSpPr/>
          <p:nvPr/>
        </p:nvSpPr>
        <p:spPr bwMode="auto">
          <a:xfrm>
            <a:off x="7092028" y="3969006"/>
            <a:ext cx="1816177" cy="905769"/>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200" dirty="0">
                <a:latin typeface="+mj-lt"/>
              </a:rPr>
              <a:t>Programmeren (PROG)</a:t>
            </a:r>
          </a:p>
        </p:txBody>
      </p:sp>
      <p:sp>
        <p:nvSpPr>
          <p:cNvPr id="58" name="Ovaal 57"/>
          <p:cNvSpPr/>
          <p:nvPr/>
        </p:nvSpPr>
        <p:spPr bwMode="auto">
          <a:xfrm>
            <a:off x="7092028" y="5133260"/>
            <a:ext cx="1816177" cy="905769"/>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200" dirty="0">
                <a:latin typeface="+mj-lt"/>
              </a:rPr>
              <a:t>Computersystemen en Netwerken (CSN)</a:t>
            </a:r>
          </a:p>
        </p:txBody>
      </p:sp>
      <p:cxnSp>
        <p:nvCxnSpPr>
          <p:cNvPr id="63" name="Rechte verbindingslijn met pijl 62"/>
          <p:cNvCxnSpPr>
            <a:endCxn id="58" idx="2"/>
          </p:cNvCxnSpPr>
          <p:nvPr/>
        </p:nvCxnSpPr>
        <p:spPr bwMode="auto">
          <a:xfrm>
            <a:off x="6372020" y="4386881"/>
            <a:ext cx="720008" cy="1199264"/>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p:cxnSp>
        <p:nvCxnSpPr>
          <p:cNvPr id="65" name="Rechte verbindingslijn met pijl 64"/>
          <p:cNvCxnSpPr>
            <a:endCxn id="58" idx="2"/>
          </p:cNvCxnSpPr>
          <p:nvPr/>
        </p:nvCxnSpPr>
        <p:spPr bwMode="auto">
          <a:xfrm flipV="1">
            <a:off x="6372020" y="5586145"/>
            <a:ext cx="720008" cy="60750"/>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p:cxnSp>
        <p:nvCxnSpPr>
          <p:cNvPr id="67" name="Rechte verbindingslijn met pijl 66"/>
          <p:cNvCxnSpPr>
            <a:endCxn id="57" idx="2"/>
          </p:cNvCxnSpPr>
          <p:nvPr/>
        </p:nvCxnSpPr>
        <p:spPr bwMode="auto">
          <a:xfrm flipV="1">
            <a:off x="6372020" y="4421891"/>
            <a:ext cx="720008" cy="527431"/>
          </a:xfrm>
          <a:prstGeom prst="straightConnector1">
            <a:avLst/>
          </a:prstGeom>
          <a:solidFill>
            <a:schemeClr val="accent1"/>
          </a:solidFill>
          <a:ln w="9525" cap="flat" cmpd="sng" algn="ctr">
            <a:solidFill>
              <a:schemeClr val="bg2"/>
            </a:solidFill>
            <a:prstDash val="solid"/>
            <a:round/>
            <a:headEnd type="none" w="med" len="med"/>
            <a:tailEnd type="triangle"/>
          </a:ln>
          <a:effectLst/>
        </p:spPr>
      </p:cxnSp>
      <p:sp>
        <p:nvSpPr>
          <p:cNvPr id="46"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a:latin typeface="Calibri" pitchFamily="34" charset="0"/>
                <a:ea typeface="+mj-ea"/>
                <a:cs typeface="+mj-cs"/>
              </a:rPr>
              <a:t>HBO-ICT: semester 1 – </a:t>
            </a:r>
            <a:r>
              <a:rPr lang="en-US" sz="3600" b="1" kern="0" noProof="0" dirty="0" err="1">
                <a:latin typeface="Calibri" pitchFamily="34" charset="0"/>
                <a:ea typeface="+mj-ea"/>
                <a:cs typeface="+mj-cs"/>
              </a:rPr>
              <a:t>blok</a:t>
            </a:r>
            <a:r>
              <a:rPr lang="en-US" sz="3600" b="1" kern="0" noProof="0" dirty="0">
                <a:latin typeface="Calibri" pitchFamily="34" charset="0"/>
                <a:ea typeface="+mj-ea"/>
                <a:cs typeface="+mj-cs"/>
              </a:rPr>
              <a:t> 1</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106831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57" grpId="0" animBg="1"/>
      <p:bldP spid="5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a:latin typeface="Calibri" pitchFamily="34" charset="0"/>
                <a:ea typeface="+mj-ea"/>
                <a:cs typeface="+mj-cs"/>
              </a:rPr>
              <a:t>Exercise</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5" name="TextBox 4"/>
          <p:cNvSpPr txBox="1"/>
          <p:nvPr/>
        </p:nvSpPr>
        <p:spPr bwMode="auto">
          <a:xfrm>
            <a:off x="5765800" y="2025908"/>
            <a:ext cx="3390900" cy="483209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25 - 21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4</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14.99 + 27.95 + 19.83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62.769999999999996</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20*15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300</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2**10</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1024</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min(3, 1, 8, -2, 5, -3, 0)</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3 == 4-2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False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17//5 ==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17%5 == 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False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284%2 == 0</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284%2 == 0 and 284%3 == 0</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False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284%2 == 0 or 284%3 == 0</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endParaRPr lang="en-US" sz="1400" dirty="0">
              <a:solidFill>
                <a:srgbClr val="000000"/>
              </a:solidFill>
              <a:latin typeface="Courier New" panose="02070309020205020404" pitchFamily="49" charset="0"/>
              <a:cs typeface="Courier New" panose="02070309020205020404" pitchFamily="49" charset="0"/>
            </a:endParaRPr>
          </a:p>
        </p:txBody>
      </p:sp>
      <p:sp>
        <p:nvSpPr>
          <p:cNvPr id="6" name="Rectangle 5"/>
          <p:cNvSpPr/>
          <p:nvPr/>
        </p:nvSpPr>
        <p:spPr>
          <a:xfrm>
            <a:off x="190500" y="1689100"/>
            <a:ext cx="5575300" cy="4647427"/>
          </a:xfrm>
          <a:prstGeom prst="rect">
            <a:avLst/>
          </a:prstGeom>
        </p:spPr>
        <p:txBody>
          <a:bodyPr wrap="square">
            <a:spAutoFit/>
          </a:bodyPr>
          <a:lstStyle/>
          <a:p>
            <a:pPr defTabSz="914400" fontAlgn="base">
              <a:spcBef>
                <a:spcPct val="0"/>
              </a:spcBef>
              <a:spcAft>
                <a:spcPct val="0"/>
              </a:spcAft>
            </a:pPr>
            <a:r>
              <a:rPr lang="en-US" sz="2000" dirty="0">
                <a:solidFill>
                  <a:schemeClr val="accent1"/>
                </a:solidFill>
              </a:rPr>
              <a:t>Translate the following into Python algebraic or Boolean expressions and then evaluate them:</a:t>
            </a:r>
          </a:p>
          <a:p>
            <a:pPr marL="800100" lvl="1" indent="-342900" defTabSz="914400" fontAlgn="base">
              <a:spcBef>
                <a:spcPct val="0"/>
              </a:spcBef>
              <a:spcAft>
                <a:spcPct val="0"/>
              </a:spcAft>
              <a:buClr>
                <a:schemeClr val="tx1"/>
              </a:buClr>
              <a:buFont typeface="+mj-lt"/>
              <a:buAutoNum type="alphaLcParenR"/>
            </a:pPr>
            <a:endParaRPr lang="en-US" sz="2000" dirty="0">
              <a:solidFill>
                <a:schemeClr val="accent1"/>
              </a:solidFill>
            </a:endParaRPr>
          </a:p>
          <a:p>
            <a:pPr marL="800100" lvl="1" indent="-342900" defTabSz="914400" fontAlgn="base">
              <a:spcBef>
                <a:spcPct val="0"/>
              </a:spcBef>
              <a:spcAft>
                <a:spcPct val="0"/>
              </a:spcAft>
              <a:buClr>
                <a:schemeClr val="accent1"/>
              </a:buClr>
              <a:buFont typeface="+mj-lt"/>
              <a:buAutoNum type="alphaLcParenR"/>
            </a:pPr>
            <a:r>
              <a:rPr lang="en-US" dirty="0"/>
              <a:t>The difference between Annie’s age (25) and Ellie’s (21)</a:t>
            </a:r>
          </a:p>
          <a:p>
            <a:pPr marL="800100" lvl="1" indent="-342900" defTabSz="914400" fontAlgn="base">
              <a:spcBef>
                <a:spcPct val="0"/>
              </a:spcBef>
              <a:spcAft>
                <a:spcPct val="0"/>
              </a:spcAft>
              <a:buClr>
                <a:schemeClr val="accent1"/>
              </a:buClr>
              <a:buFont typeface="+mj-lt"/>
              <a:buAutoNum type="alphaLcParenR"/>
            </a:pPr>
            <a:r>
              <a:rPr lang="en-US" dirty="0"/>
              <a:t>The total of $14.99, $27.95, and $19.83</a:t>
            </a:r>
          </a:p>
          <a:p>
            <a:pPr marL="800100" lvl="1" indent="-342900" defTabSz="914400" fontAlgn="base">
              <a:spcBef>
                <a:spcPct val="0"/>
              </a:spcBef>
              <a:spcAft>
                <a:spcPct val="0"/>
              </a:spcAft>
              <a:buClr>
                <a:schemeClr val="accent1"/>
              </a:buClr>
              <a:buFont typeface="+mj-lt"/>
              <a:buAutoNum type="alphaLcParenR"/>
            </a:pPr>
            <a:r>
              <a:rPr lang="en-US" dirty="0"/>
              <a:t>The area of a rectangle of length 20 and width 15</a:t>
            </a:r>
          </a:p>
          <a:p>
            <a:pPr marL="800100" lvl="1" indent="-342900" defTabSz="914400" fontAlgn="base">
              <a:spcBef>
                <a:spcPct val="0"/>
              </a:spcBef>
              <a:spcAft>
                <a:spcPct val="0"/>
              </a:spcAft>
              <a:buClr>
                <a:schemeClr val="accent1"/>
              </a:buClr>
              <a:buFont typeface="+mj-lt"/>
              <a:buAutoNum type="alphaLcParenR"/>
            </a:pPr>
            <a:r>
              <a:rPr lang="en-US" dirty="0"/>
              <a:t>2 to the 10</a:t>
            </a:r>
            <a:r>
              <a:rPr lang="en-US" baseline="30000" dirty="0"/>
              <a:t>th</a:t>
            </a:r>
            <a:r>
              <a:rPr lang="en-US" dirty="0"/>
              <a:t> power</a:t>
            </a:r>
          </a:p>
          <a:p>
            <a:pPr marL="800100" lvl="1" indent="-342900" defTabSz="914400" fontAlgn="base">
              <a:spcBef>
                <a:spcPct val="0"/>
              </a:spcBef>
              <a:spcAft>
                <a:spcPct val="0"/>
              </a:spcAft>
              <a:buClr>
                <a:schemeClr val="accent1"/>
              </a:buClr>
              <a:buFont typeface="+mj-lt"/>
              <a:buAutoNum type="alphaLcParenR"/>
            </a:pPr>
            <a:r>
              <a:rPr lang="en-US" dirty="0"/>
              <a:t>The minimum of 3, 1, 8, -2, 5, -3, and 0</a:t>
            </a:r>
          </a:p>
          <a:p>
            <a:pPr marL="800100" lvl="1" indent="-342900" defTabSz="914400" fontAlgn="base">
              <a:spcBef>
                <a:spcPct val="0"/>
              </a:spcBef>
              <a:spcAft>
                <a:spcPct val="0"/>
              </a:spcAft>
              <a:buClr>
                <a:schemeClr val="accent1"/>
              </a:buClr>
              <a:buFont typeface="+mj-lt"/>
              <a:buAutoNum type="alphaLcParenR"/>
            </a:pPr>
            <a:r>
              <a:rPr lang="en-US" dirty="0"/>
              <a:t>3 equals 4-2</a:t>
            </a:r>
          </a:p>
          <a:p>
            <a:pPr marL="800100" lvl="1" indent="-342900" defTabSz="914400" fontAlgn="base">
              <a:spcBef>
                <a:spcPct val="0"/>
              </a:spcBef>
              <a:spcAft>
                <a:spcPct val="0"/>
              </a:spcAft>
              <a:buClr>
                <a:schemeClr val="accent1"/>
              </a:buClr>
              <a:buFont typeface="+mj-lt"/>
              <a:buAutoNum type="alphaLcParenR"/>
            </a:pPr>
            <a:r>
              <a:rPr lang="en-US" dirty="0"/>
              <a:t>The value of 17//5 is 3</a:t>
            </a:r>
          </a:p>
          <a:p>
            <a:pPr marL="800100" lvl="1" indent="-342900" defTabSz="914400" fontAlgn="base">
              <a:spcBef>
                <a:spcPct val="0"/>
              </a:spcBef>
              <a:spcAft>
                <a:spcPct val="0"/>
              </a:spcAft>
              <a:buClr>
                <a:schemeClr val="accent1"/>
              </a:buClr>
              <a:buFont typeface="+mj-lt"/>
              <a:buAutoNum type="alphaLcParenR"/>
            </a:pPr>
            <a:r>
              <a:rPr lang="en-US" dirty="0"/>
              <a:t>The value of 17%5 is 3</a:t>
            </a:r>
          </a:p>
          <a:p>
            <a:pPr marL="800100" lvl="1" indent="-342900" defTabSz="914400" fontAlgn="base">
              <a:spcBef>
                <a:spcPct val="0"/>
              </a:spcBef>
              <a:spcAft>
                <a:spcPct val="0"/>
              </a:spcAft>
              <a:buClr>
                <a:schemeClr val="accent1"/>
              </a:buClr>
              <a:buFont typeface="+mj-lt"/>
              <a:buAutoNum type="alphaLcParenR"/>
            </a:pPr>
            <a:r>
              <a:rPr lang="en-US" dirty="0"/>
              <a:t>284 is even</a:t>
            </a:r>
          </a:p>
          <a:p>
            <a:pPr marL="800100" lvl="1" indent="-342900" defTabSz="914400" fontAlgn="base">
              <a:spcBef>
                <a:spcPct val="0"/>
              </a:spcBef>
              <a:spcAft>
                <a:spcPct val="0"/>
              </a:spcAft>
              <a:buClr>
                <a:schemeClr val="accent1"/>
              </a:buClr>
              <a:buFont typeface="+mj-lt"/>
              <a:buAutoNum type="alphaLcParenR"/>
            </a:pPr>
            <a:r>
              <a:rPr lang="en-US" dirty="0"/>
              <a:t>284 is even and 284 is divisible by 3</a:t>
            </a:r>
          </a:p>
          <a:p>
            <a:pPr marL="800100" lvl="1" indent="-342900" defTabSz="914400" fontAlgn="base">
              <a:spcBef>
                <a:spcPct val="0"/>
              </a:spcBef>
              <a:spcAft>
                <a:spcPct val="0"/>
              </a:spcAft>
              <a:buClr>
                <a:schemeClr val="accent1"/>
              </a:buClr>
              <a:buFont typeface="+mj-lt"/>
              <a:buAutoNum type="alphaLcParenR"/>
            </a:pPr>
            <a:r>
              <a:rPr lang="en-US" dirty="0"/>
              <a:t>284 is even or 284 is divisible by 3</a:t>
            </a:r>
          </a:p>
          <a:p>
            <a:pPr marL="800100" lvl="1" indent="-342900" defTabSz="914400" fontAlgn="base">
              <a:spcBef>
                <a:spcPct val="0"/>
              </a:spcBef>
              <a:spcAft>
                <a:spcPct val="0"/>
              </a:spcAft>
              <a:buClr>
                <a:schemeClr val="tx1"/>
              </a:buClr>
              <a:buFont typeface="+mj-lt"/>
              <a:buAutoNum type="alphaLcParenR"/>
            </a:pPr>
            <a:endParaRPr lang="en-US" sz="20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a:latin typeface="Calibri" pitchFamily="34" charset="0"/>
                <a:ea typeface="+mj-ea"/>
                <a:cs typeface="+mj-cs"/>
              </a:rPr>
              <a:t>Variables and assignments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24" name="TextBox 23"/>
          <p:cNvSpPr txBox="1"/>
          <p:nvPr/>
        </p:nvSpPr>
        <p:spPr bwMode="auto">
          <a:xfrm>
            <a:off x="5491373" y="2878981"/>
            <a:ext cx="3155485" cy="353943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x</a:t>
            </a:r>
            <a:r>
              <a:rPr lang="en-US" sz="1400" dirty="0">
                <a:latin typeface="Courier New" panose="02070309020205020404" pitchFamily="49" charset="0"/>
                <a:cs typeface="Courier New" panose="02070309020205020404" pitchFamily="49" charset="0"/>
              </a:rPr>
              <a:t> = 3</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&gt;&gt;&gt;</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8" name="TextBox 7"/>
          <p:cNvSpPr txBox="1"/>
          <p:nvPr/>
        </p:nvSpPr>
        <p:spPr bwMode="auto">
          <a:xfrm>
            <a:off x="1291964" y="5002638"/>
            <a:ext cx="2878149" cy="307777"/>
          </a:xfrm>
          <a:prstGeom prst="rect">
            <a:avLst/>
          </a:prstGeom>
          <a:solidFill>
            <a:schemeClr val="accent2">
              <a:lumMod val="20000"/>
              <a:lumOff val="80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&lt;variable&gt; = &lt;expression&gt;</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j-ea"/>
              <a:cs typeface="Courier New" panose="02070309020205020404" pitchFamily="49" charset="0"/>
            </a:endParaRPr>
          </a:p>
        </p:txBody>
      </p:sp>
      <p:sp>
        <p:nvSpPr>
          <p:cNvPr id="11" name="TextBox 10"/>
          <p:cNvSpPr txBox="1"/>
          <p:nvPr/>
        </p:nvSpPr>
        <p:spPr bwMode="auto">
          <a:xfrm>
            <a:off x="559302" y="1913562"/>
            <a:ext cx="4695803"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a:solidFill>
                  <a:schemeClr val="accent1"/>
                </a:solidFill>
                <a:latin typeface="Calibri" pitchFamily="34" charset="0"/>
                <a:ea typeface="+mj-ea"/>
                <a:cs typeface="+mj-cs"/>
              </a:rPr>
              <a:t>Just as in algebra, a value can be assigned</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a:solidFill>
                  <a:schemeClr val="accent1"/>
                </a:solidFill>
                <a:latin typeface="Calibri" pitchFamily="34" charset="0"/>
                <a:ea typeface="+mj-ea"/>
                <a:cs typeface="+mj-cs"/>
              </a:rPr>
              <a:t>to a variable, such as </a:t>
            </a:r>
            <a:r>
              <a:rPr lang="en-US" sz="2000" kern="0" dirty="0" err="1">
                <a:solidFill>
                  <a:srgbClr val="000000"/>
                </a:solidFill>
                <a:latin typeface="Calibri" pitchFamily="34" charset="0"/>
                <a:ea typeface="+mj-ea"/>
                <a:cs typeface="+mj-cs"/>
              </a:rPr>
              <a:t>x</a:t>
            </a:r>
            <a:endParaRPr lang="en-US" sz="2000" kern="0" dirty="0">
              <a:solidFill>
                <a:srgbClr val="000000"/>
              </a:solidFill>
              <a:latin typeface="Calibri" pitchFamily="34" charset="0"/>
              <a:ea typeface="+mj-ea"/>
              <a:cs typeface="+mj-cs"/>
            </a:endParaRPr>
          </a:p>
        </p:txBody>
      </p:sp>
      <p:sp>
        <p:nvSpPr>
          <p:cNvPr id="12" name="TextBox 11"/>
          <p:cNvSpPr txBox="1"/>
          <p:nvPr/>
        </p:nvSpPr>
        <p:spPr bwMode="auto">
          <a:xfrm>
            <a:off x="5491373" y="2878981"/>
            <a:ext cx="3155485" cy="353943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x</a:t>
            </a:r>
            <a:r>
              <a:rPr lang="en-US" sz="1400" dirty="0">
                <a:latin typeface="Courier New" panose="02070309020205020404" pitchFamily="49" charset="0"/>
                <a:cs typeface="Courier New" panose="02070309020205020404" pitchFamily="49" charset="0"/>
              </a:rPr>
              <a:t> = 3</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x</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4*</a:t>
            </a:r>
            <a:r>
              <a:rPr lang="en-US" sz="1400" dirty="0" err="1">
                <a:latin typeface="Courier New" panose="02070309020205020404" pitchFamily="49" charset="0"/>
                <a:cs typeface="Courier New" panose="02070309020205020404" pitchFamily="49" charset="0"/>
              </a:rPr>
              <a:t>x</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16</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&gt;&gt;&gt;</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13" name="TextBox 12"/>
          <p:cNvSpPr txBox="1"/>
          <p:nvPr/>
        </p:nvSpPr>
        <p:spPr bwMode="auto">
          <a:xfrm>
            <a:off x="559302" y="2775336"/>
            <a:ext cx="4932071"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solidFill>
                  <a:schemeClr val="accent1"/>
                </a:solidFill>
                <a:latin typeface="Calibri" pitchFamily="34" charset="0"/>
              </a:rPr>
              <a:t>When variable </a:t>
            </a:r>
            <a:r>
              <a:rPr lang="en-US" sz="2000" kern="0" dirty="0" err="1">
                <a:solidFill>
                  <a:srgbClr val="000000"/>
                </a:solidFill>
                <a:latin typeface="Courier New" panose="02070309020205020404" pitchFamily="49" charset="0"/>
                <a:cs typeface="Courier New" panose="02070309020205020404" pitchFamily="49" charset="0"/>
              </a:rPr>
              <a:t>x</a:t>
            </a:r>
            <a:r>
              <a:rPr lang="en-US" sz="2000" kern="0" dirty="0">
                <a:solidFill>
                  <a:schemeClr val="accent1"/>
                </a:solidFill>
                <a:latin typeface="Calibri" pitchFamily="34" charset="0"/>
              </a:rPr>
              <a:t> appears inside an expression, it evaluates to its assigned value</a:t>
            </a:r>
          </a:p>
        </p:txBody>
      </p:sp>
      <p:sp>
        <p:nvSpPr>
          <p:cNvPr id="14" name="TextBox 13"/>
          <p:cNvSpPr txBox="1"/>
          <p:nvPr/>
        </p:nvSpPr>
        <p:spPr bwMode="auto">
          <a:xfrm>
            <a:off x="5491373" y="2878981"/>
            <a:ext cx="3155485" cy="353943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x</a:t>
            </a:r>
            <a:r>
              <a:rPr lang="en-US" sz="1400" dirty="0">
                <a:latin typeface="Courier New" panose="02070309020205020404" pitchFamily="49" charset="0"/>
                <a:cs typeface="Courier New" panose="02070309020205020404" pitchFamily="49" charset="0"/>
              </a:rPr>
              <a:t> = 3</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x</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4*</a:t>
            </a:r>
            <a:r>
              <a:rPr lang="en-US" sz="1400" dirty="0" err="1">
                <a:latin typeface="Courier New" panose="02070309020205020404" pitchFamily="49" charset="0"/>
                <a:cs typeface="Courier New" panose="02070309020205020404" pitchFamily="49" charset="0"/>
              </a:rPr>
              <a:t>x</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16</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y</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err="1">
                <a:latin typeface="Courier New" panose="02070309020205020404" pitchFamily="49" charset="0"/>
                <a:cs typeface="Courier New" panose="02070309020205020404" pitchFamily="49" charset="0"/>
              </a:rPr>
              <a:t>Traceback</a:t>
            </a:r>
            <a:r>
              <a:rPr lang="en-US" sz="1400" dirty="0">
                <a:latin typeface="Courier New" panose="02070309020205020404" pitchFamily="49" charset="0"/>
                <a:cs typeface="Courier New" panose="02070309020205020404" pitchFamily="49" charset="0"/>
              </a:rPr>
              <a:t> (most recent call last):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  File "&lt;pyshell#59&gt;", line 1, in &lt;module&gt;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y</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err="1">
                <a:latin typeface="Courier New" panose="02070309020205020404" pitchFamily="49" charset="0"/>
                <a:cs typeface="Courier New" panose="02070309020205020404" pitchFamily="49" charset="0"/>
              </a:rPr>
              <a:t>NameError</a:t>
            </a:r>
            <a:r>
              <a:rPr lang="en-US" sz="1400" dirty="0">
                <a:latin typeface="Courier New" panose="02070309020205020404" pitchFamily="49" charset="0"/>
                <a:cs typeface="Courier New" panose="02070309020205020404" pitchFamily="49" charset="0"/>
              </a:rPr>
              <a:t>: name '</a:t>
            </a:r>
            <a:r>
              <a:rPr lang="en-US" sz="1400" dirty="0" err="1">
                <a:latin typeface="Courier New" panose="02070309020205020404" pitchFamily="49" charset="0"/>
                <a:cs typeface="Courier New" panose="02070309020205020404" pitchFamily="49" charset="0"/>
              </a:rPr>
              <a:t>y</a:t>
            </a:r>
            <a:r>
              <a:rPr lang="en-US" sz="1400" dirty="0">
                <a:latin typeface="Courier New" panose="02070309020205020404" pitchFamily="49" charset="0"/>
                <a:cs typeface="Courier New" panose="02070309020205020404" pitchFamily="49" charset="0"/>
              </a:rPr>
              <a:t>' is not defined</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15" name="TextBox 14"/>
          <p:cNvSpPr txBox="1"/>
          <p:nvPr/>
        </p:nvSpPr>
        <p:spPr bwMode="auto">
          <a:xfrm>
            <a:off x="5491373" y="2878981"/>
            <a:ext cx="3155485" cy="353943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x</a:t>
            </a:r>
            <a:r>
              <a:rPr lang="en-US" sz="1400" dirty="0">
                <a:latin typeface="Courier New" panose="02070309020205020404" pitchFamily="49" charset="0"/>
                <a:cs typeface="Courier New" panose="02070309020205020404" pitchFamily="49" charset="0"/>
              </a:rPr>
              <a:t> = 3</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x</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4*</a:t>
            </a:r>
            <a:r>
              <a:rPr lang="en-US" sz="1400" dirty="0" err="1">
                <a:latin typeface="Courier New" panose="02070309020205020404" pitchFamily="49" charset="0"/>
                <a:cs typeface="Courier New" panose="02070309020205020404" pitchFamily="49" charset="0"/>
              </a:rPr>
              <a:t>x</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16</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y</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err="1">
                <a:latin typeface="Courier New" panose="02070309020205020404" pitchFamily="49" charset="0"/>
                <a:cs typeface="Courier New" panose="02070309020205020404" pitchFamily="49" charset="0"/>
              </a:rPr>
              <a:t>Traceback</a:t>
            </a:r>
            <a:r>
              <a:rPr lang="en-US" sz="1400" dirty="0">
                <a:latin typeface="Courier New" panose="02070309020205020404" pitchFamily="49" charset="0"/>
                <a:cs typeface="Courier New" panose="02070309020205020404" pitchFamily="49" charset="0"/>
              </a:rPr>
              <a:t> (most recent call last):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  File "&lt;pyshell#59&gt;", line 1, in &lt;module&gt;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y</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err="1">
                <a:latin typeface="Courier New" panose="02070309020205020404" pitchFamily="49" charset="0"/>
                <a:cs typeface="Courier New" panose="02070309020205020404" pitchFamily="49" charset="0"/>
              </a:rPr>
              <a:t>NameError</a:t>
            </a:r>
            <a:r>
              <a:rPr lang="en-US" sz="1400" dirty="0">
                <a:latin typeface="Courier New" panose="02070309020205020404" pitchFamily="49" charset="0"/>
                <a:cs typeface="Courier New" panose="02070309020205020404" pitchFamily="49" charset="0"/>
              </a:rPr>
              <a:t>: name '</a:t>
            </a:r>
            <a:r>
              <a:rPr lang="en-US" sz="1400" dirty="0" err="1">
                <a:latin typeface="Courier New" panose="02070309020205020404" pitchFamily="49" charset="0"/>
                <a:cs typeface="Courier New" panose="02070309020205020404" pitchFamily="49" charset="0"/>
              </a:rPr>
              <a:t>y</a:t>
            </a:r>
            <a:r>
              <a:rPr lang="en-US" sz="1400" dirty="0">
                <a:latin typeface="Courier New" panose="02070309020205020404" pitchFamily="49" charset="0"/>
                <a:cs typeface="Courier New" panose="02070309020205020404" pitchFamily="49" charset="0"/>
              </a:rPr>
              <a:t>' is not defined</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y</a:t>
            </a:r>
            <a:r>
              <a:rPr lang="en-US" sz="1400" dirty="0">
                <a:latin typeface="Courier New" panose="02070309020205020404" pitchFamily="49" charset="0"/>
                <a:cs typeface="Courier New" panose="02070309020205020404" pitchFamily="49" charset="0"/>
              </a:rPr>
              <a:t> = 4*</a:t>
            </a:r>
            <a:r>
              <a:rPr lang="en-US" sz="1400" dirty="0" err="1">
                <a:latin typeface="Courier New" panose="02070309020205020404" pitchFamily="49" charset="0"/>
                <a:cs typeface="Courier New" panose="02070309020205020404" pitchFamily="49" charset="0"/>
              </a:rPr>
              <a:t>x</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16" name="TextBox 15"/>
          <p:cNvSpPr txBox="1"/>
          <p:nvPr/>
        </p:nvSpPr>
        <p:spPr bwMode="auto">
          <a:xfrm>
            <a:off x="559302" y="3637111"/>
            <a:ext cx="4695803"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solidFill>
                  <a:schemeClr val="accent1"/>
                </a:solidFill>
                <a:latin typeface="Calibri" pitchFamily="34" charset="0"/>
              </a:rPr>
              <a:t>A variable (name) does not exist until it is assigned</a:t>
            </a:r>
          </a:p>
        </p:txBody>
      </p:sp>
      <p:sp>
        <p:nvSpPr>
          <p:cNvPr id="17" name="TextBox 16"/>
          <p:cNvSpPr txBox="1"/>
          <p:nvPr/>
        </p:nvSpPr>
        <p:spPr bwMode="auto">
          <a:xfrm>
            <a:off x="559302" y="4479420"/>
            <a:ext cx="4695803" cy="1938992"/>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solidFill>
                  <a:schemeClr val="accent1"/>
                </a:solidFill>
                <a:latin typeface="Calibri" pitchFamily="34" charset="0"/>
              </a:rPr>
              <a:t>The assignment statement has the format</a:t>
            </a:r>
          </a:p>
          <a:p>
            <a:pPr defTabSz="914400" fontAlgn="base">
              <a:spcBef>
                <a:spcPct val="0"/>
              </a:spcBef>
              <a:spcAft>
                <a:spcPct val="0"/>
              </a:spcAft>
            </a:pPr>
            <a:endParaRPr lang="en-US" sz="2000" kern="0" dirty="0">
              <a:solidFill>
                <a:schemeClr val="accent1"/>
              </a:solidFill>
              <a:latin typeface="Calibri" pitchFamily="34" charset="0"/>
            </a:endParaRPr>
          </a:p>
          <a:p>
            <a:pPr defTabSz="914400" fontAlgn="base">
              <a:spcBef>
                <a:spcPct val="0"/>
              </a:spcBef>
              <a:spcAft>
                <a:spcPct val="0"/>
              </a:spcAft>
            </a:pPr>
            <a:endParaRPr lang="en-US" sz="2000" kern="0" dirty="0">
              <a:solidFill>
                <a:schemeClr val="accent1"/>
              </a:solidFill>
              <a:latin typeface="Calibri" pitchFamily="34" charset="0"/>
            </a:endParaRPr>
          </a:p>
          <a:p>
            <a:pPr defTabSz="914400" fontAlgn="base">
              <a:spcBef>
                <a:spcPct val="0"/>
              </a:spcBef>
              <a:spcAft>
                <a:spcPct val="0"/>
              </a:spcAft>
            </a:pPr>
            <a:r>
              <a:rPr lang="en-US" kern="0" dirty="0">
                <a:solidFill>
                  <a:srgbClr val="000000"/>
                </a:solidFill>
                <a:latin typeface="Courier New" panose="02070309020205020404" pitchFamily="49" charset="0"/>
                <a:cs typeface="Courier New" panose="02070309020205020404" pitchFamily="49" charset="0"/>
              </a:rPr>
              <a:t>&lt;expression&gt;</a:t>
            </a:r>
            <a:r>
              <a:rPr lang="en-US" kern="0" dirty="0">
                <a:solidFill>
                  <a:schemeClr val="accent1"/>
                </a:solidFill>
                <a:latin typeface="Calibri" pitchFamily="34" charset="0"/>
              </a:rPr>
              <a:t> </a:t>
            </a:r>
            <a:r>
              <a:rPr lang="en-US" sz="2000" kern="0" dirty="0">
                <a:solidFill>
                  <a:schemeClr val="accent1"/>
                </a:solidFill>
                <a:latin typeface="Calibri" pitchFamily="34" charset="0"/>
              </a:rPr>
              <a:t>is evaluated first, and the resulting value is assigned to variable </a:t>
            </a:r>
            <a:r>
              <a:rPr lang="en-US" kern="0" dirty="0">
                <a:solidFill>
                  <a:srgbClr val="000000"/>
                </a:solidFill>
                <a:latin typeface="Courier New" panose="02070309020205020404" pitchFamily="49" charset="0"/>
                <a:cs typeface="Courier New" panose="02070309020205020404" pitchFamily="49" charset="0"/>
              </a:rPr>
              <a:t>&lt;variable&gt;</a:t>
            </a:r>
            <a:endParaRPr lang="en-US" sz="2000" kern="0" dirty="0">
              <a:solidFill>
                <a:srgbClr val="000000"/>
              </a:solidFill>
              <a:latin typeface="Courier New" panose="02070309020205020404" pitchFamily="49" charset="0"/>
              <a:cs typeface="Courier New" panose="02070309020205020404" pitchFamily="49" charset="0"/>
            </a:endParaRPr>
          </a:p>
        </p:txBody>
      </p:sp>
      <p:sp>
        <p:nvSpPr>
          <p:cNvPr id="18" name="TextBox 17"/>
          <p:cNvSpPr txBox="1"/>
          <p:nvPr/>
        </p:nvSpPr>
        <p:spPr bwMode="auto">
          <a:xfrm>
            <a:off x="5491373" y="2878981"/>
            <a:ext cx="3155485" cy="353943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x</a:t>
            </a:r>
            <a:r>
              <a:rPr lang="en-US" sz="1400" dirty="0">
                <a:latin typeface="Courier New" panose="02070309020205020404" pitchFamily="49" charset="0"/>
                <a:cs typeface="Courier New" panose="02070309020205020404" pitchFamily="49" charset="0"/>
              </a:rPr>
              <a:t> = 3</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x</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4*</a:t>
            </a:r>
            <a:r>
              <a:rPr lang="en-US" sz="1400" dirty="0" err="1">
                <a:latin typeface="Courier New" panose="02070309020205020404" pitchFamily="49" charset="0"/>
                <a:cs typeface="Courier New" panose="02070309020205020404" pitchFamily="49" charset="0"/>
              </a:rPr>
              <a:t>x</a:t>
            </a:r>
            <a:br>
              <a:rPr lang="en-US" sz="1400">
                <a:latin typeface="Courier New" panose="02070309020205020404" pitchFamily="49" charset="0"/>
                <a:cs typeface="Courier New" panose="02070309020205020404" pitchFamily="49" charset="0"/>
              </a:rPr>
            </a:br>
            <a:r>
              <a:rPr lang="en-US" sz="1400">
                <a:latin typeface="Courier New" panose="02070309020205020404" pitchFamily="49" charset="0"/>
                <a:cs typeface="Courier New" panose="02070309020205020404" pitchFamily="49" charset="0"/>
              </a:rPr>
              <a:t>12</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y</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err="1">
                <a:latin typeface="Courier New" panose="02070309020205020404" pitchFamily="49" charset="0"/>
                <a:cs typeface="Courier New" panose="02070309020205020404" pitchFamily="49" charset="0"/>
              </a:rPr>
              <a:t>Traceback</a:t>
            </a:r>
            <a:r>
              <a:rPr lang="en-US" sz="1400" dirty="0">
                <a:latin typeface="Courier New" panose="02070309020205020404" pitchFamily="49" charset="0"/>
                <a:cs typeface="Courier New" panose="02070309020205020404" pitchFamily="49" charset="0"/>
              </a:rPr>
              <a:t> (most recent call last):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  File "&lt;pyshell#59&gt;", line 1, in &lt;module&gt;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y</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err="1">
                <a:latin typeface="Courier New" panose="02070309020205020404" pitchFamily="49" charset="0"/>
                <a:cs typeface="Courier New" panose="02070309020205020404" pitchFamily="49" charset="0"/>
              </a:rPr>
              <a:t>NameError</a:t>
            </a:r>
            <a:r>
              <a:rPr lang="en-US" sz="1400" dirty="0">
                <a:latin typeface="Courier New" panose="02070309020205020404" pitchFamily="49" charset="0"/>
                <a:cs typeface="Courier New" panose="02070309020205020404" pitchFamily="49" charset="0"/>
              </a:rPr>
              <a:t>: name '</a:t>
            </a:r>
            <a:r>
              <a:rPr lang="en-US" sz="1400" dirty="0" err="1">
                <a:latin typeface="Courier New" panose="02070309020205020404" pitchFamily="49" charset="0"/>
                <a:cs typeface="Courier New" panose="02070309020205020404" pitchFamily="49" charset="0"/>
              </a:rPr>
              <a:t>y</a:t>
            </a:r>
            <a:r>
              <a:rPr lang="en-US" sz="1400" dirty="0">
                <a:latin typeface="Courier New" panose="02070309020205020404" pitchFamily="49" charset="0"/>
                <a:cs typeface="Courier New" panose="02070309020205020404" pitchFamily="49" charset="0"/>
              </a:rPr>
              <a:t>' is not defined</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y</a:t>
            </a:r>
            <a:r>
              <a:rPr lang="en-US" sz="1400" dirty="0">
                <a:latin typeface="Courier New" panose="02070309020205020404" pitchFamily="49" charset="0"/>
                <a:cs typeface="Courier New" panose="02070309020205020404" pitchFamily="49" charset="0"/>
              </a:rPr>
              <a:t> = 4*</a:t>
            </a:r>
            <a:r>
              <a:rPr lang="en-US" sz="1400" dirty="0" err="1">
                <a:latin typeface="Courier New" panose="02070309020205020404" pitchFamily="49" charset="0"/>
                <a:cs typeface="Courier New" panose="02070309020205020404" pitchFamily="49" charset="0"/>
              </a:rPr>
              <a:t>x</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y</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16.0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8" grpId="0" animBg="1"/>
      <p:bldP spid="12" grpId="0" animBg="1"/>
      <p:bldP spid="12" grpId="1" animBg="1"/>
      <p:bldP spid="13" grpId="0"/>
      <p:bldP spid="14" grpId="0" animBg="1"/>
      <p:bldP spid="15" grpId="0" animBg="1"/>
      <p:bldP spid="16" grpId="0"/>
      <p:bldP spid="17" grpId="0"/>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a:latin typeface="Calibri" pitchFamily="34" charset="0"/>
                <a:ea typeface="+mj-ea"/>
                <a:cs typeface="+mj-cs"/>
              </a:rPr>
              <a:t>Naming rules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11" name="TextBox 10"/>
          <p:cNvSpPr txBox="1"/>
          <p:nvPr/>
        </p:nvSpPr>
        <p:spPr bwMode="auto">
          <a:xfrm>
            <a:off x="709358" y="1750494"/>
            <a:ext cx="5279157" cy="16312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solidFill>
                  <a:schemeClr val="accent1"/>
                </a:solidFill>
                <a:latin typeface="Calibri" pitchFamily="34" charset="0"/>
              </a:rPr>
              <a:t>(Variable) names can contain these</a:t>
            </a:r>
            <a:r>
              <a:rPr lang="en-US" sz="2000" dirty="0">
                <a:solidFill>
                  <a:schemeClr val="accent1"/>
                </a:solidFill>
              </a:rPr>
              <a:t> characters:</a:t>
            </a:r>
          </a:p>
          <a:p>
            <a:pPr marL="687388" lvl="1" indent="-230188" defTabSz="914400" fontAlgn="base">
              <a:spcBef>
                <a:spcPct val="0"/>
              </a:spcBef>
              <a:spcAft>
                <a:spcPct val="0"/>
              </a:spcAft>
              <a:buClr>
                <a:schemeClr val="tx1"/>
              </a:buClr>
              <a:buFont typeface="Arial"/>
              <a:buChar char="•"/>
            </a:pPr>
            <a:r>
              <a:rPr lang="en-US" sz="2000" dirty="0"/>
              <a:t>a </a:t>
            </a:r>
            <a:r>
              <a:rPr lang="en-US" sz="2000" dirty="0">
                <a:solidFill>
                  <a:schemeClr val="accent1"/>
                </a:solidFill>
              </a:rPr>
              <a:t>through </a:t>
            </a:r>
            <a:r>
              <a:rPr lang="en-US" sz="2000" dirty="0" err="1"/>
              <a:t>z</a:t>
            </a:r>
            <a:endParaRPr lang="en-US" sz="2000" dirty="0"/>
          </a:p>
          <a:p>
            <a:pPr marL="687388" lvl="1" indent="-230188" defTabSz="914400" fontAlgn="base">
              <a:spcBef>
                <a:spcPct val="0"/>
              </a:spcBef>
              <a:spcAft>
                <a:spcPct val="0"/>
              </a:spcAft>
              <a:buClr>
                <a:schemeClr val="tx1"/>
              </a:buClr>
              <a:buFont typeface="Arial"/>
              <a:buChar char="•"/>
            </a:pPr>
            <a:r>
              <a:rPr lang="en-US" sz="2000" dirty="0"/>
              <a:t>A </a:t>
            </a:r>
            <a:r>
              <a:rPr lang="en-US" sz="2000" dirty="0">
                <a:solidFill>
                  <a:srgbClr val="294171"/>
                </a:solidFill>
              </a:rPr>
              <a:t>through </a:t>
            </a:r>
            <a:r>
              <a:rPr lang="en-US" sz="2000" dirty="0"/>
              <a:t>Z</a:t>
            </a:r>
          </a:p>
          <a:p>
            <a:pPr marL="687388" lvl="1" indent="-230188" defTabSz="914400" fontAlgn="base">
              <a:spcBef>
                <a:spcPct val="0"/>
              </a:spcBef>
              <a:spcAft>
                <a:spcPct val="0"/>
              </a:spcAft>
              <a:buClr>
                <a:schemeClr val="tx1"/>
              </a:buClr>
              <a:buFont typeface="Arial"/>
              <a:buChar char="•"/>
            </a:pPr>
            <a:r>
              <a:rPr lang="en-US" sz="2000" dirty="0">
                <a:solidFill>
                  <a:srgbClr val="294171"/>
                </a:solidFill>
              </a:rPr>
              <a:t>the underscore character </a:t>
            </a:r>
            <a:r>
              <a:rPr lang="en-US" sz="2000" dirty="0"/>
              <a:t>_</a:t>
            </a:r>
          </a:p>
          <a:p>
            <a:pPr marL="687388" lvl="1" indent="-230188" defTabSz="914400" fontAlgn="base">
              <a:spcBef>
                <a:spcPct val="0"/>
              </a:spcBef>
              <a:spcAft>
                <a:spcPct val="0"/>
              </a:spcAft>
              <a:buClr>
                <a:schemeClr val="tx1"/>
              </a:buClr>
              <a:buFont typeface="Arial"/>
              <a:buChar char="•"/>
            </a:pPr>
            <a:r>
              <a:rPr lang="en-US" sz="2000" dirty="0">
                <a:solidFill>
                  <a:srgbClr val="294171"/>
                </a:solidFill>
              </a:rPr>
              <a:t>digits </a:t>
            </a:r>
            <a:r>
              <a:rPr lang="en-US" sz="2000" dirty="0"/>
              <a:t>0 </a:t>
            </a:r>
            <a:r>
              <a:rPr lang="en-US" sz="2000" dirty="0">
                <a:solidFill>
                  <a:srgbClr val="294171"/>
                </a:solidFill>
              </a:rPr>
              <a:t>through </a:t>
            </a:r>
            <a:r>
              <a:rPr lang="en-US" sz="2000" dirty="0"/>
              <a:t>9</a:t>
            </a:r>
          </a:p>
        </p:txBody>
      </p:sp>
      <p:sp>
        <p:nvSpPr>
          <p:cNvPr id="18" name="TextBox 17"/>
          <p:cNvSpPr txBox="1"/>
          <p:nvPr/>
        </p:nvSpPr>
        <p:spPr bwMode="auto">
          <a:xfrm>
            <a:off x="709358" y="3699010"/>
            <a:ext cx="42511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kern="0" dirty="0">
                <a:solidFill>
                  <a:schemeClr val="accent1"/>
                </a:solidFill>
                <a:latin typeface="Calibri" pitchFamily="34" charset="0"/>
              </a:rPr>
              <a:t>Names cannot start with a digit though</a:t>
            </a:r>
            <a:endParaRPr lang="en-US" sz="2000" dirty="0">
              <a:solidFill>
                <a:schemeClr val="accent1"/>
              </a:solidFill>
            </a:endParaRPr>
          </a:p>
        </p:txBody>
      </p:sp>
      <p:sp>
        <p:nvSpPr>
          <p:cNvPr id="19" name="TextBox 18"/>
          <p:cNvSpPr txBox="1"/>
          <p:nvPr/>
        </p:nvSpPr>
        <p:spPr bwMode="auto">
          <a:xfrm>
            <a:off x="709358" y="4501624"/>
            <a:ext cx="4826962" cy="1015663"/>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230188" indent="-230188" defTabSz="914400" fontAlgn="base">
              <a:spcBef>
                <a:spcPct val="0"/>
              </a:spcBef>
              <a:spcAft>
                <a:spcPct val="0"/>
              </a:spcAft>
            </a:pPr>
            <a:r>
              <a:rPr lang="en-US" sz="2000" dirty="0">
                <a:solidFill>
                  <a:srgbClr val="294171"/>
                </a:solidFill>
              </a:rPr>
              <a:t>For a multiple-word name, use </a:t>
            </a:r>
          </a:p>
          <a:p>
            <a:pPr marL="687388" lvl="1" indent="-230188" defTabSz="914400" fontAlgn="base">
              <a:spcBef>
                <a:spcPct val="0"/>
              </a:spcBef>
              <a:spcAft>
                <a:spcPct val="0"/>
              </a:spcAft>
              <a:buClr>
                <a:schemeClr val="accent1"/>
              </a:buClr>
              <a:buFont typeface="Arial"/>
              <a:buChar char="•"/>
            </a:pPr>
            <a:r>
              <a:rPr lang="en-US" sz="2000" dirty="0"/>
              <a:t>either the underscore as the delimiter </a:t>
            </a:r>
          </a:p>
          <a:p>
            <a:pPr marL="687388" lvl="1" indent="-230188" defTabSz="914400" fontAlgn="base">
              <a:spcBef>
                <a:spcPct val="0"/>
              </a:spcBef>
              <a:spcAft>
                <a:spcPct val="0"/>
              </a:spcAft>
              <a:buClr>
                <a:schemeClr val="accent1"/>
              </a:buClr>
              <a:buFont typeface="Arial"/>
              <a:buChar char="•"/>
            </a:pPr>
            <a:r>
              <a:rPr lang="en-US" sz="2000" dirty="0"/>
              <a:t>or </a:t>
            </a:r>
            <a:r>
              <a:rPr lang="en-US" sz="2000" i="1" dirty="0" err="1"/>
              <a:t>camelCase</a:t>
            </a:r>
            <a:r>
              <a:rPr lang="en-US" sz="2000" i="1" dirty="0"/>
              <a:t> </a:t>
            </a:r>
            <a:r>
              <a:rPr lang="en-US" sz="2000" dirty="0"/>
              <a:t>capitalization</a:t>
            </a:r>
          </a:p>
        </p:txBody>
      </p:sp>
      <p:sp>
        <p:nvSpPr>
          <p:cNvPr id="20" name="TextBox 19"/>
          <p:cNvSpPr txBox="1"/>
          <p:nvPr/>
        </p:nvSpPr>
        <p:spPr bwMode="auto">
          <a:xfrm>
            <a:off x="709358" y="5967678"/>
            <a:ext cx="413631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a:solidFill>
                  <a:srgbClr val="294171"/>
                </a:solidFill>
              </a:rPr>
              <a:t>Short and meaningful names are ideal</a:t>
            </a:r>
            <a:endParaRPr lang="en-US" sz="2000" kern="0" dirty="0">
              <a:solidFill>
                <a:srgbClr val="294171"/>
              </a:solidFill>
              <a:latin typeface="Calibri" pitchFamily="34" charset="0"/>
            </a:endParaRPr>
          </a:p>
        </p:txBody>
      </p:sp>
      <p:sp>
        <p:nvSpPr>
          <p:cNvPr id="21" name="TextBox 20"/>
          <p:cNvSpPr txBox="1"/>
          <p:nvPr/>
        </p:nvSpPr>
        <p:spPr bwMode="auto">
          <a:xfrm>
            <a:off x="5988515" y="2868013"/>
            <a:ext cx="3155485"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My_x2 = 21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My_x2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21</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22" name="TextBox 21"/>
          <p:cNvSpPr txBox="1"/>
          <p:nvPr/>
        </p:nvSpPr>
        <p:spPr bwMode="auto">
          <a:xfrm>
            <a:off x="6001215" y="2868013"/>
            <a:ext cx="3155485"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My_x2 = 21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My_x2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2x = 22</a:t>
            </a:r>
          </a:p>
          <a:p>
            <a:pPr defTabSz="914400" fontAlgn="base">
              <a:spcBef>
                <a:spcPct val="0"/>
              </a:spcBef>
              <a:spcAft>
                <a:spcPct val="0"/>
              </a:spcAft>
            </a:pPr>
            <a:r>
              <a:rPr lang="en-US" sz="1400" dirty="0" err="1">
                <a:latin typeface="Courier New" panose="02070309020205020404" pitchFamily="49" charset="0"/>
                <a:cs typeface="Courier New" panose="02070309020205020404" pitchFamily="49" charset="0"/>
              </a:rPr>
              <a:t>SyntaxError</a:t>
            </a:r>
            <a:r>
              <a:rPr lang="en-US" sz="1400" dirty="0">
                <a:latin typeface="Courier New" panose="02070309020205020404" pitchFamily="49" charset="0"/>
                <a:cs typeface="Courier New" panose="02070309020205020404" pitchFamily="49" charset="0"/>
              </a:rPr>
              <a:t>: invalid syntax</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23" name="TextBox 22"/>
          <p:cNvSpPr txBox="1"/>
          <p:nvPr/>
        </p:nvSpPr>
        <p:spPr bwMode="auto">
          <a:xfrm>
            <a:off x="5988515" y="2868013"/>
            <a:ext cx="3155485"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My_x2 = 21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My_x2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2x = 22</a:t>
            </a:r>
          </a:p>
          <a:p>
            <a:pPr defTabSz="914400" fontAlgn="base">
              <a:spcBef>
                <a:spcPct val="0"/>
              </a:spcBef>
              <a:spcAft>
                <a:spcPct val="0"/>
              </a:spcAft>
            </a:pPr>
            <a:r>
              <a:rPr lang="en-US" sz="1400" dirty="0" err="1">
                <a:latin typeface="Courier New" panose="02070309020205020404" pitchFamily="49" charset="0"/>
                <a:cs typeface="Courier New" panose="02070309020205020404" pitchFamily="49" charset="0"/>
              </a:rPr>
              <a:t>SyntaxError</a:t>
            </a:r>
            <a:r>
              <a:rPr lang="en-US" sz="1400" dirty="0">
                <a:latin typeface="Courier New" panose="02070309020205020404" pitchFamily="49" charset="0"/>
                <a:cs typeface="Courier New" panose="02070309020205020404" pitchFamily="49" charset="0"/>
              </a:rPr>
              <a:t>: invalid syntax</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new_temp</a:t>
            </a:r>
            <a:r>
              <a:rPr lang="en-US" sz="1400" dirty="0">
                <a:latin typeface="Courier New" panose="02070309020205020404" pitchFamily="49" charset="0"/>
                <a:cs typeface="Courier New" panose="02070309020205020404" pitchFamily="49" charset="0"/>
              </a:rPr>
              <a:t> = 23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newTemp</a:t>
            </a:r>
            <a:r>
              <a:rPr lang="en-US" sz="1400" dirty="0">
                <a:latin typeface="Courier New" panose="02070309020205020404" pitchFamily="49" charset="0"/>
                <a:cs typeface="Courier New" panose="02070309020205020404" pitchFamily="49" charset="0"/>
              </a:rPr>
              <a:t> = 23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25" name="TextBox 24"/>
          <p:cNvSpPr txBox="1"/>
          <p:nvPr/>
        </p:nvSpPr>
        <p:spPr bwMode="auto">
          <a:xfrm>
            <a:off x="5988515" y="2868013"/>
            <a:ext cx="3155485"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My_x2 = 21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My_x2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2x = 22</a:t>
            </a:r>
          </a:p>
          <a:p>
            <a:pPr defTabSz="914400" fontAlgn="base">
              <a:spcBef>
                <a:spcPct val="0"/>
              </a:spcBef>
              <a:spcAft>
                <a:spcPct val="0"/>
              </a:spcAft>
            </a:pPr>
            <a:r>
              <a:rPr lang="en-US" sz="1400" dirty="0" err="1">
                <a:latin typeface="Courier New" panose="02070309020205020404" pitchFamily="49" charset="0"/>
                <a:cs typeface="Courier New" panose="02070309020205020404" pitchFamily="49" charset="0"/>
              </a:rPr>
              <a:t>SyntaxError</a:t>
            </a:r>
            <a:r>
              <a:rPr lang="en-US" sz="1400" dirty="0">
                <a:latin typeface="Courier New" panose="02070309020205020404" pitchFamily="49" charset="0"/>
                <a:cs typeface="Courier New" panose="02070309020205020404" pitchFamily="49" charset="0"/>
              </a:rPr>
              <a:t>: invalid syntax</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new_temp</a:t>
            </a:r>
            <a:r>
              <a:rPr lang="en-US" sz="1400" dirty="0">
                <a:latin typeface="Courier New" panose="02070309020205020404" pitchFamily="49" charset="0"/>
                <a:cs typeface="Courier New" panose="02070309020205020404" pitchFamily="49" charset="0"/>
              </a:rPr>
              <a:t> = 23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newTemp</a:t>
            </a:r>
            <a:r>
              <a:rPr lang="en-US" sz="1400" dirty="0">
                <a:latin typeface="Courier New" panose="02070309020205020404" pitchFamily="49" charset="0"/>
                <a:cs typeface="Courier New" panose="02070309020205020404" pitchFamily="49" charset="0"/>
              </a:rPr>
              <a:t> = 23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counter = 0</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temp = 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price = 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age =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animBg="1"/>
      <p:bldP spid="22" grpId="0" animBg="1"/>
      <p:bldP spid="22" grpId="1" animBg="1"/>
      <p:bldP spid="23" grpId="0" animBg="1"/>
      <p:bldP spid="23" grpId="1"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176864" y="2794702"/>
            <a:ext cx="3250941"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1"/>
                </a:solidFill>
                <a:latin typeface="Courier New" panose="02070309020205020404" pitchFamily="49" charset="0"/>
                <a:cs typeface="Courier New" panose="02070309020205020404" pitchFamily="49" charset="0"/>
              </a:rPr>
              <a:t>"Hello, World!"</a:t>
            </a:r>
          </a:p>
        </p:txBody>
      </p:sp>
      <p:sp>
        <p:nvSpPr>
          <p:cNvPr id="3" name="TextBox 2"/>
          <p:cNvSpPr txBox="1"/>
          <p:nvPr/>
        </p:nvSpPr>
        <p:spPr>
          <a:xfrm>
            <a:off x="6866590" y="0"/>
            <a:ext cx="2290110" cy="246221"/>
          </a:xfrm>
          <a:prstGeom prst="rect">
            <a:avLst/>
          </a:prstGeom>
          <a:noFill/>
        </p:spPr>
        <p:txBody>
          <a:bodyPr wrap="none" rtlCol="0">
            <a:spAutoFit/>
          </a:bodyPr>
          <a:lstStyle/>
          <a:p>
            <a:r>
              <a:rPr lang="en-US" sz="1000" dirty="0">
                <a:solidFill>
                  <a:schemeClr val="bg1"/>
                </a:solidFill>
              </a:rPr>
              <a:t>Introduction to Computing Using Python</a:t>
            </a: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a:latin typeface="Calibri" pitchFamily="34" charset="0"/>
                <a:ea typeface="+mj-ea"/>
                <a:cs typeface="+mj-cs"/>
              </a:rPr>
              <a:t>Strings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11" name="TextBox 10"/>
          <p:cNvSpPr txBox="1"/>
          <p:nvPr/>
        </p:nvSpPr>
        <p:spPr bwMode="auto">
          <a:xfrm>
            <a:off x="709358" y="1858216"/>
            <a:ext cx="5279157"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solidFill>
                  <a:schemeClr val="accent1"/>
                </a:solidFill>
                <a:latin typeface="Calibri" pitchFamily="34" charset="0"/>
              </a:rPr>
              <a:t>In addition to number and Boolean values, Python support string values</a:t>
            </a:r>
            <a:endParaRPr lang="en-US" sz="2000" dirty="0">
              <a:solidFill>
                <a:schemeClr val="accent1"/>
              </a:solidFill>
            </a:endParaRPr>
          </a:p>
        </p:txBody>
      </p:sp>
      <p:sp>
        <p:nvSpPr>
          <p:cNvPr id="18" name="TextBox 17"/>
          <p:cNvSpPr txBox="1"/>
          <p:nvPr/>
        </p:nvSpPr>
        <p:spPr bwMode="auto">
          <a:xfrm>
            <a:off x="709358" y="3541868"/>
            <a:ext cx="4752572"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kern="0" dirty="0">
                <a:solidFill>
                  <a:schemeClr val="accent1"/>
                </a:solidFill>
                <a:latin typeface="Calibri" pitchFamily="34" charset="0"/>
              </a:rPr>
              <a:t>A string value is represented as a sequence of characters enclosed within </a:t>
            </a:r>
            <a:r>
              <a:rPr lang="en-US" sz="2000" kern="0" dirty="0">
                <a:solidFill>
                  <a:srgbClr val="FF0000"/>
                </a:solidFill>
                <a:latin typeface="Calibri" pitchFamily="34" charset="0"/>
              </a:rPr>
              <a:t>quotes</a:t>
            </a:r>
            <a:endParaRPr lang="en-US" sz="2000" dirty="0">
              <a:solidFill>
                <a:srgbClr val="FF0000"/>
              </a:solidFill>
            </a:endParaRPr>
          </a:p>
        </p:txBody>
      </p:sp>
      <p:sp>
        <p:nvSpPr>
          <p:cNvPr id="25" name="TextBox 24"/>
          <p:cNvSpPr txBox="1"/>
          <p:nvPr/>
        </p:nvSpPr>
        <p:spPr bwMode="auto">
          <a:xfrm>
            <a:off x="5461930" y="733254"/>
            <a:ext cx="3682070" cy="612475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'Hello, World!'</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'Hello, World!'</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14" name="Rectangle 13"/>
          <p:cNvSpPr/>
          <p:nvPr/>
        </p:nvSpPr>
        <p:spPr>
          <a:xfrm>
            <a:off x="1176864" y="2794702"/>
            <a:ext cx="3250941"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accent1"/>
                </a:solidFill>
                <a:latin typeface="Courier New" panose="02070309020205020404" pitchFamily="49" charset="0"/>
                <a:cs typeface="Courier New" panose="02070309020205020404" pitchFamily="49" charset="0"/>
              </a:rPr>
              <a:t>'Hello, World!'</a:t>
            </a:r>
          </a:p>
        </p:txBody>
      </p:sp>
      <p:cxnSp>
        <p:nvCxnSpPr>
          <p:cNvPr id="16" name="Straight Arrow Connector 15"/>
          <p:cNvCxnSpPr/>
          <p:nvPr/>
        </p:nvCxnSpPr>
        <p:spPr>
          <a:xfrm rot="10800000" flipV="1">
            <a:off x="4167477" y="2566102"/>
            <a:ext cx="1015365" cy="404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512693" y="2566102"/>
            <a:ext cx="885561" cy="4048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bwMode="auto">
          <a:xfrm>
            <a:off x="709358" y="4541131"/>
            <a:ext cx="4752572"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kern="0" dirty="0">
                <a:solidFill>
                  <a:schemeClr val="accent1"/>
                </a:solidFill>
                <a:latin typeface="Calibri" pitchFamily="34" charset="0"/>
              </a:rPr>
              <a:t>A string value can be assigned to a variable</a:t>
            </a:r>
            <a:endParaRPr lang="en-US" sz="2000" dirty="0">
              <a:solidFill>
                <a:srgbClr val="FF0000"/>
              </a:solidFill>
            </a:endParaRPr>
          </a:p>
        </p:txBody>
      </p:sp>
      <p:sp>
        <p:nvSpPr>
          <p:cNvPr id="37" name="TextBox 36"/>
          <p:cNvSpPr txBox="1"/>
          <p:nvPr/>
        </p:nvSpPr>
        <p:spPr bwMode="auto">
          <a:xfrm>
            <a:off x="709358" y="5333265"/>
            <a:ext cx="4752572"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lvl="1" defTabSz="914400" fontAlgn="base">
              <a:spcBef>
                <a:spcPct val="0"/>
              </a:spcBef>
              <a:spcAft>
                <a:spcPct val="0"/>
              </a:spcAft>
            </a:pPr>
            <a:r>
              <a:rPr lang="en-US" sz="2000" kern="0" dirty="0">
                <a:solidFill>
                  <a:schemeClr val="accent1"/>
                </a:solidFill>
                <a:latin typeface="Calibri" pitchFamily="34" charset="0"/>
              </a:rPr>
              <a:t>String values can be manipulated using </a:t>
            </a:r>
            <a:r>
              <a:rPr lang="en-US" sz="2000" kern="0" dirty="0">
                <a:solidFill>
                  <a:srgbClr val="FF0000"/>
                </a:solidFill>
                <a:latin typeface="Calibri" pitchFamily="34" charset="0"/>
              </a:rPr>
              <a:t>string operators and functions</a:t>
            </a:r>
            <a:endParaRPr lang="en-US" sz="2000" dirty="0">
              <a:solidFill>
                <a:srgbClr val="FF0000"/>
              </a:solidFill>
            </a:endParaRPr>
          </a:p>
        </p:txBody>
      </p:sp>
      <p:sp>
        <p:nvSpPr>
          <p:cNvPr id="38" name="TextBox 37"/>
          <p:cNvSpPr txBox="1"/>
          <p:nvPr/>
        </p:nvSpPr>
        <p:spPr bwMode="auto">
          <a:xfrm>
            <a:off x="5461930" y="733254"/>
            <a:ext cx="3682070" cy="612475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'Hello, World!'</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'Hello, World!'</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s</a:t>
            </a:r>
            <a:r>
              <a:rPr lang="en-US" sz="1400" dirty="0">
                <a:latin typeface="Courier New" panose="02070309020205020404" pitchFamily="49" charset="0"/>
                <a:cs typeface="Courier New" panose="02070309020205020404" pitchFamily="49" charset="0"/>
              </a:rPr>
              <a:t> = 'rock'</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a:t>
            </a:r>
            <a:r>
              <a:rPr lang="en-US" sz="1400" dirty="0">
                <a:latin typeface="Courier New" panose="02070309020205020404" pitchFamily="49" charset="0"/>
                <a:cs typeface="Courier New" panose="02070309020205020404" pitchFamily="49" charset="0"/>
              </a:rPr>
              <a:t> = 'climbing'</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3"/>
                                        </p:tgtEl>
                                        <p:attrNameLst>
                                          <p:attrName>style.visibility</p:attrName>
                                        </p:attrNameLst>
                                      </p:cBhvr>
                                      <p:to>
                                        <p:strVal val="hidden"/>
                                      </p:to>
                                    </p:set>
                                  </p:childTnLst>
                                </p:cTn>
                              </p:par>
                              <p:par>
                                <p:cTn id="25" presetID="1" presetClass="entr" presetSubtype="0" fill="hold" grpId="2"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18" grpId="0"/>
      <p:bldP spid="25" grpId="0" animBg="1"/>
      <p:bldP spid="14" grpId="0" animBg="1"/>
      <p:bldP spid="14" grpId="1" animBg="1"/>
      <p:bldP spid="14" grpId="2" animBg="1"/>
      <p:bldP spid="36" grpId="0"/>
      <p:bldP spid="37" grpId="0"/>
      <p:bldP spid="3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a:latin typeface="Calibri" pitchFamily="34" charset="0"/>
                <a:ea typeface="+mj-ea"/>
                <a:cs typeface="+mj-cs"/>
              </a:rPr>
              <a:t>String operators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25" name="TextBox 24"/>
          <p:cNvSpPr txBox="1"/>
          <p:nvPr/>
        </p:nvSpPr>
        <p:spPr bwMode="auto">
          <a:xfrm>
            <a:off x="5461930" y="733248"/>
            <a:ext cx="3682070" cy="612475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'Hello, World!'</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'Hello, World!'</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s</a:t>
            </a:r>
            <a:r>
              <a:rPr lang="en-US" sz="1400" dirty="0">
                <a:latin typeface="Courier New" panose="02070309020205020404" pitchFamily="49" charset="0"/>
                <a:cs typeface="Courier New" panose="02070309020205020404" pitchFamily="49" charset="0"/>
              </a:rPr>
              <a:t> = 'rock'</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a:t>
            </a:r>
            <a:r>
              <a:rPr lang="en-US" sz="1400" dirty="0">
                <a:latin typeface="Courier New" panose="02070309020205020404" pitchFamily="49" charset="0"/>
                <a:cs typeface="Courier New" panose="02070309020205020404" pitchFamily="49" charset="0"/>
              </a:rPr>
              <a:t> = 'climbing'</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s</a:t>
            </a:r>
            <a:r>
              <a:rPr lang="en-US" sz="1400" dirty="0">
                <a:latin typeface="Courier New" panose="02070309020205020404" pitchFamily="49" charset="0"/>
                <a:cs typeface="Courier New" panose="02070309020205020404" pitchFamily="49" charset="0"/>
              </a:rPr>
              <a:t> == 'rock'</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s</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t</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False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s</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t</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rockclimbing</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s</a:t>
            </a:r>
            <a:r>
              <a:rPr lang="en-US" sz="1400" dirty="0">
                <a:latin typeface="Courier New" panose="02070309020205020404" pitchFamily="49" charset="0"/>
                <a:cs typeface="Courier New" panose="02070309020205020404" pitchFamily="49" charset="0"/>
              </a:rPr>
              <a:t> + ' ' + </a:t>
            </a:r>
            <a:r>
              <a:rPr lang="en-US" sz="1400" dirty="0" err="1">
                <a:latin typeface="Courier New" panose="02070309020205020404" pitchFamily="49" charset="0"/>
                <a:cs typeface="Courier New" panose="02070309020205020404" pitchFamily="49" charset="0"/>
              </a:rPr>
              <a:t>t</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'rock climbing'</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5 * </a:t>
            </a:r>
            <a:r>
              <a:rPr lang="en-US" sz="1400" dirty="0" err="1">
                <a:latin typeface="Courier New" panose="02070309020205020404" pitchFamily="49" charset="0"/>
                <a:cs typeface="Courier New" panose="02070309020205020404" pitchFamily="49" charset="0"/>
              </a:rPr>
              <a:t>s</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rockrockrockrockrock</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30 * '_'</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'______________________________'</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o</a:t>
            </a:r>
            <a:r>
              <a:rPr lang="en-US" sz="1400" dirty="0">
                <a:latin typeface="Courier New" panose="02070309020205020404" pitchFamily="49" charset="0"/>
                <a:cs typeface="Courier New" panose="02070309020205020404" pitchFamily="49" charset="0"/>
              </a:rPr>
              <a:t>' in </a:t>
            </a:r>
            <a:r>
              <a:rPr lang="en-US" sz="1400" dirty="0" err="1">
                <a:latin typeface="Courier New" panose="02070309020205020404" pitchFamily="49" charset="0"/>
                <a:cs typeface="Courier New" panose="02070309020205020404" pitchFamily="49" charset="0"/>
              </a:rPr>
              <a:t>s</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o</a:t>
            </a:r>
            <a:r>
              <a:rPr lang="en-US" sz="1400" dirty="0">
                <a:latin typeface="Courier New" panose="02070309020205020404" pitchFamily="49" charset="0"/>
                <a:cs typeface="Courier New" panose="02070309020205020404" pitchFamily="49" charset="0"/>
              </a:rPr>
              <a:t>' in </a:t>
            </a:r>
            <a:r>
              <a:rPr lang="en-US" sz="1400" dirty="0" err="1">
                <a:latin typeface="Courier New" panose="02070309020205020404" pitchFamily="49" charset="0"/>
                <a:cs typeface="Courier New" panose="02070309020205020404" pitchFamily="49" charset="0"/>
              </a:rPr>
              <a:t>t</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False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'bi' in </a:t>
            </a:r>
            <a:r>
              <a:rPr lang="en-US" sz="1400" dirty="0" err="1">
                <a:latin typeface="Courier New" panose="02070309020205020404" pitchFamily="49" charset="0"/>
                <a:cs typeface="Courier New" panose="02070309020205020404" pitchFamily="49" charset="0"/>
              </a:rPr>
              <a:t>t</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len(t</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8</a:t>
            </a:r>
          </a:p>
        </p:txBody>
      </p:sp>
      <p:graphicFrame>
        <p:nvGraphicFramePr>
          <p:cNvPr id="32" name="Table 31"/>
          <p:cNvGraphicFramePr>
            <a:graphicFrameLocks noGrp="1"/>
          </p:cNvGraphicFramePr>
          <p:nvPr/>
        </p:nvGraphicFramePr>
        <p:xfrm>
          <a:off x="291021" y="1921434"/>
          <a:ext cx="4960578" cy="2595880"/>
        </p:xfrm>
        <a:graphic>
          <a:graphicData uri="http://schemas.openxmlformats.org/drawingml/2006/table">
            <a:tbl>
              <a:tblPr firstRow="1" bandRow="1">
                <a:tableStyleId>{0E3FDE45-AF77-4B5C-9715-49D594BDF05E}</a:tableStyleId>
              </a:tblPr>
              <a:tblGrid>
                <a:gridCol w="1865177">
                  <a:extLst>
                    <a:ext uri="{9D8B030D-6E8A-4147-A177-3AD203B41FA5}">
                      <a16:colId xmlns:a16="http://schemas.microsoft.com/office/drawing/2014/main" val="20000"/>
                    </a:ext>
                  </a:extLst>
                </a:gridCol>
                <a:gridCol w="3095401">
                  <a:extLst>
                    <a:ext uri="{9D8B030D-6E8A-4147-A177-3AD203B41FA5}">
                      <a16:colId xmlns:a16="http://schemas.microsoft.com/office/drawing/2014/main" val="20001"/>
                    </a:ext>
                  </a:extLst>
                </a:gridCol>
              </a:tblGrid>
              <a:tr h="370840">
                <a:tc>
                  <a:txBody>
                    <a:bodyPr/>
                    <a:lstStyle/>
                    <a:p>
                      <a:r>
                        <a:rPr lang="en-US" dirty="0"/>
                        <a:t>Usage</a:t>
                      </a:r>
                      <a:endParaRPr lang="en-US" dirty="0">
                        <a:solidFill>
                          <a:schemeClr val="tx1"/>
                        </a:solidFill>
                      </a:endParaRPr>
                    </a:p>
                  </a:txBody>
                  <a:tcPr/>
                </a:tc>
                <a:tc>
                  <a:txBody>
                    <a:bodyPr/>
                    <a:lstStyle/>
                    <a:p>
                      <a:r>
                        <a:rPr lang="en-US" dirty="0"/>
                        <a:t>Explanation</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dirty="0" err="1">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s</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dirty="0" err="1">
                          <a:latin typeface="Courier New" panose="02070309020205020404" pitchFamily="49" charset="0"/>
                          <a:cs typeface="Courier New" panose="02070309020205020404" pitchFamily="49" charset="0"/>
                        </a:rPr>
                        <a:t>x</a:t>
                      </a:r>
                      <a:r>
                        <a:rPr lang="en-US" dirty="0"/>
                        <a:t> is a substring of </a:t>
                      </a:r>
                      <a:r>
                        <a:rPr lang="en-US" dirty="0" err="1">
                          <a:latin typeface="Courier New" panose="02070309020205020404" pitchFamily="49" charset="0"/>
                          <a:cs typeface="Courier New" panose="02070309020205020404" pitchFamily="49" charset="0"/>
                        </a:rPr>
                        <a:t>s</a:t>
                      </a:r>
                      <a:endParaRPr lang="en-US" dirty="0"/>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not in </a:t>
                      </a:r>
                      <a:r>
                        <a:rPr lang="en-US" dirty="0" err="1">
                          <a:latin typeface="Courier New" panose="02070309020205020404" pitchFamily="49" charset="0"/>
                          <a:cs typeface="Courier New" panose="02070309020205020404" pitchFamily="49" charset="0"/>
                        </a:rPr>
                        <a:t>s</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dirty="0" err="1">
                          <a:latin typeface="Courier New" panose="02070309020205020404" pitchFamily="49" charset="0"/>
                          <a:cs typeface="Courier New" panose="02070309020205020404" pitchFamily="49" charset="0"/>
                        </a:rPr>
                        <a:t>x</a:t>
                      </a:r>
                      <a:r>
                        <a:rPr lang="en-US" dirty="0"/>
                        <a:t> is not a substring of </a:t>
                      </a:r>
                      <a:r>
                        <a:rPr lang="en-US" dirty="0" err="1">
                          <a:latin typeface="Courier New" panose="02070309020205020404" pitchFamily="49" charset="0"/>
                          <a:cs typeface="Courier New" panose="02070309020205020404" pitchFamily="49" charset="0"/>
                        </a:rPr>
                        <a:t>s</a:t>
                      </a:r>
                      <a:endParaRPr lang="en-US" dirty="0"/>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dirty="0"/>
                        <a:t>Concatenation of </a:t>
                      </a:r>
                      <a:r>
                        <a:rPr lang="en-US" dirty="0" err="1">
                          <a:latin typeface="Courier New" panose="02070309020205020404" pitchFamily="49" charset="0"/>
                          <a:cs typeface="Courier New" panose="02070309020205020404" pitchFamily="49" charset="0"/>
                        </a:rPr>
                        <a:t>s</a:t>
                      </a:r>
                      <a:r>
                        <a:rPr lang="en-US" dirty="0"/>
                        <a:t> and </a:t>
                      </a:r>
                      <a:r>
                        <a:rPr lang="en-US" dirty="0" err="1">
                          <a:latin typeface="Courier New" panose="02070309020205020404" pitchFamily="49" charset="0"/>
                          <a:cs typeface="Courier New" panose="02070309020205020404" pitchFamily="49" charset="0"/>
                        </a:rPr>
                        <a:t>t</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dirty="0"/>
                        <a:t>Concatenation of </a:t>
                      </a:r>
                      <a:r>
                        <a:rPr lang="en-US" dirty="0" err="1">
                          <a:latin typeface="Courier New" panose="02070309020205020404" pitchFamily="49" charset="0"/>
                          <a:cs typeface="Courier New" panose="02070309020205020404" pitchFamily="49" charset="0"/>
                        </a:rPr>
                        <a:t>n</a:t>
                      </a:r>
                      <a:r>
                        <a:rPr lang="en-US" dirty="0"/>
                        <a:t> copies of </a:t>
                      </a:r>
                      <a:r>
                        <a:rPr lang="en-US" dirty="0" err="1">
                          <a:latin typeface="Courier New" panose="02070309020205020404" pitchFamily="49" charset="0"/>
                          <a:cs typeface="Courier New" panose="02070309020205020404" pitchFamily="49" charset="0"/>
                        </a:rPr>
                        <a:t>s</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s[i</a:t>
                      </a:r>
                      <a:r>
                        <a:rPr lang="en-US" dirty="0">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dirty="0"/>
                        <a:t>Character at index </a:t>
                      </a:r>
                      <a:r>
                        <a:rPr lang="en-US" dirty="0" err="1">
                          <a:latin typeface="Courier New" panose="02070309020205020404" pitchFamily="49" charset="0"/>
                          <a:cs typeface="Courier New" panose="02070309020205020404" pitchFamily="49" charset="0"/>
                        </a:rPr>
                        <a:t>i</a:t>
                      </a:r>
                      <a:r>
                        <a:rPr lang="en-US" dirty="0"/>
                        <a:t> of </a:t>
                      </a:r>
                      <a:r>
                        <a:rPr lang="en-US" dirty="0" err="1">
                          <a:latin typeface="Courier New" panose="02070309020205020404" pitchFamily="49" charset="0"/>
                          <a:cs typeface="Courier New" panose="02070309020205020404" pitchFamily="49" charset="0"/>
                        </a:rPr>
                        <a:t>s</a:t>
                      </a:r>
                      <a:endParaRPr lang="en-US" dirty="0"/>
                    </a:p>
                  </a:txBody>
                  <a:tcPr/>
                </a:tc>
                <a:extLst>
                  <a:ext uri="{0D108BD9-81ED-4DB2-BD59-A6C34878D82A}">
                    <a16:rowId xmlns:a16="http://schemas.microsoft.com/office/drawing/2014/main" val="10005"/>
                  </a:ext>
                </a:extLst>
              </a:tr>
              <a:tr h="370840">
                <a:tc>
                  <a:txBody>
                    <a:bodyPr/>
                    <a:lstStyle/>
                    <a:p>
                      <a:r>
                        <a:rPr lang="en-US" dirty="0" err="1">
                          <a:latin typeface="Courier New" panose="02070309020205020404" pitchFamily="49" charset="0"/>
                          <a:cs typeface="Courier New" panose="02070309020205020404" pitchFamily="49" charset="0"/>
                        </a:rPr>
                        <a:t>len(s</a:t>
                      </a:r>
                      <a:r>
                        <a:rPr lang="en-US" dirty="0">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dirty="0"/>
                        <a:t>(function) Length of string </a:t>
                      </a:r>
                      <a:r>
                        <a:rPr lang="en-US" dirty="0" err="1">
                          <a:latin typeface="Courier New" panose="02070309020205020404" pitchFamily="49" charset="0"/>
                          <a:cs typeface="Courier New" panose="02070309020205020404" pitchFamily="49" charset="0"/>
                        </a:rPr>
                        <a:t>s</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6"/>
                  </a:ext>
                </a:extLst>
              </a:tr>
            </a:tbl>
          </a:graphicData>
        </a:graphic>
      </p:graphicFrame>
      <p:sp>
        <p:nvSpPr>
          <p:cNvPr id="7" name="TextBox 6"/>
          <p:cNvSpPr txBox="1"/>
          <p:nvPr/>
        </p:nvSpPr>
        <p:spPr bwMode="auto">
          <a:xfrm>
            <a:off x="291021" y="5473005"/>
            <a:ext cx="4960577" cy="138499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 </a:t>
            </a:r>
            <a:r>
              <a:rPr lang="en-US" sz="1400" dirty="0" err="1">
                <a:latin typeface="Courier New" panose="02070309020205020404" pitchFamily="49" charset="0"/>
                <a:cs typeface="Courier New" panose="02070309020205020404" pitchFamily="49" charset="0"/>
              </a:rPr>
              <a:t>help(str</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Help on class </a:t>
            </a:r>
            <a:r>
              <a:rPr lang="en-US" sz="1400" dirty="0" err="1">
                <a:latin typeface="Courier New" panose="02070309020205020404" pitchFamily="49" charset="0"/>
                <a:cs typeface="Courier New" panose="02070309020205020404" pitchFamily="49" charset="0"/>
              </a:rPr>
              <a:t>str</a:t>
            </a:r>
            <a:r>
              <a:rPr lang="en-US" sz="1400" dirty="0">
                <a:latin typeface="Courier New" panose="02070309020205020404" pitchFamily="49" charset="0"/>
                <a:cs typeface="Courier New" panose="02070309020205020404" pitchFamily="49" charset="0"/>
              </a:rPr>
              <a:t> in module </a:t>
            </a:r>
            <a:r>
              <a:rPr lang="en-US" sz="1400" dirty="0" err="1">
                <a:latin typeface="Courier New" panose="02070309020205020404" pitchFamily="49" charset="0"/>
                <a:cs typeface="Courier New" panose="02070309020205020404" pitchFamily="49" charset="0"/>
              </a:rPr>
              <a:t>builtins</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str(object</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str(string</a:t>
            </a:r>
            <a:r>
              <a:rPr lang="en-US" sz="1400" dirty="0">
                <a:latin typeface="Courier New" panose="02070309020205020404" pitchFamily="49" charset="0"/>
                <a:cs typeface="Courier New" panose="02070309020205020404" pitchFamily="49" charset="0"/>
              </a:rPr>
              <a:t>[, encoding[, errors]]) -&gt; </a:t>
            </a:r>
            <a:r>
              <a:rPr lang="en-US" sz="1400" dirty="0" err="1">
                <a:latin typeface="Courier New" panose="02070309020205020404" pitchFamily="49" charset="0"/>
                <a:cs typeface="Courier New" panose="02070309020205020404" pitchFamily="49" charset="0"/>
              </a:rPr>
              <a:t>str</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a:t>
            </a:r>
          </a:p>
        </p:txBody>
      </p:sp>
      <p:sp>
        <p:nvSpPr>
          <p:cNvPr id="8" name="TextBox 7"/>
          <p:cNvSpPr txBox="1"/>
          <p:nvPr/>
        </p:nvSpPr>
        <p:spPr bwMode="auto">
          <a:xfrm>
            <a:off x="291021" y="4928424"/>
            <a:ext cx="4711521"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rPr>
              <a:t>To view all </a:t>
            </a:r>
            <a:r>
              <a:rPr lang="en-US" sz="2000" kern="0" dirty="0">
                <a:solidFill>
                  <a:schemeClr val="accent1"/>
                </a:solidFill>
                <a:latin typeface="Calibri" pitchFamily="34" charset="0"/>
                <a:ea typeface="+mj-ea"/>
                <a:cs typeface="+mj-cs"/>
              </a:rPr>
              <a:t>operators, use the </a:t>
            </a:r>
            <a:r>
              <a:rPr kumimoji="0" lang="en-US" b="0" i="0" u="none" strike="noStrike" kern="0" cap="none" spc="0" normalizeH="0" baseline="0" noProof="0" dirty="0">
                <a:ln>
                  <a:noFill/>
                </a:ln>
                <a:effectLst/>
                <a:uLnTx/>
                <a:uFillTx/>
                <a:latin typeface="Courier New" panose="02070309020205020404" pitchFamily="49" charset="0"/>
                <a:ea typeface="+mj-ea"/>
                <a:cs typeface="Courier New" panose="02070309020205020404" pitchFamily="49" charset="0"/>
              </a:rPr>
              <a:t>help()</a:t>
            </a:r>
            <a:r>
              <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rPr>
              <a:t> tool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a:latin typeface="Calibri" pitchFamily="34" charset="0"/>
                <a:ea typeface="+mj-ea"/>
                <a:cs typeface="+mj-cs"/>
              </a:rPr>
              <a:t>Exercise</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5" name="TextBox 4"/>
          <p:cNvSpPr txBox="1"/>
          <p:nvPr/>
        </p:nvSpPr>
        <p:spPr bwMode="auto">
          <a:xfrm>
            <a:off x="5514007" y="1685470"/>
            <a:ext cx="3390900" cy="440120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'good'</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'bad'</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'silly'</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p:txBody>
      </p:sp>
      <p:sp>
        <p:nvSpPr>
          <p:cNvPr id="6" name="Rectangle 5"/>
          <p:cNvSpPr/>
          <p:nvPr/>
        </p:nvSpPr>
        <p:spPr>
          <a:xfrm>
            <a:off x="709358" y="1470025"/>
            <a:ext cx="3944023" cy="4893648"/>
          </a:xfrm>
          <a:prstGeom prst="rect">
            <a:avLst/>
          </a:prstGeom>
        </p:spPr>
        <p:txBody>
          <a:bodyPr wrap="square">
            <a:spAutoFit/>
          </a:bodyPr>
          <a:lstStyle/>
          <a:p>
            <a:pPr defTabSz="914400" fontAlgn="base">
              <a:spcBef>
                <a:spcPct val="0"/>
              </a:spcBef>
              <a:spcAft>
                <a:spcPct val="0"/>
              </a:spcAft>
            </a:pPr>
            <a:r>
              <a:rPr lang="en-US" sz="2000" dirty="0">
                <a:solidFill>
                  <a:schemeClr val="accent1"/>
                </a:solidFill>
              </a:rPr>
              <a:t>Write Python expressions involving strings </a:t>
            </a:r>
            <a:r>
              <a:rPr lang="en-US" sz="2000" dirty="0">
                <a:latin typeface="Courier New" panose="02070309020205020404" pitchFamily="49" charset="0"/>
                <a:cs typeface="Courier New" panose="02070309020205020404" pitchFamily="49" charset="0"/>
              </a:rPr>
              <a:t>s1</a:t>
            </a:r>
            <a:r>
              <a:rPr lang="en-US" sz="2000" dirty="0">
                <a:solidFill>
                  <a:schemeClr val="accent1"/>
                </a:solidFill>
              </a:rPr>
              <a:t>, </a:t>
            </a:r>
            <a:r>
              <a:rPr lang="en-US" sz="2000" dirty="0">
                <a:latin typeface="Courier New" panose="02070309020205020404" pitchFamily="49" charset="0"/>
                <a:cs typeface="Courier New" panose="02070309020205020404" pitchFamily="49" charset="0"/>
              </a:rPr>
              <a:t>s2</a:t>
            </a:r>
            <a:r>
              <a:rPr lang="en-US" sz="2000" dirty="0">
                <a:solidFill>
                  <a:schemeClr val="accent1"/>
                </a:solidFill>
              </a:rPr>
              <a:t>, and </a:t>
            </a:r>
            <a:r>
              <a:rPr lang="en-US" sz="2000" dirty="0">
                <a:latin typeface="Courier New" panose="02070309020205020404" pitchFamily="49" charset="0"/>
                <a:cs typeface="Courier New" panose="02070309020205020404" pitchFamily="49" charset="0"/>
              </a:rPr>
              <a:t>s3</a:t>
            </a:r>
            <a:r>
              <a:rPr lang="en-US" sz="2000" dirty="0">
                <a:solidFill>
                  <a:schemeClr val="accent1"/>
                </a:solidFill>
              </a:rPr>
              <a:t> that correspond to:</a:t>
            </a:r>
          </a:p>
          <a:p>
            <a:pPr marL="800100" lvl="1" indent="-342900" defTabSz="914400" fontAlgn="base">
              <a:spcBef>
                <a:spcPct val="0"/>
              </a:spcBef>
              <a:spcAft>
                <a:spcPct val="0"/>
              </a:spcAft>
              <a:buClr>
                <a:schemeClr val="tx1"/>
              </a:buClr>
              <a:buFont typeface="+mj-lt"/>
              <a:buAutoNum type="alphaLcParenR"/>
            </a:pPr>
            <a:endParaRPr lang="en-US" dirty="0">
              <a:solidFill>
                <a:schemeClr val="accent1"/>
              </a:solidFill>
            </a:endParaRPr>
          </a:p>
          <a:p>
            <a:pPr marL="800100" lvl="1" indent="-342900" defTabSz="914400" fontAlgn="base">
              <a:spcBef>
                <a:spcPct val="0"/>
              </a:spcBef>
              <a:spcAft>
                <a:spcPct val="0"/>
              </a:spcAft>
              <a:buClr>
                <a:schemeClr val="tx1"/>
              </a:buClr>
              <a:buFont typeface="+mj-lt"/>
              <a:buAutoNum type="alphaLcParenR"/>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ll</a:t>
            </a:r>
            <a:r>
              <a:rPr lang="en-US" dirty="0">
                <a:latin typeface="Courier New" panose="02070309020205020404" pitchFamily="49" charset="0"/>
                <a:cs typeface="Courier New" panose="02070309020205020404" pitchFamily="49" charset="0"/>
              </a:rPr>
              <a:t>'</a:t>
            </a:r>
            <a:r>
              <a:rPr lang="en-US" dirty="0">
                <a:solidFill>
                  <a:schemeClr val="accent1"/>
                </a:solidFill>
              </a:rPr>
              <a:t> appears in </a:t>
            </a:r>
            <a:r>
              <a:rPr lang="en-US" dirty="0">
                <a:latin typeface="Courier New" panose="02070309020205020404" pitchFamily="49" charset="0"/>
                <a:cs typeface="Courier New" panose="02070309020205020404" pitchFamily="49" charset="0"/>
              </a:rPr>
              <a:t>s3</a:t>
            </a:r>
            <a:endParaRPr lang="en-US" dirty="0">
              <a:solidFill>
                <a:schemeClr val="accent1"/>
              </a:solidFill>
            </a:endParaRPr>
          </a:p>
          <a:p>
            <a:pPr marL="800100" lvl="1" indent="-342900" defTabSz="914400" fontAlgn="base">
              <a:spcBef>
                <a:spcPct val="0"/>
              </a:spcBef>
              <a:spcAft>
                <a:spcPct val="0"/>
              </a:spcAft>
              <a:buClr>
                <a:schemeClr val="tx1"/>
              </a:buClr>
              <a:buFont typeface="+mj-lt"/>
              <a:buAutoNum type="alphaLcParenR"/>
            </a:pPr>
            <a:r>
              <a:rPr lang="en-US" dirty="0">
                <a:solidFill>
                  <a:schemeClr val="accent1"/>
                </a:solidFill>
              </a:rPr>
              <a:t>the blank space does not appear in </a:t>
            </a:r>
            <a:r>
              <a:rPr lang="en-US" dirty="0">
                <a:latin typeface="Courier New" panose="02070309020205020404" pitchFamily="49" charset="0"/>
                <a:cs typeface="Courier New" panose="02070309020205020404" pitchFamily="49" charset="0"/>
              </a:rPr>
              <a:t>s1</a:t>
            </a:r>
            <a:endParaRPr lang="en-US" dirty="0">
              <a:solidFill>
                <a:schemeClr val="accent1"/>
              </a:solidFill>
            </a:endParaRPr>
          </a:p>
          <a:p>
            <a:pPr marL="800100" lvl="1" indent="-342900" defTabSz="914400" fontAlgn="base">
              <a:spcBef>
                <a:spcPct val="0"/>
              </a:spcBef>
              <a:spcAft>
                <a:spcPct val="0"/>
              </a:spcAft>
              <a:buClr>
                <a:schemeClr val="tx1"/>
              </a:buClr>
              <a:buFont typeface="+mj-lt"/>
              <a:buAutoNum type="alphaLcParenR"/>
            </a:pPr>
            <a:r>
              <a:rPr lang="en-US" dirty="0">
                <a:solidFill>
                  <a:schemeClr val="accent1"/>
                </a:solidFill>
              </a:rPr>
              <a:t>the concatenation of </a:t>
            </a:r>
            <a:r>
              <a:rPr lang="en-US" dirty="0">
                <a:latin typeface="Courier New" panose="02070309020205020404" pitchFamily="49" charset="0"/>
                <a:cs typeface="Courier New" panose="02070309020205020404" pitchFamily="49" charset="0"/>
              </a:rPr>
              <a:t>s1</a:t>
            </a:r>
            <a:r>
              <a:rPr lang="en-US" dirty="0">
                <a:solidFill>
                  <a:schemeClr val="accent1"/>
                </a:solidFill>
              </a:rPr>
              <a:t>, </a:t>
            </a:r>
            <a:r>
              <a:rPr lang="en-US" dirty="0">
                <a:latin typeface="Courier New" panose="02070309020205020404" pitchFamily="49" charset="0"/>
                <a:cs typeface="Courier New" panose="02070309020205020404" pitchFamily="49" charset="0"/>
              </a:rPr>
              <a:t>s2</a:t>
            </a:r>
            <a:r>
              <a:rPr lang="en-US" dirty="0">
                <a:solidFill>
                  <a:schemeClr val="accent1"/>
                </a:solidFill>
              </a:rPr>
              <a:t>, and </a:t>
            </a:r>
            <a:r>
              <a:rPr lang="en-US" dirty="0">
                <a:latin typeface="Courier New" panose="02070309020205020404" pitchFamily="49" charset="0"/>
                <a:cs typeface="Courier New" panose="02070309020205020404" pitchFamily="49" charset="0"/>
              </a:rPr>
              <a:t>s3</a:t>
            </a:r>
            <a:endParaRPr lang="en-US" dirty="0">
              <a:solidFill>
                <a:schemeClr val="accent1"/>
              </a:solidFill>
            </a:endParaRPr>
          </a:p>
          <a:p>
            <a:pPr marL="800100" lvl="1" indent="-342900" defTabSz="914400" fontAlgn="base">
              <a:spcBef>
                <a:spcPct val="0"/>
              </a:spcBef>
              <a:spcAft>
                <a:spcPct val="0"/>
              </a:spcAft>
              <a:buClr>
                <a:schemeClr val="tx1"/>
              </a:buClr>
              <a:buFont typeface="+mj-lt"/>
              <a:buAutoNum type="alphaLcParenR"/>
            </a:pPr>
            <a:r>
              <a:rPr lang="en-US" dirty="0">
                <a:solidFill>
                  <a:schemeClr val="accent1"/>
                </a:solidFill>
              </a:rPr>
              <a:t>the blank space appears in the concatenation of </a:t>
            </a:r>
            <a:r>
              <a:rPr lang="en-US" dirty="0">
                <a:latin typeface="Courier New" panose="02070309020205020404" pitchFamily="49" charset="0"/>
                <a:cs typeface="Courier New" panose="02070309020205020404" pitchFamily="49" charset="0"/>
              </a:rPr>
              <a:t>s1</a:t>
            </a:r>
            <a:r>
              <a:rPr lang="en-US" dirty="0">
                <a:solidFill>
                  <a:schemeClr val="accent1"/>
                </a:solidFill>
              </a:rPr>
              <a:t>, </a:t>
            </a:r>
            <a:r>
              <a:rPr lang="en-US" dirty="0">
                <a:latin typeface="Courier New" panose="02070309020205020404" pitchFamily="49" charset="0"/>
                <a:cs typeface="Courier New" panose="02070309020205020404" pitchFamily="49" charset="0"/>
              </a:rPr>
              <a:t>s2</a:t>
            </a:r>
            <a:r>
              <a:rPr lang="en-US" dirty="0">
                <a:solidFill>
                  <a:schemeClr val="accent1"/>
                </a:solidFill>
              </a:rPr>
              <a:t>, and </a:t>
            </a:r>
            <a:r>
              <a:rPr lang="en-US" dirty="0">
                <a:latin typeface="Courier New" panose="02070309020205020404" pitchFamily="49" charset="0"/>
                <a:cs typeface="Courier New" panose="02070309020205020404" pitchFamily="49" charset="0"/>
              </a:rPr>
              <a:t>s3</a:t>
            </a:r>
            <a:endParaRPr lang="en-US" dirty="0">
              <a:solidFill>
                <a:schemeClr val="accent1"/>
              </a:solidFill>
            </a:endParaRPr>
          </a:p>
          <a:p>
            <a:pPr marL="800100" lvl="1" indent="-342900" defTabSz="914400" fontAlgn="base">
              <a:spcBef>
                <a:spcPct val="0"/>
              </a:spcBef>
              <a:spcAft>
                <a:spcPct val="0"/>
              </a:spcAft>
              <a:buClr>
                <a:schemeClr val="tx1"/>
              </a:buClr>
              <a:buFont typeface="+mj-lt"/>
              <a:buAutoNum type="alphaLcParenR"/>
            </a:pPr>
            <a:r>
              <a:rPr lang="en-US" dirty="0">
                <a:solidFill>
                  <a:schemeClr val="accent1"/>
                </a:solidFill>
              </a:rPr>
              <a:t>the concatenation of 10 copies of </a:t>
            </a:r>
            <a:r>
              <a:rPr lang="en-US" dirty="0">
                <a:latin typeface="Courier New" panose="02070309020205020404" pitchFamily="49" charset="0"/>
                <a:cs typeface="Courier New" panose="02070309020205020404" pitchFamily="49" charset="0"/>
              </a:rPr>
              <a:t>s3</a:t>
            </a:r>
            <a:endParaRPr lang="en-US" dirty="0">
              <a:solidFill>
                <a:schemeClr val="accent1"/>
              </a:solidFill>
            </a:endParaRPr>
          </a:p>
          <a:p>
            <a:pPr marL="800100" lvl="1" indent="-342900" defTabSz="914400" fontAlgn="base">
              <a:spcBef>
                <a:spcPct val="0"/>
              </a:spcBef>
              <a:spcAft>
                <a:spcPct val="0"/>
              </a:spcAft>
              <a:buClr>
                <a:schemeClr val="tx1"/>
              </a:buClr>
              <a:buFont typeface="+mj-lt"/>
              <a:buAutoNum type="alphaLcParenR"/>
            </a:pPr>
            <a:r>
              <a:rPr lang="en-US" dirty="0">
                <a:solidFill>
                  <a:schemeClr val="accent1"/>
                </a:solidFill>
              </a:rPr>
              <a:t>the total number of characters in the concatenation of </a:t>
            </a:r>
            <a:r>
              <a:rPr lang="en-US" dirty="0">
                <a:latin typeface="Courier New" panose="02070309020205020404" pitchFamily="49" charset="0"/>
                <a:cs typeface="Courier New" panose="02070309020205020404" pitchFamily="49" charset="0"/>
              </a:rPr>
              <a:t>s1</a:t>
            </a:r>
            <a:r>
              <a:rPr lang="en-US" dirty="0">
                <a:solidFill>
                  <a:schemeClr val="accent1"/>
                </a:solidFill>
              </a:rPr>
              <a:t>, </a:t>
            </a:r>
            <a:r>
              <a:rPr lang="en-US" dirty="0">
                <a:latin typeface="Courier New" panose="02070309020205020404" pitchFamily="49" charset="0"/>
                <a:cs typeface="Courier New" panose="02070309020205020404" pitchFamily="49" charset="0"/>
              </a:rPr>
              <a:t>s2</a:t>
            </a:r>
            <a:r>
              <a:rPr lang="en-US" dirty="0">
                <a:solidFill>
                  <a:schemeClr val="accent1"/>
                </a:solidFill>
              </a:rPr>
              <a:t>, and </a:t>
            </a:r>
            <a:r>
              <a:rPr lang="en-US" dirty="0">
                <a:latin typeface="Courier New" panose="02070309020205020404" pitchFamily="49" charset="0"/>
                <a:cs typeface="Courier New" panose="02070309020205020404" pitchFamily="49" charset="0"/>
              </a:rPr>
              <a:t>s3</a:t>
            </a:r>
            <a:endParaRPr lang="en-US" dirty="0">
              <a:solidFill>
                <a:schemeClr val="accent1"/>
              </a:solidFill>
            </a:endParaRPr>
          </a:p>
        </p:txBody>
      </p:sp>
      <p:sp>
        <p:nvSpPr>
          <p:cNvPr id="7" name="TextBox 6"/>
          <p:cNvSpPr txBox="1"/>
          <p:nvPr/>
        </p:nvSpPr>
        <p:spPr bwMode="auto">
          <a:xfrm>
            <a:off x="5514007" y="1685470"/>
            <a:ext cx="3390900" cy="4401204"/>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'good'</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'bad'</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'silly'</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ll</a:t>
            </a:r>
            <a:r>
              <a:rPr lang="en-US" sz="1400" dirty="0">
                <a:latin typeface="Courier New" panose="02070309020205020404" pitchFamily="49" charset="0"/>
                <a:cs typeface="Courier New" panose="02070309020205020404" pitchFamily="49" charset="0"/>
              </a:rPr>
              <a:t>' in s3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 ' not in s1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s1 + s2 + s3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goodbadsilly</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 ' in s1 + s2 + s3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False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10*s3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sillysillysillysillysillysillysillysillysillysilly</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len(s1+s2+s3)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12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endParaRPr lang="en-US" sz="1400" dirty="0">
              <a:solidFill>
                <a:srgbClr val="0000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a:latin typeface="Calibri" pitchFamily="34" charset="0"/>
                <a:ea typeface="+mj-ea"/>
                <a:cs typeface="+mj-cs"/>
              </a:rPr>
              <a:t>Index and indexing operator</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21" name="Rectangle 20"/>
          <p:cNvSpPr/>
          <p:nvPr/>
        </p:nvSpPr>
        <p:spPr>
          <a:xfrm>
            <a:off x="1842426" y="4380247"/>
            <a:ext cx="54864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dirty="0">
                <a:solidFill>
                  <a:srgbClr val="294171"/>
                </a:solidFill>
                <a:latin typeface="Courier New" panose="02070309020205020404" pitchFamily="49" charset="0"/>
                <a:cs typeface="Courier New" panose="02070309020205020404" pitchFamily="49" charset="0"/>
              </a:rPr>
              <a:t>'A'</a:t>
            </a:r>
          </a:p>
        </p:txBody>
      </p:sp>
      <p:sp>
        <p:nvSpPr>
          <p:cNvPr id="22" name="Rectangle 21"/>
          <p:cNvSpPr/>
          <p:nvPr/>
        </p:nvSpPr>
        <p:spPr>
          <a:xfrm>
            <a:off x="3198748" y="5294647"/>
            <a:ext cx="54864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dirty="0">
                <a:solidFill>
                  <a:srgbClr val="294171"/>
                </a:solidFill>
                <a:latin typeface="Courier New" panose="02070309020205020404" pitchFamily="49" charset="0"/>
                <a:cs typeface="Courier New" panose="02070309020205020404" pitchFamily="49" charset="0"/>
              </a:rPr>
              <a:t>'</a:t>
            </a:r>
            <a:r>
              <a:rPr lang="en-US" sz="2400" dirty="0" err="1">
                <a:solidFill>
                  <a:srgbClr val="294171"/>
                </a:solidFill>
                <a:latin typeface="Courier New" panose="02070309020205020404" pitchFamily="49" charset="0"/>
                <a:cs typeface="Courier New" panose="02070309020205020404" pitchFamily="49" charset="0"/>
              </a:rPr>
              <a:t>p</a:t>
            </a:r>
            <a:r>
              <a:rPr lang="en-US" sz="2400" dirty="0">
                <a:solidFill>
                  <a:srgbClr val="294171"/>
                </a:solidFill>
                <a:latin typeface="Courier New" panose="02070309020205020404" pitchFamily="49" charset="0"/>
                <a:cs typeface="Courier New" panose="02070309020205020404" pitchFamily="49" charset="0"/>
              </a:rPr>
              <a:t>'</a:t>
            </a:r>
          </a:p>
        </p:txBody>
      </p:sp>
      <p:sp>
        <p:nvSpPr>
          <p:cNvPr id="23" name="Rectangle 22"/>
          <p:cNvSpPr/>
          <p:nvPr/>
        </p:nvSpPr>
        <p:spPr>
          <a:xfrm>
            <a:off x="2523355" y="4837447"/>
            <a:ext cx="54864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dirty="0">
                <a:solidFill>
                  <a:srgbClr val="294171"/>
                </a:solidFill>
                <a:latin typeface="Courier New" panose="02070309020205020404" pitchFamily="49" charset="0"/>
                <a:cs typeface="Courier New" panose="02070309020205020404" pitchFamily="49" charset="0"/>
              </a:rPr>
              <a:t>'</a:t>
            </a:r>
            <a:r>
              <a:rPr lang="en-US" sz="2400" dirty="0" err="1">
                <a:solidFill>
                  <a:srgbClr val="294171"/>
                </a:solidFill>
                <a:latin typeface="Courier New" panose="02070309020205020404" pitchFamily="49" charset="0"/>
                <a:cs typeface="Courier New" panose="02070309020205020404" pitchFamily="49" charset="0"/>
              </a:rPr>
              <a:t>p</a:t>
            </a:r>
            <a:r>
              <a:rPr lang="en-US" sz="2400" dirty="0">
                <a:solidFill>
                  <a:srgbClr val="294171"/>
                </a:solidFill>
                <a:latin typeface="Courier New" panose="02070309020205020404" pitchFamily="49" charset="0"/>
                <a:cs typeface="Courier New" panose="02070309020205020404" pitchFamily="49" charset="0"/>
              </a:rPr>
              <a:t>'</a:t>
            </a:r>
          </a:p>
        </p:txBody>
      </p:sp>
      <p:sp>
        <p:nvSpPr>
          <p:cNvPr id="26" name="Rectangle 25"/>
          <p:cNvSpPr/>
          <p:nvPr/>
        </p:nvSpPr>
        <p:spPr>
          <a:xfrm>
            <a:off x="3830591" y="5751847"/>
            <a:ext cx="54864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dirty="0">
                <a:solidFill>
                  <a:srgbClr val="294171"/>
                </a:solidFill>
                <a:latin typeface="Courier New" panose="02070309020205020404" pitchFamily="49" charset="0"/>
                <a:cs typeface="Courier New" panose="02070309020205020404" pitchFamily="49" charset="0"/>
              </a:rPr>
              <a:t>'</a:t>
            </a:r>
            <a:r>
              <a:rPr lang="en-US" sz="2400" dirty="0" err="1">
                <a:solidFill>
                  <a:srgbClr val="294171"/>
                </a:solidFill>
                <a:latin typeface="Courier New" panose="02070309020205020404" pitchFamily="49" charset="0"/>
                <a:cs typeface="Courier New" panose="02070309020205020404" pitchFamily="49" charset="0"/>
              </a:rPr>
              <a:t>l</a:t>
            </a:r>
            <a:r>
              <a:rPr lang="en-US" sz="2400" dirty="0">
                <a:solidFill>
                  <a:srgbClr val="294171"/>
                </a:solidFill>
                <a:latin typeface="Courier New" panose="02070309020205020404" pitchFamily="49" charset="0"/>
                <a:cs typeface="Courier New" panose="02070309020205020404" pitchFamily="49" charset="0"/>
              </a:rPr>
              <a:t>'</a:t>
            </a:r>
          </a:p>
        </p:txBody>
      </p:sp>
      <p:sp>
        <p:nvSpPr>
          <p:cNvPr id="27" name="Rectangle 26"/>
          <p:cNvSpPr/>
          <p:nvPr/>
        </p:nvSpPr>
        <p:spPr>
          <a:xfrm>
            <a:off x="4467417" y="6209047"/>
            <a:ext cx="54864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dirty="0">
                <a:solidFill>
                  <a:srgbClr val="294171"/>
                </a:solidFill>
                <a:latin typeface="Courier New" panose="02070309020205020404" pitchFamily="49" charset="0"/>
                <a:cs typeface="Courier New" panose="02070309020205020404" pitchFamily="49" charset="0"/>
              </a:rPr>
              <a:t>'</a:t>
            </a:r>
            <a:r>
              <a:rPr lang="en-US" sz="2400" dirty="0" err="1">
                <a:solidFill>
                  <a:srgbClr val="294171"/>
                </a:solidFill>
                <a:latin typeface="Courier New" panose="02070309020205020404" pitchFamily="49" charset="0"/>
                <a:cs typeface="Courier New" panose="02070309020205020404" pitchFamily="49" charset="0"/>
              </a:rPr>
              <a:t>e</a:t>
            </a:r>
            <a:r>
              <a:rPr lang="en-US" sz="2400" dirty="0">
                <a:solidFill>
                  <a:srgbClr val="294171"/>
                </a:solidFill>
                <a:latin typeface="Courier New" panose="02070309020205020404" pitchFamily="49" charset="0"/>
                <a:cs typeface="Courier New" panose="02070309020205020404" pitchFamily="49" charset="0"/>
              </a:rPr>
              <a:t>'</a:t>
            </a:r>
          </a:p>
        </p:txBody>
      </p:sp>
      <p:sp>
        <p:nvSpPr>
          <p:cNvPr id="28" name="TextBox 27"/>
          <p:cNvSpPr txBox="1"/>
          <p:nvPr/>
        </p:nvSpPr>
        <p:spPr bwMode="auto">
          <a:xfrm>
            <a:off x="239540" y="4437337"/>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a:latin typeface="Courier New" panose="02070309020205020404" pitchFamily="49" charset="0"/>
                <a:ea typeface="+mj-ea"/>
                <a:cs typeface="Courier New" panose="02070309020205020404" pitchFamily="49" charset="0"/>
              </a:rPr>
              <a:t>s[0]</a:t>
            </a:r>
            <a:r>
              <a:rPr kumimoji="0" lang="en-US" sz="2000" b="0" i="0" u="none" strike="noStrike" kern="0" cap="none" spc="0" normalizeH="0" baseline="0" noProof="0" dirty="0">
                <a:ln>
                  <a:noFill/>
                </a:ln>
                <a:effectLst/>
                <a:uLnTx/>
                <a:uFillTx/>
                <a:latin typeface="Courier New" panose="02070309020205020404" pitchFamily="49" charset="0"/>
                <a:ea typeface="+mj-ea"/>
                <a:cs typeface="Courier New" panose="02070309020205020404" pitchFamily="49" charset="0"/>
              </a:rPr>
              <a:t>  =</a:t>
            </a:r>
          </a:p>
        </p:txBody>
      </p:sp>
      <p:sp>
        <p:nvSpPr>
          <p:cNvPr id="29" name="TextBox 28"/>
          <p:cNvSpPr txBox="1"/>
          <p:nvPr/>
        </p:nvSpPr>
        <p:spPr bwMode="auto">
          <a:xfrm>
            <a:off x="239540" y="4894537"/>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a:latin typeface="Courier New" panose="02070309020205020404" pitchFamily="49" charset="0"/>
                <a:ea typeface="+mj-ea"/>
                <a:cs typeface="Courier New" panose="02070309020205020404" pitchFamily="49" charset="0"/>
              </a:rPr>
              <a:t>s[1]</a:t>
            </a:r>
            <a:r>
              <a:rPr kumimoji="0" lang="en-US" sz="2000" b="0" i="0" u="none" strike="noStrike" kern="0" cap="none" spc="0" normalizeH="0" baseline="0" noProof="0" dirty="0">
                <a:ln>
                  <a:noFill/>
                </a:ln>
                <a:effectLst/>
                <a:uLnTx/>
                <a:uFillTx/>
                <a:latin typeface="Courier New" panose="02070309020205020404" pitchFamily="49" charset="0"/>
                <a:ea typeface="+mj-ea"/>
                <a:cs typeface="Courier New" panose="02070309020205020404" pitchFamily="49" charset="0"/>
              </a:rPr>
              <a:t>  =</a:t>
            </a:r>
          </a:p>
        </p:txBody>
      </p:sp>
      <p:sp>
        <p:nvSpPr>
          <p:cNvPr id="30" name="TextBox 29"/>
          <p:cNvSpPr txBox="1"/>
          <p:nvPr/>
        </p:nvSpPr>
        <p:spPr bwMode="auto">
          <a:xfrm>
            <a:off x="239540" y="5351737"/>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a:latin typeface="Courier New" panose="02070309020205020404" pitchFamily="49" charset="0"/>
                <a:ea typeface="+mj-ea"/>
                <a:cs typeface="Courier New" panose="02070309020205020404" pitchFamily="49" charset="0"/>
              </a:rPr>
              <a:t>s[2] </a:t>
            </a:r>
            <a:r>
              <a:rPr kumimoji="0" lang="en-US" sz="2000" b="0" i="0" u="none" strike="noStrike" kern="0" cap="none" spc="0" normalizeH="0" baseline="0" noProof="0" dirty="0">
                <a:ln>
                  <a:noFill/>
                </a:ln>
                <a:effectLst/>
                <a:uLnTx/>
                <a:uFillTx/>
                <a:latin typeface="Courier New" panose="02070309020205020404" pitchFamily="49" charset="0"/>
                <a:ea typeface="+mj-ea"/>
                <a:cs typeface="Courier New" panose="02070309020205020404" pitchFamily="49" charset="0"/>
              </a:rPr>
              <a:t> =</a:t>
            </a:r>
          </a:p>
        </p:txBody>
      </p:sp>
      <p:sp>
        <p:nvSpPr>
          <p:cNvPr id="31" name="TextBox 30"/>
          <p:cNvSpPr txBox="1"/>
          <p:nvPr/>
        </p:nvSpPr>
        <p:spPr bwMode="auto">
          <a:xfrm>
            <a:off x="239540" y="5808937"/>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a:latin typeface="Courier New" panose="02070309020205020404" pitchFamily="49" charset="0"/>
                <a:ea typeface="+mj-ea"/>
                <a:cs typeface="Courier New" panose="02070309020205020404" pitchFamily="49" charset="0"/>
              </a:rPr>
              <a:t>s[3]</a:t>
            </a:r>
            <a:r>
              <a:rPr kumimoji="0" lang="en-US" sz="2000" b="0" i="0" u="none" strike="noStrike" kern="0" cap="none" spc="0" normalizeH="0" baseline="0" noProof="0" dirty="0">
                <a:ln>
                  <a:noFill/>
                </a:ln>
                <a:effectLst/>
                <a:uLnTx/>
                <a:uFillTx/>
                <a:latin typeface="Courier New" panose="02070309020205020404" pitchFamily="49" charset="0"/>
                <a:ea typeface="+mj-ea"/>
                <a:cs typeface="Courier New" panose="02070309020205020404" pitchFamily="49" charset="0"/>
              </a:rPr>
              <a:t>  =</a:t>
            </a:r>
          </a:p>
        </p:txBody>
      </p:sp>
      <p:sp>
        <p:nvSpPr>
          <p:cNvPr id="34" name="TextBox 33"/>
          <p:cNvSpPr txBox="1"/>
          <p:nvPr/>
        </p:nvSpPr>
        <p:spPr bwMode="auto">
          <a:xfrm>
            <a:off x="239540" y="6266137"/>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a:latin typeface="Courier New" panose="02070309020205020404" pitchFamily="49" charset="0"/>
                <a:ea typeface="+mj-ea"/>
                <a:cs typeface="Courier New" panose="02070309020205020404" pitchFamily="49" charset="0"/>
              </a:rPr>
              <a:t>s[4]</a:t>
            </a:r>
            <a:r>
              <a:rPr kumimoji="0" lang="en-US" sz="2000" b="0" i="0" u="none" strike="noStrike" kern="0" cap="none" spc="0" normalizeH="0" baseline="0" noProof="0" dirty="0">
                <a:ln>
                  <a:noFill/>
                </a:ln>
                <a:effectLst/>
                <a:uLnTx/>
                <a:uFillTx/>
                <a:latin typeface="Courier New" panose="02070309020205020404" pitchFamily="49" charset="0"/>
                <a:ea typeface="+mj-ea"/>
                <a:cs typeface="Courier New" panose="02070309020205020404" pitchFamily="49" charset="0"/>
              </a:rPr>
              <a:t>  =</a:t>
            </a:r>
          </a:p>
        </p:txBody>
      </p:sp>
      <p:sp>
        <p:nvSpPr>
          <p:cNvPr id="35" name="TextBox 34"/>
          <p:cNvSpPr txBox="1"/>
          <p:nvPr/>
        </p:nvSpPr>
        <p:spPr bwMode="auto">
          <a:xfrm>
            <a:off x="239540" y="3641583"/>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err="1">
                <a:latin typeface="Courier New" panose="02070309020205020404" pitchFamily="49" charset="0"/>
                <a:ea typeface="+mj-ea"/>
                <a:cs typeface="Courier New" panose="02070309020205020404" pitchFamily="49" charset="0"/>
              </a:rPr>
              <a:t>s</a:t>
            </a:r>
            <a:r>
              <a:rPr lang="en-US" sz="2000" kern="0" noProof="0" dirty="0">
                <a:latin typeface="Courier New" panose="02070309020205020404" pitchFamily="49" charset="0"/>
                <a:ea typeface="+mj-ea"/>
                <a:cs typeface="Courier New" panose="02070309020205020404" pitchFamily="49" charset="0"/>
              </a:rPr>
              <a:t>   </a:t>
            </a:r>
            <a:r>
              <a:rPr kumimoji="0" lang="en-US" sz="2000" b="0" i="0" u="none" strike="noStrike" kern="0" cap="none" spc="0" normalizeH="0" baseline="0" noProof="0" dirty="0">
                <a:ln>
                  <a:noFill/>
                </a:ln>
                <a:effectLst/>
                <a:uLnTx/>
                <a:uFillTx/>
                <a:latin typeface="Courier New" panose="02070309020205020404" pitchFamily="49" charset="0"/>
                <a:ea typeface="+mj-ea"/>
                <a:cs typeface="Courier New" panose="02070309020205020404" pitchFamily="49" charset="0"/>
              </a:rPr>
              <a:t>  =</a:t>
            </a:r>
          </a:p>
        </p:txBody>
      </p:sp>
      <p:sp>
        <p:nvSpPr>
          <p:cNvPr id="36" name="TextBox 35"/>
          <p:cNvSpPr txBox="1"/>
          <p:nvPr/>
        </p:nvSpPr>
        <p:spPr bwMode="auto">
          <a:xfrm>
            <a:off x="1842426" y="4041693"/>
            <a:ext cx="457200"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a:ln>
                  <a:noFill/>
                </a:ln>
                <a:solidFill>
                  <a:srgbClr val="748CBC"/>
                </a:solidFill>
                <a:effectLst/>
                <a:uLnTx/>
                <a:uFillTx/>
                <a:latin typeface="Calibri" pitchFamily="34" charset="0"/>
                <a:ea typeface="+mj-ea"/>
                <a:cs typeface="+mj-cs"/>
              </a:rPr>
              <a:t>0</a:t>
            </a:r>
          </a:p>
        </p:txBody>
      </p:sp>
      <p:sp>
        <p:nvSpPr>
          <p:cNvPr id="42" name="TextBox 41"/>
          <p:cNvSpPr txBox="1"/>
          <p:nvPr/>
        </p:nvSpPr>
        <p:spPr bwMode="auto">
          <a:xfrm>
            <a:off x="2391066" y="4041693"/>
            <a:ext cx="589489"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a:solidFill>
                  <a:srgbClr val="748CBC"/>
                </a:solidFill>
                <a:latin typeface="Calibri" pitchFamily="34" charset="0"/>
                <a:ea typeface="+mj-ea"/>
                <a:cs typeface="+mj-cs"/>
              </a:rPr>
              <a:t>1</a:t>
            </a:r>
            <a:endParaRPr kumimoji="0" lang="en-US" sz="1600" b="0" i="0" u="none" strike="noStrike" kern="0" cap="none" spc="0" normalizeH="0" baseline="0" noProof="0" dirty="0">
              <a:ln>
                <a:noFill/>
              </a:ln>
              <a:solidFill>
                <a:srgbClr val="748CBC"/>
              </a:solidFill>
              <a:effectLst/>
              <a:uLnTx/>
              <a:uFillTx/>
              <a:latin typeface="Calibri" pitchFamily="34" charset="0"/>
              <a:ea typeface="+mj-ea"/>
              <a:cs typeface="+mj-cs"/>
            </a:endParaRPr>
          </a:p>
        </p:txBody>
      </p:sp>
      <p:sp>
        <p:nvSpPr>
          <p:cNvPr id="43" name="TextBox 42"/>
          <p:cNvSpPr txBox="1"/>
          <p:nvPr/>
        </p:nvSpPr>
        <p:spPr bwMode="auto">
          <a:xfrm>
            <a:off x="3747388" y="4041693"/>
            <a:ext cx="54040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a:solidFill>
                  <a:srgbClr val="748CBC"/>
                </a:solidFill>
                <a:latin typeface="Calibri" pitchFamily="34" charset="0"/>
                <a:ea typeface="+mj-ea"/>
                <a:cs typeface="+mj-cs"/>
              </a:rPr>
              <a:t>3</a:t>
            </a:r>
            <a:endParaRPr kumimoji="0" lang="en-US" sz="1600" b="0" i="0" u="none" strike="noStrike" kern="0" cap="none" spc="0" normalizeH="0" baseline="0" noProof="0" dirty="0">
              <a:ln>
                <a:noFill/>
              </a:ln>
              <a:solidFill>
                <a:srgbClr val="748CBC"/>
              </a:solidFill>
              <a:effectLst/>
              <a:uLnTx/>
              <a:uFillTx/>
              <a:latin typeface="Calibri" pitchFamily="34" charset="0"/>
              <a:ea typeface="+mj-ea"/>
              <a:cs typeface="+mj-cs"/>
            </a:endParaRPr>
          </a:p>
        </p:txBody>
      </p:sp>
      <p:sp>
        <p:nvSpPr>
          <p:cNvPr id="44" name="TextBox 43"/>
          <p:cNvSpPr txBox="1"/>
          <p:nvPr/>
        </p:nvSpPr>
        <p:spPr bwMode="auto">
          <a:xfrm>
            <a:off x="4467417" y="4041693"/>
            <a:ext cx="457200"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a:solidFill>
                  <a:srgbClr val="748CBC"/>
                </a:solidFill>
                <a:latin typeface="Calibri" pitchFamily="34" charset="0"/>
                <a:ea typeface="+mj-ea"/>
                <a:cs typeface="+mj-cs"/>
              </a:rPr>
              <a:t>4</a:t>
            </a:r>
            <a:endParaRPr kumimoji="0" lang="en-US" sz="1600" b="0" i="0" u="none" strike="noStrike" kern="0" cap="none" spc="0" normalizeH="0" baseline="0" noProof="0" dirty="0">
              <a:ln>
                <a:noFill/>
              </a:ln>
              <a:solidFill>
                <a:srgbClr val="748CBC"/>
              </a:solidFill>
              <a:effectLst/>
              <a:uLnTx/>
              <a:uFillTx/>
              <a:latin typeface="Calibri" pitchFamily="34" charset="0"/>
              <a:ea typeface="+mj-ea"/>
              <a:cs typeface="+mj-cs"/>
            </a:endParaRPr>
          </a:p>
        </p:txBody>
      </p:sp>
      <p:sp>
        <p:nvSpPr>
          <p:cNvPr id="45" name="TextBox 44"/>
          <p:cNvSpPr txBox="1"/>
          <p:nvPr/>
        </p:nvSpPr>
        <p:spPr bwMode="auto">
          <a:xfrm>
            <a:off x="3071995" y="4041693"/>
            <a:ext cx="58395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a:solidFill>
                  <a:srgbClr val="748CBC"/>
                </a:solidFill>
                <a:latin typeface="Calibri" pitchFamily="34" charset="0"/>
                <a:ea typeface="+mj-ea"/>
                <a:cs typeface="+mj-cs"/>
              </a:rPr>
              <a:t>2</a:t>
            </a:r>
            <a:endParaRPr kumimoji="0" lang="en-US" sz="1600" b="0" i="0" u="none" strike="noStrike" kern="0" cap="none" spc="0" normalizeH="0" baseline="0" noProof="0" dirty="0">
              <a:ln>
                <a:noFill/>
              </a:ln>
              <a:solidFill>
                <a:srgbClr val="748CBC"/>
              </a:solidFill>
              <a:effectLst/>
              <a:uLnTx/>
              <a:uFillTx/>
              <a:latin typeface="Calibri" pitchFamily="34" charset="0"/>
              <a:ea typeface="+mj-ea"/>
              <a:cs typeface="+mj-cs"/>
            </a:endParaRPr>
          </a:p>
        </p:txBody>
      </p:sp>
      <p:sp>
        <p:nvSpPr>
          <p:cNvPr id="32" name="TextBox 31"/>
          <p:cNvSpPr txBox="1"/>
          <p:nvPr/>
        </p:nvSpPr>
        <p:spPr bwMode="auto">
          <a:xfrm>
            <a:off x="229608" y="1670520"/>
            <a:ext cx="8475618"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a:solidFill>
                  <a:schemeClr val="accent1"/>
                </a:solidFill>
              </a:rPr>
              <a:t>The index of an item in a sequence is its position with respect to the first item</a:t>
            </a:r>
          </a:p>
          <a:p>
            <a:pPr marL="682625" lvl="1" indent="-225425" defTabSz="914400" fontAlgn="base">
              <a:spcBef>
                <a:spcPct val="0"/>
              </a:spcBef>
              <a:spcAft>
                <a:spcPct val="0"/>
              </a:spcAft>
              <a:buClr>
                <a:schemeClr val="tx1"/>
              </a:buClr>
              <a:buFont typeface="Arial"/>
              <a:buChar char="•"/>
            </a:pPr>
            <a:endParaRPr lang="en-US" sz="2000" dirty="0">
              <a:solidFill>
                <a:schemeClr val="accent1"/>
              </a:solidFill>
            </a:endParaRPr>
          </a:p>
          <a:p>
            <a:pPr marL="682625" lvl="1" indent="-225425" defTabSz="914400" fontAlgn="base">
              <a:spcBef>
                <a:spcPct val="0"/>
              </a:spcBef>
              <a:spcAft>
                <a:spcPct val="0"/>
              </a:spcAft>
              <a:buClr>
                <a:schemeClr val="tx1"/>
              </a:buClr>
              <a:buFont typeface="Arial"/>
              <a:buChar char="•"/>
            </a:pPr>
            <a:endParaRPr lang="en-US" sz="2000" dirty="0">
              <a:solidFill>
                <a:schemeClr val="accent1"/>
              </a:solidFill>
            </a:endParaRPr>
          </a:p>
          <a:p>
            <a:pPr marL="682625" lvl="1" indent="-225425" defTabSz="914400" fontAlgn="base">
              <a:spcBef>
                <a:spcPct val="0"/>
              </a:spcBef>
              <a:spcAft>
                <a:spcPct val="0"/>
              </a:spcAft>
              <a:buClr>
                <a:schemeClr val="tx1"/>
              </a:buClr>
              <a:buFont typeface="Arial"/>
              <a:buChar char="•"/>
            </a:pPr>
            <a:endPar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endParaRPr>
          </a:p>
        </p:txBody>
      </p:sp>
      <p:sp>
        <p:nvSpPr>
          <p:cNvPr id="33" name="TextBox 32"/>
          <p:cNvSpPr txBox="1"/>
          <p:nvPr/>
        </p:nvSpPr>
        <p:spPr bwMode="auto">
          <a:xfrm>
            <a:off x="239540" y="1670520"/>
            <a:ext cx="8475618"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a:solidFill>
                  <a:schemeClr val="accent1"/>
                </a:solidFill>
              </a:rPr>
              <a:t>The index of an item in a sequence is its position with respect to the first item</a:t>
            </a:r>
          </a:p>
          <a:p>
            <a:pPr marL="682625" lvl="1" indent="-225425" defTabSz="914400" fontAlgn="base">
              <a:spcBef>
                <a:spcPct val="0"/>
              </a:spcBef>
              <a:spcAft>
                <a:spcPct val="0"/>
              </a:spcAft>
              <a:buClr>
                <a:schemeClr val="accent1"/>
              </a:buClr>
              <a:buFont typeface="Arial"/>
              <a:buChar char="•"/>
            </a:pPr>
            <a:r>
              <a:rPr lang="en-US" sz="2000" dirty="0"/>
              <a:t>The first item has index 0,</a:t>
            </a:r>
          </a:p>
          <a:p>
            <a:pPr marL="682625" lvl="1" indent="-225425" defTabSz="914400" fontAlgn="base">
              <a:spcBef>
                <a:spcPct val="0"/>
              </a:spcBef>
              <a:spcAft>
                <a:spcPct val="0"/>
              </a:spcAft>
              <a:buClr>
                <a:schemeClr val="tx1"/>
              </a:buClr>
              <a:buFont typeface="Arial"/>
              <a:buChar char="•"/>
            </a:pPr>
            <a:endParaRPr lang="en-US" sz="2000" dirty="0">
              <a:solidFill>
                <a:schemeClr val="accent1"/>
              </a:solidFill>
            </a:endParaRPr>
          </a:p>
          <a:p>
            <a:pPr marL="682625" lvl="1" indent="-225425" defTabSz="914400" fontAlgn="base">
              <a:spcBef>
                <a:spcPct val="0"/>
              </a:spcBef>
              <a:spcAft>
                <a:spcPct val="0"/>
              </a:spcAft>
              <a:buClr>
                <a:schemeClr val="tx1"/>
              </a:buClr>
              <a:buFont typeface="Arial"/>
              <a:buChar char="•"/>
            </a:pPr>
            <a:endPar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endParaRPr>
          </a:p>
        </p:txBody>
      </p:sp>
      <p:sp>
        <p:nvSpPr>
          <p:cNvPr id="37" name="TextBox 36"/>
          <p:cNvSpPr txBox="1"/>
          <p:nvPr/>
        </p:nvSpPr>
        <p:spPr bwMode="auto">
          <a:xfrm>
            <a:off x="229608" y="1670520"/>
            <a:ext cx="8475618"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a:solidFill>
                  <a:schemeClr val="accent1"/>
                </a:solidFill>
              </a:rPr>
              <a:t>The index of an item in a sequence is its position with respect to the first item</a:t>
            </a:r>
          </a:p>
          <a:p>
            <a:pPr marL="682625" lvl="1" indent="-225425" defTabSz="914400" fontAlgn="base">
              <a:spcBef>
                <a:spcPct val="0"/>
              </a:spcBef>
              <a:spcAft>
                <a:spcPct val="0"/>
              </a:spcAft>
              <a:buClr>
                <a:schemeClr val="accent1"/>
              </a:buClr>
              <a:buFont typeface="Arial"/>
              <a:buChar char="•"/>
            </a:pPr>
            <a:r>
              <a:rPr lang="en-US" sz="2000" dirty="0"/>
              <a:t>The first item has index 0,</a:t>
            </a:r>
          </a:p>
          <a:p>
            <a:pPr marL="682625" lvl="1" indent="-225425" defTabSz="914400" fontAlgn="base">
              <a:spcBef>
                <a:spcPct val="0"/>
              </a:spcBef>
              <a:spcAft>
                <a:spcPct val="0"/>
              </a:spcAft>
              <a:buClr>
                <a:schemeClr val="accent1"/>
              </a:buClr>
              <a:buFont typeface="Arial"/>
              <a:buChar char="•"/>
            </a:pPr>
            <a:r>
              <a:rPr lang="en-US" sz="2000" dirty="0"/>
              <a:t>The second has index 1,</a:t>
            </a:r>
          </a:p>
          <a:p>
            <a:pPr marL="682625" lvl="1" indent="-225425" defTabSz="914400" fontAlgn="base">
              <a:spcBef>
                <a:spcPct val="0"/>
              </a:spcBef>
              <a:spcAft>
                <a:spcPct val="0"/>
              </a:spcAft>
              <a:buClr>
                <a:schemeClr val="tx1"/>
              </a:buClr>
              <a:buFont typeface="Arial"/>
              <a:buChar char="•"/>
            </a:pPr>
            <a:endPar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endParaRPr>
          </a:p>
        </p:txBody>
      </p:sp>
      <p:sp>
        <p:nvSpPr>
          <p:cNvPr id="38" name="TextBox 37"/>
          <p:cNvSpPr txBox="1"/>
          <p:nvPr/>
        </p:nvSpPr>
        <p:spPr bwMode="auto">
          <a:xfrm>
            <a:off x="229608" y="1656424"/>
            <a:ext cx="8475618"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a:solidFill>
                  <a:schemeClr val="accent1"/>
                </a:solidFill>
              </a:rPr>
              <a:t>The index of an item in a sequence is its position with respect to the first item</a:t>
            </a:r>
          </a:p>
          <a:p>
            <a:pPr marL="682625" lvl="1" indent="-225425" defTabSz="914400" fontAlgn="base">
              <a:spcBef>
                <a:spcPct val="0"/>
              </a:spcBef>
              <a:spcAft>
                <a:spcPct val="0"/>
              </a:spcAft>
              <a:buClr>
                <a:schemeClr val="accent1"/>
              </a:buClr>
              <a:buFont typeface="Arial"/>
              <a:buChar char="•"/>
            </a:pPr>
            <a:r>
              <a:rPr lang="en-US" sz="2000" dirty="0"/>
              <a:t>The first item has index 0,</a:t>
            </a:r>
          </a:p>
          <a:p>
            <a:pPr marL="682625" lvl="1" indent="-225425" defTabSz="914400" fontAlgn="base">
              <a:spcBef>
                <a:spcPct val="0"/>
              </a:spcBef>
              <a:spcAft>
                <a:spcPct val="0"/>
              </a:spcAft>
              <a:buClr>
                <a:schemeClr val="accent1"/>
              </a:buClr>
              <a:buFont typeface="Arial"/>
              <a:buChar char="•"/>
            </a:pPr>
            <a:r>
              <a:rPr lang="en-US" sz="2000" dirty="0"/>
              <a:t>The second has index 1,</a:t>
            </a:r>
          </a:p>
          <a:p>
            <a:pPr marL="682625" lvl="1" indent="-225425" defTabSz="914400" fontAlgn="base">
              <a:spcBef>
                <a:spcPct val="0"/>
              </a:spcBef>
              <a:spcAft>
                <a:spcPct val="0"/>
              </a:spcAft>
              <a:buClr>
                <a:schemeClr val="accent1"/>
              </a:buClr>
              <a:buFont typeface="Arial"/>
              <a:buChar char="•"/>
            </a:pPr>
            <a:r>
              <a:rPr lang="en-US" sz="2000" dirty="0"/>
              <a:t>The third has index 2, …</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39" name="TextBox 38"/>
          <p:cNvSpPr txBox="1"/>
          <p:nvPr/>
        </p:nvSpPr>
        <p:spPr bwMode="auto">
          <a:xfrm>
            <a:off x="5342819" y="3153606"/>
            <a:ext cx="3813881"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a:solidFill>
                  <a:srgbClr val="294171"/>
                </a:solidFill>
              </a:rPr>
              <a:t>The indexing operator </a:t>
            </a:r>
            <a:r>
              <a:rPr lang="en-US" sz="2000" dirty="0">
                <a:latin typeface="Courier New" panose="02070309020205020404" pitchFamily="49" charset="0"/>
                <a:cs typeface="Courier New" panose="02070309020205020404" pitchFamily="49" charset="0"/>
              </a:rPr>
              <a:t>[]</a:t>
            </a:r>
            <a:r>
              <a:rPr lang="en-US" sz="2000" dirty="0"/>
              <a:t> </a:t>
            </a:r>
            <a:r>
              <a:rPr lang="en-US" sz="2000" dirty="0">
                <a:solidFill>
                  <a:srgbClr val="294171"/>
                </a:solidFill>
              </a:rPr>
              <a:t>takes a nonnegative index </a:t>
            </a:r>
            <a:r>
              <a:rPr lang="en-US" sz="2000" dirty="0" err="1">
                <a:latin typeface="Courier New" panose="02070309020205020404" pitchFamily="49" charset="0"/>
                <a:cs typeface="Courier New" panose="02070309020205020404" pitchFamily="49" charset="0"/>
              </a:rPr>
              <a:t>i</a:t>
            </a:r>
            <a:r>
              <a:rPr lang="en-US" sz="2000" dirty="0">
                <a:solidFill>
                  <a:srgbClr val="294171"/>
                </a:solidFill>
              </a:rPr>
              <a:t> and returns a string consisting of the single character at index </a:t>
            </a:r>
            <a:r>
              <a:rPr lang="en-US" sz="2000" dirty="0" err="1">
                <a:latin typeface="Courier New" panose="02070309020205020404" pitchFamily="49" charset="0"/>
                <a:cs typeface="Courier New" panose="02070309020205020404" pitchFamily="49" charset="0"/>
              </a:rPr>
              <a:t>i</a:t>
            </a:r>
            <a:endParaRPr kumimoji="0" lang="en-US" sz="2000" b="0" i="0" u="none" strike="noStrike" kern="0" cap="none" spc="0" normalizeH="0" baseline="0" noProof="0" dirty="0">
              <a:ln>
                <a:noFill/>
              </a:ln>
              <a:solidFill>
                <a:srgbClr val="294171"/>
              </a:solidFill>
              <a:effectLst/>
              <a:uLnTx/>
              <a:uFillTx/>
              <a:latin typeface="Calibri" pitchFamily="34" charset="0"/>
              <a:ea typeface="+mj-ea"/>
              <a:cs typeface="+mj-cs"/>
            </a:endParaRPr>
          </a:p>
        </p:txBody>
      </p:sp>
      <p:sp>
        <p:nvSpPr>
          <p:cNvPr id="40" name="TextBox 39"/>
          <p:cNvSpPr txBox="1"/>
          <p:nvPr/>
        </p:nvSpPr>
        <p:spPr bwMode="auto">
          <a:xfrm>
            <a:off x="5342819" y="4839442"/>
            <a:ext cx="3801181" cy="160043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s</a:t>
            </a:r>
            <a:r>
              <a:rPr lang="en-US" sz="1400" dirty="0">
                <a:latin typeface="Courier New" panose="02070309020205020404" pitchFamily="49" charset="0"/>
                <a:cs typeface="Courier New" panose="02070309020205020404" pitchFamily="49" charset="0"/>
              </a:rPr>
              <a:t> = 'Apple'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s[0]</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'A'</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s[4]</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a:t>
            </a:r>
            <a:r>
              <a:rPr lang="en-US" sz="1400" dirty="0">
                <a:latin typeface="Courier New" panose="02070309020205020404" pitchFamily="49" charset="0"/>
                <a:cs typeface="Courier New" panose="02070309020205020404" pitchFamily="49" charset="0"/>
              </a:rPr>
              <a:t>'</a:t>
            </a:r>
          </a:p>
        </p:txBody>
      </p:sp>
      <p:sp>
        <p:nvSpPr>
          <p:cNvPr id="41" name="Rectangle 40"/>
          <p:cNvSpPr/>
          <p:nvPr/>
        </p:nvSpPr>
        <p:spPr>
          <a:xfrm>
            <a:off x="1704668" y="3584493"/>
            <a:ext cx="3311389"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400" dirty="0">
                <a:solidFill>
                  <a:schemeClr val="accent1"/>
                </a:solidFill>
                <a:latin typeface="Courier New" panose="02070309020205020404" pitchFamily="49" charset="0"/>
                <a:cs typeface="Courier New" panose="02070309020205020404" pitchFamily="49" charset="0"/>
              </a:rPr>
              <a:t>'A </a:t>
            </a:r>
            <a:r>
              <a:rPr lang="en-US" sz="2400" dirty="0" err="1">
                <a:solidFill>
                  <a:schemeClr val="accent1"/>
                </a:solidFill>
                <a:latin typeface="Courier New" panose="02070309020205020404" pitchFamily="49" charset="0"/>
                <a:cs typeface="Courier New" panose="02070309020205020404" pitchFamily="49" charset="0"/>
              </a:rPr>
              <a:t>p</a:t>
            </a:r>
            <a:r>
              <a:rPr lang="en-US" sz="2400" dirty="0">
                <a:solidFill>
                  <a:schemeClr val="accent1"/>
                </a:solidFill>
                <a:latin typeface="Courier New" panose="02070309020205020404" pitchFamily="49" charset="0"/>
                <a:cs typeface="Courier New" panose="02070309020205020404" pitchFamily="49" charset="0"/>
              </a:rPr>
              <a:t> </a:t>
            </a:r>
            <a:r>
              <a:rPr lang="en-US" sz="2400" dirty="0" err="1">
                <a:solidFill>
                  <a:schemeClr val="accent1"/>
                </a:solidFill>
                <a:latin typeface="Courier New" panose="02070309020205020404" pitchFamily="49" charset="0"/>
                <a:cs typeface="Courier New" panose="02070309020205020404" pitchFamily="49" charset="0"/>
              </a:rPr>
              <a:t>p</a:t>
            </a:r>
            <a:r>
              <a:rPr lang="en-US" sz="2400" dirty="0">
                <a:solidFill>
                  <a:schemeClr val="accent1"/>
                </a:solidFill>
                <a:latin typeface="Courier New" panose="02070309020205020404" pitchFamily="49" charset="0"/>
                <a:cs typeface="Courier New" panose="02070309020205020404" pitchFamily="49" charset="0"/>
              </a:rPr>
              <a:t> </a:t>
            </a:r>
            <a:r>
              <a:rPr lang="en-US" sz="2400" dirty="0" err="1">
                <a:solidFill>
                  <a:schemeClr val="accent1"/>
                </a:solidFill>
                <a:latin typeface="Courier New" panose="02070309020205020404" pitchFamily="49" charset="0"/>
                <a:cs typeface="Courier New" panose="02070309020205020404" pitchFamily="49" charset="0"/>
              </a:rPr>
              <a:t>l</a:t>
            </a:r>
            <a:r>
              <a:rPr lang="en-US" sz="2400" dirty="0">
                <a:solidFill>
                  <a:schemeClr val="accent1"/>
                </a:solidFill>
                <a:latin typeface="Courier New" panose="02070309020205020404" pitchFamily="49" charset="0"/>
                <a:cs typeface="Courier New" panose="02070309020205020404" pitchFamily="49" charset="0"/>
              </a:rPr>
              <a:t> </a:t>
            </a:r>
            <a:r>
              <a:rPr lang="en-US" sz="2400" dirty="0" err="1">
                <a:solidFill>
                  <a:schemeClr val="accent1"/>
                </a:solidFill>
                <a:latin typeface="Courier New" panose="02070309020205020404" pitchFamily="49" charset="0"/>
                <a:cs typeface="Courier New" panose="02070309020205020404" pitchFamily="49" charset="0"/>
              </a:rPr>
              <a:t>e</a:t>
            </a:r>
            <a:r>
              <a:rPr lang="en-US" sz="2400" dirty="0">
                <a:solidFill>
                  <a:schemeClr val="accent1"/>
                </a:solidFill>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6" grpId="0" animBg="1"/>
      <p:bldP spid="27" grpId="0" animBg="1"/>
      <p:bldP spid="28" grpId="0"/>
      <p:bldP spid="29" grpId="0"/>
      <p:bldP spid="30" grpId="0"/>
      <p:bldP spid="31" grpId="0"/>
      <p:bldP spid="34" grpId="0"/>
      <p:bldP spid="36" grpId="0"/>
      <p:bldP spid="42" grpId="0"/>
      <p:bldP spid="43" grpId="0"/>
      <p:bldP spid="44" grpId="0"/>
      <p:bldP spid="45" grpId="0"/>
      <p:bldP spid="32" grpId="0"/>
      <p:bldP spid="33" grpId="0"/>
      <p:bldP spid="33" grpId="1"/>
      <p:bldP spid="37" grpId="0"/>
      <p:bldP spid="37" grpId="1"/>
      <p:bldP spid="38" grpId="0"/>
      <p:bldP spid="39" grpId="0"/>
      <p:bldP spid="4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lvl="0" defTabSz="914400" fontAlgn="base">
              <a:spcBef>
                <a:spcPct val="0"/>
              </a:spcBef>
              <a:spcAft>
                <a:spcPct val="0"/>
              </a:spcAft>
              <a:defRPr/>
            </a:pPr>
            <a:r>
              <a:rPr lang="en-US" sz="3600" b="1" kern="0" dirty="0">
                <a:latin typeface="Calibri" pitchFamily="34" charset="0"/>
              </a:rPr>
              <a:t>Negative index</a:t>
            </a:r>
            <a:endParaRPr lang="en-US" sz="2000" kern="0" dirty="0">
              <a:latin typeface="Calibri" pitchFamily="34" charset="0"/>
            </a:endParaRPr>
          </a:p>
        </p:txBody>
      </p:sp>
      <p:sp>
        <p:nvSpPr>
          <p:cNvPr id="21" name="Rectangle 20"/>
          <p:cNvSpPr/>
          <p:nvPr/>
        </p:nvSpPr>
        <p:spPr>
          <a:xfrm>
            <a:off x="1750986" y="5294647"/>
            <a:ext cx="54864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dirty="0">
                <a:solidFill>
                  <a:srgbClr val="294171"/>
                </a:solidFill>
                <a:latin typeface="Courier New" panose="02070309020205020404" pitchFamily="49" charset="0"/>
                <a:cs typeface="Courier New" panose="02070309020205020404" pitchFamily="49" charset="0"/>
              </a:rPr>
              <a:t>'A'</a:t>
            </a:r>
          </a:p>
        </p:txBody>
      </p:sp>
      <p:sp>
        <p:nvSpPr>
          <p:cNvPr id="26" name="Rectangle 25"/>
          <p:cNvSpPr/>
          <p:nvPr/>
        </p:nvSpPr>
        <p:spPr>
          <a:xfrm>
            <a:off x="3830591" y="4837447"/>
            <a:ext cx="54864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dirty="0">
                <a:solidFill>
                  <a:srgbClr val="294171"/>
                </a:solidFill>
                <a:latin typeface="Courier New" panose="02070309020205020404" pitchFamily="49" charset="0"/>
                <a:cs typeface="Courier New" panose="02070309020205020404" pitchFamily="49" charset="0"/>
              </a:rPr>
              <a:t>'</a:t>
            </a:r>
            <a:r>
              <a:rPr lang="en-US" sz="2400" dirty="0" err="1">
                <a:solidFill>
                  <a:srgbClr val="294171"/>
                </a:solidFill>
                <a:latin typeface="Courier New" panose="02070309020205020404" pitchFamily="49" charset="0"/>
                <a:cs typeface="Courier New" panose="02070309020205020404" pitchFamily="49" charset="0"/>
              </a:rPr>
              <a:t>l</a:t>
            </a:r>
            <a:r>
              <a:rPr lang="en-US" sz="2400" dirty="0">
                <a:solidFill>
                  <a:srgbClr val="294171"/>
                </a:solidFill>
                <a:latin typeface="Courier New" panose="02070309020205020404" pitchFamily="49" charset="0"/>
                <a:cs typeface="Courier New" panose="02070309020205020404" pitchFamily="49" charset="0"/>
              </a:rPr>
              <a:t>'</a:t>
            </a:r>
          </a:p>
        </p:txBody>
      </p:sp>
      <p:sp>
        <p:nvSpPr>
          <p:cNvPr id="27" name="Rectangle 26"/>
          <p:cNvSpPr/>
          <p:nvPr/>
        </p:nvSpPr>
        <p:spPr>
          <a:xfrm>
            <a:off x="4467417" y="4380247"/>
            <a:ext cx="548640"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400" dirty="0">
                <a:solidFill>
                  <a:srgbClr val="294171"/>
                </a:solidFill>
                <a:latin typeface="Courier New" panose="02070309020205020404" pitchFamily="49" charset="0"/>
                <a:cs typeface="Courier New" panose="02070309020205020404" pitchFamily="49" charset="0"/>
              </a:rPr>
              <a:t>'</a:t>
            </a:r>
            <a:r>
              <a:rPr lang="en-US" sz="2400" dirty="0" err="1">
                <a:solidFill>
                  <a:srgbClr val="294171"/>
                </a:solidFill>
                <a:latin typeface="Courier New" panose="02070309020205020404" pitchFamily="49" charset="0"/>
                <a:cs typeface="Courier New" panose="02070309020205020404" pitchFamily="49" charset="0"/>
              </a:rPr>
              <a:t>e</a:t>
            </a:r>
            <a:r>
              <a:rPr lang="en-US" sz="2400" dirty="0">
                <a:solidFill>
                  <a:srgbClr val="294171"/>
                </a:solidFill>
                <a:latin typeface="Courier New" panose="02070309020205020404" pitchFamily="49" charset="0"/>
                <a:cs typeface="Courier New" panose="02070309020205020404" pitchFamily="49" charset="0"/>
              </a:rPr>
              <a:t>'</a:t>
            </a:r>
          </a:p>
        </p:txBody>
      </p:sp>
      <p:sp>
        <p:nvSpPr>
          <p:cNvPr id="28" name="TextBox 27"/>
          <p:cNvSpPr txBox="1"/>
          <p:nvPr/>
        </p:nvSpPr>
        <p:spPr bwMode="auto">
          <a:xfrm>
            <a:off x="239540" y="4437337"/>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a:latin typeface="Courier New" panose="02070309020205020404" pitchFamily="49" charset="0"/>
                <a:ea typeface="+mj-ea"/>
                <a:cs typeface="Courier New" panose="02070309020205020404" pitchFamily="49" charset="0"/>
              </a:rPr>
              <a:t>s[-1]</a:t>
            </a:r>
            <a:r>
              <a:rPr kumimoji="0" lang="en-US" sz="2000" b="0" i="0" u="none" strike="noStrike" kern="0" cap="none" spc="0" normalizeH="0" baseline="0" noProof="0" dirty="0">
                <a:ln>
                  <a:noFill/>
                </a:ln>
                <a:effectLst/>
                <a:uLnTx/>
                <a:uFillTx/>
                <a:latin typeface="Courier New" panose="02070309020205020404" pitchFamily="49" charset="0"/>
                <a:ea typeface="+mj-ea"/>
                <a:cs typeface="Courier New" panose="02070309020205020404" pitchFamily="49" charset="0"/>
              </a:rPr>
              <a:t> =</a:t>
            </a:r>
          </a:p>
        </p:txBody>
      </p:sp>
      <p:sp>
        <p:nvSpPr>
          <p:cNvPr id="29" name="TextBox 28"/>
          <p:cNvSpPr txBox="1"/>
          <p:nvPr/>
        </p:nvSpPr>
        <p:spPr bwMode="auto">
          <a:xfrm>
            <a:off x="239540" y="4894537"/>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a:latin typeface="Courier New" panose="02070309020205020404" pitchFamily="49" charset="0"/>
                <a:ea typeface="+mj-ea"/>
                <a:cs typeface="Courier New" panose="02070309020205020404" pitchFamily="49" charset="0"/>
              </a:rPr>
              <a:t>s[-2]</a:t>
            </a:r>
            <a:r>
              <a:rPr kumimoji="0" lang="en-US" sz="2000" b="0" i="0" u="none" strike="noStrike" kern="0" cap="none" spc="0" normalizeH="0" baseline="0" noProof="0" dirty="0">
                <a:ln>
                  <a:noFill/>
                </a:ln>
                <a:effectLst/>
                <a:uLnTx/>
                <a:uFillTx/>
                <a:latin typeface="Courier New" panose="02070309020205020404" pitchFamily="49" charset="0"/>
                <a:ea typeface="+mj-ea"/>
                <a:cs typeface="Courier New" panose="02070309020205020404" pitchFamily="49" charset="0"/>
              </a:rPr>
              <a:t> =</a:t>
            </a:r>
          </a:p>
        </p:txBody>
      </p:sp>
      <p:sp>
        <p:nvSpPr>
          <p:cNvPr id="30" name="TextBox 29"/>
          <p:cNvSpPr txBox="1"/>
          <p:nvPr/>
        </p:nvSpPr>
        <p:spPr bwMode="auto">
          <a:xfrm>
            <a:off x="239540" y="5351737"/>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a:latin typeface="Courier New" panose="02070309020205020404" pitchFamily="49" charset="0"/>
                <a:ea typeface="+mj-ea"/>
                <a:cs typeface="Courier New" panose="02070309020205020404" pitchFamily="49" charset="0"/>
              </a:rPr>
              <a:t>s[-5]</a:t>
            </a:r>
            <a:r>
              <a:rPr kumimoji="0" lang="en-US" sz="2000" b="0" i="0" u="none" strike="noStrike" kern="0" cap="none" spc="0" normalizeH="0" baseline="0" noProof="0" dirty="0">
                <a:ln>
                  <a:noFill/>
                </a:ln>
                <a:effectLst/>
                <a:uLnTx/>
                <a:uFillTx/>
                <a:latin typeface="Courier New" panose="02070309020205020404" pitchFamily="49" charset="0"/>
                <a:ea typeface="+mj-ea"/>
                <a:cs typeface="Courier New" panose="02070309020205020404" pitchFamily="49" charset="0"/>
              </a:rPr>
              <a:t> =</a:t>
            </a:r>
          </a:p>
        </p:txBody>
      </p:sp>
      <p:sp>
        <p:nvSpPr>
          <p:cNvPr id="35" name="TextBox 34"/>
          <p:cNvSpPr txBox="1"/>
          <p:nvPr/>
        </p:nvSpPr>
        <p:spPr bwMode="auto">
          <a:xfrm>
            <a:off x="239540" y="3641583"/>
            <a:ext cx="126205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noProof="0" dirty="0" err="1">
                <a:latin typeface="Courier New" panose="02070309020205020404" pitchFamily="49" charset="0"/>
                <a:ea typeface="+mj-ea"/>
                <a:cs typeface="Courier New" panose="02070309020205020404" pitchFamily="49" charset="0"/>
              </a:rPr>
              <a:t>s</a:t>
            </a:r>
            <a:r>
              <a:rPr lang="en-US" sz="2000" kern="0" noProof="0" dirty="0">
                <a:latin typeface="Courier New" panose="02070309020205020404" pitchFamily="49" charset="0"/>
                <a:ea typeface="+mj-ea"/>
                <a:cs typeface="Courier New" panose="02070309020205020404" pitchFamily="49" charset="0"/>
              </a:rPr>
              <a:t>   </a:t>
            </a:r>
            <a:r>
              <a:rPr kumimoji="0" lang="en-US" sz="2000" b="0" i="0" u="none" strike="noStrike" kern="0" cap="none" spc="0" normalizeH="0" baseline="0" noProof="0" dirty="0">
                <a:ln>
                  <a:noFill/>
                </a:ln>
                <a:effectLst/>
                <a:uLnTx/>
                <a:uFillTx/>
                <a:latin typeface="Courier New" panose="02070309020205020404" pitchFamily="49" charset="0"/>
                <a:ea typeface="+mj-ea"/>
                <a:cs typeface="Courier New" panose="02070309020205020404" pitchFamily="49" charset="0"/>
              </a:rPr>
              <a:t>  =</a:t>
            </a:r>
          </a:p>
        </p:txBody>
      </p:sp>
      <p:sp>
        <p:nvSpPr>
          <p:cNvPr id="36" name="TextBox 35"/>
          <p:cNvSpPr txBox="1"/>
          <p:nvPr/>
        </p:nvSpPr>
        <p:spPr bwMode="auto">
          <a:xfrm>
            <a:off x="1842426" y="4041693"/>
            <a:ext cx="457200"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kern="0" cap="none" spc="0" normalizeH="0" baseline="0" noProof="0" dirty="0">
                <a:ln>
                  <a:noFill/>
                </a:ln>
                <a:solidFill>
                  <a:srgbClr val="748CBC"/>
                </a:solidFill>
                <a:effectLst/>
                <a:uLnTx/>
                <a:uFillTx/>
                <a:latin typeface="Calibri" pitchFamily="34" charset="0"/>
                <a:ea typeface="+mj-ea"/>
                <a:cs typeface="+mj-cs"/>
              </a:rPr>
              <a:t>0</a:t>
            </a:r>
          </a:p>
        </p:txBody>
      </p:sp>
      <p:sp>
        <p:nvSpPr>
          <p:cNvPr id="42" name="TextBox 41"/>
          <p:cNvSpPr txBox="1"/>
          <p:nvPr/>
        </p:nvSpPr>
        <p:spPr bwMode="auto">
          <a:xfrm>
            <a:off x="2391066" y="4041693"/>
            <a:ext cx="589489"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a:solidFill>
                  <a:srgbClr val="748CBC"/>
                </a:solidFill>
                <a:latin typeface="Calibri" pitchFamily="34" charset="0"/>
                <a:ea typeface="+mj-ea"/>
                <a:cs typeface="+mj-cs"/>
              </a:rPr>
              <a:t>1</a:t>
            </a:r>
            <a:endParaRPr kumimoji="0" lang="en-US" sz="1600" b="0" i="0" u="none" strike="noStrike" kern="0" cap="none" spc="0" normalizeH="0" baseline="0" noProof="0" dirty="0">
              <a:ln>
                <a:noFill/>
              </a:ln>
              <a:solidFill>
                <a:srgbClr val="748CBC"/>
              </a:solidFill>
              <a:effectLst/>
              <a:uLnTx/>
              <a:uFillTx/>
              <a:latin typeface="Calibri" pitchFamily="34" charset="0"/>
              <a:ea typeface="+mj-ea"/>
              <a:cs typeface="+mj-cs"/>
            </a:endParaRPr>
          </a:p>
        </p:txBody>
      </p:sp>
      <p:sp>
        <p:nvSpPr>
          <p:cNvPr id="43" name="TextBox 42"/>
          <p:cNvSpPr txBox="1"/>
          <p:nvPr/>
        </p:nvSpPr>
        <p:spPr bwMode="auto">
          <a:xfrm>
            <a:off x="3747388" y="4041693"/>
            <a:ext cx="54040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a:solidFill>
                  <a:srgbClr val="748CBC"/>
                </a:solidFill>
                <a:latin typeface="Calibri" pitchFamily="34" charset="0"/>
                <a:ea typeface="+mj-ea"/>
                <a:cs typeface="+mj-cs"/>
              </a:rPr>
              <a:t>3</a:t>
            </a:r>
            <a:endParaRPr kumimoji="0" lang="en-US" sz="1600" b="0" i="0" u="none" strike="noStrike" kern="0" cap="none" spc="0" normalizeH="0" baseline="0" noProof="0" dirty="0">
              <a:ln>
                <a:noFill/>
              </a:ln>
              <a:solidFill>
                <a:srgbClr val="748CBC"/>
              </a:solidFill>
              <a:effectLst/>
              <a:uLnTx/>
              <a:uFillTx/>
              <a:latin typeface="Calibri" pitchFamily="34" charset="0"/>
              <a:ea typeface="+mj-ea"/>
              <a:cs typeface="+mj-cs"/>
            </a:endParaRPr>
          </a:p>
        </p:txBody>
      </p:sp>
      <p:sp>
        <p:nvSpPr>
          <p:cNvPr id="44" name="TextBox 43"/>
          <p:cNvSpPr txBox="1"/>
          <p:nvPr/>
        </p:nvSpPr>
        <p:spPr bwMode="auto">
          <a:xfrm>
            <a:off x="4467417" y="4041693"/>
            <a:ext cx="457200"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a:solidFill>
                  <a:srgbClr val="748CBC"/>
                </a:solidFill>
                <a:latin typeface="Calibri" pitchFamily="34" charset="0"/>
                <a:ea typeface="+mj-ea"/>
                <a:cs typeface="+mj-cs"/>
              </a:rPr>
              <a:t>4</a:t>
            </a:r>
            <a:endParaRPr kumimoji="0" lang="en-US" sz="1600" b="0" i="0" u="none" strike="noStrike" kern="0" cap="none" spc="0" normalizeH="0" baseline="0" noProof="0" dirty="0">
              <a:ln>
                <a:noFill/>
              </a:ln>
              <a:solidFill>
                <a:srgbClr val="748CBC"/>
              </a:solidFill>
              <a:effectLst/>
              <a:uLnTx/>
              <a:uFillTx/>
              <a:latin typeface="Calibri" pitchFamily="34" charset="0"/>
              <a:ea typeface="+mj-ea"/>
              <a:cs typeface="+mj-cs"/>
            </a:endParaRPr>
          </a:p>
        </p:txBody>
      </p:sp>
      <p:sp>
        <p:nvSpPr>
          <p:cNvPr id="45" name="TextBox 44"/>
          <p:cNvSpPr txBox="1"/>
          <p:nvPr/>
        </p:nvSpPr>
        <p:spPr bwMode="auto">
          <a:xfrm>
            <a:off x="3071995" y="4041693"/>
            <a:ext cx="58395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a:solidFill>
                  <a:srgbClr val="748CBC"/>
                </a:solidFill>
                <a:latin typeface="Calibri" pitchFamily="34" charset="0"/>
                <a:ea typeface="+mj-ea"/>
                <a:cs typeface="+mj-cs"/>
              </a:rPr>
              <a:t>2</a:t>
            </a:r>
            <a:endParaRPr kumimoji="0" lang="en-US" sz="1600" b="0" i="0" u="none" strike="noStrike" kern="0" cap="none" spc="0" normalizeH="0" baseline="0" noProof="0" dirty="0">
              <a:ln>
                <a:noFill/>
              </a:ln>
              <a:solidFill>
                <a:srgbClr val="748CBC"/>
              </a:solidFill>
              <a:effectLst/>
              <a:uLnTx/>
              <a:uFillTx/>
              <a:latin typeface="Calibri" pitchFamily="34" charset="0"/>
              <a:ea typeface="+mj-ea"/>
              <a:cs typeface="+mj-cs"/>
            </a:endParaRPr>
          </a:p>
        </p:txBody>
      </p:sp>
      <p:sp>
        <p:nvSpPr>
          <p:cNvPr id="41" name="Rectangle 40"/>
          <p:cNvSpPr/>
          <p:nvPr/>
        </p:nvSpPr>
        <p:spPr>
          <a:xfrm>
            <a:off x="1704668" y="3584493"/>
            <a:ext cx="3311389"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400" dirty="0">
                <a:solidFill>
                  <a:schemeClr val="accent1"/>
                </a:solidFill>
                <a:latin typeface="Courier New" panose="02070309020205020404" pitchFamily="49" charset="0"/>
                <a:cs typeface="Courier New" panose="02070309020205020404" pitchFamily="49" charset="0"/>
              </a:rPr>
              <a:t>'A </a:t>
            </a:r>
            <a:r>
              <a:rPr lang="en-US" sz="2400" dirty="0" err="1">
                <a:solidFill>
                  <a:schemeClr val="accent1"/>
                </a:solidFill>
                <a:latin typeface="Courier New" panose="02070309020205020404" pitchFamily="49" charset="0"/>
                <a:cs typeface="Courier New" panose="02070309020205020404" pitchFamily="49" charset="0"/>
              </a:rPr>
              <a:t>p</a:t>
            </a:r>
            <a:r>
              <a:rPr lang="en-US" sz="2400" dirty="0">
                <a:solidFill>
                  <a:schemeClr val="accent1"/>
                </a:solidFill>
                <a:latin typeface="Courier New" panose="02070309020205020404" pitchFamily="49" charset="0"/>
                <a:cs typeface="Courier New" panose="02070309020205020404" pitchFamily="49" charset="0"/>
              </a:rPr>
              <a:t> </a:t>
            </a:r>
            <a:r>
              <a:rPr lang="en-US" sz="2400" dirty="0" err="1">
                <a:solidFill>
                  <a:schemeClr val="accent1"/>
                </a:solidFill>
                <a:latin typeface="Courier New" panose="02070309020205020404" pitchFamily="49" charset="0"/>
                <a:cs typeface="Courier New" panose="02070309020205020404" pitchFamily="49" charset="0"/>
              </a:rPr>
              <a:t>p</a:t>
            </a:r>
            <a:r>
              <a:rPr lang="en-US" sz="2400" dirty="0">
                <a:solidFill>
                  <a:schemeClr val="accent1"/>
                </a:solidFill>
                <a:latin typeface="Courier New" panose="02070309020205020404" pitchFamily="49" charset="0"/>
                <a:cs typeface="Courier New" panose="02070309020205020404" pitchFamily="49" charset="0"/>
              </a:rPr>
              <a:t> </a:t>
            </a:r>
            <a:r>
              <a:rPr lang="en-US" sz="2400" dirty="0" err="1">
                <a:solidFill>
                  <a:schemeClr val="accent1"/>
                </a:solidFill>
                <a:latin typeface="Courier New" panose="02070309020205020404" pitchFamily="49" charset="0"/>
                <a:cs typeface="Courier New" panose="02070309020205020404" pitchFamily="49" charset="0"/>
              </a:rPr>
              <a:t>l</a:t>
            </a:r>
            <a:r>
              <a:rPr lang="en-US" sz="2400" dirty="0">
                <a:solidFill>
                  <a:schemeClr val="accent1"/>
                </a:solidFill>
                <a:latin typeface="Courier New" panose="02070309020205020404" pitchFamily="49" charset="0"/>
                <a:cs typeface="Courier New" panose="02070309020205020404" pitchFamily="49" charset="0"/>
              </a:rPr>
              <a:t> </a:t>
            </a:r>
            <a:r>
              <a:rPr lang="en-US" sz="2400" dirty="0" err="1">
                <a:solidFill>
                  <a:schemeClr val="accent1"/>
                </a:solidFill>
                <a:latin typeface="Courier New" panose="02070309020205020404" pitchFamily="49" charset="0"/>
                <a:cs typeface="Courier New" panose="02070309020205020404" pitchFamily="49" charset="0"/>
              </a:rPr>
              <a:t>e</a:t>
            </a:r>
            <a:r>
              <a:rPr lang="en-US" sz="2400" dirty="0">
                <a:solidFill>
                  <a:schemeClr val="accent1"/>
                </a:solidFill>
                <a:latin typeface="Courier New" panose="02070309020205020404" pitchFamily="49" charset="0"/>
                <a:cs typeface="Courier New" panose="02070309020205020404" pitchFamily="49" charset="0"/>
              </a:rPr>
              <a:t>'</a:t>
            </a:r>
          </a:p>
        </p:txBody>
      </p:sp>
      <p:sp>
        <p:nvSpPr>
          <p:cNvPr id="46" name="TextBox 45"/>
          <p:cNvSpPr txBox="1"/>
          <p:nvPr/>
        </p:nvSpPr>
        <p:spPr bwMode="auto">
          <a:xfrm>
            <a:off x="239540" y="1696133"/>
            <a:ext cx="8475618" cy="1323439"/>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a:solidFill>
                  <a:schemeClr val="accent1"/>
                </a:solidFill>
              </a:rPr>
              <a:t>A negative index is used to specify a position with respect to the “end”</a:t>
            </a:r>
          </a:p>
          <a:p>
            <a:pPr marL="682625" lvl="1" indent="-225425" defTabSz="914400" fontAlgn="base">
              <a:spcBef>
                <a:spcPct val="0"/>
              </a:spcBef>
              <a:spcAft>
                <a:spcPct val="0"/>
              </a:spcAft>
              <a:buClr>
                <a:schemeClr val="accent1"/>
              </a:buClr>
              <a:buFont typeface="Arial"/>
              <a:buChar char="•"/>
            </a:pPr>
            <a:r>
              <a:rPr lang="en-US" sz="2000" dirty="0"/>
              <a:t>The last item has index -1,</a:t>
            </a:r>
          </a:p>
          <a:p>
            <a:pPr marL="682625" lvl="1" indent="-225425" defTabSz="914400" fontAlgn="base">
              <a:spcBef>
                <a:spcPct val="0"/>
              </a:spcBef>
              <a:spcAft>
                <a:spcPct val="0"/>
              </a:spcAft>
              <a:buClr>
                <a:schemeClr val="accent1"/>
              </a:buClr>
              <a:buFont typeface="Arial"/>
              <a:buChar char="•"/>
            </a:pPr>
            <a:r>
              <a:rPr lang="en-US" sz="2000" dirty="0"/>
              <a:t>The second to last item has index -2,</a:t>
            </a:r>
          </a:p>
          <a:p>
            <a:pPr marL="682625" lvl="1" indent="-225425" defTabSz="914400" fontAlgn="base">
              <a:spcBef>
                <a:spcPct val="0"/>
              </a:spcBef>
              <a:spcAft>
                <a:spcPct val="0"/>
              </a:spcAft>
              <a:buClr>
                <a:schemeClr val="accent1"/>
              </a:buClr>
              <a:buFont typeface="Arial"/>
              <a:buChar char="•"/>
            </a:pPr>
            <a:r>
              <a:rPr lang="en-US" sz="2000" dirty="0"/>
              <a:t>The third to last item has index -3, …</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48" name="TextBox 47"/>
          <p:cNvSpPr txBox="1"/>
          <p:nvPr/>
        </p:nvSpPr>
        <p:spPr bwMode="auto">
          <a:xfrm>
            <a:off x="1811946" y="3245939"/>
            <a:ext cx="457200"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dirty="0">
                <a:solidFill>
                  <a:srgbClr val="748CBC"/>
                </a:solidFill>
                <a:latin typeface="Calibri" pitchFamily="34" charset="0"/>
                <a:ea typeface="+mj-ea"/>
                <a:cs typeface="+mj-cs"/>
              </a:rPr>
              <a:t>-5</a:t>
            </a:r>
            <a:endParaRPr kumimoji="0" lang="en-US" sz="1600" b="0" i="0" u="none" strike="noStrike" kern="0" cap="none" spc="0" normalizeH="0" baseline="0" noProof="0" dirty="0">
              <a:ln>
                <a:noFill/>
              </a:ln>
              <a:solidFill>
                <a:srgbClr val="748CBC"/>
              </a:solidFill>
              <a:effectLst/>
              <a:uLnTx/>
              <a:uFillTx/>
              <a:latin typeface="Calibri" pitchFamily="34" charset="0"/>
              <a:ea typeface="+mj-ea"/>
              <a:cs typeface="+mj-cs"/>
            </a:endParaRPr>
          </a:p>
        </p:txBody>
      </p:sp>
      <p:sp>
        <p:nvSpPr>
          <p:cNvPr id="49" name="TextBox 48"/>
          <p:cNvSpPr txBox="1"/>
          <p:nvPr/>
        </p:nvSpPr>
        <p:spPr bwMode="auto">
          <a:xfrm>
            <a:off x="2360586" y="3245939"/>
            <a:ext cx="589489"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noProof="0" dirty="0">
                <a:solidFill>
                  <a:srgbClr val="748CBC"/>
                </a:solidFill>
                <a:latin typeface="Calibri" pitchFamily="34" charset="0"/>
                <a:ea typeface="+mj-ea"/>
                <a:cs typeface="+mj-cs"/>
              </a:rPr>
              <a:t>-4</a:t>
            </a:r>
            <a:endParaRPr kumimoji="0" lang="en-US" sz="1600" b="0" i="0" u="none" strike="noStrike" kern="0" cap="none" spc="0" normalizeH="0" baseline="0" noProof="0" dirty="0">
              <a:ln>
                <a:noFill/>
              </a:ln>
              <a:solidFill>
                <a:srgbClr val="748CBC"/>
              </a:solidFill>
              <a:effectLst/>
              <a:uLnTx/>
              <a:uFillTx/>
              <a:latin typeface="Calibri" pitchFamily="34" charset="0"/>
              <a:ea typeface="+mj-ea"/>
              <a:cs typeface="+mj-cs"/>
            </a:endParaRPr>
          </a:p>
        </p:txBody>
      </p:sp>
      <p:sp>
        <p:nvSpPr>
          <p:cNvPr id="50" name="TextBox 49"/>
          <p:cNvSpPr txBox="1"/>
          <p:nvPr/>
        </p:nvSpPr>
        <p:spPr bwMode="auto">
          <a:xfrm>
            <a:off x="3716908" y="3245939"/>
            <a:ext cx="54040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noProof="0" dirty="0">
                <a:solidFill>
                  <a:srgbClr val="748CBC"/>
                </a:solidFill>
                <a:latin typeface="Calibri" pitchFamily="34" charset="0"/>
                <a:ea typeface="+mj-ea"/>
                <a:cs typeface="+mj-cs"/>
              </a:rPr>
              <a:t>-2</a:t>
            </a:r>
            <a:endParaRPr kumimoji="0" lang="en-US" sz="1600" b="0" i="0" u="none" strike="noStrike" kern="0" cap="none" spc="0" normalizeH="0" baseline="0" noProof="0" dirty="0">
              <a:ln>
                <a:noFill/>
              </a:ln>
              <a:solidFill>
                <a:srgbClr val="748CBC"/>
              </a:solidFill>
              <a:effectLst/>
              <a:uLnTx/>
              <a:uFillTx/>
              <a:latin typeface="Calibri" pitchFamily="34" charset="0"/>
              <a:ea typeface="+mj-ea"/>
              <a:cs typeface="+mj-cs"/>
            </a:endParaRPr>
          </a:p>
        </p:txBody>
      </p:sp>
      <p:sp>
        <p:nvSpPr>
          <p:cNvPr id="51" name="TextBox 50"/>
          <p:cNvSpPr txBox="1"/>
          <p:nvPr/>
        </p:nvSpPr>
        <p:spPr bwMode="auto">
          <a:xfrm>
            <a:off x="4436937" y="3245939"/>
            <a:ext cx="457200"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noProof="0" dirty="0">
                <a:solidFill>
                  <a:srgbClr val="748CBC"/>
                </a:solidFill>
                <a:latin typeface="Calibri" pitchFamily="34" charset="0"/>
                <a:ea typeface="+mj-ea"/>
                <a:cs typeface="+mj-cs"/>
              </a:rPr>
              <a:t>-1</a:t>
            </a:r>
            <a:endParaRPr kumimoji="0" lang="en-US" sz="1600" b="0" i="0" u="none" strike="noStrike" kern="0" cap="none" spc="0" normalizeH="0" baseline="0" noProof="0" dirty="0">
              <a:ln>
                <a:noFill/>
              </a:ln>
              <a:solidFill>
                <a:srgbClr val="748CBC"/>
              </a:solidFill>
              <a:effectLst/>
              <a:uLnTx/>
              <a:uFillTx/>
              <a:latin typeface="Calibri" pitchFamily="34" charset="0"/>
              <a:ea typeface="+mj-ea"/>
              <a:cs typeface="+mj-cs"/>
            </a:endParaRPr>
          </a:p>
        </p:txBody>
      </p:sp>
      <p:sp>
        <p:nvSpPr>
          <p:cNvPr id="52" name="TextBox 51"/>
          <p:cNvSpPr txBox="1"/>
          <p:nvPr/>
        </p:nvSpPr>
        <p:spPr bwMode="auto">
          <a:xfrm>
            <a:off x="3041515" y="3245939"/>
            <a:ext cx="583953" cy="3385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kern="0" noProof="0" dirty="0">
                <a:solidFill>
                  <a:srgbClr val="748CBC"/>
                </a:solidFill>
                <a:latin typeface="Calibri" pitchFamily="34" charset="0"/>
                <a:ea typeface="+mj-ea"/>
                <a:cs typeface="+mj-cs"/>
              </a:rPr>
              <a:t>-3</a:t>
            </a:r>
            <a:endParaRPr kumimoji="0" lang="en-US" sz="1600" b="0" i="0" u="none" strike="noStrike" kern="0" cap="none" spc="0" normalizeH="0" baseline="0" noProof="0" dirty="0">
              <a:ln>
                <a:noFill/>
              </a:ln>
              <a:solidFill>
                <a:srgbClr val="748CBC"/>
              </a:solidFill>
              <a:effectLst/>
              <a:uLnTx/>
              <a:uFillTx/>
              <a:latin typeface="Calibri" pitchFamily="34" charset="0"/>
              <a:ea typeface="+mj-ea"/>
              <a:cs typeface="+mj-cs"/>
            </a:endParaRPr>
          </a:p>
        </p:txBody>
      </p:sp>
      <p:sp>
        <p:nvSpPr>
          <p:cNvPr id="53" name="TextBox 52"/>
          <p:cNvSpPr txBox="1"/>
          <p:nvPr/>
        </p:nvSpPr>
        <p:spPr bwMode="auto">
          <a:xfrm>
            <a:off x="5342819" y="4839441"/>
            <a:ext cx="3801181" cy="1600438"/>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s</a:t>
            </a:r>
            <a:r>
              <a:rPr lang="en-US" sz="1400" dirty="0">
                <a:latin typeface="Courier New" panose="02070309020205020404" pitchFamily="49" charset="0"/>
                <a:cs typeface="Courier New" panose="02070309020205020404" pitchFamily="49" charset="0"/>
              </a:rPr>
              <a:t> = 'Apple'</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a:latin typeface="Calibri" pitchFamily="34" charset="0"/>
                <a:ea typeface="+mj-ea"/>
                <a:cs typeface="+mj-cs"/>
              </a:rPr>
              <a:t>Exercise</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5" name="TextBox 4"/>
          <p:cNvSpPr txBox="1"/>
          <p:nvPr/>
        </p:nvSpPr>
        <p:spPr bwMode="auto">
          <a:xfrm>
            <a:off x="5318837" y="2981762"/>
            <a:ext cx="3390900"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abcdefgh</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a:t>
            </a: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rgbClr val="000000"/>
              </a:solidFill>
              <a:latin typeface="Courier New" panose="02070309020205020404" pitchFamily="49" charset="0"/>
              <a:cs typeface="Courier New" panose="02070309020205020404" pitchFamily="49" charset="0"/>
            </a:endParaRPr>
          </a:p>
        </p:txBody>
      </p:sp>
      <p:sp>
        <p:nvSpPr>
          <p:cNvPr id="6" name="Rectangle 5"/>
          <p:cNvSpPr/>
          <p:nvPr/>
        </p:nvSpPr>
        <p:spPr>
          <a:xfrm>
            <a:off x="522281" y="1689100"/>
            <a:ext cx="4488757" cy="3662541"/>
          </a:xfrm>
          <a:prstGeom prst="rect">
            <a:avLst/>
          </a:prstGeom>
        </p:spPr>
        <p:txBody>
          <a:bodyPr wrap="square">
            <a:spAutoFit/>
          </a:bodyPr>
          <a:lstStyle/>
          <a:p>
            <a:pPr defTabSz="914400" fontAlgn="base">
              <a:spcBef>
                <a:spcPct val="0"/>
              </a:spcBef>
              <a:spcAft>
                <a:spcPct val="0"/>
              </a:spcAft>
            </a:pPr>
            <a:r>
              <a:rPr lang="en-US" sz="2000" dirty="0">
                <a:solidFill>
                  <a:schemeClr val="accent1"/>
                </a:solidFill>
              </a:rPr>
              <a:t>String </a:t>
            </a:r>
            <a:r>
              <a:rPr lang="en-US" sz="2000" dirty="0" err="1">
                <a:latin typeface="Courier New" panose="02070309020205020404" pitchFamily="49" charset="0"/>
                <a:cs typeface="Courier New" panose="02070309020205020404" pitchFamily="49" charset="0"/>
              </a:rPr>
              <a:t>s</a:t>
            </a:r>
            <a:r>
              <a:rPr lang="en-US" sz="2000" dirty="0">
                <a:solidFill>
                  <a:schemeClr val="accent1"/>
                </a:solidFill>
              </a:rPr>
              <a:t> is defined to be</a:t>
            </a:r>
          </a:p>
          <a:p>
            <a:pPr defTabSz="914400" fontAlgn="base">
              <a:spcBef>
                <a:spcPct val="0"/>
              </a:spcBef>
              <a:spcAft>
                <a:spcPct val="0"/>
              </a:spcAft>
            </a:pPr>
            <a:endParaRPr lang="en-US" sz="2000" dirty="0">
              <a:solidFill>
                <a:schemeClr val="accent1"/>
              </a:solidFill>
            </a:endParaRPr>
          </a:p>
          <a:p>
            <a:pPr algn="ctr" defTabSz="914400" fontAlgn="base">
              <a:spcBef>
                <a:spcPct val="0"/>
              </a:spcBef>
              <a:spcAft>
                <a:spcPct val="0"/>
              </a:spcAft>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abcdefgh</a:t>
            </a:r>
            <a:r>
              <a:rPr lang="en-US" sz="2000" dirty="0">
                <a:latin typeface="Courier New" panose="02070309020205020404" pitchFamily="49" charset="0"/>
                <a:cs typeface="Courier New" panose="02070309020205020404" pitchFamily="49" charset="0"/>
              </a:rPr>
              <a:t>'</a:t>
            </a:r>
          </a:p>
          <a:p>
            <a:pPr defTabSz="914400" fontAlgn="base">
              <a:spcBef>
                <a:spcPct val="0"/>
              </a:spcBef>
              <a:spcAft>
                <a:spcPct val="0"/>
              </a:spcAft>
            </a:pPr>
            <a:endParaRPr lang="en-US" sz="2000" dirty="0">
              <a:solidFill>
                <a:schemeClr val="accent1"/>
              </a:solidFill>
            </a:endParaRPr>
          </a:p>
          <a:p>
            <a:pPr defTabSz="914400" fontAlgn="base">
              <a:spcBef>
                <a:spcPct val="0"/>
              </a:spcBef>
              <a:spcAft>
                <a:spcPct val="0"/>
              </a:spcAft>
            </a:pPr>
            <a:r>
              <a:rPr lang="en-US" sz="2000" dirty="0">
                <a:solidFill>
                  <a:schemeClr val="accent1"/>
                </a:solidFill>
              </a:rPr>
              <a:t>Write expressions using </a:t>
            </a:r>
            <a:r>
              <a:rPr lang="en-US" sz="2000" dirty="0" err="1">
                <a:solidFill>
                  <a:srgbClr val="000000"/>
                </a:solidFill>
                <a:latin typeface="Courier New" panose="02070309020205020404" pitchFamily="49" charset="0"/>
                <a:cs typeface="Courier New" panose="02070309020205020404" pitchFamily="49" charset="0"/>
              </a:rPr>
              <a:t>s</a:t>
            </a:r>
            <a:r>
              <a:rPr lang="en-US" sz="2000" dirty="0">
                <a:solidFill>
                  <a:schemeClr val="accent1"/>
                </a:solidFill>
              </a:rPr>
              <a:t> and the indexing operator </a:t>
            </a:r>
            <a:r>
              <a:rPr lang="en-US" sz="2000" dirty="0">
                <a:latin typeface="Courier New" panose="02070309020205020404" pitchFamily="49" charset="0"/>
                <a:cs typeface="Courier New" panose="02070309020205020404" pitchFamily="49" charset="0"/>
              </a:rPr>
              <a:t>[]</a:t>
            </a:r>
            <a:r>
              <a:rPr lang="en-US" sz="2000" dirty="0">
                <a:solidFill>
                  <a:schemeClr val="accent1"/>
                </a:solidFill>
              </a:rPr>
              <a:t> that return the following strings:</a:t>
            </a:r>
          </a:p>
          <a:p>
            <a:pPr defTabSz="914400" fontAlgn="base">
              <a:spcBef>
                <a:spcPct val="0"/>
              </a:spcBef>
              <a:spcAft>
                <a:spcPct val="0"/>
              </a:spcAft>
            </a:pPr>
            <a:endParaRPr lang="en-US" sz="2000" dirty="0">
              <a:solidFill>
                <a:schemeClr val="accent1"/>
              </a:solidFill>
            </a:endParaRPr>
          </a:p>
          <a:p>
            <a:pPr marL="800100" lvl="1" indent="-342900" defTabSz="914400" fontAlgn="base">
              <a:spcBef>
                <a:spcPct val="0"/>
              </a:spcBef>
              <a:spcAft>
                <a:spcPct val="0"/>
              </a:spcAft>
              <a:buClr>
                <a:schemeClr val="tx1"/>
              </a:buClr>
              <a:buFont typeface="+mj-lt"/>
              <a:buAutoNum type="alphaLcParenR"/>
            </a:pPr>
            <a:r>
              <a:rPr lang="en-US" dirty="0">
                <a:latin typeface="Courier New" panose="02070309020205020404" pitchFamily="49" charset="0"/>
                <a:cs typeface="Courier New" panose="02070309020205020404" pitchFamily="49" charset="0"/>
              </a:rPr>
              <a:t>'a'</a:t>
            </a:r>
          </a:p>
          <a:p>
            <a:pPr marL="800100" lvl="1" indent="-342900" defTabSz="914400" fontAlgn="base">
              <a:spcBef>
                <a:spcPct val="0"/>
              </a:spcBef>
              <a:spcAft>
                <a:spcPct val="0"/>
              </a:spcAft>
              <a:buClr>
                <a:schemeClr val="tx1"/>
              </a:buClr>
              <a:buFont typeface="+mj-lt"/>
              <a:buAutoNum type="alphaLcParenR"/>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t>
            </a:r>
            <a:r>
              <a:rPr lang="en-US" dirty="0">
                <a:latin typeface="Courier New" panose="02070309020205020404" pitchFamily="49" charset="0"/>
                <a:cs typeface="Courier New" panose="02070309020205020404" pitchFamily="49" charset="0"/>
              </a:rPr>
              <a:t>'</a:t>
            </a:r>
          </a:p>
          <a:p>
            <a:pPr marL="800100" lvl="1" indent="-342900" defTabSz="914400" fontAlgn="base">
              <a:spcBef>
                <a:spcPct val="0"/>
              </a:spcBef>
              <a:spcAft>
                <a:spcPct val="0"/>
              </a:spcAft>
              <a:buClr>
                <a:schemeClr val="tx1"/>
              </a:buClr>
              <a:buFont typeface="+mj-lt"/>
              <a:buAutoNum type="alphaLcParenR"/>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a:t>
            </a:r>
            <a:r>
              <a:rPr lang="en-US" dirty="0">
                <a:latin typeface="Courier New" panose="02070309020205020404" pitchFamily="49" charset="0"/>
                <a:cs typeface="Courier New" panose="02070309020205020404" pitchFamily="49" charset="0"/>
              </a:rPr>
              <a:t>'</a:t>
            </a:r>
          </a:p>
          <a:p>
            <a:pPr marL="800100" lvl="1" indent="-342900" defTabSz="914400" fontAlgn="base">
              <a:spcBef>
                <a:spcPct val="0"/>
              </a:spcBef>
              <a:spcAft>
                <a:spcPct val="0"/>
              </a:spcAft>
              <a:buClr>
                <a:schemeClr val="tx1"/>
              </a:buClr>
              <a:buFont typeface="+mj-lt"/>
              <a:buAutoNum type="alphaLcParenR"/>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a:t>
            </a:r>
            <a:r>
              <a:rPr lang="en-US" dirty="0">
                <a:latin typeface="Courier New" panose="02070309020205020404" pitchFamily="49" charset="0"/>
                <a:cs typeface="Courier New" panose="02070309020205020404" pitchFamily="49" charset="0"/>
              </a:rPr>
              <a:t>'</a:t>
            </a:r>
          </a:p>
        </p:txBody>
      </p:sp>
      <p:sp>
        <p:nvSpPr>
          <p:cNvPr id="7" name="TextBox 6"/>
          <p:cNvSpPr txBox="1"/>
          <p:nvPr/>
        </p:nvSpPr>
        <p:spPr bwMode="auto">
          <a:xfrm>
            <a:off x="5318837" y="2981762"/>
            <a:ext cx="3390900" cy="2677656"/>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abcdefgh</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s[0]</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'a'</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s[7]</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h</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s[-1]</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h</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s[-3]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endParaRPr lang="en-US" sz="1400" dirty="0">
              <a:solidFill>
                <a:srgbClr val="0000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199745" y="2794702"/>
            <a:ext cx="6591389"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400" dirty="0">
                <a:solidFill>
                  <a:schemeClr val="tx1"/>
                </a:solidFill>
                <a:latin typeface="Courier New" panose="02070309020205020404" pitchFamily="49" charset="0"/>
                <a:cs typeface="Courier New" panose="02070309020205020404" pitchFamily="49" charset="0"/>
              </a:rPr>
              <a:t>['ant', 'bat', 'cod', 'dog', 'elk']</a:t>
            </a:r>
          </a:p>
        </p:txBody>
      </p:sp>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a:latin typeface="Calibri" pitchFamily="34" charset="0"/>
                <a:ea typeface="+mj-ea"/>
                <a:cs typeface="+mj-cs"/>
              </a:rPr>
              <a:t>Lists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11" name="TextBox 10"/>
          <p:cNvSpPr txBox="1"/>
          <p:nvPr/>
        </p:nvSpPr>
        <p:spPr bwMode="auto">
          <a:xfrm>
            <a:off x="709358" y="2012104"/>
            <a:ext cx="7573726"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solidFill>
                  <a:schemeClr val="accent1"/>
                </a:solidFill>
                <a:latin typeface="Calibri" pitchFamily="34" charset="0"/>
              </a:rPr>
              <a:t>In addition to number, Boolean, and string values, Python supports lists</a:t>
            </a:r>
            <a:endParaRPr lang="en-US" sz="2000" dirty="0">
              <a:solidFill>
                <a:schemeClr val="accent1"/>
              </a:solidFill>
            </a:endParaRPr>
          </a:p>
        </p:txBody>
      </p:sp>
      <p:sp>
        <p:nvSpPr>
          <p:cNvPr id="25" name="TextBox 24"/>
          <p:cNvSpPr txBox="1"/>
          <p:nvPr/>
        </p:nvSpPr>
        <p:spPr bwMode="auto">
          <a:xfrm>
            <a:off x="709359" y="5108123"/>
            <a:ext cx="7782554"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pets = ['ant', 'bat', 'cod', 'dog', 'elk']</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a:t>
            </a:r>
            <a:r>
              <a:rPr lang="en-US" sz="1400" dirty="0">
                <a:solidFill>
                  <a:schemeClr val="tx1"/>
                </a:solidFill>
                <a:latin typeface="Courier New" panose="02070309020205020404" pitchFamily="49" charset="0"/>
                <a:cs typeface="Courier New" panose="02070309020205020404" pitchFamily="49" charset="0"/>
              </a:rPr>
              <a:t> = [0, 1, 'two', 'three', [4, 'five']]</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19" name="TextBox 18"/>
          <p:cNvSpPr txBox="1"/>
          <p:nvPr/>
        </p:nvSpPr>
        <p:spPr bwMode="auto">
          <a:xfrm>
            <a:off x="709358" y="3329955"/>
            <a:ext cx="7664553"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rPr>
              <a:t>A comma-separated sequence of items </a:t>
            </a:r>
            <a:r>
              <a:rPr kumimoji="0" lang="en-US" sz="2000" b="0" i="0" u="none" strike="noStrike" kern="0" cap="none" spc="0" normalizeH="0" noProof="0" dirty="0">
                <a:ln>
                  <a:noFill/>
                </a:ln>
                <a:solidFill>
                  <a:schemeClr val="accent1"/>
                </a:solidFill>
                <a:effectLst/>
                <a:uLnTx/>
                <a:uFillTx/>
                <a:latin typeface="Calibri" pitchFamily="34" charset="0"/>
                <a:ea typeface="+mj-ea"/>
                <a:cs typeface="+mj-cs"/>
              </a:rPr>
              <a:t>enclosed within </a:t>
            </a:r>
            <a:r>
              <a:rPr kumimoji="0" lang="en-US" sz="2000" b="0" i="0" u="none" strike="noStrike" kern="0" cap="none" spc="0" normalizeH="0" noProof="0" dirty="0">
                <a:ln>
                  <a:noFill/>
                </a:ln>
                <a:solidFill>
                  <a:srgbClr val="FF0000"/>
                </a:solidFill>
                <a:effectLst/>
                <a:uLnTx/>
                <a:uFillTx/>
                <a:latin typeface="Calibri" pitchFamily="34" charset="0"/>
                <a:ea typeface="+mj-ea"/>
                <a:cs typeface="+mj-cs"/>
              </a:rPr>
              <a:t>square brackets</a:t>
            </a:r>
            <a:endParaRPr kumimoji="0" lang="en-US" sz="2000" b="0" i="0" u="none" strike="noStrike" kern="0" cap="none" spc="0" normalizeH="0" baseline="0" noProof="0" dirty="0">
              <a:ln>
                <a:noFill/>
              </a:ln>
              <a:solidFill>
                <a:srgbClr val="FF0000"/>
              </a:solidFill>
              <a:effectLst/>
              <a:uLnTx/>
              <a:uFillTx/>
              <a:latin typeface="Calibri" pitchFamily="34" charset="0"/>
              <a:ea typeface="+mj-ea"/>
              <a:cs typeface="+mj-cs"/>
            </a:endParaRPr>
          </a:p>
        </p:txBody>
      </p:sp>
      <p:sp>
        <p:nvSpPr>
          <p:cNvPr id="20" name="TextBox 19"/>
          <p:cNvSpPr txBox="1"/>
          <p:nvPr/>
        </p:nvSpPr>
        <p:spPr bwMode="auto">
          <a:xfrm>
            <a:off x="709359" y="4507958"/>
            <a:ext cx="5920035"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rPr>
              <a:t>The items can be numbers, strings, </a:t>
            </a:r>
            <a:r>
              <a:rPr lang="en-US" sz="2000" kern="0" dirty="0">
                <a:solidFill>
                  <a:schemeClr val="accent1"/>
                </a:solidFill>
                <a:latin typeface="Calibri" pitchFamily="34" charset="0"/>
                <a:ea typeface="+mj-ea"/>
                <a:cs typeface="+mj-cs"/>
              </a:rPr>
              <a:t>and even other lists</a:t>
            </a:r>
            <a:endParaRPr kumimoji="0" lang="en-US" sz="2000" b="0" i="0" u="none" strike="noStrike" kern="0" cap="none" spc="0" normalizeH="0" baseline="0" noProof="0" dirty="0">
              <a:ln>
                <a:noFill/>
              </a:ln>
              <a:solidFill>
                <a:srgbClr val="FF0000"/>
              </a:solidFill>
              <a:effectLst/>
              <a:uLnTx/>
              <a:uFillTx/>
              <a:latin typeface="Calibri" pitchFamily="34" charset="0"/>
              <a:ea typeface="+mj-ea"/>
              <a:cs typeface="+mj-cs"/>
            </a:endParaRPr>
          </a:p>
        </p:txBody>
      </p:sp>
      <p:sp>
        <p:nvSpPr>
          <p:cNvPr id="22" name="TextBox 21"/>
          <p:cNvSpPr txBox="1"/>
          <p:nvPr/>
        </p:nvSpPr>
        <p:spPr bwMode="auto">
          <a:xfrm>
            <a:off x="709359" y="5108123"/>
            <a:ext cx="7782554"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pets = ['ant', 'bat', 'cod', 'dog', 'elk’]</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a:t>
            </a: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p:txBody>
      </p:sp>
      <p:sp>
        <p:nvSpPr>
          <p:cNvPr id="26" name="Rectangle 25"/>
          <p:cNvSpPr/>
          <p:nvPr/>
        </p:nvSpPr>
        <p:spPr>
          <a:xfrm>
            <a:off x="1199745" y="2794702"/>
            <a:ext cx="6591389"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400" dirty="0">
                <a:solidFill>
                  <a:schemeClr val="tx1"/>
                </a:solidFill>
                <a:latin typeface="Courier New" panose="02070309020205020404" pitchFamily="49" charset="0"/>
                <a:cs typeface="Courier New" panose="02070309020205020404" pitchFamily="49" charset="0"/>
              </a:rPr>
              <a:t>[0, 1, 'two', 'three', [4, 'five']]</a:t>
            </a:r>
            <a:endParaRPr lang="en-US" sz="2400" dirty="0">
              <a:solidFill>
                <a:schemeClr val="accent1"/>
              </a:solidFill>
              <a:latin typeface="Courier New" panose="02070309020205020404" pitchFamily="49" charset="0"/>
              <a:cs typeface="Courier New" panose="02070309020205020404" pitchFamily="49" charset="0"/>
            </a:endParaRPr>
          </a:p>
        </p:txBody>
      </p:sp>
      <p:sp>
        <p:nvSpPr>
          <p:cNvPr id="27" name="Rectangle 26"/>
          <p:cNvSpPr/>
          <p:nvPr/>
        </p:nvSpPr>
        <p:spPr>
          <a:xfrm>
            <a:off x="1199745" y="2794702"/>
            <a:ext cx="6591389"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dist"/>
            <a:r>
              <a:rPr lang="en-US" sz="2400" dirty="0">
                <a:solidFill>
                  <a:schemeClr val="tx1"/>
                </a:solidFill>
                <a:latin typeface="Courier New" panose="02070309020205020404" pitchFamily="49" charset="0"/>
                <a:cs typeface="Courier New" panose="02070309020205020404" pitchFamily="49" charset="0"/>
              </a:rPr>
              <a:t>[0, 1, 2, 3, 4, 5, 6, 7, 8, 9, 10]</a:t>
            </a:r>
          </a:p>
        </p:txBody>
      </p:sp>
      <p:sp>
        <p:nvSpPr>
          <p:cNvPr id="28" name="TextBox 27"/>
          <p:cNvSpPr txBox="1"/>
          <p:nvPr/>
        </p:nvSpPr>
        <p:spPr bwMode="auto">
          <a:xfrm>
            <a:off x="699204" y="5108123"/>
            <a:ext cx="7782554"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pets = ['ant', 'bat', 'cod', 'dog', 'elk']</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a:t>
            </a:r>
            <a:r>
              <a:rPr lang="en-US" sz="1400" dirty="0">
                <a:solidFill>
                  <a:schemeClr val="tx1"/>
                </a:solidFill>
                <a:latin typeface="Courier New" panose="02070309020205020404" pitchFamily="49" charset="0"/>
                <a:cs typeface="Courier New" panose="02070309020205020404" pitchFamily="49" charset="0"/>
              </a:rPr>
              <a:t> = [0, 1, 'two', 'three', [4, 'five']]</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nums</a:t>
            </a:r>
            <a:r>
              <a:rPr lang="en-US" sz="1400" dirty="0">
                <a:latin typeface="Courier New" panose="02070309020205020404" pitchFamily="49" charset="0"/>
                <a:cs typeface="Courier New" panose="02070309020205020404" pitchFamily="49" charset="0"/>
              </a:rPr>
              <a:t> = [0, 1, 2, 3, 4, 5, 6, 7, 8, 9, 10]</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a:t>
            </a:r>
          </a:p>
        </p:txBody>
      </p:sp>
      <p:cxnSp>
        <p:nvCxnSpPr>
          <p:cNvPr id="16" name="Straight Arrow Connector 15"/>
          <p:cNvCxnSpPr/>
          <p:nvPr/>
        </p:nvCxnSpPr>
        <p:spPr>
          <a:xfrm rot="10800000" flipV="1">
            <a:off x="7645458" y="2592266"/>
            <a:ext cx="1015365" cy="404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14184" y="2592266"/>
            <a:ext cx="1047262" cy="404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5" grpId="0" animBg="1"/>
      <p:bldP spid="25" grpId="1" animBg="1"/>
      <p:bldP spid="19" grpId="0"/>
      <p:bldP spid="20" grpId="0"/>
      <p:bldP spid="22" grpId="0" animBg="1"/>
      <p:bldP spid="26"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al 3"/>
          <p:cNvSpPr/>
          <p:nvPr/>
        </p:nvSpPr>
        <p:spPr bwMode="auto">
          <a:xfrm>
            <a:off x="611956" y="1898983"/>
            <a:ext cx="1816177" cy="905769"/>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200" dirty="0">
                <a:latin typeface="+mj-lt"/>
              </a:rPr>
              <a:t>Modelleren (MOD)</a:t>
            </a:r>
          </a:p>
        </p:txBody>
      </p:sp>
      <p:sp>
        <p:nvSpPr>
          <p:cNvPr id="5" name="Ovaal 4"/>
          <p:cNvSpPr/>
          <p:nvPr/>
        </p:nvSpPr>
        <p:spPr bwMode="auto">
          <a:xfrm>
            <a:off x="611956" y="3388038"/>
            <a:ext cx="1816177" cy="905769"/>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200" dirty="0">
                <a:latin typeface="+mj-lt"/>
              </a:rPr>
              <a:t>Professional Development</a:t>
            </a:r>
          </a:p>
          <a:p>
            <a:pPr algn="ctr"/>
            <a:r>
              <a:rPr lang="nl-NL" sz="1200" dirty="0">
                <a:latin typeface="+mj-lt"/>
              </a:rPr>
              <a:t>(PROF)</a:t>
            </a:r>
          </a:p>
        </p:txBody>
      </p:sp>
      <p:sp>
        <p:nvSpPr>
          <p:cNvPr id="6" name="Ovaal 5"/>
          <p:cNvSpPr/>
          <p:nvPr/>
        </p:nvSpPr>
        <p:spPr bwMode="auto">
          <a:xfrm>
            <a:off x="611956" y="4863257"/>
            <a:ext cx="1816177" cy="905769"/>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r>
              <a:rPr lang="nl-NL" sz="1200" dirty="0">
                <a:latin typeface="+mj-lt"/>
              </a:rPr>
              <a:t>Interdisciplinair project (IDP)</a:t>
            </a:r>
          </a:p>
        </p:txBody>
      </p:sp>
      <p:grpSp>
        <p:nvGrpSpPr>
          <p:cNvPr id="10" name="Groep 9"/>
          <p:cNvGrpSpPr/>
          <p:nvPr/>
        </p:nvGrpSpPr>
        <p:grpSpPr>
          <a:xfrm>
            <a:off x="6435952" y="1358977"/>
            <a:ext cx="2006091" cy="1475075"/>
            <a:chOff x="-10995" y="1389722"/>
            <a:chExt cx="6383015" cy="4601683"/>
          </a:xfrm>
        </p:grpSpPr>
        <p:sp>
          <p:nvSpPr>
            <p:cNvPr id="11" name="Rechthoek 10"/>
            <p:cNvSpPr/>
            <p:nvPr/>
          </p:nvSpPr>
          <p:spPr bwMode="auto">
            <a:xfrm>
              <a:off x="2411976" y="2862623"/>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300" dirty="0">
                <a:latin typeface="+mj-lt"/>
              </a:endParaRPr>
            </a:p>
          </p:txBody>
        </p:sp>
        <p:sp>
          <p:nvSpPr>
            <p:cNvPr id="12" name="Rechthoek 11"/>
            <p:cNvSpPr/>
            <p:nvPr/>
          </p:nvSpPr>
          <p:spPr bwMode="auto">
            <a:xfrm>
              <a:off x="3221985" y="2862623"/>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13" name="Rechthoek 12"/>
            <p:cNvSpPr/>
            <p:nvPr/>
          </p:nvSpPr>
          <p:spPr bwMode="auto">
            <a:xfrm>
              <a:off x="4031994" y="2862623"/>
              <a:ext cx="720008" cy="540006"/>
            </a:xfrm>
            <a:prstGeom prst="rect">
              <a:avLst/>
            </a:prstGeom>
            <a:solidFill>
              <a:srgbClr val="CDF5FF"/>
            </a:solidFill>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14" name="Rechthoek 13"/>
            <p:cNvSpPr/>
            <p:nvPr/>
          </p:nvSpPr>
          <p:spPr bwMode="auto">
            <a:xfrm>
              <a:off x="4842003" y="2862623"/>
              <a:ext cx="720008" cy="54000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nl-NL" sz="300" dirty="0">
                <a:latin typeface="+mj-lt"/>
              </a:endParaRPr>
            </a:p>
          </p:txBody>
        </p:sp>
        <p:sp>
          <p:nvSpPr>
            <p:cNvPr id="15" name="Rechthoek 14"/>
            <p:cNvSpPr/>
            <p:nvPr/>
          </p:nvSpPr>
          <p:spPr bwMode="auto">
            <a:xfrm>
              <a:off x="5652012" y="2862623"/>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300" dirty="0">
                <a:latin typeface="+mj-lt"/>
              </a:endParaRPr>
            </a:p>
          </p:txBody>
        </p:sp>
        <p:sp>
          <p:nvSpPr>
            <p:cNvPr id="16" name="Rechthoek 15"/>
            <p:cNvSpPr/>
            <p:nvPr/>
          </p:nvSpPr>
          <p:spPr bwMode="auto">
            <a:xfrm>
              <a:off x="2411976" y="3492630"/>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300" dirty="0">
                <a:latin typeface="+mj-lt"/>
              </a:endParaRPr>
            </a:p>
          </p:txBody>
        </p:sp>
        <p:sp>
          <p:nvSpPr>
            <p:cNvPr id="17" name="Rechthoek 16"/>
            <p:cNvSpPr/>
            <p:nvPr/>
          </p:nvSpPr>
          <p:spPr bwMode="auto">
            <a:xfrm>
              <a:off x="3221985" y="3492630"/>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18" name="Rechthoek 17"/>
            <p:cNvSpPr/>
            <p:nvPr/>
          </p:nvSpPr>
          <p:spPr bwMode="auto">
            <a:xfrm>
              <a:off x="4031994" y="3492630"/>
              <a:ext cx="720008" cy="540006"/>
            </a:xfrm>
            <a:prstGeom prst="rect">
              <a:avLst/>
            </a:prstGeom>
            <a:solidFill>
              <a:srgbClr val="CDF5FF"/>
            </a:solidFill>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19" name="Rechthoek 18"/>
            <p:cNvSpPr/>
            <p:nvPr/>
          </p:nvSpPr>
          <p:spPr bwMode="auto">
            <a:xfrm>
              <a:off x="4842003" y="3492630"/>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20" name="Rechthoek 19"/>
            <p:cNvSpPr/>
            <p:nvPr/>
          </p:nvSpPr>
          <p:spPr bwMode="auto">
            <a:xfrm>
              <a:off x="5652012" y="3492630"/>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300" dirty="0">
                <a:latin typeface="+mj-lt"/>
              </a:endParaRPr>
            </a:p>
          </p:txBody>
        </p:sp>
        <p:sp>
          <p:nvSpPr>
            <p:cNvPr id="21" name="Rechthoek 20"/>
            <p:cNvSpPr/>
            <p:nvPr/>
          </p:nvSpPr>
          <p:spPr bwMode="auto">
            <a:xfrm>
              <a:off x="2411976" y="4122637"/>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300" dirty="0">
                <a:latin typeface="+mj-lt"/>
              </a:endParaRPr>
            </a:p>
          </p:txBody>
        </p:sp>
        <p:sp>
          <p:nvSpPr>
            <p:cNvPr id="22" name="Rechthoek 21"/>
            <p:cNvSpPr/>
            <p:nvPr/>
          </p:nvSpPr>
          <p:spPr bwMode="auto">
            <a:xfrm>
              <a:off x="3221985" y="4122637"/>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23" name="Rechthoek 22"/>
            <p:cNvSpPr/>
            <p:nvPr/>
          </p:nvSpPr>
          <p:spPr bwMode="auto">
            <a:xfrm>
              <a:off x="4031994" y="4122637"/>
              <a:ext cx="720008" cy="540006"/>
            </a:xfrm>
            <a:prstGeom prst="rect">
              <a:avLst/>
            </a:prstGeom>
            <a:solidFill>
              <a:srgbClr val="CDF5FF"/>
            </a:solidFill>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24" name="Rechthoek 23"/>
            <p:cNvSpPr/>
            <p:nvPr/>
          </p:nvSpPr>
          <p:spPr bwMode="auto">
            <a:xfrm>
              <a:off x="4842003" y="4122637"/>
              <a:ext cx="720008" cy="54000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nl-NL" sz="300" dirty="0">
                <a:latin typeface="+mj-lt"/>
              </a:endParaRPr>
            </a:p>
          </p:txBody>
        </p:sp>
        <p:sp>
          <p:nvSpPr>
            <p:cNvPr id="25" name="Rechthoek 24"/>
            <p:cNvSpPr/>
            <p:nvPr/>
          </p:nvSpPr>
          <p:spPr bwMode="auto">
            <a:xfrm>
              <a:off x="5652012" y="4122637"/>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300" dirty="0">
                <a:latin typeface="+mj-lt"/>
              </a:endParaRPr>
            </a:p>
          </p:txBody>
        </p:sp>
        <p:sp>
          <p:nvSpPr>
            <p:cNvPr id="26" name="Rechthoek 25"/>
            <p:cNvSpPr/>
            <p:nvPr/>
          </p:nvSpPr>
          <p:spPr bwMode="auto">
            <a:xfrm>
              <a:off x="2411976" y="4752644"/>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300" dirty="0">
                <a:latin typeface="+mj-lt"/>
              </a:endParaRPr>
            </a:p>
          </p:txBody>
        </p:sp>
        <p:sp>
          <p:nvSpPr>
            <p:cNvPr id="27" name="Rechthoek 26"/>
            <p:cNvSpPr/>
            <p:nvPr/>
          </p:nvSpPr>
          <p:spPr bwMode="auto">
            <a:xfrm>
              <a:off x="3221985" y="4752644"/>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28" name="Rechthoek 27"/>
            <p:cNvSpPr/>
            <p:nvPr/>
          </p:nvSpPr>
          <p:spPr bwMode="auto">
            <a:xfrm>
              <a:off x="4031994" y="4752644"/>
              <a:ext cx="720008" cy="540006"/>
            </a:xfrm>
            <a:prstGeom prst="rect">
              <a:avLst/>
            </a:prstGeom>
            <a:solidFill>
              <a:srgbClr val="CDF5FF"/>
            </a:solidFill>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nl-NL" sz="300" dirty="0">
                <a:latin typeface="+mj-lt"/>
              </a:endParaRPr>
            </a:p>
          </p:txBody>
        </p:sp>
        <p:sp>
          <p:nvSpPr>
            <p:cNvPr id="29" name="Rechthoek 28"/>
            <p:cNvSpPr/>
            <p:nvPr/>
          </p:nvSpPr>
          <p:spPr bwMode="auto">
            <a:xfrm>
              <a:off x="4842003" y="4752644"/>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30" name="Rechthoek 29"/>
            <p:cNvSpPr/>
            <p:nvPr/>
          </p:nvSpPr>
          <p:spPr bwMode="auto">
            <a:xfrm>
              <a:off x="5652012" y="4752644"/>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300" dirty="0">
                <a:latin typeface="+mj-lt"/>
              </a:endParaRPr>
            </a:p>
          </p:txBody>
        </p:sp>
        <p:sp>
          <p:nvSpPr>
            <p:cNvPr id="31" name="Rechthoek 30"/>
            <p:cNvSpPr/>
            <p:nvPr/>
          </p:nvSpPr>
          <p:spPr bwMode="auto">
            <a:xfrm>
              <a:off x="2411976" y="5382651"/>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300" dirty="0">
                <a:latin typeface="+mj-lt"/>
              </a:endParaRPr>
            </a:p>
          </p:txBody>
        </p:sp>
        <p:sp>
          <p:nvSpPr>
            <p:cNvPr id="32" name="Rechthoek 31"/>
            <p:cNvSpPr/>
            <p:nvPr/>
          </p:nvSpPr>
          <p:spPr bwMode="auto">
            <a:xfrm>
              <a:off x="3221985" y="5382651"/>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33" name="Rechthoek 32"/>
            <p:cNvSpPr/>
            <p:nvPr/>
          </p:nvSpPr>
          <p:spPr bwMode="auto">
            <a:xfrm>
              <a:off x="4031994" y="5382651"/>
              <a:ext cx="720008" cy="540006"/>
            </a:xfrm>
            <a:prstGeom prst="rect">
              <a:avLst/>
            </a:prstGeom>
            <a:solidFill>
              <a:srgbClr val="CDF5FF"/>
            </a:solidFill>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34" name="Rechthoek 33"/>
            <p:cNvSpPr/>
            <p:nvPr/>
          </p:nvSpPr>
          <p:spPr bwMode="auto">
            <a:xfrm>
              <a:off x="4842003" y="5382651"/>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35" name="Rechthoek 34"/>
            <p:cNvSpPr/>
            <p:nvPr/>
          </p:nvSpPr>
          <p:spPr bwMode="auto">
            <a:xfrm>
              <a:off x="5652012" y="5382651"/>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300" dirty="0">
                <a:latin typeface="+mj-lt"/>
              </a:endParaRPr>
            </a:p>
          </p:txBody>
        </p:sp>
        <p:sp>
          <p:nvSpPr>
            <p:cNvPr id="36" name="Tekstvak 35"/>
            <p:cNvSpPr txBox="1"/>
            <p:nvPr/>
          </p:nvSpPr>
          <p:spPr>
            <a:xfrm rot="16200000">
              <a:off x="3726241" y="279690"/>
              <a:ext cx="1501233" cy="3721298"/>
            </a:xfrm>
            <a:prstGeom prst="rect">
              <a:avLst/>
            </a:prstGeom>
            <a:noFill/>
          </p:spPr>
          <p:txBody>
            <a:bodyPr wrap="none" rtlCol="0">
              <a:spAutoFit/>
            </a:bodyPr>
            <a:lstStyle/>
            <a:p>
              <a:pPr>
                <a:buNone/>
              </a:pPr>
              <a:r>
                <a:rPr lang="nl-NL" sz="500" dirty="0">
                  <a:solidFill>
                    <a:srgbClr val="4D4D4D"/>
                  </a:solidFill>
                  <a:latin typeface="+mj-lt"/>
                </a:rPr>
                <a:t>Beheren</a:t>
              </a:r>
            </a:p>
            <a:p>
              <a:pPr>
                <a:buNone/>
              </a:pPr>
              <a:endParaRPr lang="nl-NL" sz="500" dirty="0">
                <a:solidFill>
                  <a:srgbClr val="4D4D4D"/>
                </a:solidFill>
                <a:latin typeface="+mj-lt"/>
              </a:endParaRPr>
            </a:p>
            <a:p>
              <a:pPr>
                <a:buNone/>
              </a:pPr>
              <a:endParaRPr lang="nl-NL" sz="500" dirty="0">
                <a:solidFill>
                  <a:srgbClr val="4D4D4D"/>
                </a:solidFill>
                <a:latin typeface="+mj-lt"/>
              </a:endParaRPr>
            </a:p>
            <a:p>
              <a:pPr>
                <a:buNone/>
              </a:pPr>
              <a:r>
                <a:rPr lang="nl-NL" sz="500" dirty="0">
                  <a:solidFill>
                    <a:srgbClr val="4D4D4D"/>
                  </a:solidFill>
                  <a:latin typeface="+mj-lt"/>
                </a:rPr>
                <a:t>Analyseren</a:t>
              </a:r>
            </a:p>
            <a:p>
              <a:pPr>
                <a:buNone/>
              </a:pPr>
              <a:endParaRPr lang="nl-NL" sz="500" dirty="0">
                <a:solidFill>
                  <a:srgbClr val="4D4D4D"/>
                </a:solidFill>
                <a:latin typeface="+mj-lt"/>
              </a:endParaRPr>
            </a:p>
            <a:p>
              <a:pPr>
                <a:buNone/>
              </a:pPr>
              <a:endParaRPr lang="nl-NL" sz="500" dirty="0">
                <a:solidFill>
                  <a:srgbClr val="4D4D4D"/>
                </a:solidFill>
                <a:latin typeface="+mj-lt"/>
              </a:endParaRPr>
            </a:p>
            <a:p>
              <a:pPr>
                <a:buNone/>
              </a:pPr>
              <a:r>
                <a:rPr lang="nl-NL" sz="500" dirty="0">
                  <a:solidFill>
                    <a:srgbClr val="4D4D4D"/>
                  </a:solidFill>
                  <a:latin typeface="+mj-lt"/>
                </a:rPr>
                <a:t>Adviseren</a:t>
              </a:r>
            </a:p>
            <a:p>
              <a:pPr>
                <a:buNone/>
              </a:pPr>
              <a:endParaRPr lang="nl-NL" sz="500" dirty="0">
                <a:solidFill>
                  <a:srgbClr val="4D4D4D"/>
                </a:solidFill>
                <a:latin typeface="+mj-lt"/>
              </a:endParaRPr>
            </a:p>
            <a:p>
              <a:pPr>
                <a:buNone/>
              </a:pPr>
              <a:endParaRPr lang="nl-NL" sz="500" dirty="0">
                <a:solidFill>
                  <a:srgbClr val="4D4D4D"/>
                </a:solidFill>
                <a:latin typeface="+mj-lt"/>
              </a:endParaRPr>
            </a:p>
            <a:p>
              <a:pPr>
                <a:buNone/>
              </a:pPr>
              <a:r>
                <a:rPr lang="nl-NL" sz="500" dirty="0">
                  <a:solidFill>
                    <a:srgbClr val="4D4D4D"/>
                  </a:solidFill>
                  <a:latin typeface="+mj-lt"/>
                </a:rPr>
                <a:t>Ontwerpen</a:t>
              </a:r>
            </a:p>
            <a:p>
              <a:pPr>
                <a:buNone/>
              </a:pPr>
              <a:endParaRPr lang="nl-NL" sz="500" dirty="0">
                <a:solidFill>
                  <a:srgbClr val="4D4D4D"/>
                </a:solidFill>
                <a:latin typeface="+mj-lt"/>
              </a:endParaRPr>
            </a:p>
            <a:p>
              <a:pPr>
                <a:buNone/>
              </a:pPr>
              <a:endParaRPr lang="nl-NL" sz="500" dirty="0">
                <a:solidFill>
                  <a:srgbClr val="4D4D4D"/>
                </a:solidFill>
                <a:latin typeface="+mj-lt"/>
              </a:endParaRPr>
            </a:p>
            <a:p>
              <a:pPr>
                <a:buNone/>
              </a:pPr>
              <a:r>
                <a:rPr lang="nl-NL" sz="500" dirty="0">
                  <a:solidFill>
                    <a:srgbClr val="4D4D4D"/>
                  </a:solidFill>
                  <a:latin typeface="+mj-lt"/>
                </a:rPr>
                <a:t>Realiseren</a:t>
              </a:r>
            </a:p>
            <a:p>
              <a:pPr>
                <a:buNone/>
              </a:pPr>
              <a:endParaRPr lang="nl-NL" sz="500" dirty="0">
                <a:solidFill>
                  <a:srgbClr val="4D4D4D"/>
                </a:solidFill>
                <a:latin typeface="+mj-lt"/>
              </a:endParaRPr>
            </a:p>
          </p:txBody>
        </p:sp>
        <p:sp>
          <p:nvSpPr>
            <p:cNvPr id="37" name="Tekstvak 36"/>
            <p:cNvSpPr txBox="1"/>
            <p:nvPr/>
          </p:nvSpPr>
          <p:spPr>
            <a:xfrm>
              <a:off x="-10995" y="2952995"/>
              <a:ext cx="2286024" cy="528081"/>
            </a:xfrm>
            <a:prstGeom prst="rect">
              <a:avLst/>
            </a:prstGeom>
            <a:noFill/>
          </p:spPr>
          <p:txBody>
            <a:bodyPr wrap="none" rtlCol="0">
              <a:spAutoFit/>
            </a:bodyPr>
            <a:lstStyle/>
            <a:p>
              <a:pPr algn="r">
                <a:spcBef>
                  <a:spcPts val="400"/>
                </a:spcBef>
                <a:buNone/>
              </a:pPr>
              <a:r>
                <a:rPr lang="nl-NL" sz="500" dirty="0">
                  <a:solidFill>
                    <a:srgbClr val="4D4D4D"/>
                  </a:solidFill>
                  <a:latin typeface="+mj-lt"/>
                </a:rPr>
                <a:t>Gebruikersinteractie</a:t>
              </a:r>
            </a:p>
          </p:txBody>
        </p:sp>
        <p:sp>
          <p:nvSpPr>
            <p:cNvPr id="38" name="Tekstvak 37"/>
            <p:cNvSpPr txBox="1"/>
            <p:nvPr/>
          </p:nvSpPr>
          <p:spPr>
            <a:xfrm>
              <a:off x="165265" y="3509543"/>
              <a:ext cx="2066708" cy="528081"/>
            </a:xfrm>
            <a:prstGeom prst="rect">
              <a:avLst/>
            </a:prstGeom>
            <a:noFill/>
          </p:spPr>
          <p:txBody>
            <a:bodyPr wrap="none" rtlCol="0">
              <a:spAutoFit/>
            </a:bodyPr>
            <a:lstStyle/>
            <a:p>
              <a:pPr algn="r">
                <a:spcBef>
                  <a:spcPts val="400"/>
                </a:spcBef>
                <a:buNone/>
              </a:pPr>
              <a:r>
                <a:rPr lang="nl-NL" sz="500" dirty="0">
                  <a:solidFill>
                    <a:srgbClr val="4D4D4D"/>
                  </a:solidFill>
                  <a:latin typeface="+mj-lt"/>
                </a:rPr>
                <a:t>Bedrijfsprocessen</a:t>
              </a:r>
            </a:p>
          </p:txBody>
        </p:sp>
        <p:sp>
          <p:nvSpPr>
            <p:cNvPr id="39" name="Tekstvak 38"/>
            <p:cNvSpPr txBox="1"/>
            <p:nvPr/>
          </p:nvSpPr>
          <p:spPr>
            <a:xfrm>
              <a:off x="161950" y="4106315"/>
              <a:ext cx="2160024" cy="1008154"/>
            </a:xfrm>
            <a:prstGeom prst="rect">
              <a:avLst/>
            </a:prstGeom>
            <a:noFill/>
          </p:spPr>
          <p:txBody>
            <a:bodyPr wrap="square" rtlCol="0">
              <a:spAutoFit/>
            </a:bodyPr>
            <a:lstStyle/>
            <a:p>
              <a:pPr algn="r">
                <a:spcBef>
                  <a:spcPts val="400"/>
                </a:spcBef>
                <a:buNone/>
              </a:pPr>
              <a:r>
                <a:rPr lang="nl-NL" sz="500" dirty="0">
                  <a:solidFill>
                    <a:srgbClr val="4D4D4D"/>
                  </a:solidFill>
                  <a:latin typeface="+mj-lt"/>
                </a:rPr>
                <a:t>Infrastructuur (incl. </a:t>
              </a:r>
              <a:r>
                <a:rPr lang="nl-NL" sz="500" dirty="0" err="1">
                  <a:solidFill>
                    <a:srgbClr val="4D4D4D"/>
                  </a:solidFill>
                  <a:latin typeface="+mj-lt"/>
                </a:rPr>
                <a:t>std</a:t>
              </a:r>
              <a:r>
                <a:rPr lang="nl-NL" sz="500" dirty="0">
                  <a:solidFill>
                    <a:srgbClr val="4D4D4D"/>
                  </a:solidFill>
                  <a:latin typeface="+mj-lt"/>
                </a:rPr>
                <a:t> applicaties)</a:t>
              </a:r>
            </a:p>
          </p:txBody>
        </p:sp>
        <p:sp>
          <p:nvSpPr>
            <p:cNvPr id="40" name="Tekstvak 39"/>
            <p:cNvSpPr txBox="1"/>
            <p:nvPr/>
          </p:nvSpPr>
          <p:spPr>
            <a:xfrm>
              <a:off x="899734" y="4833319"/>
              <a:ext cx="1332240" cy="528081"/>
            </a:xfrm>
            <a:prstGeom prst="rect">
              <a:avLst/>
            </a:prstGeom>
            <a:noFill/>
          </p:spPr>
          <p:txBody>
            <a:bodyPr wrap="none" rtlCol="0">
              <a:spAutoFit/>
            </a:bodyPr>
            <a:lstStyle/>
            <a:p>
              <a:pPr algn="r">
                <a:spcBef>
                  <a:spcPts val="400"/>
                </a:spcBef>
                <a:buNone/>
              </a:pPr>
              <a:r>
                <a:rPr lang="nl-NL" sz="500" dirty="0">
                  <a:solidFill>
                    <a:srgbClr val="4D4D4D"/>
                  </a:solidFill>
                  <a:latin typeface="+mj-lt"/>
                </a:rPr>
                <a:t>Software</a:t>
              </a:r>
            </a:p>
          </p:txBody>
        </p:sp>
        <p:sp>
          <p:nvSpPr>
            <p:cNvPr id="41" name="Tekstvak 40"/>
            <p:cNvSpPr txBox="1"/>
            <p:nvPr/>
          </p:nvSpPr>
          <p:spPr>
            <a:xfrm>
              <a:off x="-4876" y="5463324"/>
              <a:ext cx="2347230" cy="528081"/>
            </a:xfrm>
            <a:prstGeom prst="rect">
              <a:avLst/>
            </a:prstGeom>
            <a:noFill/>
          </p:spPr>
          <p:txBody>
            <a:bodyPr wrap="none" rtlCol="0">
              <a:spAutoFit/>
            </a:bodyPr>
            <a:lstStyle/>
            <a:p>
              <a:pPr algn="r">
                <a:spcBef>
                  <a:spcPts val="400"/>
                </a:spcBef>
                <a:buNone/>
              </a:pPr>
              <a:r>
                <a:rPr lang="nl-NL" sz="500" dirty="0">
                  <a:solidFill>
                    <a:srgbClr val="4D4D4D"/>
                  </a:solidFill>
                  <a:latin typeface="+mj-lt"/>
                </a:rPr>
                <a:t>Hardware </a:t>
              </a:r>
              <a:r>
                <a:rPr lang="nl-NL" sz="500" dirty="0" err="1">
                  <a:solidFill>
                    <a:srgbClr val="4D4D4D"/>
                  </a:solidFill>
                  <a:latin typeface="+mj-lt"/>
                </a:rPr>
                <a:t>Interfacing</a:t>
              </a:r>
              <a:endParaRPr lang="nl-NL" sz="500" dirty="0">
                <a:solidFill>
                  <a:srgbClr val="4D4D4D"/>
                </a:solidFill>
                <a:latin typeface="+mj-lt"/>
              </a:endParaRPr>
            </a:p>
          </p:txBody>
        </p:sp>
      </p:grpSp>
      <p:sp>
        <p:nvSpPr>
          <p:cNvPr id="42" name="Tekstvak 41"/>
          <p:cNvSpPr txBox="1"/>
          <p:nvPr/>
        </p:nvSpPr>
        <p:spPr>
          <a:xfrm>
            <a:off x="2933813" y="1831117"/>
            <a:ext cx="2898201" cy="923330"/>
          </a:xfrm>
          <a:prstGeom prst="rect">
            <a:avLst/>
          </a:prstGeom>
          <a:noFill/>
        </p:spPr>
        <p:txBody>
          <a:bodyPr wrap="square" rtlCol="0">
            <a:spAutoFit/>
          </a:bodyPr>
          <a:lstStyle/>
          <a:p>
            <a:pPr algn="ctr">
              <a:buNone/>
            </a:pPr>
            <a:r>
              <a:rPr lang="nl-NL" sz="1800" i="1" dirty="0">
                <a:solidFill>
                  <a:srgbClr val="4D4D4D"/>
                </a:solidFill>
                <a:latin typeface="+mj-lt"/>
              </a:rPr>
              <a:t>In deze cursus leer je over alle lagen te analyseren, adviseren en te ontwerpen</a:t>
            </a:r>
          </a:p>
        </p:txBody>
      </p:sp>
      <p:sp>
        <p:nvSpPr>
          <p:cNvPr id="43" name="Tekstvak 42"/>
          <p:cNvSpPr txBox="1"/>
          <p:nvPr/>
        </p:nvSpPr>
        <p:spPr>
          <a:xfrm>
            <a:off x="2933813" y="3429000"/>
            <a:ext cx="2898201" cy="923330"/>
          </a:xfrm>
          <a:prstGeom prst="rect">
            <a:avLst/>
          </a:prstGeom>
          <a:noFill/>
        </p:spPr>
        <p:txBody>
          <a:bodyPr wrap="square" rtlCol="0">
            <a:spAutoFit/>
          </a:bodyPr>
          <a:lstStyle/>
          <a:p>
            <a:pPr algn="ctr">
              <a:buNone/>
            </a:pPr>
            <a:r>
              <a:rPr lang="nl-NL" sz="1800" i="1" dirty="0">
                <a:solidFill>
                  <a:srgbClr val="4D4D4D"/>
                </a:solidFill>
                <a:latin typeface="+mj-lt"/>
              </a:rPr>
              <a:t>In deze cursus leer je professioneel werken aan interdisciplinaire opdrachten</a:t>
            </a:r>
          </a:p>
        </p:txBody>
      </p:sp>
      <p:sp>
        <p:nvSpPr>
          <p:cNvPr id="44" name="Tekstvak 43"/>
          <p:cNvSpPr txBox="1"/>
          <p:nvPr/>
        </p:nvSpPr>
        <p:spPr>
          <a:xfrm>
            <a:off x="2933813" y="4748699"/>
            <a:ext cx="2898201" cy="1200329"/>
          </a:xfrm>
          <a:prstGeom prst="rect">
            <a:avLst/>
          </a:prstGeom>
          <a:noFill/>
        </p:spPr>
        <p:txBody>
          <a:bodyPr wrap="square" rtlCol="0">
            <a:spAutoFit/>
          </a:bodyPr>
          <a:lstStyle/>
          <a:p>
            <a:pPr algn="ctr">
              <a:buNone/>
            </a:pPr>
            <a:r>
              <a:rPr lang="nl-NL" sz="1800" i="1" dirty="0">
                <a:solidFill>
                  <a:srgbClr val="4D4D4D"/>
                </a:solidFill>
                <a:latin typeface="+mj-lt"/>
              </a:rPr>
              <a:t>In dit project leer je om samen met alle ICT disciplines een project over alle lagen uit te voeren</a:t>
            </a:r>
          </a:p>
        </p:txBody>
      </p:sp>
      <p:grpSp>
        <p:nvGrpSpPr>
          <p:cNvPr id="45" name="Groep 44"/>
          <p:cNvGrpSpPr/>
          <p:nvPr/>
        </p:nvGrpSpPr>
        <p:grpSpPr>
          <a:xfrm>
            <a:off x="6435952" y="4563954"/>
            <a:ext cx="2006091" cy="1475075"/>
            <a:chOff x="-10995" y="1389722"/>
            <a:chExt cx="6383015" cy="4601683"/>
          </a:xfrm>
        </p:grpSpPr>
        <p:sp>
          <p:nvSpPr>
            <p:cNvPr id="46" name="Rechthoek 45"/>
            <p:cNvSpPr/>
            <p:nvPr/>
          </p:nvSpPr>
          <p:spPr bwMode="auto">
            <a:xfrm>
              <a:off x="2411976" y="2862623"/>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300" dirty="0">
                <a:latin typeface="+mj-lt"/>
              </a:endParaRPr>
            </a:p>
          </p:txBody>
        </p:sp>
        <p:sp>
          <p:nvSpPr>
            <p:cNvPr id="47" name="Rechthoek 46"/>
            <p:cNvSpPr/>
            <p:nvPr/>
          </p:nvSpPr>
          <p:spPr bwMode="auto">
            <a:xfrm>
              <a:off x="3221985" y="2862623"/>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48" name="Rechthoek 47"/>
            <p:cNvSpPr/>
            <p:nvPr/>
          </p:nvSpPr>
          <p:spPr bwMode="auto">
            <a:xfrm>
              <a:off x="4031994" y="2862623"/>
              <a:ext cx="720008" cy="540006"/>
            </a:xfrm>
            <a:prstGeom prst="rect">
              <a:avLst/>
            </a:prstGeom>
            <a:solidFill>
              <a:srgbClr val="CDF5FF"/>
            </a:solidFill>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49" name="Rechthoek 48"/>
            <p:cNvSpPr/>
            <p:nvPr/>
          </p:nvSpPr>
          <p:spPr bwMode="auto">
            <a:xfrm>
              <a:off x="4842003" y="2862623"/>
              <a:ext cx="720008" cy="54000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nl-NL" sz="300" dirty="0">
                <a:latin typeface="+mj-lt"/>
              </a:endParaRPr>
            </a:p>
          </p:txBody>
        </p:sp>
        <p:sp>
          <p:nvSpPr>
            <p:cNvPr id="50" name="Rechthoek 49"/>
            <p:cNvSpPr/>
            <p:nvPr/>
          </p:nvSpPr>
          <p:spPr bwMode="auto">
            <a:xfrm>
              <a:off x="5652012" y="2862623"/>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51" name="Rechthoek 50"/>
            <p:cNvSpPr/>
            <p:nvPr/>
          </p:nvSpPr>
          <p:spPr bwMode="auto">
            <a:xfrm>
              <a:off x="2411976" y="3492630"/>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300" dirty="0">
                <a:latin typeface="+mj-lt"/>
              </a:endParaRPr>
            </a:p>
          </p:txBody>
        </p:sp>
        <p:sp>
          <p:nvSpPr>
            <p:cNvPr id="52" name="Rechthoek 51"/>
            <p:cNvSpPr/>
            <p:nvPr/>
          </p:nvSpPr>
          <p:spPr bwMode="auto">
            <a:xfrm>
              <a:off x="3221985" y="3492630"/>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53" name="Rechthoek 52"/>
            <p:cNvSpPr/>
            <p:nvPr/>
          </p:nvSpPr>
          <p:spPr bwMode="auto">
            <a:xfrm>
              <a:off x="4031994" y="3492630"/>
              <a:ext cx="720008" cy="540006"/>
            </a:xfrm>
            <a:prstGeom prst="rect">
              <a:avLst/>
            </a:prstGeom>
            <a:solidFill>
              <a:srgbClr val="CDF5FF"/>
            </a:solidFill>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54" name="Rechthoek 53"/>
            <p:cNvSpPr/>
            <p:nvPr/>
          </p:nvSpPr>
          <p:spPr bwMode="auto">
            <a:xfrm>
              <a:off x="4842003" y="3492630"/>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55" name="Rechthoek 54"/>
            <p:cNvSpPr/>
            <p:nvPr/>
          </p:nvSpPr>
          <p:spPr bwMode="auto">
            <a:xfrm>
              <a:off x="5652012" y="3492630"/>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56" name="Rechthoek 55"/>
            <p:cNvSpPr/>
            <p:nvPr/>
          </p:nvSpPr>
          <p:spPr bwMode="auto">
            <a:xfrm>
              <a:off x="2411976" y="4122637"/>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300" dirty="0">
                <a:latin typeface="+mj-lt"/>
              </a:endParaRPr>
            </a:p>
          </p:txBody>
        </p:sp>
        <p:sp>
          <p:nvSpPr>
            <p:cNvPr id="57" name="Rechthoek 56"/>
            <p:cNvSpPr/>
            <p:nvPr/>
          </p:nvSpPr>
          <p:spPr bwMode="auto">
            <a:xfrm>
              <a:off x="3221985" y="4122637"/>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58" name="Rechthoek 57"/>
            <p:cNvSpPr/>
            <p:nvPr/>
          </p:nvSpPr>
          <p:spPr bwMode="auto">
            <a:xfrm>
              <a:off x="4031994" y="4122637"/>
              <a:ext cx="720008" cy="540006"/>
            </a:xfrm>
            <a:prstGeom prst="rect">
              <a:avLst/>
            </a:prstGeom>
            <a:solidFill>
              <a:srgbClr val="CDF5FF"/>
            </a:solidFill>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59" name="Rechthoek 58"/>
            <p:cNvSpPr/>
            <p:nvPr/>
          </p:nvSpPr>
          <p:spPr bwMode="auto">
            <a:xfrm>
              <a:off x="4842003" y="4122637"/>
              <a:ext cx="720008" cy="54000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nl-NL" sz="300" dirty="0">
                <a:latin typeface="+mj-lt"/>
              </a:endParaRPr>
            </a:p>
          </p:txBody>
        </p:sp>
        <p:sp>
          <p:nvSpPr>
            <p:cNvPr id="60" name="Rechthoek 59"/>
            <p:cNvSpPr/>
            <p:nvPr/>
          </p:nvSpPr>
          <p:spPr bwMode="auto">
            <a:xfrm>
              <a:off x="5652012" y="4122637"/>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61" name="Rechthoek 60"/>
            <p:cNvSpPr/>
            <p:nvPr/>
          </p:nvSpPr>
          <p:spPr bwMode="auto">
            <a:xfrm>
              <a:off x="2411976" y="4752644"/>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300" dirty="0">
                <a:latin typeface="+mj-lt"/>
              </a:endParaRPr>
            </a:p>
          </p:txBody>
        </p:sp>
        <p:sp>
          <p:nvSpPr>
            <p:cNvPr id="62" name="Rechthoek 61"/>
            <p:cNvSpPr/>
            <p:nvPr/>
          </p:nvSpPr>
          <p:spPr bwMode="auto">
            <a:xfrm>
              <a:off x="3221985" y="4752644"/>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63" name="Rechthoek 62"/>
            <p:cNvSpPr/>
            <p:nvPr/>
          </p:nvSpPr>
          <p:spPr bwMode="auto">
            <a:xfrm>
              <a:off x="4031994" y="4752644"/>
              <a:ext cx="720008" cy="540006"/>
            </a:xfrm>
            <a:prstGeom prst="rect">
              <a:avLst/>
            </a:prstGeom>
            <a:solidFill>
              <a:srgbClr val="CDF5FF"/>
            </a:solidFill>
            <a:ln>
              <a:headEnd/>
              <a:tailEn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nl-NL" sz="300" dirty="0">
                <a:latin typeface="+mj-lt"/>
              </a:endParaRPr>
            </a:p>
          </p:txBody>
        </p:sp>
        <p:sp>
          <p:nvSpPr>
            <p:cNvPr id="64" name="Rechthoek 63"/>
            <p:cNvSpPr/>
            <p:nvPr/>
          </p:nvSpPr>
          <p:spPr bwMode="auto">
            <a:xfrm>
              <a:off x="4842003" y="4752644"/>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65" name="Rechthoek 64"/>
            <p:cNvSpPr/>
            <p:nvPr/>
          </p:nvSpPr>
          <p:spPr bwMode="auto">
            <a:xfrm>
              <a:off x="5652012" y="4752644"/>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66" name="Rechthoek 65"/>
            <p:cNvSpPr/>
            <p:nvPr/>
          </p:nvSpPr>
          <p:spPr bwMode="auto">
            <a:xfrm>
              <a:off x="2411976" y="5382651"/>
              <a:ext cx="720008" cy="5400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sz="300" dirty="0">
                <a:latin typeface="+mj-lt"/>
              </a:endParaRPr>
            </a:p>
          </p:txBody>
        </p:sp>
        <p:sp>
          <p:nvSpPr>
            <p:cNvPr id="67" name="Rechthoek 66"/>
            <p:cNvSpPr/>
            <p:nvPr/>
          </p:nvSpPr>
          <p:spPr bwMode="auto">
            <a:xfrm>
              <a:off x="3221985" y="5382651"/>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68" name="Rechthoek 67"/>
            <p:cNvSpPr/>
            <p:nvPr/>
          </p:nvSpPr>
          <p:spPr bwMode="auto">
            <a:xfrm>
              <a:off x="4031994" y="5382651"/>
              <a:ext cx="720008" cy="540006"/>
            </a:xfrm>
            <a:prstGeom prst="rect">
              <a:avLst/>
            </a:prstGeom>
            <a:solidFill>
              <a:srgbClr val="CDF5FF"/>
            </a:solidFill>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69" name="Rechthoek 68"/>
            <p:cNvSpPr/>
            <p:nvPr/>
          </p:nvSpPr>
          <p:spPr bwMode="auto">
            <a:xfrm>
              <a:off x="4842003" y="5382651"/>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70" name="Rechthoek 69"/>
            <p:cNvSpPr/>
            <p:nvPr/>
          </p:nvSpPr>
          <p:spPr bwMode="auto">
            <a:xfrm>
              <a:off x="5652012" y="5382651"/>
              <a:ext cx="720008" cy="54000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300" dirty="0">
                <a:latin typeface="+mj-lt"/>
              </a:endParaRPr>
            </a:p>
          </p:txBody>
        </p:sp>
        <p:sp>
          <p:nvSpPr>
            <p:cNvPr id="71" name="Tekstvak 70"/>
            <p:cNvSpPr txBox="1"/>
            <p:nvPr/>
          </p:nvSpPr>
          <p:spPr>
            <a:xfrm rot="16200000">
              <a:off x="3726241" y="279690"/>
              <a:ext cx="1501233" cy="3721298"/>
            </a:xfrm>
            <a:prstGeom prst="rect">
              <a:avLst/>
            </a:prstGeom>
            <a:noFill/>
          </p:spPr>
          <p:txBody>
            <a:bodyPr wrap="none" rtlCol="0">
              <a:spAutoFit/>
            </a:bodyPr>
            <a:lstStyle/>
            <a:p>
              <a:pPr>
                <a:buNone/>
              </a:pPr>
              <a:r>
                <a:rPr lang="nl-NL" sz="500" dirty="0">
                  <a:solidFill>
                    <a:srgbClr val="4D4D4D"/>
                  </a:solidFill>
                  <a:latin typeface="+mj-lt"/>
                </a:rPr>
                <a:t>Beheren</a:t>
              </a:r>
            </a:p>
            <a:p>
              <a:pPr>
                <a:buNone/>
              </a:pPr>
              <a:endParaRPr lang="nl-NL" sz="500" dirty="0">
                <a:solidFill>
                  <a:srgbClr val="4D4D4D"/>
                </a:solidFill>
                <a:latin typeface="+mj-lt"/>
              </a:endParaRPr>
            </a:p>
            <a:p>
              <a:pPr>
                <a:buNone/>
              </a:pPr>
              <a:endParaRPr lang="nl-NL" sz="500" dirty="0">
                <a:solidFill>
                  <a:srgbClr val="4D4D4D"/>
                </a:solidFill>
                <a:latin typeface="+mj-lt"/>
              </a:endParaRPr>
            </a:p>
            <a:p>
              <a:pPr>
                <a:buNone/>
              </a:pPr>
              <a:r>
                <a:rPr lang="nl-NL" sz="500" dirty="0">
                  <a:solidFill>
                    <a:srgbClr val="4D4D4D"/>
                  </a:solidFill>
                  <a:latin typeface="+mj-lt"/>
                </a:rPr>
                <a:t>Analyseren</a:t>
              </a:r>
            </a:p>
            <a:p>
              <a:pPr>
                <a:buNone/>
              </a:pPr>
              <a:endParaRPr lang="nl-NL" sz="500" dirty="0">
                <a:solidFill>
                  <a:srgbClr val="4D4D4D"/>
                </a:solidFill>
                <a:latin typeface="+mj-lt"/>
              </a:endParaRPr>
            </a:p>
            <a:p>
              <a:pPr>
                <a:buNone/>
              </a:pPr>
              <a:endParaRPr lang="nl-NL" sz="500" dirty="0">
                <a:solidFill>
                  <a:srgbClr val="4D4D4D"/>
                </a:solidFill>
                <a:latin typeface="+mj-lt"/>
              </a:endParaRPr>
            </a:p>
            <a:p>
              <a:pPr>
                <a:buNone/>
              </a:pPr>
              <a:r>
                <a:rPr lang="nl-NL" sz="500" dirty="0">
                  <a:solidFill>
                    <a:srgbClr val="4D4D4D"/>
                  </a:solidFill>
                  <a:latin typeface="+mj-lt"/>
                </a:rPr>
                <a:t>Adviseren</a:t>
              </a:r>
            </a:p>
            <a:p>
              <a:pPr>
                <a:buNone/>
              </a:pPr>
              <a:endParaRPr lang="nl-NL" sz="500" dirty="0">
                <a:solidFill>
                  <a:srgbClr val="4D4D4D"/>
                </a:solidFill>
                <a:latin typeface="+mj-lt"/>
              </a:endParaRPr>
            </a:p>
            <a:p>
              <a:pPr>
                <a:buNone/>
              </a:pPr>
              <a:endParaRPr lang="nl-NL" sz="500" dirty="0">
                <a:solidFill>
                  <a:srgbClr val="4D4D4D"/>
                </a:solidFill>
                <a:latin typeface="+mj-lt"/>
              </a:endParaRPr>
            </a:p>
            <a:p>
              <a:pPr>
                <a:buNone/>
              </a:pPr>
              <a:r>
                <a:rPr lang="nl-NL" sz="500" dirty="0">
                  <a:solidFill>
                    <a:srgbClr val="4D4D4D"/>
                  </a:solidFill>
                  <a:latin typeface="+mj-lt"/>
                </a:rPr>
                <a:t>Ontwerpen</a:t>
              </a:r>
            </a:p>
            <a:p>
              <a:pPr>
                <a:buNone/>
              </a:pPr>
              <a:endParaRPr lang="nl-NL" sz="500" dirty="0">
                <a:solidFill>
                  <a:srgbClr val="4D4D4D"/>
                </a:solidFill>
                <a:latin typeface="+mj-lt"/>
              </a:endParaRPr>
            </a:p>
            <a:p>
              <a:pPr>
                <a:buNone/>
              </a:pPr>
              <a:endParaRPr lang="nl-NL" sz="500" dirty="0">
                <a:solidFill>
                  <a:srgbClr val="4D4D4D"/>
                </a:solidFill>
                <a:latin typeface="+mj-lt"/>
              </a:endParaRPr>
            </a:p>
            <a:p>
              <a:pPr>
                <a:buNone/>
              </a:pPr>
              <a:r>
                <a:rPr lang="nl-NL" sz="500" dirty="0">
                  <a:solidFill>
                    <a:srgbClr val="4D4D4D"/>
                  </a:solidFill>
                  <a:latin typeface="+mj-lt"/>
                </a:rPr>
                <a:t>Realiseren</a:t>
              </a:r>
            </a:p>
            <a:p>
              <a:pPr>
                <a:buNone/>
              </a:pPr>
              <a:endParaRPr lang="nl-NL" sz="500" dirty="0">
                <a:solidFill>
                  <a:srgbClr val="4D4D4D"/>
                </a:solidFill>
                <a:latin typeface="+mj-lt"/>
              </a:endParaRPr>
            </a:p>
          </p:txBody>
        </p:sp>
        <p:sp>
          <p:nvSpPr>
            <p:cNvPr id="72" name="Tekstvak 71"/>
            <p:cNvSpPr txBox="1"/>
            <p:nvPr/>
          </p:nvSpPr>
          <p:spPr>
            <a:xfrm>
              <a:off x="-10995" y="2952995"/>
              <a:ext cx="2286024" cy="528081"/>
            </a:xfrm>
            <a:prstGeom prst="rect">
              <a:avLst/>
            </a:prstGeom>
            <a:noFill/>
          </p:spPr>
          <p:txBody>
            <a:bodyPr wrap="none" rtlCol="0">
              <a:spAutoFit/>
            </a:bodyPr>
            <a:lstStyle/>
            <a:p>
              <a:pPr algn="r">
                <a:spcBef>
                  <a:spcPts val="400"/>
                </a:spcBef>
                <a:buNone/>
              </a:pPr>
              <a:r>
                <a:rPr lang="nl-NL" sz="500" dirty="0">
                  <a:solidFill>
                    <a:srgbClr val="4D4D4D"/>
                  </a:solidFill>
                  <a:latin typeface="+mj-lt"/>
                </a:rPr>
                <a:t>Gebruikersinteractie</a:t>
              </a:r>
            </a:p>
          </p:txBody>
        </p:sp>
        <p:sp>
          <p:nvSpPr>
            <p:cNvPr id="73" name="Tekstvak 72"/>
            <p:cNvSpPr txBox="1"/>
            <p:nvPr/>
          </p:nvSpPr>
          <p:spPr>
            <a:xfrm>
              <a:off x="165265" y="3509543"/>
              <a:ext cx="2066708" cy="528081"/>
            </a:xfrm>
            <a:prstGeom prst="rect">
              <a:avLst/>
            </a:prstGeom>
            <a:noFill/>
          </p:spPr>
          <p:txBody>
            <a:bodyPr wrap="none" rtlCol="0">
              <a:spAutoFit/>
            </a:bodyPr>
            <a:lstStyle/>
            <a:p>
              <a:pPr algn="r">
                <a:spcBef>
                  <a:spcPts val="400"/>
                </a:spcBef>
                <a:buNone/>
              </a:pPr>
              <a:r>
                <a:rPr lang="nl-NL" sz="500" dirty="0">
                  <a:solidFill>
                    <a:srgbClr val="4D4D4D"/>
                  </a:solidFill>
                  <a:latin typeface="+mj-lt"/>
                </a:rPr>
                <a:t>Bedrijfsprocessen</a:t>
              </a:r>
            </a:p>
          </p:txBody>
        </p:sp>
        <p:sp>
          <p:nvSpPr>
            <p:cNvPr id="74" name="Tekstvak 73"/>
            <p:cNvSpPr txBox="1"/>
            <p:nvPr/>
          </p:nvSpPr>
          <p:spPr>
            <a:xfrm>
              <a:off x="161950" y="4106315"/>
              <a:ext cx="2160024" cy="1008154"/>
            </a:xfrm>
            <a:prstGeom prst="rect">
              <a:avLst/>
            </a:prstGeom>
            <a:noFill/>
          </p:spPr>
          <p:txBody>
            <a:bodyPr wrap="square" rtlCol="0">
              <a:spAutoFit/>
            </a:bodyPr>
            <a:lstStyle/>
            <a:p>
              <a:pPr algn="r">
                <a:spcBef>
                  <a:spcPts val="400"/>
                </a:spcBef>
                <a:buNone/>
              </a:pPr>
              <a:r>
                <a:rPr lang="nl-NL" sz="500" dirty="0">
                  <a:solidFill>
                    <a:srgbClr val="4D4D4D"/>
                  </a:solidFill>
                  <a:latin typeface="+mj-lt"/>
                </a:rPr>
                <a:t>Infrastructuur (incl. </a:t>
              </a:r>
              <a:r>
                <a:rPr lang="nl-NL" sz="500" dirty="0" err="1">
                  <a:solidFill>
                    <a:srgbClr val="4D4D4D"/>
                  </a:solidFill>
                  <a:latin typeface="+mj-lt"/>
                </a:rPr>
                <a:t>std</a:t>
              </a:r>
              <a:r>
                <a:rPr lang="nl-NL" sz="500" dirty="0">
                  <a:solidFill>
                    <a:srgbClr val="4D4D4D"/>
                  </a:solidFill>
                  <a:latin typeface="+mj-lt"/>
                </a:rPr>
                <a:t> applicaties)</a:t>
              </a:r>
            </a:p>
          </p:txBody>
        </p:sp>
        <p:sp>
          <p:nvSpPr>
            <p:cNvPr id="75" name="Tekstvak 74"/>
            <p:cNvSpPr txBox="1"/>
            <p:nvPr/>
          </p:nvSpPr>
          <p:spPr>
            <a:xfrm>
              <a:off x="899734" y="4833319"/>
              <a:ext cx="1332240" cy="528081"/>
            </a:xfrm>
            <a:prstGeom prst="rect">
              <a:avLst/>
            </a:prstGeom>
            <a:noFill/>
          </p:spPr>
          <p:txBody>
            <a:bodyPr wrap="none" rtlCol="0">
              <a:spAutoFit/>
            </a:bodyPr>
            <a:lstStyle/>
            <a:p>
              <a:pPr algn="r">
                <a:spcBef>
                  <a:spcPts val="400"/>
                </a:spcBef>
                <a:buNone/>
              </a:pPr>
              <a:r>
                <a:rPr lang="nl-NL" sz="500" dirty="0">
                  <a:solidFill>
                    <a:srgbClr val="4D4D4D"/>
                  </a:solidFill>
                  <a:latin typeface="+mj-lt"/>
                </a:rPr>
                <a:t>Software</a:t>
              </a:r>
            </a:p>
          </p:txBody>
        </p:sp>
        <p:sp>
          <p:nvSpPr>
            <p:cNvPr id="76" name="Tekstvak 75"/>
            <p:cNvSpPr txBox="1"/>
            <p:nvPr/>
          </p:nvSpPr>
          <p:spPr>
            <a:xfrm>
              <a:off x="-4876" y="5463324"/>
              <a:ext cx="2347230" cy="528081"/>
            </a:xfrm>
            <a:prstGeom prst="rect">
              <a:avLst/>
            </a:prstGeom>
            <a:noFill/>
          </p:spPr>
          <p:txBody>
            <a:bodyPr wrap="none" rtlCol="0">
              <a:spAutoFit/>
            </a:bodyPr>
            <a:lstStyle/>
            <a:p>
              <a:pPr algn="r">
                <a:spcBef>
                  <a:spcPts val="400"/>
                </a:spcBef>
                <a:buNone/>
              </a:pPr>
              <a:r>
                <a:rPr lang="nl-NL" sz="500" dirty="0">
                  <a:solidFill>
                    <a:srgbClr val="4D4D4D"/>
                  </a:solidFill>
                  <a:latin typeface="+mj-lt"/>
                </a:rPr>
                <a:t>Hardware </a:t>
              </a:r>
              <a:r>
                <a:rPr lang="nl-NL" sz="500" dirty="0" err="1">
                  <a:solidFill>
                    <a:srgbClr val="4D4D4D"/>
                  </a:solidFill>
                  <a:latin typeface="+mj-lt"/>
                </a:rPr>
                <a:t>Interfacing</a:t>
              </a:r>
              <a:endParaRPr lang="nl-NL" sz="500" dirty="0">
                <a:solidFill>
                  <a:srgbClr val="4D4D4D"/>
                </a:solidFill>
                <a:latin typeface="+mj-lt"/>
              </a:endParaRPr>
            </a:p>
          </p:txBody>
        </p:sp>
      </p:grpSp>
      <p:graphicFrame>
        <p:nvGraphicFramePr>
          <p:cNvPr id="78" name="Tabel 77"/>
          <p:cNvGraphicFramePr>
            <a:graphicFrameLocks noGrp="1"/>
          </p:cNvGraphicFramePr>
          <p:nvPr>
            <p:extLst>
              <p:ext uri="{D42A27DB-BD31-4B8C-83A1-F6EECF244321}">
                <p14:modId xmlns:p14="http://schemas.microsoft.com/office/powerpoint/2010/main" val="4245110495"/>
              </p:ext>
            </p:extLst>
          </p:nvPr>
        </p:nvGraphicFramePr>
        <p:xfrm>
          <a:off x="6395807" y="3304586"/>
          <a:ext cx="2136237" cy="1114425"/>
        </p:xfrm>
        <a:graphic>
          <a:graphicData uri="http://schemas.openxmlformats.org/drawingml/2006/table">
            <a:tbl>
              <a:tblPr/>
              <a:tblGrid>
                <a:gridCol w="2136237">
                  <a:extLst>
                    <a:ext uri="{9D8B030D-6E8A-4147-A177-3AD203B41FA5}">
                      <a16:colId xmlns:a16="http://schemas.microsoft.com/office/drawing/2014/main" val="20000"/>
                    </a:ext>
                  </a:extLst>
                </a:gridCol>
              </a:tblGrid>
              <a:tr h="161766">
                <a:tc>
                  <a:txBody>
                    <a:bodyPr/>
                    <a:lstStyle/>
                    <a:p>
                      <a:pPr algn="ctr" fontAlgn="t"/>
                      <a:r>
                        <a:rPr lang="nl-NL" sz="1000" dirty="0"/>
                        <a:t>Creatief Probleem oplossen</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BDD7EE"/>
                    </a:solidFill>
                  </a:tcPr>
                </a:tc>
                <a:extLst>
                  <a:ext uri="{0D108BD9-81ED-4DB2-BD59-A6C34878D82A}">
                    <a16:rowId xmlns:a16="http://schemas.microsoft.com/office/drawing/2014/main" val="10000"/>
                  </a:ext>
                </a:extLst>
              </a:tr>
              <a:tr h="155544">
                <a:tc>
                  <a:txBody>
                    <a:bodyPr/>
                    <a:lstStyle/>
                    <a:p>
                      <a:pPr algn="ctr" fontAlgn="t"/>
                      <a:r>
                        <a:rPr lang="nl-NL" sz="1000" dirty="0"/>
                        <a:t>Onderzoek doen! </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BDBDB"/>
                    </a:solidFill>
                  </a:tcPr>
                </a:tc>
                <a:extLst>
                  <a:ext uri="{0D108BD9-81ED-4DB2-BD59-A6C34878D82A}">
                    <a16:rowId xmlns:a16="http://schemas.microsoft.com/office/drawing/2014/main" val="10001"/>
                  </a:ext>
                </a:extLst>
              </a:tr>
              <a:tr h="161766">
                <a:tc>
                  <a:txBody>
                    <a:bodyPr/>
                    <a:lstStyle/>
                    <a:p>
                      <a:pPr algn="ctr" fontAlgn="t"/>
                      <a:r>
                        <a:rPr lang="nl-NL" sz="1000" dirty="0"/>
                        <a:t>Leiderschap, samenwerken</a:t>
                      </a:r>
                      <a:r>
                        <a:rPr lang="nl-NL" sz="1000" baseline="0" dirty="0"/>
                        <a:t> &amp; </a:t>
                      </a:r>
                      <a:r>
                        <a:rPr lang="nl-NL" sz="1000" dirty="0"/>
                        <a:t>communiceren</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2"/>
                  </a:ext>
                </a:extLst>
              </a:tr>
              <a:tr h="161766">
                <a:tc>
                  <a:txBody>
                    <a:bodyPr/>
                    <a:lstStyle/>
                    <a:p>
                      <a:pPr algn="ctr" fontAlgn="t"/>
                      <a:r>
                        <a:rPr lang="nl-NL" sz="1000" dirty="0"/>
                        <a:t>Plannen, organiseren &amp; kwaliteitsbewaking</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C6E0B4"/>
                    </a:solidFill>
                  </a:tcPr>
                </a:tc>
                <a:extLst>
                  <a:ext uri="{0D108BD9-81ED-4DB2-BD59-A6C34878D82A}">
                    <a16:rowId xmlns:a16="http://schemas.microsoft.com/office/drawing/2014/main" val="10003"/>
                  </a:ext>
                </a:extLst>
              </a:tr>
              <a:tr h="155544">
                <a:tc>
                  <a:txBody>
                    <a:bodyPr/>
                    <a:lstStyle/>
                    <a:p>
                      <a:pPr algn="ctr" fontAlgn="t"/>
                      <a:r>
                        <a:rPr lang="nl-NL" sz="1000" dirty="0"/>
                        <a:t>Leren &amp; Persoonlijke Ontwikkeling</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77"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a:latin typeface="Calibri" pitchFamily="34" charset="0"/>
                <a:ea typeface="+mj-ea"/>
                <a:cs typeface="+mj-cs"/>
              </a:rPr>
              <a:t>HBO-ICT: semester 1 – </a:t>
            </a:r>
            <a:r>
              <a:rPr lang="en-US" sz="3600" b="1" kern="0" noProof="0" dirty="0" err="1">
                <a:latin typeface="Calibri" pitchFamily="34" charset="0"/>
                <a:ea typeface="+mj-ea"/>
                <a:cs typeface="+mj-cs"/>
              </a:rPr>
              <a:t>blo</a:t>
            </a:r>
            <a:r>
              <a:rPr lang="en-US" sz="3600" b="1" kern="0" dirty="0">
                <a:latin typeface="Calibri" pitchFamily="34" charset="0"/>
                <a:ea typeface="+mj-ea"/>
                <a:cs typeface="+mj-cs"/>
              </a:rPr>
              <a:t>k 2</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2542555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a:latin typeface="Calibri" pitchFamily="34" charset="0"/>
                <a:ea typeface="+mj-ea"/>
                <a:cs typeface="+mj-cs"/>
              </a:rPr>
              <a:t>List operators and functions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11" name="TextBox 10"/>
          <p:cNvSpPr txBox="1"/>
          <p:nvPr/>
        </p:nvSpPr>
        <p:spPr bwMode="auto">
          <a:xfrm>
            <a:off x="709357" y="1658161"/>
            <a:ext cx="4850175"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solidFill>
                  <a:schemeClr val="accent1"/>
                </a:solidFill>
                <a:latin typeface="Calibri" pitchFamily="34" charset="0"/>
              </a:rPr>
              <a:t>Like strings, lists can be manipulated with operators and functions</a:t>
            </a:r>
            <a:endParaRPr lang="en-US" sz="2000" dirty="0">
              <a:solidFill>
                <a:schemeClr val="accent1"/>
              </a:solidFill>
            </a:endParaRPr>
          </a:p>
        </p:txBody>
      </p:sp>
      <p:sp>
        <p:nvSpPr>
          <p:cNvPr id="22" name="TextBox 21"/>
          <p:cNvSpPr txBox="1"/>
          <p:nvPr/>
        </p:nvSpPr>
        <p:spPr bwMode="auto">
          <a:xfrm>
            <a:off x="6437422" y="1020010"/>
            <a:ext cx="2376226" cy="569386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a:t>
            </a:r>
            <a:r>
              <a:rPr lang="en-US" sz="1400" dirty="0">
                <a:solidFill>
                  <a:schemeClr val="tx1"/>
                </a:solidFill>
                <a:latin typeface="Courier New" panose="02070309020205020404" pitchFamily="49" charset="0"/>
                <a:cs typeface="Courier New" panose="02070309020205020404" pitchFamily="49" charset="0"/>
              </a:rPr>
              <a:t> = [1, 2, 3]</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lstB</a:t>
            </a:r>
            <a:r>
              <a:rPr lang="en-US" sz="1400" dirty="0">
                <a:solidFill>
                  <a:schemeClr val="tx1"/>
                </a:solidFill>
                <a:latin typeface="Courier New" panose="02070309020205020404" pitchFamily="49" charset="0"/>
                <a:cs typeface="Courier New" panose="02070309020205020404" pitchFamily="49" charset="0"/>
              </a:rPr>
              <a:t> = [0, 4]</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4 in </a:t>
            </a:r>
            <a:r>
              <a:rPr lang="en-US" sz="1400" dirty="0" err="1">
                <a:solidFill>
                  <a:schemeClr val="tx1"/>
                </a:solidFill>
                <a:latin typeface="Courier New" panose="02070309020205020404" pitchFamily="49" charset="0"/>
                <a:cs typeface="Courier New" panose="02070309020205020404" pitchFamily="49" charset="0"/>
              </a:rPr>
              <a:t>lst</a:t>
            </a: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False</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4 not in </a:t>
            </a:r>
            <a:r>
              <a:rPr lang="en-US" sz="1400" dirty="0" err="1">
                <a:solidFill>
                  <a:schemeClr val="tx1"/>
                </a:solidFill>
                <a:latin typeface="Courier New" panose="02070309020205020404" pitchFamily="49" charset="0"/>
                <a:cs typeface="Courier New" panose="02070309020205020404" pitchFamily="49" charset="0"/>
              </a:rPr>
              <a:t>lst</a:t>
            </a: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True</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a:t>
            </a: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lstB</a:t>
            </a: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[1, 2, 3, 0, 4]</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2*</a:t>
            </a:r>
            <a:r>
              <a:rPr lang="en-US" sz="1400" dirty="0" err="1">
                <a:solidFill>
                  <a:schemeClr val="tx1"/>
                </a:solidFill>
                <a:latin typeface="Courier New" panose="02070309020205020404" pitchFamily="49" charset="0"/>
                <a:cs typeface="Courier New" panose="02070309020205020404" pitchFamily="49" charset="0"/>
              </a:rPr>
              <a:t>lst</a:t>
            </a: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[1, 2, 3, 1, 2, 3]</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lst[0]</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1</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lst[1]</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lst[-1]</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3</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len(lst</a:t>
            </a:r>
            <a:r>
              <a:rPr lang="en-US" sz="1400" dirty="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3</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min(lst</a:t>
            </a:r>
            <a:r>
              <a:rPr lang="en-US" sz="1400" dirty="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1</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max(lst</a:t>
            </a:r>
            <a:r>
              <a:rPr lang="en-US" sz="1400" dirty="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3</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sum(lst</a:t>
            </a:r>
            <a:r>
              <a:rPr lang="en-US" sz="1400" dirty="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6</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help(list</a:t>
            </a: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a:t>
            </a:r>
          </a:p>
        </p:txBody>
      </p:sp>
      <p:graphicFrame>
        <p:nvGraphicFramePr>
          <p:cNvPr id="14" name="Table 13"/>
          <p:cNvGraphicFramePr>
            <a:graphicFrameLocks noGrp="1"/>
          </p:cNvGraphicFramePr>
          <p:nvPr/>
        </p:nvGraphicFramePr>
        <p:xfrm>
          <a:off x="359217" y="2910581"/>
          <a:ext cx="5401086" cy="3708400"/>
        </p:xfrm>
        <a:graphic>
          <a:graphicData uri="http://schemas.openxmlformats.org/drawingml/2006/table">
            <a:tbl>
              <a:tblPr firstRow="1" bandRow="1">
                <a:tableStyleId>{0E3FDE45-AF77-4B5C-9715-49D594BDF05E}</a:tableStyleId>
              </a:tblPr>
              <a:tblGrid>
                <a:gridCol w="1971605">
                  <a:extLst>
                    <a:ext uri="{9D8B030D-6E8A-4147-A177-3AD203B41FA5}">
                      <a16:colId xmlns:a16="http://schemas.microsoft.com/office/drawing/2014/main" val="20000"/>
                    </a:ext>
                  </a:extLst>
                </a:gridCol>
                <a:gridCol w="3429481">
                  <a:extLst>
                    <a:ext uri="{9D8B030D-6E8A-4147-A177-3AD203B41FA5}">
                      <a16:colId xmlns:a16="http://schemas.microsoft.com/office/drawing/2014/main" val="20001"/>
                    </a:ext>
                  </a:extLst>
                </a:gridCol>
              </a:tblGrid>
              <a:tr h="370840">
                <a:tc>
                  <a:txBody>
                    <a:bodyPr/>
                    <a:lstStyle/>
                    <a:p>
                      <a:r>
                        <a:rPr lang="en-US" dirty="0"/>
                        <a:t>Usage</a:t>
                      </a:r>
                      <a:endParaRPr lang="en-US" dirty="0">
                        <a:solidFill>
                          <a:schemeClr val="tx1"/>
                        </a:solidFill>
                      </a:endParaRPr>
                    </a:p>
                  </a:txBody>
                  <a:tcPr/>
                </a:tc>
                <a:tc>
                  <a:txBody>
                    <a:bodyPr/>
                    <a:lstStyle/>
                    <a:p>
                      <a:r>
                        <a:rPr lang="en-US" dirty="0"/>
                        <a:t>Explanation</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dirty="0" err="1">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lst</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dirty="0" err="1">
                          <a:latin typeface="Courier New" panose="02070309020205020404" pitchFamily="49" charset="0"/>
                          <a:cs typeface="Courier New" panose="02070309020205020404" pitchFamily="49" charset="0"/>
                        </a:rPr>
                        <a:t>x</a:t>
                      </a:r>
                      <a:r>
                        <a:rPr lang="en-US" dirty="0">
                          <a:solidFill>
                            <a:schemeClr val="accent1"/>
                          </a:solidFill>
                        </a:rPr>
                        <a:t> is an</a:t>
                      </a:r>
                      <a:r>
                        <a:rPr lang="en-US" baseline="0" dirty="0">
                          <a:solidFill>
                            <a:schemeClr val="accent1"/>
                          </a:solidFill>
                        </a:rPr>
                        <a:t> item of </a:t>
                      </a:r>
                      <a:r>
                        <a:rPr lang="en-US" baseline="0" dirty="0" err="1">
                          <a:solidFill>
                            <a:schemeClr val="tx1"/>
                          </a:solidFill>
                          <a:latin typeface="Courier New" panose="02070309020205020404" pitchFamily="49" charset="0"/>
                          <a:cs typeface="Courier New" panose="02070309020205020404" pitchFamily="49" charset="0"/>
                        </a:rPr>
                        <a:t>lst</a:t>
                      </a:r>
                      <a:endParaRPr lang="en-US" dirty="0">
                        <a:solidFill>
                          <a:schemeClr val="tx1"/>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not in </a:t>
                      </a:r>
                      <a:r>
                        <a:rPr lang="en-US" dirty="0" err="1">
                          <a:latin typeface="Courier New" panose="02070309020205020404" pitchFamily="49" charset="0"/>
                          <a:cs typeface="Courier New" panose="02070309020205020404" pitchFamily="49" charset="0"/>
                        </a:rPr>
                        <a:t>lst</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x</a:t>
                      </a:r>
                      <a:r>
                        <a:rPr lang="en-US" dirty="0">
                          <a:solidFill>
                            <a:schemeClr val="accent1"/>
                          </a:solidFill>
                        </a:rPr>
                        <a:t> is not an</a:t>
                      </a:r>
                      <a:r>
                        <a:rPr lang="en-US" baseline="0" dirty="0">
                          <a:solidFill>
                            <a:schemeClr val="accent1"/>
                          </a:solidFill>
                        </a:rPr>
                        <a:t> item of </a:t>
                      </a:r>
                      <a:r>
                        <a:rPr lang="en-US" baseline="0" dirty="0" err="1">
                          <a:solidFill>
                            <a:schemeClr val="tx1"/>
                          </a:solidFill>
                          <a:latin typeface="Courier New" panose="02070309020205020404" pitchFamily="49" charset="0"/>
                          <a:cs typeface="Courier New" panose="02070309020205020404" pitchFamily="49" charset="0"/>
                        </a:rPr>
                        <a:t>lst</a:t>
                      </a:r>
                      <a:endParaRPr lang="en-US" dirty="0">
                        <a:solidFill>
                          <a:schemeClr val="accent1"/>
                        </a:solidFill>
                      </a:endParaRP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lst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lstB</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dirty="0">
                          <a:solidFill>
                            <a:schemeClr val="accent1"/>
                          </a:solidFill>
                        </a:rPr>
                        <a:t>Concatenation of </a:t>
                      </a:r>
                      <a:r>
                        <a:rPr lang="en-US" baseline="0" dirty="0" err="1">
                          <a:solidFill>
                            <a:schemeClr val="tx1"/>
                          </a:solidFill>
                          <a:latin typeface="Courier New" panose="02070309020205020404" pitchFamily="49" charset="0"/>
                          <a:cs typeface="Courier New" panose="02070309020205020404" pitchFamily="49" charset="0"/>
                        </a:rPr>
                        <a:t>lst</a:t>
                      </a:r>
                      <a:r>
                        <a:rPr lang="en-US" dirty="0">
                          <a:solidFill>
                            <a:schemeClr val="accent1"/>
                          </a:solidFill>
                        </a:rPr>
                        <a:t> and </a:t>
                      </a:r>
                      <a:r>
                        <a:rPr lang="en-US" baseline="0" dirty="0" err="1">
                          <a:solidFill>
                            <a:schemeClr val="tx1"/>
                          </a:solidFill>
                          <a:latin typeface="Courier New" panose="02070309020205020404" pitchFamily="49" charset="0"/>
                          <a:cs typeface="Courier New" panose="02070309020205020404" pitchFamily="49" charset="0"/>
                        </a:rPr>
                        <a:t>lstB</a:t>
                      </a:r>
                      <a:endParaRPr lang="en-US" dirty="0">
                        <a:solidFill>
                          <a:schemeClr val="accent1"/>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lst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lst</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dirty="0">
                          <a:solidFill>
                            <a:schemeClr val="accent1"/>
                          </a:solidFill>
                        </a:rPr>
                        <a:t>Concatenation of </a:t>
                      </a:r>
                      <a:r>
                        <a:rPr lang="en-US" dirty="0" err="1">
                          <a:solidFill>
                            <a:srgbClr val="000000"/>
                          </a:solidFill>
                          <a:latin typeface="Courier New" panose="02070309020205020404" pitchFamily="49" charset="0"/>
                          <a:cs typeface="Courier New" panose="02070309020205020404" pitchFamily="49" charset="0"/>
                        </a:rPr>
                        <a:t>n</a:t>
                      </a:r>
                      <a:r>
                        <a:rPr lang="en-US" dirty="0">
                          <a:solidFill>
                            <a:schemeClr val="accent1"/>
                          </a:solidFill>
                        </a:rPr>
                        <a:t> copies of </a:t>
                      </a:r>
                      <a:r>
                        <a:rPr lang="en-US" baseline="0" dirty="0" err="1">
                          <a:solidFill>
                            <a:schemeClr val="tx1"/>
                          </a:solidFill>
                          <a:latin typeface="Courier New" panose="02070309020205020404" pitchFamily="49" charset="0"/>
                          <a:cs typeface="Courier New" panose="02070309020205020404" pitchFamily="49" charset="0"/>
                        </a:rPr>
                        <a:t>lst</a:t>
                      </a:r>
                      <a:endParaRPr lang="en-US" dirty="0">
                        <a:solidFill>
                          <a:schemeClr val="accent1"/>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lst[i</a:t>
                      </a:r>
                      <a:r>
                        <a:rPr lang="en-US" dirty="0">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dirty="0">
                          <a:solidFill>
                            <a:schemeClr val="accent1"/>
                          </a:solidFill>
                        </a:rPr>
                        <a:t>Item at index </a:t>
                      </a:r>
                      <a:r>
                        <a:rPr lang="en-US" dirty="0" err="1">
                          <a:solidFill>
                            <a:schemeClr val="accent1"/>
                          </a:solidFill>
                          <a:latin typeface="Courier New" panose="02070309020205020404" pitchFamily="49" charset="0"/>
                          <a:cs typeface="Courier New" panose="02070309020205020404" pitchFamily="49" charset="0"/>
                        </a:rPr>
                        <a:t>i</a:t>
                      </a:r>
                      <a:r>
                        <a:rPr lang="en-US" dirty="0">
                          <a:solidFill>
                            <a:schemeClr val="accent1"/>
                          </a:solidFill>
                        </a:rPr>
                        <a:t> of </a:t>
                      </a:r>
                      <a:r>
                        <a:rPr lang="en-US" baseline="0" dirty="0" err="1">
                          <a:solidFill>
                            <a:schemeClr val="tx1"/>
                          </a:solidFill>
                          <a:latin typeface="Courier New" panose="02070309020205020404" pitchFamily="49" charset="0"/>
                          <a:cs typeface="Courier New" panose="02070309020205020404" pitchFamily="49" charset="0"/>
                        </a:rPr>
                        <a:t>lst</a:t>
                      </a:r>
                      <a:endParaRPr lang="en-US" dirty="0">
                        <a:solidFill>
                          <a:schemeClr val="accent1"/>
                        </a:solidFill>
                      </a:endParaRPr>
                    </a:p>
                  </a:txBody>
                  <a:tcPr/>
                </a:tc>
                <a:extLst>
                  <a:ext uri="{0D108BD9-81ED-4DB2-BD59-A6C34878D82A}">
                    <a16:rowId xmlns:a16="http://schemas.microsoft.com/office/drawing/2014/main" val="10005"/>
                  </a:ext>
                </a:extLst>
              </a:tr>
              <a:tr h="370840">
                <a:tc>
                  <a:txBody>
                    <a:bodyPr/>
                    <a:lstStyle/>
                    <a:p>
                      <a:r>
                        <a:rPr lang="en-US" dirty="0" err="1">
                          <a:latin typeface="Courier New" panose="02070309020205020404" pitchFamily="49" charset="0"/>
                          <a:cs typeface="Courier New" panose="02070309020205020404" pitchFamily="49" charset="0"/>
                        </a:rPr>
                        <a:t>len(lst</a:t>
                      </a:r>
                      <a:r>
                        <a:rPr lang="en-US" dirty="0">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dirty="0">
                          <a:solidFill>
                            <a:schemeClr val="accent1"/>
                          </a:solidFill>
                        </a:rPr>
                        <a:t>Number</a:t>
                      </a:r>
                      <a:r>
                        <a:rPr lang="en-US" baseline="0" dirty="0">
                          <a:solidFill>
                            <a:schemeClr val="accent1"/>
                          </a:solidFill>
                        </a:rPr>
                        <a:t> of items in </a:t>
                      </a:r>
                      <a:r>
                        <a:rPr lang="en-US" baseline="0" dirty="0" err="1">
                          <a:solidFill>
                            <a:schemeClr val="tx1"/>
                          </a:solidFill>
                          <a:latin typeface="Courier New" panose="02070309020205020404" pitchFamily="49" charset="0"/>
                          <a:cs typeface="Courier New" panose="02070309020205020404" pitchFamily="49" charset="0"/>
                        </a:rPr>
                        <a:t>lst</a:t>
                      </a:r>
                      <a:endParaRPr lang="en-US" dirty="0">
                        <a:solidFill>
                          <a:schemeClr val="accent1"/>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6"/>
                  </a:ext>
                </a:extLst>
              </a:tr>
              <a:tr h="370840">
                <a:tc>
                  <a:txBody>
                    <a:bodyPr/>
                    <a:lstStyle/>
                    <a:p>
                      <a:r>
                        <a:rPr lang="en-US" dirty="0" err="1">
                          <a:latin typeface="Courier New" panose="02070309020205020404" pitchFamily="49" charset="0"/>
                          <a:cs typeface="Courier New" panose="02070309020205020404" pitchFamily="49" charset="0"/>
                        </a:rPr>
                        <a:t>min(lst</a:t>
                      </a:r>
                      <a:r>
                        <a:rPr lang="en-US" dirty="0">
                          <a:latin typeface="Courier New" panose="02070309020205020404" pitchFamily="49" charset="0"/>
                          <a:cs typeface="Courier New" panose="02070309020205020404" pitchFamily="49" charset="0"/>
                        </a:rPr>
                        <a:t>)</a:t>
                      </a:r>
                    </a:p>
                  </a:txBody>
                  <a:tcPr/>
                </a:tc>
                <a:tc>
                  <a:txBody>
                    <a:bodyPr/>
                    <a:lstStyle/>
                    <a:p>
                      <a:r>
                        <a:rPr lang="en-US" dirty="0">
                          <a:solidFill>
                            <a:schemeClr val="accent1"/>
                          </a:solidFill>
                        </a:rPr>
                        <a:t>Minimum item in </a:t>
                      </a:r>
                      <a:r>
                        <a:rPr lang="en-US" baseline="0" dirty="0" err="1">
                          <a:solidFill>
                            <a:schemeClr val="tx1"/>
                          </a:solidFill>
                          <a:latin typeface="Courier New" panose="02070309020205020404" pitchFamily="49" charset="0"/>
                          <a:cs typeface="Courier New" panose="02070309020205020404" pitchFamily="49" charset="0"/>
                        </a:rPr>
                        <a:t>lst</a:t>
                      </a:r>
                      <a:endParaRPr lang="en-US" dirty="0">
                        <a:solidFill>
                          <a:schemeClr val="accent1"/>
                        </a:solidFill>
                      </a:endParaRPr>
                    </a:p>
                  </a:txBody>
                  <a:tcPr/>
                </a:tc>
                <a:extLst>
                  <a:ext uri="{0D108BD9-81ED-4DB2-BD59-A6C34878D82A}">
                    <a16:rowId xmlns:a16="http://schemas.microsoft.com/office/drawing/2014/main" val="10007"/>
                  </a:ext>
                </a:extLst>
              </a:tr>
              <a:tr h="370840">
                <a:tc>
                  <a:txBody>
                    <a:bodyPr/>
                    <a:lstStyle/>
                    <a:p>
                      <a:r>
                        <a:rPr lang="en-US" dirty="0" err="1">
                          <a:latin typeface="Courier New" panose="02070309020205020404" pitchFamily="49" charset="0"/>
                          <a:cs typeface="Courier New" panose="02070309020205020404" pitchFamily="49" charset="0"/>
                        </a:rPr>
                        <a:t>max(lst</a:t>
                      </a:r>
                      <a:r>
                        <a:rPr lang="en-US" dirty="0">
                          <a:latin typeface="Courier New" panose="02070309020205020404" pitchFamily="49" charset="0"/>
                          <a:cs typeface="Courier New" panose="02070309020205020404" pitchFamily="49" charset="0"/>
                        </a:rPr>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chemeClr val="accent1"/>
                          </a:solidFill>
                        </a:rPr>
                        <a:t>Maximum item in </a:t>
                      </a:r>
                      <a:r>
                        <a:rPr lang="en-US" baseline="0" dirty="0" err="1">
                          <a:solidFill>
                            <a:schemeClr val="tx1"/>
                          </a:solidFill>
                          <a:latin typeface="Courier New" panose="02070309020205020404" pitchFamily="49" charset="0"/>
                          <a:cs typeface="Courier New" panose="02070309020205020404" pitchFamily="49" charset="0"/>
                        </a:rPr>
                        <a:t>lst</a:t>
                      </a:r>
                      <a:endParaRPr lang="en-US" dirty="0">
                        <a:solidFill>
                          <a:schemeClr val="accent1"/>
                        </a:solidFill>
                      </a:endParaRPr>
                    </a:p>
                  </a:txBody>
                  <a:tcPr/>
                </a:tc>
                <a:extLst>
                  <a:ext uri="{0D108BD9-81ED-4DB2-BD59-A6C34878D82A}">
                    <a16:rowId xmlns:a16="http://schemas.microsoft.com/office/drawing/2014/main" val="10008"/>
                  </a:ext>
                </a:extLst>
              </a:tr>
              <a:tr h="370840">
                <a:tc>
                  <a:txBody>
                    <a:bodyPr/>
                    <a:lstStyle/>
                    <a:p>
                      <a:r>
                        <a:rPr lang="en-US" dirty="0" err="1">
                          <a:latin typeface="Courier New" panose="02070309020205020404" pitchFamily="49" charset="0"/>
                          <a:cs typeface="Courier New" panose="02070309020205020404" pitchFamily="49" charset="0"/>
                        </a:rPr>
                        <a:t>sum(lst</a:t>
                      </a:r>
                      <a:r>
                        <a:rPr lang="en-US" dirty="0">
                          <a:latin typeface="Courier New" panose="02070309020205020404" pitchFamily="49" charset="0"/>
                          <a:cs typeface="Courier New" panose="02070309020205020404" pitchFamily="49" charset="0"/>
                        </a:rPr>
                        <a:t>)</a:t>
                      </a:r>
                    </a:p>
                  </a:txBody>
                  <a:tcPr/>
                </a:tc>
                <a:tc>
                  <a:txBody>
                    <a:bodyPr/>
                    <a:lstStyle/>
                    <a:p>
                      <a:r>
                        <a:rPr lang="en-US" dirty="0">
                          <a:solidFill>
                            <a:schemeClr val="accent1"/>
                          </a:solidFill>
                        </a:rPr>
                        <a:t>Sum of items</a:t>
                      </a:r>
                      <a:r>
                        <a:rPr lang="en-US" baseline="0" dirty="0">
                          <a:solidFill>
                            <a:schemeClr val="accent1"/>
                          </a:solidFill>
                        </a:rPr>
                        <a:t> in </a:t>
                      </a:r>
                      <a:r>
                        <a:rPr lang="en-US" baseline="0" dirty="0" err="1">
                          <a:solidFill>
                            <a:schemeClr val="tx1"/>
                          </a:solidFill>
                          <a:latin typeface="Courier New" panose="02070309020205020404" pitchFamily="49" charset="0"/>
                          <a:cs typeface="Courier New" panose="02070309020205020404" pitchFamily="49" charset="0"/>
                        </a:rPr>
                        <a:t>lst</a:t>
                      </a:r>
                      <a:endParaRPr lang="en-US" dirty="0">
                        <a:solidFill>
                          <a:schemeClr val="accent1"/>
                        </a:solidFill>
                      </a:endParaRPr>
                    </a:p>
                  </a:txBody>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a:latin typeface="Calibri" pitchFamily="34" charset="0"/>
                <a:ea typeface="+mj-ea"/>
                <a:cs typeface="+mj-cs"/>
              </a:rPr>
              <a:t>Lists are mutable, strings are not</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11" name="TextBox 10"/>
          <p:cNvSpPr txBox="1"/>
          <p:nvPr/>
        </p:nvSpPr>
        <p:spPr bwMode="auto">
          <a:xfrm>
            <a:off x="709358" y="1816627"/>
            <a:ext cx="7573726"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solidFill>
                  <a:schemeClr val="accent1"/>
                </a:solidFill>
                <a:latin typeface="Calibri" pitchFamily="34" charset="0"/>
              </a:rPr>
              <a:t>Lists can be modified</a:t>
            </a:r>
            <a:endParaRPr lang="en-US" sz="2000" dirty="0">
              <a:solidFill>
                <a:schemeClr val="accent1"/>
              </a:solidFill>
            </a:endParaRPr>
          </a:p>
        </p:txBody>
      </p:sp>
      <p:sp>
        <p:nvSpPr>
          <p:cNvPr id="25" name="TextBox 24"/>
          <p:cNvSpPr txBox="1"/>
          <p:nvPr/>
        </p:nvSpPr>
        <p:spPr bwMode="auto">
          <a:xfrm>
            <a:off x="709359" y="5108123"/>
            <a:ext cx="7782554"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pets = ['ant', 'bat', 'cod', 'dog', 'elk']</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a:t>
            </a:r>
            <a:r>
              <a:rPr lang="en-US" sz="1400" dirty="0">
                <a:solidFill>
                  <a:schemeClr val="tx1"/>
                </a:solidFill>
                <a:latin typeface="Courier New" panose="02070309020205020404" pitchFamily="49" charset="0"/>
                <a:cs typeface="Courier New" panose="02070309020205020404" pitchFamily="49" charset="0"/>
              </a:rPr>
              <a:t> = [0, 1, 'two', 'three', [4, 'five']]</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a:t>
            </a: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20" name="TextBox 19"/>
          <p:cNvSpPr txBox="1"/>
          <p:nvPr/>
        </p:nvSpPr>
        <p:spPr bwMode="auto">
          <a:xfrm>
            <a:off x="709359" y="4507958"/>
            <a:ext cx="6252032"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rPr>
              <a:t>The elements can be numbers, strings, </a:t>
            </a:r>
            <a:r>
              <a:rPr lang="en-US" sz="2000" kern="0" dirty="0">
                <a:solidFill>
                  <a:schemeClr val="accent1"/>
                </a:solidFill>
                <a:latin typeface="Calibri" pitchFamily="34" charset="0"/>
                <a:ea typeface="+mj-ea"/>
                <a:cs typeface="+mj-cs"/>
              </a:rPr>
              <a:t>and even other lists</a:t>
            </a:r>
            <a:endParaRPr kumimoji="0" lang="en-US" sz="2000" b="0" i="0" u="none" strike="noStrike" kern="0" cap="none" spc="0" normalizeH="0" baseline="0" noProof="0" dirty="0">
              <a:ln>
                <a:noFill/>
              </a:ln>
              <a:solidFill>
                <a:srgbClr val="FF0000"/>
              </a:solidFill>
              <a:effectLst/>
              <a:uLnTx/>
              <a:uFillTx/>
              <a:latin typeface="Calibri" pitchFamily="34" charset="0"/>
              <a:ea typeface="+mj-ea"/>
              <a:cs typeface="+mj-cs"/>
            </a:endParaRPr>
          </a:p>
        </p:txBody>
      </p:sp>
      <p:sp>
        <p:nvSpPr>
          <p:cNvPr id="22" name="TextBox 21"/>
          <p:cNvSpPr txBox="1"/>
          <p:nvPr/>
        </p:nvSpPr>
        <p:spPr bwMode="auto">
          <a:xfrm>
            <a:off x="709359" y="5108123"/>
            <a:ext cx="7782554" cy="954107"/>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pets = ['ant', 'bat', 'cod', 'dog', 'elk’]</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a:t>
            </a: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p:txBody>
      </p:sp>
      <p:sp>
        <p:nvSpPr>
          <p:cNvPr id="28" name="TextBox 27"/>
          <p:cNvSpPr txBox="1"/>
          <p:nvPr/>
        </p:nvSpPr>
        <p:spPr bwMode="auto">
          <a:xfrm>
            <a:off x="699204" y="4354071"/>
            <a:ext cx="7782554"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pets = ['ant', 'bat', 'cod', 'dog', 'elk']</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a:t>
            </a: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18" name="Rectangle 17"/>
          <p:cNvSpPr/>
          <p:nvPr/>
        </p:nvSpPr>
        <p:spPr>
          <a:xfrm>
            <a:off x="514836" y="2216737"/>
            <a:ext cx="7966922"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accent1"/>
                </a:solidFill>
                <a:latin typeface="Courier New" panose="02070309020205020404" pitchFamily="49" charset="0"/>
                <a:cs typeface="Courier New" panose="02070309020205020404" pitchFamily="49" charset="0"/>
              </a:rPr>
              <a:t>pets = ['ant', 'bat', 'cod', 'dog', 'elk']</a:t>
            </a:r>
          </a:p>
        </p:txBody>
      </p:sp>
      <p:sp>
        <p:nvSpPr>
          <p:cNvPr id="21" name="Rectangle 20"/>
          <p:cNvSpPr/>
          <p:nvPr/>
        </p:nvSpPr>
        <p:spPr>
          <a:xfrm>
            <a:off x="514836" y="2216737"/>
            <a:ext cx="7966922"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accent1"/>
                </a:solidFill>
                <a:latin typeface="Courier New" panose="02070309020205020404" pitchFamily="49" charset="0"/>
                <a:cs typeface="Courier New" panose="02070309020205020404" pitchFamily="49" charset="0"/>
              </a:rPr>
              <a:t>pets = ['ant', 'bat', </a:t>
            </a:r>
            <a:r>
              <a:rPr lang="en-US" sz="2400" dirty="0">
                <a:solidFill>
                  <a:srgbClr val="FF0000"/>
                </a:solidFill>
                <a:latin typeface="Courier New" panose="02070309020205020404" pitchFamily="49" charset="0"/>
                <a:cs typeface="Courier New" panose="02070309020205020404" pitchFamily="49" charset="0"/>
              </a:rPr>
              <a:t>'cow'</a:t>
            </a:r>
            <a:r>
              <a:rPr lang="en-US" sz="2400" dirty="0">
                <a:solidFill>
                  <a:schemeClr val="accent1"/>
                </a:solidFill>
                <a:latin typeface="Courier New" panose="02070309020205020404" pitchFamily="49" charset="0"/>
                <a:cs typeface="Courier New" panose="02070309020205020404" pitchFamily="49" charset="0"/>
              </a:rPr>
              <a:t>, 'dog', 'elk']</a:t>
            </a:r>
          </a:p>
        </p:txBody>
      </p:sp>
      <p:sp>
        <p:nvSpPr>
          <p:cNvPr id="23" name="TextBox 22"/>
          <p:cNvSpPr txBox="1"/>
          <p:nvPr/>
        </p:nvSpPr>
        <p:spPr bwMode="auto">
          <a:xfrm>
            <a:off x="709359" y="4354071"/>
            <a:ext cx="7782554"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pets = ['ant', 'bat', 'cod', 'dog', 'elk']</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pets[2] = 'cow'</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pets</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['ant', 'bat', 'cow', 'dog', 'elk']</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a:t>
            </a: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29" name="TextBox 28"/>
          <p:cNvSpPr txBox="1"/>
          <p:nvPr/>
        </p:nvSpPr>
        <p:spPr bwMode="auto">
          <a:xfrm>
            <a:off x="709359" y="4354070"/>
            <a:ext cx="7782554"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pets = ['ant', 'bat', 'cod', 'dog', 'elk']</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pets[2] = 'cow'</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pets</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['ant', 'bat', 'cow', 'dog', 'elk']</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 = 'cod'</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a:t>
            </a: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latin typeface="Courier New" panose="02070309020205020404" pitchFamily="49" charset="0"/>
              <a:cs typeface="Courier New" panose="02070309020205020404" pitchFamily="49" charset="0"/>
            </a:endParaRPr>
          </a:p>
        </p:txBody>
      </p:sp>
      <p:sp>
        <p:nvSpPr>
          <p:cNvPr id="30" name="TextBox 29"/>
          <p:cNvSpPr txBox="1"/>
          <p:nvPr/>
        </p:nvSpPr>
        <p:spPr bwMode="auto">
          <a:xfrm>
            <a:off x="709359" y="4354071"/>
            <a:ext cx="7782554" cy="2462213"/>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pets = ['ant', 'bat', 'cod', 'dog', 'elk']</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pets[2] = 'cow'</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pets</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['ant', 'bat', 'cow', 'dog', 'elk']</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 = 'cod'</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pet[2] = '</a:t>
            </a:r>
            <a:r>
              <a:rPr lang="en-US" sz="1400" dirty="0" err="1">
                <a:solidFill>
                  <a:schemeClr val="tx1"/>
                </a:solidFill>
                <a:latin typeface="Courier New" panose="02070309020205020404" pitchFamily="49" charset="0"/>
                <a:cs typeface="Courier New" panose="02070309020205020404" pitchFamily="49" charset="0"/>
              </a:rPr>
              <a:t>w</a:t>
            </a:r>
            <a:r>
              <a:rPr lang="en-US" sz="1400" dirty="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err="1">
                <a:solidFill>
                  <a:schemeClr val="tx1"/>
                </a:solidFill>
                <a:latin typeface="Courier New" panose="02070309020205020404" pitchFamily="49" charset="0"/>
                <a:cs typeface="Courier New" panose="02070309020205020404" pitchFamily="49" charset="0"/>
              </a:rPr>
              <a:t>Traceback</a:t>
            </a:r>
            <a:r>
              <a:rPr lang="en-US" sz="1400" dirty="0">
                <a:solidFill>
                  <a:schemeClr val="tx1"/>
                </a:solidFill>
                <a:latin typeface="Courier New" panose="02070309020205020404" pitchFamily="49" charset="0"/>
                <a:cs typeface="Courier New" panose="02070309020205020404" pitchFamily="49" charset="0"/>
              </a:rPr>
              <a:t> (most recent call last):</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  File "&lt;pyshell#155&gt;", line 1, in &lt;module&gt;</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    pet[2] = '</a:t>
            </a:r>
            <a:r>
              <a:rPr lang="en-US" sz="1400" dirty="0" err="1">
                <a:solidFill>
                  <a:schemeClr val="tx1"/>
                </a:solidFill>
                <a:latin typeface="Courier New" panose="02070309020205020404" pitchFamily="49" charset="0"/>
                <a:cs typeface="Courier New" panose="02070309020205020404" pitchFamily="49" charset="0"/>
              </a:rPr>
              <a:t>w</a:t>
            </a:r>
            <a:r>
              <a:rPr lang="en-US" sz="1400" dirty="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err="1">
                <a:solidFill>
                  <a:schemeClr val="tx1"/>
                </a:solidFill>
                <a:latin typeface="Courier New" panose="02070309020205020404" pitchFamily="49" charset="0"/>
                <a:cs typeface="Courier New" panose="02070309020205020404" pitchFamily="49" charset="0"/>
              </a:rPr>
              <a:t>TypeError</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str</a:t>
            </a:r>
            <a:r>
              <a:rPr lang="en-US" sz="1400" dirty="0">
                <a:solidFill>
                  <a:schemeClr val="tx1"/>
                </a:solidFill>
                <a:latin typeface="Courier New" panose="02070309020205020404" pitchFamily="49" charset="0"/>
                <a:cs typeface="Courier New" panose="02070309020205020404" pitchFamily="49" charset="0"/>
              </a:rPr>
              <a:t>' object does not support item assignment</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endParaRPr lang="en-US" sz="1400" dirty="0">
              <a:latin typeface="Courier New" panose="02070309020205020404" pitchFamily="49" charset="0"/>
              <a:cs typeface="Courier New" panose="02070309020205020404" pitchFamily="49" charset="0"/>
            </a:endParaRPr>
          </a:p>
        </p:txBody>
      </p:sp>
      <p:sp>
        <p:nvSpPr>
          <p:cNvPr id="31" name="Rectangle 30"/>
          <p:cNvSpPr/>
          <p:nvPr/>
        </p:nvSpPr>
        <p:spPr>
          <a:xfrm>
            <a:off x="524989" y="3621273"/>
            <a:ext cx="7966923" cy="4572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solidFill>
                  <a:schemeClr val="accent1"/>
                </a:solidFill>
                <a:latin typeface="Courier New" panose="02070309020205020404" pitchFamily="49" charset="0"/>
                <a:cs typeface="Courier New" panose="02070309020205020404" pitchFamily="49" charset="0"/>
              </a:rPr>
              <a:t>pet = 'cod'</a:t>
            </a:r>
          </a:p>
        </p:txBody>
      </p:sp>
      <p:sp>
        <p:nvSpPr>
          <p:cNvPr id="37" name="TextBox 36"/>
          <p:cNvSpPr txBox="1"/>
          <p:nvPr/>
        </p:nvSpPr>
        <p:spPr bwMode="auto">
          <a:xfrm>
            <a:off x="709359" y="3221163"/>
            <a:ext cx="7573726"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solidFill>
                  <a:schemeClr val="accent1"/>
                </a:solidFill>
                <a:latin typeface="Calibri" pitchFamily="34" charset="0"/>
              </a:rPr>
              <a:t>Strings can’t be modified</a:t>
            </a:r>
            <a:endParaRPr lang="en-US" sz="2000" dirty="0">
              <a:solidFill>
                <a:schemeClr val="accent1"/>
              </a:solidFill>
            </a:endParaRPr>
          </a:p>
        </p:txBody>
      </p:sp>
      <p:sp>
        <p:nvSpPr>
          <p:cNvPr id="38" name="TextBox 37"/>
          <p:cNvSpPr txBox="1"/>
          <p:nvPr/>
        </p:nvSpPr>
        <p:spPr bwMode="auto">
          <a:xfrm>
            <a:off x="709359" y="1816627"/>
            <a:ext cx="7573726"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solidFill>
                  <a:schemeClr val="accent1"/>
                </a:solidFill>
                <a:latin typeface="Calibri" pitchFamily="34" charset="0"/>
              </a:rPr>
              <a:t>Lists can be modified; they are said to be </a:t>
            </a:r>
            <a:r>
              <a:rPr lang="en-US" sz="2000" kern="0" dirty="0">
                <a:solidFill>
                  <a:srgbClr val="FF0000"/>
                </a:solidFill>
                <a:latin typeface="Calibri" pitchFamily="34" charset="0"/>
              </a:rPr>
              <a:t>mutable</a:t>
            </a:r>
            <a:endParaRPr lang="en-US" sz="2000" dirty="0">
              <a:solidFill>
                <a:srgbClr val="FF0000"/>
              </a:solidFill>
            </a:endParaRPr>
          </a:p>
        </p:txBody>
      </p:sp>
      <p:sp>
        <p:nvSpPr>
          <p:cNvPr id="40" name="TextBox 39"/>
          <p:cNvSpPr txBox="1"/>
          <p:nvPr/>
        </p:nvSpPr>
        <p:spPr bwMode="auto">
          <a:xfrm>
            <a:off x="709359" y="3221163"/>
            <a:ext cx="7573726" cy="40011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kern="0" dirty="0">
                <a:solidFill>
                  <a:schemeClr val="accent1"/>
                </a:solidFill>
                <a:latin typeface="Calibri" pitchFamily="34" charset="0"/>
              </a:rPr>
              <a:t>Strings can’t be modified; they are said to be </a:t>
            </a:r>
            <a:r>
              <a:rPr lang="en-US" sz="2000" kern="0" dirty="0">
                <a:solidFill>
                  <a:srgbClr val="FF0000"/>
                </a:solidFill>
                <a:latin typeface="Calibri" pitchFamily="34" charset="0"/>
              </a:rPr>
              <a:t>immutable</a:t>
            </a:r>
            <a:endParaRPr 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2" nodeType="clickEffect">
                                  <p:stCondLst>
                                    <p:cond delay="0"/>
                                  </p:stCondLst>
                                  <p:childTnLst>
                                    <p:set>
                                      <p:cBhvr>
                                        <p:cTn id="24" dur="1" fill="hold">
                                          <p:stCondLst>
                                            <p:cond delay="0"/>
                                          </p:stCondLst>
                                        </p:cTn>
                                        <p:tgtEl>
                                          <p:spTgt spid="2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8" grpId="0" animBg="1"/>
      <p:bldP spid="21" grpId="0" animBg="1"/>
      <p:bldP spid="23" grpId="0" animBg="1"/>
      <p:bldP spid="29" grpId="0" animBg="1"/>
      <p:bldP spid="29" grpId="2" animBg="1"/>
      <p:bldP spid="30" grpId="0" animBg="1"/>
      <p:bldP spid="31" grpId="0" animBg="1"/>
      <p:bldP spid="37" grpId="0"/>
      <p:bldP spid="38" grpId="0"/>
      <p:bldP spid="40"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a:latin typeface="Calibri" pitchFamily="34" charset="0"/>
                <a:ea typeface="+mj-ea"/>
                <a:cs typeface="+mj-cs"/>
              </a:rPr>
              <a:t>Lists methods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19" name="TextBox 18"/>
          <p:cNvSpPr txBox="1"/>
          <p:nvPr/>
        </p:nvSpPr>
        <p:spPr bwMode="auto">
          <a:xfrm>
            <a:off x="709358" y="1712506"/>
            <a:ext cx="8104289"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fontAlgn="t"/>
            <a:r>
              <a:rPr lang="en-US" dirty="0" err="1">
                <a:latin typeface="Courier New" panose="02070309020205020404" pitchFamily="49" charset="0"/>
                <a:cs typeface="Courier New" panose="02070309020205020404" pitchFamily="49" charset="0"/>
              </a:rPr>
              <a:t>len()</a:t>
            </a:r>
            <a:r>
              <a:rPr lang="en-US" sz="2000" dirty="0" err="1">
                <a:solidFill>
                  <a:schemeClr val="accent1"/>
                </a:solidFill>
              </a:rPr>
              <a:t>and</a:t>
            </a:r>
            <a:r>
              <a:rPr lang="en-US" sz="2000" dirty="0">
                <a:solidFill>
                  <a:schemeClr val="accent1"/>
                </a:solidFill>
              </a:rPr>
              <a:t> </a:t>
            </a:r>
            <a:r>
              <a:rPr lang="en-US" dirty="0">
                <a:solidFill>
                  <a:srgbClr val="000000"/>
                </a:solidFill>
                <a:latin typeface="Courier New" panose="02070309020205020404" pitchFamily="49" charset="0"/>
                <a:cs typeface="Courier New" panose="02070309020205020404" pitchFamily="49" charset="0"/>
              </a:rPr>
              <a:t>sum()</a:t>
            </a:r>
            <a:r>
              <a:rPr lang="en-US" sz="2000" dirty="0">
                <a:solidFill>
                  <a:schemeClr val="accent1"/>
                </a:solidFill>
              </a:rPr>
              <a:t> are examples of functions that can be called </a:t>
            </a:r>
            <a:r>
              <a:rPr lang="en-US" sz="2000" dirty="0">
                <a:solidFill>
                  <a:srgbClr val="FF0000"/>
                </a:solidFill>
              </a:rPr>
              <a:t>with a list input argument</a:t>
            </a:r>
            <a:r>
              <a:rPr lang="en-US" sz="2000" dirty="0">
                <a:solidFill>
                  <a:schemeClr val="accent1"/>
                </a:solidFill>
              </a:rPr>
              <a:t>; they can also be called on other type of input </a:t>
            </a:r>
            <a:r>
              <a:rPr lang="en-US" sz="2000" dirty="0" err="1">
                <a:solidFill>
                  <a:schemeClr val="accent1"/>
                </a:solidFill>
              </a:rPr>
              <a:t>argument(s</a:t>
            </a:r>
            <a:r>
              <a:rPr lang="en-US" sz="2000" dirty="0">
                <a:solidFill>
                  <a:schemeClr val="accent1"/>
                </a:solidFill>
              </a:rPr>
              <a:t>) </a:t>
            </a:r>
          </a:p>
        </p:txBody>
      </p:sp>
      <p:sp>
        <p:nvSpPr>
          <p:cNvPr id="24" name="TextBox 23"/>
          <p:cNvSpPr txBox="1"/>
          <p:nvPr/>
        </p:nvSpPr>
        <p:spPr bwMode="auto">
          <a:xfrm>
            <a:off x="6589822" y="3003681"/>
            <a:ext cx="2376226"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a:t>
            </a:r>
            <a:r>
              <a:rPr lang="en-US" sz="1400" dirty="0">
                <a:solidFill>
                  <a:schemeClr val="tx1"/>
                </a:solidFill>
                <a:latin typeface="Courier New" panose="02070309020205020404" pitchFamily="49" charset="0"/>
                <a:cs typeface="Courier New" panose="02070309020205020404" pitchFamily="49" charset="0"/>
              </a:rPr>
              <a:t> = [1, 2, 3]</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len(lst</a:t>
            </a:r>
            <a:r>
              <a:rPr lang="en-US" sz="1400" dirty="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3</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sum(lst</a:t>
            </a:r>
            <a:r>
              <a:rPr lang="en-US" sz="1400" dirty="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6</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a:t>
            </a: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a:t>
            </a:r>
          </a:p>
        </p:txBody>
      </p:sp>
      <p:sp>
        <p:nvSpPr>
          <p:cNvPr id="26" name="TextBox 25"/>
          <p:cNvSpPr txBox="1"/>
          <p:nvPr/>
        </p:nvSpPr>
        <p:spPr bwMode="auto">
          <a:xfrm>
            <a:off x="709359" y="2820501"/>
            <a:ext cx="5728063" cy="70788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fontAlgn="t"/>
            <a:r>
              <a:rPr lang="en-US" sz="2000" dirty="0">
                <a:solidFill>
                  <a:schemeClr val="accent1"/>
                </a:solidFill>
              </a:rPr>
              <a:t>There are also functions that are called </a:t>
            </a:r>
            <a:r>
              <a:rPr lang="en-US" sz="2000" dirty="0">
                <a:solidFill>
                  <a:srgbClr val="FF0000"/>
                </a:solidFill>
              </a:rPr>
              <a:t>on a list</a:t>
            </a:r>
            <a:r>
              <a:rPr lang="en-US" sz="2000" dirty="0">
                <a:solidFill>
                  <a:schemeClr val="accent1"/>
                </a:solidFill>
              </a:rPr>
              <a:t>;</a:t>
            </a:r>
          </a:p>
          <a:p>
            <a:pPr fontAlgn="t"/>
            <a:r>
              <a:rPr lang="en-US" sz="2000" dirty="0">
                <a:solidFill>
                  <a:schemeClr val="accent1"/>
                </a:solidFill>
              </a:rPr>
              <a:t>such functions are called </a:t>
            </a:r>
            <a:r>
              <a:rPr lang="en-US" sz="2000" dirty="0">
                <a:solidFill>
                  <a:srgbClr val="FF0000"/>
                </a:solidFill>
              </a:rPr>
              <a:t>list methods</a:t>
            </a:r>
          </a:p>
        </p:txBody>
      </p:sp>
      <p:sp>
        <p:nvSpPr>
          <p:cNvPr id="27" name="TextBox 26"/>
          <p:cNvSpPr txBox="1"/>
          <p:nvPr/>
        </p:nvSpPr>
        <p:spPr bwMode="auto">
          <a:xfrm>
            <a:off x="2014182" y="3750871"/>
            <a:ext cx="2185539"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2000" dirty="0">
                <a:latin typeface="Courier New" panose="02070309020205020404" pitchFamily="49" charset="0"/>
                <a:cs typeface="Courier New" panose="02070309020205020404" pitchFamily="49" charset="0"/>
              </a:rPr>
              <a:t>lst.append(7)</a:t>
            </a:r>
          </a:p>
        </p:txBody>
      </p:sp>
      <p:cxnSp>
        <p:nvCxnSpPr>
          <p:cNvPr id="33" name="Straight Arrow Connector 32"/>
          <p:cNvCxnSpPr/>
          <p:nvPr/>
        </p:nvCxnSpPr>
        <p:spPr>
          <a:xfrm flipV="1">
            <a:off x="1212359" y="4150981"/>
            <a:ext cx="801823" cy="4542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52" idx="0"/>
          </p:cNvCxnSpPr>
          <p:nvPr/>
        </p:nvCxnSpPr>
        <p:spPr>
          <a:xfrm rot="16200000" flipV="1">
            <a:off x="2598562" y="4721266"/>
            <a:ext cx="1161292" cy="223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10800000">
            <a:off x="3923893" y="4150982"/>
            <a:ext cx="551658" cy="4542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bwMode="auto">
          <a:xfrm>
            <a:off x="410535" y="4559440"/>
            <a:ext cx="1603647"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a:solidFill>
                  <a:schemeClr val="accent1"/>
                </a:solidFill>
                <a:latin typeface="Calibri" pitchFamily="34" charset="0"/>
                <a:ea typeface="+mj-ea"/>
                <a:cs typeface="+mj-cs"/>
              </a:rPr>
              <a:t>variable </a:t>
            </a:r>
            <a:r>
              <a:rPr lang="en-US" sz="2000" kern="0" dirty="0" err="1">
                <a:latin typeface="Courier New" panose="02070309020205020404" pitchFamily="49" charset="0"/>
                <a:ea typeface="+mj-ea"/>
                <a:cs typeface="Courier New" panose="02070309020205020404" pitchFamily="49" charset="0"/>
              </a:rPr>
              <a:t>lst</a:t>
            </a:r>
            <a:r>
              <a:rPr lang="en-US" sz="2000" kern="0" dirty="0">
                <a:latin typeface="Courier New" panose="02070309020205020404" pitchFamily="49" charset="0"/>
                <a:ea typeface="+mj-ea"/>
                <a:cs typeface="Courier New" panose="02070309020205020404" pitchFamily="49" charset="0"/>
              </a:rPr>
              <a:t> </a:t>
            </a:r>
            <a:r>
              <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rPr>
              <a:t>refers to a list object</a:t>
            </a:r>
          </a:p>
        </p:txBody>
      </p:sp>
      <p:sp>
        <p:nvSpPr>
          <p:cNvPr id="43" name="TextBox 42"/>
          <p:cNvSpPr txBox="1"/>
          <p:nvPr/>
        </p:nvSpPr>
        <p:spPr bwMode="auto">
          <a:xfrm>
            <a:off x="4199721" y="4559440"/>
            <a:ext cx="2024488"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rPr>
              <a:t>input argument </a:t>
            </a:r>
            <a:r>
              <a:rPr kumimoji="0" lang="en-US" sz="2000" b="0" i="0" u="none" strike="noStrike" kern="0" cap="none" spc="0" normalizeH="0" baseline="0" noProof="0" dirty="0">
                <a:ln>
                  <a:noFill/>
                </a:ln>
                <a:effectLst/>
                <a:uLnTx/>
                <a:uFillTx/>
                <a:latin typeface="Courier New" panose="02070309020205020404" pitchFamily="49" charset="0"/>
                <a:ea typeface="+mj-ea"/>
                <a:cs typeface="Courier New" panose="02070309020205020404" pitchFamily="49" charset="0"/>
              </a:rPr>
              <a:t>7</a:t>
            </a:r>
          </a:p>
        </p:txBody>
      </p:sp>
      <p:sp>
        <p:nvSpPr>
          <p:cNvPr id="52" name="TextBox 51"/>
          <p:cNvSpPr txBox="1"/>
          <p:nvPr/>
        </p:nvSpPr>
        <p:spPr bwMode="auto">
          <a:xfrm>
            <a:off x="2482377" y="5313068"/>
            <a:ext cx="1415973" cy="70788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en-US" sz="2000" kern="0" dirty="0">
                <a:solidFill>
                  <a:schemeClr val="accent1"/>
                </a:solidFill>
                <a:latin typeface="Calibri" pitchFamily="34" charset="0"/>
                <a:ea typeface="+mj-ea"/>
                <a:cs typeface="+mj-cs"/>
              </a:rPr>
              <a:t>list method</a:t>
            </a:r>
          </a:p>
          <a:p>
            <a:pPr marL="0" marR="0" indent="0" algn="l" defTabSz="914400" rtl="0" eaLnBrk="1" fontAlgn="base" latinLnBrk="0" hangingPunct="1">
              <a:lnSpc>
                <a:spcPct val="100000"/>
              </a:lnSpc>
              <a:spcBef>
                <a:spcPct val="0"/>
              </a:spcBef>
              <a:spcAft>
                <a:spcPct val="0"/>
              </a:spcAft>
              <a:buClrTx/>
              <a:buSzTx/>
              <a:buFontTx/>
              <a:buNone/>
              <a:tabLst/>
            </a:pPr>
            <a:r>
              <a:rPr lang="en-US" sz="2000" kern="0" dirty="0">
                <a:solidFill>
                  <a:srgbClr val="000000"/>
                </a:solidFill>
                <a:latin typeface="Courier New" panose="02070309020205020404" pitchFamily="49" charset="0"/>
                <a:ea typeface="+mj-ea"/>
                <a:cs typeface="Courier New" panose="02070309020205020404" pitchFamily="49" charset="0"/>
              </a:rPr>
              <a:t>append()</a:t>
            </a:r>
            <a:endParaRPr kumimoji="0" lang="en-US" sz="2000" b="0" i="0" u="none" strike="noStrike" kern="0" cap="none" spc="0" normalizeH="0" baseline="0" noProof="0" dirty="0">
              <a:ln>
                <a:noFill/>
              </a:ln>
              <a:solidFill>
                <a:srgbClr val="000000"/>
              </a:solidFill>
              <a:effectLst/>
              <a:uLnTx/>
              <a:uFillTx/>
              <a:latin typeface="Courier New" panose="02070309020205020404" pitchFamily="49" charset="0"/>
              <a:ea typeface="+mj-ea"/>
              <a:cs typeface="Courier New" panose="02070309020205020404" pitchFamily="49" charset="0"/>
            </a:endParaRPr>
          </a:p>
        </p:txBody>
      </p:sp>
      <p:sp>
        <p:nvSpPr>
          <p:cNvPr id="54" name="TextBox 53"/>
          <p:cNvSpPr txBox="1"/>
          <p:nvPr/>
        </p:nvSpPr>
        <p:spPr bwMode="auto">
          <a:xfrm>
            <a:off x="4721139" y="5513122"/>
            <a:ext cx="4092508"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fontAlgn="t"/>
            <a:r>
              <a:rPr lang="en-US" sz="2000" dirty="0">
                <a:solidFill>
                  <a:schemeClr val="accent1"/>
                </a:solidFill>
              </a:rPr>
              <a:t>Method </a:t>
            </a:r>
            <a:r>
              <a:rPr lang="en-US" sz="2000" dirty="0">
                <a:solidFill>
                  <a:srgbClr val="000000"/>
                </a:solidFill>
                <a:latin typeface="Courier New" panose="02070309020205020404" pitchFamily="49" charset="0"/>
                <a:cs typeface="Courier New" panose="02070309020205020404" pitchFamily="49" charset="0"/>
              </a:rPr>
              <a:t>append()</a:t>
            </a:r>
            <a:r>
              <a:rPr lang="en-US" sz="2000" dirty="0">
                <a:solidFill>
                  <a:schemeClr val="accent1"/>
                </a:solidFill>
              </a:rPr>
              <a:t> can’t be called independently; it must be called on some list object</a:t>
            </a:r>
            <a:endParaRPr lang="en-US" sz="2000" dirty="0">
              <a:solidFill>
                <a:srgbClr val="FF0000"/>
              </a:solidFill>
            </a:endParaRPr>
          </a:p>
        </p:txBody>
      </p:sp>
      <p:sp>
        <p:nvSpPr>
          <p:cNvPr id="16" name="TextBox 15"/>
          <p:cNvSpPr txBox="1"/>
          <p:nvPr/>
        </p:nvSpPr>
        <p:spPr bwMode="auto">
          <a:xfrm>
            <a:off x="6589822" y="3003681"/>
            <a:ext cx="2376226" cy="2031325"/>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a:t>
            </a:r>
            <a:r>
              <a:rPr lang="en-US" sz="1400" dirty="0">
                <a:solidFill>
                  <a:schemeClr val="tx1"/>
                </a:solidFill>
                <a:latin typeface="Courier New" panose="02070309020205020404" pitchFamily="49" charset="0"/>
                <a:cs typeface="Courier New" panose="02070309020205020404" pitchFamily="49" charset="0"/>
              </a:rPr>
              <a:t> = [1, 2, 3]</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len(lst</a:t>
            </a:r>
            <a:r>
              <a:rPr lang="en-US" sz="1400" dirty="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3</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sum(lst</a:t>
            </a:r>
            <a:r>
              <a:rPr lang="en-US" sz="1400" dirty="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6</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lst.append(7)</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a:t>
            </a: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[1, 2, 3, 7]</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P spid="27" grpId="0"/>
      <p:bldP spid="41" grpId="0"/>
      <p:bldP spid="43" grpId="0"/>
      <p:bldP spid="52" grpId="0"/>
      <p:bldP spid="54" grpId="0"/>
      <p:bldP spid="16"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a:latin typeface="Calibri" pitchFamily="34" charset="0"/>
                <a:ea typeface="+mj-ea"/>
                <a:cs typeface="+mj-cs"/>
              </a:rPr>
              <a:t>Lists methods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24" name="TextBox 23"/>
          <p:cNvSpPr txBox="1"/>
          <p:nvPr/>
        </p:nvSpPr>
        <p:spPr bwMode="auto">
          <a:xfrm>
            <a:off x="6767774" y="1379578"/>
            <a:ext cx="2376226" cy="5478422"/>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a:t>
            </a:r>
            <a:r>
              <a:rPr lang="en-US" sz="1400" dirty="0">
                <a:solidFill>
                  <a:schemeClr val="tx1"/>
                </a:solidFill>
                <a:latin typeface="Courier New" panose="02070309020205020404" pitchFamily="49" charset="0"/>
                <a:cs typeface="Courier New" panose="02070309020205020404" pitchFamily="49" charset="0"/>
              </a:rPr>
              <a:t> = [1, 2, 3]</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lst.append(7)</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lst.append(3)</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a:t>
            </a: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[1, 2, 3, 7, 3]</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lst.count(3)</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lst.remove(2)</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a:t>
            </a: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[1, 3, 7, 3]</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lst.reverse</a:t>
            </a:r>
            <a:r>
              <a:rPr lang="en-US" sz="1400" dirty="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a:t>
            </a: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[3, 7, 3, 1]</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lst.index(3)</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0</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lst.sort</a:t>
            </a:r>
            <a:r>
              <a:rPr lang="en-US" sz="1400" dirty="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a:t>
            </a: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[1, 3, 3, 7]</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lst.remove(3)</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a:t>
            </a: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[1, 3, 7]</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lst.pop</a:t>
            </a:r>
            <a:r>
              <a:rPr lang="en-US" sz="1400" dirty="0">
                <a:solidFill>
                  <a:schemeClr val="tx1"/>
                </a:solidFill>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7</a:t>
            </a: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&gt;&gt;&gt; </a:t>
            </a:r>
            <a:r>
              <a:rPr lang="en-US" sz="1400" dirty="0" err="1">
                <a:solidFill>
                  <a:schemeClr val="tx1"/>
                </a:solidFill>
                <a:latin typeface="Courier New" panose="02070309020205020404" pitchFamily="49" charset="0"/>
                <a:cs typeface="Courier New" panose="02070309020205020404" pitchFamily="49" charset="0"/>
              </a:rPr>
              <a:t>lst</a:t>
            </a:r>
            <a:endParaRPr lang="en-US" sz="1400" dirty="0">
              <a:solidFill>
                <a:schemeClr val="tx1"/>
              </a:solidFill>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[1, 3]</a:t>
            </a:r>
          </a:p>
        </p:txBody>
      </p:sp>
      <p:graphicFrame>
        <p:nvGraphicFramePr>
          <p:cNvPr id="16" name="Table 15"/>
          <p:cNvGraphicFramePr>
            <a:graphicFrameLocks noGrp="1"/>
          </p:cNvGraphicFramePr>
          <p:nvPr>
            <p:extLst>
              <p:ext uri="{D42A27DB-BD31-4B8C-83A1-F6EECF244321}">
                <p14:modId xmlns:p14="http://schemas.microsoft.com/office/powerpoint/2010/main" val="1189729230"/>
              </p:ext>
            </p:extLst>
          </p:nvPr>
        </p:nvGraphicFramePr>
        <p:xfrm>
          <a:off x="0" y="1470025"/>
          <a:ext cx="6607029" cy="4043680"/>
        </p:xfrm>
        <a:graphic>
          <a:graphicData uri="http://schemas.openxmlformats.org/drawingml/2006/table">
            <a:tbl>
              <a:tblPr firstRow="1" bandRow="1">
                <a:tableStyleId>{0E3FDE45-AF77-4B5C-9715-49D594BDF05E}</a:tableStyleId>
              </a:tblPr>
              <a:tblGrid>
                <a:gridCol w="2540178">
                  <a:extLst>
                    <a:ext uri="{9D8B030D-6E8A-4147-A177-3AD203B41FA5}">
                      <a16:colId xmlns:a16="http://schemas.microsoft.com/office/drawing/2014/main" val="20000"/>
                    </a:ext>
                  </a:extLst>
                </a:gridCol>
                <a:gridCol w="4066851">
                  <a:extLst>
                    <a:ext uri="{9D8B030D-6E8A-4147-A177-3AD203B41FA5}">
                      <a16:colId xmlns:a16="http://schemas.microsoft.com/office/drawing/2014/main" val="20001"/>
                    </a:ext>
                  </a:extLst>
                </a:gridCol>
              </a:tblGrid>
              <a:tr h="370840">
                <a:tc>
                  <a:txBody>
                    <a:bodyPr/>
                    <a:lstStyle/>
                    <a:p>
                      <a:r>
                        <a:rPr lang="en-US" dirty="0"/>
                        <a:t>Usage</a:t>
                      </a:r>
                      <a:endParaRPr lang="en-US" dirty="0">
                        <a:solidFill>
                          <a:schemeClr val="tx1"/>
                        </a:solidFill>
                      </a:endParaRPr>
                    </a:p>
                  </a:txBody>
                  <a:tcPr/>
                </a:tc>
                <a:tc>
                  <a:txBody>
                    <a:bodyPr/>
                    <a:lstStyle/>
                    <a:p>
                      <a:r>
                        <a:rPr lang="en-US" dirty="0"/>
                        <a:t>Explanation</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dirty="0" err="1">
                          <a:latin typeface="Courier New" panose="02070309020205020404" pitchFamily="49" charset="0"/>
                          <a:cs typeface="Courier New" panose="02070309020205020404" pitchFamily="49" charset="0"/>
                        </a:rPr>
                        <a:t>lst.append(item</a:t>
                      </a:r>
                      <a:r>
                        <a:rPr lang="en-US" dirty="0">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baseline="0" dirty="0">
                          <a:solidFill>
                            <a:schemeClr val="accent1"/>
                          </a:solidFill>
                          <a:latin typeface="+mn-lt"/>
                          <a:cs typeface="Courier New" panose="02070309020205020404" pitchFamily="49" charset="0"/>
                        </a:rPr>
                        <a:t>adds </a:t>
                      </a:r>
                      <a:r>
                        <a:rPr lang="en-US" dirty="0">
                          <a:latin typeface="Courier New" panose="02070309020205020404" pitchFamily="49" charset="0"/>
                          <a:cs typeface="Courier New" panose="02070309020205020404" pitchFamily="49" charset="0"/>
                        </a:rPr>
                        <a:t>item</a:t>
                      </a:r>
                      <a:r>
                        <a:rPr lang="en-US" baseline="0" dirty="0">
                          <a:solidFill>
                            <a:schemeClr val="accent1"/>
                          </a:solidFill>
                          <a:latin typeface="+mn-lt"/>
                        </a:rPr>
                        <a:t> to the end of </a:t>
                      </a:r>
                      <a:r>
                        <a:rPr lang="en-US" baseline="0" dirty="0" err="1">
                          <a:solidFill>
                            <a:schemeClr val="tx1"/>
                          </a:solidFill>
                          <a:latin typeface="Courier New" panose="02070309020205020404" pitchFamily="49" charset="0"/>
                          <a:cs typeface="Courier New" panose="02070309020205020404" pitchFamily="49" charset="0"/>
                        </a:rPr>
                        <a:t>lst</a:t>
                      </a:r>
                      <a:endParaRPr lang="en-US" dirty="0">
                        <a:solidFill>
                          <a:schemeClr val="accent1"/>
                        </a:solidFill>
                        <a:latin typeface="+mn-lt"/>
                        <a:cs typeface="Courier New" panose="02070309020205020404" pitchFamily="49" charset="0"/>
                      </a:endParaRPr>
                    </a:p>
                  </a:txBody>
                  <a:tcPr/>
                </a:tc>
                <a:extLst>
                  <a:ext uri="{0D108BD9-81ED-4DB2-BD59-A6C34878D82A}">
                    <a16:rowId xmlns:a16="http://schemas.microsoft.com/office/drawing/2014/main" val="10001"/>
                  </a:ext>
                </a:extLst>
              </a:tr>
              <a:tr h="370840">
                <a:tc>
                  <a:txBody>
                    <a:bodyPr/>
                    <a:lstStyle/>
                    <a:p>
                      <a:r>
                        <a:rPr lang="en-US" dirty="0" err="1">
                          <a:latin typeface="Courier New" panose="02070309020205020404" pitchFamily="49" charset="0"/>
                          <a:cs typeface="Courier New" panose="02070309020205020404" pitchFamily="49" charset="0"/>
                        </a:rPr>
                        <a:t>lst.count(item</a:t>
                      </a:r>
                      <a:r>
                        <a:rPr lang="en-US" dirty="0">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chemeClr val="accent1"/>
                          </a:solidFill>
                          <a:latin typeface="+mn-lt"/>
                          <a:cs typeface="Courier New" panose="02070309020205020404" pitchFamily="49" charset="0"/>
                        </a:rPr>
                        <a:t>returns</a:t>
                      </a:r>
                      <a:r>
                        <a:rPr lang="en-US" baseline="0" dirty="0">
                          <a:solidFill>
                            <a:schemeClr val="accent1"/>
                          </a:solidFill>
                          <a:latin typeface="+mn-lt"/>
                          <a:cs typeface="Courier New" panose="02070309020205020404" pitchFamily="49" charset="0"/>
                        </a:rPr>
                        <a:t> the number of times </a:t>
                      </a:r>
                      <a:r>
                        <a:rPr lang="en-US" dirty="0">
                          <a:latin typeface="Courier New" panose="02070309020205020404" pitchFamily="49" charset="0"/>
                          <a:cs typeface="Courier New" panose="02070309020205020404" pitchFamily="49" charset="0"/>
                        </a:rPr>
                        <a:t>item</a:t>
                      </a:r>
                      <a:r>
                        <a:rPr lang="en-US" baseline="0" dirty="0">
                          <a:solidFill>
                            <a:schemeClr val="accent1"/>
                          </a:solidFill>
                          <a:latin typeface="+mn-lt"/>
                          <a:cs typeface="Courier New" panose="02070309020205020404" pitchFamily="49" charset="0"/>
                        </a:rPr>
                        <a:t> occurs in </a:t>
                      </a:r>
                      <a:r>
                        <a:rPr lang="en-US" baseline="0" dirty="0" err="1">
                          <a:solidFill>
                            <a:schemeClr val="tx1"/>
                          </a:solidFill>
                          <a:latin typeface="Courier New" panose="02070309020205020404" pitchFamily="49" charset="0"/>
                          <a:cs typeface="Courier New" panose="02070309020205020404" pitchFamily="49" charset="0"/>
                        </a:rPr>
                        <a:t>lst</a:t>
                      </a:r>
                      <a:endParaRPr lang="en-US" dirty="0">
                        <a:solidFill>
                          <a:schemeClr val="accent1"/>
                        </a:solidFill>
                        <a:latin typeface="+mn-lt"/>
                      </a:endParaRPr>
                    </a:p>
                  </a:txBody>
                  <a:tcPr/>
                </a:tc>
                <a:extLst>
                  <a:ext uri="{0D108BD9-81ED-4DB2-BD59-A6C34878D82A}">
                    <a16:rowId xmlns:a16="http://schemas.microsoft.com/office/drawing/2014/main" val="10002"/>
                  </a:ext>
                </a:extLst>
              </a:tr>
              <a:tr h="370840">
                <a:tc>
                  <a:txBody>
                    <a:bodyPr/>
                    <a:lstStyle/>
                    <a:p>
                      <a:r>
                        <a:rPr lang="en-US" dirty="0" err="1">
                          <a:latin typeface="Courier New" panose="02070309020205020404" pitchFamily="49" charset="0"/>
                          <a:cs typeface="Courier New" panose="02070309020205020404" pitchFamily="49" charset="0"/>
                        </a:rPr>
                        <a:t>lst.index(item</a:t>
                      </a:r>
                      <a:r>
                        <a:rPr lang="en-US" dirty="0">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dirty="0">
                          <a:solidFill>
                            <a:schemeClr val="accent1"/>
                          </a:solidFill>
                          <a:latin typeface="+mn-lt"/>
                          <a:cs typeface="+mn-cs"/>
                        </a:rPr>
                        <a:t>Returns</a:t>
                      </a:r>
                      <a:r>
                        <a:rPr lang="en-US" baseline="0" dirty="0">
                          <a:solidFill>
                            <a:schemeClr val="accent1"/>
                          </a:solidFill>
                          <a:latin typeface="+mn-lt"/>
                          <a:cs typeface="+mn-cs"/>
                        </a:rPr>
                        <a:t> index of (first occurrence of) </a:t>
                      </a:r>
                      <a:r>
                        <a:rPr lang="en-US" dirty="0">
                          <a:latin typeface="Courier New" panose="02070309020205020404" pitchFamily="49" charset="0"/>
                          <a:cs typeface="Courier New" panose="02070309020205020404" pitchFamily="49" charset="0"/>
                        </a:rPr>
                        <a:t>item</a:t>
                      </a:r>
                      <a:r>
                        <a:rPr lang="en-US" baseline="0" dirty="0">
                          <a:solidFill>
                            <a:schemeClr val="accent1"/>
                          </a:solidFill>
                          <a:latin typeface="+mn-lt"/>
                          <a:cs typeface="+mn-cs"/>
                        </a:rPr>
                        <a:t> in </a:t>
                      </a:r>
                      <a:r>
                        <a:rPr lang="en-US" baseline="0" dirty="0" err="1">
                          <a:solidFill>
                            <a:schemeClr val="tx1"/>
                          </a:solidFill>
                          <a:latin typeface="Courier New" panose="02070309020205020404" pitchFamily="49" charset="0"/>
                          <a:cs typeface="Courier New" panose="02070309020205020404" pitchFamily="49" charset="0"/>
                        </a:rPr>
                        <a:t>lst</a:t>
                      </a:r>
                      <a:endParaRPr lang="en-US" dirty="0">
                        <a:solidFill>
                          <a:schemeClr val="tx1"/>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3"/>
                  </a:ext>
                </a:extLst>
              </a:tr>
              <a:tr h="370840">
                <a:tc>
                  <a:txBody>
                    <a:bodyPr/>
                    <a:lstStyle/>
                    <a:p>
                      <a:r>
                        <a:rPr lang="en-US" dirty="0" err="1">
                          <a:latin typeface="Courier New" panose="02070309020205020404" pitchFamily="49" charset="0"/>
                          <a:cs typeface="Courier New" panose="02070309020205020404" pitchFamily="49" charset="0"/>
                        </a:rPr>
                        <a:t>lst.pop</a:t>
                      </a:r>
                      <a:r>
                        <a:rPr lang="en-US" dirty="0">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dirty="0">
                          <a:solidFill>
                            <a:schemeClr val="accent1"/>
                          </a:solidFill>
                          <a:latin typeface="+mn-lt"/>
                        </a:rPr>
                        <a:t>Removes</a:t>
                      </a:r>
                      <a:r>
                        <a:rPr lang="en-US" baseline="0" dirty="0">
                          <a:solidFill>
                            <a:schemeClr val="accent1"/>
                          </a:solidFill>
                          <a:latin typeface="+mn-lt"/>
                        </a:rPr>
                        <a:t> and returns the last item in </a:t>
                      </a:r>
                      <a:r>
                        <a:rPr lang="en-US" baseline="0" dirty="0" err="1">
                          <a:solidFill>
                            <a:schemeClr val="tx1"/>
                          </a:solidFill>
                          <a:latin typeface="Courier New" panose="02070309020205020404" pitchFamily="49" charset="0"/>
                          <a:cs typeface="Courier New" panose="02070309020205020404" pitchFamily="49" charset="0"/>
                        </a:rPr>
                        <a:t>lst</a:t>
                      </a:r>
                      <a:endParaRPr lang="en-US" dirty="0">
                        <a:solidFill>
                          <a:schemeClr val="accent1"/>
                        </a:solidFill>
                        <a:latin typeface="+mn-lt"/>
                      </a:endParaRPr>
                    </a:p>
                  </a:txBody>
                  <a:tcPr/>
                </a:tc>
                <a:extLst>
                  <a:ext uri="{0D108BD9-81ED-4DB2-BD59-A6C34878D82A}">
                    <a16:rowId xmlns:a16="http://schemas.microsoft.com/office/drawing/2014/main" val="10004"/>
                  </a:ext>
                </a:extLst>
              </a:tr>
              <a:tr h="370840">
                <a:tc>
                  <a:txBody>
                    <a:bodyPr/>
                    <a:lstStyle/>
                    <a:p>
                      <a:r>
                        <a:rPr lang="en-US" dirty="0" err="1">
                          <a:latin typeface="Courier New" panose="02070309020205020404" pitchFamily="49" charset="0"/>
                          <a:cs typeface="Courier New" panose="02070309020205020404" pitchFamily="49" charset="0"/>
                        </a:rPr>
                        <a:t>lst.remove(item</a:t>
                      </a:r>
                      <a:r>
                        <a:rPr lang="en-US" dirty="0">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dirty="0">
                          <a:solidFill>
                            <a:schemeClr val="accent1"/>
                          </a:solidFill>
                          <a:latin typeface="+mn-lt"/>
                          <a:cs typeface="+mn-cs"/>
                        </a:rPr>
                        <a:t>Removes</a:t>
                      </a:r>
                      <a:r>
                        <a:rPr lang="en-US" baseline="0" dirty="0">
                          <a:solidFill>
                            <a:schemeClr val="accent1"/>
                          </a:solidFill>
                          <a:latin typeface="+mn-lt"/>
                          <a:cs typeface="+mn-cs"/>
                        </a:rPr>
                        <a:t> (the first occurrence of) </a:t>
                      </a:r>
                      <a:r>
                        <a:rPr lang="en-US" dirty="0">
                          <a:latin typeface="Courier New" panose="02070309020205020404" pitchFamily="49" charset="0"/>
                          <a:cs typeface="Courier New" panose="02070309020205020404" pitchFamily="49" charset="0"/>
                        </a:rPr>
                        <a:t>item</a:t>
                      </a:r>
                      <a:r>
                        <a:rPr lang="en-US" baseline="0" dirty="0">
                          <a:solidFill>
                            <a:schemeClr val="accent1"/>
                          </a:solidFill>
                          <a:latin typeface="+mn-lt"/>
                          <a:cs typeface="+mn-cs"/>
                        </a:rPr>
                        <a:t> from </a:t>
                      </a:r>
                      <a:r>
                        <a:rPr lang="en-US" baseline="0" dirty="0" err="1">
                          <a:solidFill>
                            <a:schemeClr val="tx1"/>
                          </a:solidFill>
                          <a:latin typeface="Courier New" panose="02070309020205020404" pitchFamily="49" charset="0"/>
                          <a:cs typeface="Courier New" panose="02070309020205020404" pitchFamily="49" charset="0"/>
                        </a:rPr>
                        <a:t>lst</a:t>
                      </a:r>
                      <a:endParaRPr lang="en-US" dirty="0">
                        <a:solidFill>
                          <a:schemeClr val="accent1"/>
                        </a:solidFill>
                        <a:latin typeface="+mn-lt"/>
                        <a:cs typeface="Courier New" panose="02070309020205020404" pitchFamily="49" charset="0"/>
                      </a:endParaRPr>
                    </a:p>
                  </a:txBody>
                  <a:tcPr/>
                </a:tc>
                <a:extLst>
                  <a:ext uri="{0D108BD9-81ED-4DB2-BD59-A6C34878D82A}">
                    <a16:rowId xmlns:a16="http://schemas.microsoft.com/office/drawing/2014/main" val="10005"/>
                  </a:ext>
                </a:extLst>
              </a:tr>
              <a:tr h="370840">
                <a:tc>
                  <a:txBody>
                    <a:bodyPr/>
                    <a:lstStyle/>
                    <a:p>
                      <a:r>
                        <a:rPr lang="en-US" dirty="0" err="1">
                          <a:latin typeface="Courier New" panose="02070309020205020404" pitchFamily="49" charset="0"/>
                          <a:cs typeface="Courier New" panose="02070309020205020404" pitchFamily="49" charset="0"/>
                        </a:rPr>
                        <a:t>lst.reverse</a:t>
                      </a:r>
                      <a:r>
                        <a:rPr lang="en-US" dirty="0">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dirty="0">
                          <a:solidFill>
                            <a:schemeClr val="accent1"/>
                          </a:solidFill>
                          <a:latin typeface="+mn-lt"/>
                        </a:rPr>
                        <a:t>Reverses the order</a:t>
                      </a:r>
                      <a:r>
                        <a:rPr lang="en-US" baseline="0" dirty="0">
                          <a:solidFill>
                            <a:schemeClr val="accent1"/>
                          </a:solidFill>
                          <a:latin typeface="+mn-lt"/>
                        </a:rPr>
                        <a:t> of items in </a:t>
                      </a:r>
                      <a:r>
                        <a:rPr lang="en-US" baseline="0" dirty="0" err="1">
                          <a:solidFill>
                            <a:schemeClr val="tx1"/>
                          </a:solidFill>
                          <a:latin typeface="Courier New" panose="02070309020205020404" pitchFamily="49" charset="0"/>
                          <a:cs typeface="Courier New" panose="02070309020205020404" pitchFamily="49" charset="0"/>
                        </a:rPr>
                        <a:t>lst</a:t>
                      </a:r>
                      <a:endParaRPr lang="en-US" dirty="0">
                        <a:solidFill>
                          <a:schemeClr val="accent1"/>
                        </a:solidFill>
                        <a:latin typeface="+mn-lt"/>
                      </a:endParaRPr>
                    </a:p>
                  </a:txBody>
                  <a:tcPr/>
                </a:tc>
                <a:extLst>
                  <a:ext uri="{0D108BD9-81ED-4DB2-BD59-A6C34878D82A}">
                    <a16:rowId xmlns:a16="http://schemas.microsoft.com/office/drawing/2014/main" val="10006"/>
                  </a:ext>
                </a:extLst>
              </a:tr>
              <a:tr h="370840">
                <a:tc>
                  <a:txBody>
                    <a:bodyPr/>
                    <a:lstStyle/>
                    <a:p>
                      <a:r>
                        <a:rPr lang="en-US" dirty="0" err="1">
                          <a:latin typeface="Courier New" panose="02070309020205020404" pitchFamily="49" charset="0"/>
                          <a:cs typeface="Courier New" panose="02070309020205020404" pitchFamily="49" charset="0"/>
                        </a:rPr>
                        <a:t>lst.sort</a:t>
                      </a:r>
                      <a:r>
                        <a:rPr lang="en-US">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chemeClr val="accent1"/>
                          </a:solidFill>
                          <a:latin typeface="+mn-lt"/>
                        </a:rPr>
                        <a:t>Sorts the items of</a:t>
                      </a:r>
                      <a:r>
                        <a:rPr lang="en-US" baseline="0" dirty="0">
                          <a:solidFill>
                            <a:schemeClr val="accent1"/>
                          </a:solidFill>
                          <a:latin typeface="+mn-lt"/>
                        </a:rPr>
                        <a:t> </a:t>
                      </a:r>
                      <a:r>
                        <a:rPr lang="en-US" baseline="0" dirty="0" err="1">
                          <a:solidFill>
                            <a:schemeClr val="tx1"/>
                          </a:solidFill>
                          <a:latin typeface="Courier New" panose="02070309020205020404" pitchFamily="49" charset="0"/>
                          <a:cs typeface="Courier New" panose="02070309020205020404" pitchFamily="49" charset="0"/>
                        </a:rPr>
                        <a:t>lst</a:t>
                      </a:r>
                      <a:r>
                        <a:rPr lang="en-US" baseline="0" dirty="0">
                          <a:solidFill>
                            <a:schemeClr val="accent1"/>
                          </a:solidFill>
                          <a:latin typeface="+mn-lt"/>
                        </a:rPr>
                        <a:t> in increasing order</a:t>
                      </a:r>
                      <a:endParaRPr lang="en-US" dirty="0">
                        <a:solidFill>
                          <a:schemeClr val="accent1"/>
                        </a:solidFill>
                        <a:latin typeface="+mn-lt"/>
                      </a:endParaRPr>
                    </a:p>
                  </a:txBody>
                  <a:tcPr/>
                </a:tc>
                <a:extLst>
                  <a:ext uri="{0D108BD9-81ED-4DB2-BD59-A6C34878D82A}">
                    <a16:rowId xmlns:a16="http://schemas.microsoft.com/office/drawing/2014/main" val="10007"/>
                  </a:ext>
                </a:extLst>
              </a:tr>
            </a:tbl>
          </a:graphicData>
        </a:graphic>
      </p:graphicFrame>
      <p:sp>
        <p:nvSpPr>
          <p:cNvPr id="17" name="TextBox 16"/>
          <p:cNvSpPr txBox="1"/>
          <p:nvPr/>
        </p:nvSpPr>
        <p:spPr bwMode="auto">
          <a:xfrm>
            <a:off x="709358" y="5554387"/>
            <a:ext cx="5589770" cy="1015663"/>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rPr>
              <a:t>Methods </a:t>
            </a:r>
            <a:r>
              <a:rPr lang="en-US" dirty="0">
                <a:latin typeface="Courier New" panose="02070309020205020404" pitchFamily="49" charset="0"/>
                <a:cs typeface="Courier New" panose="02070309020205020404" pitchFamily="49" charset="0"/>
              </a:rPr>
              <a:t>append()</a:t>
            </a:r>
            <a:r>
              <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rPr>
              <a:t>, </a:t>
            </a:r>
            <a:r>
              <a:rPr lang="en-US" dirty="0">
                <a:latin typeface="Courier New" panose="02070309020205020404" pitchFamily="49" charset="0"/>
                <a:cs typeface="Courier New" panose="02070309020205020404" pitchFamily="49" charset="0"/>
              </a:rPr>
              <a:t>remove()</a:t>
            </a:r>
            <a:r>
              <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rPr>
              <a:t>, </a:t>
            </a:r>
            <a:r>
              <a:rPr lang="en-US" noProof="0" dirty="0">
                <a:latin typeface="Courier New" panose="02070309020205020404" pitchFamily="49" charset="0"/>
                <a:cs typeface="Courier New" panose="02070309020205020404" pitchFamily="49" charset="0"/>
              </a:rPr>
              <a:t>reverse</a:t>
            </a:r>
            <a:r>
              <a:rPr lang="en-US" dirty="0">
                <a:latin typeface="Courier New" panose="02070309020205020404" pitchFamily="49" charset="0"/>
                <a:cs typeface="Courier New" panose="02070309020205020404" pitchFamily="49" charset="0"/>
              </a:rPr>
              <a:t>()</a:t>
            </a:r>
            <a:r>
              <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rPr>
              <a:t>, </a:t>
            </a:r>
            <a:endParaRPr lang="en-US" sz="20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rPr>
              <a:t>and </a:t>
            </a:r>
            <a:r>
              <a:rPr lang="en-US" dirty="0">
                <a:latin typeface="Courier New" panose="02070309020205020404" pitchFamily="49" charset="0"/>
                <a:cs typeface="Courier New" panose="02070309020205020404" pitchFamily="49" charset="0"/>
              </a:rPr>
              <a:t>sort()</a:t>
            </a:r>
            <a:r>
              <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rPr>
              <a:t> do not return any value; they, along with method </a:t>
            </a:r>
            <a:r>
              <a:rPr kumimoji="0" lang="en-US" b="0" i="0" u="none" strike="noStrike" kern="0" cap="none" spc="0" normalizeH="0" baseline="0" noProof="0" dirty="0">
                <a:ln>
                  <a:noFill/>
                </a:ln>
                <a:solidFill>
                  <a:srgbClr val="000000"/>
                </a:solidFill>
                <a:effectLst/>
                <a:uLnTx/>
                <a:uFillTx/>
                <a:latin typeface="Courier New" panose="02070309020205020404" pitchFamily="49" charset="0"/>
                <a:ea typeface="+mj-ea"/>
                <a:cs typeface="Courier New" panose="02070309020205020404" pitchFamily="49" charset="0"/>
              </a:rPr>
              <a:t>pop()</a:t>
            </a:r>
            <a:r>
              <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rPr>
              <a:t>, modify list </a:t>
            </a:r>
            <a:r>
              <a:rPr lang="en-US" dirty="0" err="1">
                <a:latin typeface="Courier New" panose="02070309020205020404" pitchFamily="49" charset="0"/>
                <a:cs typeface="Courier New" panose="02070309020205020404" pitchFamily="49" charset="0"/>
              </a:rPr>
              <a:t>lst</a:t>
            </a:r>
            <a:endParaRPr kumimoji="0" lang="en-US" sz="2000" b="0" i="0" u="none" strike="noStrike" kern="0" cap="none" spc="0" normalizeH="0" baseline="0" noProof="0" dirty="0">
              <a:ln>
                <a:noFill/>
              </a:ln>
              <a:solidFill>
                <a:schemeClr val="accent1"/>
              </a:solidFill>
              <a:effectLst/>
              <a:uLnTx/>
              <a:uFillTx/>
              <a:latin typeface="Calibri" pitchFamily="34"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dirty="0">
                <a:latin typeface="Calibri" pitchFamily="34" charset="0"/>
                <a:ea typeface="+mj-ea"/>
                <a:cs typeface="+mj-cs"/>
              </a:rPr>
              <a:t>Exercise</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
        <p:nvSpPr>
          <p:cNvPr id="6" name="Rectangle 5"/>
          <p:cNvSpPr/>
          <p:nvPr/>
        </p:nvSpPr>
        <p:spPr>
          <a:xfrm>
            <a:off x="709358" y="1689100"/>
            <a:ext cx="8150247" cy="400110"/>
          </a:xfrm>
          <a:prstGeom prst="rect">
            <a:avLst/>
          </a:prstGeom>
        </p:spPr>
        <p:txBody>
          <a:bodyPr wrap="square">
            <a:spAutoFit/>
          </a:bodyPr>
          <a:lstStyle/>
          <a:p>
            <a:pPr defTabSz="914400" fontAlgn="base">
              <a:spcBef>
                <a:spcPct val="0"/>
              </a:spcBef>
              <a:spcAft>
                <a:spcPct val="0"/>
              </a:spcAft>
            </a:pPr>
            <a:r>
              <a:rPr lang="en-US" sz="2000" dirty="0">
                <a:solidFill>
                  <a:schemeClr val="accent1"/>
                </a:solidFill>
              </a:rPr>
              <a:t>List </a:t>
            </a:r>
            <a:r>
              <a:rPr lang="en-US" dirty="0" err="1">
                <a:solidFill>
                  <a:srgbClr val="000000"/>
                </a:solidFill>
                <a:latin typeface="Courier New" panose="02070309020205020404" pitchFamily="49" charset="0"/>
                <a:cs typeface="Courier New" panose="02070309020205020404" pitchFamily="49" charset="0"/>
              </a:rPr>
              <a:t>lst</a:t>
            </a:r>
            <a:r>
              <a:rPr lang="en-US" dirty="0">
                <a:solidFill>
                  <a:schemeClr val="accent1"/>
                </a:solidFill>
              </a:rPr>
              <a:t> </a:t>
            </a:r>
            <a:r>
              <a:rPr lang="en-US" sz="2000" dirty="0">
                <a:solidFill>
                  <a:schemeClr val="accent1"/>
                </a:solidFill>
              </a:rPr>
              <a:t>is a list of prices for a pair of boots at different online retailers </a:t>
            </a:r>
          </a:p>
        </p:txBody>
      </p:sp>
      <p:sp>
        <p:nvSpPr>
          <p:cNvPr id="7" name="TextBox 6"/>
          <p:cNvSpPr txBox="1"/>
          <p:nvPr/>
        </p:nvSpPr>
        <p:spPr bwMode="auto">
          <a:xfrm>
            <a:off x="4756420" y="3117127"/>
            <a:ext cx="4387580" cy="3539431"/>
          </a:xfrm>
          <a:prstGeom prst="rect">
            <a:avLst/>
          </a:prstGeom>
          <a:solidFill>
            <a:schemeClr val="bg1"/>
          </a:solidFill>
          <a:ln w="38100" cap="flat" cmpd="sng" algn="ctr">
            <a:solidFill>
              <a:schemeClr val="tx1"/>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lst</a:t>
            </a:r>
            <a:r>
              <a:rPr lang="en-US" sz="1400" dirty="0">
                <a:latin typeface="Courier New" panose="02070309020205020404" pitchFamily="49" charset="0"/>
                <a:cs typeface="Courier New" panose="02070309020205020404" pitchFamily="49" charset="0"/>
              </a:rPr>
              <a:t> = [159.99, 160.00, 205.95, 128.83, 175.49]</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lst.append(160.00)</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lst.count(160.00)</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2</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min(lst</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128.83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lst.index(128.83)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lst.remove(128.83)</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lst</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[159.99, 160.0, 205.95, 175.49, 160.0]</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lst.sort</a:t>
            </a:r>
            <a:r>
              <a:rPr lang="en-US" sz="1400" dirty="0">
                <a:latin typeface="Courier New" panose="02070309020205020404" pitchFamily="49" charset="0"/>
                <a:cs typeface="Courier New" panose="02070309020205020404" pitchFamily="49" charset="0"/>
              </a:rPr>
              <a:t>()</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lst</a:t>
            </a:r>
            <a:endParaRPr lang="en-US" sz="1400" dirty="0">
              <a:latin typeface="Courier New" panose="02070309020205020404" pitchFamily="49" charset="0"/>
              <a:cs typeface="Courier New" panose="02070309020205020404" pitchFamily="49" charset="0"/>
            </a:endParaRP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[159.99, 160.0, 160.0, 175.49, 205.95]</a:t>
            </a:r>
          </a:p>
          <a:p>
            <a:pPr defTabSz="914400" fontAlgn="base">
              <a:spcBef>
                <a:spcPct val="0"/>
              </a:spcBef>
              <a:spcAft>
                <a:spcPct val="0"/>
              </a:spcAft>
            </a:pPr>
            <a:r>
              <a:rPr lang="en-US" sz="1400" dirty="0">
                <a:latin typeface="Courier New" panose="02070309020205020404" pitchFamily="49" charset="0"/>
                <a:cs typeface="Courier New" panose="02070309020205020404" pitchFamily="49" charset="0"/>
              </a:rPr>
              <a:t>&gt;&gt;&gt; </a:t>
            </a:r>
            <a:endParaRPr lang="en-US" sz="1400" dirty="0">
              <a:solidFill>
                <a:srgbClr val="000000"/>
              </a:solidFill>
              <a:latin typeface="Courier New" panose="02070309020205020404" pitchFamily="49" charset="0"/>
              <a:cs typeface="Courier New" panose="02070309020205020404" pitchFamily="49" charset="0"/>
            </a:endParaRPr>
          </a:p>
        </p:txBody>
      </p:sp>
      <p:sp>
        <p:nvSpPr>
          <p:cNvPr id="8" name="TextBox 7"/>
          <p:cNvSpPr txBox="1"/>
          <p:nvPr/>
        </p:nvSpPr>
        <p:spPr bwMode="auto">
          <a:xfrm>
            <a:off x="0" y="2450087"/>
            <a:ext cx="4567189" cy="3139321"/>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800100" lvl="1" indent="-342900" defTabSz="914400" fontAlgn="base">
              <a:spcBef>
                <a:spcPct val="0"/>
              </a:spcBef>
              <a:spcAft>
                <a:spcPct val="0"/>
              </a:spcAft>
              <a:buClr>
                <a:schemeClr val="tx1"/>
              </a:buClr>
              <a:buFont typeface="+mj-lt"/>
              <a:buAutoNum type="alphaLcParenR"/>
            </a:pPr>
            <a:r>
              <a:rPr lang="en-US" dirty="0">
                <a:solidFill>
                  <a:schemeClr val="accent1"/>
                </a:solidFill>
                <a:cs typeface="Courier New" panose="02070309020205020404" pitchFamily="49" charset="0"/>
              </a:rPr>
              <a:t>You found another retailer selling the boots for $160.00; add this price to list </a:t>
            </a:r>
            <a:r>
              <a:rPr lang="en-US" dirty="0" err="1">
                <a:latin typeface="Courier New" panose="02070309020205020404" pitchFamily="49" charset="0"/>
                <a:cs typeface="Courier New" panose="02070309020205020404" pitchFamily="49" charset="0"/>
              </a:rPr>
              <a:t>lst</a:t>
            </a:r>
            <a:endParaRPr lang="en-US" dirty="0">
              <a:latin typeface="Courier New" panose="02070309020205020404" pitchFamily="49" charset="0"/>
              <a:cs typeface="Courier New" panose="02070309020205020404" pitchFamily="49" charset="0"/>
            </a:endParaRPr>
          </a:p>
          <a:p>
            <a:pPr marL="800100" lvl="1" indent="-342900" defTabSz="914400" fontAlgn="base">
              <a:spcBef>
                <a:spcPct val="0"/>
              </a:spcBef>
              <a:spcAft>
                <a:spcPct val="0"/>
              </a:spcAft>
              <a:buClr>
                <a:schemeClr val="tx1"/>
              </a:buClr>
              <a:buFont typeface="+mj-lt"/>
              <a:buAutoNum type="alphaLcParenR"/>
            </a:pPr>
            <a:r>
              <a:rPr lang="en-US" dirty="0">
                <a:solidFill>
                  <a:srgbClr val="294171"/>
                </a:solidFill>
                <a:cs typeface="Courier New" panose="02070309020205020404" pitchFamily="49" charset="0"/>
              </a:rPr>
              <a:t>Compute the number of retailers selling the boots for $160.00</a:t>
            </a:r>
          </a:p>
          <a:p>
            <a:pPr marL="800100" lvl="1" indent="-342900" defTabSz="914400" fontAlgn="base">
              <a:spcBef>
                <a:spcPct val="0"/>
              </a:spcBef>
              <a:spcAft>
                <a:spcPct val="0"/>
              </a:spcAft>
              <a:buClr>
                <a:schemeClr val="tx1"/>
              </a:buClr>
              <a:buFont typeface="+mj-lt"/>
              <a:buAutoNum type="alphaLcParenR"/>
            </a:pPr>
            <a:r>
              <a:rPr lang="en-US" dirty="0">
                <a:solidFill>
                  <a:srgbClr val="294171"/>
                </a:solidFill>
                <a:cs typeface="Courier New" panose="02070309020205020404" pitchFamily="49" charset="0"/>
              </a:rPr>
              <a:t>Find the minimum price in </a:t>
            </a:r>
            <a:r>
              <a:rPr lang="en-US" dirty="0" err="1">
                <a:latin typeface="Courier New" panose="02070309020205020404" pitchFamily="49" charset="0"/>
                <a:cs typeface="Courier New" panose="02070309020205020404" pitchFamily="49" charset="0"/>
              </a:rPr>
              <a:t>lst</a:t>
            </a:r>
            <a:endParaRPr lang="en-US" dirty="0">
              <a:solidFill>
                <a:srgbClr val="294171"/>
              </a:solidFill>
              <a:cs typeface="Courier New" panose="02070309020205020404" pitchFamily="49" charset="0"/>
            </a:endParaRPr>
          </a:p>
          <a:p>
            <a:pPr marL="800100" lvl="1" indent="-342900" defTabSz="914400" fontAlgn="base">
              <a:spcBef>
                <a:spcPct val="0"/>
              </a:spcBef>
              <a:spcAft>
                <a:spcPct val="0"/>
              </a:spcAft>
              <a:buClr>
                <a:schemeClr val="tx1"/>
              </a:buClr>
              <a:buFont typeface="+mj-lt"/>
              <a:buAutoNum type="alphaLcParenR"/>
            </a:pPr>
            <a:r>
              <a:rPr lang="en-US" dirty="0">
                <a:solidFill>
                  <a:srgbClr val="294171"/>
                </a:solidFill>
                <a:cs typeface="Courier New" panose="02070309020205020404" pitchFamily="49" charset="0"/>
              </a:rPr>
              <a:t>Using </a:t>
            </a:r>
            <a:r>
              <a:rPr lang="en-US" dirty="0" err="1">
                <a:solidFill>
                  <a:srgbClr val="294171"/>
                </a:solidFill>
                <a:cs typeface="Courier New" panose="02070309020205020404" pitchFamily="49" charset="0"/>
              </a:rPr>
              <a:t>c</a:t>
            </a:r>
            <a:r>
              <a:rPr lang="en-US" dirty="0">
                <a:solidFill>
                  <a:srgbClr val="294171"/>
                </a:solidFill>
                <a:cs typeface="Courier New" panose="02070309020205020404" pitchFamily="49" charset="0"/>
              </a:rPr>
              <a:t>), find the index of the minimum price in list </a:t>
            </a:r>
            <a:r>
              <a:rPr lang="en-US" dirty="0" err="1">
                <a:latin typeface="Courier New" panose="02070309020205020404" pitchFamily="49" charset="0"/>
                <a:cs typeface="Courier New" panose="02070309020205020404" pitchFamily="49" charset="0"/>
              </a:rPr>
              <a:t>lst</a:t>
            </a:r>
            <a:r>
              <a:rPr lang="en-US" dirty="0">
                <a:solidFill>
                  <a:srgbClr val="294171"/>
                </a:solidFill>
                <a:cs typeface="Courier New" panose="02070309020205020404" pitchFamily="49" charset="0"/>
              </a:rPr>
              <a:t>  </a:t>
            </a:r>
            <a:endParaRPr lang="en-US" kern="0" dirty="0">
              <a:solidFill>
                <a:schemeClr val="accent1"/>
              </a:solidFill>
              <a:latin typeface="Calibri" pitchFamily="34" charset="0"/>
              <a:ea typeface="+mj-ea"/>
              <a:cs typeface="+mj-cs"/>
            </a:endParaRPr>
          </a:p>
          <a:p>
            <a:pPr marL="800100" lvl="1" indent="-342900" defTabSz="914400" fontAlgn="base">
              <a:spcBef>
                <a:spcPct val="0"/>
              </a:spcBef>
              <a:spcAft>
                <a:spcPct val="0"/>
              </a:spcAft>
              <a:buClr>
                <a:schemeClr val="tx1"/>
              </a:buClr>
              <a:buFont typeface="+mj-lt"/>
              <a:buAutoNum type="alphaLcParenR"/>
            </a:pPr>
            <a:r>
              <a:rPr lang="en-US" kern="0" dirty="0">
                <a:solidFill>
                  <a:schemeClr val="accent1"/>
                </a:solidFill>
                <a:latin typeface="Calibri" pitchFamily="34" charset="0"/>
                <a:ea typeface="+mj-ea"/>
                <a:cs typeface="+mj-cs"/>
              </a:rPr>
              <a:t>Using </a:t>
            </a:r>
            <a:r>
              <a:rPr lang="en-US" kern="0" dirty="0" err="1">
                <a:solidFill>
                  <a:schemeClr val="accent1"/>
                </a:solidFill>
                <a:latin typeface="Calibri" pitchFamily="34" charset="0"/>
                <a:ea typeface="+mj-ea"/>
                <a:cs typeface="+mj-cs"/>
              </a:rPr>
              <a:t>c</a:t>
            </a:r>
            <a:r>
              <a:rPr lang="en-US" kern="0" dirty="0">
                <a:solidFill>
                  <a:schemeClr val="accent1"/>
                </a:solidFill>
                <a:latin typeface="Calibri" pitchFamily="34" charset="0"/>
                <a:ea typeface="+mj-ea"/>
                <a:cs typeface="+mj-cs"/>
              </a:rPr>
              <a:t>) remove the minimum price from list </a:t>
            </a:r>
            <a:r>
              <a:rPr lang="en-US" dirty="0" err="1">
                <a:latin typeface="Courier New" panose="02070309020205020404" pitchFamily="49" charset="0"/>
                <a:cs typeface="Courier New" panose="02070309020205020404" pitchFamily="49" charset="0"/>
              </a:rPr>
              <a:t>lst</a:t>
            </a:r>
            <a:endParaRPr lang="en-US" kern="0" dirty="0">
              <a:solidFill>
                <a:schemeClr val="accent1"/>
              </a:solidFill>
              <a:latin typeface="Calibri" pitchFamily="34" charset="0"/>
              <a:ea typeface="+mj-ea"/>
              <a:cs typeface="+mj-cs"/>
            </a:endParaRPr>
          </a:p>
          <a:p>
            <a:pPr marL="800100" lvl="1" indent="-342900" defTabSz="914400" fontAlgn="base">
              <a:spcBef>
                <a:spcPct val="0"/>
              </a:spcBef>
              <a:spcAft>
                <a:spcPct val="0"/>
              </a:spcAft>
              <a:buClr>
                <a:schemeClr val="tx1"/>
              </a:buClr>
              <a:buFont typeface="+mj-lt"/>
              <a:buAutoNum type="alphaLcParenR"/>
            </a:pPr>
            <a:r>
              <a:rPr lang="en-US" kern="0" dirty="0">
                <a:solidFill>
                  <a:schemeClr val="accent1"/>
                </a:solidFill>
                <a:latin typeface="Calibri" pitchFamily="34" charset="0"/>
                <a:ea typeface="+mj-ea"/>
                <a:cs typeface="+mj-cs"/>
              </a:rPr>
              <a:t>Sort list </a:t>
            </a:r>
            <a:r>
              <a:rPr lang="en-US" dirty="0" err="1">
                <a:latin typeface="Courier New" panose="02070309020205020404" pitchFamily="49" charset="0"/>
                <a:cs typeface="Courier New" panose="02070309020205020404" pitchFamily="49" charset="0"/>
              </a:rPr>
              <a:t>lst</a:t>
            </a:r>
            <a:r>
              <a:rPr lang="en-US" kern="0" dirty="0">
                <a:solidFill>
                  <a:schemeClr val="accent1"/>
                </a:solidFill>
                <a:latin typeface="Calibri" pitchFamily="34" charset="0"/>
                <a:ea typeface="+mj-ea"/>
                <a:cs typeface="+mj-cs"/>
              </a:rPr>
              <a:t> in increasing order</a:t>
            </a:r>
            <a:endParaRPr lang="en-US"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p:txBody>
          <a:bodyPr>
            <a:noAutofit/>
          </a:bodyPr>
          <a:lstStyle/>
          <a:p>
            <a:pPr marL="0" indent="0">
              <a:buNone/>
            </a:pPr>
            <a:r>
              <a:rPr lang="nl-NL" sz="2400" b="1" dirty="0" err="1"/>
              <a:t>This</a:t>
            </a:r>
            <a:r>
              <a:rPr lang="nl-NL" sz="2400" b="1" dirty="0"/>
              <a:t> </a:t>
            </a:r>
            <a:r>
              <a:rPr lang="nl-NL" sz="2400" b="1" dirty="0" err="1"/>
              <a:t>lesson</a:t>
            </a:r>
            <a:r>
              <a:rPr lang="nl-NL" sz="2400" b="1" dirty="0"/>
              <a:t>:</a:t>
            </a:r>
          </a:p>
          <a:p>
            <a:r>
              <a:rPr lang="nl-NL" sz="2400" dirty="0" err="1"/>
              <a:t>If</a:t>
            </a:r>
            <a:r>
              <a:rPr lang="nl-NL" sz="2400" dirty="0"/>
              <a:t> </a:t>
            </a:r>
            <a:r>
              <a:rPr lang="nl-NL" sz="2400" dirty="0" err="1"/>
              <a:t>necessary</a:t>
            </a:r>
            <a:r>
              <a:rPr lang="nl-NL" sz="2400" dirty="0"/>
              <a:t>: complete </a:t>
            </a:r>
            <a:r>
              <a:rPr lang="nl-NL" sz="2400" dirty="0" err="1"/>
              <a:t>Preparation</a:t>
            </a:r>
            <a:r>
              <a:rPr lang="nl-NL" sz="2400" dirty="0"/>
              <a:t> </a:t>
            </a:r>
            <a:r>
              <a:rPr lang="nl-NL" sz="2400" dirty="0" err="1"/>
              <a:t>assignments</a:t>
            </a:r>
            <a:endParaRPr lang="nl-NL" sz="2400" dirty="0"/>
          </a:p>
          <a:p>
            <a:r>
              <a:rPr lang="nl-NL" sz="2400" dirty="0"/>
              <a:t>Complete </a:t>
            </a:r>
            <a:r>
              <a:rPr lang="nl-NL" sz="2400" dirty="0" err="1"/>
              <a:t>Perkovic</a:t>
            </a:r>
            <a:r>
              <a:rPr lang="nl-NL" sz="2400" dirty="0"/>
              <a:t> </a:t>
            </a:r>
            <a:r>
              <a:rPr lang="nl-NL" sz="2400" dirty="0" err="1"/>
              <a:t>Exercises</a:t>
            </a:r>
            <a:endParaRPr lang="nl-NL" sz="2400" dirty="0"/>
          </a:p>
          <a:p>
            <a:r>
              <a:rPr lang="nl-NL" sz="2400" dirty="0"/>
              <a:t>Complete </a:t>
            </a:r>
            <a:r>
              <a:rPr lang="nl-NL" sz="2400" dirty="0" err="1"/>
              <a:t>Practice</a:t>
            </a:r>
            <a:r>
              <a:rPr lang="nl-NL" sz="2400" dirty="0"/>
              <a:t> </a:t>
            </a:r>
            <a:r>
              <a:rPr lang="nl-NL" sz="2400" dirty="0" err="1"/>
              <a:t>Exercises</a:t>
            </a:r>
            <a:endParaRPr lang="nl-NL" sz="2400" dirty="0"/>
          </a:p>
          <a:p>
            <a:endParaRPr lang="nl-NL" sz="2400" dirty="0"/>
          </a:p>
          <a:p>
            <a:pPr marL="0" indent="0">
              <a:buNone/>
            </a:pPr>
            <a:r>
              <a:rPr lang="nl-NL" sz="2400" b="1" dirty="0"/>
              <a:t>Next </a:t>
            </a:r>
            <a:r>
              <a:rPr lang="nl-NL" sz="2400" b="1" dirty="0" err="1"/>
              <a:t>lesson</a:t>
            </a:r>
            <a:r>
              <a:rPr lang="nl-NL" sz="2400" b="1" dirty="0"/>
              <a:t>:</a:t>
            </a:r>
          </a:p>
          <a:p>
            <a:r>
              <a:rPr lang="nl-NL" sz="2400" dirty="0"/>
              <a:t>Complete </a:t>
            </a:r>
            <a:r>
              <a:rPr lang="nl-NL" sz="2400" dirty="0" err="1"/>
              <a:t>Preparation</a:t>
            </a:r>
            <a:r>
              <a:rPr lang="nl-NL" sz="2400" dirty="0"/>
              <a:t> </a:t>
            </a:r>
            <a:r>
              <a:rPr lang="nl-NL" sz="2400" dirty="0" err="1"/>
              <a:t>assignments</a:t>
            </a:r>
            <a:r>
              <a:rPr lang="nl-NL" sz="2400" dirty="0"/>
              <a:t> (</a:t>
            </a:r>
            <a:r>
              <a:rPr lang="nl-NL" sz="2400" b="1" u="sng" dirty="0" err="1"/>
              <a:t>read</a:t>
            </a:r>
            <a:r>
              <a:rPr lang="nl-NL" sz="2400" dirty="0"/>
              <a:t> </a:t>
            </a:r>
            <a:r>
              <a:rPr lang="nl-NL" sz="2400" dirty="0" err="1"/>
              <a:t>literature</a:t>
            </a:r>
            <a:r>
              <a:rPr lang="nl-NL" sz="2400" dirty="0"/>
              <a:t>!!)</a:t>
            </a:r>
          </a:p>
          <a:p>
            <a:r>
              <a:rPr lang="nl-NL" sz="2400" dirty="0" err="1"/>
              <a:t>Optionally</a:t>
            </a:r>
            <a:r>
              <a:rPr lang="nl-NL" sz="2400" dirty="0"/>
              <a:t>, start </a:t>
            </a:r>
            <a:r>
              <a:rPr lang="nl-NL" sz="2400" dirty="0" err="1"/>
              <a:t>with</a:t>
            </a:r>
            <a:r>
              <a:rPr lang="nl-NL" sz="2400" dirty="0"/>
              <a:t>:</a:t>
            </a:r>
          </a:p>
          <a:p>
            <a:pPr lvl="1"/>
            <a:r>
              <a:rPr lang="nl-NL" sz="1800" dirty="0" err="1"/>
              <a:t>Perkovic</a:t>
            </a:r>
            <a:r>
              <a:rPr lang="nl-NL" sz="1800" dirty="0"/>
              <a:t> </a:t>
            </a:r>
            <a:r>
              <a:rPr lang="nl-NL" sz="1800" dirty="0" err="1"/>
              <a:t>Exercises</a:t>
            </a:r>
            <a:endParaRPr lang="nl-NL" sz="1800" dirty="0"/>
          </a:p>
          <a:p>
            <a:pPr lvl="1"/>
            <a:r>
              <a:rPr lang="nl-NL" sz="1800" dirty="0" err="1"/>
              <a:t>Practice</a:t>
            </a:r>
            <a:r>
              <a:rPr lang="nl-NL" sz="1800" dirty="0"/>
              <a:t> </a:t>
            </a:r>
            <a:r>
              <a:rPr lang="nl-NL" sz="1800" dirty="0" err="1"/>
              <a:t>Exercises</a:t>
            </a:r>
            <a:r>
              <a:rPr lang="nl-NL" sz="1800" dirty="0"/>
              <a:t> </a:t>
            </a:r>
          </a:p>
          <a:p>
            <a:pPr lvl="1"/>
            <a:r>
              <a:rPr lang="nl-NL" sz="2000" dirty="0" err="1"/>
              <a:t>Final</a:t>
            </a:r>
            <a:r>
              <a:rPr lang="nl-NL" sz="2000" dirty="0"/>
              <a:t> </a:t>
            </a:r>
            <a:r>
              <a:rPr lang="nl-NL" sz="2000" dirty="0" err="1"/>
              <a:t>Assignment</a:t>
            </a:r>
            <a:r>
              <a:rPr lang="nl-NL" sz="2000" dirty="0"/>
              <a:t> (</a:t>
            </a:r>
            <a:r>
              <a:rPr lang="nl-NL" sz="1800" b="1" dirty="0"/>
              <a:t>‘NS Kaartautomaat’</a:t>
            </a:r>
            <a:r>
              <a:rPr lang="nl-NL" sz="1800" dirty="0"/>
              <a:t>)</a:t>
            </a:r>
          </a:p>
        </p:txBody>
      </p:sp>
      <p:sp>
        <p:nvSpPr>
          <p:cNvPr id="9"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defTabSz="914400" fontAlgn="base">
              <a:spcBef>
                <a:spcPct val="0"/>
              </a:spcBef>
              <a:spcAft>
                <a:spcPct val="0"/>
              </a:spcAft>
              <a:defRPr/>
            </a:pPr>
            <a:r>
              <a:rPr lang="en-US" sz="3600" b="1" kern="0" dirty="0">
                <a:latin typeface="Calibri" pitchFamily="34" charset="0"/>
              </a:rPr>
              <a:t>Assignment(s)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113951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4"/>
          <p:cNvGraphicFramePr>
            <a:graphicFrameLocks noGrp="1"/>
          </p:cNvGraphicFramePr>
          <p:nvPr>
            <p:extLst/>
          </p:nvPr>
        </p:nvGraphicFramePr>
        <p:xfrm>
          <a:off x="1468207" y="1912122"/>
          <a:ext cx="6343829" cy="3946905"/>
        </p:xfrm>
        <a:graphic>
          <a:graphicData uri="http://schemas.openxmlformats.org/drawingml/2006/table">
            <a:tbl>
              <a:tblPr/>
              <a:tblGrid>
                <a:gridCol w="6343829">
                  <a:extLst>
                    <a:ext uri="{9D8B030D-6E8A-4147-A177-3AD203B41FA5}">
                      <a16:colId xmlns:a16="http://schemas.microsoft.com/office/drawing/2014/main" val="20000"/>
                    </a:ext>
                  </a:extLst>
                </a:gridCol>
              </a:tblGrid>
              <a:tr h="786102">
                <a:tc>
                  <a:txBody>
                    <a:bodyPr/>
                    <a:lstStyle/>
                    <a:p>
                      <a:pPr algn="ctr" fontAlgn="t"/>
                      <a:r>
                        <a:rPr lang="nl-NL" sz="2800" dirty="0"/>
                        <a:t>Creatief Probleem oplossen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DD7EE"/>
                    </a:solidFill>
                  </a:tcPr>
                </a:tc>
                <a:extLst>
                  <a:ext uri="{0D108BD9-81ED-4DB2-BD59-A6C34878D82A}">
                    <a16:rowId xmlns:a16="http://schemas.microsoft.com/office/drawing/2014/main" val="10000"/>
                  </a:ext>
                </a:extLst>
              </a:tr>
              <a:tr h="755868">
                <a:tc>
                  <a:txBody>
                    <a:bodyPr/>
                    <a:lstStyle/>
                    <a:p>
                      <a:pPr algn="ctr" fontAlgn="t"/>
                      <a:r>
                        <a:rPr lang="nl-NL" sz="2800" dirty="0"/>
                        <a:t>Onderzoek doen! </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BDBDB"/>
                    </a:solidFill>
                  </a:tcPr>
                </a:tc>
                <a:extLst>
                  <a:ext uri="{0D108BD9-81ED-4DB2-BD59-A6C34878D82A}">
                    <a16:rowId xmlns:a16="http://schemas.microsoft.com/office/drawing/2014/main" val="10001"/>
                  </a:ext>
                </a:extLst>
              </a:tr>
              <a:tr h="786102">
                <a:tc>
                  <a:txBody>
                    <a:bodyPr/>
                    <a:lstStyle/>
                    <a:p>
                      <a:pPr algn="ctr" fontAlgn="t"/>
                      <a:r>
                        <a:rPr lang="nl-NL" sz="2800" dirty="0"/>
                        <a:t>Leiderschap, samenwerken</a:t>
                      </a:r>
                      <a:r>
                        <a:rPr lang="nl-NL" sz="2800" baseline="0" dirty="0"/>
                        <a:t> &amp; </a:t>
                      </a:r>
                      <a:r>
                        <a:rPr lang="nl-NL" sz="2800" dirty="0"/>
                        <a:t>communiceren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2"/>
                  </a:ext>
                </a:extLst>
              </a:tr>
              <a:tr h="786102">
                <a:tc>
                  <a:txBody>
                    <a:bodyPr/>
                    <a:lstStyle/>
                    <a:p>
                      <a:pPr algn="ctr" fontAlgn="t"/>
                      <a:r>
                        <a:rPr lang="nl-NL" sz="2800" dirty="0"/>
                        <a:t>Plannen, organiseren &amp; kwaliteitsbewaking</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6E0B4"/>
                    </a:solidFill>
                  </a:tcPr>
                </a:tc>
                <a:extLst>
                  <a:ext uri="{0D108BD9-81ED-4DB2-BD59-A6C34878D82A}">
                    <a16:rowId xmlns:a16="http://schemas.microsoft.com/office/drawing/2014/main" val="10003"/>
                  </a:ext>
                </a:extLst>
              </a:tr>
              <a:tr h="755868">
                <a:tc>
                  <a:txBody>
                    <a:bodyPr/>
                    <a:lstStyle/>
                    <a:p>
                      <a:pPr algn="ctr" fontAlgn="t"/>
                      <a:r>
                        <a:rPr lang="nl-NL" sz="2800" dirty="0"/>
                        <a:t>Leren &amp; Persoonlijke Ontwikkeling</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6"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a:latin typeface="Calibri" pitchFamily="34" charset="0"/>
                <a:ea typeface="+mj-ea"/>
                <a:cs typeface="+mj-cs"/>
              </a:rPr>
              <a:t>Professional Skills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74729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57200" y="1600200"/>
            <a:ext cx="8229600" cy="5126277"/>
          </a:xfrm>
        </p:spPr>
        <p:txBody>
          <a:bodyPr>
            <a:normAutofit/>
          </a:bodyPr>
          <a:lstStyle/>
          <a:p>
            <a:pPr marL="514350" indent="-514350">
              <a:buFont typeface="+mj-lt"/>
              <a:buAutoNum type="arabicPeriod"/>
            </a:pPr>
            <a:r>
              <a:rPr lang="en-US" sz="2800" dirty="0" err="1"/>
              <a:t>Dit</a:t>
            </a:r>
            <a:r>
              <a:rPr lang="en-US" sz="2800" dirty="0"/>
              <a:t> ben </a:t>
            </a:r>
            <a:r>
              <a:rPr lang="en-US" sz="2800" dirty="0" err="1"/>
              <a:t>ik</a:t>
            </a:r>
            <a:endParaRPr lang="en-US" sz="2800" dirty="0"/>
          </a:p>
          <a:p>
            <a:pPr marL="514350" indent="-514350">
              <a:buFont typeface="+mj-lt"/>
              <a:buAutoNum type="arabicPeriod"/>
            </a:pPr>
            <a:r>
              <a:rPr lang="en-US" sz="2800" dirty="0"/>
              <a:t>In de </a:t>
            </a:r>
            <a:r>
              <a:rPr lang="en-US" sz="2800" dirty="0" err="1"/>
              <a:t>rij</a:t>
            </a:r>
            <a:endParaRPr lang="en-US" sz="2800" dirty="0"/>
          </a:p>
          <a:p>
            <a:pPr marL="514350" indent="-514350">
              <a:buFont typeface="+mj-lt"/>
              <a:buAutoNum type="arabicPeriod"/>
            </a:pPr>
            <a:r>
              <a:rPr lang="en-US" sz="2800" dirty="0"/>
              <a:t>De Pitch</a:t>
            </a:r>
          </a:p>
          <a:p>
            <a:pPr marL="514350" indent="-514350">
              <a:buFont typeface="+mj-lt"/>
              <a:buAutoNum type="arabicPeriod"/>
            </a:pPr>
            <a:r>
              <a:rPr lang="en-US" sz="2800" dirty="0"/>
              <a:t>Bingo</a:t>
            </a:r>
          </a:p>
          <a:p>
            <a:pPr marL="514350" indent="-514350">
              <a:buFont typeface="+mj-lt"/>
              <a:buAutoNum type="arabicPeriod"/>
            </a:pPr>
            <a:r>
              <a:rPr lang="en-US" sz="2800" dirty="0"/>
              <a:t>Alphabet</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1800" dirty="0"/>
          </a:p>
          <a:p>
            <a:pPr marL="0" indent="0">
              <a:buNone/>
            </a:pPr>
            <a:endParaRPr lang="en-US" sz="1800" dirty="0"/>
          </a:p>
          <a:p>
            <a:pPr marL="0" indent="0">
              <a:buNone/>
            </a:pPr>
            <a:r>
              <a:rPr lang="en-US" sz="1800" dirty="0"/>
              <a:t>*) </a:t>
            </a:r>
            <a:r>
              <a:rPr lang="en-US" sz="1800" dirty="0" err="1"/>
              <a:t>werkvormen</a:t>
            </a:r>
            <a:r>
              <a:rPr lang="en-US" sz="1800" dirty="0"/>
              <a:t> </a:t>
            </a:r>
            <a:r>
              <a:rPr lang="en-US" sz="1800" dirty="0" err="1"/>
              <a:t>staan</a:t>
            </a:r>
            <a:r>
              <a:rPr lang="en-US" sz="1800" dirty="0"/>
              <a:t> </a:t>
            </a:r>
            <a:r>
              <a:rPr lang="en-US" sz="1800" dirty="0" err="1"/>
              <a:t>voor</a:t>
            </a:r>
            <a:r>
              <a:rPr lang="en-US" sz="1800" dirty="0"/>
              <a:t> docent </a:t>
            </a:r>
            <a:r>
              <a:rPr lang="en-US" sz="1800" dirty="0" err="1"/>
              <a:t>beschreven</a:t>
            </a:r>
            <a:r>
              <a:rPr lang="en-US" sz="1800" dirty="0"/>
              <a:t> op </a:t>
            </a:r>
            <a:r>
              <a:rPr lang="en-US" sz="1800" dirty="0" err="1"/>
              <a:t>Sharepoint</a:t>
            </a:r>
            <a:endParaRPr lang="en-US" sz="1800" dirty="0"/>
          </a:p>
          <a:p>
            <a:pPr marL="0" indent="0">
              <a:buNone/>
            </a:pPr>
            <a:endParaRPr lang="en-US" sz="2800" dirty="0"/>
          </a:p>
        </p:txBody>
      </p:sp>
      <p:sp>
        <p:nvSpPr>
          <p:cNvPr id="5"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err="1">
                <a:latin typeface="Calibri" pitchFamily="34" charset="0"/>
                <a:ea typeface="+mj-ea"/>
                <a:cs typeface="+mj-cs"/>
              </a:rPr>
              <a:t>Kennismaking</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381717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defTabSz="914400" fontAlgn="base">
              <a:spcBef>
                <a:spcPct val="0"/>
              </a:spcBef>
              <a:spcAft>
                <a:spcPct val="0"/>
              </a:spcAft>
              <a:defRPr/>
            </a:pPr>
            <a:r>
              <a:rPr lang="en-US" sz="3600" b="1" kern="0" dirty="0">
                <a:latin typeface="Calibri" pitchFamily="34" charset="0"/>
              </a:rPr>
              <a:t>Wat </a:t>
            </a:r>
            <a:r>
              <a:rPr lang="en-US" sz="3600" b="1" kern="0" dirty="0" err="1">
                <a:latin typeface="Calibri" pitchFamily="34" charset="0"/>
              </a:rPr>
              <a:t>willen</a:t>
            </a:r>
            <a:r>
              <a:rPr lang="en-US" sz="3600" b="1" kern="0" dirty="0">
                <a:latin typeface="Calibri" pitchFamily="34" charset="0"/>
              </a:rPr>
              <a:t> we </a:t>
            </a:r>
            <a:r>
              <a:rPr lang="en-US" sz="3600" b="1" kern="0" dirty="0" err="1">
                <a:latin typeface="Calibri" pitchFamily="34" charset="0"/>
              </a:rPr>
              <a:t>bereiken</a:t>
            </a:r>
            <a:r>
              <a:rPr lang="en-US" sz="3600" b="1" kern="0" dirty="0">
                <a:latin typeface="Calibri" pitchFamily="34" charset="0"/>
              </a:rPr>
              <a:t> met PROG?</a:t>
            </a:r>
            <a:endParaRPr lang="en-US" sz="2000" kern="0" dirty="0">
              <a:latin typeface="Calibri" pitchFamily="34" charset="0"/>
            </a:endParaRPr>
          </a:p>
        </p:txBody>
      </p:sp>
      <p:sp>
        <p:nvSpPr>
          <p:cNvPr id="5" name="Tijdelijke aanduiding voor inhoud 2"/>
          <p:cNvSpPr txBox="1">
            <a:spLocks/>
          </p:cNvSpPr>
          <p:nvPr/>
        </p:nvSpPr>
        <p:spPr>
          <a:xfrm>
            <a:off x="457200" y="1600200"/>
            <a:ext cx="8229600" cy="4763022"/>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err="1"/>
              <a:t>Inzicht</a:t>
            </a:r>
            <a:r>
              <a:rPr lang="en-US" sz="2400" dirty="0"/>
              <a:t> in </a:t>
            </a:r>
            <a:r>
              <a:rPr lang="en-US" sz="2400" dirty="0" err="1"/>
              <a:t>basisconcepten</a:t>
            </a:r>
            <a:r>
              <a:rPr lang="en-US" sz="2400" dirty="0"/>
              <a:t> </a:t>
            </a:r>
            <a:r>
              <a:rPr lang="en-US" sz="2400" dirty="0" err="1"/>
              <a:t>en</a:t>
            </a:r>
            <a:r>
              <a:rPr lang="en-US" sz="2400" dirty="0"/>
              <a:t> </a:t>
            </a:r>
            <a:r>
              <a:rPr lang="en-US" sz="2400" dirty="0" err="1"/>
              <a:t>denkwijze</a:t>
            </a:r>
            <a:r>
              <a:rPr lang="en-US" sz="2400" dirty="0"/>
              <a:t> </a:t>
            </a:r>
            <a:r>
              <a:rPr lang="en-US" sz="2400" dirty="0" err="1"/>
              <a:t>programmeren</a:t>
            </a:r>
            <a:endParaRPr lang="en-US" sz="2400" dirty="0"/>
          </a:p>
          <a:p>
            <a:pPr lvl="1"/>
            <a:r>
              <a:rPr lang="en-US" sz="2000" dirty="0" err="1"/>
              <a:t>Belangrijk</a:t>
            </a:r>
            <a:r>
              <a:rPr lang="en-US" sz="2000" dirty="0"/>
              <a:t> </a:t>
            </a:r>
            <a:r>
              <a:rPr lang="en-US" sz="2000" dirty="0" err="1"/>
              <a:t>voor</a:t>
            </a:r>
            <a:r>
              <a:rPr lang="en-US" sz="2000" dirty="0"/>
              <a:t> </a:t>
            </a:r>
            <a:r>
              <a:rPr lang="en-US" sz="2000" dirty="0" err="1"/>
              <a:t>iedere</a:t>
            </a:r>
            <a:r>
              <a:rPr lang="en-US" sz="2000" dirty="0"/>
              <a:t> HBO-</a:t>
            </a:r>
            <a:r>
              <a:rPr lang="en-US" sz="2000" dirty="0" err="1"/>
              <a:t>ICT’er</a:t>
            </a:r>
            <a:r>
              <a:rPr lang="en-US" sz="2000" dirty="0"/>
              <a:t>!!</a:t>
            </a:r>
          </a:p>
          <a:p>
            <a:endParaRPr lang="en-US" sz="2400" dirty="0"/>
          </a:p>
          <a:p>
            <a:r>
              <a:rPr lang="en-US" sz="2400" dirty="0" err="1"/>
              <a:t>Processen</a:t>
            </a:r>
            <a:r>
              <a:rPr lang="en-US" sz="2400" dirty="0"/>
              <a:t> </a:t>
            </a:r>
            <a:r>
              <a:rPr lang="en-US" sz="2400" dirty="0" err="1"/>
              <a:t>ontwerpen</a:t>
            </a:r>
            <a:r>
              <a:rPr lang="en-US" sz="2400" dirty="0"/>
              <a:t> </a:t>
            </a:r>
            <a:r>
              <a:rPr lang="en-US" sz="2400" dirty="0" err="1"/>
              <a:t>en</a:t>
            </a:r>
            <a:r>
              <a:rPr lang="en-US" sz="2400" dirty="0"/>
              <a:t> </a:t>
            </a:r>
            <a:r>
              <a:rPr lang="en-US" sz="2400" dirty="0" err="1"/>
              <a:t>automatiseren</a:t>
            </a:r>
            <a:endParaRPr lang="en-US" sz="2400" dirty="0"/>
          </a:p>
          <a:p>
            <a:pPr lvl="1"/>
            <a:r>
              <a:rPr lang="en-US" sz="2000" dirty="0" err="1"/>
              <a:t>Denken</a:t>
            </a:r>
            <a:r>
              <a:rPr lang="en-US" sz="2000" dirty="0"/>
              <a:t> in </a:t>
            </a:r>
            <a:r>
              <a:rPr lang="en-US" sz="2000" dirty="0" err="1"/>
              <a:t>programma</a:t>
            </a:r>
            <a:r>
              <a:rPr lang="en-US" sz="2000" dirty="0"/>
              <a:t>-flow </a:t>
            </a:r>
            <a:r>
              <a:rPr lang="en-US" sz="2000" dirty="0" err="1"/>
              <a:t>en</a:t>
            </a:r>
            <a:r>
              <a:rPr lang="en-US" sz="2000" dirty="0"/>
              <a:t> </a:t>
            </a:r>
            <a:r>
              <a:rPr lang="en-US" sz="2000" dirty="0" err="1"/>
              <a:t>algoritmen</a:t>
            </a:r>
            <a:endParaRPr lang="en-US" sz="2000" dirty="0"/>
          </a:p>
          <a:p>
            <a:endParaRPr lang="en-US" sz="2400" dirty="0"/>
          </a:p>
          <a:p>
            <a:r>
              <a:rPr lang="en-US" sz="2400" dirty="0" err="1"/>
              <a:t>Kunnen</a:t>
            </a:r>
            <a:r>
              <a:rPr lang="en-US" sz="2400" dirty="0"/>
              <a:t> </a:t>
            </a:r>
            <a:r>
              <a:rPr lang="en-US" sz="2400" dirty="0" err="1"/>
              <a:t>gebruiken</a:t>
            </a:r>
            <a:r>
              <a:rPr lang="en-US" sz="2400" dirty="0"/>
              <a:t> van </a:t>
            </a:r>
            <a:r>
              <a:rPr lang="en-US" sz="2400" dirty="0" err="1"/>
              <a:t>variabelen</a:t>
            </a:r>
            <a:r>
              <a:rPr lang="en-US" sz="2400" dirty="0"/>
              <a:t>, </a:t>
            </a:r>
            <a:r>
              <a:rPr lang="en-US" sz="2400" dirty="0" err="1"/>
              <a:t>condities</a:t>
            </a:r>
            <a:r>
              <a:rPr lang="en-US" sz="2400" dirty="0"/>
              <a:t>, loops</a:t>
            </a:r>
          </a:p>
          <a:p>
            <a:r>
              <a:rPr lang="en-US" sz="2400" dirty="0" err="1"/>
              <a:t>Programmeertaalonafhankelijke</a:t>
            </a:r>
            <a:r>
              <a:rPr lang="en-US" sz="2400" dirty="0"/>
              <a:t> </a:t>
            </a:r>
            <a:r>
              <a:rPr lang="en-US" sz="2400" dirty="0" err="1"/>
              <a:t>vaardigheden</a:t>
            </a:r>
            <a:endParaRPr lang="en-US" sz="2400" dirty="0"/>
          </a:p>
          <a:p>
            <a:pPr lvl="1"/>
            <a:r>
              <a:rPr lang="en-US" sz="2000" dirty="0" err="1"/>
              <a:t>Opdelen</a:t>
            </a:r>
            <a:r>
              <a:rPr lang="en-US" sz="2000" dirty="0"/>
              <a:t> van taken </a:t>
            </a:r>
            <a:r>
              <a:rPr lang="en-US" sz="2000" dirty="0" err="1"/>
              <a:t>en</a:t>
            </a:r>
            <a:r>
              <a:rPr lang="en-US" sz="2000" dirty="0"/>
              <a:t> </a:t>
            </a:r>
            <a:r>
              <a:rPr lang="en-US" sz="2000" dirty="0" err="1"/>
              <a:t>processen</a:t>
            </a:r>
            <a:endParaRPr lang="en-US" sz="2000" dirty="0"/>
          </a:p>
          <a:p>
            <a:pPr lvl="1"/>
            <a:endParaRPr lang="en-US" sz="2000" dirty="0"/>
          </a:p>
          <a:p>
            <a:r>
              <a:rPr lang="en-US" sz="2400" dirty="0"/>
              <a:t>Basis </a:t>
            </a:r>
            <a:r>
              <a:rPr lang="en-US" sz="2400" dirty="0" err="1"/>
              <a:t>voor</a:t>
            </a:r>
            <a:r>
              <a:rPr lang="en-US" sz="2400" dirty="0"/>
              <a:t> </a:t>
            </a:r>
            <a:r>
              <a:rPr lang="en-US" sz="2400" dirty="0" err="1"/>
              <a:t>programmeervakken</a:t>
            </a:r>
            <a:r>
              <a:rPr lang="en-US" sz="2400" dirty="0"/>
              <a:t> TI &amp; SIE</a:t>
            </a:r>
          </a:p>
          <a:p>
            <a:r>
              <a:rPr lang="en-US" sz="2400" dirty="0" err="1"/>
              <a:t>Zie</a:t>
            </a:r>
            <a:r>
              <a:rPr lang="en-US" sz="2400" dirty="0"/>
              <a:t> </a:t>
            </a:r>
            <a:r>
              <a:rPr lang="en-US" sz="2400" dirty="0" err="1"/>
              <a:t>ook</a:t>
            </a:r>
            <a:r>
              <a:rPr lang="en-US" sz="2400" dirty="0"/>
              <a:t> de </a:t>
            </a:r>
            <a:r>
              <a:rPr lang="en-US" sz="2400" dirty="0" err="1"/>
              <a:t>leerdoelen</a:t>
            </a:r>
            <a:r>
              <a:rPr lang="en-US" sz="2400" dirty="0"/>
              <a:t> in de </a:t>
            </a:r>
            <a:r>
              <a:rPr lang="en-US" sz="2400" dirty="0" err="1"/>
              <a:t>studenthandleiding</a:t>
            </a:r>
            <a:r>
              <a:rPr lang="en-US" sz="2400" dirty="0"/>
              <a:t>!!</a:t>
            </a:r>
          </a:p>
        </p:txBody>
      </p:sp>
    </p:spTree>
    <p:extLst>
      <p:ext uri="{BB962C8B-B14F-4D97-AF65-F5344CB8AC3E}">
        <p14:creationId xmlns:p14="http://schemas.microsoft.com/office/powerpoint/2010/main" val="146978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57200" y="1600200"/>
            <a:ext cx="8229600" cy="4737970"/>
          </a:xfrm>
        </p:spPr>
        <p:txBody>
          <a:bodyPr>
            <a:normAutofit/>
          </a:bodyPr>
          <a:lstStyle/>
          <a:p>
            <a:r>
              <a:rPr lang="nl-NL" sz="2600" dirty="0"/>
              <a:t>Casus waaraan diverse leertaken worden gekoppeld</a:t>
            </a:r>
          </a:p>
          <a:p>
            <a:endParaRPr lang="nl-NL" sz="2600" dirty="0"/>
          </a:p>
          <a:p>
            <a:r>
              <a:rPr lang="nl-NL" sz="2600" dirty="0"/>
              <a:t>Leertaken zijn bij voorkeur gekoppeld aan de praktijk (NS)</a:t>
            </a:r>
          </a:p>
          <a:p>
            <a:pPr lvl="1"/>
            <a:r>
              <a:rPr lang="nl-NL" sz="2200" dirty="0" err="1"/>
              <a:t>Final</a:t>
            </a:r>
            <a:r>
              <a:rPr lang="nl-NL" sz="2200" dirty="0"/>
              <a:t> </a:t>
            </a:r>
            <a:r>
              <a:rPr lang="nl-NL" sz="2200" dirty="0" err="1"/>
              <a:t>Assignments</a:t>
            </a:r>
            <a:endParaRPr lang="nl-NL" sz="2200" dirty="0"/>
          </a:p>
          <a:p>
            <a:endParaRPr lang="nl-NL" sz="2600" dirty="0"/>
          </a:p>
          <a:p>
            <a:r>
              <a:rPr lang="nl-NL" sz="2600" dirty="0"/>
              <a:t>Leertaken worden voorbereid door deeltaken</a:t>
            </a:r>
          </a:p>
          <a:p>
            <a:pPr lvl="1"/>
            <a:r>
              <a:rPr lang="nl-NL" sz="2200" dirty="0" err="1"/>
              <a:t>Practice</a:t>
            </a:r>
            <a:r>
              <a:rPr lang="nl-NL" sz="2200" dirty="0"/>
              <a:t> </a:t>
            </a:r>
            <a:r>
              <a:rPr lang="nl-NL" sz="2200" dirty="0" err="1"/>
              <a:t>Exercises</a:t>
            </a:r>
            <a:endParaRPr lang="nl-NL" sz="2200" dirty="0"/>
          </a:p>
          <a:p>
            <a:pPr lvl="1"/>
            <a:r>
              <a:rPr lang="nl-NL" sz="2200" dirty="0" err="1"/>
              <a:t>Perkovic</a:t>
            </a:r>
            <a:r>
              <a:rPr lang="nl-NL" sz="2200" dirty="0"/>
              <a:t> </a:t>
            </a:r>
            <a:r>
              <a:rPr lang="nl-NL" sz="2200" dirty="0" err="1"/>
              <a:t>Exercises</a:t>
            </a:r>
            <a:endParaRPr lang="nl-NL" sz="2200" dirty="0"/>
          </a:p>
          <a:p>
            <a:endParaRPr lang="nl-NL" sz="2600" dirty="0"/>
          </a:p>
          <a:p>
            <a:r>
              <a:rPr lang="nl-NL" sz="2600" dirty="0"/>
              <a:t>Deeltaken zijn kleine opdrachtjes ter voorbereiding</a:t>
            </a:r>
          </a:p>
        </p:txBody>
      </p:sp>
      <p:sp>
        <p:nvSpPr>
          <p:cNvPr id="5"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a:latin typeface="Calibri" pitchFamily="34" charset="0"/>
                <a:ea typeface="+mj-ea"/>
                <a:cs typeface="+mj-cs"/>
              </a:rPr>
              <a:t>Expert-casus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3818770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Shape 187"/>
          <p:cNvSpPr txBox="1">
            <a:spLocks noGrp="1"/>
          </p:cNvSpPr>
          <p:nvPr>
            <p:ph type="body" idx="1"/>
          </p:nvPr>
        </p:nvSpPr>
        <p:spPr>
          <a:xfrm>
            <a:off x="356992" y="1600200"/>
            <a:ext cx="5315709" cy="4399767"/>
          </a:xfrm>
          <a:prstGeom prst="rect">
            <a:avLst/>
          </a:prstGeom>
          <a:noFill/>
          <a:ln>
            <a:noFill/>
          </a:ln>
        </p:spPr>
        <p:txBody>
          <a:bodyPr lIns="91425" tIns="45700" rIns="91425" bIns="45700" anchor="t" anchorCtr="0">
            <a:noAutofit/>
          </a:bodyPr>
          <a:lstStyle/>
          <a:p>
            <a:pPr marL="342900" marR="0" lvl="0" indent="-342900" algn="l" rtl="0">
              <a:spcBef>
                <a:spcPts val="560"/>
              </a:spcBef>
              <a:spcAft>
                <a:spcPts val="0"/>
              </a:spcAft>
              <a:buClr>
                <a:schemeClr val="dk1"/>
              </a:buClr>
              <a:buSzPct val="100000"/>
              <a:buFont typeface="Arial"/>
              <a:buChar char="•"/>
            </a:pPr>
            <a:r>
              <a:rPr lang="nl-NL" sz="2800" b="0" i="0" u="none" strike="noStrike" cap="none" baseline="0" dirty="0">
                <a:solidFill>
                  <a:schemeClr val="dk1"/>
                </a:solidFill>
                <a:ea typeface="Arial"/>
                <a:cs typeface="Arial"/>
                <a:sym typeface="Arial"/>
              </a:rPr>
              <a:t>Helemaal HBO-ICT:</a:t>
            </a:r>
          </a:p>
          <a:p>
            <a:pPr lvl="1" indent="-342900">
              <a:spcBef>
                <a:spcPts val="560"/>
              </a:spcBef>
              <a:buClr>
                <a:schemeClr val="dk1"/>
              </a:buClr>
              <a:buSzPct val="100000"/>
              <a:buFont typeface="Arial"/>
              <a:buChar char="•"/>
            </a:pPr>
            <a:r>
              <a:rPr lang="nl-NL" sz="2400" dirty="0">
                <a:solidFill>
                  <a:schemeClr val="dk1"/>
                </a:solidFill>
                <a:ea typeface="Arial"/>
                <a:cs typeface="Arial"/>
                <a:sym typeface="Arial"/>
              </a:rPr>
              <a:t>K</a:t>
            </a:r>
            <a:r>
              <a:rPr lang="nl-NL" sz="2400" b="0" i="0" u="none" strike="noStrike" cap="none" baseline="0" dirty="0">
                <a:solidFill>
                  <a:schemeClr val="dk1"/>
                </a:solidFill>
                <a:ea typeface="Arial"/>
                <a:cs typeface="Arial"/>
                <a:sym typeface="Arial"/>
              </a:rPr>
              <a:t>aartautomaat draait op software</a:t>
            </a:r>
          </a:p>
          <a:p>
            <a:pPr lvl="1" indent="-342900">
              <a:spcBef>
                <a:spcPts val="560"/>
              </a:spcBef>
              <a:buClr>
                <a:schemeClr val="dk1"/>
              </a:buClr>
              <a:buSzPct val="100000"/>
              <a:buFont typeface="Arial"/>
              <a:buChar char="•"/>
            </a:pPr>
            <a:r>
              <a:rPr lang="nl-NL" sz="2400" dirty="0">
                <a:solidFill>
                  <a:schemeClr val="dk1"/>
                </a:solidFill>
                <a:ea typeface="Arial"/>
                <a:cs typeface="Arial"/>
                <a:sym typeface="Arial"/>
              </a:rPr>
              <a:t>C</a:t>
            </a:r>
            <a:r>
              <a:rPr lang="nl-NL" sz="2400" b="0" i="0" u="none" strike="noStrike" cap="none" baseline="0" dirty="0">
                <a:solidFill>
                  <a:schemeClr val="dk1"/>
                </a:solidFill>
                <a:ea typeface="Arial"/>
                <a:cs typeface="Arial"/>
                <a:sym typeface="Arial"/>
              </a:rPr>
              <a:t>hipkaartlezer werkt op hardware</a:t>
            </a:r>
          </a:p>
          <a:p>
            <a:pPr lvl="1" indent="-342900">
              <a:spcBef>
                <a:spcPts val="560"/>
              </a:spcBef>
              <a:buClr>
                <a:schemeClr val="dk1"/>
              </a:buClr>
              <a:buSzPct val="100000"/>
              <a:buFont typeface="Arial"/>
              <a:buChar char="•"/>
            </a:pPr>
            <a:r>
              <a:rPr lang="nl-NL" sz="2400" dirty="0">
                <a:solidFill>
                  <a:schemeClr val="dk1"/>
                </a:solidFill>
                <a:ea typeface="Arial"/>
                <a:cs typeface="Arial"/>
                <a:sym typeface="Arial"/>
              </a:rPr>
              <a:t>H</a:t>
            </a:r>
            <a:r>
              <a:rPr lang="nl-NL" sz="2400" dirty="0">
                <a:solidFill>
                  <a:schemeClr val="dk1"/>
                </a:solidFill>
              </a:rPr>
              <a:t>erontwerp van proces van kaartverkoop bij invoering van de OV-chipkaart </a:t>
            </a:r>
          </a:p>
          <a:p>
            <a:pPr lvl="1" indent="-342900">
              <a:spcBef>
                <a:spcPts val="560"/>
              </a:spcBef>
              <a:buClr>
                <a:schemeClr val="dk1"/>
              </a:buClr>
              <a:buSzPct val="100000"/>
              <a:buFont typeface="Arial"/>
              <a:buChar char="•"/>
            </a:pPr>
            <a:r>
              <a:rPr lang="nl-NL" sz="2400" dirty="0">
                <a:solidFill>
                  <a:schemeClr val="dk1"/>
                </a:solidFill>
              </a:rPr>
              <a:t>A</a:t>
            </a:r>
            <a:r>
              <a:rPr lang="nl-NL" sz="2400" b="0" i="0" u="none" strike="noStrike" cap="none" baseline="0" dirty="0">
                <a:solidFill>
                  <a:schemeClr val="dk1"/>
                </a:solidFill>
                <a:ea typeface="Arial"/>
                <a:cs typeface="Arial"/>
                <a:sym typeface="Arial"/>
              </a:rPr>
              <a:t>lle services moeten beschikbaar zijn.</a:t>
            </a:r>
          </a:p>
        </p:txBody>
      </p:sp>
      <p:pic>
        <p:nvPicPr>
          <p:cNvPr id="8" name="Picture 4" descr="File:Kaartautomaat NS-Arriva.JPG"/>
          <p:cNvPicPr>
            <a:picLocks noChangeAspect="1" noChangeArrowheads="1"/>
          </p:cNvPicPr>
          <p:nvPr/>
        </p:nvPicPr>
        <p:blipFill rotWithShape="1">
          <a:blip r:embed="rId3">
            <a:extLst>
              <a:ext uri="{28A0092B-C50C-407E-A947-70E740481C1C}">
                <a14:useLocalDpi xmlns:a14="http://schemas.microsoft.com/office/drawing/2010/main" val="0"/>
              </a:ext>
            </a:extLst>
          </a:blip>
          <a:srcRect r="25631"/>
          <a:stretch/>
        </p:blipFill>
        <p:spPr bwMode="auto">
          <a:xfrm>
            <a:off x="5711124" y="1167526"/>
            <a:ext cx="3371092" cy="52302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w:en:Creative Comm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1788" y="6444484"/>
            <a:ext cx="857250" cy="34290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bwMode="auto">
          <a:xfrm>
            <a:off x="709358" y="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sz="3600" b="1" kern="0" noProof="0" dirty="0">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3600" b="1" kern="0" noProof="0" dirty="0">
                <a:latin typeface="Calibri" pitchFamily="34" charset="0"/>
                <a:ea typeface="+mj-ea"/>
                <a:cs typeface="+mj-cs"/>
              </a:rPr>
              <a:t>Expert-casus: NS</a:t>
            </a:r>
            <a:endParaRPr kumimoji="0" lang="en-US" sz="2000" b="0" i="0" u="none" strike="noStrike" kern="0" cap="none" spc="0" normalizeH="0" baseline="0" noProof="0" dirty="0">
              <a:ln>
                <a:noFill/>
              </a:ln>
              <a:effectLst/>
              <a:uLnTx/>
              <a:uFillTx/>
              <a:latin typeface="Calibri" pitchFamily="34" charset="0"/>
              <a:ea typeface="+mj-ea"/>
              <a:cs typeface="+mj-cs"/>
            </a:endParaRPr>
          </a:p>
        </p:txBody>
      </p:sp>
    </p:spTree>
    <p:extLst>
      <p:ext uri="{BB962C8B-B14F-4D97-AF65-F5344CB8AC3E}">
        <p14:creationId xmlns:p14="http://schemas.microsoft.com/office/powerpoint/2010/main" val="913423894"/>
      </p:ext>
    </p:extLst>
  </p:cSld>
  <p:clrMapOvr>
    <a:masterClrMapping/>
  </p:clrMapOvr>
  <p:transition spd="slow">
    <p:cut/>
  </p:transition>
</p:sld>
</file>

<file path=ppt/theme/theme1.xml><?xml version="1.0" encoding="utf-8"?>
<a:theme xmlns:a="http://schemas.openxmlformats.org/drawingml/2006/main" name="Title">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0" i="0" u="none" strike="noStrike" kern="0" cap="none" spc="0" normalizeH="0" baseline="0" noProof="0" dirty="0" smtClean="0">
            <a:ln>
              <a:noFill/>
            </a:ln>
            <a:solidFill>
              <a:schemeClr val="accent1"/>
            </a:solidFill>
            <a:effectLst/>
            <a:uLnTx/>
            <a:uFillTx/>
            <a:latin typeface="Calibri" pitchFamily="34" charset="0"/>
            <a:ea typeface="+mj-ea"/>
            <a:cs typeface="+mj-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0C7689204E33847991AB52D93611C85" ma:contentTypeVersion="" ma:contentTypeDescription="Een nieuw document maken." ma:contentTypeScope="" ma:versionID="e6446b0e9ed2546b79bfa36052a75a46">
  <xsd:schema xmlns:xsd="http://www.w3.org/2001/XMLSchema" xmlns:xs="http://www.w3.org/2001/XMLSchema" xmlns:p="http://schemas.microsoft.com/office/2006/metadata/properties" xmlns:ns2="9ab5e87a-ed8e-45a5-9793-059f67398425" targetNamespace="http://schemas.microsoft.com/office/2006/metadata/properties" ma:root="true" ma:fieldsID="e36a552b910c1cdf142adc90bba5ebe9" ns2:_="">
    <xsd:import namespace="9ab5e87a-ed8e-45a5-9793-059f67398425"/>
    <xsd:element name="properties">
      <xsd:complexType>
        <xsd:sequence>
          <xsd:element name="documentManagement">
            <xsd:complexType>
              <xsd:all>
                <xsd:element ref="ns2:Categorie" minOccurs="0"/>
                <xsd:element ref="ns2:Week" minOccurs="0"/>
                <xsd:element ref="ns2:Volgorde_x0020_Document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b5e87a-ed8e-45a5-9793-059f67398425" elementFormDefault="qualified">
    <xsd:import namespace="http://schemas.microsoft.com/office/2006/documentManagement/types"/>
    <xsd:import namespace="http://schemas.microsoft.com/office/infopath/2007/PartnerControls"/>
    <xsd:element name="Categorie" ma:index="8" nillable="true" ma:displayName="Categorie" ma:default="Extra" ma:description="Hier wordt de categorie vermeld waaronder het studiemateriaal valt" ma:format="Dropdown" ma:internalName="Categorie">
      <xsd:simpleType>
        <xsd:union memberTypes="dms:Text">
          <xsd:simpleType>
            <xsd:restriction base="dms:Choice">
              <xsd:enumeration value="Cursushandleiding"/>
              <xsd:enumeration value="Formulier"/>
              <xsd:enumeration value="FAQ"/>
              <xsd:enumeration value="Presentaties college"/>
              <xsd:enumeration value="Proeftentamen"/>
              <xsd:enumeration value="Extra"/>
            </xsd:restriction>
          </xsd:simpleType>
        </xsd:union>
      </xsd:simpleType>
    </xsd:element>
    <xsd:element name="Week" ma:index="9" nillable="true" ma:displayName="Week" ma:default="Geen week" ma:description="Alleen van belang als u het studiemateriaal wil groeperen per week." ma:format="Dropdown" ma:internalName="Week">
      <xsd:simpleType>
        <xsd:restriction base="dms:Choice">
          <xsd:enumeration value="Geen week"/>
          <xsd:enumeration value="Week 1"/>
          <xsd:enumeration value="Week 2"/>
          <xsd:enumeration value="Week 3"/>
          <xsd:enumeration value="Week 4"/>
          <xsd:enumeration value="Week 5"/>
          <xsd:enumeration value="Week 6"/>
          <xsd:enumeration value="Week 7"/>
          <xsd:enumeration value="Week 8"/>
          <xsd:enumeration value="Week 9"/>
          <xsd:enumeration value="Week 10"/>
        </xsd:restriction>
      </xsd:simpleType>
    </xsd:element>
    <xsd:element name="Volgorde_x0020_Documenten" ma:index="10" nillable="true" ma:displayName="Volgorde Documenten" ma:decimals="0" ma:default="9999" ma:description="Deze kolom biedt de mogelijkheid de volgorde van de documenten op deze lijst te bepalen" ma:internalName="Volgorde_x0020_Documenten"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olgorde_x0020_Documenten xmlns="9ab5e87a-ed8e-45a5-9793-059f67398425">1</Volgorde_x0020_Documenten>
    <Week xmlns="9ab5e87a-ed8e-45a5-9793-059f67398425">Week 1</Week>
    <Categorie xmlns="9ab5e87a-ed8e-45a5-9793-059f67398425">Presentaties college</Categorie>
  </documentManagement>
</p:properties>
</file>

<file path=customXml/itemProps1.xml><?xml version="1.0" encoding="utf-8"?>
<ds:datastoreItem xmlns:ds="http://schemas.openxmlformats.org/officeDocument/2006/customXml" ds:itemID="{662D8A47-177E-4F25-BBA7-8DBC8F64AD00}"/>
</file>

<file path=customXml/itemProps2.xml><?xml version="1.0" encoding="utf-8"?>
<ds:datastoreItem xmlns:ds="http://schemas.openxmlformats.org/officeDocument/2006/customXml" ds:itemID="{4AB8B8E9-77EC-4A21-992B-5949726EEFB4}"/>
</file>

<file path=customXml/itemProps3.xml><?xml version="1.0" encoding="utf-8"?>
<ds:datastoreItem xmlns:ds="http://schemas.openxmlformats.org/officeDocument/2006/customXml" ds:itemID="{423A0686-E643-4BF5-93BD-2CAC989C1EDC}"/>
</file>

<file path=docProps/app.xml><?xml version="1.0" encoding="utf-8"?>
<Properties xmlns="http://schemas.openxmlformats.org/officeDocument/2006/extended-properties" xmlns:vt="http://schemas.openxmlformats.org/officeDocument/2006/docPropsVTypes">
  <Template>Title.thmx</Template>
  <TotalTime>16609</TotalTime>
  <Words>4485</Words>
  <Application>Microsoft Office PowerPoint</Application>
  <PresentationFormat>Diavoorstelling (4:3)</PresentationFormat>
  <Paragraphs>1311</Paragraphs>
  <Slides>45</Slides>
  <Notes>13</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45</vt:i4>
      </vt:variant>
    </vt:vector>
  </HeadingPairs>
  <TitlesOfParts>
    <vt:vector size="51" baseType="lpstr">
      <vt:lpstr>Arial</vt:lpstr>
      <vt:lpstr>Calibri</vt:lpstr>
      <vt:lpstr>Courier New</vt:lpstr>
      <vt:lpstr>Times New Roman</vt:lpstr>
      <vt:lpstr>Wingdings</vt:lpstr>
      <vt:lpstr>Title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DePaul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1</dc:title>
  <dc:creator>Ljubomir Perkovic</dc:creator>
  <cp:lastModifiedBy>Bart v. Eijkelenburg</cp:lastModifiedBy>
  <cp:revision>132</cp:revision>
  <dcterms:created xsi:type="dcterms:W3CDTF">2012-09-10T14:57:45Z</dcterms:created>
  <dcterms:modified xsi:type="dcterms:W3CDTF">2016-09-20T21:12:43Z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0x01010080C7689204E33847991AB52D93611C85</vt:lpwstr>
  </property>
</Properties>
</file>