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0" r:id="rId4"/>
  </p:sldMasterIdLst>
  <p:notesMasterIdLst>
    <p:notesMasterId r:id="rId35"/>
  </p:notesMasterIdLst>
  <p:sldIdLst>
    <p:sldId id="325" r:id="rId5"/>
    <p:sldId id="324" r:id="rId6"/>
    <p:sldId id="313" r:id="rId7"/>
    <p:sldId id="314" r:id="rId8"/>
    <p:sldId id="315" r:id="rId9"/>
    <p:sldId id="316" r:id="rId10"/>
    <p:sldId id="317" r:id="rId11"/>
    <p:sldId id="318" r:id="rId12"/>
    <p:sldId id="319" r:id="rId13"/>
    <p:sldId id="320" r:id="rId14"/>
    <p:sldId id="321" r:id="rId15"/>
    <p:sldId id="322" r:id="rId16"/>
    <p:sldId id="290" r:id="rId17"/>
    <p:sldId id="291" r:id="rId18"/>
    <p:sldId id="292" r:id="rId19"/>
    <p:sldId id="293" r:id="rId20"/>
    <p:sldId id="294" r:id="rId21"/>
    <p:sldId id="297" r:id="rId22"/>
    <p:sldId id="262" r:id="rId23"/>
    <p:sldId id="289" r:id="rId24"/>
    <p:sldId id="288" r:id="rId25"/>
    <p:sldId id="261" r:id="rId26"/>
    <p:sldId id="295" r:id="rId27"/>
    <p:sldId id="310" r:id="rId28"/>
    <p:sldId id="263" r:id="rId29"/>
    <p:sldId id="311" r:id="rId30"/>
    <p:sldId id="312" r:id="rId31"/>
    <p:sldId id="299" r:id="rId32"/>
    <p:sldId id="300" r:id="rId33"/>
    <p:sldId id="326" r:id="rId3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77" autoAdjust="0"/>
    <p:restoredTop sz="94660"/>
  </p:normalViewPr>
  <p:slideViewPr>
    <p:cSldViewPr snapToGrid="0" snapToObjects="1">
      <p:cViewPr varScale="1">
        <p:scale>
          <a:sx n="67" d="100"/>
          <a:sy n="67" d="100"/>
        </p:scale>
        <p:origin x="1195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E90EE2-1AB7-440A-9DBC-5A2DAFB58AE1}" type="datetimeFigureOut">
              <a:rPr lang="nl-NL" smtClean="0"/>
              <a:t>7-9-2016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5F2C1B-A546-447A-9470-C0086944E7D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62024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1972D-23F4-8C4E-B8A3-6E483ED3F728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183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0E4B-CC3D-B74E-A2B6-A75B4ABE783A}" type="datetimeFigureOut">
              <a:rPr lang="en-US" smtClean="0"/>
              <a:pPr/>
              <a:t>9/7/2016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04A5-0FB7-A545-AE6F-D13AB7819777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0E4B-CC3D-B74E-A2B6-A75B4ABE783A}" type="datetimeFigureOut">
              <a:rPr lang="en-US" smtClean="0"/>
              <a:pPr/>
              <a:t>9/7/2016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04A5-0FB7-A545-AE6F-D13AB7819777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0E4B-CC3D-B74E-A2B6-A75B4ABE783A}" type="datetimeFigureOut">
              <a:rPr lang="en-US" smtClean="0"/>
              <a:pPr/>
              <a:t>9/7/2016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04A5-0FB7-A545-AE6F-D13AB7819777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0E4B-CC3D-B74E-A2B6-A75B4ABE783A}" type="datetimeFigureOut">
              <a:rPr lang="en-US" smtClean="0"/>
              <a:pPr/>
              <a:t>9/7/2016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04A5-0FB7-A545-AE6F-D13AB7819777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0E4B-CC3D-B74E-A2B6-A75B4ABE783A}" type="datetimeFigureOut">
              <a:rPr lang="en-US" smtClean="0"/>
              <a:pPr/>
              <a:t>9/7/2016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04A5-0FB7-A545-AE6F-D13AB7819777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0E4B-CC3D-B74E-A2B6-A75B4ABE783A}" type="datetimeFigureOut">
              <a:rPr lang="en-US" smtClean="0"/>
              <a:pPr/>
              <a:t>9/7/2016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04A5-0FB7-A545-AE6F-D13AB7819777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0E4B-CC3D-B74E-A2B6-A75B4ABE783A}" type="datetimeFigureOut">
              <a:rPr lang="en-US" smtClean="0"/>
              <a:pPr/>
              <a:t>9/7/2016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04A5-0FB7-A545-AE6F-D13AB7819777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0E4B-CC3D-B74E-A2B6-A75B4ABE783A}" type="datetimeFigureOut">
              <a:rPr lang="en-US" smtClean="0"/>
              <a:pPr/>
              <a:t>9/7/2016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04A5-0FB7-A545-AE6F-D13AB7819777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0E4B-CC3D-B74E-A2B6-A75B4ABE783A}" type="datetimeFigureOut">
              <a:rPr lang="en-US" smtClean="0"/>
              <a:pPr/>
              <a:t>9/7/2016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04A5-0FB7-A545-AE6F-D13AB7819777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0E4B-CC3D-B74E-A2B6-A75B4ABE783A}" type="datetimeFigureOut">
              <a:rPr lang="en-US" smtClean="0"/>
              <a:pPr/>
              <a:t>9/7/2016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04A5-0FB7-A545-AE6F-D13AB7819777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0E4B-CC3D-B74E-A2B6-A75B4ABE783A}" type="datetimeFigureOut">
              <a:rPr lang="en-US" smtClean="0"/>
              <a:pPr/>
              <a:t>9/7/2016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04A5-0FB7-A545-AE6F-D13AB7819777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EA0E4B-CC3D-B74E-A2B6-A75B4ABE783A}" type="datetimeFigureOut">
              <a:rPr lang="en-US" smtClean="0"/>
              <a:pPr/>
              <a:t>9/7/2016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E404A5-0FB7-A545-AE6F-D13AB7819777}" type="slidenum">
              <a:rPr lang="en-US" smtClean="0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hyperlink" Target="https://creativecommons.org/licenses/by-nd/2.0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flickr.com/photos/hikingartist/" TargetMode="External"/><Relationship Id="rId5" Type="http://schemas.openxmlformats.org/officeDocument/2006/relationships/hyperlink" Target="https://www.flickr.com/photos/hikingartist/5727278512/in/photolist-9J6Nnf-6v4Xhz-9rESs-87NA7G-8GJvbJ-qBne5u-8SRJFm-87KfnD-paxfD8-9h2Dio-nxbANX-paxh9n-87KoSM-8w3jZT-651mrd-8GFm3n-4yj7N1-nZZvut-pMSq4Q-ab1Z5h-8BY6Ub-7v2CGM-8KVkvz-bV1L4r-n35vqE-bV1L5v-98HAv9-a" TargetMode="External"/><Relationship Id="rId4" Type="http://schemas.openxmlformats.org/officeDocument/2006/relationships/image" Target="../media/image4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Shape 171"/>
          <p:cNvGrpSpPr/>
          <p:nvPr/>
        </p:nvGrpSpPr>
        <p:grpSpPr>
          <a:xfrm>
            <a:off x="71593" y="4244662"/>
            <a:ext cx="8964612" cy="2189518"/>
            <a:chOff x="179388" y="4668482"/>
            <a:chExt cx="8713786" cy="2029179"/>
          </a:xfrm>
        </p:grpSpPr>
        <p:sp>
          <p:nvSpPr>
            <p:cNvPr id="7" name="Shape 172"/>
            <p:cNvSpPr/>
            <p:nvPr/>
          </p:nvSpPr>
          <p:spPr>
            <a:xfrm>
              <a:off x="179388" y="4668482"/>
              <a:ext cx="8713786" cy="2029179"/>
            </a:xfrm>
            <a:prstGeom prst="rect">
              <a:avLst/>
            </a:prstGeom>
            <a:solidFill>
              <a:schemeClr val="lt1"/>
            </a:solidFill>
            <a:ln w="9525" cap="flat">
              <a:solidFill>
                <a:srgbClr val="3399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>
              <a:def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1pPr>
              <a:lvl2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2pPr>
              <a:lvl3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3pPr>
              <a:lvl4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4pPr>
              <a:lvl5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5pPr>
              <a:lvl6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6pPr>
              <a:lvl7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7pPr>
              <a:lvl8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8pPr>
              <a:lvl9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9pPr>
            </a:lstStyle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Shape 173"/>
            <p:cNvSpPr/>
            <p:nvPr/>
          </p:nvSpPr>
          <p:spPr>
            <a:xfrm>
              <a:off x="323850" y="4780525"/>
              <a:ext cx="8424862" cy="869011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>
              <a:def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1pPr>
              <a:lvl2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2pPr>
              <a:lvl3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3pPr>
              <a:lvl4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4pPr>
              <a:lvl5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5pPr>
              <a:lvl6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6pPr>
              <a:lvl7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7pPr>
              <a:lvl8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8pPr>
              <a:lvl9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9pPr>
            </a:lstStyle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Shape 174"/>
            <p:cNvSpPr txBox="1"/>
            <p:nvPr/>
          </p:nvSpPr>
          <p:spPr>
            <a:xfrm>
              <a:off x="509587" y="4889500"/>
              <a:ext cx="8043745" cy="584776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>
              <a:def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1pPr>
              <a:lvl2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2pPr>
              <a:lvl3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3pPr>
              <a:lvl4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4pPr>
              <a:lvl5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5pPr>
              <a:lvl6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6pPr>
              <a:lvl7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7pPr>
              <a:lvl8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8pPr>
              <a:lvl9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nl-NL" sz="3200" b="1" i="0" u="none" strike="noStrike" cap="none" baseline="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Les 2:</a:t>
              </a:r>
              <a:r>
                <a:rPr lang="nl-NL" sz="3200" b="1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Basisconcepten</a:t>
              </a:r>
              <a:endParaRPr lang="nl-NL" sz="3200" b="1" i="0" u="none" strike="noStrike" cap="none" baseline="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0" name="Shape 175"/>
            <p:cNvPicPr preferRelativeResize="0"/>
            <p:nvPr/>
          </p:nvPicPr>
          <p:blipFill rotWithShape="1">
            <a:blip r:embed="rId3">
              <a:alphaModFix/>
            </a:blip>
            <a:srcRect b="14706"/>
            <a:stretch/>
          </p:blipFill>
          <p:spPr>
            <a:xfrm>
              <a:off x="5867398" y="5667342"/>
              <a:ext cx="2881312" cy="90588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" name="Shape 176"/>
            <p:cNvSpPr/>
            <p:nvPr/>
          </p:nvSpPr>
          <p:spPr>
            <a:xfrm>
              <a:off x="323850" y="5733673"/>
              <a:ext cx="5441949" cy="839788"/>
            </a:xfrm>
            <a:prstGeom prst="rect">
              <a:avLst/>
            </a:prstGeom>
            <a:solidFill>
              <a:srgbClr val="3399FF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>
              <a:def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1pPr>
              <a:lvl2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2pPr>
              <a:lvl3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3pPr>
              <a:lvl4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4pPr>
              <a:lvl5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5pPr>
              <a:lvl6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6pPr>
              <a:lvl7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7pPr>
              <a:lvl8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8pPr>
              <a:lvl9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9pPr>
            </a:lstStyle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Shape 177"/>
            <p:cNvSpPr txBox="1"/>
            <p:nvPr/>
          </p:nvSpPr>
          <p:spPr>
            <a:xfrm>
              <a:off x="323850" y="5797173"/>
              <a:ext cx="5213349" cy="64633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>
              <a:def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1pPr>
              <a:lvl2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2pPr>
              <a:lvl3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3pPr>
              <a:lvl4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4pPr>
              <a:lvl5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5pPr>
              <a:lvl6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6pPr>
              <a:lvl7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7pPr>
              <a:lvl8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8pPr>
              <a:lvl9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600"/>
                </a:spcAft>
                <a:buSzPct val="25000"/>
                <a:buNone/>
              </a:pPr>
              <a:r>
                <a:rPr lang="nl-NL" sz="1800" b="1" i="0" u="none" strike="noStrike" cap="none" baseline="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Programming (TICT-V1PROG-15)</a:t>
              </a:r>
            </a:p>
            <a:p>
              <a:pPr marL="0" marR="0" lvl="0" indent="0" algn="l" rtl="0">
                <a:spcBef>
                  <a:spcPts val="0"/>
                </a:spcBef>
                <a:spcAft>
                  <a:spcPts val="600"/>
                </a:spcAft>
                <a:buSzPct val="25000"/>
                <a:buNone/>
              </a:pPr>
              <a:r>
                <a:rPr lang="nl-NL" sz="1800" b="1" i="0" u="none" strike="noStrike" cap="none" baseline="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HBO-ICT propedeuse blok 1</a:t>
              </a:r>
            </a:p>
          </p:txBody>
        </p:sp>
      </p:grpSp>
      <p:pic>
        <p:nvPicPr>
          <p:cNvPr id="5" name="Afbeelding 4" descr="evolution_man_pc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9261" y="1632778"/>
            <a:ext cx="5855624" cy="2213426"/>
          </a:xfrm>
          <a:prstGeom prst="rect">
            <a:avLst/>
          </a:prstGeom>
        </p:spPr>
      </p:pic>
      <p:sp>
        <p:nvSpPr>
          <p:cNvPr id="6" name="Rechthoek 5"/>
          <p:cNvSpPr/>
          <p:nvPr/>
        </p:nvSpPr>
        <p:spPr>
          <a:xfrm>
            <a:off x="4001717" y="3809133"/>
            <a:ext cx="3596182" cy="246221"/>
          </a:xfrm>
          <a:prstGeom prst="rect">
            <a:avLst/>
          </a:prstGeom>
        </p:spPr>
        <p:txBody>
          <a:bodyPr wrap="none">
            <a:sp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r>
              <a:rPr lang="nl-NL" sz="1000" dirty="0">
                <a:hlinkClick r:id="rId5"/>
              </a:rPr>
              <a:t>Man Chain </a:t>
            </a:r>
            <a:r>
              <a:rPr lang="nl-NL" sz="1000" dirty="0" err="1">
                <a:hlinkClick r:id="rId5"/>
              </a:rPr>
              <a:t>illustration</a:t>
            </a:r>
            <a:r>
              <a:rPr lang="nl-NL" sz="1000" dirty="0"/>
              <a:t> </a:t>
            </a:r>
            <a:r>
              <a:rPr lang="nl-NL" sz="1000" dirty="0" err="1"/>
              <a:t>by</a:t>
            </a:r>
            <a:r>
              <a:rPr lang="nl-NL" sz="1000" dirty="0"/>
              <a:t> </a:t>
            </a:r>
            <a:r>
              <a:rPr lang="nl-NL" sz="1000" dirty="0">
                <a:hlinkClick r:id="rId6"/>
              </a:rPr>
              <a:t>Frits </a:t>
            </a:r>
            <a:r>
              <a:rPr lang="nl-NL" sz="1000" dirty="0" err="1">
                <a:hlinkClick r:id="rId6"/>
              </a:rPr>
              <a:t>Ahlefeldt-Laurvig</a:t>
            </a:r>
            <a:r>
              <a:rPr lang="nl-NL" sz="1000" dirty="0"/>
              <a:t> | </a:t>
            </a:r>
            <a:r>
              <a:rPr lang="nl-NL" sz="1000" dirty="0">
                <a:hlinkClick r:id="rId7"/>
              </a:rPr>
              <a:t>CC BY-ND</a:t>
            </a:r>
            <a:endParaRPr lang="nl-NL" sz="1000" dirty="0"/>
          </a:p>
        </p:txBody>
      </p:sp>
    </p:spTree>
    <p:extLst>
      <p:ext uri="{BB962C8B-B14F-4D97-AF65-F5344CB8AC3E}">
        <p14:creationId xmlns:p14="http://schemas.microsoft.com/office/powerpoint/2010/main" val="13018930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3600" b="1" kern="0" noProof="0" dirty="0">
              <a:latin typeface="Calibri" pitchFamily="34" charset="0"/>
              <a:ea typeface="+mj-ea"/>
              <a:cs typeface="+mj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Python Standard Library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 bwMode="auto">
          <a:xfrm>
            <a:off x="476216" y="2168307"/>
            <a:ext cx="800554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accent1"/>
                </a:solidFill>
              </a:rPr>
              <a:t>The core Python programming language comes with functions such as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max()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sz="2000" dirty="0">
                <a:solidFill>
                  <a:schemeClr val="accent1"/>
                </a:solidFill>
              </a:rPr>
              <a:t>and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sum()</a:t>
            </a:r>
            <a:r>
              <a:rPr lang="en-US" sz="2000" dirty="0">
                <a:solidFill>
                  <a:schemeClr val="accent1"/>
                </a:solidFill>
              </a:rPr>
              <a:t> and classes such as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solidFill>
                  <a:schemeClr val="accent1"/>
                </a:solidFill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2000" dirty="0">
                <a:solidFill>
                  <a:schemeClr val="accent1"/>
                </a:solidFill>
              </a:rPr>
              <a:t>, and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sz="2000" dirty="0">
                <a:solidFill>
                  <a:schemeClr val="accent1"/>
                </a:solidFill>
              </a:rPr>
              <a:t>. 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6" name="TextBox 5"/>
          <p:cNvSpPr txBox="1"/>
          <p:nvPr/>
        </p:nvSpPr>
        <p:spPr bwMode="auto">
          <a:xfrm>
            <a:off x="476216" y="6003125"/>
            <a:ext cx="800554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accent1"/>
                </a:solidFill>
              </a:rPr>
              <a:t>The Python Standard Library functions and classes are organized into components called </a:t>
            </a:r>
            <a:r>
              <a:rPr lang="en-US" sz="2000" dirty="0">
                <a:solidFill>
                  <a:srgbClr val="FF0000"/>
                </a:solidFill>
              </a:rPr>
              <a:t>modules</a:t>
            </a:r>
            <a:r>
              <a:rPr lang="en-US" sz="2000" dirty="0">
                <a:solidFill>
                  <a:schemeClr val="accent1"/>
                </a:solidFill>
              </a:rPr>
              <a:t>.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 bwMode="auto">
          <a:xfrm>
            <a:off x="476216" y="3171701"/>
            <a:ext cx="8229511" cy="26468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accent1"/>
                </a:solidFill>
              </a:rPr>
              <a:t>Many more functions and classes are defined in the Python Standard Library to support</a:t>
            </a:r>
          </a:p>
          <a:p>
            <a:pPr marL="684213" lvl="1" indent="-227013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dirty="0"/>
              <a:t>Network programming</a:t>
            </a:r>
          </a:p>
          <a:p>
            <a:pPr marL="684213" lvl="1" indent="-227013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dirty="0"/>
              <a:t>Web application programming</a:t>
            </a:r>
          </a:p>
          <a:p>
            <a:pPr marL="684213" lvl="1" indent="-227013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dirty="0"/>
              <a:t>Graphical user interface (GUI) development</a:t>
            </a:r>
          </a:p>
          <a:p>
            <a:pPr marL="684213" lvl="1" indent="-227013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dirty="0"/>
              <a:t>Database programming</a:t>
            </a:r>
          </a:p>
          <a:p>
            <a:pPr marL="684213" lvl="1" indent="-227013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dirty="0"/>
              <a:t>Mathematical functions</a:t>
            </a:r>
          </a:p>
          <a:p>
            <a:pPr marL="684213" lvl="1" indent="-227013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dirty="0"/>
              <a:t>Pseudorandom number generators</a:t>
            </a:r>
          </a:p>
          <a:p>
            <a:pPr marL="684213" lvl="1" indent="-227013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Media processing,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3479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3600" b="1" kern="0" noProof="0" dirty="0">
              <a:latin typeface="Calibri" pitchFamily="34" charset="0"/>
              <a:ea typeface="+mj-ea"/>
              <a:cs typeface="+mj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Standard Library module </a:t>
            </a:r>
            <a:r>
              <a:rPr lang="en-US" sz="3600" b="1" kern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math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 flipH="1">
            <a:off x="293087" y="1832127"/>
            <a:ext cx="77724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The core Python language does not have a 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square root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function </a:t>
            </a:r>
          </a:p>
        </p:txBody>
      </p:sp>
      <p:sp>
        <p:nvSpPr>
          <p:cNvPr id="6" name="TextBox 5"/>
          <p:cNvSpPr txBox="1"/>
          <p:nvPr/>
        </p:nvSpPr>
        <p:spPr bwMode="auto">
          <a:xfrm>
            <a:off x="5025876" y="2456796"/>
            <a:ext cx="4130824" cy="440120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import math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 bwMode="auto">
          <a:xfrm>
            <a:off x="293087" y="2456796"/>
            <a:ext cx="4732789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The square root function </a:t>
            </a:r>
            <a:r>
              <a:rPr lang="en-US" kern="0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sqrt</a:t>
            </a:r>
            <a:r>
              <a:rPr lang="en-US" kern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is defined in the Standard Library module </a:t>
            </a:r>
            <a:r>
              <a:rPr lang="en-US" kern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math</a:t>
            </a:r>
            <a:endParaRPr lang="en-US" sz="2000" kern="0" dirty="0">
              <a:solidFill>
                <a:schemeClr val="accent1"/>
              </a:solidFill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9" name="TextBox 8"/>
          <p:cNvSpPr txBox="1"/>
          <p:nvPr/>
        </p:nvSpPr>
        <p:spPr bwMode="auto">
          <a:xfrm>
            <a:off x="293087" y="3376079"/>
            <a:ext cx="4732789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lvl="1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</a:pPr>
            <a:r>
              <a:rPr lang="en-US" sz="2000" dirty="0">
                <a:solidFill>
                  <a:schemeClr val="accent1"/>
                </a:solidFill>
              </a:rPr>
              <a:t>A module must be explicitly imported into the execution environment:</a:t>
            </a:r>
          </a:p>
        </p:txBody>
      </p:sp>
      <p:sp>
        <p:nvSpPr>
          <p:cNvPr id="10" name="TextBox 9"/>
          <p:cNvSpPr txBox="1"/>
          <p:nvPr/>
        </p:nvSpPr>
        <p:spPr bwMode="auto">
          <a:xfrm>
            <a:off x="293087" y="4804723"/>
            <a:ext cx="4732789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The prefix </a:t>
            </a:r>
            <a:r>
              <a:rPr lang="en-US" sz="2000" kern="0" dirty="0">
                <a:solidFill>
                  <a:srgbClr val="000000"/>
                </a:solidFill>
                <a:latin typeface="Calibri" pitchFamily="34" charset="0"/>
                <a:ea typeface="+mj-ea"/>
                <a:cs typeface="+mj-cs"/>
              </a:rPr>
              <a:t>math.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must be present when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using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  <a:r>
              <a:rPr lang="en-US" sz="2000" kern="0" dirty="0" err="1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f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unction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sqrt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()</a:t>
            </a:r>
          </a:p>
        </p:txBody>
      </p:sp>
      <p:sp>
        <p:nvSpPr>
          <p:cNvPr id="11" name="TextBox 10"/>
          <p:cNvSpPr txBox="1"/>
          <p:nvPr/>
        </p:nvSpPr>
        <p:spPr bwMode="auto">
          <a:xfrm>
            <a:off x="1550250" y="4255379"/>
            <a:ext cx="1800756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import &lt;module&gt;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 bwMode="auto">
          <a:xfrm>
            <a:off x="293087" y="5666602"/>
            <a:ext cx="4732789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294171"/>
                </a:solidFill>
              </a:rPr>
              <a:t>The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math</a:t>
            </a:r>
            <a:r>
              <a:rPr lang="en-US" sz="2000" dirty="0">
                <a:solidFill>
                  <a:srgbClr val="294171"/>
                </a:solidFill>
              </a:rPr>
              <a:t> module is a library of mathematical functions and constants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29417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3" name="TextBox 12"/>
          <p:cNvSpPr txBox="1"/>
          <p:nvPr/>
        </p:nvSpPr>
        <p:spPr bwMode="auto">
          <a:xfrm>
            <a:off x="5025876" y="2456796"/>
            <a:ext cx="4130824" cy="440120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import math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math.sqrt(4)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2.0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sqrt(4)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Traceback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(most recent call last):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File "&lt;pyshell#10&gt;", line 1, in &lt;module&gt;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sqrt(4)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NameError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name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 is not defined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 bwMode="auto">
          <a:xfrm>
            <a:off x="5013176" y="2456796"/>
            <a:ext cx="4130824" cy="440120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import math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math.sqrt(4)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2.0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sqrt(4)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Traceback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(most recent call last):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File "&lt;pyshell#10&gt;", line 1, in &lt;module&gt;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sqrt(4)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NameError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name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 is not defined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help(math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Help on module math: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math.cos(0)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1.0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math.log(8)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2.0794415416798357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math.log(8, 2)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3.0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math.pi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3.141592653589793</a:t>
            </a:r>
          </a:p>
        </p:txBody>
      </p:sp>
    </p:spTree>
    <p:extLst>
      <p:ext uri="{BB962C8B-B14F-4D97-AF65-F5344CB8AC3E}">
        <p14:creationId xmlns:p14="http://schemas.microsoft.com/office/powerpoint/2010/main" val="3649222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9" grpId="0"/>
      <p:bldP spid="10" grpId="0"/>
      <p:bldP spid="11" grpId="0" animBg="1"/>
      <p:bldP spid="12" grpId="0"/>
      <p:bldP spid="13" grpId="0" animBg="1"/>
      <p:bldP spid="13" grpId="1" animBg="1"/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Exercise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 bwMode="auto">
          <a:xfrm>
            <a:off x="4993312" y="2938174"/>
            <a:ext cx="4016358" cy="2677656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math.sqrt(3**2+4**2)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5.0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(math.sqrt(3**2+4**2) == 5)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math.pi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*10**2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314.1592653589793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(2*5**2 &lt; 7**2)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37982" y="1660901"/>
            <a:ext cx="4338227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accent1"/>
                </a:solidFill>
              </a:rPr>
              <a:t>Write a Python expression that assigns to variable </a:t>
            </a:r>
            <a:r>
              <a:rPr lang="en-US" sz="2000" dirty="0" err="1">
                <a:solidFill>
                  <a:schemeClr val="accent1"/>
                </a:solidFill>
              </a:rPr>
              <a:t>c</a:t>
            </a:r>
            <a:endParaRPr lang="en-US" sz="2000" dirty="0">
              <a:solidFill>
                <a:schemeClr val="accent1"/>
              </a:solidFill>
            </a:endParaRPr>
          </a:p>
          <a:p>
            <a:pPr marL="800100" lvl="1" indent="-342900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+mj-lt"/>
              <a:buAutoNum type="alphaLcParenR"/>
            </a:pPr>
            <a:endParaRPr lang="en-US" sz="2000" dirty="0">
              <a:solidFill>
                <a:schemeClr val="accent1"/>
              </a:solidFill>
            </a:endParaRPr>
          </a:p>
          <a:p>
            <a:pPr marL="800100" lvl="1" indent="-342900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+mj-lt"/>
              <a:buAutoNum type="alphaLcParenR"/>
            </a:pPr>
            <a:r>
              <a:rPr lang="en-US" dirty="0"/>
              <a:t>The length of the hypotenuse in a right triangle whose other two sides have lengths 3 and 4</a:t>
            </a:r>
          </a:p>
          <a:p>
            <a:pPr marL="800100" lvl="1" indent="-342900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+mj-lt"/>
              <a:buAutoNum type="alphaLcParenR"/>
            </a:pPr>
            <a:r>
              <a:rPr lang="en-US" dirty="0"/>
              <a:t>The value of the Boolean expression that evaluates whether the length of the above hypotenuse is 5</a:t>
            </a:r>
          </a:p>
          <a:p>
            <a:pPr marL="800100" lvl="1" indent="-342900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+mj-lt"/>
              <a:buAutoNum type="alphaLcParenR"/>
            </a:pPr>
            <a:r>
              <a:rPr lang="en-US" dirty="0"/>
              <a:t>The area of a disk of radius 10</a:t>
            </a:r>
          </a:p>
          <a:p>
            <a:pPr marL="800100" lvl="1" indent="-342900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+mj-lt"/>
              <a:buAutoNum type="alphaLcParenR"/>
            </a:pPr>
            <a:r>
              <a:rPr lang="en-US" dirty="0"/>
              <a:t>The value of the Boolean expression that checks whether a point with coordinates (5, 5) is inside a circle with center (0,0) and radius 7.</a:t>
            </a:r>
          </a:p>
        </p:txBody>
      </p:sp>
    </p:spTree>
    <p:extLst>
      <p:ext uri="{BB962C8B-B14F-4D97-AF65-F5344CB8AC3E}">
        <p14:creationId xmlns:p14="http://schemas.microsoft.com/office/powerpoint/2010/main" val="192618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Python program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457771" y="2282634"/>
            <a:ext cx="3879115" cy="2369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accent1"/>
                </a:solidFill>
              </a:rPr>
              <a:t>A Python program is a sequence of Python statements</a:t>
            </a:r>
          </a:p>
          <a:p>
            <a:pPr marL="457200" indent="-457200" defTabSz="914400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chemeClr val="accent1"/>
              </a:solidFill>
            </a:endParaRPr>
          </a:p>
          <a:p>
            <a:pPr marL="682625" lvl="1" indent="-225425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dirty="0"/>
              <a:t>Stored in a text file called a Python module</a:t>
            </a:r>
          </a:p>
          <a:p>
            <a:pPr marL="682625" lvl="2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</a:pPr>
            <a:endParaRPr lang="en-US" dirty="0"/>
          </a:p>
          <a:p>
            <a:pPr marL="682625" lvl="1" indent="-225425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dirty="0"/>
              <a:t>Executed using an IDE or “from the command line”</a:t>
            </a:r>
          </a:p>
        </p:txBody>
      </p:sp>
      <p:sp>
        <p:nvSpPr>
          <p:cNvPr id="12" name="TextBox 11"/>
          <p:cNvSpPr txBox="1"/>
          <p:nvPr/>
        </p:nvSpPr>
        <p:spPr bwMode="auto">
          <a:xfrm>
            <a:off x="263263" y="5340569"/>
            <a:ext cx="4601979" cy="9541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line1 = 'Hello Python developer...'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line2 = 'Welcome to the world of Python!'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print(line1)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print(line2)</a:t>
            </a:r>
          </a:p>
        </p:txBody>
      </p:sp>
      <p:sp>
        <p:nvSpPr>
          <p:cNvPr id="15" name="Alternate Process 14"/>
          <p:cNvSpPr/>
          <p:nvPr/>
        </p:nvSpPr>
        <p:spPr>
          <a:xfrm>
            <a:off x="4542021" y="2778019"/>
            <a:ext cx="4601979" cy="340519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line2 = 'Welcome to the world of Python!'</a:t>
            </a:r>
          </a:p>
        </p:txBody>
      </p:sp>
      <p:cxnSp>
        <p:nvCxnSpPr>
          <p:cNvPr id="16" name="Shape 15"/>
          <p:cNvCxnSpPr>
            <a:stCxn id="25" idx="2"/>
            <a:endCxn id="15" idx="0"/>
          </p:cNvCxnSpPr>
          <p:nvPr/>
        </p:nvCxnSpPr>
        <p:spPr>
          <a:xfrm rot="5400000">
            <a:off x="6549155" y="2484159"/>
            <a:ext cx="587717" cy="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Alternate Process 16"/>
          <p:cNvSpPr/>
          <p:nvPr/>
        </p:nvSpPr>
        <p:spPr>
          <a:xfrm>
            <a:off x="6089953" y="3631803"/>
            <a:ext cx="1506117" cy="340519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print(line1)</a:t>
            </a:r>
          </a:p>
        </p:txBody>
      </p:sp>
      <p:cxnSp>
        <p:nvCxnSpPr>
          <p:cNvPr id="18" name="Elbow Connector 17"/>
          <p:cNvCxnSpPr>
            <a:stCxn id="15" idx="2"/>
            <a:endCxn id="17" idx="0"/>
          </p:cNvCxnSpPr>
          <p:nvPr/>
        </p:nvCxnSpPr>
        <p:spPr>
          <a:xfrm rot="16200000" flipH="1">
            <a:off x="6586379" y="3375169"/>
            <a:ext cx="513265" cy="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Alternate Process 18"/>
          <p:cNvSpPr/>
          <p:nvPr/>
        </p:nvSpPr>
        <p:spPr>
          <a:xfrm>
            <a:off x="6089158" y="4470342"/>
            <a:ext cx="1506117" cy="340519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print(line2)</a:t>
            </a:r>
          </a:p>
        </p:txBody>
      </p:sp>
      <p:cxnSp>
        <p:nvCxnSpPr>
          <p:cNvPr id="20" name="Shape 57"/>
          <p:cNvCxnSpPr>
            <a:stCxn id="17" idx="2"/>
            <a:endCxn id="19" idx="0"/>
          </p:cNvCxnSpPr>
          <p:nvPr/>
        </p:nvCxnSpPr>
        <p:spPr>
          <a:xfrm rot="5400000">
            <a:off x="6593605" y="4220935"/>
            <a:ext cx="498020" cy="79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Alternate Process 24"/>
          <p:cNvSpPr/>
          <p:nvPr/>
        </p:nvSpPr>
        <p:spPr>
          <a:xfrm>
            <a:off x="4865242" y="1849783"/>
            <a:ext cx="3955543" cy="340519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line1 = 'Hello Python developer...'</a:t>
            </a:r>
          </a:p>
        </p:txBody>
      </p:sp>
      <p:cxnSp>
        <p:nvCxnSpPr>
          <p:cNvPr id="27" name="Shape 15"/>
          <p:cNvCxnSpPr>
            <a:endCxn id="25" idx="0"/>
          </p:cNvCxnSpPr>
          <p:nvPr/>
        </p:nvCxnSpPr>
        <p:spPr>
          <a:xfrm rot="16200000" flipH="1">
            <a:off x="6663290" y="1670058"/>
            <a:ext cx="359447" cy="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 bwMode="auto">
          <a:xfrm>
            <a:off x="3818661" y="6294676"/>
            <a:ext cx="104658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kern="0" noProof="0" dirty="0" err="1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h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ello.py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54" name="TextBox 53"/>
          <p:cNvSpPr txBox="1"/>
          <p:nvPr/>
        </p:nvSpPr>
        <p:spPr bwMode="auto">
          <a:xfrm>
            <a:off x="5296200" y="5340569"/>
            <a:ext cx="3524585" cy="73866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python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hello.py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</a:p>
        </p:txBody>
      </p:sp>
      <p:sp>
        <p:nvSpPr>
          <p:cNvPr id="56" name="TextBox 55"/>
          <p:cNvSpPr txBox="1"/>
          <p:nvPr/>
        </p:nvSpPr>
        <p:spPr bwMode="auto">
          <a:xfrm>
            <a:off x="263263" y="5340569"/>
            <a:ext cx="4601979" cy="9541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line1 = 'Hello Python developer...'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line2 = 'Welcome to the world of Python!'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print(line1)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print(line2)</a:t>
            </a:r>
          </a:p>
        </p:txBody>
      </p:sp>
      <p:sp>
        <p:nvSpPr>
          <p:cNvPr id="57" name="TextBox 56"/>
          <p:cNvSpPr txBox="1"/>
          <p:nvPr/>
        </p:nvSpPr>
        <p:spPr bwMode="auto">
          <a:xfrm>
            <a:off x="263263" y="5340569"/>
            <a:ext cx="4601979" cy="9541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line1 = 'Hello Python developer...'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line2 = 'Welcome to the world of Python!'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print(line1)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print(line2)</a:t>
            </a:r>
          </a:p>
        </p:txBody>
      </p:sp>
      <p:sp>
        <p:nvSpPr>
          <p:cNvPr id="58" name="TextBox 57"/>
          <p:cNvSpPr txBox="1"/>
          <p:nvPr/>
        </p:nvSpPr>
        <p:spPr bwMode="auto">
          <a:xfrm>
            <a:off x="263263" y="5340569"/>
            <a:ext cx="4601979" cy="9541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line1 = 'Hello Python developer...'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line2 = 'Welcome to the world of Python!'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print(line1)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print(line2)</a:t>
            </a:r>
          </a:p>
        </p:txBody>
      </p:sp>
      <p:sp>
        <p:nvSpPr>
          <p:cNvPr id="59" name="TextBox 58"/>
          <p:cNvSpPr txBox="1"/>
          <p:nvPr/>
        </p:nvSpPr>
        <p:spPr bwMode="auto">
          <a:xfrm>
            <a:off x="263263" y="5340569"/>
            <a:ext cx="4601979" cy="9541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line1 = 'Hello Python developer...'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line2 = 'Welcome to the world of Python!'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print(line1)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print(line2)</a:t>
            </a:r>
          </a:p>
        </p:txBody>
      </p:sp>
      <p:sp>
        <p:nvSpPr>
          <p:cNvPr id="60" name="TextBox 59"/>
          <p:cNvSpPr txBox="1"/>
          <p:nvPr/>
        </p:nvSpPr>
        <p:spPr bwMode="auto">
          <a:xfrm>
            <a:off x="5296200" y="5340569"/>
            <a:ext cx="3524585" cy="73866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python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hello.py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 Python developer…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Welcome to the world of Python!</a:t>
            </a:r>
          </a:p>
        </p:txBody>
      </p:sp>
      <p:sp>
        <p:nvSpPr>
          <p:cNvPr id="61" name="TextBox 60"/>
          <p:cNvSpPr txBox="1"/>
          <p:nvPr/>
        </p:nvSpPr>
        <p:spPr bwMode="auto">
          <a:xfrm>
            <a:off x="5296200" y="5340569"/>
            <a:ext cx="3524585" cy="73866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python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hello.py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 Python developer…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2" name="TextBox 61"/>
          <p:cNvSpPr txBox="1"/>
          <p:nvPr/>
        </p:nvSpPr>
        <p:spPr bwMode="auto">
          <a:xfrm>
            <a:off x="457771" y="2282634"/>
            <a:ext cx="3879115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accent1"/>
                </a:solidFill>
              </a:rPr>
              <a:t>A Python program is a sequence of Python statements</a:t>
            </a:r>
          </a:p>
          <a:p>
            <a:pPr marL="457200" indent="-457200" defTabSz="914400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chemeClr val="accent1"/>
              </a:solidFill>
            </a:endParaRPr>
          </a:p>
          <a:p>
            <a:pPr marL="682625" lvl="1" indent="-225425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dirty="0"/>
              <a:t>Stored in a text file called a Python module</a:t>
            </a:r>
          </a:p>
          <a:p>
            <a:pPr marL="682625" lvl="2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</a:pPr>
            <a:endParaRPr lang="en-US" dirty="0"/>
          </a:p>
          <a:p>
            <a:pPr marL="682625" lvl="1" indent="-225425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dirty="0"/>
              <a:t>Executed using an IDE or </a:t>
            </a:r>
            <a:r>
              <a:rPr lang="en-US" dirty="0">
                <a:solidFill>
                  <a:srgbClr val="FF0000"/>
                </a:solidFill>
              </a:rPr>
              <a:t>“from the command line”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 animBg="1"/>
      <p:bldP spid="15" grpId="0" animBg="1"/>
      <p:bldP spid="17" grpId="0" animBg="1"/>
      <p:bldP spid="19" grpId="0" animBg="1"/>
      <p:bldP spid="25" grpId="0" animBg="1"/>
      <p:bldP spid="54" grpId="0" animBg="1"/>
      <p:bldP spid="54" grpId="1" animBg="1"/>
      <p:bldP spid="56" grpId="0" animBg="1"/>
      <p:bldP spid="57" grpId="0" animBg="1"/>
      <p:bldP spid="57" grpId="1" animBg="1"/>
      <p:bldP spid="58" grpId="0" animBg="1"/>
      <p:bldP spid="58" grpId="1" animBg="1"/>
      <p:bldP spid="59" grpId="0" animBg="1"/>
      <p:bldP spid="59" grpId="1" animBg="1"/>
      <p:bldP spid="60" grpId="0" animBg="1"/>
      <p:bldP spid="60" grpId="1" animBg="1"/>
      <p:bldP spid="61" grpId="0" animBg="1"/>
      <p:bldP spid="61" grpId="1" animBg="1"/>
      <p:bldP spid="6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>
                <a:latin typeface="Calibri" pitchFamily="34" charset="0"/>
                <a:ea typeface="+mj-ea"/>
                <a:cs typeface="+mj-cs"/>
              </a:rPr>
              <a:t>Built-in function </a:t>
            </a:r>
            <a:r>
              <a:rPr lang="en-US" sz="3600" b="1" kern="0" noProof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print()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457771" y="1645478"/>
            <a:ext cx="8023987" cy="2185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accent1"/>
                </a:solidFill>
              </a:rPr>
              <a:t>Function </a:t>
            </a:r>
            <a:r>
              <a:rPr lang="en-US" sz="2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print()</a:t>
            </a:r>
            <a:r>
              <a:rPr lang="en-US" sz="2000" dirty="0">
                <a:solidFill>
                  <a:schemeClr val="accent1"/>
                </a:solidFill>
              </a:rPr>
              <a:t> prints its input argument to the IDLE window</a:t>
            </a:r>
          </a:p>
          <a:p>
            <a:pPr marL="457200" indent="-457200" defTabSz="914400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chemeClr val="accent1"/>
              </a:solidFill>
            </a:endParaRPr>
          </a:p>
          <a:p>
            <a:pPr marL="682625" lvl="1" indent="-225425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sz="2000" dirty="0"/>
              <a:t>The argument can be any object: an integer, a float, a string, a list, …</a:t>
            </a:r>
          </a:p>
          <a:p>
            <a:pPr marL="1139825" lvl="2" indent="-225425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Courier New"/>
              <a:buChar char="o"/>
            </a:pPr>
            <a:r>
              <a:rPr lang="en-US" dirty="0"/>
              <a:t>Strings are printed without quotes  and “to be read by people”, rather than “to be interpreted by Python”, </a:t>
            </a:r>
          </a:p>
          <a:p>
            <a:pPr marL="682625" lvl="2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</a:pPr>
            <a:endParaRPr lang="en-US" sz="2000" dirty="0"/>
          </a:p>
          <a:p>
            <a:pPr marL="682625" lvl="1" indent="-225425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sz="2000" dirty="0"/>
              <a:t>The “string representation” of the object is printed</a:t>
            </a:r>
          </a:p>
        </p:txBody>
      </p:sp>
      <p:sp>
        <p:nvSpPr>
          <p:cNvPr id="26" name="TextBox 25"/>
          <p:cNvSpPr txBox="1"/>
          <p:nvPr/>
        </p:nvSpPr>
        <p:spPr bwMode="auto">
          <a:xfrm>
            <a:off x="457771" y="4295913"/>
            <a:ext cx="3524585" cy="181588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print(0)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print(0.0)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print('zero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zero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print([0, 1, 'two'])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[0, 1, 'two']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>
                <a:latin typeface="Calibri" pitchFamily="34" charset="0"/>
                <a:ea typeface="+mj-ea"/>
                <a:cs typeface="+mj-cs"/>
              </a:rPr>
              <a:t>Built-in function </a:t>
            </a:r>
            <a:r>
              <a:rPr lang="en-US" sz="3600" b="1" kern="0" noProof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input()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 bwMode="auto">
          <a:xfrm>
            <a:off x="230978" y="5175798"/>
            <a:ext cx="4716137" cy="11695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first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input('Enter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your first name: 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last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input('Enter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your last name: 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line1 = 'Hello’ + first + '' + last + '…'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print(line1)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print('Welcome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to the world of Python!')</a:t>
            </a: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 bwMode="auto">
          <a:xfrm>
            <a:off x="4934415" y="2778355"/>
            <a:ext cx="4209585" cy="2246769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name =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input('Enter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your name: 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your name: Michael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name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'Michael'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========= RESTART =============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your first name: Michael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your last name: Jordan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 Michael Jordan...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Welcome to the world of Python!</a:t>
            </a:r>
          </a:p>
        </p:txBody>
      </p:sp>
      <p:sp>
        <p:nvSpPr>
          <p:cNvPr id="9" name="TextBox 8"/>
          <p:cNvSpPr txBox="1"/>
          <p:nvPr/>
        </p:nvSpPr>
        <p:spPr bwMode="auto">
          <a:xfrm>
            <a:off x="3900534" y="6345349"/>
            <a:ext cx="104658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input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.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py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 bwMode="auto">
          <a:xfrm>
            <a:off x="4947115" y="2778355"/>
            <a:ext cx="4209585" cy="2246769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name =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input('Enter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your name: 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your name: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 bwMode="auto">
          <a:xfrm>
            <a:off x="4934415" y="2778355"/>
            <a:ext cx="4209585" cy="2246769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name =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input('Enter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your name: 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 bwMode="auto">
          <a:xfrm>
            <a:off x="4947115" y="2778355"/>
            <a:ext cx="4209585" cy="2246769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name =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input('Enter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your name: 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your name: Michael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 bwMode="auto">
          <a:xfrm>
            <a:off x="4947115" y="2778355"/>
            <a:ext cx="4209585" cy="2246769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name =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input('Enter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your name: 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your name: Michael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name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'Michael'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 bwMode="auto">
          <a:xfrm>
            <a:off x="230978" y="5175798"/>
            <a:ext cx="4716137" cy="11695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 = 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input('Enter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your first name: 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last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input('Enter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your last name: 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line1 = 'Hello’ + first + '' + last + '…'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print(line1)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print('Welcome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to the world of Python!')</a:t>
            </a: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 bwMode="auto">
          <a:xfrm>
            <a:off x="218278" y="5175798"/>
            <a:ext cx="4716137" cy="11695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first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input('Enter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your first name: 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last = 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input('Enter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your last name: 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line1 = 'Hello’ + first + '' + last + '…'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print(line1)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print('Welcome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to the world of Python!')</a:t>
            </a: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 bwMode="auto">
          <a:xfrm>
            <a:off x="230978" y="5175798"/>
            <a:ext cx="4716137" cy="11695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first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input('Enter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your first name: 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last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input('Enter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your last name: 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line1 = 'Hello’ + first + '' + last + '…'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print(line1)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print('Welcome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to the world of Python!')</a:t>
            </a:r>
            <a:endParaRPr lang="en-US" sz="1400" kern="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 bwMode="auto">
          <a:xfrm>
            <a:off x="4934415" y="2778355"/>
            <a:ext cx="4209585" cy="2246769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name =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input('Enter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your name: 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your name: Michael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name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'Michael'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========= RESTART =============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your first name: Michael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your last name: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 bwMode="auto">
          <a:xfrm>
            <a:off x="4947115" y="2778355"/>
            <a:ext cx="4209585" cy="2246769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name =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input('Enter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your name: 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your name: Michael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name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'Michael'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========= RESTART =============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your first name: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 bwMode="auto">
          <a:xfrm>
            <a:off x="4947115" y="2778355"/>
            <a:ext cx="4209585" cy="2246769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name =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input('Enter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your name: 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your name: Michael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230978" y="1463314"/>
            <a:ext cx="8023987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accent1"/>
                </a:solidFill>
              </a:rPr>
              <a:t>Function </a:t>
            </a:r>
            <a:r>
              <a:rPr lang="en-US" sz="2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input()</a:t>
            </a:r>
            <a:r>
              <a:rPr lang="en-US" sz="2000" dirty="0">
                <a:solidFill>
                  <a:schemeClr val="accent1"/>
                </a:solidFill>
              </a:rPr>
              <a:t> requests and reads input from the user interactively</a:t>
            </a:r>
          </a:p>
          <a:p>
            <a:pPr marL="682625" lvl="1" indent="-225425" defTabSz="914400" fontAlgn="base"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Font typeface="Arial"/>
              <a:buChar char="•"/>
            </a:pPr>
            <a:r>
              <a:rPr lang="en-US" sz="2000" dirty="0"/>
              <a:t>It’s (optional) input argument is the request message</a:t>
            </a:r>
          </a:p>
          <a:p>
            <a:pPr marL="682625" lvl="1" indent="-225425" defTabSz="914400" fontAlgn="base"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Font typeface="Arial"/>
              <a:buChar char="•"/>
            </a:pPr>
            <a:r>
              <a:rPr lang="en-US" sz="2000" dirty="0"/>
              <a:t>Typically used on the right side of an assignment statement</a:t>
            </a:r>
          </a:p>
        </p:txBody>
      </p:sp>
      <p:sp>
        <p:nvSpPr>
          <p:cNvPr id="20" name="TextBox 19"/>
          <p:cNvSpPr txBox="1"/>
          <p:nvPr/>
        </p:nvSpPr>
        <p:spPr bwMode="auto">
          <a:xfrm>
            <a:off x="230978" y="2778355"/>
            <a:ext cx="425815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371600" lvl="1" indent="-1371600" defTabSz="914400" fontAlgn="base"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</a:pPr>
            <a:r>
              <a:rPr lang="en-US" sz="2000" dirty="0">
                <a:solidFill>
                  <a:schemeClr val="accent1"/>
                </a:solidFill>
              </a:rPr>
              <a:t>When executed:</a:t>
            </a:r>
          </a:p>
        </p:txBody>
      </p:sp>
      <p:sp>
        <p:nvSpPr>
          <p:cNvPr id="21" name="TextBox 20"/>
          <p:cNvSpPr txBox="1"/>
          <p:nvPr/>
        </p:nvSpPr>
        <p:spPr bwMode="auto">
          <a:xfrm>
            <a:off x="230978" y="2778355"/>
            <a:ext cx="4258158" cy="7540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371600" lvl="1" indent="-1371600" defTabSz="914400" fontAlgn="base"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</a:pPr>
            <a:r>
              <a:rPr lang="en-US" sz="2000" dirty="0">
                <a:solidFill>
                  <a:schemeClr val="accent1"/>
                </a:solidFill>
              </a:rPr>
              <a:t>When executed:</a:t>
            </a:r>
          </a:p>
          <a:p>
            <a:pPr marL="623888" lvl="2" indent="-227013" defTabSz="914400" fontAlgn="base"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SzPct val="75000"/>
              <a:buFont typeface="+mj-lt"/>
              <a:buAutoNum type="arabicPeriod"/>
            </a:pPr>
            <a:r>
              <a:rPr lang="en-US" dirty="0"/>
              <a:t>The input request message is printed</a:t>
            </a:r>
          </a:p>
        </p:txBody>
      </p:sp>
      <p:sp>
        <p:nvSpPr>
          <p:cNvPr id="22" name="TextBox 21"/>
          <p:cNvSpPr txBox="1"/>
          <p:nvPr/>
        </p:nvSpPr>
        <p:spPr bwMode="auto">
          <a:xfrm>
            <a:off x="230978" y="2778355"/>
            <a:ext cx="4258158" cy="2015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371600" lvl="1" indent="-1371600" defTabSz="914400" fontAlgn="base"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</a:pPr>
            <a:r>
              <a:rPr lang="en-US" sz="2000" dirty="0">
                <a:solidFill>
                  <a:schemeClr val="accent1"/>
                </a:solidFill>
              </a:rPr>
              <a:t>When executed:</a:t>
            </a:r>
          </a:p>
          <a:p>
            <a:pPr marL="623888" lvl="2" indent="-227013" defTabSz="914400" fontAlgn="base"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SzPct val="75000"/>
              <a:buFont typeface="+mj-lt"/>
              <a:buAutoNum type="arabicPeriod"/>
            </a:pPr>
            <a:r>
              <a:rPr lang="en-US" dirty="0"/>
              <a:t>The input request message is printed</a:t>
            </a:r>
          </a:p>
          <a:p>
            <a:pPr marL="623888" lvl="2" indent="-227013" defTabSz="914400" fontAlgn="base"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SzPct val="75000"/>
              <a:buFont typeface="+mj-lt"/>
              <a:buAutoNum type="arabicPeriod"/>
            </a:pPr>
            <a:r>
              <a:rPr lang="en-US" dirty="0"/>
              <a:t>The user enters the input</a:t>
            </a:r>
          </a:p>
          <a:p>
            <a:pPr marL="623888" lvl="2" indent="-227013" defTabSz="914400" fontAlgn="base"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SzPct val="75000"/>
              <a:buFont typeface="+mj-lt"/>
              <a:buAutoNum type="arabicPeriod"/>
            </a:pPr>
            <a:r>
              <a:rPr lang="en-US" dirty="0"/>
              <a:t>The </a:t>
            </a:r>
            <a:r>
              <a:rPr lang="en-US" i="1" dirty="0"/>
              <a:t>string </a:t>
            </a:r>
            <a:r>
              <a:rPr lang="en-US" dirty="0"/>
              <a:t>typed by the user is assigned to the variable on the left side of the assignment statement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23" name="TextBox 22"/>
          <p:cNvSpPr txBox="1"/>
          <p:nvPr/>
        </p:nvSpPr>
        <p:spPr bwMode="auto">
          <a:xfrm>
            <a:off x="230978" y="2778355"/>
            <a:ext cx="4258158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371600" lvl="1" indent="-1371600" defTabSz="914400" fontAlgn="base"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</a:pPr>
            <a:r>
              <a:rPr lang="en-US" sz="2000" dirty="0">
                <a:solidFill>
                  <a:schemeClr val="accent1"/>
                </a:solidFill>
              </a:rPr>
              <a:t>When executed:</a:t>
            </a:r>
          </a:p>
          <a:p>
            <a:pPr marL="623888" lvl="2" indent="-227013" defTabSz="914400" fontAlgn="base"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SzPct val="75000"/>
              <a:buFont typeface="+mj-lt"/>
              <a:buAutoNum type="arabicPeriod"/>
            </a:pPr>
            <a:r>
              <a:rPr lang="en-US" dirty="0"/>
              <a:t>The input request message is printed</a:t>
            </a:r>
          </a:p>
          <a:p>
            <a:pPr marL="623888" lvl="2" indent="-227013" defTabSz="914400" fontAlgn="base"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SzPct val="75000"/>
              <a:buFont typeface="+mj-lt"/>
              <a:buAutoNum type="arabicPeriod"/>
            </a:pPr>
            <a:r>
              <a:rPr lang="en-US" dirty="0"/>
              <a:t>The user enters the input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4" grpId="1" animBg="1"/>
      <p:bldP spid="7" grpId="0" animBg="1"/>
      <p:bldP spid="9" grpId="0"/>
      <p:bldP spid="12" grpId="0" animBg="1"/>
      <p:bldP spid="12" grpId="1" animBg="1"/>
      <p:bldP spid="13" grpId="0" animBg="1"/>
      <p:bldP spid="13" grpId="1" animBg="1"/>
      <p:bldP spid="11" grpId="0" animBg="1"/>
      <p:bldP spid="11" grpId="1" animBg="1"/>
      <p:bldP spid="10" grpId="0" animBg="1"/>
      <p:bldP spid="10" grpId="1" animBg="1"/>
      <p:bldP spid="16" grpId="0" animBg="1"/>
      <p:bldP spid="16" grpId="1" animBg="1"/>
      <p:bldP spid="15" grpId="0" animBg="1"/>
      <p:bldP spid="15" grpId="1" animBg="1"/>
      <p:bldP spid="14" grpId="0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/>
      <p:bldP spid="20" grpId="1"/>
      <p:bldP spid="21" grpId="0"/>
      <p:bldP spid="21" grpId="1"/>
      <p:bldP spid="22" grpId="0"/>
      <p:bldP spid="23" grpId="0"/>
      <p:bldP spid="23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>
                <a:latin typeface="Calibri" pitchFamily="34" charset="0"/>
                <a:ea typeface="+mj-ea"/>
                <a:cs typeface="+mj-cs"/>
              </a:rPr>
              <a:t>Built-in function </a:t>
            </a:r>
            <a:r>
              <a:rPr lang="en-US" sz="3600" b="1" kern="0" noProof="0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eval</a:t>
            </a:r>
            <a:r>
              <a:rPr lang="en-US" sz="3600" b="1" kern="0" noProof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125896" y="2035344"/>
            <a:ext cx="4737652" cy="4093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</a:pPr>
            <a:r>
              <a:rPr lang="en-US" sz="2000" dirty="0">
                <a:solidFill>
                  <a:srgbClr val="294171"/>
                </a:solidFill>
              </a:rPr>
              <a:t>Function </a:t>
            </a:r>
            <a:r>
              <a:rPr lang="en-US" sz="2000" dirty="0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input()</a:t>
            </a:r>
            <a:r>
              <a:rPr lang="en-US" sz="2000" dirty="0">
                <a:solidFill>
                  <a:srgbClr val="294171"/>
                </a:solidFill>
              </a:rPr>
              <a:t> evaluates anything</a:t>
            </a:r>
          </a:p>
          <a:p>
            <a:pPr defTabSz="914400" fontAlgn="base">
              <a:spcBef>
                <a:spcPct val="0"/>
              </a:spcBef>
            </a:pPr>
            <a:r>
              <a:rPr lang="en-US" sz="2000" dirty="0">
                <a:solidFill>
                  <a:srgbClr val="294171"/>
                </a:solidFill>
              </a:rPr>
              <a:t>the user enters as a string</a:t>
            </a:r>
          </a:p>
          <a:p>
            <a:pPr defTabSz="914400" fontAlgn="base">
              <a:spcBef>
                <a:spcPct val="0"/>
              </a:spcBef>
            </a:pPr>
            <a:endParaRPr lang="en-US" sz="2000" dirty="0">
              <a:solidFill>
                <a:srgbClr val="294171"/>
              </a:solidFill>
            </a:endParaRPr>
          </a:p>
          <a:p>
            <a:pPr defTabSz="914400" fontAlgn="base">
              <a:spcBef>
                <a:spcPct val="0"/>
              </a:spcBef>
            </a:pPr>
            <a:r>
              <a:rPr lang="en-US" sz="2000" dirty="0">
                <a:solidFill>
                  <a:srgbClr val="294171"/>
                </a:solidFill>
              </a:rPr>
              <a:t>What if we want the user to interactively enter non-string input such as a number?</a:t>
            </a:r>
          </a:p>
          <a:p>
            <a:pPr defTabSz="914400" fontAlgn="base">
              <a:spcBef>
                <a:spcPct val="0"/>
              </a:spcBef>
            </a:pPr>
            <a:endParaRPr lang="en-US" sz="2000" dirty="0">
              <a:solidFill>
                <a:srgbClr val="294171"/>
              </a:solidFill>
            </a:endParaRPr>
          </a:p>
          <a:p>
            <a:pPr defTabSz="914400" fontAlgn="base">
              <a:spcBef>
                <a:spcPct val="0"/>
              </a:spcBef>
            </a:pPr>
            <a:endParaRPr lang="en-US" sz="2000" dirty="0">
              <a:solidFill>
                <a:srgbClr val="294171"/>
              </a:solidFill>
            </a:endParaRPr>
          </a:p>
          <a:p>
            <a:pPr marL="566738" lvl="1" indent="-227013" defTabSz="914400" fontAlgn="base">
              <a:spcBef>
                <a:spcPct val="0"/>
              </a:spcBef>
              <a:buClr>
                <a:schemeClr val="accent1"/>
              </a:buClr>
              <a:buFont typeface="Arial"/>
              <a:buChar char="•"/>
            </a:pPr>
            <a:r>
              <a:rPr lang="en-US" sz="2000" dirty="0"/>
              <a:t>Solution 1: Use type conversion</a:t>
            </a:r>
          </a:p>
          <a:p>
            <a:pPr marL="566738" lvl="1" indent="-227013" defTabSz="914400" fontAlgn="base">
              <a:spcBef>
                <a:spcPct val="0"/>
              </a:spcBef>
              <a:buClr>
                <a:schemeClr val="accent1"/>
              </a:buClr>
              <a:buFont typeface="Arial"/>
              <a:buChar char="•"/>
            </a:pPr>
            <a:endParaRPr lang="en-US" sz="2000" dirty="0"/>
          </a:p>
          <a:p>
            <a:pPr marL="566738" lvl="1" indent="-227013" defTabSz="914400" fontAlgn="base">
              <a:spcBef>
                <a:spcPct val="0"/>
              </a:spcBef>
              <a:buClr>
                <a:schemeClr val="accent1"/>
              </a:buClr>
              <a:buFont typeface="Arial"/>
              <a:buChar char="•"/>
            </a:pPr>
            <a:r>
              <a:rPr lang="en-US" sz="2000" dirty="0"/>
              <a:t>Solution 2: Use function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eval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682625" lvl="1" indent="-225425" defTabSz="914400" fontAlgn="base">
              <a:spcBef>
                <a:spcPct val="0"/>
              </a:spcBef>
              <a:buClr>
                <a:schemeClr val="accent1"/>
              </a:buClr>
              <a:buFont typeface="Arial"/>
              <a:buChar char="•"/>
            </a:pPr>
            <a:endParaRPr lang="en-US" sz="2000" dirty="0"/>
          </a:p>
          <a:p>
            <a:pPr marL="919163" lvl="2" indent="-238125" defTabSz="914400" fontAlgn="base">
              <a:spcBef>
                <a:spcPct val="0"/>
              </a:spcBef>
              <a:buClr>
                <a:schemeClr val="accent1"/>
              </a:buClr>
              <a:buSzPct val="50000"/>
              <a:buFont typeface="Courier New"/>
              <a:buChar char="o"/>
            </a:pPr>
            <a:r>
              <a:rPr lang="en-US" sz="2000" dirty="0"/>
              <a:t>Takes a string as input and evaluates it as a Python expression</a:t>
            </a:r>
          </a:p>
        </p:txBody>
      </p:sp>
      <p:sp>
        <p:nvSpPr>
          <p:cNvPr id="25" name="TextBox 24"/>
          <p:cNvSpPr txBox="1"/>
          <p:nvPr/>
        </p:nvSpPr>
        <p:spPr bwMode="auto">
          <a:xfrm>
            <a:off x="5195423" y="2241352"/>
            <a:ext cx="3948577" cy="4616648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age = 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input('Enter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your age: 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your age: 18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age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'18'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int(age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eval('18')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eval('age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'18'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eval('[2,3+5]')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[2, 8]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eval('x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Traceback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(most recent call last):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File "&lt;pyshell#14&gt;", line 1, in &lt;module&gt;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eval('x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File "&lt;string&gt;", line 1, in &lt;module&gt;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NameError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name '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 is not defined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</p:txBody>
      </p:sp>
      <p:sp>
        <p:nvSpPr>
          <p:cNvPr id="28" name="TextBox 27"/>
          <p:cNvSpPr txBox="1"/>
          <p:nvPr/>
        </p:nvSpPr>
        <p:spPr bwMode="auto">
          <a:xfrm>
            <a:off x="5208123" y="2241352"/>
            <a:ext cx="3948577" cy="4616648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age = 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input('Enter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your age: 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your age: 18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age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'18'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int(age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TextBox 28"/>
          <p:cNvSpPr txBox="1"/>
          <p:nvPr/>
        </p:nvSpPr>
        <p:spPr bwMode="auto">
          <a:xfrm>
            <a:off x="5195423" y="2232806"/>
            <a:ext cx="3948577" cy="4616648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age = 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input('Enter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your age: 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your age: 18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age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'18'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TextBox 30"/>
          <p:cNvSpPr txBox="1"/>
          <p:nvPr/>
        </p:nvSpPr>
        <p:spPr bwMode="auto">
          <a:xfrm>
            <a:off x="125896" y="2035344"/>
            <a:ext cx="4737652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</a:pPr>
            <a:r>
              <a:rPr lang="en-US" sz="2000" dirty="0">
                <a:solidFill>
                  <a:srgbClr val="294171"/>
                </a:solidFill>
              </a:rPr>
              <a:t>Function </a:t>
            </a:r>
            <a:r>
              <a:rPr lang="en-US" sz="2000" dirty="0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input()</a:t>
            </a:r>
            <a:r>
              <a:rPr lang="en-US" sz="2000" dirty="0">
                <a:solidFill>
                  <a:srgbClr val="294171"/>
                </a:solidFill>
              </a:rPr>
              <a:t> evaluates anything</a:t>
            </a:r>
          </a:p>
          <a:p>
            <a:pPr defTabSz="914400" fontAlgn="base">
              <a:spcBef>
                <a:spcPct val="0"/>
              </a:spcBef>
            </a:pPr>
            <a:r>
              <a:rPr lang="en-US" sz="2000" dirty="0">
                <a:solidFill>
                  <a:srgbClr val="294171"/>
                </a:solidFill>
              </a:rPr>
              <a:t>the user enters as a string</a:t>
            </a:r>
          </a:p>
          <a:p>
            <a:pPr defTabSz="914400" fontAlgn="base">
              <a:spcBef>
                <a:spcPct val="0"/>
              </a:spcBef>
            </a:pPr>
            <a:endParaRPr lang="en-US" sz="2000" dirty="0">
              <a:solidFill>
                <a:srgbClr val="294171"/>
              </a:solidFill>
            </a:endParaRPr>
          </a:p>
          <a:p>
            <a:pPr defTabSz="914400" fontAlgn="base">
              <a:spcBef>
                <a:spcPct val="0"/>
              </a:spcBef>
            </a:pPr>
            <a:r>
              <a:rPr lang="en-US" sz="2000" dirty="0">
                <a:solidFill>
                  <a:srgbClr val="294171"/>
                </a:solidFill>
              </a:rPr>
              <a:t>What if we want the user to interactively enter non-string input such as a number?</a:t>
            </a:r>
          </a:p>
        </p:txBody>
      </p:sp>
      <p:sp>
        <p:nvSpPr>
          <p:cNvPr id="32" name="TextBox 31"/>
          <p:cNvSpPr txBox="1"/>
          <p:nvPr/>
        </p:nvSpPr>
        <p:spPr bwMode="auto">
          <a:xfrm>
            <a:off x="125896" y="2035344"/>
            <a:ext cx="473765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</a:pPr>
            <a:r>
              <a:rPr lang="en-US" sz="2000" dirty="0">
                <a:solidFill>
                  <a:srgbClr val="294171"/>
                </a:solidFill>
              </a:rPr>
              <a:t>Function </a:t>
            </a:r>
            <a:r>
              <a:rPr lang="en-US" sz="2000" dirty="0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input()</a:t>
            </a:r>
            <a:r>
              <a:rPr lang="en-US" sz="2000" dirty="0">
                <a:solidFill>
                  <a:srgbClr val="294171"/>
                </a:solidFill>
              </a:rPr>
              <a:t> evaluates anything</a:t>
            </a:r>
          </a:p>
          <a:p>
            <a:pPr defTabSz="914400" fontAlgn="base">
              <a:spcBef>
                <a:spcPct val="0"/>
              </a:spcBef>
            </a:pPr>
            <a:r>
              <a:rPr lang="en-US" sz="2000" dirty="0">
                <a:solidFill>
                  <a:srgbClr val="294171"/>
                </a:solidFill>
              </a:rPr>
              <a:t>the user enters as a string</a:t>
            </a:r>
          </a:p>
        </p:txBody>
      </p:sp>
      <p:sp>
        <p:nvSpPr>
          <p:cNvPr id="33" name="TextBox 32"/>
          <p:cNvSpPr txBox="1"/>
          <p:nvPr/>
        </p:nvSpPr>
        <p:spPr bwMode="auto">
          <a:xfrm>
            <a:off x="125896" y="2035344"/>
            <a:ext cx="4737652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</a:pPr>
            <a:r>
              <a:rPr lang="en-US" sz="2000" dirty="0">
                <a:solidFill>
                  <a:srgbClr val="294171"/>
                </a:solidFill>
              </a:rPr>
              <a:t>Function </a:t>
            </a:r>
            <a:r>
              <a:rPr lang="en-US" sz="2000" dirty="0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input()</a:t>
            </a:r>
            <a:r>
              <a:rPr lang="en-US" sz="2000" dirty="0">
                <a:solidFill>
                  <a:srgbClr val="294171"/>
                </a:solidFill>
              </a:rPr>
              <a:t> evaluates anything</a:t>
            </a:r>
          </a:p>
          <a:p>
            <a:pPr defTabSz="914400" fontAlgn="base">
              <a:spcBef>
                <a:spcPct val="0"/>
              </a:spcBef>
            </a:pPr>
            <a:r>
              <a:rPr lang="en-US" sz="2000" dirty="0">
                <a:solidFill>
                  <a:srgbClr val="294171"/>
                </a:solidFill>
              </a:rPr>
              <a:t>the user enters as a string</a:t>
            </a:r>
          </a:p>
          <a:p>
            <a:pPr defTabSz="914400" fontAlgn="base">
              <a:spcBef>
                <a:spcPct val="0"/>
              </a:spcBef>
            </a:pPr>
            <a:endParaRPr lang="en-US" sz="2000" dirty="0">
              <a:solidFill>
                <a:srgbClr val="294171"/>
              </a:solidFill>
            </a:endParaRPr>
          </a:p>
          <a:p>
            <a:pPr defTabSz="914400" fontAlgn="base">
              <a:spcBef>
                <a:spcPct val="0"/>
              </a:spcBef>
            </a:pPr>
            <a:r>
              <a:rPr lang="en-US" sz="2000" dirty="0">
                <a:solidFill>
                  <a:srgbClr val="294171"/>
                </a:solidFill>
              </a:rPr>
              <a:t>What if we want the user to interactively enter non-string input such as a number?</a:t>
            </a:r>
          </a:p>
          <a:p>
            <a:pPr defTabSz="914400" fontAlgn="base">
              <a:spcBef>
                <a:spcPct val="0"/>
              </a:spcBef>
            </a:pPr>
            <a:endParaRPr lang="en-US" sz="2000" dirty="0">
              <a:solidFill>
                <a:srgbClr val="294171"/>
              </a:solidFill>
            </a:endParaRPr>
          </a:p>
          <a:p>
            <a:pPr defTabSz="914400" fontAlgn="base">
              <a:spcBef>
                <a:spcPct val="0"/>
              </a:spcBef>
            </a:pPr>
            <a:endParaRPr lang="en-US" sz="2000" dirty="0">
              <a:solidFill>
                <a:srgbClr val="294171"/>
              </a:solidFill>
            </a:endParaRPr>
          </a:p>
          <a:p>
            <a:pPr marL="566738" lvl="1" indent="-227013" defTabSz="914400" fontAlgn="base">
              <a:spcBef>
                <a:spcPct val="0"/>
              </a:spcBef>
              <a:buClr>
                <a:schemeClr val="accent1"/>
              </a:buClr>
              <a:buFont typeface="Arial"/>
              <a:buChar char="•"/>
            </a:pPr>
            <a:r>
              <a:rPr lang="en-US" sz="2000" dirty="0"/>
              <a:t>Solution 1: Use type conversion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5" grpId="0" animBg="1"/>
      <p:bldP spid="28" grpId="0" animBg="1"/>
      <p:bldP spid="28" grpId="1" animBg="1"/>
      <p:bldP spid="29" grpId="0" animBg="1"/>
      <p:bldP spid="31" grpId="0"/>
      <p:bldP spid="31" grpId="1"/>
      <p:bldP spid="32" grpId="0"/>
      <p:bldP spid="33" grpId="0"/>
      <p:bldP spid="33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Exercise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709357" y="1722103"/>
            <a:ext cx="4291423" cy="19697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457200" indent="-457200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accent1"/>
                </a:solidFill>
              </a:rPr>
              <a:t>Write a program that:</a:t>
            </a:r>
            <a:br>
              <a:rPr lang="en-US" sz="2000" dirty="0">
                <a:solidFill>
                  <a:schemeClr val="accent1"/>
                </a:solidFill>
              </a:rPr>
            </a:br>
            <a:endParaRPr lang="en-US" sz="2000" dirty="0">
              <a:solidFill>
                <a:schemeClr val="accent1"/>
              </a:solidFill>
            </a:endParaRPr>
          </a:p>
          <a:p>
            <a:pPr marL="454025" indent="-222250" defTabSz="914400" fontAlgn="base"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SzPct val="75000"/>
              <a:buFont typeface="+mj-lt"/>
              <a:buAutoNum type="arabicPeriod"/>
            </a:pPr>
            <a:r>
              <a:rPr lang="en-US" dirty="0"/>
              <a:t>Requests the user’s name</a:t>
            </a:r>
          </a:p>
          <a:p>
            <a:pPr marL="454025" indent="-222250" defTabSz="914400" fontAlgn="base"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SzPct val="75000"/>
              <a:buFont typeface="+mj-lt"/>
              <a:buAutoNum type="arabicPeriod"/>
            </a:pPr>
            <a:r>
              <a:rPr lang="en-US" dirty="0"/>
              <a:t>Requests the user’s age</a:t>
            </a:r>
          </a:p>
          <a:p>
            <a:pPr marL="454025" indent="-222250" defTabSz="914400" fontAlgn="base"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SzPct val="75000"/>
              <a:buFont typeface="+mj-lt"/>
              <a:buAutoNum type="arabicPeriod"/>
            </a:pPr>
            <a:r>
              <a:rPr lang="en-US" dirty="0"/>
              <a:t>Computes the user’s age one year from now and prints the message shown</a:t>
            </a:r>
          </a:p>
        </p:txBody>
      </p:sp>
      <p:sp>
        <p:nvSpPr>
          <p:cNvPr id="12" name="TextBox 11"/>
          <p:cNvSpPr txBox="1"/>
          <p:nvPr/>
        </p:nvSpPr>
        <p:spPr bwMode="auto">
          <a:xfrm>
            <a:off x="709358" y="4457342"/>
            <a:ext cx="6541286" cy="9541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= 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input('Enter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your name: 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age = 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int(input('Enter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your age: '))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 = name + ', you will be ' + str(age+1) + ' next year!'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print(line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9" name="TextBox 8"/>
          <p:cNvSpPr txBox="1"/>
          <p:nvPr/>
        </p:nvSpPr>
        <p:spPr bwMode="auto">
          <a:xfrm>
            <a:off x="5208123" y="2506189"/>
            <a:ext cx="3948577" cy="954107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your name: Marie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your age: 17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Marie, you will be 18 next year!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Exercise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709357" y="1531580"/>
            <a:ext cx="4109988" cy="19697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457200" indent="-457200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accent1"/>
                </a:solidFill>
              </a:rPr>
              <a:t>Write a program that:</a:t>
            </a:r>
            <a:br>
              <a:rPr lang="en-US" sz="2000" dirty="0">
                <a:solidFill>
                  <a:schemeClr val="accent1"/>
                </a:solidFill>
              </a:rPr>
            </a:br>
            <a:endParaRPr lang="en-US" sz="2000" dirty="0">
              <a:solidFill>
                <a:schemeClr val="accent1"/>
              </a:solidFill>
            </a:endParaRPr>
          </a:p>
          <a:p>
            <a:pPr marL="457200" indent="-225425" defTabSz="914400" fontAlgn="base"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SzPct val="75000"/>
              <a:buFont typeface="+mj-lt"/>
              <a:buAutoNum type="arabicPeriod"/>
            </a:pPr>
            <a:r>
              <a:rPr lang="en-US" dirty="0"/>
              <a:t>Requests the user’s name</a:t>
            </a:r>
          </a:p>
          <a:p>
            <a:pPr marL="457200" indent="-225425" defTabSz="914400" fontAlgn="base"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SzPct val="75000"/>
              <a:buFont typeface="+mj-lt"/>
              <a:buAutoNum type="arabicPeriod"/>
            </a:pPr>
            <a:r>
              <a:rPr lang="en-US" dirty="0"/>
              <a:t>Requests the user’s age</a:t>
            </a:r>
          </a:p>
          <a:p>
            <a:pPr marL="457200" indent="-225425" defTabSz="914400" fontAlgn="base"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SzPct val="75000"/>
              <a:buFont typeface="+mj-lt"/>
              <a:buAutoNum type="arabicPeriod"/>
            </a:pPr>
            <a:r>
              <a:rPr lang="en-US" dirty="0"/>
              <a:t>Prints a message saying whether the user is eligible to vote or not</a:t>
            </a:r>
            <a:endParaRPr lang="en-US" sz="1200" dirty="0"/>
          </a:p>
        </p:txBody>
      </p:sp>
      <p:sp>
        <p:nvSpPr>
          <p:cNvPr id="10" name="TextBox 9"/>
          <p:cNvSpPr txBox="1"/>
          <p:nvPr/>
        </p:nvSpPr>
        <p:spPr bwMode="auto">
          <a:xfrm>
            <a:off x="709358" y="4953281"/>
            <a:ext cx="4771383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accent1"/>
                </a:solidFill>
              </a:rPr>
              <a:t>Need a way 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to execute a Python statement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if a condition is true  </a:t>
            </a:r>
            <a:endParaRPr lang="en-US" sz="20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Alternate Process 49"/>
          <p:cNvSpPr/>
          <p:nvPr/>
        </p:nvSpPr>
        <p:spPr>
          <a:xfrm>
            <a:off x="2952950" y="6349368"/>
            <a:ext cx="2035734" cy="340519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1400" dirty="0">
                <a:solidFill>
                  <a:srgbClr val="5051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'Goodbye.'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4548705" y="1883332"/>
            <a:ext cx="4278760" cy="9541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if temp &gt; 86: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print('It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is hot!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print('Be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sure to drink liquids.')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print('Goodbye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.')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cxnSp>
        <p:nvCxnSpPr>
          <p:cNvPr id="43" name="Shape 42"/>
          <p:cNvCxnSpPr>
            <a:stCxn id="10" idx="2"/>
            <a:endCxn id="50" idx="0"/>
          </p:cNvCxnSpPr>
          <p:nvPr/>
        </p:nvCxnSpPr>
        <p:spPr>
          <a:xfrm rot="16200000" flipH="1">
            <a:off x="3294914" y="5673464"/>
            <a:ext cx="1351803" cy="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 bwMode="auto">
          <a:xfrm>
            <a:off x="3247453" y="4997566"/>
            <a:ext cx="72336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False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10" name="Decision 9"/>
          <p:cNvSpPr/>
          <p:nvPr/>
        </p:nvSpPr>
        <p:spPr>
          <a:xfrm>
            <a:off x="3196956" y="3468255"/>
            <a:ext cx="1547714" cy="1529310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 &gt; 86:</a:t>
            </a:r>
          </a:p>
        </p:txBody>
      </p:sp>
      <p:sp>
        <p:nvSpPr>
          <p:cNvPr id="11" name="Alternate Process 10"/>
          <p:cNvSpPr/>
          <p:nvPr/>
        </p:nvSpPr>
        <p:spPr>
          <a:xfrm>
            <a:off x="5345164" y="4657047"/>
            <a:ext cx="2253297" cy="340519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1400" dirty="0" err="1">
                <a:solidFill>
                  <a:srgbClr val="5051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'It</a:t>
            </a:r>
            <a:r>
              <a:rPr lang="en-US" sz="1400" dirty="0">
                <a:solidFill>
                  <a:srgbClr val="5051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hot!'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" name="Shape 12"/>
          <p:cNvCxnSpPr>
            <a:stCxn id="10" idx="3"/>
            <a:endCxn id="11" idx="0"/>
          </p:cNvCxnSpPr>
          <p:nvPr/>
        </p:nvCxnSpPr>
        <p:spPr>
          <a:xfrm>
            <a:off x="4744670" y="4232910"/>
            <a:ext cx="1727143" cy="424137"/>
          </a:xfrm>
          <a:prstGeom prst="bentConnector2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Alternate Process 16"/>
          <p:cNvSpPr/>
          <p:nvPr/>
        </p:nvSpPr>
        <p:spPr>
          <a:xfrm>
            <a:off x="4548705" y="5510829"/>
            <a:ext cx="3847803" cy="340519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1400" dirty="0" err="1">
                <a:solidFill>
                  <a:srgbClr val="5051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'Be</a:t>
            </a:r>
            <a:r>
              <a:rPr lang="en-US" sz="1400" dirty="0">
                <a:solidFill>
                  <a:srgbClr val="5051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sure to drink liquids.'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9" name="Elbow Connector 18"/>
          <p:cNvCxnSpPr>
            <a:stCxn id="11" idx="2"/>
            <a:endCxn id="17" idx="0"/>
          </p:cNvCxnSpPr>
          <p:nvPr/>
        </p:nvCxnSpPr>
        <p:spPr>
          <a:xfrm rot="16200000" flipH="1">
            <a:off x="6215579" y="5253800"/>
            <a:ext cx="513263" cy="79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hape 57"/>
          <p:cNvCxnSpPr>
            <a:stCxn id="17" idx="2"/>
            <a:endCxn id="50" idx="0"/>
          </p:cNvCxnSpPr>
          <p:nvPr/>
        </p:nvCxnSpPr>
        <p:spPr>
          <a:xfrm rot="5400000">
            <a:off x="4972702" y="4849463"/>
            <a:ext cx="498020" cy="250179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 bwMode="auto">
          <a:xfrm>
            <a:off x="4744668" y="3862595"/>
            <a:ext cx="61562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True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cxnSp>
        <p:nvCxnSpPr>
          <p:cNvPr id="63" name="Shape 62"/>
          <p:cNvCxnSpPr>
            <a:endCxn id="10" idx="0"/>
          </p:cNvCxnSpPr>
          <p:nvPr/>
        </p:nvCxnSpPr>
        <p:spPr>
          <a:xfrm rot="5400000">
            <a:off x="3816989" y="3314429"/>
            <a:ext cx="307650" cy="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One-way if statement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22" name="TextBox 21"/>
          <p:cNvSpPr txBox="1"/>
          <p:nvPr/>
        </p:nvSpPr>
        <p:spPr bwMode="auto">
          <a:xfrm>
            <a:off x="4548705" y="1883332"/>
            <a:ext cx="4278760" cy="9541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temp &gt; 86: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print('It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hot!')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print('Be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sure to drink liquids.')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print('Goodbye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.')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 bwMode="auto">
          <a:xfrm>
            <a:off x="4548705" y="1883332"/>
            <a:ext cx="4278760" cy="9541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temp &gt; 86: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print('It</a:t>
            </a: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hot!')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print('Be</a:t>
            </a: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sure to drink liquids.')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print('Goodbye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.')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 bwMode="auto">
          <a:xfrm>
            <a:off x="269945" y="1775610"/>
            <a:ext cx="2878149" cy="73866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if &lt;condition&gt;: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&lt;indented code block&gt;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&lt;non-indented statement&gt;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21" name="TextBox 20"/>
          <p:cNvSpPr txBox="1"/>
          <p:nvPr/>
        </p:nvSpPr>
        <p:spPr bwMode="auto">
          <a:xfrm>
            <a:off x="269945" y="3160605"/>
            <a:ext cx="260000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The value of 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temp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is 90.</a:t>
            </a:r>
          </a:p>
        </p:txBody>
      </p:sp>
      <p:sp>
        <p:nvSpPr>
          <p:cNvPr id="24" name="TextBox 23"/>
          <p:cNvSpPr txBox="1"/>
          <p:nvPr/>
        </p:nvSpPr>
        <p:spPr bwMode="auto">
          <a:xfrm>
            <a:off x="265218" y="3160605"/>
            <a:ext cx="260000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The value of </a:t>
            </a: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temp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is 50.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0" grpId="1" animBg="1"/>
      <p:bldP spid="50" grpId="2" animBg="1"/>
      <p:bldP spid="50" grpId="3" animBg="1"/>
      <p:bldP spid="50" grpId="4" animBg="1"/>
      <p:bldP spid="8" grpId="0" animBg="1"/>
      <p:bldP spid="8" grpId="1" animBg="1"/>
      <p:bldP spid="8" grpId="2" animBg="1"/>
      <p:bldP spid="8" grpId="3" animBg="1"/>
      <p:bldP spid="62" grpId="0"/>
      <p:bldP spid="62" grpId="1"/>
      <p:bldP spid="62" grpId="2"/>
      <p:bldP spid="10" grpId="0" animBg="1"/>
      <p:bldP spid="10" grpId="1" animBg="1"/>
      <p:bldP spid="10" grpId="2" animBg="1"/>
      <p:bldP spid="10" grpId="3" animBg="1"/>
      <p:bldP spid="10" grpId="4" animBg="1"/>
      <p:bldP spid="11" grpId="0" animBg="1"/>
      <p:bldP spid="11" grpId="1" animBg="1"/>
      <p:bldP spid="11" grpId="2" animBg="1"/>
      <p:bldP spid="17" grpId="0" animBg="1"/>
      <p:bldP spid="17" grpId="1" animBg="1"/>
      <p:bldP spid="17" grpId="2" animBg="1"/>
      <p:bldP spid="61" grpId="0"/>
      <p:bldP spid="61" grpId="1"/>
      <p:bldP spid="61" grpId="2"/>
      <p:bldP spid="22" grpId="0" animBg="1"/>
      <p:bldP spid="22" grpId="1" animBg="1"/>
      <p:bldP spid="23" grpId="0" animBg="1"/>
      <p:bldP spid="23" grpId="1" animBg="1"/>
      <p:bldP spid="21" grpId="0"/>
      <p:bldP spid="21" grpId="1"/>
      <p:bldP spid="21" grpId="2"/>
      <p:bldP spid="21" grpId="3"/>
      <p:bldP spid="24" grpId="0"/>
      <p:bldP spid="24" grpId="1"/>
      <p:bldP spid="24" grpId="2"/>
      <p:bldP spid="24" grpId="3"/>
      <p:bldP spid="24" grpId="4"/>
      <p:bldP spid="24" grpId="5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685800" y="1216526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Data Types &amp; Imperative Programming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5800" y="3006152"/>
            <a:ext cx="77724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4488" indent="-344488">
              <a:spcAft>
                <a:spcPts val="600"/>
              </a:spcAft>
              <a:buClr>
                <a:srgbClr val="800000"/>
              </a:buClr>
              <a:buFont typeface="Wingdings" charset="2"/>
              <a:buChar char="§"/>
            </a:pPr>
            <a:r>
              <a:rPr lang="en-US" sz="2400" dirty="0">
                <a:solidFill>
                  <a:schemeClr val="accent1"/>
                </a:solidFill>
              </a:rPr>
              <a:t>Tuples</a:t>
            </a:r>
          </a:p>
          <a:p>
            <a:pPr marL="344488" indent="-344488">
              <a:spcAft>
                <a:spcPts val="600"/>
              </a:spcAft>
              <a:buClr>
                <a:srgbClr val="008000"/>
              </a:buClr>
              <a:buFont typeface="Wingdings" charset="2"/>
              <a:buChar char="§"/>
            </a:pPr>
            <a:r>
              <a:rPr lang="en-US" sz="2400" dirty="0">
                <a:solidFill>
                  <a:schemeClr val="accent1"/>
                </a:solidFill>
              </a:rPr>
              <a:t>Objects and Classes</a:t>
            </a:r>
          </a:p>
          <a:p>
            <a:pPr marL="344488" indent="-344488">
              <a:spcAft>
                <a:spcPts val="600"/>
              </a:spcAft>
              <a:buClr>
                <a:srgbClr val="0000FF"/>
              </a:buClr>
              <a:buFont typeface="Wingdings" charset="2"/>
              <a:buChar char="§"/>
            </a:pPr>
            <a:r>
              <a:rPr lang="en-US" sz="2400" dirty="0">
                <a:solidFill>
                  <a:schemeClr val="accent1"/>
                </a:solidFill>
              </a:rPr>
              <a:t>Python Standard Library</a:t>
            </a:r>
          </a:p>
          <a:p>
            <a:pPr marL="344488" indent="-344488">
              <a:spcAft>
                <a:spcPts val="600"/>
              </a:spcAft>
              <a:buClr>
                <a:srgbClr val="FFFF00"/>
              </a:buClr>
              <a:buFont typeface="Wingdings" charset="2"/>
              <a:buChar char="§"/>
            </a:pPr>
            <a:r>
              <a:rPr lang="en-US" sz="2400" dirty="0">
                <a:solidFill>
                  <a:schemeClr val="accent1"/>
                </a:solidFill>
              </a:rPr>
              <a:t>Python Programs</a:t>
            </a:r>
          </a:p>
          <a:p>
            <a:pPr marL="344488" indent="-344488">
              <a:spcAft>
                <a:spcPts val="600"/>
              </a:spcAft>
              <a:buClr>
                <a:srgbClr val="008000"/>
              </a:buClr>
              <a:buFont typeface="Wingdings" charset="2"/>
              <a:buChar char="§"/>
            </a:pPr>
            <a:r>
              <a:rPr lang="en-US" sz="2400" dirty="0">
                <a:solidFill>
                  <a:schemeClr val="accent1"/>
                </a:solidFill>
              </a:rPr>
              <a:t>Interactive </a:t>
            </a:r>
            <a:r>
              <a:rPr lang="en-US" sz="2400" dirty="0" err="1">
                <a:solidFill>
                  <a:schemeClr val="accent1"/>
                </a:solidFill>
              </a:rPr>
              <a:t>Input/Output</a:t>
            </a:r>
            <a:endParaRPr lang="en-US" sz="2400" dirty="0">
              <a:solidFill>
                <a:schemeClr val="accent1"/>
              </a:solidFill>
            </a:endParaRPr>
          </a:p>
          <a:p>
            <a:pPr marL="344488" indent="-344488">
              <a:spcAft>
                <a:spcPts val="600"/>
              </a:spcAft>
              <a:buClr>
                <a:srgbClr val="0000FF"/>
              </a:buClr>
              <a:buFont typeface="Wingdings" charset="2"/>
              <a:buChar char="§"/>
            </a:pPr>
            <a:r>
              <a:rPr lang="en-US" sz="2400" dirty="0">
                <a:solidFill>
                  <a:schemeClr val="accent1"/>
                </a:solidFill>
              </a:rPr>
              <a:t>One-Way and Two-Way </a:t>
            </a:r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400" dirty="0">
                <a:solidFill>
                  <a:schemeClr val="accent1"/>
                </a:solidFill>
              </a:rPr>
              <a:t> Statements</a:t>
            </a:r>
          </a:p>
          <a:p>
            <a:pPr marL="344488" indent="-344488">
              <a:spcAft>
                <a:spcPts val="600"/>
              </a:spcAft>
              <a:buClr>
                <a:srgbClr val="0000FF"/>
              </a:buClr>
              <a:buFont typeface="Wingdings" charset="2"/>
              <a:buChar char="§"/>
            </a:pPr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400" dirty="0">
                <a:solidFill>
                  <a:schemeClr val="accent1"/>
                </a:solidFill>
              </a:rPr>
              <a:t> Loops</a:t>
            </a:r>
          </a:p>
        </p:txBody>
      </p:sp>
    </p:spTree>
    <p:extLst>
      <p:ext uri="{BB962C8B-B14F-4D97-AF65-F5344CB8AC3E}">
        <p14:creationId xmlns:p14="http://schemas.microsoft.com/office/powerpoint/2010/main" val="21769927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Exercises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709358" y="1382109"/>
            <a:ext cx="8108178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457200" indent="-457200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accent1"/>
                </a:solidFill>
              </a:rPr>
              <a:t>Write corresponding if statements:</a:t>
            </a:r>
            <a:br>
              <a:rPr lang="en-US" sz="2000" dirty="0">
                <a:solidFill>
                  <a:schemeClr val="accent1"/>
                </a:solidFill>
              </a:rPr>
            </a:br>
            <a:endParaRPr lang="en-US" sz="2000" dirty="0">
              <a:solidFill>
                <a:schemeClr val="accent1"/>
              </a:solidFill>
            </a:endParaRPr>
          </a:p>
          <a:p>
            <a:pPr marL="747713" indent="-29368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+mj-lt"/>
              <a:buAutoNum type="alphaLcParenR"/>
            </a:pPr>
            <a:r>
              <a:rPr lang="en-US" dirty="0"/>
              <a:t>If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age </a:t>
            </a:r>
            <a:r>
              <a:rPr lang="en-US" dirty="0"/>
              <a:t>is greater than 62 then print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'You can get Social Security benefits’</a:t>
            </a:r>
            <a:endParaRPr lang="en-US" dirty="0"/>
          </a:p>
          <a:p>
            <a:pPr marL="747713" indent="-29368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+mj-lt"/>
              <a:buAutoNum type="alphaLcParenR"/>
            </a:pPr>
            <a:endParaRPr lang="en-US" dirty="0"/>
          </a:p>
          <a:p>
            <a:pPr marL="747713" indent="-29368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+mj-lt"/>
              <a:buAutoNum type="alphaLcParenR"/>
            </a:pPr>
            <a:r>
              <a:rPr lang="en-US" dirty="0"/>
              <a:t>If string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'large bonuses' </a:t>
            </a:r>
            <a:r>
              <a:rPr lang="en-US" dirty="0"/>
              <a:t>appears in string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report </a:t>
            </a:r>
            <a:r>
              <a:rPr lang="en-US" dirty="0"/>
              <a:t>then print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'Vacation time!’</a:t>
            </a:r>
          </a:p>
          <a:p>
            <a:pPr marL="747713" indent="-29368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+mj-lt"/>
              <a:buAutoNum type="alphaLcParenR"/>
            </a:pPr>
            <a:endParaRPr lang="en-US" dirty="0"/>
          </a:p>
          <a:p>
            <a:pPr marL="747713" indent="-29368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+mj-lt"/>
              <a:buAutoNum type="alphaLcParenR"/>
            </a:pPr>
            <a:r>
              <a:rPr lang="en-US" dirty="0"/>
              <a:t>If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hits </a:t>
            </a:r>
            <a:r>
              <a:rPr lang="en-US" dirty="0"/>
              <a:t>is greater than 10 and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shield </a:t>
            </a:r>
            <a:r>
              <a:rPr lang="en-US" dirty="0"/>
              <a:t>is 0 then print </a:t>
            </a:r>
            <a:r>
              <a:rPr lang="en-US" sz="12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You're dead...</a:t>
            </a:r>
            <a:r>
              <a:rPr lang="en-US" sz="12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en-US" sz="1200" dirty="0"/>
          </a:p>
        </p:txBody>
      </p:sp>
      <p:sp>
        <p:nvSpPr>
          <p:cNvPr id="10" name="TextBox 9"/>
          <p:cNvSpPr txBox="1"/>
          <p:nvPr/>
        </p:nvSpPr>
        <p:spPr bwMode="auto">
          <a:xfrm>
            <a:off x="1322799" y="3964900"/>
            <a:ext cx="5956266" cy="267765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age = 45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if age &gt; 62: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print('You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can get Social Security benefits')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age = 65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if age &gt; 62: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print('You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can get Social Security benefits')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You can get Social Security benefits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</p:txBody>
      </p:sp>
      <p:sp>
        <p:nvSpPr>
          <p:cNvPr id="11" name="TextBox 10"/>
          <p:cNvSpPr txBox="1"/>
          <p:nvPr/>
        </p:nvSpPr>
        <p:spPr bwMode="auto">
          <a:xfrm>
            <a:off x="1322799" y="3964900"/>
            <a:ext cx="4278760" cy="24622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report = 'no bonuses this year'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if 'large bonuses' in report: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print('Vacation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time!')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report = 'large bonuses this year'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if 'large bonuses' in report: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print('Vacation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time!')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Vacation time!</a:t>
            </a:r>
          </a:p>
        </p:txBody>
      </p:sp>
      <p:sp>
        <p:nvSpPr>
          <p:cNvPr id="12" name="TextBox 11"/>
          <p:cNvSpPr txBox="1"/>
          <p:nvPr/>
        </p:nvSpPr>
        <p:spPr bwMode="auto">
          <a:xfrm>
            <a:off x="1322799" y="3964900"/>
            <a:ext cx="3740064" cy="28931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hits = 12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shield = 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if hits &gt; 10 and shield == 0: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print("You're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dead...")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You're dead...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hits, shield = 12, 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if hits &gt; 10 and shield == 0: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print("You're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dead...")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 animBg="1"/>
      <p:bldP spid="11" grpId="1" animBg="1"/>
      <p:bldP spid="1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Alternate Process 35"/>
          <p:cNvSpPr/>
          <p:nvPr/>
        </p:nvSpPr>
        <p:spPr>
          <a:xfrm>
            <a:off x="2256198" y="5862694"/>
            <a:ext cx="2029931" cy="340519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1400" dirty="0">
                <a:solidFill>
                  <a:srgbClr val="5051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'Goodbye.'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0" name="Alternate Process 49"/>
          <p:cNvSpPr/>
          <p:nvPr/>
        </p:nvSpPr>
        <p:spPr>
          <a:xfrm>
            <a:off x="4567778" y="5862695"/>
            <a:ext cx="2029931" cy="340519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1400" dirty="0">
                <a:solidFill>
                  <a:srgbClr val="5051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'Goodbye.'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5053796" y="1470025"/>
            <a:ext cx="3093628" cy="9541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if temp &gt; 86: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print('It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is hot!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print('Drink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liquids.')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print('Goodbye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.')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cxnSp>
        <p:nvCxnSpPr>
          <p:cNvPr id="43" name="Shape 42"/>
          <p:cNvCxnSpPr>
            <a:stCxn id="10" idx="2"/>
            <a:endCxn id="50" idx="0"/>
          </p:cNvCxnSpPr>
          <p:nvPr/>
        </p:nvCxnSpPr>
        <p:spPr>
          <a:xfrm rot="16200000" flipH="1">
            <a:off x="4906840" y="5186790"/>
            <a:ext cx="1351803" cy="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 bwMode="auto">
          <a:xfrm>
            <a:off x="4859379" y="4510893"/>
            <a:ext cx="72336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False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10" name="Decision 9"/>
          <p:cNvSpPr/>
          <p:nvPr/>
        </p:nvSpPr>
        <p:spPr>
          <a:xfrm>
            <a:off x="4808882" y="2981582"/>
            <a:ext cx="1547714" cy="1529310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 &gt; 86:</a:t>
            </a:r>
          </a:p>
        </p:txBody>
      </p:sp>
      <p:sp>
        <p:nvSpPr>
          <p:cNvPr id="11" name="Alternate Process 10"/>
          <p:cNvSpPr/>
          <p:nvPr/>
        </p:nvSpPr>
        <p:spPr>
          <a:xfrm>
            <a:off x="6600610" y="4170374"/>
            <a:ext cx="2253297" cy="340519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1400" dirty="0" err="1">
                <a:solidFill>
                  <a:srgbClr val="5051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'It</a:t>
            </a:r>
            <a:r>
              <a:rPr lang="en-US" sz="1400" dirty="0">
                <a:solidFill>
                  <a:srgbClr val="5051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hot!'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" name="Shape 12"/>
          <p:cNvCxnSpPr>
            <a:stCxn id="10" idx="3"/>
            <a:endCxn id="11" idx="0"/>
          </p:cNvCxnSpPr>
          <p:nvPr/>
        </p:nvCxnSpPr>
        <p:spPr>
          <a:xfrm>
            <a:off x="6356596" y="3746237"/>
            <a:ext cx="1370663" cy="424137"/>
          </a:xfrm>
          <a:prstGeom prst="bentConnector2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Alternate Process 16"/>
          <p:cNvSpPr/>
          <p:nvPr/>
        </p:nvSpPr>
        <p:spPr>
          <a:xfrm>
            <a:off x="6399220" y="5024156"/>
            <a:ext cx="2688422" cy="340519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1400" dirty="0" err="1">
                <a:solidFill>
                  <a:srgbClr val="5051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'Drink</a:t>
            </a:r>
            <a:r>
              <a:rPr lang="en-US" sz="1400" dirty="0">
                <a:solidFill>
                  <a:srgbClr val="5051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liquids.'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9" name="Elbow Connector 18"/>
          <p:cNvCxnSpPr>
            <a:stCxn id="11" idx="2"/>
            <a:endCxn id="17" idx="0"/>
          </p:cNvCxnSpPr>
          <p:nvPr/>
        </p:nvCxnSpPr>
        <p:spPr>
          <a:xfrm rot="16200000" flipH="1">
            <a:off x="7478714" y="4759438"/>
            <a:ext cx="513263" cy="1617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hape 57"/>
          <p:cNvCxnSpPr>
            <a:stCxn id="17" idx="2"/>
            <a:endCxn id="50" idx="0"/>
          </p:cNvCxnSpPr>
          <p:nvPr/>
        </p:nvCxnSpPr>
        <p:spPr>
          <a:xfrm rot="5400000">
            <a:off x="6414078" y="4533342"/>
            <a:ext cx="498020" cy="216068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 bwMode="auto">
          <a:xfrm>
            <a:off x="6356594" y="3375922"/>
            <a:ext cx="61562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True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cxnSp>
        <p:nvCxnSpPr>
          <p:cNvPr id="63" name="Shape 62"/>
          <p:cNvCxnSpPr>
            <a:endCxn id="10" idx="0"/>
          </p:cNvCxnSpPr>
          <p:nvPr/>
        </p:nvCxnSpPr>
        <p:spPr>
          <a:xfrm rot="5400000">
            <a:off x="5428915" y="2827756"/>
            <a:ext cx="307650" cy="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Indentation is critical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cxnSp>
        <p:nvCxnSpPr>
          <p:cNvPr id="29" name="Shape 42"/>
          <p:cNvCxnSpPr>
            <a:stCxn id="31" idx="2"/>
          </p:cNvCxnSpPr>
          <p:nvPr/>
        </p:nvCxnSpPr>
        <p:spPr>
          <a:xfrm rot="5400000">
            <a:off x="-63482" y="5684049"/>
            <a:ext cx="2347111" cy="79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 bwMode="auto">
          <a:xfrm>
            <a:off x="387110" y="4510892"/>
            <a:ext cx="72336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False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31" name="Decision 30"/>
          <p:cNvSpPr/>
          <p:nvPr/>
        </p:nvSpPr>
        <p:spPr>
          <a:xfrm>
            <a:off x="336613" y="2981581"/>
            <a:ext cx="1547714" cy="1529310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 &gt; 86:</a:t>
            </a:r>
          </a:p>
        </p:txBody>
      </p:sp>
      <p:sp>
        <p:nvSpPr>
          <p:cNvPr id="32" name="Alternate Process 31"/>
          <p:cNvSpPr/>
          <p:nvPr/>
        </p:nvSpPr>
        <p:spPr>
          <a:xfrm>
            <a:off x="2128341" y="4170373"/>
            <a:ext cx="2253297" cy="340519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1400" dirty="0" err="1">
                <a:solidFill>
                  <a:srgbClr val="5051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'It</a:t>
            </a:r>
            <a:r>
              <a:rPr lang="en-US" sz="1400" dirty="0">
                <a:solidFill>
                  <a:srgbClr val="5051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hot!'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3" name="Shape 32"/>
          <p:cNvCxnSpPr>
            <a:stCxn id="31" idx="3"/>
            <a:endCxn id="32" idx="0"/>
          </p:cNvCxnSpPr>
          <p:nvPr/>
        </p:nvCxnSpPr>
        <p:spPr>
          <a:xfrm>
            <a:off x="1884327" y="3746236"/>
            <a:ext cx="1370663" cy="424137"/>
          </a:xfrm>
          <a:prstGeom prst="bentConnector2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Alternate Process 33"/>
          <p:cNvSpPr/>
          <p:nvPr/>
        </p:nvSpPr>
        <p:spPr>
          <a:xfrm>
            <a:off x="1926951" y="5024155"/>
            <a:ext cx="2688422" cy="340519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1400" dirty="0" err="1">
                <a:solidFill>
                  <a:srgbClr val="5051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'Drink</a:t>
            </a:r>
            <a:r>
              <a:rPr lang="en-US" sz="1400" dirty="0">
                <a:solidFill>
                  <a:srgbClr val="5051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liquids.'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5" name="Elbow Connector 34"/>
          <p:cNvCxnSpPr>
            <a:stCxn id="32" idx="2"/>
            <a:endCxn id="34" idx="0"/>
          </p:cNvCxnSpPr>
          <p:nvPr/>
        </p:nvCxnSpPr>
        <p:spPr>
          <a:xfrm rot="16200000" flipH="1">
            <a:off x="3006445" y="4759437"/>
            <a:ext cx="513263" cy="1617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hape 57"/>
          <p:cNvCxnSpPr>
            <a:stCxn id="34" idx="2"/>
            <a:endCxn id="36" idx="0"/>
          </p:cNvCxnSpPr>
          <p:nvPr/>
        </p:nvCxnSpPr>
        <p:spPr>
          <a:xfrm rot="16200000" flipH="1">
            <a:off x="3022153" y="5613683"/>
            <a:ext cx="498020" cy="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 bwMode="auto">
          <a:xfrm>
            <a:off x="1884325" y="3375921"/>
            <a:ext cx="61562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True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cxnSp>
        <p:nvCxnSpPr>
          <p:cNvPr id="39" name="Shape 62"/>
          <p:cNvCxnSpPr>
            <a:endCxn id="31" idx="0"/>
          </p:cNvCxnSpPr>
          <p:nvPr/>
        </p:nvCxnSpPr>
        <p:spPr>
          <a:xfrm rot="5400000">
            <a:off x="956646" y="2827755"/>
            <a:ext cx="307650" cy="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 bwMode="auto">
          <a:xfrm>
            <a:off x="565356" y="1470025"/>
            <a:ext cx="3093628" cy="9541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if temp &gt; 86: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print('It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is hot!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print('Drink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liquids.')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print('Goodbye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.')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cxnSp>
        <p:nvCxnSpPr>
          <p:cNvPr id="45" name="Shape 42"/>
          <p:cNvCxnSpPr>
            <a:stCxn id="36" idx="2"/>
          </p:cNvCxnSpPr>
          <p:nvPr/>
        </p:nvCxnSpPr>
        <p:spPr>
          <a:xfrm rot="5400000">
            <a:off x="2027124" y="5286567"/>
            <a:ext cx="327394" cy="2160686"/>
          </a:xfrm>
          <a:prstGeom prst="bentConnector2">
            <a:avLst/>
          </a:prstGeom>
          <a:ln>
            <a:solidFill>
              <a:schemeClr val="tx1"/>
            </a:solidFill>
            <a:prstDash val="dash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50" grpId="0" animBg="1"/>
      <p:bldP spid="62" grpId="0"/>
      <p:bldP spid="10" grpId="0" animBg="1"/>
      <p:bldP spid="11" grpId="0" animBg="1"/>
      <p:bldP spid="17" grpId="0" animBg="1"/>
      <p:bldP spid="61" grpId="0"/>
      <p:bldP spid="30" grpId="0"/>
      <p:bldP spid="31" grpId="0" animBg="1"/>
      <p:bldP spid="32" grpId="0" animBg="1"/>
      <p:bldP spid="34" grpId="0" animBg="1"/>
      <p:bldP spid="3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 bwMode="auto">
          <a:xfrm>
            <a:off x="4548705" y="1560167"/>
            <a:ext cx="4278760" cy="16004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if temp &gt; 86: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print('It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is hot!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print('Be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sure to drink liquids.')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print('It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is not hot.')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print('Bring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a jacket.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print('Goodbye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.')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35" name="Alternate Process 34"/>
          <p:cNvSpPr/>
          <p:nvPr/>
        </p:nvSpPr>
        <p:spPr>
          <a:xfrm>
            <a:off x="176799" y="4657047"/>
            <a:ext cx="2688422" cy="340519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1400" dirty="0" err="1">
                <a:solidFill>
                  <a:srgbClr val="5051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'It</a:t>
            </a:r>
            <a:r>
              <a:rPr lang="en-US" sz="1400" dirty="0">
                <a:solidFill>
                  <a:srgbClr val="5051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not hot!'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6" name="Elbow Connector 35"/>
          <p:cNvCxnSpPr>
            <a:stCxn id="35" idx="2"/>
            <a:endCxn id="37" idx="0"/>
          </p:cNvCxnSpPr>
          <p:nvPr/>
        </p:nvCxnSpPr>
        <p:spPr>
          <a:xfrm rot="5400000">
            <a:off x="1264378" y="5254196"/>
            <a:ext cx="513263" cy="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Alternate Process 36"/>
          <p:cNvSpPr/>
          <p:nvPr/>
        </p:nvSpPr>
        <p:spPr>
          <a:xfrm>
            <a:off x="122405" y="5510829"/>
            <a:ext cx="2797203" cy="340519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1400" dirty="0" err="1">
                <a:solidFill>
                  <a:srgbClr val="5051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'Bring</a:t>
            </a:r>
            <a:r>
              <a:rPr lang="en-US" sz="1400" dirty="0">
                <a:solidFill>
                  <a:srgbClr val="5051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jacket.'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3" name="Shape 42"/>
          <p:cNvCxnSpPr>
            <a:stCxn id="10" idx="1"/>
            <a:endCxn id="35" idx="0"/>
          </p:cNvCxnSpPr>
          <p:nvPr/>
        </p:nvCxnSpPr>
        <p:spPr>
          <a:xfrm rot="10800000" flipV="1">
            <a:off x="1521010" y="4232909"/>
            <a:ext cx="1675946" cy="424137"/>
          </a:xfrm>
          <a:prstGeom prst="bentConnector2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hape 54"/>
          <p:cNvCxnSpPr>
            <a:stCxn id="37" idx="2"/>
            <a:endCxn id="50" idx="0"/>
          </p:cNvCxnSpPr>
          <p:nvPr/>
        </p:nvCxnSpPr>
        <p:spPr>
          <a:xfrm rot="16200000" flipH="1">
            <a:off x="2485171" y="4887183"/>
            <a:ext cx="498020" cy="242634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 bwMode="auto">
          <a:xfrm>
            <a:off x="2503539" y="3862595"/>
            <a:ext cx="72336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False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10" name="Decision 9"/>
          <p:cNvSpPr/>
          <p:nvPr/>
        </p:nvSpPr>
        <p:spPr>
          <a:xfrm>
            <a:off x="3196956" y="3468255"/>
            <a:ext cx="1547714" cy="1529310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 &gt; 86:</a:t>
            </a:r>
          </a:p>
        </p:txBody>
      </p:sp>
      <p:sp>
        <p:nvSpPr>
          <p:cNvPr id="11" name="Alternate Process 10"/>
          <p:cNvSpPr/>
          <p:nvPr/>
        </p:nvSpPr>
        <p:spPr>
          <a:xfrm>
            <a:off x="5345164" y="4657047"/>
            <a:ext cx="2253297" cy="340519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1400" dirty="0" err="1">
                <a:solidFill>
                  <a:srgbClr val="5051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'It</a:t>
            </a:r>
            <a:r>
              <a:rPr lang="en-US" sz="1400" dirty="0">
                <a:solidFill>
                  <a:srgbClr val="5051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hot!'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" name="Shape 12"/>
          <p:cNvCxnSpPr>
            <a:stCxn id="10" idx="3"/>
            <a:endCxn id="11" idx="0"/>
          </p:cNvCxnSpPr>
          <p:nvPr/>
        </p:nvCxnSpPr>
        <p:spPr>
          <a:xfrm>
            <a:off x="4744670" y="4232910"/>
            <a:ext cx="1727143" cy="424137"/>
          </a:xfrm>
          <a:prstGeom prst="bentConnector2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Alternate Process 16"/>
          <p:cNvSpPr/>
          <p:nvPr/>
        </p:nvSpPr>
        <p:spPr>
          <a:xfrm>
            <a:off x="4548705" y="5510829"/>
            <a:ext cx="3847803" cy="340519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1400" dirty="0" err="1">
                <a:solidFill>
                  <a:srgbClr val="5051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'Be</a:t>
            </a:r>
            <a:r>
              <a:rPr lang="en-US" sz="1400" dirty="0">
                <a:solidFill>
                  <a:srgbClr val="5051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sure to drink liquids.'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9" name="Elbow Connector 18"/>
          <p:cNvCxnSpPr>
            <a:stCxn id="11" idx="2"/>
            <a:endCxn id="17" idx="0"/>
          </p:cNvCxnSpPr>
          <p:nvPr/>
        </p:nvCxnSpPr>
        <p:spPr>
          <a:xfrm rot="16200000" flipH="1">
            <a:off x="6215579" y="5253800"/>
            <a:ext cx="513263" cy="79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Alternate Process 49"/>
          <p:cNvSpPr/>
          <p:nvPr/>
        </p:nvSpPr>
        <p:spPr>
          <a:xfrm>
            <a:off x="2932390" y="6349368"/>
            <a:ext cx="2029931" cy="340519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1400" dirty="0">
                <a:solidFill>
                  <a:srgbClr val="5051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‘Goodbye.'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8" name="Shape 57"/>
          <p:cNvCxnSpPr>
            <a:stCxn id="17" idx="2"/>
            <a:endCxn id="50" idx="0"/>
          </p:cNvCxnSpPr>
          <p:nvPr/>
        </p:nvCxnSpPr>
        <p:spPr>
          <a:xfrm rot="5400000">
            <a:off x="4960972" y="4837733"/>
            <a:ext cx="498020" cy="252525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 bwMode="auto">
          <a:xfrm>
            <a:off x="4744668" y="3862595"/>
            <a:ext cx="61562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True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cxnSp>
        <p:nvCxnSpPr>
          <p:cNvPr id="63" name="Shape 62"/>
          <p:cNvCxnSpPr>
            <a:endCxn id="10" idx="0"/>
          </p:cNvCxnSpPr>
          <p:nvPr/>
        </p:nvCxnSpPr>
        <p:spPr>
          <a:xfrm rot="5400000">
            <a:off x="3816989" y="3314429"/>
            <a:ext cx="307650" cy="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Two-way if statement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22" name="TextBox 21"/>
          <p:cNvSpPr txBox="1"/>
          <p:nvPr/>
        </p:nvSpPr>
        <p:spPr bwMode="auto">
          <a:xfrm>
            <a:off x="4548705" y="1560167"/>
            <a:ext cx="4278760" cy="16004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temp &gt; 86: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print('It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hot!')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print('Be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sure to drink liquids.')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print('It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not hot.')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print('Bring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jacket.')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print('Goodbye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.')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 bwMode="auto">
          <a:xfrm>
            <a:off x="4548705" y="1560167"/>
            <a:ext cx="4278760" cy="16004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temp &gt; 86: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print('It</a:t>
            </a: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hot!')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print('Be</a:t>
            </a: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sure to drink liquids.')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print('It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not hot.')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print('Bring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jacket.')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print('Goodbye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.')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 bwMode="auto">
          <a:xfrm>
            <a:off x="269945" y="1560167"/>
            <a:ext cx="3093628" cy="11695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if &lt;condition&gt;: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&lt;indented code block 1&gt;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&lt;indented code block 2&gt;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&lt;non-indented statement&gt;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25" name="TextBox 24"/>
          <p:cNvSpPr txBox="1"/>
          <p:nvPr/>
        </p:nvSpPr>
        <p:spPr bwMode="auto">
          <a:xfrm>
            <a:off x="269945" y="3160605"/>
            <a:ext cx="260000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The value of 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temp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is 90.</a:t>
            </a:r>
          </a:p>
        </p:txBody>
      </p:sp>
      <p:sp>
        <p:nvSpPr>
          <p:cNvPr id="26" name="TextBox 25"/>
          <p:cNvSpPr txBox="1"/>
          <p:nvPr/>
        </p:nvSpPr>
        <p:spPr bwMode="auto">
          <a:xfrm>
            <a:off x="265218" y="3160605"/>
            <a:ext cx="260000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The value of 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temp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is 50.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8" grpId="2" animBg="1"/>
      <p:bldP spid="8" grpId="3" animBg="1"/>
      <p:bldP spid="35" grpId="0" animBg="1"/>
      <p:bldP spid="35" grpId="1" animBg="1"/>
      <p:bldP spid="35" grpId="2" animBg="1"/>
      <p:bldP spid="37" grpId="0" animBg="1"/>
      <p:bldP spid="37" grpId="1" animBg="1"/>
      <p:bldP spid="37" grpId="2" animBg="1"/>
      <p:bldP spid="62" grpId="0"/>
      <p:bldP spid="62" grpId="1"/>
      <p:bldP spid="62" grpId="2"/>
      <p:bldP spid="10" grpId="0" animBg="1"/>
      <p:bldP spid="10" grpId="1" animBg="1"/>
      <p:bldP spid="10" grpId="2" animBg="1"/>
      <p:bldP spid="10" grpId="3" animBg="1"/>
      <p:bldP spid="10" grpId="4" animBg="1"/>
      <p:bldP spid="11" grpId="0" animBg="1"/>
      <p:bldP spid="11" grpId="1" animBg="1"/>
      <p:bldP spid="11" grpId="2" animBg="1"/>
      <p:bldP spid="17" grpId="0" animBg="1"/>
      <p:bldP spid="17" grpId="1" animBg="1"/>
      <p:bldP spid="50" grpId="0" animBg="1"/>
      <p:bldP spid="50" grpId="1" animBg="1"/>
      <p:bldP spid="50" grpId="2" animBg="1"/>
      <p:bldP spid="50" grpId="3" animBg="1"/>
      <p:bldP spid="50" grpId="4" animBg="1"/>
      <p:bldP spid="61" grpId="0"/>
      <p:bldP spid="61" grpId="1"/>
      <p:bldP spid="22" grpId="1" animBg="1"/>
      <p:bldP spid="22" grpId="2" animBg="1"/>
      <p:bldP spid="23" grpId="0" animBg="1"/>
      <p:bldP spid="23" grpId="1" animBg="1"/>
      <p:bldP spid="25" grpId="0"/>
      <p:bldP spid="25" grpId="1"/>
      <p:bldP spid="26" grpId="0"/>
      <p:bldP spid="26" grpId="1"/>
      <p:bldP spid="26" grpId="2"/>
      <p:bldP spid="26" grpId="3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Exercise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709358" y="1722103"/>
            <a:ext cx="4109988" cy="19697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457200" indent="-457200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accent1"/>
                </a:solidFill>
              </a:rPr>
              <a:t>Write a program that:</a:t>
            </a:r>
            <a:br>
              <a:rPr lang="en-US" sz="2000" dirty="0">
                <a:solidFill>
                  <a:schemeClr val="accent1"/>
                </a:solidFill>
              </a:rPr>
            </a:br>
            <a:endParaRPr lang="en-US" sz="2000" dirty="0">
              <a:solidFill>
                <a:schemeClr val="accent1"/>
              </a:solidFill>
            </a:endParaRPr>
          </a:p>
          <a:p>
            <a:pPr marL="454025" indent="-222250" defTabSz="914400" fontAlgn="base"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SzPct val="75000"/>
              <a:buFont typeface="+mj-lt"/>
              <a:buAutoNum type="arabicParenR"/>
            </a:pPr>
            <a:r>
              <a:rPr lang="en-US" dirty="0"/>
              <a:t>Requests the user’s name</a:t>
            </a:r>
          </a:p>
          <a:p>
            <a:pPr marL="454025" indent="-222250" defTabSz="914400" fontAlgn="base"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SzPct val="75000"/>
              <a:buFont typeface="+mj-lt"/>
              <a:buAutoNum type="arabicParenR"/>
            </a:pPr>
            <a:r>
              <a:rPr lang="en-US" dirty="0"/>
              <a:t>Requests the user’s age</a:t>
            </a:r>
          </a:p>
          <a:p>
            <a:pPr marL="454025" indent="-222250" defTabSz="914400" fontAlgn="base"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SzPct val="75000"/>
              <a:buFont typeface="+mj-lt"/>
              <a:buAutoNum type="arabicParenR"/>
            </a:pPr>
            <a:r>
              <a:rPr lang="en-US" dirty="0"/>
              <a:t>Prints a message saying whether the user is eligible to vote or not</a:t>
            </a:r>
            <a:endParaRPr lang="en-US" sz="1200" dirty="0"/>
          </a:p>
        </p:txBody>
      </p:sp>
      <p:sp>
        <p:nvSpPr>
          <p:cNvPr id="12" name="TextBox 11"/>
          <p:cNvSpPr txBox="1"/>
          <p:nvPr/>
        </p:nvSpPr>
        <p:spPr bwMode="auto">
          <a:xfrm>
            <a:off x="756261" y="4921657"/>
            <a:ext cx="4171021" cy="13849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= 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input('Enter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your name: 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age = 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eval(input('Enter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your age: '))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age &lt; 18: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print(name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", you can't vote.")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print(name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", you can vote.")</a:t>
            </a:r>
          </a:p>
        </p:txBody>
      </p:sp>
      <p:sp>
        <p:nvSpPr>
          <p:cNvPr id="9" name="TextBox 8"/>
          <p:cNvSpPr txBox="1"/>
          <p:nvPr/>
        </p:nvSpPr>
        <p:spPr bwMode="auto">
          <a:xfrm>
            <a:off x="5195423" y="2244000"/>
            <a:ext cx="3948577" cy="2462213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your name: Marie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your age: 17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Marie, you can't vote.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============RESTART================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your name: Marie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your age: 18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Marie, you can vote.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1"/>
          <p:cNvSpPr txBox="1">
            <a:spLocks/>
          </p:cNvSpPr>
          <p:nvPr/>
        </p:nvSpPr>
        <p:spPr bwMode="auto">
          <a:xfrm>
            <a:off x="709357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>
                <a:latin typeface="+mj-lt"/>
                <a:ea typeface="+mj-ea"/>
                <a:cs typeface="Courier New" panose="02070309020205020404" pitchFamily="49" charset="0"/>
              </a:rPr>
              <a:t>Execution control structures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41" name="TextBox 40"/>
          <p:cNvSpPr txBox="1"/>
          <p:nvPr/>
        </p:nvSpPr>
        <p:spPr bwMode="auto">
          <a:xfrm>
            <a:off x="709357" y="1648705"/>
            <a:ext cx="7772400" cy="470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566738" lvl="1" indent="-227013" defTabSz="914400" fontAlgn="base">
              <a:spcBef>
                <a:spcPct val="0"/>
              </a:spcBef>
              <a:buClr>
                <a:schemeClr val="accent1"/>
              </a:buClr>
              <a:buFont typeface="Arial"/>
              <a:buChar char="•"/>
            </a:pPr>
            <a:r>
              <a:rPr lang="en-US" sz="2000" dirty="0">
                <a:solidFill>
                  <a:srgbClr val="294171"/>
                </a:solidFill>
              </a:rPr>
              <a:t>The one-way and two-way if statements are examples of </a:t>
            </a:r>
            <a:r>
              <a:rPr lang="en-US" sz="2000" dirty="0">
                <a:solidFill>
                  <a:srgbClr val="FF0000"/>
                </a:solidFill>
              </a:rPr>
              <a:t>execution control structures</a:t>
            </a:r>
          </a:p>
          <a:p>
            <a:pPr marL="566738" lvl="1" indent="-227013" defTabSz="914400" fontAlgn="base">
              <a:spcBef>
                <a:spcPct val="0"/>
              </a:spcBef>
              <a:buClr>
                <a:schemeClr val="accent1"/>
              </a:buClr>
              <a:buFont typeface="Arial"/>
              <a:buChar char="•"/>
            </a:pPr>
            <a:endParaRPr lang="en-US" sz="2000" dirty="0">
              <a:solidFill>
                <a:srgbClr val="FF0000"/>
              </a:solidFill>
            </a:endParaRPr>
          </a:p>
          <a:p>
            <a:pPr marL="566738" lvl="1" indent="-227013" defTabSz="914400" fontAlgn="base">
              <a:spcBef>
                <a:spcPct val="0"/>
              </a:spcBef>
              <a:buClr>
                <a:schemeClr val="accent1"/>
              </a:buClr>
              <a:buFont typeface="Arial"/>
              <a:buChar char="•"/>
            </a:pPr>
            <a:r>
              <a:rPr lang="en-US" sz="2000" dirty="0">
                <a:solidFill>
                  <a:srgbClr val="FF0000"/>
                </a:solidFill>
              </a:rPr>
              <a:t>Execution control structures </a:t>
            </a:r>
            <a:r>
              <a:rPr lang="en-US" sz="2000" dirty="0">
                <a:solidFill>
                  <a:srgbClr val="294171"/>
                </a:solidFill>
              </a:rPr>
              <a:t>are </a:t>
            </a:r>
            <a:r>
              <a:rPr lang="en-US" sz="2000" dirty="0">
                <a:solidFill>
                  <a:schemeClr val="accent1"/>
                </a:solidFill>
                <a:cs typeface="Courier New" panose="02070309020205020404" pitchFamily="49" charset="0"/>
              </a:rPr>
              <a:t>programming language statements that control which statements are executed, i.e., the execution flow of the program</a:t>
            </a:r>
          </a:p>
          <a:p>
            <a:pPr marL="566738" lvl="1" indent="-227013" defTabSz="914400" fontAlgn="base">
              <a:spcBef>
                <a:spcPct val="0"/>
              </a:spcBef>
              <a:buClr>
                <a:schemeClr val="accent1"/>
              </a:buClr>
              <a:buFont typeface="Arial"/>
              <a:buChar char="•"/>
            </a:pPr>
            <a:endParaRPr lang="en-US" sz="2000" dirty="0">
              <a:cs typeface="Courier New" panose="02070309020205020404" pitchFamily="49" charset="0"/>
            </a:endParaRPr>
          </a:p>
          <a:p>
            <a:pPr marL="566738" lvl="1" indent="-227013" defTabSz="914400" fontAlgn="base">
              <a:spcBef>
                <a:spcPct val="0"/>
              </a:spcBef>
              <a:buClr>
                <a:schemeClr val="accent1"/>
              </a:buClr>
              <a:buFont typeface="Arial"/>
              <a:buChar char="•"/>
            </a:pPr>
            <a:r>
              <a:rPr lang="en-US" sz="2000" dirty="0">
                <a:solidFill>
                  <a:srgbClr val="294171"/>
                </a:solidFill>
              </a:rPr>
              <a:t>The one-way and two-way if statements are, more specifically,  </a:t>
            </a:r>
            <a:r>
              <a:rPr lang="en-US" sz="2000" dirty="0">
                <a:solidFill>
                  <a:srgbClr val="FF0000"/>
                </a:solidFill>
              </a:rPr>
              <a:t>conditional structures</a:t>
            </a:r>
          </a:p>
          <a:p>
            <a:pPr marL="566738" lvl="1" indent="-227013" defTabSz="914400" fontAlgn="base">
              <a:spcBef>
                <a:spcPct val="0"/>
              </a:spcBef>
              <a:buClr>
                <a:schemeClr val="accent1"/>
              </a:buClr>
              <a:buFont typeface="Arial"/>
              <a:buChar char="•"/>
            </a:pPr>
            <a:endParaRPr lang="en-US" sz="2000" dirty="0">
              <a:solidFill>
                <a:srgbClr val="FF0000"/>
              </a:solidFill>
            </a:endParaRPr>
          </a:p>
          <a:p>
            <a:pPr marL="566738" lvl="1" indent="-227013" defTabSz="914400" fontAlgn="base">
              <a:spcBef>
                <a:spcPct val="0"/>
              </a:spcBef>
              <a:buClr>
                <a:schemeClr val="accent1"/>
              </a:buClr>
              <a:buFont typeface="Arial"/>
              <a:buChar char="•"/>
            </a:pPr>
            <a:r>
              <a:rPr lang="en-US" sz="2000" dirty="0">
                <a:solidFill>
                  <a:srgbClr val="FF0000"/>
                </a:solidFill>
              </a:rPr>
              <a:t>Iteration structures </a:t>
            </a:r>
            <a:r>
              <a:rPr lang="en-US" sz="2000" dirty="0">
                <a:solidFill>
                  <a:srgbClr val="294171"/>
                </a:solidFill>
              </a:rPr>
              <a:t>are execution control structures that enable the repetitive execution of a statement or a block of statements</a:t>
            </a:r>
          </a:p>
          <a:p>
            <a:pPr marL="566738" lvl="1" indent="-227013" defTabSz="914400" fontAlgn="base">
              <a:spcBef>
                <a:spcPct val="0"/>
              </a:spcBef>
              <a:buClr>
                <a:schemeClr val="accent1"/>
              </a:buClr>
              <a:buFont typeface="Arial"/>
              <a:buChar char="•"/>
            </a:pPr>
            <a:endParaRPr lang="en-US" sz="2000" dirty="0">
              <a:solidFill>
                <a:srgbClr val="294171"/>
              </a:solidFill>
            </a:endParaRPr>
          </a:p>
          <a:p>
            <a:pPr marL="566738" lvl="1" indent="-227013" defTabSz="914400" fontAlgn="base">
              <a:spcBef>
                <a:spcPct val="0"/>
              </a:spcBef>
              <a:buClr>
                <a:schemeClr val="accent1"/>
              </a:buClr>
              <a:buFont typeface="Arial"/>
              <a:buChar char="•"/>
            </a:pPr>
            <a:r>
              <a:rPr lang="en-US" sz="2000" dirty="0">
                <a:solidFill>
                  <a:schemeClr val="accent1"/>
                </a:solidFill>
              </a:rPr>
              <a:t>The </a:t>
            </a:r>
            <a:r>
              <a:rPr lang="en-US" sz="2000" dirty="0">
                <a:solidFill>
                  <a:srgbClr val="FF0000"/>
                </a:solidFill>
              </a:rPr>
              <a:t>for loop statement </a:t>
            </a:r>
            <a:r>
              <a:rPr lang="en-US" sz="2000" dirty="0">
                <a:solidFill>
                  <a:srgbClr val="294171"/>
                </a:solidFill>
              </a:rPr>
              <a:t>is an iteration structure that executes a block of code for every item of a sequence 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for </a:t>
            </a: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loop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852358" y="4153880"/>
            <a:ext cx="54864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dirty="0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208680" y="5068280"/>
            <a:ext cx="54864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dirty="0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400" dirty="0" err="1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2400" dirty="0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533287" y="4611080"/>
            <a:ext cx="54864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4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840523" y="5525480"/>
            <a:ext cx="54864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dirty="0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4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2400" dirty="0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endParaRPr lang="en-US" sz="240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477349" y="5982680"/>
            <a:ext cx="538708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dirty="0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400" dirty="0" err="1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sz="2400" dirty="0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</p:txBody>
      </p:sp>
      <p:sp>
        <p:nvSpPr>
          <p:cNvPr id="21" name="TextBox 20"/>
          <p:cNvSpPr txBox="1"/>
          <p:nvPr/>
        </p:nvSpPr>
        <p:spPr bwMode="auto">
          <a:xfrm>
            <a:off x="249472" y="4210970"/>
            <a:ext cx="126205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c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har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=</a:t>
            </a:r>
          </a:p>
        </p:txBody>
      </p:sp>
      <p:sp>
        <p:nvSpPr>
          <p:cNvPr id="22" name="TextBox 21"/>
          <p:cNvSpPr txBox="1"/>
          <p:nvPr/>
        </p:nvSpPr>
        <p:spPr bwMode="auto">
          <a:xfrm>
            <a:off x="249472" y="4668170"/>
            <a:ext cx="126205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c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har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=</a:t>
            </a:r>
          </a:p>
        </p:txBody>
      </p:sp>
      <p:sp>
        <p:nvSpPr>
          <p:cNvPr id="23" name="TextBox 22"/>
          <p:cNvSpPr txBox="1"/>
          <p:nvPr/>
        </p:nvSpPr>
        <p:spPr bwMode="auto">
          <a:xfrm>
            <a:off x="249472" y="5125370"/>
            <a:ext cx="126205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c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har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=</a:t>
            </a:r>
          </a:p>
        </p:txBody>
      </p:sp>
      <p:sp>
        <p:nvSpPr>
          <p:cNvPr id="24" name="TextBox 23"/>
          <p:cNvSpPr txBox="1"/>
          <p:nvPr/>
        </p:nvSpPr>
        <p:spPr bwMode="auto">
          <a:xfrm>
            <a:off x="249472" y="5582570"/>
            <a:ext cx="126205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c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har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=</a:t>
            </a:r>
          </a:p>
        </p:txBody>
      </p:sp>
      <p:sp>
        <p:nvSpPr>
          <p:cNvPr id="25" name="TextBox 24"/>
          <p:cNvSpPr txBox="1"/>
          <p:nvPr/>
        </p:nvSpPr>
        <p:spPr bwMode="auto">
          <a:xfrm>
            <a:off x="249472" y="6039770"/>
            <a:ext cx="126205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c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har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=</a:t>
            </a:r>
          </a:p>
        </p:txBody>
      </p:sp>
      <p:sp>
        <p:nvSpPr>
          <p:cNvPr id="26" name="TextBox 25"/>
          <p:cNvSpPr txBox="1"/>
          <p:nvPr/>
        </p:nvSpPr>
        <p:spPr bwMode="auto">
          <a:xfrm>
            <a:off x="249472" y="3391703"/>
            <a:ext cx="126205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noProof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name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=</a:t>
            </a:r>
          </a:p>
        </p:txBody>
      </p:sp>
      <p:sp>
        <p:nvSpPr>
          <p:cNvPr id="29" name="TextBox 28"/>
          <p:cNvSpPr txBox="1"/>
          <p:nvPr/>
        </p:nvSpPr>
        <p:spPr bwMode="auto">
          <a:xfrm>
            <a:off x="5195423" y="2668428"/>
            <a:ext cx="3948577" cy="2246769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name = 'Apple'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for char in name: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print(char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TextBox 27"/>
          <p:cNvSpPr txBox="1"/>
          <p:nvPr/>
        </p:nvSpPr>
        <p:spPr bwMode="auto">
          <a:xfrm>
            <a:off x="5195423" y="2668428"/>
            <a:ext cx="3948577" cy="2246769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name = 'Apple'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for </a:t>
            </a:r>
            <a:r>
              <a:rPr lang="en-US" sz="1400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name: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print(char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 bwMode="auto">
          <a:xfrm>
            <a:off x="5208123" y="2668428"/>
            <a:ext cx="3948577" cy="2246769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name = 'Apple'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for char in name: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kern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print(char</a:t>
            </a:r>
            <a:r>
              <a:rPr lang="en-US" sz="1400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TextBox 31"/>
          <p:cNvSpPr txBox="1"/>
          <p:nvPr/>
        </p:nvSpPr>
        <p:spPr bwMode="auto">
          <a:xfrm>
            <a:off x="5208123" y="2668428"/>
            <a:ext cx="3948577" cy="2246769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name = 'Apple'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for </a:t>
            </a:r>
            <a:r>
              <a:rPr lang="en-US" sz="1400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name: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print(char</a:t>
            </a:r>
            <a:r>
              <a:rPr lang="en-US" sz="14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TextBox 32"/>
          <p:cNvSpPr txBox="1"/>
          <p:nvPr/>
        </p:nvSpPr>
        <p:spPr bwMode="auto">
          <a:xfrm>
            <a:off x="5195423" y="2669616"/>
            <a:ext cx="3948577" cy="2246769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name = 'Apple'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for char in name: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kern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print(char</a:t>
            </a:r>
            <a:r>
              <a:rPr lang="en-US" sz="1400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TextBox 34"/>
          <p:cNvSpPr txBox="1"/>
          <p:nvPr/>
        </p:nvSpPr>
        <p:spPr bwMode="auto">
          <a:xfrm>
            <a:off x="5195423" y="2669616"/>
            <a:ext cx="3948577" cy="2246769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name = 'Apple'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for </a:t>
            </a:r>
            <a:r>
              <a:rPr lang="en-US" sz="1400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name: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print(char</a:t>
            </a:r>
            <a:r>
              <a:rPr lang="en-US" sz="14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6" name="TextBox 35"/>
          <p:cNvSpPr txBox="1"/>
          <p:nvPr/>
        </p:nvSpPr>
        <p:spPr bwMode="auto">
          <a:xfrm>
            <a:off x="5195423" y="2669616"/>
            <a:ext cx="3948577" cy="2246769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name = 'Apple'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for </a:t>
            </a:r>
            <a:r>
              <a:rPr lang="en-US" sz="14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name: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kern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print(char</a:t>
            </a:r>
            <a:r>
              <a:rPr lang="en-US" sz="1400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endParaRPr lang="en-US" sz="1400" kern="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" name="TextBox 36"/>
          <p:cNvSpPr txBox="1"/>
          <p:nvPr/>
        </p:nvSpPr>
        <p:spPr bwMode="auto">
          <a:xfrm>
            <a:off x="5195423" y="2668428"/>
            <a:ext cx="3948577" cy="2246769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name = 'Apple'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for </a:t>
            </a:r>
            <a:r>
              <a:rPr lang="en-US" sz="1400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name: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print(char</a:t>
            </a:r>
            <a:r>
              <a:rPr lang="en-US" sz="14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8" name="TextBox 37"/>
          <p:cNvSpPr txBox="1"/>
          <p:nvPr/>
        </p:nvSpPr>
        <p:spPr bwMode="auto">
          <a:xfrm>
            <a:off x="5208123" y="2668428"/>
            <a:ext cx="3948577" cy="2246769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name = 'Apple'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for </a:t>
            </a:r>
            <a:r>
              <a:rPr lang="en-US" sz="14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name: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kern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print(char</a:t>
            </a:r>
            <a:r>
              <a:rPr lang="en-US" sz="1400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endParaRPr lang="en-US" sz="1400" kern="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TextBox 38"/>
          <p:cNvSpPr txBox="1"/>
          <p:nvPr/>
        </p:nvSpPr>
        <p:spPr bwMode="auto">
          <a:xfrm>
            <a:off x="5208123" y="2668428"/>
            <a:ext cx="3948577" cy="2246769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name = 'Apple'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for </a:t>
            </a:r>
            <a:r>
              <a:rPr lang="en-US" sz="14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name: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kern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print(char</a:t>
            </a:r>
            <a:r>
              <a:rPr lang="en-US" sz="1400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endParaRPr lang="en-US" sz="1400" kern="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0" name="TextBox 39"/>
          <p:cNvSpPr txBox="1"/>
          <p:nvPr/>
        </p:nvSpPr>
        <p:spPr bwMode="auto">
          <a:xfrm>
            <a:off x="5208123" y="2669616"/>
            <a:ext cx="3948577" cy="2246769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name = 'Apple'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for </a:t>
            </a:r>
            <a:r>
              <a:rPr lang="en-US" sz="1400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name: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print(char</a:t>
            </a:r>
            <a:r>
              <a:rPr lang="en-US" sz="14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endParaRPr lang="en-US" sz="1400" kern="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" name="TextBox 40"/>
          <p:cNvSpPr txBox="1"/>
          <p:nvPr/>
        </p:nvSpPr>
        <p:spPr bwMode="auto">
          <a:xfrm>
            <a:off x="482275" y="1639302"/>
            <a:ext cx="8169868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Executes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a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block of code for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every item of a sequence</a:t>
            </a:r>
          </a:p>
          <a:p>
            <a:pPr marL="566738" lvl="1" indent="-227013" defTabSz="914400" fontAlgn="base">
              <a:spcBef>
                <a:spcPct val="0"/>
              </a:spcBef>
              <a:buClr>
                <a:schemeClr val="accent1"/>
              </a:buClr>
              <a:buFont typeface="Arial"/>
              <a:buChar char="•"/>
            </a:pPr>
            <a:r>
              <a:rPr lang="en-US" dirty="0"/>
              <a:t>If sequence is a string, items are its characters (single-character strings)</a:t>
            </a:r>
          </a:p>
        </p:txBody>
      </p:sp>
      <p:sp>
        <p:nvSpPr>
          <p:cNvPr id="34" name="Rectangle 33"/>
          <p:cNvSpPr/>
          <p:nvPr/>
        </p:nvSpPr>
        <p:spPr>
          <a:xfrm>
            <a:off x="1704668" y="3391703"/>
            <a:ext cx="3311389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 </a:t>
            </a:r>
            <a:r>
              <a:rPr lang="en-US" sz="24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/>
      <p:bldP spid="21" grpId="1"/>
      <p:bldP spid="22" grpId="0"/>
      <p:bldP spid="22" grpId="1"/>
      <p:bldP spid="23" grpId="0"/>
      <p:bldP spid="23" grpId="1"/>
      <p:bldP spid="24" grpId="0"/>
      <p:bldP spid="24" grpId="1"/>
      <p:bldP spid="25" grpId="0"/>
      <p:bldP spid="25" grpId="1"/>
      <p:bldP spid="29" grpId="0" animBg="1"/>
      <p:bldP spid="28" grpId="0" animBg="1"/>
      <p:bldP spid="28" grpId="1" animBg="1"/>
      <p:bldP spid="27" grpId="0" animBg="1"/>
      <p:bldP spid="32" grpId="0" animBg="1"/>
      <p:bldP spid="32" grpId="1" animBg="1"/>
      <p:bldP spid="33" grpId="0" animBg="1"/>
      <p:bldP spid="33" grpId="1" animBg="1"/>
      <p:bldP spid="35" grpId="2" animBg="1"/>
      <p:bldP spid="35" grpId="3" animBg="1"/>
      <p:bldP spid="36" grpId="0" animBg="1"/>
      <p:bldP spid="36" grpId="1" animBg="1"/>
      <p:bldP spid="37" grpId="0" animBg="1"/>
      <p:bldP spid="37" grpId="1" animBg="1"/>
      <p:bldP spid="38" grpId="0" animBg="1"/>
      <p:bldP spid="38" grpId="1" animBg="1"/>
      <p:bldP spid="39" grpId="2" animBg="1"/>
      <p:bldP spid="40" grpId="0" animBg="1"/>
      <p:bldP spid="40" grpId="1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45"/>
          <p:cNvSpPr txBox="1"/>
          <p:nvPr/>
        </p:nvSpPr>
        <p:spPr bwMode="auto">
          <a:xfrm>
            <a:off x="6418641" y="4965106"/>
            <a:ext cx="2392301" cy="1169551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for </a:t>
            </a: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loop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856303" y="4043387"/>
            <a:ext cx="1138129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stop</a:t>
            </a:r>
            <a:r>
              <a:rPr lang="en-US" sz="2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endParaRPr lang="en-US" sz="240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777477" y="6077567"/>
            <a:ext cx="907609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top</a:t>
            </a:r>
            <a:r>
              <a:rPr lang="en-US" sz="2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endParaRPr lang="en-US" sz="240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498190" y="4702874"/>
            <a:ext cx="1583001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desktop</a:t>
            </a:r>
            <a:r>
              <a:rPr lang="en-US" sz="2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endParaRPr lang="en-US" sz="240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144523" y="5380605"/>
            <a:ext cx="1086759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</a:t>
            </a:r>
            <a:r>
              <a:rPr lang="en-US" sz="2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endParaRPr lang="en-US" sz="240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TextBox 20"/>
          <p:cNvSpPr txBox="1"/>
          <p:nvPr/>
        </p:nvSpPr>
        <p:spPr bwMode="auto">
          <a:xfrm>
            <a:off x="410051" y="4100477"/>
            <a:ext cx="126205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noProof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word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=</a:t>
            </a:r>
          </a:p>
        </p:txBody>
      </p:sp>
      <p:sp>
        <p:nvSpPr>
          <p:cNvPr id="22" name="TextBox 21"/>
          <p:cNvSpPr txBox="1"/>
          <p:nvPr/>
        </p:nvSpPr>
        <p:spPr bwMode="auto">
          <a:xfrm>
            <a:off x="410051" y="4759964"/>
            <a:ext cx="126205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noProof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word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=</a:t>
            </a:r>
          </a:p>
        </p:txBody>
      </p:sp>
      <p:sp>
        <p:nvSpPr>
          <p:cNvPr id="23" name="TextBox 22"/>
          <p:cNvSpPr txBox="1"/>
          <p:nvPr/>
        </p:nvSpPr>
        <p:spPr bwMode="auto">
          <a:xfrm>
            <a:off x="410051" y="6134657"/>
            <a:ext cx="126205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noProof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word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=</a:t>
            </a:r>
          </a:p>
        </p:txBody>
      </p:sp>
      <p:sp>
        <p:nvSpPr>
          <p:cNvPr id="24" name="TextBox 23"/>
          <p:cNvSpPr txBox="1"/>
          <p:nvPr/>
        </p:nvSpPr>
        <p:spPr bwMode="auto">
          <a:xfrm>
            <a:off x="410051" y="5437695"/>
            <a:ext cx="126205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noProof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word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=</a:t>
            </a:r>
          </a:p>
        </p:txBody>
      </p:sp>
      <p:sp>
        <p:nvSpPr>
          <p:cNvPr id="34" name="TextBox 33"/>
          <p:cNvSpPr txBox="1"/>
          <p:nvPr/>
        </p:nvSpPr>
        <p:spPr bwMode="auto">
          <a:xfrm>
            <a:off x="3526672" y="3308550"/>
            <a:ext cx="5284271" cy="9541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word in ['stop', 'desktop', 'post', 'top']: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'top' in word: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print(word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print('Done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.')</a:t>
            </a:r>
          </a:p>
        </p:txBody>
      </p:sp>
      <p:sp>
        <p:nvSpPr>
          <p:cNvPr id="43" name="TextBox 42"/>
          <p:cNvSpPr txBox="1"/>
          <p:nvPr/>
        </p:nvSpPr>
        <p:spPr bwMode="auto">
          <a:xfrm>
            <a:off x="6418640" y="4965105"/>
            <a:ext cx="2392301" cy="1169551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stop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desktop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top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5" name="TextBox 44"/>
          <p:cNvSpPr txBox="1"/>
          <p:nvPr/>
        </p:nvSpPr>
        <p:spPr bwMode="auto">
          <a:xfrm>
            <a:off x="6418641" y="4965106"/>
            <a:ext cx="2392300" cy="1169551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stop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4" name="TextBox 43"/>
          <p:cNvSpPr txBox="1"/>
          <p:nvPr/>
        </p:nvSpPr>
        <p:spPr bwMode="auto">
          <a:xfrm>
            <a:off x="6418640" y="4965106"/>
            <a:ext cx="2392301" cy="1169551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stop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desktop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TextBox 24"/>
          <p:cNvSpPr txBox="1"/>
          <p:nvPr/>
        </p:nvSpPr>
        <p:spPr bwMode="auto">
          <a:xfrm>
            <a:off x="6406904" y="4965106"/>
            <a:ext cx="2392301" cy="1169551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stop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desktop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 bwMode="auto">
          <a:xfrm>
            <a:off x="410051" y="1500802"/>
            <a:ext cx="5459450" cy="1261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Executes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a code block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for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every item of a sequence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kern="0" dirty="0">
              <a:solidFill>
                <a:schemeClr val="accent1"/>
              </a:solidFill>
              <a:latin typeface="Calibri" pitchFamily="34" charset="0"/>
              <a:ea typeface="+mj-ea"/>
              <a:cs typeface="+mj-cs"/>
            </a:endParaRPr>
          </a:p>
          <a:p>
            <a:pPr marL="566738" lvl="1" indent="-227013" defTabSz="914400" fontAlgn="base">
              <a:spcBef>
                <a:spcPct val="0"/>
              </a:spcBef>
              <a:buClr>
                <a:schemeClr val="accent1"/>
              </a:buClr>
              <a:buFont typeface="Arial"/>
              <a:buChar char="•"/>
            </a:pPr>
            <a:r>
              <a:rPr lang="en-US" dirty="0"/>
              <a:t>Sequence can be a string, a list, …</a:t>
            </a:r>
          </a:p>
          <a:p>
            <a:pPr marL="566738" lvl="1" indent="-227013" defTabSz="914400" fontAlgn="base">
              <a:spcBef>
                <a:spcPct val="0"/>
              </a:spcBef>
              <a:buClr>
                <a:schemeClr val="accent1"/>
              </a:buClr>
              <a:buFont typeface="Arial"/>
              <a:buChar char="•"/>
            </a:pPr>
            <a:r>
              <a:rPr lang="en-US" dirty="0"/>
              <a:t>Block of code must be indented</a:t>
            </a:r>
          </a:p>
        </p:txBody>
      </p:sp>
      <p:sp>
        <p:nvSpPr>
          <p:cNvPr id="26" name="TextBox 25"/>
          <p:cNvSpPr txBox="1"/>
          <p:nvPr/>
        </p:nvSpPr>
        <p:spPr bwMode="auto">
          <a:xfrm>
            <a:off x="5501836" y="2054800"/>
            <a:ext cx="3309106" cy="73866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for &lt;variable&gt; in &lt;sequence&gt;: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&lt;indented code block 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&lt;non-indented code block&gt;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 bwMode="auto">
          <a:xfrm>
            <a:off x="6406904" y="4965106"/>
            <a:ext cx="2392301" cy="1169551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stop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desktop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top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Done.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1" grpId="0"/>
      <p:bldP spid="21" grpId="1"/>
      <p:bldP spid="22" grpId="0"/>
      <p:bldP spid="22" grpId="1"/>
      <p:bldP spid="23" grpId="0"/>
      <p:bldP spid="23" grpId="1"/>
      <p:bldP spid="24" grpId="0"/>
      <p:bldP spid="24" grpId="1"/>
      <p:bldP spid="43" grpId="0" animBg="1"/>
      <p:bldP spid="43" grpId="1" animBg="1"/>
      <p:bldP spid="45" grpId="0" animBg="1"/>
      <p:bldP spid="45" grpId="1" animBg="1"/>
      <p:bldP spid="44" grpId="0" animBg="1"/>
      <p:bldP spid="44" grpId="1" animBg="1"/>
      <p:bldP spid="25" grpId="0" animBg="1"/>
      <p:bldP spid="25" grpId="1" animBg="1"/>
      <p:bldP spid="2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Exercise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709358" y="1899074"/>
            <a:ext cx="4109988" cy="16158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457200" indent="-457200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accent1"/>
                </a:solidFill>
              </a:rPr>
              <a:t>Write a “spelling” program that:</a:t>
            </a:r>
            <a:br>
              <a:rPr lang="en-US" sz="2000" dirty="0">
                <a:solidFill>
                  <a:schemeClr val="accent1"/>
                </a:solidFill>
              </a:rPr>
            </a:br>
            <a:endParaRPr lang="en-US" sz="2000" dirty="0">
              <a:solidFill>
                <a:schemeClr val="accent1"/>
              </a:solidFill>
            </a:endParaRPr>
          </a:p>
          <a:p>
            <a:pPr marL="454025" indent="-222250" defTabSz="914400" fontAlgn="base"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SzPct val="75000"/>
              <a:buFont typeface="+mj-lt"/>
              <a:buAutoNum type="arabicParenR"/>
            </a:pPr>
            <a:r>
              <a:rPr lang="en-US" dirty="0"/>
              <a:t>Requests a word from the user</a:t>
            </a:r>
          </a:p>
          <a:p>
            <a:pPr marL="454025" indent="-222250" defTabSz="914400" fontAlgn="base"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SzPct val="75000"/>
              <a:buFont typeface="+mj-lt"/>
              <a:buAutoNum type="arabicParenR"/>
            </a:pPr>
            <a:r>
              <a:rPr lang="en-US" dirty="0"/>
              <a:t>Prints the characters in the word from left to right, one per line</a:t>
            </a:r>
            <a:endParaRPr lang="en-US" sz="1200" dirty="0"/>
          </a:p>
        </p:txBody>
      </p:sp>
      <p:sp>
        <p:nvSpPr>
          <p:cNvPr id="12" name="TextBox 11"/>
          <p:cNvSpPr txBox="1"/>
          <p:nvPr/>
        </p:nvSpPr>
        <p:spPr bwMode="auto">
          <a:xfrm>
            <a:off x="756261" y="5029379"/>
            <a:ext cx="3514104" cy="11695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= input('Enter a word: 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print('The word spelled out: 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char in name: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print(char)</a:t>
            </a:r>
          </a:p>
        </p:txBody>
      </p:sp>
      <p:sp>
        <p:nvSpPr>
          <p:cNvPr id="9" name="TextBox 8"/>
          <p:cNvSpPr txBox="1"/>
          <p:nvPr/>
        </p:nvSpPr>
        <p:spPr bwMode="auto">
          <a:xfrm>
            <a:off x="5195423" y="1813113"/>
            <a:ext cx="3948577" cy="3323987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============RESTART================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a word: omnipotent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word spelled out: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</p:txBody>
      </p:sp>
    </p:spTree>
    <p:extLst>
      <p:ext uri="{BB962C8B-B14F-4D97-AF65-F5344CB8AC3E}">
        <p14:creationId xmlns:p14="http://schemas.microsoft.com/office/powerpoint/2010/main" val="2922741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Box 51"/>
          <p:cNvSpPr txBox="1"/>
          <p:nvPr/>
        </p:nvSpPr>
        <p:spPr bwMode="auto">
          <a:xfrm>
            <a:off x="5208123" y="4700942"/>
            <a:ext cx="3948577" cy="2031325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for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range(2, 3):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print(i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3" name="TextBox 52"/>
          <p:cNvSpPr txBox="1"/>
          <p:nvPr/>
        </p:nvSpPr>
        <p:spPr bwMode="auto">
          <a:xfrm>
            <a:off x="5208123" y="4700942"/>
            <a:ext cx="3948577" cy="2031325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for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range(2, 2):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print(i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7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>
                <a:latin typeface="+mj-lt"/>
                <a:ea typeface="+mj-ea"/>
                <a:cs typeface="Courier New" panose="02070309020205020404" pitchFamily="49" charset="0"/>
              </a:rPr>
              <a:t>Built-in function </a:t>
            </a:r>
            <a:r>
              <a:rPr lang="en-US" sz="3600" b="1" kern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range()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41" name="TextBox 40"/>
          <p:cNvSpPr txBox="1"/>
          <p:nvPr/>
        </p:nvSpPr>
        <p:spPr bwMode="auto">
          <a:xfrm>
            <a:off x="192775" y="1623913"/>
            <a:ext cx="8754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294171"/>
                </a:solidFill>
              </a:rPr>
              <a:t>Function range() is used to iterate over a sequence of numbers in a specified range</a:t>
            </a:r>
            <a:endParaRPr lang="en-US" sz="2000" kern="0" dirty="0">
              <a:solidFill>
                <a:schemeClr val="accent1"/>
              </a:solidFill>
              <a:latin typeface="Calibri" pitchFamily="34" charset="0"/>
            </a:endParaRPr>
          </a:p>
        </p:txBody>
      </p:sp>
      <p:sp>
        <p:nvSpPr>
          <p:cNvPr id="34" name="TextBox 33"/>
          <p:cNvSpPr txBox="1"/>
          <p:nvPr/>
        </p:nvSpPr>
        <p:spPr bwMode="auto">
          <a:xfrm>
            <a:off x="5208123" y="4700942"/>
            <a:ext cx="3948577" cy="2031325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for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range(4):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print(i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</p:txBody>
      </p:sp>
      <p:sp>
        <p:nvSpPr>
          <p:cNvPr id="43" name="TextBox 42"/>
          <p:cNvSpPr txBox="1"/>
          <p:nvPr/>
        </p:nvSpPr>
        <p:spPr bwMode="auto">
          <a:xfrm>
            <a:off x="487604" y="2298016"/>
            <a:ext cx="614608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566738" lvl="1" indent="-227013" defTabSz="914400" fontAlgn="base">
              <a:spcBef>
                <a:spcPct val="0"/>
              </a:spcBef>
              <a:buClr>
                <a:schemeClr val="accent1"/>
              </a:buClr>
              <a:buFont typeface="Arial"/>
              <a:buChar char="•"/>
            </a:pPr>
            <a:r>
              <a:rPr lang="en-US" dirty="0">
                <a:cs typeface="Courier New" panose="02070309020205020404" pitchFamily="49" charset="0"/>
              </a:rPr>
              <a:t>To iterate over the </a:t>
            </a:r>
            <a:r>
              <a:rPr lang="en-US" dirty="0" err="1">
                <a:cs typeface="Courier New" panose="02070309020205020404" pitchFamily="49" charset="0"/>
              </a:rPr>
              <a:t>n</a:t>
            </a:r>
            <a:r>
              <a:rPr lang="en-US" dirty="0">
                <a:cs typeface="Courier New" panose="02070309020205020404" pitchFamily="49" charset="0"/>
              </a:rPr>
              <a:t> numbers 0, 1, 2, …, n-1</a:t>
            </a:r>
          </a:p>
          <a:p>
            <a:pPr marL="1023938" lvl="2" indent="-227013" defTabSz="914400" fontAlgn="base">
              <a:spcBef>
                <a:spcPct val="0"/>
              </a:spcBef>
              <a:buClr>
                <a:schemeClr val="accent1"/>
              </a:buClr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range(n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</p:txBody>
      </p:sp>
      <p:sp>
        <p:nvSpPr>
          <p:cNvPr id="45" name="TextBox 44"/>
          <p:cNvSpPr txBox="1"/>
          <p:nvPr/>
        </p:nvSpPr>
        <p:spPr bwMode="auto">
          <a:xfrm>
            <a:off x="487604" y="3158302"/>
            <a:ext cx="614608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566738" lvl="1" indent="-227013" defTabSz="914400" fontAlgn="base">
              <a:spcBef>
                <a:spcPct val="0"/>
              </a:spcBef>
              <a:buClr>
                <a:schemeClr val="accent1"/>
              </a:buClr>
              <a:buFont typeface="Arial"/>
              <a:buChar char="•"/>
            </a:pPr>
            <a:r>
              <a:rPr lang="en-US" dirty="0">
                <a:cs typeface="Courier New" panose="02070309020205020404" pitchFamily="49" charset="0"/>
              </a:rPr>
              <a:t>To iterate over the </a:t>
            </a:r>
            <a:r>
              <a:rPr lang="en-US" dirty="0" err="1">
                <a:cs typeface="Courier New" panose="02070309020205020404" pitchFamily="49" charset="0"/>
              </a:rPr>
              <a:t>n</a:t>
            </a:r>
            <a:r>
              <a:rPr lang="en-US" dirty="0">
                <a:cs typeface="Courier New" panose="02070309020205020404" pitchFamily="49" charset="0"/>
              </a:rPr>
              <a:t> numbers </a:t>
            </a:r>
            <a:r>
              <a:rPr lang="en-US" dirty="0" err="1">
                <a:cs typeface="Courier New" panose="02070309020205020404" pitchFamily="49" charset="0"/>
              </a:rPr>
              <a:t>i</a:t>
            </a:r>
            <a:r>
              <a:rPr lang="en-US" dirty="0">
                <a:cs typeface="Courier New" panose="02070309020205020404" pitchFamily="49" charset="0"/>
              </a:rPr>
              <a:t>, i+1, i+2, …, n-1</a:t>
            </a:r>
          </a:p>
          <a:p>
            <a:pPr marL="1023938" lvl="2" indent="-227013" defTabSz="914400" fontAlgn="base">
              <a:spcBef>
                <a:spcPct val="0"/>
              </a:spcBef>
              <a:buClr>
                <a:schemeClr val="accent1"/>
              </a:buClr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range(i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</p:txBody>
      </p:sp>
      <p:sp>
        <p:nvSpPr>
          <p:cNvPr id="46" name="TextBox 45"/>
          <p:cNvSpPr txBox="1"/>
          <p:nvPr/>
        </p:nvSpPr>
        <p:spPr bwMode="auto">
          <a:xfrm>
            <a:off x="487604" y="4023833"/>
            <a:ext cx="637898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566738" lvl="1" indent="-227013" defTabSz="914400" fontAlgn="base">
              <a:spcBef>
                <a:spcPct val="0"/>
              </a:spcBef>
              <a:buClr>
                <a:schemeClr val="accent1"/>
              </a:buClr>
              <a:buFont typeface="Arial"/>
              <a:buChar char="•"/>
            </a:pPr>
            <a:r>
              <a:rPr lang="en-US" dirty="0">
                <a:cs typeface="Courier New" panose="02070309020205020404" pitchFamily="49" charset="0"/>
              </a:rPr>
              <a:t>To iterate over the </a:t>
            </a:r>
            <a:r>
              <a:rPr lang="en-US" dirty="0" err="1">
                <a:cs typeface="Courier New" panose="02070309020205020404" pitchFamily="49" charset="0"/>
              </a:rPr>
              <a:t>n</a:t>
            </a:r>
            <a:r>
              <a:rPr lang="en-US" dirty="0">
                <a:cs typeface="Courier New" panose="02070309020205020404" pitchFamily="49" charset="0"/>
              </a:rPr>
              <a:t> numbers </a:t>
            </a:r>
            <a:r>
              <a:rPr lang="en-US" dirty="0" err="1">
                <a:cs typeface="Courier New" panose="02070309020205020404" pitchFamily="49" charset="0"/>
              </a:rPr>
              <a:t>i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 err="1">
                <a:cs typeface="Courier New" panose="02070309020205020404" pitchFamily="49" charset="0"/>
              </a:rPr>
              <a:t>i+c</a:t>
            </a:r>
            <a:r>
              <a:rPr lang="en-US" dirty="0">
                <a:cs typeface="Courier New" panose="02070309020205020404" pitchFamily="49" charset="0"/>
              </a:rPr>
              <a:t>, i+2c, i+3c, …, n-1</a:t>
            </a:r>
          </a:p>
          <a:p>
            <a:pPr marL="1023938" lvl="2" indent="-227013" defTabSz="914400" fontAlgn="base">
              <a:spcBef>
                <a:spcPct val="0"/>
              </a:spcBef>
              <a:buClr>
                <a:schemeClr val="accent1"/>
              </a:buClr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n, c):</a:t>
            </a:r>
          </a:p>
        </p:txBody>
      </p:sp>
      <p:sp>
        <p:nvSpPr>
          <p:cNvPr id="47" name="TextBox 46"/>
          <p:cNvSpPr txBox="1"/>
          <p:nvPr/>
        </p:nvSpPr>
        <p:spPr bwMode="auto">
          <a:xfrm>
            <a:off x="5208123" y="4700942"/>
            <a:ext cx="3948577" cy="2031325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for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range(0):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print(i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0" name="TextBox 49"/>
          <p:cNvSpPr txBox="1"/>
          <p:nvPr/>
        </p:nvSpPr>
        <p:spPr bwMode="auto">
          <a:xfrm>
            <a:off x="5208123" y="4700942"/>
            <a:ext cx="3948577" cy="2031325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for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range(1):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print(i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1" name="TextBox 50"/>
          <p:cNvSpPr txBox="1"/>
          <p:nvPr/>
        </p:nvSpPr>
        <p:spPr bwMode="auto">
          <a:xfrm>
            <a:off x="5208123" y="4700942"/>
            <a:ext cx="3948577" cy="2031325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for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range(2, 6):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print(i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</p:txBody>
      </p:sp>
      <p:sp>
        <p:nvSpPr>
          <p:cNvPr id="54" name="TextBox 53"/>
          <p:cNvSpPr txBox="1"/>
          <p:nvPr/>
        </p:nvSpPr>
        <p:spPr bwMode="auto">
          <a:xfrm>
            <a:off x="5208123" y="4700942"/>
            <a:ext cx="3948577" cy="2031325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for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range(2, 16, 4):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print(i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</p:txBody>
      </p:sp>
      <p:sp>
        <p:nvSpPr>
          <p:cNvPr id="55" name="TextBox 54"/>
          <p:cNvSpPr txBox="1"/>
          <p:nvPr/>
        </p:nvSpPr>
        <p:spPr bwMode="auto">
          <a:xfrm>
            <a:off x="5208123" y="4700942"/>
            <a:ext cx="3948577" cy="2031325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for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range(0, 16, 4):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print(i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</p:txBody>
      </p:sp>
      <p:sp>
        <p:nvSpPr>
          <p:cNvPr id="56" name="TextBox 55"/>
          <p:cNvSpPr txBox="1"/>
          <p:nvPr/>
        </p:nvSpPr>
        <p:spPr bwMode="auto">
          <a:xfrm>
            <a:off x="5208123" y="4700942"/>
            <a:ext cx="3948577" cy="2031325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for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range(2, 16, 10):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print(i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2" grpId="1" animBg="1"/>
      <p:bldP spid="53" grpId="0" animBg="1"/>
      <p:bldP spid="53" grpId="1" animBg="1"/>
      <p:bldP spid="34" grpId="0" animBg="1"/>
      <p:bldP spid="34" grpId="1" animBg="1"/>
      <p:bldP spid="43" grpId="0"/>
      <p:bldP spid="45" grpId="1"/>
      <p:bldP spid="46" grpId="0"/>
      <p:bldP spid="47" grpId="0" animBg="1"/>
      <p:bldP spid="47" grpId="1" animBg="1"/>
      <p:bldP spid="50" grpId="0" animBg="1"/>
      <p:bldP spid="50" grpId="1" animBg="1"/>
      <p:bldP spid="51" grpId="0" animBg="1"/>
      <p:bldP spid="51" grpId="1" animBg="1"/>
      <p:bldP spid="54" grpId="0" animBg="1"/>
      <p:bldP spid="54" grpId="1" animBg="1"/>
      <p:bldP spid="55" grpId="0" animBg="1"/>
      <p:bldP spid="55" grpId="1" animBg="1"/>
      <p:bldP spid="5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Exercise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709357" y="1767134"/>
            <a:ext cx="7942785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457200" indent="-457200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accent1"/>
                </a:solidFill>
              </a:rPr>
              <a:t>Write for loops that will print the following sequences:</a:t>
            </a:r>
          </a:p>
          <a:p>
            <a:pPr marL="457200" indent="-457200" defTabSz="914400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chemeClr val="accent1"/>
              </a:solidFill>
            </a:endParaRPr>
          </a:p>
          <a:p>
            <a:pPr marL="457200" indent="-225425" defTabSz="914400" fontAlgn="base"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SzPct val="75000"/>
              <a:buFont typeface="+mj-lt"/>
              <a:buAutoNum type="alphaLcParenR"/>
            </a:pPr>
            <a:r>
              <a:rPr lang="en-US" sz="2000" dirty="0"/>
              <a:t>0, 1, 2, 3, 4, 5, 6, 7, 8 , 9, 10</a:t>
            </a:r>
          </a:p>
          <a:p>
            <a:pPr marL="457200" indent="-225425" defTabSz="914400" fontAlgn="base"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SzPct val="75000"/>
              <a:buFont typeface="+mj-lt"/>
              <a:buAutoNum type="alphaLcParenR"/>
            </a:pPr>
            <a:r>
              <a:rPr lang="en-US" sz="2000" dirty="0"/>
              <a:t>1, 2, 3, 4, 5, 6, 7, 8, 9</a:t>
            </a:r>
          </a:p>
          <a:p>
            <a:pPr marL="457200" indent="-225425" defTabSz="914400" fontAlgn="base"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SzPct val="75000"/>
              <a:buFont typeface="+mj-lt"/>
              <a:buAutoNum type="alphaLcParenR"/>
            </a:pPr>
            <a:r>
              <a:rPr lang="en-US" sz="2000" dirty="0"/>
              <a:t>0, 2, 4, 6, 8</a:t>
            </a:r>
          </a:p>
          <a:p>
            <a:pPr marL="457200" indent="-225425" defTabSz="914400" fontAlgn="base"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SzPct val="75000"/>
              <a:buFont typeface="+mj-lt"/>
              <a:buAutoNum type="alphaLcParenR"/>
            </a:pPr>
            <a:r>
              <a:rPr lang="en-US" sz="2000" dirty="0"/>
              <a:t>1, 3, 5, 7, 9</a:t>
            </a:r>
          </a:p>
          <a:p>
            <a:pPr marL="457200" indent="-225425" defTabSz="914400" fontAlgn="base"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SzPct val="75000"/>
              <a:buFont typeface="+mj-lt"/>
              <a:buAutoNum type="alphaLcParenR"/>
            </a:pPr>
            <a:r>
              <a:rPr lang="en-US" sz="2000" dirty="0"/>
              <a:t>20, 30, 40, 50, 60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>
                <a:latin typeface="Calibri" pitchFamily="34" charset="0"/>
                <a:ea typeface="+mj-ea"/>
                <a:cs typeface="+mj-cs"/>
              </a:rPr>
              <a:t>Built-in class </a:t>
            </a:r>
            <a:r>
              <a:rPr lang="en-US" sz="3600" b="1" kern="0" noProof="0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tuple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31" name="TextBox 30"/>
          <p:cNvSpPr txBox="1"/>
          <p:nvPr/>
        </p:nvSpPr>
        <p:spPr bwMode="auto">
          <a:xfrm>
            <a:off x="1728049" y="2056066"/>
            <a:ext cx="6571683" cy="375487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['one', 'two', 3]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lst[2]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lst[2] = 'three'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['one', 'two', 'three']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tpl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('one', 'two', 3)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tpl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('one', 'two', 3)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tpl[2]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tpl[2] = 'three'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Traceback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(most recent call last):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File "&lt;pyshell#131&gt;", line 1, in &lt;module&gt;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tpl[2] = 'three'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TypeError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 object does not support item assignment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</p:txBody>
      </p:sp>
      <p:sp>
        <p:nvSpPr>
          <p:cNvPr id="32" name="TextBox 31"/>
          <p:cNvSpPr txBox="1"/>
          <p:nvPr/>
        </p:nvSpPr>
        <p:spPr bwMode="auto">
          <a:xfrm>
            <a:off x="709358" y="1470025"/>
            <a:ext cx="768296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The class </a:t>
            </a:r>
            <a:r>
              <a:rPr lang="en-US" sz="2000" kern="0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tuple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is the same as class list … except that it is </a:t>
            </a:r>
            <a:r>
              <a:rPr lang="en-US" sz="2000" kern="0" dirty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immutable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38" name="TextBox 37"/>
          <p:cNvSpPr txBox="1"/>
          <p:nvPr/>
        </p:nvSpPr>
        <p:spPr bwMode="auto">
          <a:xfrm>
            <a:off x="861758" y="5923893"/>
            <a:ext cx="226493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Why 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do we need it?  </a:t>
            </a:r>
          </a:p>
          <a:p>
            <a:pPr marL="744538" lvl="1" indent="-287338" defTabSz="91440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/>
              <a:buChar char="•"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39" name="TextBox 38"/>
          <p:cNvSpPr txBox="1"/>
          <p:nvPr/>
        </p:nvSpPr>
        <p:spPr bwMode="auto">
          <a:xfrm>
            <a:off x="861758" y="5923893"/>
            <a:ext cx="7553671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Why 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do we need it?  Sometimes, we need to have an “immutable list”.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kern="0" dirty="0">
              <a:solidFill>
                <a:schemeClr val="accent1"/>
              </a:solidFill>
              <a:latin typeface="Calibri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535678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8" grpId="0"/>
      <p:bldP spid="38" grpId="1"/>
      <p:bldP spid="3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nl-NL" sz="2400" b="1" dirty="0" err="1"/>
              <a:t>This</a:t>
            </a:r>
            <a:r>
              <a:rPr lang="nl-NL" sz="2400" b="1" dirty="0"/>
              <a:t> </a:t>
            </a:r>
            <a:r>
              <a:rPr lang="nl-NL" sz="2400" b="1" dirty="0" err="1"/>
              <a:t>lesson</a:t>
            </a:r>
            <a:r>
              <a:rPr lang="nl-NL" sz="2400" b="1" dirty="0"/>
              <a:t>:</a:t>
            </a:r>
          </a:p>
          <a:p>
            <a:r>
              <a:rPr lang="nl-NL" sz="2400" dirty="0"/>
              <a:t>Complete </a:t>
            </a:r>
            <a:r>
              <a:rPr lang="nl-NL" sz="2400" dirty="0" err="1"/>
              <a:t>Perkovic</a:t>
            </a:r>
            <a:r>
              <a:rPr lang="nl-NL" sz="2400" dirty="0"/>
              <a:t> </a:t>
            </a:r>
            <a:r>
              <a:rPr lang="nl-NL" sz="2400" dirty="0" err="1"/>
              <a:t>Exercises</a:t>
            </a:r>
            <a:endParaRPr lang="nl-NL" sz="2400" dirty="0"/>
          </a:p>
          <a:p>
            <a:r>
              <a:rPr lang="nl-NL" sz="2400" dirty="0"/>
              <a:t>Complete </a:t>
            </a:r>
            <a:r>
              <a:rPr lang="nl-NL" sz="2400" dirty="0" err="1"/>
              <a:t>Practice</a:t>
            </a:r>
            <a:r>
              <a:rPr lang="nl-NL" sz="2400" dirty="0"/>
              <a:t> </a:t>
            </a:r>
            <a:r>
              <a:rPr lang="nl-NL" sz="2400" dirty="0" err="1"/>
              <a:t>Exercises</a:t>
            </a:r>
            <a:endParaRPr lang="nl-NL" sz="2400" dirty="0"/>
          </a:p>
          <a:p>
            <a:r>
              <a:rPr lang="nl-NL" sz="2400" dirty="0"/>
              <a:t>Complete </a:t>
            </a:r>
            <a:r>
              <a:rPr lang="nl-NL" sz="2400" dirty="0" err="1"/>
              <a:t>the</a:t>
            </a:r>
            <a:r>
              <a:rPr lang="nl-NL" sz="2400" dirty="0"/>
              <a:t> </a:t>
            </a:r>
            <a:r>
              <a:rPr lang="nl-NL" sz="2400" dirty="0" err="1"/>
              <a:t>Final</a:t>
            </a:r>
            <a:r>
              <a:rPr lang="nl-NL" sz="2400" dirty="0"/>
              <a:t> </a:t>
            </a:r>
            <a:r>
              <a:rPr lang="nl-NL" sz="2400" dirty="0" err="1"/>
              <a:t>Assignment</a:t>
            </a:r>
            <a:endParaRPr lang="nl-NL" sz="2400" dirty="0"/>
          </a:p>
          <a:p>
            <a:endParaRPr lang="nl-NL" sz="2400" dirty="0"/>
          </a:p>
          <a:p>
            <a:pPr marL="0" indent="0">
              <a:buNone/>
            </a:pPr>
            <a:r>
              <a:rPr lang="nl-NL" sz="2400" b="1" dirty="0"/>
              <a:t>Next </a:t>
            </a:r>
            <a:r>
              <a:rPr lang="nl-NL" sz="2400" b="1" dirty="0" err="1"/>
              <a:t>lesson</a:t>
            </a:r>
            <a:r>
              <a:rPr lang="nl-NL" sz="2400" b="1" dirty="0"/>
              <a:t>:</a:t>
            </a:r>
          </a:p>
          <a:p>
            <a:r>
              <a:rPr lang="nl-NL" sz="2400" dirty="0"/>
              <a:t>Complete </a:t>
            </a:r>
            <a:r>
              <a:rPr lang="nl-NL" sz="2400" dirty="0" err="1"/>
              <a:t>Preparation</a:t>
            </a:r>
            <a:r>
              <a:rPr lang="nl-NL" sz="2400" dirty="0"/>
              <a:t> </a:t>
            </a:r>
            <a:r>
              <a:rPr lang="nl-NL" sz="2400" dirty="0" err="1"/>
              <a:t>assignments</a:t>
            </a:r>
            <a:r>
              <a:rPr lang="nl-NL" sz="2400" dirty="0"/>
              <a:t> (</a:t>
            </a:r>
            <a:r>
              <a:rPr lang="nl-NL" sz="2400" b="1" u="sng" dirty="0" err="1"/>
              <a:t>read</a:t>
            </a:r>
            <a:r>
              <a:rPr lang="nl-NL" sz="2400" dirty="0"/>
              <a:t> </a:t>
            </a:r>
            <a:r>
              <a:rPr lang="nl-NL" sz="2400" dirty="0" err="1"/>
              <a:t>literature</a:t>
            </a:r>
            <a:r>
              <a:rPr lang="nl-NL" sz="2400" dirty="0"/>
              <a:t>!!)</a:t>
            </a:r>
          </a:p>
          <a:p>
            <a:r>
              <a:rPr lang="nl-NL" sz="2400" dirty="0" err="1"/>
              <a:t>Optionally</a:t>
            </a:r>
            <a:r>
              <a:rPr lang="nl-NL" sz="2400" dirty="0"/>
              <a:t>, start </a:t>
            </a:r>
            <a:r>
              <a:rPr lang="nl-NL" sz="2400" dirty="0" err="1"/>
              <a:t>with</a:t>
            </a:r>
            <a:r>
              <a:rPr lang="nl-NL" sz="2400" dirty="0"/>
              <a:t>:</a:t>
            </a:r>
          </a:p>
          <a:p>
            <a:pPr lvl="1"/>
            <a:r>
              <a:rPr lang="nl-NL" sz="1800" dirty="0" err="1"/>
              <a:t>Perkovic</a:t>
            </a:r>
            <a:r>
              <a:rPr lang="nl-NL" sz="1800" dirty="0"/>
              <a:t> </a:t>
            </a:r>
            <a:r>
              <a:rPr lang="nl-NL" sz="1800" dirty="0" err="1"/>
              <a:t>Exercises</a:t>
            </a:r>
            <a:endParaRPr lang="nl-NL" sz="1800" dirty="0"/>
          </a:p>
          <a:p>
            <a:pPr lvl="1"/>
            <a:r>
              <a:rPr lang="nl-NL" sz="1800" dirty="0" err="1"/>
              <a:t>Practice</a:t>
            </a:r>
            <a:r>
              <a:rPr lang="nl-NL" sz="1800" dirty="0"/>
              <a:t> </a:t>
            </a:r>
            <a:r>
              <a:rPr lang="nl-NL" sz="1800" dirty="0" err="1"/>
              <a:t>Exercises</a:t>
            </a:r>
            <a:r>
              <a:rPr lang="nl-NL" sz="1800" dirty="0"/>
              <a:t> </a:t>
            </a:r>
          </a:p>
          <a:p>
            <a:pPr lvl="1"/>
            <a:r>
              <a:rPr lang="nl-NL" sz="2000" dirty="0" err="1"/>
              <a:t>Final</a:t>
            </a:r>
            <a:r>
              <a:rPr lang="nl-NL" sz="2000" dirty="0"/>
              <a:t> </a:t>
            </a:r>
            <a:r>
              <a:rPr lang="nl-NL" sz="2000" dirty="0" err="1"/>
              <a:t>Assignment</a:t>
            </a:r>
            <a:r>
              <a:rPr lang="nl-NL" sz="2000" dirty="0"/>
              <a:t> (</a:t>
            </a:r>
            <a:r>
              <a:rPr lang="nl-NL" sz="1800" b="1" dirty="0"/>
              <a:t>‘NS-tarieven’</a:t>
            </a:r>
            <a:r>
              <a:rPr lang="nl-NL" sz="1800" dirty="0"/>
              <a:t>)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b="1" kern="0" dirty="0">
                <a:latin typeface="Calibri" pitchFamily="34" charset="0"/>
              </a:rPr>
              <a:t>Assignment(s)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174829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3733293" y="4445644"/>
            <a:ext cx="2022586" cy="980827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endParaRPr lang="en-US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945499" y="4454167"/>
            <a:ext cx="1394628" cy="980827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134018" y="4454167"/>
            <a:ext cx="2347741" cy="980827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09359" y="4454167"/>
            <a:ext cx="960120" cy="980827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endParaRPr lang="en-US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3600" b="1" kern="0" noProof="0" dirty="0">
              <a:latin typeface="Calibri" pitchFamily="34" charset="0"/>
              <a:ea typeface="+mj-ea"/>
              <a:cs typeface="+mj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Objects and classes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 bwMode="auto">
          <a:xfrm>
            <a:off x="709359" y="1821531"/>
            <a:ext cx="504652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accent1"/>
                </a:solidFill>
              </a:rPr>
              <a:t>In Python, every value, whether a simple integer value like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2000" dirty="0">
                <a:solidFill>
                  <a:schemeClr val="accent1"/>
                </a:solidFill>
              </a:rPr>
              <a:t> or a more complex value, such as the list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['hello', 4,  5]</a:t>
            </a:r>
            <a:r>
              <a:rPr lang="en-US" sz="2000" dirty="0">
                <a:solidFill>
                  <a:schemeClr val="accent1"/>
                </a:solidFill>
              </a:rPr>
              <a:t>  is stored in memory as an </a:t>
            </a:r>
            <a:r>
              <a:rPr lang="en-US" sz="2000" dirty="0">
                <a:solidFill>
                  <a:srgbClr val="FF0000"/>
                </a:solidFill>
              </a:rPr>
              <a:t>object</a:t>
            </a:r>
            <a:r>
              <a:rPr lang="en-US" sz="2000" dirty="0">
                <a:solidFill>
                  <a:schemeClr val="accent1"/>
                </a:solidFill>
              </a:rPr>
              <a:t>.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6" name="TextBox 5"/>
          <p:cNvSpPr txBox="1"/>
          <p:nvPr/>
        </p:nvSpPr>
        <p:spPr bwMode="auto">
          <a:xfrm>
            <a:off x="6591386" y="790482"/>
            <a:ext cx="2257937" cy="3323987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 = 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85451" y="4887707"/>
            <a:ext cx="1476968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'three'</a:t>
            </a:r>
          </a:p>
        </p:txBody>
      </p:sp>
      <p:sp>
        <p:nvSpPr>
          <p:cNvPr id="8" name="Rectangle 7"/>
          <p:cNvSpPr/>
          <p:nvPr/>
        </p:nvSpPr>
        <p:spPr>
          <a:xfrm>
            <a:off x="6386177" y="4896230"/>
            <a:ext cx="183082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[1, 2, 3]</a:t>
            </a:r>
          </a:p>
        </p:txBody>
      </p:sp>
      <p:sp>
        <p:nvSpPr>
          <p:cNvPr id="9" name="Rectangle 8"/>
          <p:cNvSpPr/>
          <p:nvPr/>
        </p:nvSpPr>
        <p:spPr>
          <a:xfrm>
            <a:off x="961518" y="4896230"/>
            <a:ext cx="4572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10" name="Rectangle 9"/>
          <p:cNvSpPr/>
          <p:nvPr/>
        </p:nvSpPr>
        <p:spPr>
          <a:xfrm>
            <a:off x="2240571" y="4896230"/>
            <a:ext cx="761635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3.0</a:t>
            </a:r>
          </a:p>
        </p:txBody>
      </p:sp>
      <p:sp>
        <p:nvSpPr>
          <p:cNvPr id="15" name="TextBox 14"/>
          <p:cNvSpPr txBox="1"/>
          <p:nvPr/>
        </p:nvSpPr>
        <p:spPr bwMode="auto">
          <a:xfrm>
            <a:off x="6591386" y="790482"/>
            <a:ext cx="2257937" cy="3323987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 = 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3.0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 bwMode="auto">
          <a:xfrm>
            <a:off x="6591386" y="790482"/>
            <a:ext cx="2257937" cy="3323987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 = 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3.0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'three'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 bwMode="auto">
          <a:xfrm>
            <a:off x="6591386" y="790482"/>
            <a:ext cx="2257937" cy="3323987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 = 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3.0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'three'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[1, 2, 3]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 bwMode="auto">
          <a:xfrm>
            <a:off x="6591386" y="790482"/>
            <a:ext cx="2257937" cy="3323987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 = 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3.0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'three'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[1, 2, 3]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type(a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&lt;class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type(b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&lt;class 'float'&gt;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type(c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&lt;class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type(d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&lt;class 'list'&gt;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 bwMode="auto">
          <a:xfrm>
            <a:off x="709359" y="3399336"/>
            <a:ext cx="397933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noProof="0" dirty="0">
                <a:solidFill>
                  <a:schemeClr val="accent1"/>
                </a:solidFill>
              </a:rPr>
              <a:t>Every object has a </a:t>
            </a:r>
            <a:r>
              <a:rPr lang="en-US" sz="2000" noProof="0" dirty="0">
                <a:solidFill>
                  <a:srgbClr val="FF0000"/>
                </a:solidFill>
              </a:rPr>
              <a:t>value </a:t>
            </a:r>
            <a:r>
              <a:rPr lang="en-US" sz="2000" noProof="0" dirty="0">
                <a:solidFill>
                  <a:schemeClr val="accent1"/>
                </a:solidFill>
              </a:rPr>
              <a:t>and a </a:t>
            </a:r>
            <a:r>
              <a:rPr lang="en-US" sz="2000" noProof="0" dirty="0">
                <a:solidFill>
                  <a:srgbClr val="FF0000"/>
                </a:solidFill>
              </a:rPr>
              <a:t>type;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21" name="TextBox 20"/>
          <p:cNvSpPr txBox="1"/>
          <p:nvPr/>
        </p:nvSpPr>
        <p:spPr bwMode="auto">
          <a:xfrm>
            <a:off x="709358" y="3799446"/>
            <a:ext cx="513318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0" dirty="0">
                <a:solidFill>
                  <a:srgbClr val="FF0000"/>
                </a:solidFill>
                <a:latin typeface="Calibri" pitchFamily="34" charset="0"/>
              </a:rPr>
              <a:t>It is the object that has a type, not the variable!</a:t>
            </a:r>
          </a:p>
        </p:txBody>
      </p:sp>
      <p:sp>
        <p:nvSpPr>
          <p:cNvPr id="22" name="TextBox 21"/>
          <p:cNvSpPr txBox="1"/>
          <p:nvPr/>
        </p:nvSpPr>
        <p:spPr bwMode="auto">
          <a:xfrm>
            <a:off x="6591386" y="790482"/>
            <a:ext cx="2257937" cy="3323987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 = 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3.0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'three'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[1, 2, 3]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type(a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&lt;class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type(b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&lt;class 'float'&gt;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type(c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&lt;class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type(d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&lt;class 'list'&gt;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[]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type(a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&lt;class 'list'&gt;</a:t>
            </a:r>
          </a:p>
        </p:txBody>
      </p:sp>
      <p:sp>
        <p:nvSpPr>
          <p:cNvPr id="24" name="TextBox 23"/>
          <p:cNvSpPr txBox="1"/>
          <p:nvPr/>
        </p:nvSpPr>
        <p:spPr bwMode="auto">
          <a:xfrm>
            <a:off x="938133" y="6257835"/>
            <a:ext cx="750112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Terminology: object 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X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is of type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int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 =  object X belongs to class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int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28" name="TextBox 27"/>
          <p:cNvSpPr txBox="1"/>
          <p:nvPr/>
        </p:nvSpPr>
        <p:spPr bwMode="auto">
          <a:xfrm>
            <a:off x="264597" y="5746176"/>
            <a:ext cx="889210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0" dirty="0">
                <a:solidFill>
                  <a:srgbClr val="000000"/>
                </a:solidFill>
                <a:latin typeface="Calibri" pitchFamily="34" charset="0"/>
              </a:rPr>
              <a:t>An object’s type determines what values it can have and how it can be manipulated</a:t>
            </a:r>
          </a:p>
        </p:txBody>
      </p:sp>
    </p:spTree>
    <p:extLst>
      <p:ext uri="{BB962C8B-B14F-4D97-AF65-F5344CB8AC3E}">
        <p14:creationId xmlns:p14="http://schemas.microsoft.com/office/powerpoint/2010/main" val="2787586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3" grpId="0" animBg="1"/>
      <p:bldP spid="12" grpId="0" animBg="1"/>
      <p:bldP spid="11" grpId="0" animBg="1"/>
      <p:bldP spid="6" grpId="0" animBg="1"/>
      <p:bldP spid="6" grpId="1" animBg="1"/>
      <p:bldP spid="7" grpId="0" animBg="1"/>
      <p:bldP spid="8" grpId="0" animBg="1"/>
      <p:bldP spid="9" grpId="0" animBg="1"/>
      <p:bldP spid="10" grpId="0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/>
      <p:bldP spid="21" grpId="0"/>
      <p:bldP spid="22" grpId="0" animBg="1"/>
      <p:bldP spid="24" grpId="0"/>
      <p:bldP spid="2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3600" b="1" kern="0" noProof="0" dirty="0">
              <a:latin typeface="Calibri" pitchFamily="34" charset="0"/>
              <a:ea typeface="+mj-ea"/>
              <a:cs typeface="+mj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Values of number types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 bwMode="auto">
          <a:xfrm>
            <a:off x="709357" y="3121859"/>
            <a:ext cx="5424659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accent1"/>
                </a:solidFill>
              </a:rPr>
              <a:t>An object of type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sz="2000" dirty="0">
                <a:solidFill>
                  <a:schemeClr val="accent1"/>
                </a:solidFill>
              </a:rPr>
              <a:t>can have, essentially, any integer number value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22" name="TextBox 21"/>
          <p:cNvSpPr txBox="1"/>
          <p:nvPr/>
        </p:nvSpPr>
        <p:spPr bwMode="auto">
          <a:xfrm>
            <a:off x="6134017" y="733248"/>
            <a:ext cx="2911937" cy="612475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2**1024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79769313486231590772930519078902473361797697894230657273430081157732675805500963132708477322407536021120113879871393357658789768814416622492847430639474124377767893424865485276302219601246094119453082952085005768838150682342462881473913110540827237163350510684586298239947245938479716304835356329624224137216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TextBox 24"/>
          <p:cNvSpPr txBox="1"/>
          <p:nvPr/>
        </p:nvSpPr>
        <p:spPr bwMode="auto">
          <a:xfrm>
            <a:off x="709357" y="4100387"/>
            <a:ext cx="5424659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accent1"/>
                </a:solidFill>
              </a:rPr>
              <a:t>The value of an </a:t>
            </a:r>
            <a:r>
              <a:rPr lang="en-US" sz="2000" noProof="0" dirty="0">
                <a:solidFill>
                  <a:schemeClr val="accent1"/>
                </a:solidFill>
              </a:rPr>
              <a:t>object of type </a:t>
            </a:r>
            <a:r>
              <a:rPr lang="en-US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2000" noProof="0" dirty="0">
                <a:solidFill>
                  <a:schemeClr val="accent1"/>
                </a:solidFill>
              </a:rPr>
              <a:t> is represented in memory using 64 bits</a:t>
            </a:r>
          </a:p>
          <a:p>
            <a:pPr marL="688975" lvl="1" indent="-231775" defTabSz="914400" fontAlgn="base">
              <a:spcBef>
                <a:spcPct val="0"/>
              </a:spcBef>
              <a:spcAft>
                <a:spcPct val="0"/>
              </a:spcAft>
              <a:buFont typeface="Arial"/>
              <a:buChar char="•"/>
            </a:pPr>
            <a:r>
              <a:rPr lang="en-US" noProof="0" dirty="0">
                <a:solidFill>
                  <a:schemeClr val="accent1"/>
                </a:solidFill>
              </a:rPr>
              <a:t>i.e., 64 zeros and ones</a:t>
            </a:r>
          </a:p>
        </p:txBody>
      </p:sp>
      <p:sp>
        <p:nvSpPr>
          <p:cNvPr id="27" name="TextBox 26"/>
          <p:cNvSpPr txBox="1"/>
          <p:nvPr/>
        </p:nvSpPr>
        <p:spPr bwMode="auto">
          <a:xfrm>
            <a:off x="709357" y="5291600"/>
            <a:ext cx="5261023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accent1"/>
                </a:solidFill>
              </a:rPr>
              <a:t>This means that only 2</a:t>
            </a:r>
            <a:r>
              <a:rPr lang="en-US" sz="2000" baseline="30000" dirty="0">
                <a:solidFill>
                  <a:schemeClr val="accent1"/>
                </a:solidFill>
              </a:rPr>
              <a:t>64</a:t>
            </a:r>
            <a:r>
              <a:rPr lang="en-US" sz="2000" dirty="0">
                <a:solidFill>
                  <a:schemeClr val="accent1"/>
                </a:solidFill>
              </a:rPr>
              <a:t> real number values can be represented with a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sz="2000" dirty="0">
                <a:solidFill>
                  <a:schemeClr val="accent1"/>
                </a:solidFill>
              </a:rPr>
              <a:t>object; all other real number values are just approximated</a:t>
            </a:r>
            <a:endParaRPr lang="en-US" sz="2000" kern="0" dirty="0">
              <a:solidFill>
                <a:schemeClr val="accent1"/>
              </a:solidFill>
              <a:latin typeface="Calibri" pitchFamily="34" charset="0"/>
            </a:endParaRPr>
          </a:p>
        </p:txBody>
      </p:sp>
      <p:sp>
        <p:nvSpPr>
          <p:cNvPr id="28" name="TextBox 27"/>
          <p:cNvSpPr txBox="1"/>
          <p:nvPr/>
        </p:nvSpPr>
        <p:spPr bwMode="auto">
          <a:xfrm>
            <a:off x="6134015" y="733248"/>
            <a:ext cx="2911937" cy="612475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2**1024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79769313486231590772930519078902473361797697894230657273430081157732675805500963132708477322407536021120113879871393357658789768814416622492847430639474124377767893424865485276302219601246094119453082952085005768838150682342462881473913110540827237163350510684586298239947245938479716304835356329624224137216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0.0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0.0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2.0**1024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Traceback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(most recent call last):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File "&lt;pyshell#38&gt;", line 1, in &lt;module&gt;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2.0**1024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OverflowError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(34, 'Result too large')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2.0**(-1075)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0.0</a:t>
            </a:r>
            <a:endParaRPr lang="en-US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TextBox 28"/>
          <p:cNvSpPr txBox="1"/>
          <p:nvPr/>
        </p:nvSpPr>
        <p:spPr bwMode="auto">
          <a:xfrm>
            <a:off x="709357" y="2089153"/>
            <a:ext cx="542465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0" dirty="0">
                <a:solidFill>
                  <a:srgbClr val="FF0000"/>
                </a:solidFill>
                <a:latin typeface="Calibri" pitchFamily="34" charset="0"/>
              </a:rPr>
              <a:t>An object’s type determines what values it can have </a:t>
            </a:r>
            <a:r>
              <a:rPr lang="en-US" sz="2000" kern="0" dirty="0">
                <a:solidFill>
                  <a:srgbClr val="000000"/>
                </a:solidFill>
                <a:latin typeface="Calibri" pitchFamily="34" charset="0"/>
              </a:rPr>
              <a:t>and how it can be manipulated</a:t>
            </a:r>
          </a:p>
        </p:txBody>
      </p:sp>
    </p:spTree>
    <p:extLst>
      <p:ext uri="{BB962C8B-B14F-4D97-AF65-F5344CB8AC3E}">
        <p14:creationId xmlns:p14="http://schemas.microsoft.com/office/powerpoint/2010/main" val="4245851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2" grpId="0" animBg="1"/>
      <p:bldP spid="22" grpId="1" animBg="1"/>
      <p:bldP spid="25" grpId="0"/>
      <p:bldP spid="27" grpId="0"/>
      <p:bldP spid="2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3600" b="1" kern="0" noProof="0" dirty="0">
              <a:latin typeface="Calibri" pitchFamily="34" charset="0"/>
              <a:ea typeface="+mj-ea"/>
              <a:cs typeface="+mj-cs"/>
            </a:endParaRP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b="1" kern="0" dirty="0">
                <a:latin typeface="Calibri" pitchFamily="34" charset="0"/>
              </a:rPr>
              <a:t>Operators for number types</a:t>
            </a:r>
            <a:endParaRPr lang="en-US" sz="2000" kern="0" dirty="0">
              <a:latin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 bwMode="auto">
          <a:xfrm>
            <a:off x="709357" y="3212708"/>
            <a:ext cx="4166350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accent1"/>
                </a:solidFill>
              </a:rPr>
              <a:t>We already saw the operators that are used to manipulate number types</a:t>
            </a:r>
            <a:endParaRPr lang="en-US" sz="2000" kern="0" dirty="0">
              <a:solidFill>
                <a:schemeClr val="accent1"/>
              </a:solidFill>
              <a:latin typeface="Calibri" pitchFamily="34" charset="0"/>
              <a:ea typeface="+mj-ea"/>
              <a:cs typeface="+mj-cs"/>
            </a:endParaRPr>
          </a:p>
          <a:p>
            <a:pPr marL="681038" lvl="1" indent="-223838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r>
              <a:rPr lang="en-US" kern="0" dirty="0">
                <a:solidFill>
                  <a:schemeClr val="accent1"/>
                </a:solidFill>
                <a:latin typeface="Calibri" pitchFamily="34" charset="0"/>
                <a:cs typeface="Courier New" panose="02070309020205020404" pitchFamily="49" charset="0"/>
              </a:rPr>
              <a:t>algebraic operators </a:t>
            </a:r>
            <a:r>
              <a:rPr lang="en-US" kern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+</a:t>
            </a:r>
            <a:r>
              <a:rPr lang="en-US" kern="0" dirty="0">
                <a:solidFill>
                  <a:schemeClr val="accent1"/>
                </a:solidFill>
                <a:latin typeface="Calibri" pitchFamily="34" charset="0"/>
              </a:rPr>
              <a:t>, </a:t>
            </a:r>
            <a:r>
              <a:rPr lang="en-US" kern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-</a:t>
            </a:r>
            <a:r>
              <a:rPr lang="en-US" kern="0" dirty="0">
                <a:solidFill>
                  <a:schemeClr val="accent1"/>
                </a:solidFill>
                <a:latin typeface="Calibri" pitchFamily="34" charset="0"/>
              </a:rPr>
              <a:t>, </a:t>
            </a:r>
            <a:r>
              <a:rPr lang="en-US" kern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*</a:t>
            </a:r>
            <a:r>
              <a:rPr lang="en-US" kern="0" dirty="0">
                <a:solidFill>
                  <a:schemeClr val="accent1"/>
                </a:solidFill>
                <a:latin typeface="Calibri" pitchFamily="34" charset="0"/>
              </a:rPr>
              <a:t>, </a:t>
            </a:r>
            <a:r>
              <a:rPr lang="en-US" kern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/</a:t>
            </a:r>
            <a:r>
              <a:rPr lang="en-US" kern="0" dirty="0">
                <a:solidFill>
                  <a:schemeClr val="accent1"/>
                </a:solidFill>
                <a:latin typeface="Calibri" pitchFamily="34" charset="0"/>
              </a:rPr>
              <a:t>, </a:t>
            </a:r>
            <a:r>
              <a:rPr lang="en-US" kern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//</a:t>
            </a:r>
            <a:r>
              <a:rPr lang="en-US" kern="0" dirty="0">
                <a:solidFill>
                  <a:schemeClr val="accent1"/>
                </a:solidFill>
                <a:latin typeface="Calibri" pitchFamily="34" charset="0"/>
              </a:rPr>
              <a:t>, </a:t>
            </a:r>
            <a:r>
              <a:rPr lang="en-US" kern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%</a:t>
            </a:r>
            <a:r>
              <a:rPr lang="en-US" kern="0" dirty="0">
                <a:solidFill>
                  <a:schemeClr val="accent1"/>
                </a:solidFill>
                <a:latin typeface="Calibri" pitchFamily="34" charset="0"/>
              </a:rPr>
              <a:t>, </a:t>
            </a:r>
            <a:r>
              <a:rPr lang="en-US" kern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**</a:t>
            </a:r>
            <a:r>
              <a:rPr lang="en-US" kern="0" dirty="0">
                <a:solidFill>
                  <a:schemeClr val="accent1"/>
                </a:solidFill>
                <a:latin typeface="Calibri" pitchFamily="34" charset="0"/>
              </a:rPr>
              <a:t>, </a:t>
            </a:r>
            <a:r>
              <a:rPr lang="en-US" kern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abs()</a:t>
            </a:r>
            <a:r>
              <a:rPr lang="en-US" kern="0" dirty="0">
                <a:solidFill>
                  <a:schemeClr val="accent1"/>
                </a:solidFill>
                <a:latin typeface="Calibri" pitchFamily="34" charset="0"/>
              </a:rPr>
              <a:t>  </a:t>
            </a:r>
          </a:p>
          <a:p>
            <a:pPr marL="681038" lvl="1" indent="-223838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r>
              <a:rPr lang="en-US" kern="0" dirty="0">
                <a:solidFill>
                  <a:schemeClr val="accent1"/>
                </a:solidFill>
                <a:latin typeface="Calibri" pitchFamily="34" charset="0"/>
                <a:cs typeface="Courier New" panose="02070309020205020404" pitchFamily="49" charset="0"/>
              </a:rPr>
              <a:t>comparison operators </a:t>
            </a:r>
            <a:r>
              <a:rPr lang="en-US" kern="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kern="0" dirty="0">
                <a:solidFill>
                  <a:schemeClr val="accent1"/>
                </a:solidFill>
                <a:latin typeface="Calibri" pitchFamily="34" charset="0"/>
              </a:rPr>
              <a:t>, </a:t>
            </a:r>
            <a:r>
              <a:rPr lang="en-US" kern="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kern="0" dirty="0">
                <a:solidFill>
                  <a:schemeClr val="accent1"/>
                </a:solidFill>
                <a:latin typeface="Calibri" pitchFamily="34" charset="0"/>
              </a:rPr>
              <a:t>, </a:t>
            </a:r>
            <a:r>
              <a:rPr lang="en-US" kern="0" dirty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kern="0" dirty="0">
                <a:solidFill>
                  <a:schemeClr val="accent1"/>
                </a:solidFill>
                <a:latin typeface="Calibri" pitchFamily="34" charset="0"/>
              </a:rPr>
              <a:t>, </a:t>
            </a:r>
            <a:r>
              <a:rPr lang="en-US" kern="0" dirty="0"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en-US" kern="0" dirty="0">
                <a:solidFill>
                  <a:schemeClr val="accent1"/>
                </a:solidFill>
                <a:latin typeface="Calibri" pitchFamily="34" charset="0"/>
              </a:rPr>
              <a:t>, </a:t>
            </a:r>
            <a:r>
              <a:rPr lang="en-US" kern="0" dirty="0"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  <a:r>
              <a:rPr lang="en-US" kern="0" dirty="0">
                <a:solidFill>
                  <a:schemeClr val="accent1"/>
                </a:solidFill>
                <a:latin typeface="Calibri" pitchFamily="34" charset="0"/>
              </a:rPr>
              <a:t>, </a:t>
            </a:r>
            <a:r>
              <a:rPr lang="en-US" kern="0" dirty="0">
                <a:latin typeface="Courier New" panose="02070309020205020404" pitchFamily="49" charset="0"/>
                <a:cs typeface="Courier New" panose="02070309020205020404" pitchFamily="49" charset="0"/>
              </a:rPr>
              <a:t>&gt;=</a:t>
            </a:r>
            <a:r>
              <a:rPr lang="en-US" kern="0" dirty="0">
                <a:solidFill>
                  <a:schemeClr val="accent1"/>
                </a:solidFill>
                <a:latin typeface="Calibri" pitchFamily="34" charset="0"/>
              </a:rPr>
              <a:t>, </a:t>
            </a:r>
            <a:r>
              <a:rPr lang="en-US" kern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…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TextBox 28"/>
          <p:cNvSpPr txBox="1"/>
          <p:nvPr/>
        </p:nvSpPr>
        <p:spPr bwMode="auto">
          <a:xfrm>
            <a:off x="709357" y="2089153"/>
            <a:ext cx="542465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0" dirty="0">
                <a:solidFill>
                  <a:srgbClr val="FF0000"/>
                </a:solidFill>
                <a:latin typeface="Calibri" pitchFamily="34" charset="0"/>
              </a:rPr>
              <a:t>An object’s type determines </a:t>
            </a:r>
            <a:r>
              <a:rPr lang="en-US" sz="2000" kern="0" dirty="0">
                <a:latin typeface="Calibri" pitchFamily="34" charset="0"/>
              </a:rPr>
              <a:t>what values it can have and </a:t>
            </a:r>
            <a:r>
              <a:rPr lang="en-US" sz="2000" kern="0" dirty="0">
                <a:solidFill>
                  <a:srgbClr val="FF0000"/>
                </a:solidFill>
                <a:latin typeface="Calibri" pitchFamily="34" charset="0"/>
              </a:rPr>
              <a:t>how it can be manipulated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6866590" y="2316769"/>
          <a:ext cx="2290110" cy="453251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2901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Operator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[…]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-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*, /, //,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+, 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in, not 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&lt;,&gt;,&lt;=,&gt;=,==,!=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327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not 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cxnSp>
        <p:nvCxnSpPr>
          <p:cNvPr id="13" name="Straight Arrow Connector 12"/>
          <p:cNvCxnSpPr/>
          <p:nvPr/>
        </p:nvCxnSpPr>
        <p:spPr>
          <a:xfrm rot="5400000" flipH="1" flipV="1">
            <a:off x="5886839" y="3643264"/>
            <a:ext cx="1170475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 bwMode="auto">
          <a:xfrm>
            <a:off x="4930936" y="3320166"/>
            <a:ext cx="1405703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higher</a:t>
            </a:r>
          </a:p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precedence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rot="5400000" flipH="1" flipV="1">
            <a:off x="5885251" y="5980912"/>
            <a:ext cx="1170475" cy="1588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 bwMode="auto">
          <a:xfrm>
            <a:off x="4875707" y="5657814"/>
            <a:ext cx="146093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lower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precedence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21" name="TextBox 20"/>
          <p:cNvSpPr txBox="1"/>
          <p:nvPr/>
        </p:nvSpPr>
        <p:spPr bwMode="auto">
          <a:xfrm>
            <a:off x="709357" y="5396468"/>
            <a:ext cx="416635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Parentheses and precedence rules determine the order in which operators are evaluated in an expression</a:t>
            </a:r>
          </a:p>
        </p:txBody>
      </p:sp>
    </p:spTree>
    <p:extLst>
      <p:ext uri="{BB962C8B-B14F-4D97-AF65-F5344CB8AC3E}">
        <p14:creationId xmlns:p14="http://schemas.microsoft.com/office/powerpoint/2010/main" val="2323715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6" grpId="0"/>
      <p:bldP spid="19" grpId="0"/>
      <p:bldP spid="2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3600" b="1" kern="0" noProof="0" dirty="0">
              <a:latin typeface="Calibri" pitchFamily="34" charset="0"/>
              <a:ea typeface="+mj-ea"/>
              <a:cs typeface="+mj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Object constructors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 bwMode="auto">
          <a:xfrm>
            <a:off x="709359" y="2483250"/>
            <a:ext cx="5316831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accent1"/>
                </a:solidFill>
              </a:rPr>
              <a:t>An assignment statement can be used to create an integer object with value 3</a:t>
            </a:r>
            <a:endParaRPr lang="en-US" sz="2000" kern="0" dirty="0">
              <a:solidFill>
                <a:schemeClr val="accent1"/>
              </a:solidFill>
              <a:latin typeface="Calibri" pitchFamily="34" charset="0"/>
              <a:ea typeface="+mj-ea"/>
              <a:cs typeface="+mj-cs"/>
            </a:endParaRPr>
          </a:p>
          <a:p>
            <a:pPr marL="688975" lvl="1" indent="-231775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The type of the object is </a:t>
            </a:r>
            <a:r>
              <a:rPr lang="en-US" sz="2000" kern="0" dirty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implicitly 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defined</a:t>
            </a:r>
            <a:endParaRPr lang="en-US" sz="2000" dirty="0">
              <a:solidFill>
                <a:schemeClr val="accent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 bwMode="auto">
          <a:xfrm>
            <a:off x="6599078" y="876237"/>
            <a:ext cx="2257937" cy="4185761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TextBox 24"/>
          <p:cNvSpPr txBox="1"/>
          <p:nvPr/>
        </p:nvSpPr>
        <p:spPr bwMode="auto">
          <a:xfrm>
            <a:off x="709358" y="3893934"/>
            <a:ext cx="5698369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The object can also be created by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explicitly 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specifying the object type using a constructor function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  <a:p>
            <a:pPr marL="681038" lvl="1" indent="-223838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r>
              <a:rPr lang="en-US" kern="0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int</a:t>
            </a:r>
            <a:r>
              <a:rPr lang="en-US" kern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</a:rPr>
              <a:t>: integer constructor (default value: </a:t>
            </a:r>
            <a:r>
              <a:rPr lang="en-US" sz="20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</a:rPr>
              <a:t>)</a:t>
            </a:r>
            <a:endParaRPr lang="en-US" sz="2000" kern="0" dirty="0">
              <a:solidFill>
                <a:schemeClr val="accent1"/>
              </a:solidFill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26" name="TextBox 25"/>
          <p:cNvSpPr txBox="1"/>
          <p:nvPr/>
        </p:nvSpPr>
        <p:spPr bwMode="auto">
          <a:xfrm>
            <a:off x="677550" y="5636472"/>
            <a:ext cx="798811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688975" lvl="2" indent="-231775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r>
              <a:rPr lang="en-US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</a:rPr>
              <a:t>: string constructor (default value: empty string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’’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</a:rPr>
              <a:t>)</a:t>
            </a:r>
          </a:p>
        </p:txBody>
      </p:sp>
      <p:sp>
        <p:nvSpPr>
          <p:cNvPr id="27" name="TextBox 26"/>
          <p:cNvSpPr txBox="1"/>
          <p:nvPr/>
        </p:nvSpPr>
        <p:spPr bwMode="auto">
          <a:xfrm>
            <a:off x="677550" y="5083962"/>
            <a:ext cx="745430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688975" lvl="2" indent="-231775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r>
              <a:rPr lang="en-US" kern="0" dirty="0">
                <a:latin typeface="Courier New" panose="02070309020205020404" pitchFamily="49" charset="0"/>
                <a:cs typeface="Courier New" panose="02070309020205020404" pitchFamily="49" charset="0"/>
              </a:rPr>
              <a:t>float()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</a:rPr>
              <a:t>: Float constructor (default value: </a:t>
            </a:r>
            <a:r>
              <a:rPr lang="en-US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0.0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</a:rPr>
              <a:t>)</a:t>
            </a:r>
          </a:p>
        </p:txBody>
      </p:sp>
      <p:sp>
        <p:nvSpPr>
          <p:cNvPr id="28" name="TextBox 27"/>
          <p:cNvSpPr txBox="1"/>
          <p:nvPr/>
        </p:nvSpPr>
        <p:spPr bwMode="auto">
          <a:xfrm>
            <a:off x="677550" y="6275879"/>
            <a:ext cx="798811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688975" lvl="2" indent="-231775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r>
              <a:rPr lang="en-US" kern="0" dirty="0">
                <a:latin typeface="Courier New" panose="02070309020205020404" pitchFamily="49" charset="0"/>
                <a:cs typeface="Courier New" panose="02070309020205020404" pitchFamily="49" charset="0"/>
              </a:rPr>
              <a:t>list()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</a:rPr>
              <a:t>: list constructor (default value: empty list </a:t>
            </a:r>
            <a:r>
              <a:rPr lang="en-US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</a:rPr>
              <a:t>)</a:t>
            </a:r>
          </a:p>
        </p:txBody>
      </p:sp>
      <p:sp>
        <p:nvSpPr>
          <p:cNvPr id="29" name="TextBox 28"/>
          <p:cNvSpPr txBox="1"/>
          <p:nvPr/>
        </p:nvSpPr>
        <p:spPr bwMode="auto">
          <a:xfrm>
            <a:off x="6599078" y="876236"/>
            <a:ext cx="2257937" cy="4185761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int(3)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err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TextBox 29"/>
          <p:cNvSpPr txBox="1"/>
          <p:nvPr/>
        </p:nvSpPr>
        <p:spPr bwMode="auto">
          <a:xfrm>
            <a:off x="6599078" y="876237"/>
            <a:ext cx="2257937" cy="4185761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int(3)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float()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0.0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TextBox 30"/>
          <p:cNvSpPr txBox="1"/>
          <p:nvPr/>
        </p:nvSpPr>
        <p:spPr bwMode="auto">
          <a:xfrm>
            <a:off x="6599078" y="876236"/>
            <a:ext cx="2257937" cy="4185761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int(3)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float()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0.0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TextBox 31"/>
          <p:cNvSpPr txBox="1"/>
          <p:nvPr/>
        </p:nvSpPr>
        <p:spPr bwMode="auto">
          <a:xfrm>
            <a:off x="6599078" y="876236"/>
            <a:ext cx="2257937" cy="4185761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int(3)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float()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0.0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list()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endParaRPr lang="en-US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7569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2" grpId="1" animBg="1"/>
      <p:bldP spid="25" grpId="0"/>
      <p:bldP spid="26" grpId="0"/>
      <p:bldP spid="27" grpId="0"/>
      <p:bldP spid="28" grpId="0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3600" b="1" kern="0" noProof="0" dirty="0">
              <a:latin typeface="Calibri" pitchFamily="34" charset="0"/>
              <a:ea typeface="+mj-ea"/>
              <a:cs typeface="+mj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Type conversion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 bwMode="auto">
          <a:xfrm>
            <a:off x="344218" y="1698671"/>
            <a:ext cx="70148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</a:rPr>
              <a:t>Implicit type conversion</a:t>
            </a:r>
          </a:p>
          <a:p>
            <a:pPr marL="681038" lvl="1" indent="-223838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r>
              <a:rPr lang="en-US" dirty="0">
                <a:solidFill>
                  <a:schemeClr val="accent1"/>
                </a:solidFill>
              </a:rPr>
              <a:t>When evaluating an expression that contains operands of different type, operands must first be converted to the same type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  <a:p>
            <a:pPr marL="681038" lvl="1" indent="-223838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Operands are converted to the type that “contains the others”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4414812" y="586151"/>
            <a:ext cx="4110182" cy="1281546"/>
            <a:chOff x="4414812" y="586151"/>
            <a:chExt cx="4110182" cy="1281546"/>
          </a:xfrm>
        </p:grpSpPr>
        <p:sp>
          <p:nvSpPr>
            <p:cNvPr id="25" name="Oval 24"/>
            <p:cNvSpPr/>
            <p:nvPr/>
          </p:nvSpPr>
          <p:spPr>
            <a:xfrm>
              <a:off x="4414812" y="586151"/>
              <a:ext cx="4110182" cy="128154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>
              <a:spLocks noChangeAspect="1"/>
            </p:cNvSpPr>
            <p:nvPr/>
          </p:nvSpPr>
          <p:spPr>
            <a:xfrm>
              <a:off x="4567213" y="738551"/>
              <a:ext cx="3079302" cy="9601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>
              <a:spLocks noChangeAspect="1"/>
            </p:cNvSpPr>
            <p:nvPr/>
          </p:nvSpPr>
          <p:spPr>
            <a:xfrm>
              <a:off x="4719615" y="890951"/>
              <a:ext cx="2052868" cy="6400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 bwMode="auto">
            <a:xfrm>
              <a:off x="5911805" y="1109631"/>
              <a:ext cx="615623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j-ea"/>
                  <a:cs typeface="Courier New" panose="02070309020205020404" pitchFamily="49" charset="0"/>
                </a:rPr>
                <a:t>bool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 bwMode="auto">
            <a:xfrm>
              <a:off x="7026425" y="1109631"/>
              <a:ext cx="507884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j-ea"/>
                  <a:cs typeface="Courier New" panose="02070309020205020404" pitchFamily="49" charset="0"/>
                </a:rPr>
                <a:t>int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 bwMode="auto">
            <a:xfrm>
              <a:off x="7801631" y="1109631"/>
              <a:ext cx="723363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j-ea"/>
                  <a:cs typeface="Courier New" panose="02070309020205020404" pitchFamily="49" charset="0"/>
                </a:rPr>
                <a:t>float</a:t>
              </a:r>
            </a:p>
          </p:txBody>
        </p:sp>
      </p:grpSp>
      <p:sp>
        <p:nvSpPr>
          <p:cNvPr id="31" name="TextBox 30"/>
          <p:cNvSpPr txBox="1"/>
          <p:nvPr/>
        </p:nvSpPr>
        <p:spPr bwMode="auto">
          <a:xfrm>
            <a:off x="6074219" y="3098804"/>
            <a:ext cx="2920180" cy="2893100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2 + 3.0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5.0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True + 0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TextBox 31"/>
          <p:cNvSpPr txBox="1"/>
          <p:nvPr/>
        </p:nvSpPr>
        <p:spPr bwMode="auto">
          <a:xfrm>
            <a:off x="344218" y="2988617"/>
            <a:ext cx="5730001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</a:rPr>
              <a:t>Explicit type conversion </a:t>
            </a:r>
          </a:p>
          <a:p>
            <a:pPr marL="681038" lvl="1" indent="-223838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r>
              <a:rPr lang="en-US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C</a:t>
            </a:r>
            <a:r>
              <a:rPr kumimoji="0" lang="en-US" b="0" i="0" u="none" strike="noStrike" kern="0" cap="none" spc="0" normalizeH="0" noProof="0" dirty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onstructor</a:t>
            </a:r>
            <a:r>
              <a:rPr lang="en-US" kern="0" dirty="0" err="1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s</a:t>
            </a:r>
            <a:r>
              <a:rPr lang="en-US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can be used to explicitly convert types</a:t>
            </a:r>
            <a:r>
              <a:rPr kumimoji="0" lang="en-US" b="0" i="0" u="none" strike="noStrike" kern="0" cap="none" spc="0" normalizeH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34" name="TextBox 33"/>
          <p:cNvSpPr txBox="1"/>
          <p:nvPr/>
        </p:nvSpPr>
        <p:spPr bwMode="auto">
          <a:xfrm>
            <a:off x="6074219" y="3098804"/>
            <a:ext cx="2920180" cy="2893100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int(2.1)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int('456')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456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int('45.6')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Traceback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(most recent call last):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File "&lt;pyshell#59&gt;", line 1, in &lt;module&gt;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int('45.6')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ValueError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invalid literal for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with base 10: '45.6’</a:t>
            </a:r>
          </a:p>
        </p:txBody>
      </p:sp>
      <p:sp>
        <p:nvSpPr>
          <p:cNvPr id="35" name="TextBox 34"/>
          <p:cNvSpPr txBox="1"/>
          <p:nvPr/>
        </p:nvSpPr>
        <p:spPr bwMode="auto">
          <a:xfrm>
            <a:off x="6074219" y="3098804"/>
            <a:ext cx="2920180" cy="2893100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float('45.6')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45.6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float(2**24)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16777216.0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float(2**1024)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Traceback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(most recent call last):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File "&lt;pyshell#57&gt;", line 1, in &lt;module&gt;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float(2**1024)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OverflowError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long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too large to convert to float</a:t>
            </a:r>
          </a:p>
        </p:txBody>
      </p:sp>
      <p:sp>
        <p:nvSpPr>
          <p:cNvPr id="36" name="TextBox 35"/>
          <p:cNvSpPr txBox="1"/>
          <p:nvPr/>
        </p:nvSpPr>
        <p:spPr bwMode="auto">
          <a:xfrm>
            <a:off x="6074219" y="3098804"/>
            <a:ext cx="2920180" cy="2893100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str(345)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'345'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str(34.5)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'34.5'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8" name="TextBox 37"/>
          <p:cNvSpPr txBox="1"/>
          <p:nvPr/>
        </p:nvSpPr>
        <p:spPr bwMode="auto">
          <a:xfrm>
            <a:off x="344218" y="3713122"/>
            <a:ext cx="5527162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</a:rPr>
              <a:t> creates an </a:t>
            </a:r>
            <a:r>
              <a:rPr lang="en-US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kern="0" dirty="0">
                <a:solidFill>
                  <a:schemeClr val="accent1"/>
                </a:solidFill>
                <a:latin typeface="Calibri" pitchFamily="34" charset="0"/>
              </a:rPr>
              <a:t> 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</a:rPr>
              <a:t>object</a:t>
            </a:r>
            <a:endParaRPr lang="en-US" sz="2000" dirty="0">
              <a:solidFill>
                <a:srgbClr val="000000"/>
              </a:solidFill>
            </a:endParaRPr>
          </a:p>
          <a:p>
            <a:pPr marL="681038" lvl="1" indent="-223838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r>
              <a:rPr lang="en-US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from a </a:t>
            </a:r>
            <a:r>
              <a:rPr lang="en-US" kern="0" dirty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float</a:t>
            </a:r>
            <a:r>
              <a:rPr lang="en-US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object, by removing decimal part</a:t>
            </a:r>
          </a:p>
          <a:p>
            <a:pPr marL="681038" lvl="1" indent="-223838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r>
              <a:rPr lang="en-US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from a </a:t>
            </a:r>
            <a:r>
              <a:rPr lang="en-US" kern="0" dirty="0" err="1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str</a:t>
            </a:r>
            <a:r>
              <a:rPr lang="en-US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object, if it represents an integer</a:t>
            </a:r>
          </a:p>
        </p:txBody>
      </p:sp>
      <p:sp>
        <p:nvSpPr>
          <p:cNvPr id="39" name="TextBox 38"/>
          <p:cNvSpPr txBox="1"/>
          <p:nvPr/>
        </p:nvSpPr>
        <p:spPr bwMode="auto">
          <a:xfrm>
            <a:off x="344218" y="4667229"/>
            <a:ext cx="5527162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float()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</a:rPr>
              <a:t> creates a </a:t>
            </a:r>
            <a:r>
              <a:rPr lang="en-US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kern="0" dirty="0">
                <a:solidFill>
                  <a:schemeClr val="accent1"/>
                </a:solidFill>
                <a:latin typeface="Calibri" pitchFamily="34" charset="0"/>
              </a:rPr>
              <a:t> 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</a:rPr>
              <a:t>object</a:t>
            </a:r>
            <a:endParaRPr lang="en-US" sz="2000" dirty="0">
              <a:solidFill>
                <a:srgbClr val="000000"/>
              </a:solidFill>
            </a:endParaRPr>
          </a:p>
          <a:p>
            <a:pPr marL="681038" lvl="1" indent="-223838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r>
              <a:rPr lang="en-US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from an </a:t>
            </a:r>
            <a:r>
              <a:rPr lang="en-US" kern="0" dirty="0" err="1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int</a:t>
            </a:r>
            <a:r>
              <a:rPr lang="en-US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object, if it is not too big</a:t>
            </a:r>
          </a:p>
          <a:p>
            <a:pPr marL="681038" lvl="1" indent="-223838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r>
              <a:rPr lang="en-US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from a </a:t>
            </a:r>
            <a:r>
              <a:rPr lang="en-US" kern="0" dirty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string</a:t>
            </a:r>
            <a:r>
              <a:rPr lang="en-US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, if it represents a number</a:t>
            </a:r>
          </a:p>
        </p:txBody>
      </p:sp>
      <p:sp>
        <p:nvSpPr>
          <p:cNvPr id="40" name="TextBox 39"/>
          <p:cNvSpPr txBox="1"/>
          <p:nvPr/>
        </p:nvSpPr>
        <p:spPr bwMode="auto">
          <a:xfrm>
            <a:off x="344218" y="5637961"/>
            <a:ext cx="552716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</a:rPr>
              <a:t> creates a </a:t>
            </a:r>
            <a:r>
              <a:rPr lang="en-US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kern="0" dirty="0">
                <a:solidFill>
                  <a:schemeClr val="accent1"/>
                </a:solidFill>
                <a:latin typeface="Calibri" pitchFamily="34" charset="0"/>
              </a:rPr>
              <a:t> 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</a:rPr>
              <a:t>object</a:t>
            </a:r>
          </a:p>
          <a:p>
            <a:pPr marL="688975" lvl="1" indent="-231775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</a:rPr>
              <a:t>the string representation of the object value</a:t>
            </a:r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9530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1" grpId="1" animBg="1"/>
      <p:bldP spid="32" grpId="0"/>
      <p:bldP spid="34" grpId="0" animBg="1"/>
      <p:bldP spid="34" grpId="1" animBg="1"/>
      <p:bldP spid="35" grpId="0" animBg="1"/>
      <p:bldP spid="35" grpId="1" animBg="1"/>
      <p:bldP spid="36" grpId="0" animBg="1"/>
      <p:bldP spid="38" grpId="0"/>
      <p:bldP spid="39" grpId="0"/>
      <p:bldP spid="4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3600" b="1" kern="0" noProof="0" dirty="0">
              <a:latin typeface="Calibri" pitchFamily="34" charset="0"/>
              <a:ea typeface="+mj-ea"/>
              <a:cs typeface="+mj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Class and  class methods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 bwMode="auto">
          <a:xfrm>
            <a:off x="217100" y="1975419"/>
            <a:ext cx="8926899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accent1"/>
                </a:solidFill>
              </a:rPr>
              <a:t>Once again: In Python, every value is stored in memory as an object, every object belongs to a class (i.e., has a type), and the object’s class determines what operations can be performed on it</a:t>
            </a:r>
          </a:p>
        </p:txBody>
      </p:sp>
      <p:sp>
        <p:nvSpPr>
          <p:cNvPr id="23" name="TextBox 22"/>
          <p:cNvSpPr txBox="1"/>
          <p:nvPr/>
        </p:nvSpPr>
        <p:spPr bwMode="auto">
          <a:xfrm>
            <a:off x="217100" y="2971314"/>
            <a:ext cx="809784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accent1"/>
                </a:solidFill>
              </a:rPr>
              <a:t>We saw the operations that can be performed on classes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sz="2000" dirty="0">
                <a:solidFill>
                  <a:schemeClr val="accent1"/>
                </a:solidFill>
              </a:rPr>
              <a:t>and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endParaRPr lang="en-US" sz="2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TextBox 24"/>
          <p:cNvSpPr txBox="1"/>
          <p:nvPr/>
        </p:nvSpPr>
        <p:spPr bwMode="auto">
          <a:xfrm>
            <a:off x="217100" y="4327522"/>
            <a:ext cx="3625578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accent1"/>
                </a:solidFill>
              </a:rPr>
              <a:t>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sz="2000" dirty="0">
                <a:solidFill>
                  <a:schemeClr val="accent1"/>
                </a:solidFill>
              </a:rPr>
              <a:t>class supports:</a:t>
            </a:r>
          </a:p>
          <a:p>
            <a:pPr marL="682625" lvl="1" indent="-225425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r>
              <a:rPr lang="en-US" dirty="0">
                <a:solidFill>
                  <a:schemeClr val="accent1"/>
                </a:solidFill>
              </a:rPr>
              <a:t>operators such as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>
                <a:solidFill>
                  <a:schemeClr val="accent1"/>
                </a:solidFill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>
                <a:solidFill>
                  <a:schemeClr val="accent1"/>
                </a:solidFill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dirty="0">
                <a:solidFill>
                  <a:schemeClr val="accent1"/>
                </a:solidFill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US" dirty="0">
                <a:solidFill>
                  <a:schemeClr val="accent1"/>
                </a:solidFill>
              </a:rPr>
              <a:t>, etc.</a:t>
            </a:r>
          </a:p>
        </p:txBody>
      </p:sp>
      <p:sp>
        <p:nvSpPr>
          <p:cNvPr id="26" name="TextBox 25"/>
          <p:cNvSpPr txBox="1"/>
          <p:nvPr/>
        </p:nvSpPr>
        <p:spPr bwMode="auto">
          <a:xfrm>
            <a:off x="3842678" y="3912024"/>
            <a:ext cx="5301321" cy="2893100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pets = ['goldfish', 'cat', 'dog']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pets.append('guinea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pig')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pets.append('dog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pets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['goldfish', 'cat', 'dog', 'guinea pig', 'dog']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pets.count('dog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pets.remove('dog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pets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['goldfish', 'cat', 'guinea pig', 'dog']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pets.reverse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pets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['dog', 'guinea pig', 'cat', 'goldfish']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 bwMode="auto">
          <a:xfrm>
            <a:off x="3855379" y="3912024"/>
            <a:ext cx="5301321" cy="2893100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fish = ['goldfish']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myPets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['cat', 'dog']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fish * 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['goldfish', 'goldfish', 'goldfish']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pets = fish +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myPets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pets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['goldfish', 'cat', 'dog']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'frog' in pets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pets[-1]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'dog'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TextBox 27"/>
          <p:cNvSpPr txBox="1"/>
          <p:nvPr/>
        </p:nvSpPr>
        <p:spPr bwMode="auto">
          <a:xfrm>
            <a:off x="217100" y="5143130"/>
            <a:ext cx="3625578" cy="1508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684213" lvl="2" indent="-227013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r>
              <a:rPr lang="en-US" dirty="0">
                <a:solidFill>
                  <a:schemeClr val="accent1"/>
                </a:solidFill>
              </a:rPr>
              <a:t>methods such as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append()</a:t>
            </a:r>
            <a:r>
              <a:rPr lang="en-US" dirty="0">
                <a:solidFill>
                  <a:schemeClr val="accent1"/>
                </a:solidFill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count()</a:t>
            </a:r>
            <a:r>
              <a:rPr lang="en-US" dirty="0">
                <a:solidFill>
                  <a:schemeClr val="accent1"/>
                </a:solidFill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remove()</a:t>
            </a:r>
            <a:r>
              <a:rPr lang="en-US" dirty="0">
                <a:solidFill>
                  <a:schemeClr val="accent1"/>
                </a:solidFill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reverse()</a:t>
            </a:r>
            <a:r>
              <a:rPr lang="en-US" dirty="0">
                <a:solidFill>
                  <a:schemeClr val="accent1"/>
                </a:solidFill>
              </a:rPr>
              <a:t>, etc.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294192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 animBg="1"/>
      <p:bldP spid="27" grpId="0" animBg="1"/>
      <p:bldP spid="27" grpId="1" animBg="1"/>
      <p:bldP spid="28" grpId="0"/>
    </p:bldLst>
  </p:timing>
</p:sld>
</file>

<file path=ppt/theme/theme1.xml><?xml version="1.0" encoding="utf-8"?>
<a:theme xmlns:a="http://schemas.openxmlformats.org/drawingml/2006/main" name="Title">
  <a:themeElements>
    <a:clrScheme name="Folio">
      <a:dk1>
        <a:sysClr val="windowText" lastClr="000000"/>
      </a:dk1>
      <a:lt1>
        <a:sysClr val="window" lastClr="FFFFFF"/>
      </a:lt1>
      <a:dk2>
        <a:srgbClr val="2D2F2B"/>
      </a:dk2>
      <a:lt2>
        <a:srgbClr val="DEDED7"/>
      </a:lt2>
      <a:accent1>
        <a:srgbClr val="294171"/>
      </a:accent1>
      <a:accent2>
        <a:srgbClr val="748CBC"/>
      </a:accent2>
      <a:accent3>
        <a:srgbClr val="8E887C"/>
      </a:accent3>
      <a:accent4>
        <a:srgbClr val="834736"/>
      </a:accent4>
      <a:accent5>
        <a:srgbClr val="5A1705"/>
      </a:accent5>
      <a:accent6>
        <a:srgbClr val="A0A16A"/>
      </a:accent6>
      <a:hlink>
        <a:srgbClr val="74B6BC"/>
      </a:hlink>
      <a:folHlink>
        <a:srgbClr val="7F95A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 bwMode="auto">
        <a:noFill/>
        <a:ln w="9525">
          <a:noFill/>
          <a:miter lim="800000"/>
          <a:headEnd/>
          <a:tailEnd/>
        </a:ln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000" b="0" i="0" u="none" strike="noStrike" kern="0" cap="none" spc="0" normalizeH="0" baseline="0" noProof="0" dirty="0" smtClean="0">
            <a:ln>
              <a:noFill/>
            </a:ln>
            <a:solidFill>
              <a:schemeClr val="accent1"/>
            </a:solidFill>
            <a:effectLst/>
            <a:uLnTx/>
            <a:uFillTx/>
            <a:latin typeface="Calibri" pitchFamily="34" charset="0"/>
            <a:ea typeface="+mj-ea"/>
            <a:cs typeface="+mj-cs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olgorde_x0020_Documenten xmlns="9ab5e87a-ed8e-45a5-9793-059f67398425">2</Volgorde_x0020_Documenten>
    <Categorie xmlns="9ab5e87a-ed8e-45a5-9793-059f67398425">Presentaties college</Categorie>
    <Week xmlns="9ab5e87a-ed8e-45a5-9793-059f67398425">Geen week</Week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0C7689204E33847991AB52D93611C85" ma:contentTypeVersion="" ma:contentTypeDescription="Een nieuw document maken." ma:contentTypeScope="" ma:versionID="e6446b0e9ed2546b79bfa36052a75a46">
  <xsd:schema xmlns:xsd="http://www.w3.org/2001/XMLSchema" xmlns:xs="http://www.w3.org/2001/XMLSchema" xmlns:p="http://schemas.microsoft.com/office/2006/metadata/properties" xmlns:ns2="9ab5e87a-ed8e-45a5-9793-059f67398425" targetNamespace="http://schemas.microsoft.com/office/2006/metadata/properties" ma:root="true" ma:fieldsID="e36a552b910c1cdf142adc90bba5ebe9" ns2:_="">
    <xsd:import namespace="9ab5e87a-ed8e-45a5-9793-059f67398425"/>
    <xsd:element name="properties">
      <xsd:complexType>
        <xsd:sequence>
          <xsd:element name="documentManagement">
            <xsd:complexType>
              <xsd:all>
                <xsd:element ref="ns2:Categorie" minOccurs="0"/>
                <xsd:element ref="ns2:Week" minOccurs="0"/>
                <xsd:element ref="ns2:Volgorde_x0020_Document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ab5e87a-ed8e-45a5-9793-059f67398425" elementFormDefault="qualified">
    <xsd:import namespace="http://schemas.microsoft.com/office/2006/documentManagement/types"/>
    <xsd:import namespace="http://schemas.microsoft.com/office/infopath/2007/PartnerControls"/>
    <xsd:element name="Categorie" ma:index="8" nillable="true" ma:displayName="Categorie" ma:default="Extra" ma:description="Hier wordt de categorie vermeld waaronder het studiemateriaal valt" ma:format="Dropdown" ma:internalName="Categorie">
      <xsd:simpleType>
        <xsd:union memberTypes="dms:Text">
          <xsd:simpleType>
            <xsd:restriction base="dms:Choice">
              <xsd:enumeration value="Cursushandleiding"/>
              <xsd:enumeration value="Formulier"/>
              <xsd:enumeration value="FAQ"/>
              <xsd:enumeration value="Presentaties college"/>
              <xsd:enumeration value="Proeftentamen"/>
              <xsd:enumeration value="Extra"/>
            </xsd:restriction>
          </xsd:simpleType>
        </xsd:union>
      </xsd:simpleType>
    </xsd:element>
    <xsd:element name="Week" ma:index="9" nillable="true" ma:displayName="Week" ma:default="Geen week" ma:description="Alleen van belang als u het studiemateriaal wil groeperen per week." ma:format="Dropdown" ma:internalName="Week">
      <xsd:simpleType>
        <xsd:restriction base="dms:Choice">
          <xsd:enumeration value="Geen week"/>
          <xsd:enumeration value="Week 1"/>
          <xsd:enumeration value="Week 2"/>
          <xsd:enumeration value="Week 3"/>
          <xsd:enumeration value="Week 4"/>
          <xsd:enumeration value="Week 5"/>
          <xsd:enumeration value="Week 6"/>
          <xsd:enumeration value="Week 7"/>
          <xsd:enumeration value="Week 8"/>
          <xsd:enumeration value="Week 9"/>
          <xsd:enumeration value="Week 10"/>
        </xsd:restriction>
      </xsd:simpleType>
    </xsd:element>
    <xsd:element name="Volgorde_x0020_Documenten" ma:index="10" nillable="true" ma:displayName="Volgorde Documenten" ma:decimals="0" ma:default="9999" ma:description="Deze kolom biedt de mogelijkheid de volgorde van de documenten op deze lijst te bepalen" ma:internalName="Volgorde_x0020_Documenten" ma:percentage="FALSE">
      <xsd:simpleType>
        <xsd:restriction base="dms:Number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0E2D696-2ECD-4580-886C-A582A7C7349D}"/>
</file>

<file path=customXml/itemProps2.xml><?xml version="1.0" encoding="utf-8"?>
<ds:datastoreItem xmlns:ds="http://schemas.openxmlformats.org/officeDocument/2006/customXml" ds:itemID="{1F154254-698E-456B-8AFB-E274A7AD5D00}"/>
</file>

<file path=customXml/itemProps3.xml><?xml version="1.0" encoding="utf-8"?>
<ds:datastoreItem xmlns:ds="http://schemas.openxmlformats.org/officeDocument/2006/customXml" ds:itemID="{2D02BB69-1E84-4CBC-9F3E-5FFD8B5827A1}"/>
</file>

<file path=docProps/app.xml><?xml version="1.0" encoding="utf-8"?>
<Properties xmlns="http://schemas.openxmlformats.org/officeDocument/2006/extended-properties" xmlns:vt="http://schemas.openxmlformats.org/officeDocument/2006/docPropsVTypes">
  <Template>Title.thmx</Template>
  <TotalTime>14783</TotalTime>
  <Words>4177</Words>
  <Application>Microsoft Office PowerPoint</Application>
  <PresentationFormat>Diavoorstelling (4:3)</PresentationFormat>
  <Paragraphs>1154</Paragraphs>
  <Slides>30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30</vt:i4>
      </vt:variant>
    </vt:vector>
  </HeadingPairs>
  <TitlesOfParts>
    <vt:vector size="35" baseType="lpstr">
      <vt:lpstr>Arial</vt:lpstr>
      <vt:lpstr>Calibri</vt:lpstr>
      <vt:lpstr>Courier New</vt:lpstr>
      <vt:lpstr>Wingdings</vt:lpstr>
      <vt:lpstr>Title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Company>DePaul University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 2</dc:title>
  <dc:creator>Ljubomir Perkovic</dc:creator>
  <cp:lastModifiedBy>Bart van Eijkelenburg</cp:lastModifiedBy>
  <cp:revision>68</cp:revision>
  <dcterms:created xsi:type="dcterms:W3CDTF">2012-03-14T02:57:28Z</dcterms:created>
  <dcterms:modified xsi:type="dcterms:W3CDTF">2016-09-07T18:17:42Z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0x01010080C7689204E33847991AB52D93611C85</vt:lpwstr>
  </property>
</Properties>
</file>