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4"/>
  </p:notesMasterIdLst>
  <p:sldIdLst>
    <p:sldId id="278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1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96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AA6C6-4108-41EA-9E4F-08283C5A2AA3}" type="datetimeFigureOut">
              <a:rPr lang="nl-NL" smtClean="0"/>
              <a:t>10-9-2016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7B5F6-83C2-47AA-AC80-591A7E7D2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93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3: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Functions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27338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Mutable and immutable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786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08" y="3014172"/>
            <a:ext cx="1555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479064" y="4433680"/>
            <a:ext cx="523615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(3) referred to by variable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does not change; instead,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new object (6)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Integers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86150" y="5792747"/>
            <a:ext cx="532906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([1, 2, 3]) referred to by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changes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d[1]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</p:spTree>
    <p:extLst>
      <p:ext uri="{BB962C8B-B14F-4D97-AF65-F5344CB8AC3E}">
        <p14:creationId xmlns:p14="http://schemas.microsoft.com/office/powerpoint/2010/main" val="30139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6" grpId="0"/>
      <p:bldP spid="58" grpId="0" animBg="1"/>
      <p:bldP spid="58" grpId="1" animBg="1"/>
      <p:bldP spid="59" grpId="0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 bwMode="auto">
          <a:xfrm>
            <a:off x="338951" y="5621814"/>
            <a:ext cx="88177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The list that 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 changes;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same list object, so it changes too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90563" lvl="2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Because lists are mutable, a change to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affects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kern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Assignment and mutability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6008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10" y="3014174"/>
            <a:ext cx="1555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685678" y="2820908"/>
            <a:ext cx="1555278" cy="38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6185" y="223653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rot="10800000" flipV="1">
            <a:off x="633385" y="2236528"/>
            <a:ext cx="636664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97861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d[2]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0"/>
          </p:cNvCxnSpPr>
          <p:nvPr/>
        </p:nvCxnSpPr>
        <p:spPr>
          <a:xfrm>
            <a:off x="2029316" y="2236528"/>
            <a:ext cx="2922964" cy="86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38950" y="4775430"/>
            <a:ext cx="4359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integer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38950" y="5621814"/>
            <a:ext cx="85181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refers to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new object (9);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still refers to the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old object (6)</a:t>
            </a:r>
          </a:p>
          <a:p>
            <a:pPr marL="457200" lvl="2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Because integers are immutable, a change to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does not affect the value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38951" y="4775430"/>
            <a:ext cx="3943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list object</a:t>
            </a:r>
          </a:p>
        </p:txBody>
      </p:sp>
    </p:spTree>
    <p:extLst>
      <p:ext uri="{BB962C8B-B14F-4D97-AF65-F5344CB8AC3E}">
        <p14:creationId xmlns:p14="http://schemas.microsoft.com/office/powerpoint/2010/main" val="30202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1" grpId="1"/>
      <p:bldP spid="43" grpId="0"/>
      <p:bldP spid="43" grpId="1"/>
      <p:bldP spid="44" grpId="0"/>
      <p:bldP spid="4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Swapping values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951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5551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4593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0055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05551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94593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453704" y="1629203"/>
            <a:ext cx="726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alibri" pitchFamily="34" charset="0"/>
                <a:ea typeface="+mj-ea"/>
                <a:cs typeface="+mj-cs"/>
              </a:rPr>
              <a:t>tmp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5400000">
            <a:off x="1202092" y="2533086"/>
            <a:ext cx="793284" cy="18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71552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16200000" flipH="1">
            <a:off x="1789212" y="2511968"/>
            <a:ext cx="7932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2170097" y="2359682"/>
            <a:ext cx="793281" cy="53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0"/>
          </p:cNvCxnSpPr>
          <p:nvPr/>
        </p:nvCxnSpPr>
        <p:spPr>
          <a:xfrm rot="5400000">
            <a:off x="1391909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0" idx="0"/>
          </p:cNvCxnSpPr>
          <p:nvPr/>
        </p:nvCxnSpPr>
        <p:spPr>
          <a:xfrm rot="16200000" flipH="1">
            <a:off x="1599393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03486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32086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21128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573208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6121128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98087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68" name="Straight Arrow Connector 67"/>
          <p:cNvCxnSpPr>
            <a:endCxn id="57" idx="0"/>
          </p:cNvCxnSpPr>
          <p:nvPr/>
        </p:nvCxnSpPr>
        <p:spPr>
          <a:xfrm rot="5400000">
            <a:off x="5618444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5" idx="0"/>
          </p:cNvCxnSpPr>
          <p:nvPr/>
        </p:nvCxnSpPr>
        <p:spPr>
          <a:xfrm rot="16200000" flipH="1">
            <a:off x="5825928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4678496" y="1629203"/>
            <a:ext cx="824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Want: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451961" y="1781603"/>
            <a:ext cx="779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Have: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52189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/>
      <p:bldP spid="14" grpId="1"/>
      <p:bldP spid="73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Immutable parameter passing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544" y="34447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69343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9797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58310" y="2447953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39371" y="344478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4261705" y="2434250"/>
            <a:ext cx="1216804" cy="80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155416" y="2453236"/>
            <a:ext cx="14256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g(a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55144" y="2227981"/>
            <a:ext cx="2617098" cy="121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281023"/>
            <a:ext cx="8256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did not, and cannot, modify the value of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This is because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refers to an immutable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281023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Variable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294171"/>
                </a:solidFill>
              </a:rPr>
              <a:t> 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refers to the object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= 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755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0" grpId="0" animBg="1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utable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parameter passing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166" y="3444787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6924" y="1629203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80041" y="1629203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68151" y="2438111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060038" y="2453236"/>
            <a:ext cx="1521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h(lst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74828" y="2227981"/>
            <a:ext cx="2597421" cy="1216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did modify the value of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This is because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solidFill>
                  <a:srgbClr val="294171"/>
                </a:solidFill>
              </a:rPr>
              <a:t> refer to an mutable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Variable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solidFill>
                  <a:srgbClr val="294171"/>
                </a:solidFill>
              </a:rPr>
              <a:t> 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refers to the object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66166" y="3454574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[5,2,3]</a:t>
            </a:r>
          </a:p>
        </p:txBody>
      </p:sp>
    </p:spTree>
    <p:extLst>
      <p:ext uri="{BB962C8B-B14F-4D97-AF65-F5344CB8AC3E}">
        <p14:creationId xmlns:p14="http://schemas.microsoft.com/office/powerpoint/2010/main" val="2986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54032" y="3224864"/>
            <a:ext cx="402511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['two', 'one',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list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swaps the first and second element of the list, but only if the list has at least two elements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function does not return anything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lst[0], lst[1] = lst[1], lst[0]</a:t>
            </a:r>
          </a:p>
        </p:txBody>
      </p:sp>
    </p:spTree>
    <p:extLst>
      <p:ext uri="{BB962C8B-B14F-4D97-AF65-F5344CB8AC3E}">
        <p14:creationId xmlns:p14="http://schemas.microsoft.com/office/powerpoint/2010/main" val="8270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representations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string value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represented as a sequence of characters delimited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 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single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or double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one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characters?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57032" y="2739673"/>
            <a:ext cx="29061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 the string includes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both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Escape sequence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>
                <a:solidFill>
                  <a:schemeClr val="accent1"/>
                </a:solidFill>
              </a:rPr>
              <a:t> or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>
                <a:solidFill>
                  <a:schemeClr val="accent1"/>
                </a:solidFill>
              </a:rPr>
              <a:t> is used to indicate that a quote is not the string delimiter but is part of the string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interprets the escape sequence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Another example:</a:t>
            </a:r>
          </a:p>
          <a:p>
            <a:pPr marL="6858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an escape sequence that represents a new line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57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6" grpId="1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returns the character at index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(as a single character string).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Indexing operator,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s[0:2]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s[1:4]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s[2:5]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s[-3:-1]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s[:2]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409181" y="1634577"/>
            <a:ext cx="3597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can also be used to obtain a slice of a string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40" grpId="0" animBg="1"/>
      <p:bldP spid="51" grpId="0"/>
      <p:bldP spid="52" grpId="0" animBg="1"/>
      <p:bldP spid="32" grpId="0"/>
      <p:bldP spid="33" grpId="0" animBg="1"/>
      <p:bldP spid="37" grpId="0"/>
      <p:bldP spid="38" grpId="0" animBg="1"/>
      <p:bldP spid="39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0" grpId="0"/>
      <p:bldP spid="61" grpId="0"/>
      <p:bldP spid="62" grpId="0"/>
      <p:bldP spid="62" grpId="1"/>
      <p:bldP spid="63" grpId="0"/>
      <p:bldP spid="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can also be used to obtain slices of a list as well. Let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refer to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Python expressions using 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and the indexing operator that evaluate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09257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78328"/>
              </p:ext>
            </p:extLst>
          </p:nvPr>
        </p:nvGraphicFramePr>
        <p:xfrm>
          <a:off x="2542596" y="1780003"/>
          <a:ext cx="6442138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uppercase copy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3111408" y="1900911"/>
            <a:ext cx="5873326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 = 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link.find('smith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link[20:25].capitalize()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link.count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['http:', '',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'smith',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7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Functions &amp; Strings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User-Defined Functions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Assignments Revisited and Parameter Passing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Strings, revisited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print(events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9/13 2:30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11:15 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1:00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events.count('9/14')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events[13:40]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'9/14 11:15 AM\n9/14 1:00 PM\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events[13:40].strip().split('\n')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['9/14 11:15 AM', '9/14 1:00 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Write expressions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compute: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events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index of the substring describing the 1</a:t>
            </a:r>
            <a:r>
              <a:rPr lang="en-US" kern="0" baseline="30000" dirty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</a:rPr>
              <a:t>the index just past the substring describing the last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of substrings describing the events on 9/14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describes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schedule of 4 events spread across 3 days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53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358" y="4776861"/>
          <a:ext cx="7226686" cy="1925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7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str.maketrans(old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table mapping characters in string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to characters in string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s.translate(table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in which the original characters are replaced using the mapping described by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689378"/>
            <a:ext cx="8130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need to pick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up the date and time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components of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event.translate(table).split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['Tuesday', 'Feb', '29', '2012', '3', '35', 'PM']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738" y="2441832"/>
            <a:ext cx="23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Puntuation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makes it difficult to use method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117726"/>
            <a:ext cx="811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Solution: replace punctuation with blank spaces</a:t>
            </a:r>
          </a:p>
        </p:txBody>
      </p:sp>
    </p:spTree>
    <p:extLst>
      <p:ext uri="{BB962C8B-B14F-4D97-AF65-F5344CB8AC3E}">
        <p14:creationId xmlns:p14="http://schemas.microsoft.com/office/powerpoint/2010/main" val="11805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4" grpId="1" animBg="1"/>
      <p:bldP spid="15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r>
              <a:rPr lang="nl-NL" sz="2000" dirty="0"/>
              <a:t> (</a:t>
            </a:r>
            <a:r>
              <a:rPr lang="nl-NL" sz="1800" b="1" dirty="0"/>
              <a:t>‘Reisannuleringen’</a:t>
            </a:r>
            <a:r>
              <a:rPr lang="nl-NL" sz="18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60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x**2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x**2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new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48113" y="1676824"/>
            <a:ext cx="41558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few built-in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we have seen: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,</a:t>
            </a:r>
          </a:p>
          <a:p>
            <a:pPr marL="1023938" lvl="2" indent="-457200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8113" y="3321073"/>
            <a:ext cx="44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New functions can be defined using </a:t>
            </a:r>
            <a:r>
              <a:rPr lang="en-US" sz="2000" kern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960784" y="5524031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06509" y="4762006"/>
            <a:ext cx="1349768" cy="2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54610" y="3916980"/>
            <a:ext cx="301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def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1600" kern="0" dirty="0" err="1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definition keyword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104247" y="5151995"/>
            <a:ext cx="8110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237739" y="4407934"/>
            <a:ext cx="1886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name of </a:t>
            </a:r>
            <a:r>
              <a:rPr lang="en-US" sz="1600" kern="0" dirty="0" err="1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</a:t>
            </a:r>
          </a:p>
        </p:txBody>
      </p:sp>
      <p:cxnSp>
        <p:nvCxnSpPr>
          <p:cNvPr id="54" name="Straight Arrow Connector 53"/>
          <p:cNvCxnSpPr>
            <a:stCxn id="57" idx="1"/>
          </p:cNvCxnSpPr>
          <p:nvPr/>
        </p:nvCxnSpPr>
        <p:spPr>
          <a:xfrm rot="10800000" flipV="1">
            <a:off x="1803003" y="5001866"/>
            <a:ext cx="504493" cy="55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auto">
          <a:xfrm>
            <a:off x="2307495" y="4832590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variable name for input argument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2165871" y="6262696"/>
            <a:ext cx="816454" cy="34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2934280" y="6442076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specifies function output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13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8" grpId="0" animBg="1"/>
      <p:bldP spid="89" grpId="0" animBg="1"/>
      <p:bldP spid="29" grpId="0"/>
      <p:bldP spid="30" grpId="0" animBg="1"/>
      <p:bldP spid="38" grpId="0"/>
      <p:bldP spid="46" grpId="0"/>
      <p:bldP spid="57" grpId="0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versus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7567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947013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7568" y="6072500"/>
            <a:ext cx="39808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returns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which can then be used in an expression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013" y="6072500"/>
            <a:ext cx="3196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prints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but does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anything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*: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746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new functions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383938"/>
            <a:ext cx="49474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&lt;function name&gt; (&lt;0 or more variables&gt;):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function body&gt;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6866590" y="1470025"/>
            <a:ext cx="1392629" cy="913913"/>
          </a:xfrm>
          <a:prstGeom prst="rt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28011" y="1739612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345157" y="2383938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497557" y="1539557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4689897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hyp(3,4)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7567" y="1739612"/>
            <a:ext cx="4845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general format of a function definition is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7567" y="3370923"/>
            <a:ext cx="77845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Let’s develop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two numbers as input (side lengths a and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of above right triangle ) 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the length of the hypotenuse 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41232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119489" y="3676166"/>
            <a:ext cx="442642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hello('Julie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Welcome, Julie, to the world of Python.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name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prints a personalized welcome message</a:t>
            </a:r>
          </a:p>
          <a:p>
            <a:pPr marL="690563" lvl="1" indent="-690563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Note that the function does not return anything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706759" y="3676166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rng([4, 0, 1, -2])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the range of the numbers in the list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range is the difference between the largest and smallest number in the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3977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Comments and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docstrings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794" y="1470025"/>
            <a:ext cx="526322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Python programs should be documented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So the developer who writes/maintains the code understands it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So the user knows what the program does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795" y="3232711"/>
            <a:ext cx="1315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80737" y="3865606"/>
            <a:ext cx="428228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80737" y="5573283"/>
            <a:ext cx="428228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795" y="4977025"/>
            <a:ext cx="1176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</a:rPr>
              <a:t>Docstring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786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913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5308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Assignment statement: a second look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91312" y="3248082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1313" y="3273978"/>
            <a:ext cx="3165387" cy="26517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'three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2] + [3]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559972" y="1656945"/>
            <a:ext cx="4862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variable does not exist before it is assigned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989" y="5379433"/>
            <a:ext cx="526322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dirty="0"/>
              <a:t>is evaluated and its value put into an object of appropriate type</a:t>
            </a:r>
          </a:p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/>
              <a:t>The object is assigned name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79627" y="4774499"/>
            <a:ext cx="310197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33317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 animBg="1"/>
      <p:bldP spid="23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41" grpId="0"/>
      <p:bldP spid="43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3</Volgorde_x0020_Documenten>
    <Week xmlns="9ab5e87a-ed8e-45a5-9793-059f67398425">Week 2</Week>
    <Categorie xmlns="9ab5e87a-ed8e-45a5-9793-059f67398425">Presentaties college</Categorie>
  </documentManagement>
</p:properties>
</file>

<file path=customXml/itemProps1.xml><?xml version="1.0" encoding="utf-8"?>
<ds:datastoreItem xmlns:ds="http://schemas.openxmlformats.org/officeDocument/2006/customXml" ds:itemID="{512B2D42-5231-4149-882E-A1F8A59E0581}"/>
</file>

<file path=customXml/itemProps2.xml><?xml version="1.0" encoding="utf-8"?>
<ds:datastoreItem xmlns:ds="http://schemas.openxmlformats.org/officeDocument/2006/customXml" ds:itemID="{03DE130C-E00E-48C1-BC26-3E9616892714}"/>
</file>

<file path=customXml/itemProps3.xml><?xml version="1.0" encoding="utf-8"?>
<ds:datastoreItem xmlns:ds="http://schemas.openxmlformats.org/officeDocument/2006/customXml" ds:itemID="{1D8B7769-550D-4217-9083-07086A347595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14748</TotalTime>
  <Words>3365</Words>
  <Application>Microsoft Office PowerPoint</Application>
  <PresentationFormat>Diavoorstelling (4:3)</PresentationFormat>
  <Paragraphs>928</Paragraphs>
  <Slides>22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3</dc:title>
  <dc:creator>Ljubomir Perkovic</dc:creator>
  <cp:lastModifiedBy>Bart v. Eijkelenburg</cp:lastModifiedBy>
  <cp:revision>71</cp:revision>
  <dcterms:created xsi:type="dcterms:W3CDTF">2012-03-14T02:57:28Z</dcterms:created>
  <dcterms:modified xsi:type="dcterms:W3CDTF">2016-09-10T08:24:24Z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