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24"/>
  </p:notesMasterIdLst>
  <p:sldIdLst>
    <p:sldId id="337" r:id="rId2"/>
    <p:sldId id="338" r:id="rId3"/>
    <p:sldId id="257" r:id="rId4"/>
    <p:sldId id="312" r:id="rId5"/>
    <p:sldId id="321" r:id="rId6"/>
    <p:sldId id="322" r:id="rId7"/>
    <p:sldId id="323" r:id="rId8"/>
    <p:sldId id="325" r:id="rId9"/>
    <p:sldId id="327" r:id="rId10"/>
    <p:sldId id="330" r:id="rId11"/>
    <p:sldId id="313" r:id="rId12"/>
    <p:sldId id="314" r:id="rId13"/>
    <p:sldId id="315" r:id="rId14"/>
    <p:sldId id="316" r:id="rId15"/>
    <p:sldId id="317" r:id="rId16"/>
    <p:sldId id="318" r:id="rId17"/>
    <p:sldId id="320" r:id="rId18"/>
    <p:sldId id="331" r:id="rId19"/>
    <p:sldId id="332" r:id="rId20"/>
    <p:sldId id="333" r:id="rId21"/>
    <p:sldId id="334" r:id="rId22"/>
    <p:sldId id="33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5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90" y="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3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nd/2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hikingartist/" TargetMode="External"/><Relationship Id="rId5" Type="http://schemas.openxmlformats.org/officeDocument/2006/relationships/hyperlink" Target="https://www.flickr.com/photos/hikingartist/5727278512/in/photolist-9J6Nnf-6v4Xhz-9rESs-87NA7G-8GJvbJ-qBne5u-8SRJFm-87KfnD-paxfD8-9h2Dio-nxbANX-paxh9n-87KoSM-8w3jZT-651mrd-8GFm3n-4yj7N1-nZZvut-pMSq4Q-ab1Z5h-8BY6Ub-7v2CGM-8KVkvz-bV1L4r-n35vqE-bV1L5v-98HAv9-a" TargetMode="Externa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171"/>
          <p:cNvGrpSpPr/>
          <p:nvPr/>
        </p:nvGrpSpPr>
        <p:grpSpPr>
          <a:xfrm>
            <a:off x="71593" y="4244662"/>
            <a:ext cx="8964612" cy="2189518"/>
            <a:chOff x="179388" y="4668482"/>
            <a:chExt cx="8713786" cy="2029179"/>
          </a:xfrm>
        </p:grpSpPr>
        <p:sp>
          <p:nvSpPr>
            <p:cNvPr id="7" name="Shape 172"/>
            <p:cNvSpPr/>
            <p:nvPr/>
          </p:nvSpPr>
          <p:spPr>
            <a:xfrm>
              <a:off x="179388" y="4668482"/>
              <a:ext cx="8713786" cy="2029179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rgbClr val="33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173"/>
            <p:cNvSpPr/>
            <p:nvPr/>
          </p:nvSpPr>
          <p:spPr>
            <a:xfrm>
              <a:off x="323850" y="4780525"/>
              <a:ext cx="8424862" cy="86901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174"/>
            <p:cNvSpPr txBox="1"/>
            <p:nvPr/>
          </p:nvSpPr>
          <p:spPr>
            <a:xfrm>
              <a:off x="509587" y="4889500"/>
              <a:ext cx="8043745" cy="5847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-NL" sz="32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Les </a:t>
              </a:r>
              <a:r>
                <a:rPr lang="nl-NL" sz="3200" b="1" dirty="0">
                  <a:solidFill>
                    <a:schemeClr val="lt1"/>
                  </a:solidFill>
                </a:rPr>
                <a:t>4</a:t>
              </a:r>
              <a:r>
                <a:rPr lang="nl-NL" sz="32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lang="nl-NL" sz="3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nl-NL" sz="3200" b="1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r>
                <a:rPr lang="nl-NL" sz="3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Data, </a:t>
              </a:r>
              <a:r>
                <a:rPr lang="nl-NL" sz="3200" b="1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Textfiles</a:t>
              </a:r>
              <a:r>
                <a:rPr lang="nl-NL" sz="3200" b="1" dirty="0">
                  <a:solidFill>
                    <a:schemeClr val="lt1"/>
                  </a:solidFill>
                </a:rPr>
                <a:t>, </a:t>
              </a:r>
              <a:r>
                <a:rPr lang="nl-NL" sz="3200" b="1" dirty="0" err="1">
                  <a:solidFill>
                    <a:schemeClr val="lt1"/>
                  </a:solidFill>
                </a:rPr>
                <a:t>Exceptions</a:t>
              </a:r>
              <a:endParaRPr lang="nl-NL" sz="32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Shape 175"/>
            <p:cNvPicPr preferRelativeResize="0"/>
            <p:nvPr/>
          </p:nvPicPr>
          <p:blipFill rotWithShape="1">
            <a:blip r:embed="rId3">
              <a:alphaModFix/>
            </a:blip>
            <a:srcRect b="14706"/>
            <a:stretch/>
          </p:blipFill>
          <p:spPr>
            <a:xfrm>
              <a:off x="5867398" y="5667342"/>
              <a:ext cx="2881312" cy="905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Shape 176"/>
            <p:cNvSpPr/>
            <p:nvPr/>
          </p:nvSpPr>
          <p:spPr>
            <a:xfrm>
              <a:off x="323850" y="5733673"/>
              <a:ext cx="5441949" cy="839788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77"/>
            <p:cNvSpPr txBox="1"/>
            <p:nvPr/>
          </p:nvSpPr>
          <p:spPr>
            <a:xfrm>
              <a:off x="323850" y="5797173"/>
              <a:ext cx="52133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Programming (TICT-V1PROG-15)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HBO-ICT propedeuse blok 1</a:t>
              </a:r>
            </a:p>
          </p:txBody>
        </p:sp>
      </p:grpSp>
      <p:pic>
        <p:nvPicPr>
          <p:cNvPr id="5" name="Afbeelding 4" descr="evolution_man_p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61" y="1632778"/>
            <a:ext cx="5855624" cy="2213426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4001717" y="3809133"/>
            <a:ext cx="3596182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nl-NL" sz="1000" dirty="0">
                <a:hlinkClick r:id="rId5"/>
              </a:rPr>
              <a:t>Man Chain </a:t>
            </a:r>
            <a:r>
              <a:rPr lang="nl-NL" sz="1000" dirty="0" err="1">
                <a:hlinkClick r:id="rId5"/>
              </a:rPr>
              <a:t>illustration</a:t>
            </a:r>
            <a:r>
              <a:rPr lang="nl-NL" sz="1000" dirty="0"/>
              <a:t> </a:t>
            </a:r>
            <a:r>
              <a:rPr lang="nl-NL" sz="1000" dirty="0" err="1"/>
              <a:t>by</a:t>
            </a:r>
            <a:r>
              <a:rPr lang="nl-NL" sz="1000" dirty="0"/>
              <a:t> </a:t>
            </a:r>
            <a:r>
              <a:rPr lang="nl-NL" sz="1000" dirty="0">
                <a:hlinkClick r:id="rId6"/>
              </a:rPr>
              <a:t>Frits </a:t>
            </a:r>
            <a:r>
              <a:rPr lang="nl-NL" sz="1000" dirty="0" err="1">
                <a:hlinkClick r:id="rId6"/>
              </a:rPr>
              <a:t>Ahlefeldt-Laurvig</a:t>
            </a:r>
            <a:r>
              <a:rPr lang="nl-NL" sz="1000" dirty="0"/>
              <a:t> | </a:t>
            </a:r>
            <a:r>
              <a:rPr lang="nl-NL" sz="1000" dirty="0">
                <a:hlinkClick r:id="rId7"/>
              </a:rPr>
              <a:t>CC BY-ND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371981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Output format type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175099" y="3129860"/>
            <a:ext cx="284069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'1010'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'1.000000e+01'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5919" y="1671965"/>
            <a:ext cx="8155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Inside the curly braces of a placeholder, we can specify </a:t>
            </a:r>
            <a:r>
              <a:rPr lang="en-US" sz="2000" dirty="0">
                <a:solidFill>
                  <a:srgbClr val="FF0000"/>
                </a:solidFill>
              </a:rPr>
              <a:t>the field width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25920" y="3615788"/>
          <a:ext cx="2254186" cy="2595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56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scientific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fixed-point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3175099" y="3129860"/>
            <a:ext cx="284069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'1010'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'1.000000e+01'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'{:7.2f}'.format(n)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 10.00'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510421" y="3615788"/>
            <a:ext cx="15698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'{:7.2f}'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217965" y="4211995"/>
            <a:ext cx="12972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field width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76704" y="4612105"/>
            <a:ext cx="20072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decimal precision</a:t>
            </a:r>
          </a:p>
        </p:txBody>
      </p:sp>
      <p:cxnSp>
        <p:nvCxnSpPr>
          <p:cNvPr id="19" name="Straight Arrow Connector 18"/>
          <p:cNvCxnSpPr>
            <a:stCxn id="16" idx="0"/>
          </p:cNvCxnSpPr>
          <p:nvPr/>
        </p:nvCxnSpPr>
        <p:spPr>
          <a:xfrm rot="5400000" flipH="1" flipV="1">
            <a:off x="6874394" y="4008891"/>
            <a:ext cx="195301" cy="2109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</p:cNvCxnSpPr>
          <p:nvPr/>
        </p:nvCxnSpPr>
        <p:spPr>
          <a:xfrm rot="16200000" flipV="1">
            <a:off x="7500056" y="4031854"/>
            <a:ext cx="595411" cy="565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5919" y="1671965"/>
            <a:ext cx="8155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Inside the curly braces of a placeholder, we can specify the field width, </a:t>
            </a:r>
            <a:r>
              <a:rPr lang="en-US" sz="2000" dirty="0">
                <a:solidFill>
                  <a:srgbClr val="FF0000"/>
                </a:solidFill>
              </a:rPr>
              <a:t>the type of the output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5919" y="1671965"/>
            <a:ext cx="8155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Inside the curly braces of a placeholder, we can specify the field width, the type of the output, and </a:t>
            </a:r>
            <a:r>
              <a:rPr lang="en-US" sz="2000" dirty="0">
                <a:solidFill>
                  <a:srgbClr val="FF0000"/>
                </a:solidFill>
              </a:rPr>
              <a:t>the decimal precision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/>
      <p:bldP spid="13" grpId="0" animBg="1"/>
      <p:bldP spid="14" grpId="0"/>
      <p:bldP spid="16" grpId="0"/>
      <p:bldP spid="1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Files and the file system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382" name="Group 381"/>
          <p:cNvGrpSpPr/>
          <p:nvPr/>
        </p:nvGrpSpPr>
        <p:grpSpPr>
          <a:xfrm>
            <a:off x="125246" y="1661857"/>
            <a:ext cx="4604070" cy="3550687"/>
            <a:chOff x="125246" y="1661857"/>
            <a:chExt cx="4604070" cy="3550687"/>
          </a:xfrm>
        </p:grpSpPr>
        <p:sp>
          <p:nvSpPr>
            <p:cNvPr id="8" name="Rectangle 7"/>
            <p:cNvSpPr/>
            <p:nvPr/>
          </p:nvSpPr>
          <p:spPr>
            <a:xfrm>
              <a:off x="2123129" y="1661857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9359" y="2554380"/>
              <a:ext cx="1234360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Applications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11099" y="2554378"/>
              <a:ext cx="787080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Users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23629" y="2554379"/>
              <a:ext cx="562992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bin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50330" y="2554381"/>
              <a:ext cx="568813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var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4" name="Straight Connector 13"/>
            <p:cNvCxnSpPr>
              <a:stCxn id="8" idx="2"/>
              <a:endCxn id="9" idx="0"/>
            </p:cNvCxnSpPr>
            <p:nvPr/>
          </p:nvCxnSpPr>
          <p:spPr>
            <a:xfrm rot="5400000">
              <a:off x="1751505" y="1620557"/>
              <a:ext cx="508858" cy="13587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11" idx="0"/>
            </p:cNvCxnSpPr>
            <p:nvPr/>
          </p:nvCxnSpPr>
          <p:spPr>
            <a:xfrm rot="5400000">
              <a:off x="2340799" y="2209849"/>
              <a:ext cx="508857" cy="1802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2"/>
              <a:endCxn id="10" idx="0"/>
            </p:cNvCxnSpPr>
            <p:nvPr/>
          </p:nvCxnSpPr>
          <p:spPr>
            <a:xfrm rot="16200000" flipH="1">
              <a:off x="2790555" y="1940294"/>
              <a:ext cx="508856" cy="7193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2"/>
              <a:endCxn id="12" idx="0"/>
            </p:cNvCxnSpPr>
            <p:nvPr/>
          </p:nvCxnSpPr>
          <p:spPr>
            <a:xfrm rot="16200000" flipH="1">
              <a:off x="3255603" y="1475246"/>
              <a:ext cx="508859" cy="16494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2"/>
              <a:endCxn id="47" idx="0"/>
            </p:cNvCxnSpPr>
            <p:nvPr/>
          </p:nvCxnSpPr>
          <p:spPr>
            <a:xfrm rot="5400000">
              <a:off x="3107840" y="2841302"/>
              <a:ext cx="200059" cy="393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381522" y="3129878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Firefox.app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8425" y="3129878"/>
              <a:ext cx="1121219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Mail.app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Straight Connector 35"/>
            <p:cNvCxnSpPr>
              <a:stCxn id="9" idx="2"/>
              <a:endCxn id="34" idx="0"/>
            </p:cNvCxnSpPr>
            <p:nvPr/>
          </p:nvCxnSpPr>
          <p:spPr>
            <a:xfrm rot="16200000" flipH="1">
              <a:off x="1539214" y="2725370"/>
              <a:ext cx="191833" cy="6171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9" idx="2"/>
              <a:endCxn id="35" idx="0"/>
            </p:cNvCxnSpPr>
            <p:nvPr/>
          </p:nvCxnSpPr>
          <p:spPr>
            <a:xfrm rot="5400000">
              <a:off x="911871" y="2715209"/>
              <a:ext cx="191833" cy="6375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44328" y="3129876"/>
              <a:ext cx="993738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Shared</a:t>
              </a:r>
            </a:p>
          </p:txBody>
        </p:sp>
        <p:cxnSp>
          <p:nvCxnSpPr>
            <p:cNvPr id="44" name="Straight Connector 43"/>
            <p:cNvCxnSpPr>
              <a:stCxn id="10" idx="2"/>
              <a:endCxn id="43" idx="0"/>
            </p:cNvCxnSpPr>
            <p:nvPr/>
          </p:nvCxnSpPr>
          <p:spPr>
            <a:xfrm rot="16200000" flipH="1">
              <a:off x="3577002" y="2765680"/>
              <a:ext cx="191833" cy="536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617761" y="3138102"/>
              <a:ext cx="78667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messi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85329" y="3691521"/>
              <a:ext cx="112439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poem.txt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4" name="Straight Connector 53"/>
            <p:cNvCxnSpPr>
              <a:stCxn id="47" idx="2"/>
              <a:endCxn id="53" idx="0"/>
            </p:cNvCxnSpPr>
            <p:nvPr/>
          </p:nvCxnSpPr>
          <p:spPr>
            <a:xfrm rot="16200000" flipH="1">
              <a:off x="3044436" y="3488430"/>
              <a:ext cx="169754" cy="236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493364" y="3691521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image.jpg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6" name="Straight Connector 55"/>
            <p:cNvCxnSpPr>
              <a:stCxn id="47" idx="2"/>
              <a:endCxn id="55" idx="0"/>
            </p:cNvCxnSpPr>
            <p:nvPr/>
          </p:nvCxnSpPr>
          <p:spPr>
            <a:xfrm rot="5400000">
              <a:off x="2448454" y="3128876"/>
              <a:ext cx="169754" cy="9555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25247" y="3691521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Contents</a:t>
              </a:r>
            </a:p>
          </p:txBody>
        </p:sp>
        <p:cxnSp>
          <p:nvCxnSpPr>
            <p:cNvPr id="59" name="Straight Connector 58"/>
            <p:cNvCxnSpPr>
              <a:stCxn id="35" idx="2"/>
              <a:endCxn id="58" idx="0"/>
            </p:cNvCxnSpPr>
            <p:nvPr/>
          </p:nvCxnSpPr>
          <p:spPr>
            <a:xfrm rot="5400000">
              <a:off x="599252" y="3601738"/>
              <a:ext cx="177978" cy="1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25246" y="4246767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MacOS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3" name="Straight Connector 62"/>
            <p:cNvCxnSpPr>
              <a:stCxn id="58" idx="2"/>
              <a:endCxn id="62" idx="0"/>
            </p:cNvCxnSpPr>
            <p:nvPr/>
          </p:nvCxnSpPr>
          <p:spPr>
            <a:xfrm rot="5400000">
              <a:off x="601656" y="4160976"/>
              <a:ext cx="17158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126042" y="4828879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Mail</a:t>
              </a:r>
            </a:p>
          </p:txBody>
        </p:sp>
        <p:cxnSp>
          <p:nvCxnSpPr>
            <p:cNvPr id="66" name="Straight Connector 65"/>
            <p:cNvCxnSpPr>
              <a:stCxn id="62" idx="2"/>
              <a:endCxn id="65" idx="0"/>
            </p:cNvCxnSpPr>
            <p:nvPr/>
          </p:nvCxnSpPr>
          <p:spPr>
            <a:xfrm rot="16200000" flipH="1">
              <a:off x="588620" y="4729257"/>
              <a:ext cx="198447" cy="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942240" y="3691521"/>
              <a:ext cx="78707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Canon</a:t>
              </a:r>
            </a:p>
          </p:txBody>
        </p:sp>
        <p:cxnSp>
          <p:nvCxnSpPr>
            <p:cNvPr id="69" name="Straight Connector 68"/>
            <p:cNvCxnSpPr>
              <a:stCxn id="43" idx="2"/>
              <a:endCxn id="68" idx="0"/>
            </p:cNvCxnSpPr>
            <p:nvPr/>
          </p:nvCxnSpPr>
          <p:spPr>
            <a:xfrm rot="16200000" flipH="1">
              <a:off x="4049497" y="3405240"/>
              <a:ext cx="177980" cy="3945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TextBox 300"/>
          <p:cNvSpPr txBox="1"/>
          <p:nvPr/>
        </p:nvSpPr>
        <p:spPr bwMode="auto">
          <a:xfrm>
            <a:off x="4854753" y="1737744"/>
            <a:ext cx="42892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file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system is the OS component that organizes files and provides a way to create, access, and modify files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2" name="TextBox 301"/>
          <p:cNvSpPr txBox="1"/>
          <p:nvPr/>
        </p:nvSpPr>
        <p:spPr bwMode="auto">
          <a:xfrm>
            <a:off x="4854753" y="3491465"/>
            <a:ext cx="4286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Files are organized into a tree structure</a:t>
            </a:r>
          </a:p>
        </p:txBody>
      </p:sp>
      <p:grpSp>
        <p:nvGrpSpPr>
          <p:cNvPr id="353" name="Group 352"/>
          <p:cNvGrpSpPr/>
          <p:nvPr/>
        </p:nvGrpSpPr>
        <p:grpSpPr>
          <a:xfrm>
            <a:off x="125246" y="1461801"/>
            <a:ext cx="4604070" cy="3168630"/>
            <a:chOff x="1987379" y="4830488"/>
            <a:chExt cx="4604070" cy="3168630"/>
          </a:xfrm>
        </p:grpSpPr>
        <p:cxnSp>
          <p:nvCxnSpPr>
            <p:cNvPr id="304" name="Straight Arrow Connector 303"/>
            <p:cNvCxnSpPr/>
            <p:nvPr/>
          </p:nvCxnSpPr>
          <p:spPr>
            <a:xfrm>
              <a:off x="3423062" y="5073534"/>
              <a:ext cx="562200" cy="1570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/>
            <p:cNvSpPr txBox="1"/>
            <p:nvPr/>
          </p:nvSpPr>
          <p:spPr bwMode="auto">
            <a:xfrm>
              <a:off x="2211177" y="4830488"/>
              <a:ext cx="1313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root folder</a:t>
              </a: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985262" y="5030543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571492" y="5923066"/>
              <a:ext cx="1234360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Applications</a:t>
              </a: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4873232" y="5923064"/>
              <a:ext cx="787080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Users</a:t>
              </a: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4085762" y="5923065"/>
              <a:ext cx="562992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bin</a:t>
              </a: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5912463" y="5923067"/>
              <a:ext cx="568813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var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22" name="Straight Connector 321"/>
            <p:cNvCxnSpPr>
              <a:stCxn id="317" idx="2"/>
              <a:endCxn id="318" idx="0"/>
            </p:cNvCxnSpPr>
            <p:nvPr/>
          </p:nvCxnSpPr>
          <p:spPr>
            <a:xfrm rot="5400000">
              <a:off x="3613638" y="4989243"/>
              <a:ext cx="508858" cy="13587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17" idx="2"/>
              <a:endCxn id="320" idx="0"/>
            </p:cNvCxnSpPr>
            <p:nvPr/>
          </p:nvCxnSpPr>
          <p:spPr>
            <a:xfrm rot="5400000">
              <a:off x="4202932" y="5578535"/>
              <a:ext cx="508857" cy="1802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17" idx="2"/>
              <a:endCxn id="319" idx="0"/>
            </p:cNvCxnSpPr>
            <p:nvPr/>
          </p:nvCxnSpPr>
          <p:spPr>
            <a:xfrm rot="16200000" flipH="1">
              <a:off x="4652688" y="5308980"/>
              <a:ext cx="508856" cy="7193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>
              <a:stCxn id="317" idx="2"/>
              <a:endCxn id="321" idx="0"/>
            </p:cNvCxnSpPr>
            <p:nvPr/>
          </p:nvCxnSpPr>
          <p:spPr>
            <a:xfrm rot="16200000" flipH="1">
              <a:off x="5117736" y="4843932"/>
              <a:ext cx="508859" cy="16494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319" idx="2"/>
              <a:endCxn id="334" idx="0"/>
            </p:cNvCxnSpPr>
            <p:nvPr/>
          </p:nvCxnSpPr>
          <p:spPr>
            <a:xfrm rot="5400000">
              <a:off x="4974084" y="6205877"/>
              <a:ext cx="191836" cy="393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Rectangle 327"/>
            <p:cNvSpPr/>
            <p:nvPr/>
          </p:nvSpPr>
          <p:spPr>
            <a:xfrm>
              <a:off x="3243655" y="6498564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Firefox.app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990558" y="6498564"/>
              <a:ext cx="1121219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Mail.app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30" name="Straight Connector 329"/>
            <p:cNvCxnSpPr>
              <a:stCxn id="318" idx="2"/>
              <a:endCxn id="328" idx="0"/>
            </p:cNvCxnSpPr>
            <p:nvPr/>
          </p:nvCxnSpPr>
          <p:spPr>
            <a:xfrm rot="16200000" flipH="1">
              <a:off x="3401347" y="6094056"/>
              <a:ext cx="191833" cy="6171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stCxn id="318" idx="2"/>
              <a:endCxn id="329" idx="0"/>
            </p:cNvCxnSpPr>
            <p:nvPr/>
          </p:nvCxnSpPr>
          <p:spPr>
            <a:xfrm rot="5400000">
              <a:off x="2774004" y="6083895"/>
              <a:ext cx="191833" cy="6375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Rectangle 331"/>
            <p:cNvSpPr/>
            <p:nvPr/>
          </p:nvSpPr>
          <p:spPr>
            <a:xfrm>
              <a:off x="5306461" y="6498562"/>
              <a:ext cx="993738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Shared</a:t>
              </a:r>
            </a:p>
          </p:txBody>
        </p:sp>
        <p:cxnSp>
          <p:nvCxnSpPr>
            <p:cNvPr id="333" name="Straight Connector 332"/>
            <p:cNvCxnSpPr>
              <a:stCxn id="319" idx="2"/>
              <a:endCxn id="332" idx="0"/>
            </p:cNvCxnSpPr>
            <p:nvPr/>
          </p:nvCxnSpPr>
          <p:spPr>
            <a:xfrm rot="16200000" flipH="1">
              <a:off x="5439135" y="6134366"/>
              <a:ext cx="191833" cy="536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 333"/>
            <p:cNvSpPr/>
            <p:nvPr/>
          </p:nvSpPr>
          <p:spPr>
            <a:xfrm>
              <a:off x="4479894" y="6498565"/>
              <a:ext cx="786676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messi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987380" y="7060207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Contents</a:t>
              </a:r>
            </a:p>
          </p:txBody>
        </p:sp>
        <p:cxnSp>
          <p:nvCxnSpPr>
            <p:cNvPr id="341" name="Straight Connector 340"/>
            <p:cNvCxnSpPr>
              <a:stCxn id="329" idx="2"/>
              <a:endCxn id="340" idx="0"/>
            </p:cNvCxnSpPr>
            <p:nvPr/>
          </p:nvCxnSpPr>
          <p:spPr>
            <a:xfrm rot="5400000">
              <a:off x="2461385" y="6970424"/>
              <a:ext cx="177978" cy="1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Rectangle 341"/>
            <p:cNvSpPr/>
            <p:nvPr/>
          </p:nvSpPr>
          <p:spPr>
            <a:xfrm>
              <a:off x="1987379" y="7615453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MacOS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43" name="Straight Connector 342"/>
            <p:cNvCxnSpPr>
              <a:stCxn id="340" idx="2"/>
              <a:endCxn id="342" idx="0"/>
            </p:cNvCxnSpPr>
            <p:nvPr/>
          </p:nvCxnSpPr>
          <p:spPr>
            <a:xfrm rot="5400000">
              <a:off x="2463789" y="7529662"/>
              <a:ext cx="17158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Rectangle 345"/>
            <p:cNvSpPr/>
            <p:nvPr/>
          </p:nvSpPr>
          <p:spPr>
            <a:xfrm>
              <a:off x="5804373" y="7068429"/>
              <a:ext cx="787076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Canon</a:t>
              </a:r>
            </a:p>
          </p:txBody>
        </p:sp>
        <p:cxnSp>
          <p:nvCxnSpPr>
            <p:cNvPr id="347" name="Straight Connector 346"/>
            <p:cNvCxnSpPr>
              <a:stCxn id="332" idx="2"/>
              <a:endCxn id="346" idx="0"/>
            </p:cNvCxnSpPr>
            <p:nvPr/>
          </p:nvCxnSpPr>
          <p:spPr>
            <a:xfrm rot="16200000" flipH="1">
              <a:off x="5907519" y="6778037"/>
              <a:ext cx="186202" cy="3945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1" name="TextBox 350"/>
          <p:cNvSpPr txBox="1"/>
          <p:nvPr/>
        </p:nvSpPr>
        <p:spPr bwMode="auto">
          <a:xfrm>
            <a:off x="4854753" y="3890996"/>
            <a:ext cx="39717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folders (or directories)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2" name="TextBox 351"/>
          <p:cNvSpPr txBox="1"/>
          <p:nvPr/>
        </p:nvSpPr>
        <p:spPr bwMode="auto">
          <a:xfrm>
            <a:off x="4854753" y="3892824"/>
            <a:ext cx="39717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folders (or directories)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regular files</a:t>
            </a:r>
          </a:p>
        </p:txBody>
      </p:sp>
      <p:cxnSp>
        <p:nvCxnSpPr>
          <p:cNvPr id="355" name="Straight Arrow Connector 354"/>
          <p:cNvCxnSpPr>
            <a:endCxn id="65" idx="3"/>
          </p:cNvCxnSpPr>
          <p:nvPr/>
        </p:nvCxnSpPr>
        <p:spPr>
          <a:xfrm rot="10800000" flipV="1">
            <a:off x="1250440" y="4828878"/>
            <a:ext cx="362393" cy="191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rot="5400000" flipH="1" flipV="1">
            <a:off x="1835412" y="4328482"/>
            <a:ext cx="440302" cy="1004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 rot="16200000" flipV="1">
            <a:off x="3125778" y="4280329"/>
            <a:ext cx="440303" cy="196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TextBox 361"/>
          <p:cNvSpPr txBox="1"/>
          <p:nvPr/>
        </p:nvSpPr>
        <p:spPr bwMode="auto">
          <a:xfrm>
            <a:off x="3074933" y="4473367"/>
            <a:ext cx="9753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text file</a:t>
            </a:r>
          </a:p>
        </p:txBody>
      </p:sp>
      <p:sp>
        <p:nvSpPr>
          <p:cNvPr id="363" name="TextBox 362"/>
          <p:cNvSpPr txBox="1"/>
          <p:nvPr/>
        </p:nvSpPr>
        <p:spPr bwMode="auto">
          <a:xfrm>
            <a:off x="1512325" y="4473367"/>
            <a:ext cx="12216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binary file</a:t>
            </a:r>
          </a:p>
        </p:txBody>
      </p:sp>
      <p:sp>
        <p:nvSpPr>
          <p:cNvPr id="383" name="TextBox 382"/>
          <p:cNvSpPr txBox="1"/>
          <p:nvPr/>
        </p:nvSpPr>
        <p:spPr bwMode="auto">
          <a:xfrm>
            <a:off x="4438067" y="4659343"/>
            <a:ext cx="47186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While every file and folder has a name, it is the file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pathname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that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identifies the file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385" name="Rectangle 384"/>
          <p:cNvSpPr/>
          <p:nvPr/>
        </p:nvSpPr>
        <p:spPr>
          <a:xfrm>
            <a:off x="4622322" y="3138102"/>
            <a:ext cx="1124397" cy="383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poem.txt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6" name="Straight Connector 385"/>
          <p:cNvCxnSpPr>
            <a:stCxn id="321" idx="2"/>
            <a:endCxn id="385" idx="0"/>
          </p:cNvCxnSpPr>
          <p:nvPr/>
        </p:nvCxnSpPr>
        <p:spPr>
          <a:xfrm rot="16200000" flipH="1">
            <a:off x="4659601" y="2613181"/>
            <a:ext cx="200057" cy="84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/>
          <p:cNvSpPr txBox="1"/>
          <p:nvPr/>
        </p:nvSpPr>
        <p:spPr bwMode="auto">
          <a:xfrm>
            <a:off x="174367" y="5450397"/>
            <a:ext cx="4108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Absolute pathnames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var/poem.txt</a:t>
            </a:r>
            <a:endParaRPr lang="en-US" kern="0" dirty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/Users/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messi/poem.txt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/Applications/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Mail.app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19" name="TextBox 418"/>
          <p:cNvSpPr txBox="1"/>
          <p:nvPr/>
        </p:nvSpPr>
        <p:spPr bwMode="auto">
          <a:xfrm>
            <a:off x="2223629" y="5450397"/>
            <a:ext cx="70166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Relative pathnames (relative to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current working directory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Users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messi/poem.txt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messi/image.jpg</a:t>
            </a:r>
            <a:endParaRPr lang="en-US" kern="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Shared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51" grpId="0"/>
      <p:bldP spid="351" grpId="1"/>
      <p:bldP spid="352" grpId="0"/>
      <p:bldP spid="362" grpId="0"/>
      <p:bldP spid="362" grpId="1"/>
      <p:bldP spid="363" grpId="0"/>
      <p:bldP spid="363" grpId="1"/>
      <p:bldP spid="383" grpId="0"/>
      <p:bldP spid="385" grpId="0" animBg="1"/>
      <p:bldP spid="389" grpId="0"/>
      <p:bldP spid="389" grpId="1"/>
      <p:bldP spid="4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Opening and closing a file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709358" y="2002118"/>
            <a:ext cx="455765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Processing a file consists of: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Opening the file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Reading from and/or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writing to the file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Closing the file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3948379" y="4662897"/>
            <a:ext cx="5065059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3948379" y="4662897"/>
            <a:ext cx="5065059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3948380" y="4662897"/>
            <a:ext cx="5065059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709358" y="3293291"/>
            <a:ext cx="65875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2000" kern="0" noProof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open()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used to open a file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709357" y="3293291"/>
            <a:ext cx="691064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second (optional) argument is the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file mode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3293291"/>
            <a:ext cx="691064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</a:t>
            </a:r>
            <a:r>
              <a:rPr kumimoji="0" lang="en-US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 first </a:t>
            </a: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input argument is the file pathname, whether absolute or relative with respect to the current working directory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5935557" y="2540000"/>
            <a:ext cx="30778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File mode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used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open a file for reading (rather than, say, writing)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343648" y="5370783"/>
            <a:ext cx="3604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“file” object is of a type that supports several “file” methods, including method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close()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that closes the file</a:t>
            </a:r>
            <a:endParaRPr lang="en-US" sz="2000" kern="0" noProof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709358" y="3293291"/>
            <a:ext cx="3997114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Returns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“file”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77" grpId="1" animBg="1"/>
      <p:bldP spid="78" grpId="0" animBg="1"/>
      <p:bldP spid="79" grpId="0"/>
      <p:bldP spid="80" grpId="0"/>
      <p:bldP spid="81" grpId="0"/>
      <p:bldP spid="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Open file mode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09358" y="2586766"/>
          <a:ext cx="5109882" cy="2595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91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</a:t>
                      </a:r>
                      <a:r>
                        <a:rPr lang="en-US" baseline="0" dirty="0"/>
                        <a:t> (default)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Writing (if file exists, content is wiped)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</a:t>
                      </a:r>
                      <a:r>
                        <a:rPr lang="en-US" baseline="0" dirty="0"/>
                        <a:t> (if file exists, writes are appended)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and Writing</a:t>
                      </a: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(default)</a:t>
                      </a: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709358" y="1807882"/>
            <a:ext cx="72692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file mode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defines how the file will be accessed</a:t>
            </a:r>
            <a:endParaRPr lang="en-US" sz="2000" kern="0" dirty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078942" y="5453529"/>
            <a:ext cx="440281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5746533"/>
            <a:ext cx="26561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These are all equivalent</a:t>
            </a: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3365529" y="5946588"/>
            <a:ext cx="5341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File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0768" y="3227294"/>
          <a:ext cx="8447342" cy="3403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6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infile.read(n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Read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characters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; if fewer than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characters remain, read until the end of file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up to the end of the file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infile.readline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up to, and including, the end of line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infile.readlines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up to the end of the file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and return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list of lines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outfile.write(s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Write string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to file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outfile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</a:t>
                      </a:r>
                      <a:endParaRPr lang="en-US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infile.close(n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Close file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350769" y="1718235"/>
            <a:ext cx="844734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There are several “file” types; they all support similar “file” methods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50768" y="1718235"/>
            <a:ext cx="844734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Methods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read()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readline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 the characters read as a string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Methods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returns the characters read as a list of lines  </a:t>
            </a: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write()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returns the number of characters written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Reading a file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27212" y="1808579"/>
            <a:ext cx="863749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The 3 lines in this file end with the new line character.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endParaRPr lang="en-US" dirty="0">
              <a:solidFill>
                <a:srgbClr val="748CB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There is a blank line above this line.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21846" y="197785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39134" y="197785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354069" y="197785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1846" y="2224078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067611" y="2562632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899647" y="3691535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899647" y="3691535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'lines in this file end with the new line character.\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'lines in this file end with the new line character.\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nThere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blank line above this line.\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'lines in this file end with the new line character.\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nThere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blank line above this line.\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7594907" y="2731909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example.txt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327212" y="3039686"/>
            <a:ext cx="8637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the file is opened, a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cursor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associated with the opened file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327212" y="3999310"/>
            <a:ext cx="331843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initial position of the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cursor is: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at the beginning of the file,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if file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mode is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at the end of the file, if file mode is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or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17" grpId="0"/>
      <p:bldP spid="17" grpId="1"/>
      <p:bldP spid="18" grpId="0"/>
      <p:bldP spid="18" grpId="1"/>
      <p:bldP spid="20" grpId="0"/>
      <p:bldP spid="20" grpId="1"/>
      <p:bldP spid="21" grpId="0"/>
      <p:bldP spid="21" grpId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9" grpId="0"/>
      <p:bldP spid="30" grpId="0"/>
      <p:bldP spid="3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Patterns for reading a text file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62794" y="4007714"/>
            <a:ext cx="611466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numChars(filename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characters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len(content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62794" y="1624608"/>
            <a:ext cx="468672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Common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atterns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for reading a file: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Read the file content into a string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Read the file content into a list of words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Read the file content into a list of lines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862794" y="4007714"/>
            <a:ext cx="6114668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numWords(filename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words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content.split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len(wordList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862794" y="4007714"/>
            <a:ext cx="611466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numLines(filename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lines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len(lineList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862794" y="3401921"/>
            <a:ext cx="1138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  <p:bldP spid="18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346195" y="1687079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are in the second line.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are in the second line.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 string value like 5 must be converted first.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346195" y="1687079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are in the second line.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 string value like 5 must be converted first.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 string value like 5 must be converted first.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Writing to a text file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21846" y="1870131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3712135" y="1870131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21846" y="2125677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8" y="1870131"/>
            <a:ext cx="3750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521846" y="2428790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7129499" y="2913594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test.txt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21846" y="271658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7384594" y="271658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-12700" y="3749456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0" y="3749456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are in the second line.\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are in the second line.\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value like '+str(5)+' must be converted first.\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are in the second line.\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value like '+str(5)+' must be converted first.\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value like {} must be converted first.\n'.format(5))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17" grpId="0"/>
      <p:bldP spid="17" grpId="1"/>
      <p:bldP spid="18" grpId="0"/>
      <p:bldP spid="18" grpId="1"/>
      <p:bldP spid="20" grpId="0"/>
      <p:bldP spid="20" grpId="1"/>
      <p:bldP spid="21" grpId="0"/>
      <p:bldP spid="21" grpId="1"/>
      <p:bldP spid="22" grpId="0"/>
      <p:bldP spid="22" grpId="1"/>
      <p:bldP spid="23" grpId="0" animBg="1"/>
      <p:bldP spid="23" grpId="1" animBg="1"/>
      <p:bldP spid="31" grpId="0"/>
      <p:bldP spid="32" grpId="0"/>
      <p:bldP spid="32" grpId="1"/>
      <p:bldP spid="33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Types of errors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836737" y="2580105"/>
            <a:ext cx="506505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895684" y="1804737"/>
            <a:ext cx="51090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 saw different types of errors in this chapter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895684" y="4272876"/>
            <a:ext cx="294105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There are basically two types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errors: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baseline="0" dirty="0">
                <a:latin typeface="Calibri" pitchFamily="34" charset="0"/>
                <a:ea typeface="+mj-ea"/>
                <a:cs typeface="+mj-cs"/>
              </a:rPr>
              <a:t>syntax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errors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erroneous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state errors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Syntax errors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416699" y="3010994"/>
            <a:ext cx="5065059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(3+4]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5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 'hello'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[4;5;6]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range(10):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expected an indented block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95684" y="1470025"/>
            <a:ext cx="758607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Syntax errors are errors that are due to the incorrect format of a Python statement 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dirty="0"/>
              <a:t>They occur while the statement is being translated to machine language and before it is being executed.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Formatieve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toets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685800" y="3171253"/>
            <a:ext cx="7772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3366FF"/>
              </a:buClr>
              <a:buFont typeface="Wingdings" charset="2"/>
              <a:buChar char="§"/>
            </a:pPr>
            <a:r>
              <a:rPr lang="en-US" sz="2000" dirty="0" err="1">
                <a:solidFill>
                  <a:schemeClr val="accent1"/>
                </a:solidFill>
              </a:rPr>
              <a:t>Formatief</a:t>
            </a:r>
            <a:r>
              <a:rPr lang="en-US" sz="2000" dirty="0">
                <a:solidFill>
                  <a:schemeClr val="accent1"/>
                </a:solidFill>
              </a:rPr>
              <a:t> == </a:t>
            </a:r>
            <a:r>
              <a:rPr lang="en-US" sz="2000" dirty="0" err="1">
                <a:solidFill>
                  <a:schemeClr val="accent1"/>
                </a:solidFill>
              </a:rPr>
              <a:t>telt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niet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mee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voor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eindcijfer</a:t>
            </a:r>
            <a:endParaRPr lang="en-US" sz="2000" dirty="0">
              <a:solidFill>
                <a:schemeClr val="accent1"/>
              </a:solidFill>
            </a:endParaRPr>
          </a:p>
          <a:p>
            <a:pPr marL="344488" indent="-344488">
              <a:spcAft>
                <a:spcPts val="600"/>
              </a:spcAft>
              <a:buClr>
                <a:srgbClr val="3366FF"/>
              </a:buClr>
              <a:buFont typeface="Wingdings" charset="2"/>
              <a:buChar char="§"/>
            </a:pPr>
            <a:r>
              <a:rPr lang="en-US" sz="2000" dirty="0" err="1">
                <a:solidFill>
                  <a:schemeClr val="accent1"/>
                </a:solidFill>
              </a:rPr>
              <a:t>Toetst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stof</a:t>
            </a:r>
            <a:r>
              <a:rPr lang="en-US" sz="2000" dirty="0">
                <a:solidFill>
                  <a:schemeClr val="accent1"/>
                </a:solidFill>
              </a:rPr>
              <a:t> van les 1 t/m 3 + </a:t>
            </a:r>
            <a:r>
              <a:rPr lang="en-US" sz="2000" dirty="0" err="1">
                <a:solidFill>
                  <a:schemeClr val="accent1"/>
                </a:solidFill>
              </a:rPr>
              <a:t>voorbereiding</a:t>
            </a:r>
            <a:r>
              <a:rPr lang="en-US" sz="2000" dirty="0">
                <a:solidFill>
                  <a:schemeClr val="accent1"/>
                </a:solidFill>
              </a:rPr>
              <a:t> van les 4</a:t>
            </a:r>
          </a:p>
          <a:p>
            <a:pPr marL="344488" indent="-344488">
              <a:spcAft>
                <a:spcPts val="600"/>
              </a:spcAft>
              <a:buClr>
                <a:srgbClr val="3366FF"/>
              </a:buClr>
              <a:buFont typeface="Wingdings" charset="2"/>
              <a:buChar char="§"/>
            </a:pPr>
            <a:r>
              <a:rPr lang="en-US" sz="2000" dirty="0" err="1">
                <a:solidFill>
                  <a:schemeClr val="accent1"/>
                </a:solidFill>
              </a:rPr>
              <a:t>Goede</a:t>
            </a:r>
            <a:r>
              <a:rPr lang="en-US" sz="2000" dirty="0">
                <a:solidFill>
                  <a:schemeClr val="accent1"/>
                </a:solidFill>
              </a:rPr>
              <a:t> score == </a:t>
            </a:r>
            <a:r>
              <a:rPr lang="en-US" sz="2000" dirty="0" err="1">
                <a:solidFill>
                  <a:schemeClr val="accent1"/>
                </a:solidFill>
              </a:rPr>
              <a:t>mogelijkheid</a:t>
            </a:r>
            <a:r>
              <a:rPr lang="en-US" sz="2000" dirty="0">
                <a:solidFill>
                  <a:schemeClr val="accent1"/>
                </a:solidFill>
              </a:rPr>
              <a:t> tot </a:t>
            </a:r>
            <a:r>
              <a:rPr lang="en-US" sz="2000" dirty="0" err="1">
                <a:solidFill>
                  <a:schemeClr val="accent1"/>
                </a:solidFill>
              </a:rPr>
              <a:t>differentiatie</a:t>
            </a:r>
            <a:endParaRPr lang="en-US" sz="2000" dirty="0">
              <a:solidFill>
                <a:schemeClr val="accent1"/>
              </a:solidFill>
            </a:endParaRPr>
          </a:p>
          <a:p>
            <a:pPr marL="344488" indent="-344488">
              <a:spcAft>
                <a:spcPts val="600"/>
              </a:spcAft>
              <a:buClr>
                <a:srgbClr val="3366FF"/>
              </a:buClr>
              <a:buFont typeface="Wingdings" charset="2"/>
              <a:buChar char="§"/>
            </a:pPr>
            <a:r>
              <a:rPr lang="en-US" sz="2000" dirty="0" err="1">
                <a:solidFill>
                  <a:schemeClr val="accent1"/>
                </a:solidFill>
              </a:rPr>
              <a:t>Zelfde</a:t>
            </a:r>
            <a:r>
              <a:rPr lang="en-US" sz="2000" dirty="0">
                <a:solidFill>
                  <a:schemeClr val="accent1"/>
                </a:solidFill>
              </a:rPr>
              <a:t> software </a:t>
            </a:r>
            <a:r>
              <a:rPr lang="en-US" sz="2000" dirty="0" err="1">
                <a:solidFill>
                  <a:schemeClr val="accent1"/>
                </a:solidFill>
              </a:rPr>
              <a:t>als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bij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summatieve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toets</a:t>
            </a:r>
            <a:endParaRPr lang="en-US" sz="2000" dirty="0">
              <a:solidFill>
                <a:schemeClr val="accent1"/>
              </a:solidFill>
            </a:endParaRPr>
          </a:p>
          <a:p>
            <a:pPr marL="344488" indent="-344488">
              <a:spcAft>
                <a:spcPts val="600"/>
              </a:spcAft>
              <a:buClr>
                <a:srgbClr val="3366FF"/>
              </a:buClr>
              <a:buFont typeface="Wingdings" charset="2"/>
              <a:buChar char="§"/>
            </a:pPr>
            <a:endParaRPr lang="en-US" sz="2000" dirty="0">
              <a:solidFill>
                <a:schemeClr val="accent1"/>
              </a:solidFill>
            </a:endParaRPr>
          </a:p>
          <a:p>
            <a:pPr marL="344488" indent="-344488">
              <a:spcAft>
                <a:spcPts val="600"/>
              </a:spcAft>
              <a:buClr>
                <a:srgbClr val="3366FF"/>
              </a:buClr>
              <a:buFont typeface="Wingdings" charset="2"/>
              <a:buChar char="§"/>
            </a:pPr>
            <a:r>
              <a:rPr lang="en-US" sz="2000" dirty="0" err="1">
                <a:solidFill>
                  <a:schemeClr val="accent1"/>
                </a:solidFill>
              </a:rPr>
              <a:t>Kan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slechts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één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keer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gemaakt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worden</a:t>
            </a:r>
            <a:r>
              <a:rPr lang="en-US" sz="2000" dirty="0">
                <a:solidFill>
                  <a:schemeClr val="accent1"/>
                </a:solidFill>
              </a:rPr>
              <a:t>!</a:t>
            </a:r>
          </a:p>
          <a:p>
            <a:pPr marL="344488" indent="-344488">
              <a:spcAft>
                <a:spcPts val="600"/>
              </a:spcAft>
              <a:buClr>
                <a:srgbClr val="3366FF"/>
              </a:buClr>
              <a:buFont typeface="Wingdings" charset="2"/>
              <a:buChar char="§"/>
            </a:pPr>
            <a:r>
              <a:rPr lang="en-US" sz="2000" dirty="0" err="1">
                <a:solidFill>
                  <a:schemeClr val="accent1"/>
                </a:solidFill>
              </a:rPr>
              <a:t>Tijdslimiet</a:t>
            </a:r>
            <a:r>
              <a:rPr lang="en-US" sz="2000" dirty="0">
                <a:solidFill>
                  <a:schemeClr val="accent1"/>
                </a:solidFill>
              </a:rPr>
              <a:t>: 20 </a:t>
            </a:r>
            <a:r>
              <a:rPr lang="en-US" sz="2000" dirty="0" err="1">
                <a:solidFill>
                  <a:schemeClr val="accent1"/>
                </a:solidFill>
              </a:rPr>
              <a:t>minuten</a:t>
            </a:r>
            <a:r>
              <a:rPr lang="en-US" sz="2000" dirty="0">
                <a:solidFill>
                  <a:schemeClr val="accent1"/>
                </a:solidFill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84112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Erroneous state errors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836737" y="2723821"/>
            <a:ext cx="5065059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3/0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3/0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division by zero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641397" y="1604682"/>
            <a:ext cx="55578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program execution gets into an erroneous state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836737" y="3308596"/>
            <a:ext cx="5065059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836737" y="3893372"/>
            <a:ext cx="506505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[12, 13, 14]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lst[3]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list index out of range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836737" y="4580653"/>
            <a:ext cx="506505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can't multiply sequence by non-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of type 'list’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823082" y="5150791"/>
            <a:ext cx="506505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int('4.5')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int('4.5')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with base 10: '4.5'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41397" y="2077491"/>
            <a:ext cx="824674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an error occurs,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 “error” object is created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This object has a type that is related to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i="1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type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of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object contains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information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about the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41397" y="4124204"/>
            <a:ext cx="82603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The “error” object is called an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exception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; the creation of an exception due to an error is called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the raising of an exception  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641397" y="2077491"/>
            <a:ext cx="824674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an error occurs,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 “error” object is created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This object has a type that is related to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i="1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type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of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object contains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information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about the error</a:t>
            </a:r>
          </a:p>
          <a:p>
            <a:pPr marL="574675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default behavior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is to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print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this information and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interrupt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execution of the statement.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3823082" y="5150791"/>
            <a:ext cx="506505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int('4.5')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int('4.5')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with base 10: '4.5'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/>
      <p:bldP spid="13" grpId="1"/>
      <p:bldP spid="19" grpId="0"/>
      <p:bldP spid="20" grpId="0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Exception types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895684" y="1804737"/>
            <a:ext cx="41594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>
                <a:solidFill>
                  <a:schemeClr val="accent1"/>
                </a:solidFill>
              </a:rPr>
              <a:t>Some of the built-in </a:t>
            </a:r>
            <a:r>
              <a:rPr lang="en-US" sz="2000" dirty="0">
                <a:solidFill>
                  <a:schemeClr val="accent1"/>
                </a:solidFill>
              </a:rPr>
              <a:t>exception classes: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0" y="2712720"/>
          <a:ext cx="9156700" cy="4145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5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user hits Ctrl-C, the interrupt key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 floating-point expression evaluates to a value that is too large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attempting to divide by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an I/O operation fails for an I/O-related reason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 sequence index is outside the range of valid indexes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attempting to evaluate an unassigned identifier (name)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an operation of function is applied to an object of the wrong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operation or function has an argument of the right type but incorrect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b="1" dirty="0" err="1"/>
              <a:t>This</a:t>
            </a:r>
            <a:r>
              <a:rPr lang="nl-NL" sz="2400" b="1" dirty="0"/>
              <a:t> </a:t>
            </a:r>
            <a:r>
              <a:rPr lang="nl-NL" sz="2400" b="1" dirty="0" err="1"/>
              <a:t>lesson</a:t>
            </a:r>
            <a:r>
              <a:rPr lang="nl-NL" sz="2400" b="1" dirty="0"/>
              <a:t>:</a:t>
            </a:r>
          </a:p>
          <a:p>
            <a:r>
              <a:rPr lang="nl-NL" sz="2400" dirty="0"/>
              <a:t>Complete </a:t>
            </a:r>
            <a:r>
              <a:rPr lang="nl-NL" sz="2400" dirty="0" err="1"/>
              <a:t>Perkovic</a:t>
            </a:r>
            <a:r>
              <a:rPr lang="nl-NL" sz="2400" dirty="0"/>
              <a:t> </a:t>
            </a:r>
            <a:r>
              <a:rPr lang="nl-NL" sz="2400" dirty="0" err="1"/>
              <a:t>Exercises</a:t>
            </a:r>
            <a:endParaRPr lang="nl-NL" sz="2400" dirty="0"/>
          </a:p>
          <a:p>
            <a:r>
              <a:rPr lang="nl-NL" sz="2400" dirty="0"/>
              <a:t>Complete </a:t>
            </a:r>
            <a:r>
              <a:rPr lang="nl-NL" sz="2400" dirty="0" err="1"/>
              <a:t>Practice</a:t>
            </a:r>
            <a:r>
              <a:rPr lang="nl-NL" sz="2400" dirty="0"/>
              <a:t> </a:t>
            </a:r>
            <a:r>
              <a:rPr lang="nl-NL" sz="2400" dirty="0" err="1"/>
              <a:t>Exercises</a:t>
            </a:r>
            <a:endParaRPr lang="nl-NL" sz="2400" dirty="0"/>
          </a:p>
          <a:p>
            <a:r>
              <a:rPr lang="nl-NL" sz="2400" dirty="0"/>
              <a:t>Complete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Final</a:t>
            </a:r>
            <a:r>
              <a:rPr lang="nl-NL" sz="2400" dirty="0"/>
              <a:t> </a:t>
            </a:r>
            <a:r>
              <a:rPr lang="nl-NL" sz="2400" dirty="0" err="1"/>
              <a:t>Assignment</a:t>
            </a:r>
            <a:endParaRPr lang="nl-NL" sz="2400" dirty="0"/>
          </a:p>
          <a:p>
            <a:endParaRPr lang="nl-NL" sz="2400" dirty="0"/>
          </a:p>
          <a:p>
            <a:pPr marL="0" indent="0">
              <a:buNone/>
            </a:pPr>
            <a:r>
              <a:rPr lang="nl-NL" sz="2400" b="1" dirty="0"/>
              <a:t>Next </a:t>
            </a:r>
            <a:r>
              <a:rPr lang="nl-NL" sz="2400" b="1" dirty="0" err="1"/>
              <a:t>lesson</a:t>
            </a:r>
            <a:r>
              <a:rPr lang="nl-NL" sz="2400" b="1" dirty="0"/>
              <a:t>:</a:t>
            </a:r>
          </a:p>
          <a:p>
            <a:r>
              <a:rPr lang="nl-NL" sz="2400" dirty="0"/>
              <a:t>Complete </a:t>
            </a:r>
            <a:r>
              <a:rPr lang="nl-NL" sz="2400" dirty="0" err="1"/>
              <a:t>Preparation</a:t>
            </a:r>
            <a:r>
              <a:rPr lang="nl-NL" sz="2400" dirty="0"/>
              <a:t> </a:t>
            </a:r>
            <a:r>
              <a:rPr lang="nl-NL" sz="2400" dirty="0" err="1"/>
              <a:t>assignments</a:t>
            </a:r>
            <a:r>
              <a:rPr lang="nl-NL" sz="2400" dirty="0"/>
              <a:t> (</a:t>
            </a:r>
            <a:r>
              <a:rPr lang="nl-NL" sz="2400" b="1" u="sng" dirty="0" err="1"/>
              <a:t>read</a:t>
            </a:r>
            <a:r>
              <a:rPr lang="nl-NL" sz="2400" dirty="0"/>
              <a:t> </a:t>
            </a:r>
            <a:r>
              <a:rPr lang="nl-NL" sz="2400" dirty="0" err="1"/>
              <a:t>literature</a:t>
            </a:r>
            <a:r>
              <a:rPr lang="nl-NL" sz="2400" dirty="0"/>
              <a:t>!!)</a:t>
            </a:r>
          </a:p>
          <a:p>
            <a:r>
              <a:rPr lang="nl-NL" sz="2400" dirty="0" err="1"/>
              <a:t>Optionally</a:t>
            </a:r>
            <a:r>
              <a:rPr lang="nl-NL" sz="2400" dirty="0"/>
              <a:t>, start </a:t>
            </a:r>
            <a:r>
              <a:rPr lang="nl-NL" sz="2400" dirty="0" err="1"/>
              <a:t>with</a:t>
            </a:r>
            <a:r>
              <a:rPr lang="nl-NL" sz="2400" dirty="0"/>
              <a:t>:</a:t>
            </a:r>
          </a:p>
          <a:p>
            <a:pPr lvl="1"/>
            <a:r>
              <a:rPr lang="nl-NL" sz="1800" dirty="0" err="1"/>
              <a:t>Perkovic</a:t>
            </a:r>
            <a:r>
              <a:rPr lang="nl-NL" sz="1800" dirty="0"/>
              <a:t> </a:t>
            </a:r>
            <a:r>
              <a:rPr lang="nl-NL" sz="1800" dirty="0" err="1"/>
              <a:t>Exercises</a:t>
            </a:r>
            <a:endParaRPr lang="nl-NL" sz="1800" dirty="0"/>
          </a:p>
          <a:p>
            <a:pPr lvl="1"/>
            <a:r>
              <a:rPr lang="nl-NL" sz="1800" dirty="0" err="1"/>
              <a:t>Practice</a:t>
            </a:r>
            <a:r>
              <a:rPr lang="nl-NL" sz="1800" dirty="0"/>
              <a:t> </a:t>
            </a:r>
            <a:r>
              <a:rPr lang="nl-NL" sz="1800" dirty="0" err="1"/>
              <a:t>Exercises</a:t>
            </a:r>
            <a:r>
              <a:rPr lang="nl-NL" sz="1800" dirty="0"/>
              <a:t> </a:t>
            </a:r>
          </a:p>
          <a:p>
            <a:pPr lvl="1"/>
            <a:r>
              <a:rPr lang="nl-NL" sz="2000" dirty="0" err="1"/>
              <a:t>Final</a:t>
            </a:r>
            <a:r>
              <a:rPr lang="nl-NL" sz="2000" dirty="0"/>
              <a:t> </a:t>
            </a:r>
            <a:r>
              <a:rPr lang="nl-NL" sz="2000" dirty="0" err="1"/>
              <a:t>Assignment</a:t>
            </a:r>
            <a:r>
              <a:rPr lang="nl-NL" sz="2000" dirty="0"/>
              <a:t> (</a:t>
            </a:r>
            <a:r>
              <a:rPr lang="nl-NL" sz="1800" b="1" dirty="0"/>
              <a:t>‘NS Kaartautomaat (2)’</a:t>
            </a:r>
            <a:r>
              <a:rPr lang="nl-NL" sz="1800" dirty="0"/>
              <a:t>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Assignment(s)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606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Text Data, File I/O, and Exceptions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Formatted output</a:t>
            </a: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File Input/Output</a:t>
            </a:r>
          </a:p>
          <a:p>
            <a:pPr marL="344488" indent="-344488">
              <a:spcAft>
                <a:spcPts val="600"/>
              </a:spcAft>
              <a:buClr>
                <a:srgbClr val="3366FF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Errors and Exceptions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 139 0.5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 139 0.5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total, sep=';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morels; 139; 0.5;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 139 0.5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total, sep=';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morels; 139; 0.5;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total, sep=':::')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morels:::139:::0.5:::69.5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1493133"/>
            <a:ext cx="73373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takes 0 or more arguments and prints them </a:t>
            </a:r>
            <a:r>
              <a:rPr lang="en-US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in the shell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4951562"/>
            <a:ext cx="62254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blank space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separator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 between the arguments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1328096" y="3866924"/>
            <a:ext cx="74958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1731380" y="3866926"/>
            <a:ext cx="74958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2180334" y="3866924"/>
            <a:ext cx="74958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709358" y="5776058"/>
            <a:ext cx="56658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sep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argument allows for customized separators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396426" y="1152926"/>
            <a:ext cx="29403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their string representation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298183" y="1553036"/>
            <a:ext cx="636657" cy="340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98183" y="1553036"/>
            <a:ext cx="636657" cy="340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/>
      <p:bldP spid="33" grpId="0" animBg="1"/>
      <p:bldP spid="33" grpId="1" animBg="1"/>
      <p:bldP spid="34" grpId="0" animBg="1"/>
      <p:bldP spid="35" grpId="0"/>
      <p:bldP spid="43" grpId="1"/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sz="3600" b="1" kern="0" dirty="0">
                <a:latin typeface="Calibri" pitchFamily="34" charset="0"/>
              </a:rPr>
              <a:t>,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1470025"/>
            <a:ext cx="83535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prints, by default, a newline character after printing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its arguments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41108" y="6350904"/>
            <a:ext cx="61652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end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argument allows for customized end characters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end=',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boa, cat, dog,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end=',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boa, cat, dog,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end='!!!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boa!!! cat!!! dog!!!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1699377" y="3167050"/>
            <a:ext cx="375213" cy="217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1699377" y="3384302"/>
            <a:ext cx="375213" cy="217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1699377" y="3601554"/>
            <a:ext cx="375213" cy="217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General output formatting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612438" y="2227968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1470025"/>
            <a:ext cx="1997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Suppose we have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612438" y="2227968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861758" y="6322458"/>
            <a:ext cx="7899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we want to print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Wednesday, March 10, 2010 at 11:45:33</a:t>
            </a:r>
            <a:r>
              <a:rPr lang="en-US" kern="0" dirty="0">
                <a:solidFill>
                  <a:schemeClr val="accent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1612438" y="2227968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print(str(hour)+':'+str(minute)+':'+str(second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1612438" y="2241482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print(str(hour)+':'+str(minute)+':'+str(second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print('{}:{}:{}'.format(hour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16" grpId="1" animBg="1"/>
      <p:bldP spid="25" grpId="0" animBg="1"/>
      <p:bldP spid="25" grpId="1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format()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of class </a:t>
            </a:r>
            <a:r>
              <a:rPr lang="en-US" sz="3600" b="1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709358" y="1470025"/>
            <a:ext cx="6869320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print('{}:{}:{}'.format(hour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5592072"/>
            <a:ext cx="66736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print('{}:{}:{}'.format(hour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minute, second))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005944" y="6037442"/>
            <a:ext cx="2727506" cy="620503"/>
          </a:xfrm>
          <a:custGeom>
            <a:avLst/>
            <a:gdLst>
              <a:gd name="connsiteX0" fmla="*/ 2727506 w 2727506"/>
              <a:gd name="connsiteY0" fmla="*/ 0 h 620503"/>
              <a:gd name="connsiteX1" fmla="*/ 1255518 w 2727506"/>
              <a:gd name="connsiteY1" fmla="*/ 620503 h 620503"/>
              <a:gd name="connsiteX2" fmla="*/ 0 w 2727506"/>
              <a:gd name="connsiteY2" fmla="*/ 0 h 62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506" h="620503">
                <a:moveTo>
                  <a:pt x="2727506" y="0"/>
                </a:moveTo>
                <a:cubicBezTo>
                  <a:pt x="2218804" y="310251"/>
                  <a:pt x="1710102" y="620503"/>
                  <a:pt x="1255518" y="620503"/>
                </a:cubicBezTo>
                <a:cubicBezTo>
                  <a:pt x="800934" y="620503"/>
                  <a:pt x="0" y="0"/>
                  <a:pt x="0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525469" y="5992182"/>
            <a:ext cx="3168531" cy="463739"/>
          </a:xfrm>
          <a:custGeom>
            <a:avLst/>
            <a:gdLst>
              <a:gd name="connsiteX0" fmla="*/ 2727506 w 2727506"/>
              <a:gd name="connsiteY0" fmla="*/ 0 h 620503"/>
              <a:gd name="connsiteX1" fmla="*/ 1255518 w 2727506"/>
              <a:gd name="connsiteY1" fmla="*/ 620503 h 620503"/>
              <a:gd name="connsiteX2" fmla="*/ 0 w 2727506"/>
              <a:gd name="connsiteY2" fmla="*/ 0 h 62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506" h="620503">
                <a:moveTo>
                  <a:pt x="2727506" y="0"/>
                </a:moveTo>
                <a:cubicBezTo>
                  <a:pt x="2218804" y="310251"/>
                  <a:pt x="1710102" y="620503"/>
                  <a:pt x="1255518" y="620503"/>
                </a:cubicBezTo>
                <a:cubicBezTo>
                  <a:pt x="800934" y="620503"/>
                  <a:pt x="0" y="0"/>
                  <a:pt x="0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044993" y="5992182"/>
            <a:ext cx="4028063" cy="290575"/>
          </a:xfrm>
          <a:custGeom>
            <a:avLst/>
            <a:gdLst>
              <a:gd name="connsiteX0" fmla="*/ 2727506 w 2727506"/>
              <a:gd name="connsiteY0" fmla="*/ 0 h 620503"/>
              <a:gd name="connsiteX1" fmla="*/ 1255518 w 2727506"/>
              <a:gd name="connsiteY1" fmla="*/ 620503 h 620503"/>
              <a:gd name="connsiteX2" fmla="*/ 0 w 2727506"/>
              <a:gd name="connsiteY2" fmla="*/ 0 h 62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506" h="620503">
                <a:moveTo>
                  <a:pt x="2727506" y="0"/>
                </a:moveTo>
                <a:cubicBezTo>
                  <a:pt x="2218804" y="310251"/>
                  <a:pt x="1710102" y="620503"/>
                  <a:pt x="1255518" y="620503"/>
                </a:cubicBezTo>
                <a:cubicBezTo>
                  <a:pt x="800934" y="620503"/>
                  <a:pt x="0" y="0"/>
                  <a:pt x="0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 bwMode="auto">
          <a:xfrm>
            <a:off x="1731750" y="5191962"/>
            <a:ext cx="154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format string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1470025"/>
            <a:ext cx="6869320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print('{}:{}:{}'.format(hour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print('{}, {} {}, {} at {}:{}:{}'.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format(weekday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month, day, year, hour,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Wednesday, March 10, 2012 at 11:45:33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213586" y="6255866"/>
            <a:ext cx="1518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placeholders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1586463" y="6007587"/>
            <a:ext cx="290576" cy="259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005944" y="5992183"/>
            <a:ext cx="808150" cy="2905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731749" y="5992185"/>
            <a:ext cx="606116" cy="2905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V="1">
            <a:off x="1136345" y="4390552"/>
            <a:ext cx="1465006" cy="938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61633" y="4127066"/>
            <a:ext cx="2871817" cy="22204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2180930" y="4693655"/>
            <a:ext cx="977705" cy="2886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  <p:bldP spid="11" grpId="0"/>
      <p:bldP spid="18" grpId="0" animBg="1"/>
      <p:bldP spid="20" grpId="0" animBg="1"/>
      <p:bldP spid="22" grpId="0" animBg="1"/>
      <p:bldP spid="23" grpId="0"/>
      <p:bldP spid="24" grpId="0" animBg="1"/>
      <p:bldP spid="27" grpId="0"/>
      <p:bldP spid="27" grpId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Specifying field width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5920" y="2025908"/>
            <a:ext cx="28945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sz="2000" dirty="0">
                <a:solidFill>
                  <a:schemeClr val="accent1"/>
                </a:solidFill>
              </a:rPr>
              <a:t> method can be used to line up data in columns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814735" y="2025908"/>
            <a:ext cx="536719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range(1,8):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**2, 2**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1 1 2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2 4 4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3 9 8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4 16 16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5 25 32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6 36 64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7 49 128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814735" y="1810465"/>
            <a:ext cx="5367194" cy="526297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range(1,8):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**2, 2**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1 1 2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2 4 4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3 9 8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4 16 16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5 25 32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6 36 64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7 49 128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 8):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print('{} {:2} {:3}'.format(i,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**2, 2**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1  1   2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2  4   4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3  9   8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4 16  16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5 25  32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6 36  64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7 49 128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979514" y="5251841"/>
            <a:ext cx="30376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reserves 2 spaces for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**2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771827" y="5005846"/>
            <a:ext cx="366142" cy="1258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5891974" y="5738865"/>
            <a:ext cx="29760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reserves 3 spaces for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2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**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6127791" y="5256240"/>
            <a:ext cx="992780" cy="2516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5634538" y="5067975"/>
            <a:ext cx="36614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6065947" y="5068770"/>
            <a:ext cx="36614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4788880" y="5252635"/>
            <a:ext cx="43930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plus 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blank space between the columns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919" y="3578718"/>
            <a:ext cx="28945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Numbers are aligned to the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11" grpId="0"/>
      <p:bldP spid="11" grpId="1"/>
      <p:bldP spid="17" grpId="0"/>
      <p:bldP spid="17" grpId="1"/>
      <p:bldP spid="3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5919" y="3578718"/>
            <a:ext cx="284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Numbers are aligned to the right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Specifying field width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175098" y="2456794"/>
            <a:ext cx="6006831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['Alan Turing', 'Ken Thompson',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Cerf']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name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print(fl[0], fl[1])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Ken Thompson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Cerf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175098" y="2456794"/>
            <a:ext cx="6006832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['Alan Turing', 'Ken Thompson',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Cerf']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name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print(fl[0], fl[1])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Ken Thompson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Cerf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name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print('{:5} {:10}'.format(fl[0], fl[1]))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Alan  Turing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Ken   Thompson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Cerf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919" y="4769442"/>
            <a:ext cx="284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Strings are aligned to the left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5919" y="2025908"/>
            <a:ext cx="28491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sz="2000" dirty="0">
                <a:solidFill>
                  <a:schemeClr val="accent1"/>
                </a:solidFill>
              </a:rPr>
              <a:t> method can be used to line up data in columns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9" grpId="0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7689204E33847991AB52D93611C85" ma:contentTypeVersion="" ma:contentTypeDescription="Een nieuw document maken." ma:contentTypeScope="" ma:versionID="e6446b0e9ed2546b79bfa36052a75a46">
  <xsd:schema xmlns:xsd="http://www.w3.org/2001/XMLSchema" xmlns:xs="http://www.w3.org/2001/XMLSchema" xmlns:p="http://schemas.microsoft.com/office/2006/metadata/properties" xmlns:ns2="9ab5e87a-ed8e-45a5-9793-059f67398425" targetNamespace="http://schemas.microsoft.com/office/2006/metadata/properties" ma:root="true" ma:fieldsID="e36a552b910c1cdf142adc90bba5ebe9" ns2:_="">
    <xsd:import namespace="9ab5e87a-ed8e-45a5-9793-059f67398425"/>
    <xsd:element name="properties">
      <xsd:complexType>
        <xsd:sequence>
          <xsd:element name="documentManagement">
            <xsd:complexType>
              <xsd:all>
                <xsd:element ref="ns2:Categorie" minOccurs="0"/>
                <xsd:element ref="ns2:Week" minOccurs="0"/>
                <xsd:element ref="ns2:Volgorde_x0020_Document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5e87a-ed8e-45a5-9793-059f67398425" elementFormDefault="qualified">
    <xsd:import namespace="http://schemas.microsoft.com/office/2006/documentManagement/types"/>
    <xsd:import namespace="http://schemas.microsoft.com/office/infopath/2007/PartnerControls"/>
    <xsd:element name="Categorie" ma:index="8" nillable="true" ma:displayName="Categorie" ma:default="Extra" ma:description="Hier wordt de categorie vermeld waaronder het studiemateriaal valt" ma:format="Dropdown" ma:internalName="Categorie">
      <xsd:simpleType>
        <xsd:union memberTypes="dms:Text">
          <xsd:simpleType>
            <xsd:restriction base="dms:Choice">
              <xsd:enumeration value="Cursushandleiding"/>
              <xsd:enumeration value="Formulier"/>
              <xsd:enumeration value="FAQ"/>
              <xsd:enumeration value="Presentaties college"/>
              <xsd:enumeration value="Proeftentamen"/>
              <xsd:enumeration value="Extra"/>
            </xsd:restriction>
          </xsd:simpleType>
        </xsd:union>
      </xsd:simpleType>
    </xsd:element>
    <xsd:element name="Week" ma:index="9" nillable="true" ma:displayName="Week" ma:default="Geen week" ma:description="Alleen van belang als u het studiemateriaal wil groeperen per week." ma:format="Dropdown" ma:internalName="Week">
      <xsd:simpleType>
        <xsd:restriction base="dms:Choice">
          <xsd:enumeration value="Geen week"/>
          <xsd:enumeration value="Week 1"/>
          <xsd:enumeration value="Week 2"/>
          <xsd:enumeration value="Week 3"/>
          <xsd:enumeration value="Week 4"/>
          <xsd:enumeration value="Week 5"/>
          <xsd:enumeration value="Week 6"/>
          <xsd:enumeration value="Week 7"/>
          <xsd:enumeration value="Week 8"/>
          <xsd:enumeration value="Week 9"/>
          <xsd:enumeration value="Week 10"/>
        </xsd:restriction>
      </xsd:simpleType>
    </xsd:element>
    <xsd:element name="Volgorde_x0020_Documenten" ma:index="10" nillable="true" ma:displayName="Volgorde Documenten" ma:decimals="0" ma:default="9999" ma:description="Deze kolom biedt de mogelijkheid de volgorde van de documenten op deze lijst te bepalen" ma:internalName="Volgorde_x0020_Documenten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olgorde_x0020_Documenten xmlns="9ab5e87a-ed8e-45a5-9793-059f67398425">4</Volgorde_x0020_Documenten>
    <Week xmlns="9ab5e87a-ed8e-45a5-9793-059f67398425">Week 2</Week>
    <Categorie xmlns="9ab5e87a-ed8e-45a5-9793-059f67398425" xsi:nil="true"/>
  </documentManagement>
</p:properties>
</file>

<file path=customXml/itemProps1.xml><?xml version="1.0" encoding="utf-8"?>
<ds:datastoreItem xmlns:ds="http://schemas.openxmlformats.org/officeDocument/2006/customXml" ds:itemID="{B9995477-7FB6-4620-BC55-B701A33FA32A}"/>
</file>

<file path=customXml/itemProps2.xml><?xml version="1.0" encoding="utf-8"?>
<ds:datastoreItem xmlns:ds="http://schemas.openxmlformats.org/officeDocument/2006/customXml" ds:itemID="{143B24BC-8D0F-47FE-BB1A-FBF706D3C90E}"/>
</file>

<file path=customXml/itemProps3.xml><?xml version="1.0" encoding="utf-8"?>
<ds:datastoreItem xmlns:ds="http://schemas.openxmlformats.org/officeDocument/2006/customXml" ds:itemID="{1940D4E0-CAC9-4457-B453-8E501732C41A}"/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28432</TotalTime>
  <Words>3355</Words>
  <Application>Microsoft Office PowerPoint</Application>
  <PresentationFormat>Diavoorstelling (4:3)</PresentationFormat>
  <Paragraphs>826</Paragraphs>
  <Slides>22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Lucida Grande</vt:lpstr>
      <vt:lpstr>Wingdings</vt:lpstr>
      <vt:lpstr>Title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4</dc:title>
  <dc:creator>Ljubomir Perkovic</dc:creator>
  <cp:lastModifiedBy>Bart v. Eijkelenburg</cp:lastModifiedBy>
  <cp:revision>113</cp:revision>
  <dcterms:created xsi:type="dcterms:W3CDTF">2012-03-19T04:22:12Z</dcterms:created>
  <dcterms:modified xsi:type="dcterms:W3CDTF">2016-09-10T08:27:24Z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0x01010080C7689204E33847991AB52D93611C85</vt:lpwstr>
  </property>
</Properties>
</file>