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9"/>
  </p:notesMasterIdLst>
  <p:sldIdLst>
    <p:sldId id="315" r:id="rId2"/>
    <p:sldId id="257" r:id="rId3"/>
    <p:sldId id="322" r:id="rId4"/>
    <p:sldId id="319" r:id="rId5"/>
    <p:sldId id="317" r:id="rId6"/>
    <p:sldId id="320" r:id="rId7"/>
    <p:sldId id="323" r:id="rId8"/>
    <p:sldId id="324" r:id="rId9"/>
    <p:sldId id="289" r:id="rId10"/>
    <p:sldId id="290" r:id="rId11"/>
    <p:sldId id="263" r:id="rId12"/>
    <p:sldId id="266" r:id="rId13"/>
    <p:sldId id="321" r:id="rId14"/>
    <p:sldId id="293" r:id="rId15"/>
    <p:sldId id="270" r:id="rId16"/>
    <p:sldId id="295" r:id="rId17"/>
    <p:sldId id="271" r:id="rId18"/>
    <p:sldId id="272" r:id="rId19"/>
    <p:sldId id="299" r:id="rId20"/>
    <p:sldId id="314" r:id="rId21"/>
    <p:sldId id="300" r:id="rId22"/>
    <p:sldId id="301" r:id="rId23"/>
    <p:sldId id="303" r:id="rId24"/>
    <p:sldId id="306" r:id="rId25"/>
    <p:sldId id="308" r:id="rId26"/>
    <p:sldId id="311" r:id="rId27"/>
    <p:sldId id="31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495" y="4342940"/>
            <a:ext cx="5487013" cy="4114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Laat</a:t>
            </a:r>
            <a:r>
              <a:rPr lang="en-US" dirty="0"/>
              <a:t> door </a:t>
            </a:r>
            <a:r>
              <a:rPr lang="en-US" baseline="0" dirty="0" err="1"/>
              <a:t>middel</a:t>
            </a:r>
            <a:r>
              <a:rPr lang="en-US" baseline="0" dirty="0"/>
              <a:t> van </a:t>
            </a:r>
            <a:r>
              <a:rPr lang="en-US" baseline="0" dirty="0" err="1"/>
              <a:t>Structorizer</a:t>
            </a:r>
            <a:r>
              <a:rPr lang="en-US" baseline="0" dirty="0"/>
              <a:t> </a:t>
            </a:r>
            <a:r>
              <a:rPr lang="en-US" baseline="0" dirty="0" err="1"/>
              <a:t>zien</a:t>
            </a:r>
            <a:r>
              <a:rPr lang="en-US" baseline="0" dirty="0"/>
              <a:t> hoe je </a:t>
            </a:r>
            <a:r>
              <a:rPr lang="en-US" baseline="0" dirty="0" err="1"/>
              <a:t>een</a:t>
            </a:r>
            <a:r>
              <a:rPr lang="en-US" baseline="0" dirty="0"/>
              <a:t> PSD </a:t>
            </a:r>
            <a:r>
              <a:rPr lang="en-US" baseline="0" dirty="0" err="1"/>
              <a:t>maakt</a:t>
            </a:r>
            <a:r>
              <a:rPr lang="en-US" baseline="0" dirty="0"/>
              <a:t>.</a:t>
            </a: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77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370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67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843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298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ructorizer.fisch.l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5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Execution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Control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Structures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63825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709358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Ordering of conditions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963979" y="4572000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 # 86 &gt;=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470025"/>
            <a:ext cx="7536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is the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wrong with this re-implementation of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temperature()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63979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86 &gt;=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explicitly or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/>
      <p:bldP spid="34" grpId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91536" y="4213247"/>
            <a:ext cx="420958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BMI(190,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Underweight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BMI(240,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as input a person’s height (in inches) and weight (in pounds)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computes the person’s BMI and </a:t>
            </a:r>
            <a:r>
              <a:rPr lang="en-US" i="1" dirty="0">
                <a:solidFill>
                  <a:srgbClr val="000000"/>
                </a:solidFill>
              </a:rPr>
              <a:t>prints</a:t>
            </a:r>
            <a:r>
              <a:rPr lang="en-US" dirty="0">
                <a:solidFill>
                  <a:srgbClr val="000000"/>
                </a:solidFill>
              </a:rPr>
              <a:t> an assessment, as shown below</a:t>
            </a:r>
            <a:endParaRPr lang="en-US" i="1" dirty="0">
              <a:solidFill>
                <a:srgbClr val="000000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does not return anything.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Body Mass Index is the value </a:t>
            </a:r>
            <a:r>
              <a:rPr lang="en-US" dirty="0">
                <a:solidFill>
                  <a:srgbClr val="000000"/>
                </a:solidFill>
              </a:rPr>
              <a:t>(weight * 703)/height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. Indexes below 18.5 or above 25.0 are assessed as underweight and overweight, respectively; indexes in between are considered normal.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213247"/>
            <a:ext cx="321609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BMI(weight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height):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'prints BMI report’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weight*703/height**2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18.5: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print('Underweight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print('Normal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print('Overweight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2275" y="1577746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sequence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characters of a text file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lines of a text file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02127" y="295907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content: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02127" y="4899438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line in lines: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nl-NL"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 in PSD</a:t>
            </a:r>
            <a:endParaRPr lang="en-US" sz="2000" kern="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95" y="2117857"/>
            <a:ext cx="2714326" cy="34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2327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023" y="404338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784" y="607756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'bird'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3933" y="4702874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5875" y="5380605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'fish'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0051" y="410047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10051" y="475996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0051" y="613465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10051" y="5437695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42950" y="2128073"/>
            <a:ext cx="528427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['cat', 'dog', 'fish', 'bird']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animal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print(animal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729" y="4043387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79056" y="6077567"/>
            <a:ext cx="4295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49504" y="4702874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4282" y="5380605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8322" y="410047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88322" y="4759964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88322" y="613465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8322" y="5437695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788322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print(pets[i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866590" y="410047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pets[0]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866590" y="4759964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866590" y="5437695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66590" y="613465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pets[3]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2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22)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5)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9583" y="236257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example:     the sum of numbers in a list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2809" y="3791814"/>
            <a:ext cx="995858" cy="819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221787" y="4468115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res +=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7015398" y="2707606"/>
            <a:ext cx="819267" cy="434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866590" y="3334613"/>
            <a:ext cx="2207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shorthand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/>
      <p:bldP spid="42" grpId="0" animBg="1"/>
      <p:bldP spid="42" grpId="1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77409"/>
            <a:ext cx="432926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acronym('Random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memory')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'RAM'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acronym("GNU's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UNIX")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'GNU'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acronym()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phrase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acronym for the phrase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224688"/>
            <a:ext cx="741355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acronym(phrase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the acronym of the input string phrase'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split phrase into a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accumulate first character, as an uppercase, of every word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res + w[0].upper()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86" y="2348294"/>
            <a:ext cx="55145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0 1 2 3 4 0 1 2 3 4 0 1 2 3 4 0 1 2 3 4 0 1 2 3 4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60458" y="941239"/>
            <a:ext cx="17600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nested2(n)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18984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162600" y="2748403"/>
            <a:ext cx="492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62600" y="3948733"/>
            <a:ext cx="5673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62600" y="3148513"/>
            <a:ext cx="5057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62600" y="3548623"/>
            <a:ext cx="536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2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62600" y="4348843"/>
            <a:ext cx="59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4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918983" y="5098544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range(j+1):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Nesting a loop inside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5" grpId="0" animBg="1"/>
      <p:bldP spid="5" grpId="1" animBg="1"/>
      <p:bldP spid="13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Two-dimensional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8077" y="2198673"/>
          <a:ext cx="180417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48520" y="1634294"/>
            <a:ext cx="6067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[3, 5, 7, 9]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viewed as a 1-D table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520" y="2798838"/>
            <a:ext cx="3329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to represent a 2-D table?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72071" y="5082178"/>
            <a:ext cx="5089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2-D table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just a list of rows (i.e., 1-D tables)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80007" y="2198673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80007" y="345732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80007" y="385743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280007" y="425754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72071" y="3488105"/>
            <a:ext cx="27781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 [3, 5, 7, 9]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[0, 2, 1, 6] 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[3, 8, 3, 1] ]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90299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3863418" y="350349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863418" y="388821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863418" y="428832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78077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640694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103311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519632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 and 2-D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8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nested loop is often needed to access all objects in a 2-D list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3010322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2275" y="3010322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of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object in the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print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2275" y="3010322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2275" y="3010322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82275" y="4419381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iteration loop pattern)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Program Structure Diagrams (PSDs)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Conditional Structures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Iteration Patterns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Two-Dimensional Lists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solidFill>
                  <a:schemeClr val="accent1"/>
                </a:solidFill>
              </a:rPr>
              <a:t>Loop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7983" y="3419131"/>
            <a:ext cx="71439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[[0, 156, 0, 0], [34, 0, 0, 0], [23, 123, 0, 34]] 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[[123, 56, 255], [34, 0, 0], [23, 123, 0], [3, 0, 0]]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Implement function </a:t>
            </a:r>
            <a:r>
              <a:rPr lang="en-US" dirty="0"/>
              <a:t>pixels()</a:t>
            </a:r>
            <a:r>
              <a:rPr lang="en-US" dirty="0">
                <a:solidFill>
                  <a:schemeClr val="accent1"/>
                </a:solidFill>
              </a:rPr>
              <a:t> that takes as input: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two-dimensional list of nonnegative integer entries (representing the values of pixels of an image)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returns the number of entries that are positive (i.e., the number of pixels that are not dark). Your function should work on two-dimensional lists of any size.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Idea: generate multiples of 7 until we get a number greater than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1" grpId="12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Infinite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925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infinite loop provides a continuous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2058" y="4456545"/>
            <a:ext cx="657466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'''a greeting service; it repeatedly requests the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of the user and then greets the user''’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input('What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your name?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37727" y="2285139"/>
            <a:ext cx="204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greeting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137727" y="3085358"/>
            <a:ext cx="3371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coul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instead be a time server, or a web server, or a mail server, or…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2904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88850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16364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16364"/>
            <a:ext cx="658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next iteration of the loop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847470"/>
            <a:ext cx="5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both cases, only the innermost loop is affected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before0(table):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0026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ignore0(table):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7511" y="3729182"/>
            <a:ext cx="220424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ignore0(table)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3729182"/>
            <a:ext cx="216546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before0(table)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616364"/>
            <a:ext cx="73789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13098" y="3729182"/>
            <a:ext cx="25607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[2, 3, 0,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[0, 3, 4, 5],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[4, 5, 6, 0]]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29942" y="2777113"/>
            <a:ext cx="350898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sum()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quit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2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sum() </a:t>
            </a:r>
            <a:r>
              <a:rPr lang="en-US" dirty="0">
                <a:solidFill>
                  <a:schemeClr val="accent1"/>
                </a:solidFill>
              </a:rPr>
              <a:t>according to this PSD: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Use a while-loop!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329942" y="4570088"/>
            <a:ext cx="472332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sum():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input('next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'quit':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+=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print(total)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09" y="1304429"/>
            <a:ext cx="3267962" cy="455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‘E-tickets’</a:t>
            </a:r>
            <a:r>
              <a:rPr lang="nl-NL" sz="18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767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18" y="3537286"/>
            <a:ext cx="4136994" cy="31643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Program Structure Diagram (PSD)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4560" y="1600200"/>
            <a:ext cx="723097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Also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known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as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Nassi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/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Shneiderman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Diagram (NSD)</a:t>
            </a: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A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graphical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design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representation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for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structured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programming</a:t>
            </a: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457200" indent="-4572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Reduce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bigger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problems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in smaller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subproblems</a:t>
            </a: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457200" indent="-4572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Reduce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a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subproblem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in smaller sub-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subproblems</a:t>
            </a: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457200" indent="-45720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Repeat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this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until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flow-control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and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statements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remain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.</a:t>
            </a: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endParaRPr lang="nl-NL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For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example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,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to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explain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PSDs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in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this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lesson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,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this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top-level PSD was </a:t>
            </a:r>
            <a:r>
              <a:rPr lang="nl-NL" sz="18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used</a:t>
            </a:r>
            <a:r>
              <a:rPr lang="nl-NL" sz="18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nl-NL" sz="1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nl-NL" sz="1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nl-NL" sz="1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endParaRPr lang="nl-NL" sz="18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25123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57" y="1808523"/>
            <a:ext cx="3325601" cy="30463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One-way if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in PSD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9043" y="5348163"/>
            <a:ext cx="7230978" cy="1064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In a low-level PSD,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only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flow-control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and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statements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remain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!</a:t>
            </a: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You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can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draw a PSD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by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hand..., or:</a:t>
            </a:r>
          </a:p>
          <a:p>
            <a:pPr marL="257175" indent="-257175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You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can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use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  <a:hlinkClick r:id="rId4"/>
              </a:rPr>
              <a:t>Structorizer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to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</a:t>
            </a:r>
            <a:r>
              <a:rPr lang="nl-NL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create</a:t>
            </a:r>
            <a:r>
              <a:rPr lang="nl-NL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  <a:sym typeface="Arial"/>
              </a:rPr>
              <a:t> a PSD!</a:t>
            </a:r>
          </a:p>
        </p:txBody>
      </p:sp>
    </p:spTree>
    <p:extLst>
      <p:ext uri="{BB962C8B-B14F-4D97-AF65-F5344CB8AC3E}">
        <p14:creationId xmlns:p14="http://schemas.microsoft.com/office/powerpoint/2010/main" val="384502619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30264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82" y="2285998"/>
            <a:ext cx="4850351" cy="33354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Two-way if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 PSD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230915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44402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5617490" y="4651722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6702407" y="5251535"/>
            <a:ext cx="51858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5563099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3"/>
            <a:endCxn id="35" idx="0"/>
          </p:cNvCxnSpPr>
          <p:nvPr/>
        </p:nvCxnSpPr>
        <p:spPr>
          <a:xfrm>
            <a:off x="5233764" y="4232910"/>
            <a:ext cx="1727937" cy="41881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5400000">
            <a:off x="5450065" y="4837732"/>
            <a:ext cx="498020" cy="2525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233764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686050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883456" y="465172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1"/>
            <a:endCxn id="11" idx="0"/>
          </p:cNvCxnSpPr>
          <p:nvPr/>
        </p:nvCxnSpPr>
        <p:spPr>
          <a:xfrm rot="10800000" flipV="1">
            <a:off x="2010106" y="4232910"/>
            <a:ext cx="1675945" cy="41881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96836" y="5490263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1766411" y="5235936"/>
            <a:ext cx="498020" cy="10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3421483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16200000" flipH="1">
            <a:off x="2969300" y="4882219"/>
            <a:ext cx="518586" cy="24157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307042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4306083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44402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644402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  <p:extLst>
      <p:ext uri="{BB962C8B-B14F-4D97-AF65-F5344CB8AC3E}">
        <p14:creationId xmlns:p14="http://schemas.microsoft.com/office/powerpoint/2010/main" val="3427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Multi-way (new) if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 PSD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26" y="2285999"/>
            <a:ext cx="4463664" cy="33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0106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48" idx="2"/>
            <a:endCxn id="50" idx="0"/>
          </p:cNvCxnSpPr>
          <p:nvPr/>
        </p:nvCxnSpPr>
        <p:spPr>
          <a:xfrm rot="5400000">
            <a:off x="4379978" y="6132181"/>
            <a:ext cx="649813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045577" y="504385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930233" y="366843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26025" y="4857225"/>
            <a:ext cx="225329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5477947" y="4433090"/>
            <a:ext cx="974726" cy="4241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3741407" y="6457088"/>
            <a:ext cx="19269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1" idx="2"/>
            <a:endCxn id="50" idx="0"/>
          </p:cNvCxnSpPr>
          <p:nvPr/>
        </p:nvCxnSpPr>
        <p:spPr>
          <a:xfrm rot="5400000">
            <a:off x="4949107" y="4953522"/>
            <a:ext cx="1259344" cy="1747789"/>
          </a:xfrm>
          <a:prstGeom prst="bentConnector3">
            <a:avLst>
              <a:gd name="adj1" fmla="val 7567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478994" y="4125313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stCxn id="36" idx="2"/>
            <a:endCxn id="10" idx="0"/>
          </p:cNvCxnSpPr>
          <p:nvPr/>
        </p:nvCxnSpPr>
        <p:spPr>
          <a:xfrm rot="5400000">
            <a:off x="4576193" y="3540537"/>
            <a:ext cx="25579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371662" y="1483220"/>
            <a:ext cx="2276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  <p:sp>
        <p:nvSpPr>
          <p:cNvPr id="36" name="Decision 35"/>
          <p:cNvSpPr/>
          <p:nvPr/>
        </p:nvSpPr>
        <p:spPr>
          <a:xfrm>
            <a:off x="3930233" y="1883330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044778" y="326832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315151" y="5466756"/>
            <a:ext cx="277946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hape 50"/>
          <p:cNvCxnSpPr>
            <a:stCxn id="10" idx="2"/>
            <a:endCxn id="48" idx="0"/>
          </p:cNvCxnSpPr>
          <p:nvPr/>
        </p:nvCxnSpPr>
        <p:spPr>
          <a:xfrm rot="16200000" flipH="1">
            <a:off x="4569982" y="5331853"/>
            <a:ext cx="2690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6714266" y="4206061"/>
            <a:ext cx="240979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hape 56"/>
          <p:cNvCxnSpPr>
            <a:stCxn id="36" idx="3"/>
            <a:endCxn id="56" idx="0"/>
          </p:cNvCxnSpPr>
          <p:nvPr/>
        </p:nvCxnSpPr>
        <p:spPr>
          <a:xfrm>
            <a:off x="5477947" y="2647985"/>
            <a:ext cx="2441219" cy="155807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7"/>
          <p:cNvCxnSpPr>
            <a:stCxn id="56" idx="2"/>
            <a:endCxn id="50" idx="0"/>
          </p:cNvCxnSpPr>
          <p:nvPr/>
        </p:nvCxnSpPr>
        <p:spPr>
          <a:xfrm rot="5400000">
            <a:off x="5356771" y="3894693"/>
            <a:ext cx="1910508" cy="3214282"/>
          </a:xfrm>
          <a:prstGeom prst="bentConnector3">
            <a:avLst>
              <a:gd name="adj1" fmla="val 8384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478994" y="2340208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25" name="Shape 50"/>
          <p:cNvCxnSpPr>
            <a:endCxn id="36" idx="0"/>
          </p:cNvCxnSpPr>
          <p:nvPr/>
        </p:nvCxnSpPr>
        <p:spPr>
          <a:xfrm rot="16200000" flipH="1">
            <a:off x="4550901" y="1730140"/>
            <a:ext cx="30558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20.</a:t>
            </a: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1" grpId="0"/>
      <p:bldP spid="21" grpId="1"/>
      <p:bldP spid="24" grpId="0"/>
      <p:bldP spid="24" grpId="1"/>
      <p:bldP spid="36" grpId="0" animBg="1"/>
      <p:bldP spid="36" grpId="1" animBg="1"/>
      <p:bldP spid="36" grpId="2" animBg="1"/>
      <p:bldP spid="36" grpId="3" animBg="1"/>
      <p:bldP spid="36" grpId="4" animBg="1"/>
      <p:bldP spid="38" grpId="0"/>
      <p:bldP spid="38" grpId="1"/>
      <p:bldP spid="38" grpId="2"/>
      <p:bldP spid="48" grpId="0" animBg="1"/>
      <p:bldP spid="56" grpId="0" animBg="1"/>
      <p:bldP spid="56" grpId="1" animBg="1"/>
      <p:bldP spid="56" grpId="2" animBg="1"/>
      <p:bldP spid="71" grpId="0"/>
      <p:bldP spid="71" grpId="1"/>
      <p:bldP spid="71" grpId="2"/>
      <p:bldP spid="154" grpId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5</Volgorde_x0020_Documenten>
    <Categorie xmlns="9ab5e87a-ed8e-45a5-9793-059f67398425">Presentaties college</Categorie>
    <Week xmlns="9ab5e87a-ed8e-45a5-9793-059f67398425">Week 3</Week>
  </documentManagement>
</p:properties>
</file>

<file path=customXml/itemProps1.xml><?xml version="1.0" encoding="utf-8"?>
<ds:datastoreItem xmlns:ds="http://schemas.openxmlformats.org/officeDocument/2006/customXml" ds:itemID="{F0D3F3B2-7536-4AE9-8927-DD618AD80F86}"/>
</file>

<file path=customXml/itemProps2.xml><?xml version="1.0" encoding="utf-8"?>
<ds:datastoreItem xmlns:ds="http://schemas.openxmlformats.org/officeDocument/2006/customXml" ds:itemID="{3501F976-FACA-4A9D-AB86-B9A93E24517C}"/>
</file>

<file path=customXml/itemProps3.xml><?xml version="1.0" encoding="utf-8"?>
<ds:datastoreItem xmlns:ds="http://schemas.openxmlformats.org/officeDocument/2006/customXml" ds:itemID="{579E8806-B23D-4DED-AC04-F9A7D034F5C9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24300</TotalTime>
  <Words>3551</Words>
  <Application>Microsoft Office PowerPoint</Application>
  <PresentationFormat>Diavoorstelling (4:3)</PresentationFormat>
  <Paragraphs>838</Paragraphs>
  <Slides>27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5</dc:title>
  <dc:creator>Ljubomir Perkovic</dc:creator>
  <cp:lastModifiedBy>Bart v. Eijkelenburg</cp:lastModifiedBy>
  <cp:revision>91</cp:revision>
  <dcterms:created xsi:type="dcterms:W3CDTF">2012-10-09T16:18:45Z</dcterms:created>
  <dcterms:modified xsi:type="dcterms:W3CDTF">2016-09-10T17:37:37Z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