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5"/>
  </p:notesMasterIdLst>
  <p:sldIdLst>
    <p:sldId id="360" r:id="rId2"/>
    <p:sldId id="257" r:id="rId3"/>
    <p:sldId id="263" r:id="rId4"/>
    <p:sldId id="336" r:id="rId5"/>
    <p:sldId id="335" r:id="rId6"/>
    <p:sldId id="362" r:id="rId7"/>
    <p:sldId id="338" r:id="rId8"/>
    <p:sldId id="339" r:id="rId9"/>
    <p:sldId id="340" r:id="rId10"/>
    <p:sldId id="341" r:id="rId11"/>
    <p:sldId id="343" r:id="rId12"/>
    <p:sldId id="361" r:id="rId13"/>
    <p:sldId id="363" r:id="rId14"/>
    <p:sldId id="347" r:id="rId15"/>
    <p:sldId id="348" r:id="rId16"/>
    <p:sldId id="349" r:id="rId17"/>
    <p:sldId id="350" r:id="rId18"/>
    <p:sldId id="352" r:id="rId19"/>
    <p:sldId id="353" r:id="rId20"/>
    <p:sldId id="354" r:id="rId21"/>
    <p:sldId id="357" r:id="rId22"/>
    <p:sldId id="358" r:id="rId23"/>
    <p:sldId id="3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2" y="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</a:t>
              </a:r>
              <a:r>
                <a:rPr lang="nl-NL" sz="3200" b="1" dirty="0">
                  <a:solidFill>
                    <a:schemeClr val="lt1"/>
                  </a:solidFill>
                </a:rPr>
                <a:t>6</a:t>
              </a: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Containers (Dictionary, Set), </a:t>
              </a:r>
              <a:r>
                <a:rPr lang="nl-NL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53841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Implement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7197" y="3501957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Implement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accent1"/>
                </a:solidFill>
              </a:rPr>
              <a:t>mappingtuples</a:t>
            </a:r>
            <a:r>
              <a:rPr lang="en-US" sz="2000" dirty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(containing phone numbers) 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Sets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22"/>
          <p:cNvSpPr txBox="1"/>
          <p:nvPr/>
        </p:nvSpPr>
        <p:spPr bwMode="auto">
          <a:xfrm>
            <a:off x="1207494" y="2947297"/>
            <a:ext cx="695947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phonebook1 = {'123-45-67', '234-56-78', '345-67-89'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phonebook2 = {'123-45-67', '234-56-78', '345-67-89',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'123-45-67', '234-56-78'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{'123-45-67', '234-56-78', '345-67-89'}</a:t>
            </a:r>
          </a:p>
        </p:txBody>
      </p:sp>
      <p:sp>
        <p:nvSpPr>
          <p:cNvPr id="11" name="TextBox 30"/>
          <p:cNvSpPr txBox="1"/>
          <p:nvPr/>
        </p:nvSpPr>
        <p:spPr bwMode="auto">
          <a:xfrm>
            <a:off x="535568" y="1605895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Unordered collection of items;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 duplicates items allowed!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30"/>
          <p:cNvSpPr txBox="1"/>
          <p:nvPr/>
        </p:nvSpPr>
        <p:spPr bwMode="auto">
          <a:xfrm>
            <a:off x="745127" y="4601703"/>
            <a:ext cx="42026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sequence of items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seperated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commas and enclosed in curly braces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167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5173250" y="2296129"/>
            <a:ext cx="386625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set1 = { 1, 2, 3, 4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 = { 2, 3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set1.issubset(set2)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set2.issubset(set1)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set1.union(set2)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set2.intersection(set1)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{2,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set2.difference(set1)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Set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50520"/>
              </p:ext>
            </p:extLst>
          </p:nvPr>
        </p:nvGraphicFramePr>
        <p:xfrm>
          <a:off x="168279" y="1604764"/>
          <a:ext cx="4691819" cy="4683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86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s.add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Add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an item to a set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s.remove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 item from</a:t>
                      </a:r>
                      <a:r>
                        <a:rPr lang="en-US" sz="1800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 set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Empty a set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s.issubset</a:t>
                      </a: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test whether every element in s is in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s.issuperset</a:t>
                      </a: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test whether every element in t is in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s.union</a:t>
                      </a: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set with elements from both s and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s.intersection</a:t>
                      </a: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set with elements common to s and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s.difference</a:t>
                      </a: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set with elements in s but not in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Character encodings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522684"/>
            <a:ext cx="73656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string (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More later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572000"/>
            <a:ext cx="7365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character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mapped </a:t>
            </a:r>
            <a:r>
              <a:rPr lang="en-US" sz="2000" dirty="0">
                <a:solidFill>
                  <a:schemeClr val="accent1"/>
                </a:solidFill>
              </a:rPr>
              <a:t>to a specific bit encoding,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and this encoding maps back to the character.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ASCII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96" y="1704757"/>
            <a:ext cx="5245582" cy="312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709358" y="550378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code for a is 97, which is 01100001 in binary or 0x61 in hexadecimal notation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6274221"/>
            <a:ext cx="6258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encoding for each ASCII character fits in 1 byte (8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2103741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2103740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chr(63)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chr(97)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Built-in functions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 and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char()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22192" y="210374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character (i.e., a string of length 1) as input and returns its ASCII 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22192" y="377299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an ASCII encoding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non-negative integer) and returns the corresponding character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Beyond ASCII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470025"/>
            <a:ext cx="73656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string 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Characters from languages other than English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Technical symbols from math, science, engineering, etc.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831419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There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only 128 characters in the ASCII encoding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40974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Unicode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has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been developed to be the universal character encoding scheme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986242" y="2921337"/>
            <a:ext cx="376069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'\u0021'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'\u0409'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&lt;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String comparison,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23968"/>
            <a:ext cx="7261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Unicode code points, being integers, give a natural ordering to all the characters </a:t>
            </a:r>
            <a:r>
              <a:rPr lang="en-US" sz="2000" dirty="0" err="1">
                <a:solidFill>
                  <a:schemeClr val="accent1"/>
                </a:solidFill>
              </a:rPr>
              <a:t>representable</a:t>
            </a:r>
            <a:r>
              <a:rPr lang="en-US" sz="2000" dirty="0">
                <a:solidFill>
                  <a:schemeClr val="accent1"/>
                </a:solidFill>
              </a:rPr>
              <a:t> in Unicode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229114"/>
            <a:ext cx="3566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Unicode was designed so that, </a:t>
            </a:r>
            <a:r>
              <a:rPr lang="en-US" sz="2000" dirty="0">
                <a:solidFill>
                  <a:srgbClr val="FF0000"/>
                </a:solidFill>
              </a:rPr>
              <a:t>for any pair of characters from the same alphabet, the one that is earlier in the alphabet will have a smaller Unicode code point.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Randomness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531580"/>
            <a:ext cx="726151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apps need numbers generated “at random” (i.e., from some probability distribution):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noProof="0" dirty="0">
              <a:solidFill>
                <a:schemeClr val="accent1"/>
              </a:solidFill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scientific computing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financial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simulations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baseline="0" dirty="0">
                <a:latin typeface="Calibri" pitchFamily="34" charset="0"/>
                <a:ea typeface="+mj-ea"/>
                <a:cs typeface="+mj-cs"/>
              </a:rPr>
              <a:t>cryptography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computer games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870964"/>
            <a:ext cx="478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Truly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random numbers are hard to generate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551978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Most often,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pseudorandom number generator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used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numbers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only appear to be random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they are really generated using a deterministic process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9600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standard library module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provides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pseudo random number generator as well useful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sampling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More Built-in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ontainer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C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lasses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Container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Container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Encoding of String Characters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Randomness and Random Sampling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54909" y="2393353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0.19831634437485302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0.027077323233875905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0.8208477833085261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039" y="1828906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Function </a:t>
            </a:r>
            <a:r>
              <a:rPr lang="en-US" sz="2000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>
                <a:solidFill>
                  <a:schemeClr val="accent1"/>
                </a:solidFill>
              </a:rPr>
              <a:t> returns a “random” </a:t>
            </a:r>
            <a:r>
              <a:rPr lang="en-US" sz="2000" dirty="0">
                <a:solidFill>
                  <a:schemeClr val="accent1"/>
                </a:solidFill>
              </a:rPr>
              <a:t>integer number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noProof="0" dirty="0">
                <a:solidFill>
                  <a:schemeClr val="accent1"/>
                </a:solidFill>
              </a:rPr>
              <a:t> a </a:t>
            </a:r>
            <a:r>
              <a:rPr lang="en-US" sz="2000" dirty="0">
                <a:solidFill>
                  <a:schemeClr val="accent1"/>
                </a:solidFill>
              </a:rPr>
              <a:t>given</a:t>
            </a:r>
            <a:r>
              <a:rPr lang="en-US" sz="2000" noProof="0" dirty="0">
                <a:solidFill>
                  <a:schemeClr val="accent1"/>
                </a:solidFill>
              </a:rPr>
              <a:t> range 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364594" y="2335966"/>
            <a:ext cx="510536" cy="173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5494820" y="1828906"/>
            <a:ext cx="3661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range is from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1 up to</a:t>
            </a:r>
            <a:r>
              <a:rPr lang="en-US" sz="16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(but not including) 7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5039" y="4521735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>
                <a:solidFill>
                  <a:schemeClr val="accent1"/>
                </a:solidFill>
              </a:rPr>
              <a:t> returns a “random” 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number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noProof="0" dirty="0">
                <a:solidFill>
                  <a:schemeClr val="accent1"/>
                </a:solidFill>
              </a:rPr>
              <a:t> a </a:t>
            </a:r>
            <a:r>
              <a:rPr lang="en-US" sz="2000" dirty="0">
                <a:solidFill>
                  <a:schemeClr val="accent1"/>
                </a:solidFill>
              </a:rPr>
              <a:t>given</a:t>
            </a:r>
            <a:r>
              <a:rPr lang="en-US" sz="2000" noProof="0" dirty="0">
                <a:solidFill>
                  <a:schemeClr val="accent1"/>
                </a:solidFill>
              </a:rPr>
              <a:t> range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35039" y="3378827"/>
            <a:ext cx="3466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Example usage: </a:t>
            </a:r>
            <a:r>
              <a:rPr lang="en-US" sz="2000" dirty="0">
                <a:solidFill>
                  <a:schemeClr val="accent1"/>
                </a:solidFill>
              </a:rPr>
              <a:t>simulate the throws of a die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9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['Ike', 'Hal', 'Bob']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['Flo', 'Bob',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['Ike', 'Ann', 'Hal']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93712" y="1489358"/>
            <a:ext cx="8467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 in module random are functions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shuffle()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sample()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481854" y="3040676"/>
            <a:ext cx="4359314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game(2,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0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0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1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1 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 found the bomb!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13186" y="2887682"/>
            <a:ext cx="798456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simple bomb finding game'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generate a list of size rows*cols that contains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empty strings except for 1 'B' at some random index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= (rows*cols-1)*[''] + ['B']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random.shuffle(table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position (format: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position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position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corresponds to index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*cols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table[int(position[0])*cols + int(position[1])] == 'B':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the bomb!')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print('No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bomb at position', pos)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7831" y="1379577"/>
            <a:ext cx="798804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Develop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game()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integers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as input,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generates a field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rows 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columns with a bomb at a randomly chosen row and column,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then asks users to find the bomb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r>
              <a:rPr lang="nl-NL" sz="2000" dirty="0"/>
              <a:t> (</a:t>
            </a:r>
            <a:r>
              <a:rPr lang="nl-NL" sz="1800" b="1" dirty="0"/>
              <a:t>‘Bagagekluizen’</a:t>
            </a:r>
            <a:r>
              <a:rPr lang="nl-NL" sz="18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767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30304"/>
              </p:ext>
            </p:extLst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1" animBg="1"/>
      <p:bldP spid="32" grpId="0"/>
      <p:bldP spid="33" grpId="0"/>
      <p:bldP spid="88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89" grpId="1" animBg="1"/>
      <p:bldP spid="15" grpId="0"/>
      <p:bldP spid="15" grpId="1"/>
      <p:bldP spid="18" grpId="0"/>
      <p:bldP spid="18" grpId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06520"/>
              </p:ext>
            </p:extLst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2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100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6</Volgorde_x0020_Documenten>
    <Categorie xmlns="9ab5e87a-ed8e-45a5-9793-059f67398425">Presentaties college</Categorie>
    <Week xmlns="9ab5e87a-ed8e-45a5-9793-059f67398425">Week 3</Week>
  </documentManagement>
</p:properties>
</file>

<file path=customXml/itemProps1.xml><?xml version="1.0" encoding="utf-8"?>
<ds:datastoreItem xmlns:ds="http://schemas.openxmlformats.org/officeDocument/2006/customXml" ds:itemID="{D82C53D9-3E15-4AB4-A622-9F781B092F20}"/>
</file>

<file path=customXml/itemProps2.xml><?xml version="1.0" encoding="utf-8"?>
<ds:datastoreItem xmlns:ds="http://schemas.openxmlformats.org/officeDocument/2006/customXml" ds:itemID="{DF4D9BD5-AB67-4915-B0D2-2B7707218E56}"/>
</file>

<file path=customXml/itemProps3.xml><?xml version="1.0" encoding="utf-8"?>
<ds:datastoreItem xmlns:ds="http://schemas.openxmlformats.org/officeDocument/2006/customXml" ds:itemID="{D5DC486F-8F03-4B0F-9DEF-787930E9223A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37447</TotalTime>
  <Words>2927</Words>
  <Application>Microsoft Office PowerPoint</Application>
  <PresentationFormat>Diavoorstelling (4:3)</PresentationFormat>
  <Paragraphs>623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Lucida Grande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6</dc:title>
  <dc:creator>Ljubomir Perkovic</dc:creator>
  <cp:lastModifiedBy>Bart v. Eijkelenburg</cp:lastModifiedBy>
  <cp:revision>163</cp:revision>
  <dcterms:created xsi:type="dcterms:W3CDTF">2012-10-16T15:44:45Z</dcterms:created>
  <dcterms:modified xsi:type="dcterms:W3CDTF">2016-09-10T18:03:07Z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