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5"/>
  </p:notesMasterIdLst>
  <p:sldIdLst>
    <p:sldId id="379" r:id="rId2"/>
    <p:sldId id="257" r:id="rId3"/>
    <p:sldId id="374" r:id="rId4"/>
    <p:sldId id="376" r:id="rId5"/>
    <p:sldId id="377" r:id="rId6"/>
    <p:sldId id="381" r:id="rId7"/>
    <p:sldId id="387" r:id="rId8"/>
    <p:sldId id="383" r:id="rId9"/>
    <p:sldId id="384" r:id="rId10"/>
    <p:sldId id="388" r:id="rId11"/>
    <p:sldId id="389" r:id="rId12"/>
    <p:sldId id="386" r:id="rId13"/>
    <p:sldId id="38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870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Bespreek de issues die ermee zijn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0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nl-NL" altLang="nl-NL" dirty="0"/>
              <a:t>Leg uit:</a:t>
            </a:r>
          </a:p>
          <a:p>
            <a:pPr marL="171450" indent="-171450">
              <a:buFontTx/>
              <a:buChar char="-"/>
            </a:pPr>
            <a:r>
              <a:rPr lang="nl-NL" altLang="nl-NL" dirty="0" err="1"/>
              <a:t>try</a:t>
            </a:r>
            <a:r>
              <a:rPr lang="nl-NL" altLang="nl-NL" dirty="0"/>
              <a:t> / </a:t>
            </a:r>
            <a:r>
              <a:rPr lang="nl-NL" altLang="nl-NL" dirty="0" err="1"/>
              <a:t>except</a:t>
            </a:r>
            <a:r>
              <a:rPr lang="nl-NL" altLang="nl-NL" dirty="0"/>
              <a:t> / </a:t>
            </a:r>
            <a:r>
              <a:rPr lang="nl-NL" altLang="nl-NL" dirty="0" err="1"/>
              <a:t>finally</a:t>
            </a:r>
            <a:endParaRPr lang="nl-NL" altLang="nl-NL" dirty="0"/>
          </a:p>
          <a:p>
            <a:pPr marL="171450" indent="-171450">
              <a:buFontTx/>
              <a:buChar char="-"/>
            </a:pPr>
            <a:r>
              <a:rPr lang="nl-NL" altLang="nl-NL" dirty="0" err="1"/>
              <a:t>result</a:t>
            </a:r>
            <a:r>
              <a:rPr lang="nl-NL" altLang="nl-NL" dirty="0"/>
              <a:t> als list</a:t>
            </a:r>
          </a:p>
          <a:p>
            <a:pPr marL="171450" indent="-171450">
              <a:buFontTx/>
              <a:buChar char="-"/>
            </a:pPr>
            <a:r>
              <a:rPr lang="nl-NL" altLang="nl-NL" dirty="0" err="1"/>
              <a:t>delimiter</a:t>
            </a:r>
            <a:endParaRPr lang="nl-NL" altLang="nl-NL" dirty="0"/>
          </a:p>
          <a:p>
            <a:pPr marL="171450" indent="-171450">
              <a:buFontTx/>
              <a:buChar char="-"/>
            </a:pPr>
            <a:endParaRPr lang="nl-NL" altLang="nl-NL" dirty="0"/>
          </a:p>
          <a:p>
            <a:pPr marL="171450" indent="-171450">
              <a:buFontTx/>
              <a:buChar char="-"/>
            </a:pPr>
            <a:endParaRPr lang="nl-NL" altLang="nl-NL" dirty="0"/>
          </a:p>
          <a:p>
            <a:pPr marL="171450" indent="-171450">
              <a:buFontTx/>
              <a:buChar char="-"/>
            </a:pPr>
            <a:r>
              <a:rPr lang="nl-NL" altLang="nl-NL" dirty="0"/>
              <a:t># Print alle regels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import </a:t>
            </a:r>
            <a:r>
              <a:rPr lang="nl-NL" altLang="nl-NL" dirty="0" err="1"/>
              <a:t>csv</a:t>
            </a:r>
            <a:endParaRPr lang="nl-NL" altLang="nl-NL" dirty="0"/>
          </a:p>
          <a:p>
            <a:pPr marL="171450" indent="-171450">
              <a:buFontTx/>
              <a:buChar char="-"/>
            </a:pPr>
            <a:endParaRPr lang="nl-NL" altLang="nl-NL" dirty="0"/>
          </a:p>
          <a:p>
            <a:pPr marL="171450" indent="-171450">
              <a:buFontTx/>
              <a:buChar char="-"/>
            </a:pPr>
            <a:r>
              <a:rPr lang="nl-NL" altLang="nl-NL" dirty="0" err="1"/>
              <a:t>csv.register_dialect</a:t>
            </a:r>
            <a:r>
              <a:rPr lang="nl-NL" altLang="nl-NL" dirty="0"/>
              <a:t>('</a:t>
            </a:r>
            <a:r>
              <a:rPr lang="nl-NL" altLang="nl-NL" dirty="0" err="1"/>
              <a:t>delimiter_semicolon</a:t>
            </a:r>
            <a:r>
              <a:rPr lang="nl-NL" altLang="nl-NL" dirty="0"/>
              <a:t>', </a:t>
            </a:r>
            <a:r>
              <a:rPr lang="nl-NL" altLang="nl-NL" dirty="0" err="1"/>
              <a:t>delimiter</a:t>
            </a:r>
            <a:r>
              <a:rPr lang="nl-NL" altLang="nl-NL" dirty="0"/>
              <a:t>=';')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for name in </a:t>
            </a:r>
            <a:r>
              <a:rPr lang="nl-NL" altLang="nl-NL" dirty="0" err="1"/>
              <a:t>sorted</a:t>
            </a:r>
            <a:r>
              <a:rPr lang="nl-NL" altLang="nl-NL" dirty="0"/>
              <a:t>(</a:t>
            </a:r>
            <a:r>
              <a:rPr lang="nl-NL" altLang="nl-NL" dirty="0" err="1"/>
              <a:t>csv.list_dialects</a:t>
            </a:r>
            <a:r>
              <a:rPr lang="nl-NL" altLang="nl-NL" dirty="0"/>
              <a:t>()):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print ('Dialect: "%s"' % name)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print()</a:t>
            </a:r>
          </a:p>
          <a:p>
            <a:pPr marL="171450" indent="-171450">
              <a:buFontTx/>
              <a:buChar char="-"/>
            </a:pPr>
            <a:endParaRPr lang="nl-NL" altLang="nl-NL" dirty="0"/>
          </a:p>
          <a:p>
            <a:pPr marL="171450" indent="-171450">
              <a:buFontTx/>
              <a:buChar char="-"/>
            </a:pPr>
            <a:r>
              <a:rPr lang="nl-NL" altLang="nl-NL" dirty="0"/>
              <a:t>f = open('csv.csv', '</a:t>
            </a:r>
            <a:r>
              <a:rPr lang="nl-NL" altLang="nl-NL" dirty="0" err="1"/>
              <a:t>rt</a:t>
            </a:r>
            <a:r>
              <a:rPr lang="nl-NL" altLang="nl-NL" dirty="0"/>
              <a:t>')</a:t>
            </a:r>
          </a:p>
          <a:p>
            <a:pPr marL="171450" indent="-171450">
              <a:buFontTx/>
              <a:buChar char="-"/>
            </a:pPr>
            <a:r>
              <a:rPr lang="nl-NL" altLang="nl-NL" dirty="0" err="1"/>
              <a:t>try</a:t>
            </a:r>
            <a:r>
              <a:rPr lang="nl-NL" altLang="nl-NL" dirty="0"/>
              <a:t>: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reader = </a:t>
            </a:r>
            <a:r>
              <a:rPr lang="nl-NL" altLang="nl-NL" dirty="0" err="1"/>
              <a:t>csv.reader</a:t>
            </a:r>
            <a:r>
              <a:rPr lang="nl-NL" altLang="nl-NL" dirty="0"/>
              <a:t>(f, dialect="</a:t>
            </a:r>
            <a:r>
              <a:rPr lang="nl-NL" altLang="nl-NL" dirty="0" err="1"/>
              <a:t>delimiter_semicolon</a:t>
            </a:r>
            <a:r>
              <a:rPr lang="nl-NL" altLang="nl-NL" dirty="0"/>
              <a:t>")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#reader = </a:t>
            </a:r>
            <a:r>
              <a:rPr lang="nl-NL" altLang="nl-NL" dirty="0" err="1"/>
              <a:t>csv.reader</a:t>
            </a:r>
            <a:r>
              <a:rPr lang="nl-NL" altLang="nl-NL" dirty="0"/>
              <a:t>(f, dialect="</a:t>
            </a:r>
            <a:r>
              <a:rPr lang="nl-NL" altLang="nl-NL" dirty="0" err="1"/>
              <a:t>excel</a:t>
            </a:r>
            <a:r>
              <a:rPr lang="nl-NL" altLang="nl-NL" dirty="0"/>
              <a:t>")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for </a:t>
            </a:r>
            <a:r>
              <a:rPr lang="nl-NL" altLang="nl-NL" dirty="0" err="1"/>
              <a:t>row</a:t>
            </a:r>
            <a:r>
              <a:rPr lang="nl-NL" altLang="nl-NL" dirty="0"/>
              <a:t> in reader: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    #print (</a:t>
            </a:r>
            <a:r>
              <a:rPr lang="nl-NL" altLang="nl-NL" dirty="0" err="1"/>
              <a:t>row</a:t>
            </a:r>
            <a:r>
              <a:rPr lang="nl-NL" altLang="nl-NL" dirty="0"/>
              <a:t>)     # Print alle regels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    print (</a:t>
            </a:r>
            <a:r>
              <a:rPr lang="nl-NL" altLang="nl-NL" dirty="0" err="1"/>
              <a:t>row</a:t>
            </a:r>
            <a:r>
              <a:rPr lang="nl-NL" altLang="nl-NL" dirty="0"/>
              <a:t>[3]) # Print alle types</a:t>
            </a:r>
          </a:p>
          <a:p>
            <a:pPr marL="171450" indent="-171450">
              <a:buFontTx/>
              <a:buChar char="-"/>
            </a:pPr>
            <a:r>
              <a:rPr lang="nl-NL" altLang="nl-NL" dirty="0" err="1"/>
              <a:t>finally</a:t>
            </a:r>
            <a:r>
              <a:rPr lang="nl-NL" altLang="nl-NL" dirty="0"/>
              <a:t>: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</a:t>
            </a:r>
            <a:r>
              <a:rPr lang="nl-NL" altLang="nl-NL" dirty="0" err="1"/>
              <a:t>f.close</a:t>
            </a:r>
            <a:r>
              <a:rPr lang="nl-NL" altLang="nl-NL" dirty="0"/>
              <a:t>()</a:t>
            </a:r>
          </a:p>
          <a:p>
            <a:pPr marL="0" indent="0">
              <a:buFontTx/>
              <a:buNone/>
            </a:pPr>
            <a:endParaRPr lang="nl-NL" altLang="nl-NL" dirty="0"/>
          </a:p>
          <a:p>
            <a:endParaRPr lang="nl-NL" altLang="nl-NL" dirty="0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nl-NL"/>
              <a:t>xxxxxxxxxxxxxxx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0B8CA4-DD8C-4C71-AFF1-3DEB320A0A28}" type="datetime1">
              <a:rPr lang="en-US" altLang="nl-NL" smtClean="0"/>
              <a:pPr eaLnBrk="1" hangingPunct="1">
                <a:spcBef>
                  <a:spcPct val="0"/>
                </a:spcBef>
              </a:pPr>
              <a:t>9/20/2016</a:t>
            </a:fld>
            <a:endParaRPr lang="en-US" altLang="nl-NL"/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nl-NL"/>
              <a:t>xxxxxxxxxxxxx</a:t>
            </a:r>
          </a:p>
        </p:txBody>
      </p:sp>
      <p:sp>
        <p:nvSpPr>
          <p:cNvPr id="3584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983E3E-6A1D-4E98-97DB-B9ACE5E109C4}" type="slidenum">
              <a:rPr lang="en-US" altLang="nl-NL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nl-NL" altLang="nl-NL" dirty="0"/>
              <a:t>Leg uit:</a:t>
            </a:r>
          </a:p>
          <a:p>
            <a:pPr marL="171450" indent="-171450">
              <a:buFontTx/>
              <a:buChar char="-"/>
            </a:pPr>
            <a:r>
              <a:rPr lang="nl-NL" altLang="nl-NL" dirty="0" err="1"/>
              <a:t>try</a:t>
            </a:r>
            <a:r>
              <a:rPr lang="nl-NL" altLang="nl-NL" dirty="0"/>
              <a:t> / </a:t>
            </a:r>
            <a:r>
              <a:rPr lang="nl-NL" altLang="nl-NL" dirty="0" err="1"/>
              <a:t>except</a:t>
            </a:r>
            <a:r>
              <a:rPr lang="nl-NL" altLang="nl-NL" dirty="0"/>
              <a:t> / </a:t>
            </a:r>
            <a:r>
              <a:rPr lang="nl-NL" altLang="nl-NL" dirty="0" err="1"/>
              <a:t>finally</a:t>
            </a:r>
            <a:endParaRPr lang="nl-NL" altLang="nl-NL" dirty="0"/>
          </a:p>
          <a:p>
            <a:pPr marL="171450" indent="-171450">
              <a:buFontTx/>
              <a:buChar char="-"/>
            </a:pPr>
            <a:r>
              <a:rPr lang="nl-NL" altLang="nl-NL" dirty="0" err="1"/>
              <a:t>result</a:t>
            </a:r>
            <a:r>
              <a:rPr lang="nl-NL" altLang="nl-NL" dirty="0"/>
              <a:t> als list</a:t>
            </a:r>
          </a:p>
          <a:p>
            <a:pPr marL="171450" indent="-171450">
              <a:buFontTx/>
              <a:buChar char="-"/>
            </a:pPr>
            <a:r>
              <a:rPr lang="nl-NL" altLang="nl-NL" dirty="0" err="1"/>
              <a:t>delimiter</a:t>
            </a:r>
            <a:endParaRPr lang="nl-NL" altLang="nl-NL" dirty="0"/>
          </a:p>
          <a:p>
            <a:pPr marL="171450" indent="-171450">
              <a:buFontTx/>
              <a:buChar char="-"/>
            </a:pPr>
            <a:endParaRPr lang="nl-NL" altLang="nl-NL" dirty="0"/>
          </a:p>
          <a:p>
            <a:pPr marL="171450" indent="-171450">
              <a:buFontTx/>
              <a:buChar char="-"/>
            </a:pPr>
            <a:endParaRPr lang="nl-NL" altLang="nl-NL" dirty="0"/>
          </a:p>
          <a:p>
            <a:pPr marL="171450" indent="-171450">
              <a:buFontTx/>
              <a:buChar char="-"/>
            </a:pPr>
            <a:r>
              <a:rPr lang="nl-NL" altLang="nl-NL" dirty="0"/>
              <a:t># Print alle regels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import </a:t>
            </a:r>
            <a:r>
              <a:rPr lang="nl-NL" altLang="nl-NL" dirty="0" err="1"/>
              <a:t>csv</a:t>
            </a:r>
            <a:endParaRPr lang="nl-NL" altLang="nl-NL" dirty="0"/>
          </a:p>
          <a:p>
            <a:pPr marL="171450" indent="-171450">
              <a:buFontTx/>
              <a:buChar char="-"/>
            </a:pPr>
            <a:endParaRPr lang="nl-NL" altLang="nl-NL" dirty="0"/>
          </a:p>
          <a:p>
            <a:pPr marL="171450" indent="-171450">
              <a:buFontTx/>
              <a:buChar char="-"/>
            </a:pPr>
            <a:r>
              <a:rPr lang="nl-NL" altLang="nl-NL" dirty="0" err="1"/>
              <a:t>csv.register_dialect</a:t>
            </a:r>
            <a:r>
              <a:rPr lang="nl-NL" altLang="nl-NL" dirty="0"/>
              <a:t>('</a:t>
            </a:r>
            <a:r>
              <a:rPr lang="nl-NL" altLang="nl-NL" dirty="0" err="1"/>
              <a:t>delimiter_semicolon</a:t>
            </a:r>
            <a:r>
              <a:rPr lang="nl-NL" altLang="nl-NL" dirty="0"/>
              <a:t>', </a:t>
            </a:r>
            <a:r>
              <a:rPr lang="nl-NL" altLang="nl-NL" dirty="0" err="1"/>
              <a:t>delimiter</a:t>
            </a:r>
            <a:r>
              <a:rPr lang="nl-NL" altLang="nl-NL" dirty="0"/>
              <a:t>=';')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for name in </a:t>
            </a:r>
            <a:r>
              <a:rPr lang="nl-NL" altLang="nl-NL" dirty="0" err="1"/>
              <a:t>sorted</a:t>
            </a:r>
            <a:r>
              <a:rPr lang="nl-NL" altLang="nl-NL" dirty="0"/>
              <a:t>(</a:t>
            </a:r>
            <a:r>
              <a:rPr lang="nl-NL" altLang="nl-NL" dirty="0" err="1"/>
              <a:t>csv.list_dialects</a:t>
            </a:r>
            <a:r>
              <a:rPr lang="nl-NL" altLang="nl-NL" dirty="0"/>
              <a:t>()):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print ('Dialect: "%s"' % name)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print()</a:t>
            </a:r>
          </a:p>
          <a:p>
            <a:pPr marL="171450" indent="-171450">
              <a:buFontTx/>
              <a:buChar char="-"/>
            </a:pPr>
            <a:endParaRPr lang="nl-NL" altLang="nl-NL" dirty="0"/>
          </a:p>
          <a:p>
            <a:pPr marL="171450" indent="-171450">
              <a:buFontTx/>
              <a:buChar char="-"/>
            </a:pPr>
            <a:r>
              <a:rPr lang="nl-NL" altLang="nl-NL" dirty="0"/>
              <a:t>f = open('csv.csv', '</a:t>
            </a:r>
            <a:r>
              <a:rPr lang="nl-NL" altLang="nl-NL" dirty="0" err="1"/>
              <a:t>rt</a:t>
            </a:r>
            <a:r>
              <a:rPr lang="nl-NL" altLang="nl-NL" dirty="0"/>
              <a:t>')</a:t>
            </a:r>
          </a:p>
          <a:p>
            <a:pPr marL="171450" indent="-171450">
              <a:buFontTx/>
              <a:buChar char="-"/>
            </a:pPr>
            <a:r>
              <a:rPr lang="nl-NL" altLang="nl-NL" dirty="0" err="1"/>
              <a:t>try</a:t>
            </a:r>
            <a:r>
              <a:rPr lang="nl-NL" altLang="nl-NL" dirty="0"/>
              <a:t>: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reader = </a:t>
            </a:r>
            <a:r>
              <a:rPr lang="nl-NL" altLang="nl-NL" dirty="0" err="1"/>
              <a:t>csv.reader</a:t>
            </a:r>
            <a:r>
              <a:rPr lang="nl-NL" altLang="nl-NL" dirty="0"/>
              <a:t>(f, dialect="</a:t>
            </a:r>
            <a:r>
              <a:rPr lang="nl-NL" altLang="nl-NL" dirty="0" err="1"/>
              <a:t>delimiter_semicolon</a:t>
            </a:r>
            <a:r>
              <a:rPr lang="nl-NL" altLang="nl-NL" dirty="0"/>
              <a:t>")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#reader = </a:t>
            </a:r>
            <a:r>
              <a:rPr lang="nl-NL" altLang="nl-NL" dirty="0" err="1"/>
              <a:t>csv.reader</a:t>
            </a:r>
            <a:r>
              <a:rPr lang="nl-NL" altLang="nl-NL" dirty="0"/>
              <a:t>(f, dialect="</a:t>
            </a:r>
            <a:r>
              <a:rPr lang="nl-NL" altLang="nl-NL" dirty="0" err="1"/>
              <a:t>excel</a:t>
            </a:r>
            <a:r>
              <a:rPr lang="nl-NL" altLang="nl-NL" dirty="0"/>
              <a:t>")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for </a:t>
            </a:r>
            <a:r>
              <a:rPr lang="nl-NL" altLang="nl-NL" dirty="0" err="1"/>
              <a:t>row</a:t>
            </a:r>
            <a:r>
              <a:rPr lang="nl-NL" altLang="nl-NL" dirty="0"/>
              <a:t> in reader: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    #print (</a:t>
            </a:r>
            <a:r>
              <a:rPr lang="nl-NL" altLang="nl-NL" dirty="0" err="1"/>
              <a:t>row</a:t>
            </a:r>
            <a:r>
              <a:rPr lang="nl-NL" altLang="nl-NL" dirty="0"/>
              <a:t>)     # Print alle regels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    print (</a:t>
            </a:r>
            <a:r>
              <a:rPr lang="nl-NL" altLang="nl-NL" dirty="0" err="1"/>
              <a:t>row</a:t>
            </a:r>
            <a:r>
              <a:rPr lang="nl-NL" altLang="nl-NL" dirty="0"/>
              <a:t>[3]) # Print alle types</a:t>
            </a:r>
          </a:p>
          <a:p>
            <a:pPr marL="171450" indent="-171450">
              <a:buFontTx/>
              <a:buChar char="-"/>
            </a:pPr>
            <a:r>
              <a:rPr lang="nl-NL" altLang="nl-NL" dirty="0" err="1"/>
              <a:t>finally</a:t>
            </a:r>
            <a:r>
              <a:rPr lang="nl-NL" altLang="nl-NL" dirty="0"/>
              <a:t>:</a:t>
            </a:r>
          </a:p>
          <a:p>
            <a:pPr marL="171450" indent="-171450">
              <a:buFontTx/>
              <a:buChar char="-"/>
            </a:pPr>
            <a:r>
              <a:rPr lang="nl-NL" altLang="nl-NL" dirty="0"/>
              <a:t>    </a:t>
            </a:r>
            <a:r>
              <a:rPr lang="nl-NL" altLang="nl-NL" dirty="0" err="1"/>
              <a:t>f.close</a:t>
            </a:r>
            <a:r>
              <a:rPr lang="nl-NL" altLang="nl-NL" dirty="0"/>
              <a:t>()</a:t>
            </a:r>
          </a:p>
          <a:p>
            <a:pPr marL="0" indent="0">
              <a:buFontTx/>
              <a:buNone/>
            </a:pPr>
            <a:endParaRPr lang="nl-NL" altLang="nl-NL" dirty="0"/>
          </a:p>
          <a:p>
            <a:endParaRPr lang="nl-NL" altLang="nl-NL" dirty="0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nl-NL"/>
              <a:t>xxxxxxxxxxxxxxx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0B8CA4-DD8C-4C71-AFF1-3DEB320A0A28}" type="datetime1">
              <a:rPr lang="en-US" altLang="nl-NL" smtClean="0"/>
              <a:pPr eaLnBrk="1" hangingPunct="1">
                <a:spcBef>
                  <a:spcPct val="0"/>
                </a:spcBef>
              </a:pPr>
              <a:t>9/20/2016</a:t>
            </a:fld>
            <a:endParaRPr lang="en-US" altLang="nl-NL"/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nl-NL"/>
              <a:t>xxxxxxxxxxxxx</a:t>
            </a:r>
          </a:p>
        </p:txBody>
      </p:sp>
      <p:sp>
        <p:nvSpPr>
          <p:cNvPr id="3584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983E3E-6A1D-4E98-97DB-B9ACE5E109C4}" type="slidenum">
              <a:rPr lang="en-US" altLang="nl-NL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80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altLang="nl-NL" dirty="0"/>
              <a:t>Bespreek voor- en nadelen</a:t>
            </a:r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nl-NL"/>
              <a:t>xxxxxxxxxxxxxxx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0B8CA4-DD8C-4C71-AFF1-3DEB320A0A28}" type="datetime1">
              <a:rPr lang="en-US" altLang="nl-NL" smtClean="0"/>
              <a:pPr eaLnBrk="1" hangingPunct="1">
                <a:spcBef>
                  <a:spcPct val="0"/>
                </a:spcBef>
              </a:pPr>
              <a:t>9/20/2016</a:t>
            </a:fld>
            <a:endParaRPr lang="en-US" altLang="nl-NL"/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nl-NL"/>
              <a:t>xxxxxxxxxxxxx</a:t>
            </a:r>
          </a:p>
        </p:txBody>
      </p:sp>
      <p:sp>
        <p:nvSpPr>
          <p:cNvPr id="3584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983E3E-6A1D-4E98-97DB-B9ACE5E109C4}" type="slidenum">
              <a:rPr lang="en-US" altLang="nl-NL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95200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altLang="nl-NL" dirty="0"/>
              <a:t>Bespreek voor- en nadelen</a:t>
            </a:r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nl-NL"/>
              <a:t>xxxxxxxxxxxxxxx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0B8CA4-DD8C-4C71-AFF1-3DEB320A0A28}" type="datetime1">
              <a:rPr lang="en-US" altLang="nl-NL" smtClean="0"/>
              <a:pPr eaLnBrk="1" hangingPunct="1">
                <a:spcBef>
                  <a:spcPct val="0"/>
                </a:spcBef>
              </a:pPr>
              <a:t>9/20/2016</a:t>
            </a:fld>
            <a:endParaRPr lang="en-US" altLang="nl-NL"/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nl-NL"/>
              <a:t>xxxxxxxxxxxxx</a:t>
            </a:r>
          </a:p>
        </p:txBody>
      </p:sp>
      <p:sp>
        <p:nvSpPr>
          <p:cNvPr id="3584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983E3E-6A1D-4E98-97DB-B9ACE5E109C4}" type="slidenum">
              <a:rPr lang="en-US" altLang="nl-NL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71"/>
          <p:cNvGrpSpPr/>
          <p:nvPr/>
        </p:nvGrpSpPr>
        <p:grpSpPr>
          <a:xfrm>
            <a:off x="71593" y="4244662"/>
            <a:ext cx="8964612" cy="2189518"/>
            <a:chOff x="179388" y="4668482"/>
            <a:chExt cx="8713786" cy="2029179"/>
          </a:xfrm>
        </p:grpSpPr>
        <p:sp>
          <p:nvSpPr>
            <p:cNvPr id="7" name="Shape 172"/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73"/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74"/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 </a:t>
              </a:r>
              <a:r>
                <a:rPr lang="nl-NL" sz="3200" b="1" dirty="0">
                  <a:solidFill>
                    <a:schemeClr val="lt1"/>
                  </a:solidFill>
                </a:rPr>
                <a:t>7</a:t>
              </a: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nl-NL" sz="3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nl-NL" sz="32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Catchin</a:t>
              </a:r>
              <a:r>
                <a:rPr lang="nl-NL" sz="3200" b="1" dirty="0" err="1">
                  <a:solidFill>
                    <a:schemeClr val="lt1"/>
                  </a:solidFill>
                </a:rPr>
                <a:t>g</a:t>
              </a:r>
              <a:r>
                <a:rPr lang="nl-NL" sz="3200" b="1" dirty="0">
                  <a:solidFill>
                    <a:schemeClr val="lt1"/>
                  </a:solidFill>
                </a:rPr>
                <a:t> </a:t>
              </a:r>
              <a:r>
                <a:rPr lang="nl-NL" sz="3200" b="1" dirty="0" err="1">
                  <a:solidFill>
                    <a:schemeClr val="lt1"/>
                  </a:solidFill>
                </a:rPr>
                <a:t>Exceptions</a:t>
              </a:r>
              <a:r>
                <a:rPr lang="nl-NL" sz="3200" b="1" dirty="0">
                  <a:solidFill>
                    <a:schemeClr val="lt1"/>
                  </a:solidFill>
                </a:rPr>
                <a:t>, CSV-files</a:t>
              </a:r>
              <a:endParaRPr lang="nl-NL" sz="32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75"/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76"/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77"/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(TICT-V1PROG-15)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HBO-ICT propedeuse blok 1</a:t>
              </a:r>
            </a:p>
          </p:txBody>
        </p:sp>
      </p:grpSp>
      <p:pic>
        <p:nvPicPr>
          <p:cNvPr id="5" name="Afbeelding 4" descr="evolution_man_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61" y="1632778"/>
            <a:ext cx="5855624" cy="221342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nl-NL" sz="1000" dirty="0">
                <a:hlinkClick r:id="rId5"/>
              </a:rPr>
              <a:t>Man Chain </a:t>
            </a:r>
            <a:r>
              <a:rPr lang="nl-NL" sz="1000" dirty="0" err="1">
                <a:hlinkClick r:id="rId5"/>
              </a:rPr>
              <a:t>illustration</a:t>
            </a:r>
            <a:r>
              <a:rPr lang="nl-NL" sz="1000" dirty="0"/>
              <a:t> </a:t>
            </a:r>
            <a:r>
              <a:rPr lang="nl-NL" sz="1000" dirty="0" err="1"/>
              <a:t>by</a:t>
            </a:r>
            <a:r>
              <a:rPr lang="nl-NL" sz="1000" dirty="0"/>
              <a:t> </a:t>
            </a:r>
            <a:r>
              <a:rPr lang="nl-NL" sz="1000" dirty="0">
                <a:hlinkClick r:id="rId6"/>
              </a:rPr>
              <a:t>Frits </a:t>
            </a:r>
            <a:r>
              <a:rPr lang="nl-NL" sz="1000" dirty="0" err="1">
                <a:hlinkClick r:id="rId6"/>
              </a:rPr>
              <a:t>Ahlefeldt-Laurvig</a:t>
            </a:r>
            <a:r>
              <a:rPr lang="nl-NL" sz="1000" dirty="0"/>
              <a:t> | </a:t>
            </a:r>
            <a:r>
              <a:rPr lang="nl-NL" sz="1000" dirty="0">
                <a:hlinkClick r:id="rId7"/>
              </a:rPr>
              <a:t>CC BY-ND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66468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66" y="1948069"/>
            <a:ext cx="8414025" cy="323820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69503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CSV – </a:t>
            </a:r>
            <a:r>
              <a:rPr lang="en-US" sz="3600" b="1" kern="0" dirty="0" err="1">
                <a:latin typeface="Calibri" pitchFamily="34" charset="0"/>
                <a:ea typeface="+mj-ea"/>
                <a:cs typeface="+mj-cs"/>
              </a:rPr>
              <a:t>columnnames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278538" y="5713089"/>
            <a:ext cx="8560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altLang="nl-NL" sz="2000" dirty="0">
                <a:solidFill>
                  <a:srgbClr val="294171"/>
                </a:solidFill>
              </a:rPr>
              <a:t>Make </a:t>
            </a:r>
            <a:r>
              <a:rPr lang="nl-NL" altLang="nl-NL" sz="2000" dirty="0" err="1">
                <a:solidFill>
                  <a:srgbClr val="294171"/>
                </a:solidFill>
              </a:rPr>
              <a:t>sure</a:t>
            </a:r>
            <a:r>
              <a:rPr lang="nl-NL" altLang="nl-NL" sz="2000" dirty="0">
                <a:solidFill>
                  <a:srgbClr val="294171"/>
                </a:solidFill>
              </a:rPr>
              <a:t> </a:t>
            </a:r>
            <a:r>
              <a:rPr lang="nl-NL" altLang="nl-NL" sz="2000" dirty="0" err="1">
                <a:solidFill>
                  <a:srgbClr val="294171"/>
                </a:solidFill>
              </a:rPr>
              <a:t>that</a:t>
            </a:r>
            <a:r>
              <a:rPr lang="nl-NL" altLang="nl-NL" sz="2000" dirty="0">
                <a:solidFill>
                  <a:srgbClr val="294171"/>
                </a:solidFill>
              </a:rPr>
              <a:t> </a:t>
            </a:r>
            <a:r>
              <a:rPr lang="nl-NL" altLang="nl-NL" sz="2000" dirty="0" err="1">
                <a:solidFill>
                  <a:srgbClr val="294171"/>
                </a:solidFill>
              </a:rPr>
              <a:t>the</a:t>
            </a:r>
            <a:r>
              <a:rPr lang="nl-NL" altLang="nl-NL" sz="2000" dirty="0">
                <a:solidFill>
                  <a:srgbClr val="294171"/>
                </a:solidFill>
              </a:rPr>
              <a:t> </a:t>
            </a:r>
            <a:r>
              <a:rPr lang="nl-NL" altLang="nl-NL" sz="2000" dirty="0" err="1">
                <a:solidFill>
                  <a:srgbClr val="294171"/>
                </a:solidFill>
              </a:rPr>
              <a:t>number</a:t>
            </a:r>
            <a:r>
              <a:rPr lang="nl-NL" altLang="nl-NL" sz="2000" dirty="0">
                <a:solidFill>
                  <a:srgbClr val="294171"/>
                </a:solidFill>
              </a:rPr>
              <a:t> of </a:t>
            </a:r>
            <a:r>
              <a:rPr lang="nl-NL" altLang="nl-NL" sz="2000" dirty="0" err="1">
                <a:solidFill>
                  <a:srgbClr val="294171"/>
                </a:solidFill>
              </a:rPr>
              <a:t>columnnames</a:t>
            </a:r>
            <a:r>
              <a:rPr lang="nl-NL" altLang="nl-NL" sz="2000" dirty="0">
                <a:solidFill>
                  <a:srgbClr val="294171"/>
                </a:solidFill>
              </a:rPr>
              <a:t> is </a:t>
            </a:r>
            <a:r>
              <a:rPr lang="nl-NL" altLang="nl-NL" sz="2000" dirty="0" err="1">
                <a:solidFill>
                  <a:srgbClr val="294171"/>
                </a:solidFill>
              </a:rPr>
              <a:t>equal</a:t>
            </a:r>
            <a:r>
              <a:rPr lang="nl-NL" altLang="nl-NL" sz="2000" dirty="0">
                <a:solidFill>
                  <a:srgbClr val="294171"/>
                </a:solidFill>
              </a:rPr>
              <a:t> </a:t>
            </a:r>
            <a:r>
              <a:rPr lang="nl-NL" altLang="nl-NL" sz="2000" dirty="0" err="1">
                <a:solidFill>
                  <a:srgbClr val="294171"/>
                </a:solidFill>
              </a:rPr>
              <a:t>to</a:t>
            </a:r>
            <a:r>
              <a:rPr lang="nl-NL" altLang="nl-NL" sz="2000" dirty="0">
                <a:solidFill>
                  <a:srgbClr val="294171"/>
                </a:solidFill>
              </a:rPr>
              <a:t> </a:t>
            </a:r>
            <a:r>
              <a:rPr lang="nl-NL" altLang="nl-NL" sz="2000" dirty="0" err="1">
                <a:solidFill>
                  <a:srgbClr val="294171"/>
                </a:solidFill>
              </a:rPr>
              <a:t>the</a:t>
            </a:r>
            <a:r>
              <a:rPr lang="nl-NL" altLang="nl-NL" sz="2000" dirty="0">
                <a:solidFill>
                  <a:srgbClr val="294171"/>
                </a:solidFill>
              </a:rPr>
              <a:t> </a:t>
            </a:r>
            <a:r>
              <a:rPr lang="nl-NL" altLang="nl-NL" sz="2000" dirty="0" err="1">
                <a:solidFill>
                  <a:srgbClr val="294171"/>
                </a:solidFill>
              </a:rPr>
              <a:t>number</a:t>
            </a:r>
            <a:r>
              <a:rPr lang="nl-NL" altLang="nl-NL" sz="2000" dirty="0">
                <a:solidFill>
                  <a:srgbClr val="294171"/>
                </a:solidFill>
              </a:rPr>
              <a:t> of columns!</a:t>
            </a:r>
          </a:p>
        </p:txBody>
      </p:sp>
      <p:cxnSp>
        <p:nvCxnSpPr>
          <p:cNvPr id="17" name="Straight Arrow Connector 20"/>
          <p:cNvCxnSpPr/>
          <p:nvPr/>
        </p:nvCxnSpPr>
        <p:spPr>
          <a:xfrm flipH="1">
            <a:off x="4439477" y="2716696"/>
            <a:ext cx="1219199" cy="1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5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709358" y="0"/>
            <a:ext cx="69503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CSV – </a:t>
            </a:r>
            <a:r>
              <a:rPr lang="en-US" sz="3600" b="1" kern="0" dirty="0" err="1">
                <a:latin typeface="Calibri" pitchFamily="34" charset="0"/>
                <a:ea typeface="+mj-ea"/>
                <a:cs typeface="+mj-cs"/>
              </a:rPr>
              <a:t>columnnames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+ </a:t>
            </a:r>
            <a:r>
              <a:rPr lang="en-US" sz="3600" b="1" kern="0" dirty="0" err="1">
                <a:latin typeface="Calibri" pitchFamily="34" charset="0"/>
                <a:ea typeface="+mj-ea"/>
                <a:cs typeface="+mj-cs"/>
              </a:rPr>
              <a:t>dict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-reader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29"/>
          <p:cNvSpPr txBox="1"/>
          <p:nvPr/>
        </p:nvSpPr>
        <p:spPr bwMode="auto">
          <a:xfrm>
            <a:off x="470819" y="1682187"/>
            <a:ext cx="8421385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import </a:t>
            </a:r>
            <a:r>
              <a:rPr lang="nl-NL" sz="1400" dirty="0" err="1">
                <a:latin typeface="Courier New"/>
                <a:cs typeface="Courier New"/>
              </a:rPr>
              <a:t>csv</a:t>
            </a:r>
            <a:endParaRPr lang="nl-NL" sz="1400" dirty="0">
              <a:latin typeface="Courier New"/>
              <a:cs typeface="Courier New"/>
            </a:endParaRPr>
          </a:p>
          <a:p>
            <a:pPr lvl="0">
              <a:buClr>
                <a:schemeClr val="dk1"/>
              </a:buClr>
              <a:buSzPct val="100000"/>
            </a:pPr>
            <a:endParaRPr lang="nl-NL" sz="1400" dirty="0">
              <a:latin typeface="Courier New"/>
              <a:cs typeface="Courier New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 err="1">
                <a:latin typeface="Courier New"/>
                <a:cs typeface="Courier New"/>
              </a:rPr>
              <a:t>with</a:t>
            </a:r>
            <a:r>
              <a:rPr lang="nl-NL" sz="1400" dirty="0">
                <a:latin typeface="Courier New"/>
                <a:cs typeface="Courier New"/>
              </a:rPr>
              <a:t> open('stations.csv', 'r') as </a:t>
            </a:r>
            <a:r>
              <a:rPr lang="nl-NL" sz="1400" dirty="0" err="1">
                <a:latin typeface="Courier New"/>
                <a:cs typeface="Courier New"/>
              </a:rPr>
              <a:t>myCSVFile</a:t>
            </a:r>
            <a:r>
              <a:rPr lang="nl-NL" sz="1400" dirty="0">
                <a:latin typeface="Courier New"/>
                <a:cs typeface="Courier New"/>
              </a:rPr>
              <a:t>: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reader = </a:t>
            </a:r>
            <a:r>
              <a:rPr lang="nl-NL" sz="1400" dirty="0" err="1">
                <a:latin typeface="Courier New"/>
                <a:cs typeface="Courier New"/>
              </a:rPr>
              <a:t>csv.</a:t>
            </a:r>
            <a:r>
              <a:rPr lang="nl-NL" sz="1400" b="1" dirty="0" err="1">
                <a:latin typeface="Courier New"/>
                <a:cs typeface="Courier New"/>
              </a:rPr>
              <a:t>DictReader</a:t>
            </a:r>
            <a:r>
              <a:rPr lang="nl-NL" sz="1400" dirty="0">
                <a:latin typeface="Courier New"/>
                <a:cs typeface="Courier New"/>
              </a:rPr>
              <a:t>(</a:t>
            </a:r>
            <a:r>
              <a:rPr lang="nl-NL" sz="1400" dirty="0" err="1">
                <a:latin typeface="Courier New"/>
                <a:cs typeface="Courier New"/>
              </a:rPr>
              <a:t>myCSVFile</a:t>
            </a:r>
            <a:r>
              <a:rPr lang="nl-NL" sz="1400" dirty="0">
                <a:latin typeface="Courier New"/>
                <a:cs typeface="Courier New"/>
              </a:rPr>
              <a:t>, </a:t>
            </a:r>
            <a:r>
              <a:rPr lang="nl-NL" sz="1400" dirty="0" err="1">
                <a:latin typeface="Courier New"/>
                <a:cs typeface="Courier New"/>
              </a:rPr>
              <a:t>delimiter</a:t>
            </a:r>
            <a:r>
              <a:rPr lang="nl-NL" sz="1400" dirty="0">
                <a:latin typeface="Courier New"/>
                <a:cs typeface="Courier New"/>
              </a:rPr>
              <a:t>=';')</a:t>
            </a:r>
          </a:p>
          <a:p>
            <a:pPr lvl="0">
              <a:buClr>
                <a:schemeClr val="dk1"/>
              </a:buClr>
              <a:buSzPct val="100000"/>
            </a:pPr>
            <a:endParaRPr lang="nl-NL" sz="1400" dirty="0">
              <a:latin typeface="Courier New"/>
              <a:cs typeface="Courier New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</a:t>
            </a:r>
            <a:r>
              <a:rPr lang="nl-NL" sz="1400" dirty="0" err="1">
                <a:latin typeface="Courier New"/>
                <a:cs typeface="Courier New"/>
              </a:rPr>
              <a:t>for</a:t>
            </a:r>
            <a:r>
              <a:rPr lang="nl-NL" sz="1400" dirty="0">
                <a:latin typeface="Courier New"/>
                <a:cs typeface="Courier New"/>
              </a:rPr>
              <a:t> </a:t>
            </a:r>
            <a:r>
              <a:rPr lang="nl-NL" sz="1400" b="1" dirty="0" err="1">
                <a:latin typeface="Courier New"/>
                <a:cs typeface="Courier New"/>
              </a:rPr>
              <a:t>row</a:t>
            </a:r>
            <a:r>
              <a:rPr lang="nl-NL" sz="1400" dirty="0">
                <a:latin typeface="Courier New"/>
                <a:cs typeface="Courier New"/>
              </a:rPr>
              <a:t> in reader: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    print("Treinstation: {}, Type: {}".format(</a:t>
            </a:r>
            <a:r>
              <a:rPr lang="nl-NL" sz="1400" b="1" dirty="0" err="1">
                <a:latin typeface="Courier New"/>
                <a:cs typeface="Courier New"/>
              </a:rPr>
              <a:t>row</a:t>
            </a:r>
            <a:r>
              <a:rPr lang="nl-NL" sz="1400" b="1" dirty="0">
                <a:latin typeface="Courier New"/>
                <a:cs typeface="Courier New"/>
              </a:rPr>
              <a:t>['name']</a:t>
            </a:r>
            <a:r>
              <a:rPr lang="nl-NL" sz="1400" dirty="0">
                <a:latin typeface="Courier New"/>
                <a:cs typeface="Courier New"/>
              </a:rPr>
              <a:t>, </a:t>
            </a:r>
            <a:r>
              <a:rPr lang="nl-NL" sz="1400" b="1" dirty="0" err="1">
                <a:latin typeface="Courier New"/>
                <a:cs typeface="Courier New"/>
              </a:rPr>
              <a:t>row</a:t>
            </a:r>
            <a:r>
              <a:rPr lang="nl-NL" sz="1400" b="1" dirty="0">
                <a:latin typeface="Courier New"/>
                <a:cs typeface="Courier New"/>
              </a:rPr>
              <a:t>['type']</a:t>
            </a:r>
            <a:r>
              <a:rPr lang="nl-NL" sz="1400" dirty="0">
                <a:latin typeface="Courier New"/>
                <a:cs typeface="Courier New"/>
              </a:rPr>
              <a:t>))</a:t>
            </a:r>
          </a:p>
        </p:txBody>
      </p:sp>
      <p:sp>
        <p:nvSpPr>
          <p:cNvPr id="13" name="TextBox 10"/>
          <p:cNvSpPr txBox="1"/>
          <p:nvPr/>
        </p:nvSpPr>
        <p:spPr bwMode="auto">
          <a:xfrm>
            <a:off x="2531165" y="3900173"/>
            <a:ext cx="636103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b="1" dirty="0">
                <a:latin typeface="Courier New"/>
                <a:cs typeface="Courier New"/>
              </a:rPr>
              <a:t>Station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Abcoude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Arnhem,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knooppuntintercitystation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Arnhem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Presikhaaf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Arnhem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Velperpoort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Arnhem Zuid,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Akkrum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Arkel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Almere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Almere Centrum,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knooppuntintercitystation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Almere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Muziekwijk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Almere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Oostvaarders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Almere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Parkwijk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20"/>
          <p:cNvCxnSpPr/>
          <p:nvPr/>
        </p:nvCxnSpPr>
        <p:spPr>
          <a:xfrm flipV="1">
            <a:off x="643098" y="3089512"/>
            <a:ext cx="668868" cy="924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/>
          <p:nvPr/>
        </p:nvSpPr>
        <p:spPr bwMode="auto">
          <a:xfrm>
            <a:off x="124617" y="4093238"/>
            <a:ext cx="1518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row is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!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8" name="Straight Arrow Connector 20"/>
          <p:cNvCxnSpPr/>
          <p:nvPr/>
        </p:nvCxnSpPr>
        <p:spPr>
          <a:xfrm flipV="1">
            <a:off x="1087045" y="4093238"/>
            <a:ext cx="1324851" cy="1655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 bwMode="auto">
          <a:xfrm>
            <a:off x="124618" y="5858843"/>
            <a:ext cx="22872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First line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not printed!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0" name="Straight Arrow Connector 20"/>
          <p:cNvCxnSpPr>
            <a:stCxn id="15" idx="0"/>
          </p:cNvCxnSpPr>
          <p:nvPr/>
        </p:nvCxnSpPr>
        <p:spPr>
          <a:xfrm flipV="1">
            <a:off x="883944" y="3282625"/>
            <a:ext cx="5477099" cy="8106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69503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CSV – writing files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29"/>
          <p:cNvSpPr txBox="1"/>
          <p:nvPr/>
        </p:nvSpPr>
        <p:spPr bwMode="auto">
          <a:xfrm>
            <a:off x="354483" y="1702001"/>
            <a:ext cx="842138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import </a:t>
            </a:r>
            <a:r>
              <a:rPr lang="nl-NL" sz="1400" dirty="0" err="1">
                <a:latin typeface="Courier New"/>
                <a:cs typeface="Courier New"/>
              </a:rPr>
              <a:t>csv</a:t>
            </a:r>
            <a:endParaRPr lang="nl-NL" sz="1400" dirty="0">
              <a:latin typeface="Courier New"/>
              <a:cs typeface="Courier New"/>
            </a:endParaRPr>
          </a:p>
          <a:p>
            <a:pPr lvl="0">
              <a:buClr>
                <a:schemeClr val="dk1"/>
              </a:buClr>
              <a:buSzPct val="100000"/>
            </a:pPr>
            <a:endParaRPr lang="nl-NL" sz="1400" dirty="0">
              <a:latin typeface="Courier New"/>
              <a:cs typeface="Courier New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 err="1">
                <a:latin typeface="Courier New"/>
                <a:cs typeface="Courier New"/>
              </a:rPr>
              <a:t>with</a:t>
            </a:r>
            <a:r>
              <a:rPr lang="nl-NL" sz="1400" dirty="0">
                <a:latin typeface="Courier New"/>
                <a:cs typeface="Courier New"/>
              </a:rPr>
              <a:t> </a:t>
            </a:r>
            <a:r>
              <a:rPr lang="nl-NL" sz="1400" b="1" dirty="0">
                <a:latin typeface="Courier New"/>
                <a:cs typeface="Courier New"/>
              </a:rPr>
              <a:t>open('newfile.csv', 'w', </a:t>
            </a:r>
            <a:r>
              <a:rPr lang="nl-NL" sz="1400" b="1" dirty="0" err="1">
                <a:latin typeface="Courier New"/>
                <a:cs typeface="Courier New"/>
              </a:rPr>
              <a:t>newline</a:t>
            </a:r>
            <a:r>
              <a:rPr lang="nl-NL" sz="1400" b="1" dirty="0">
                <a:latin typeface="Courier New"/>
                <a:cs typeface="Courier New"/>
              </a:rPr>
              <a:t>='')</a:t>
            </a:r>
            <a:r>
              <a:rPr lang="nl-NL" sz="1400" dirty="0">
                <a:latin typeface="Courier New"/>
                <a:cs typeface="Courier New"/>
              </a:rPr>
              <a:t> as </a:t>
            </a:r>
            <a:r>
              <a:rPr lang="nl-NL" sz="1400" dirty="0" err="1">
                <a:latin typeface="Courier New"/>
                <a:cs typeface="Courier New"/>
              </a:rPr>
              <a:t>myCSVFile</a:t>
            </a:r>
            <a:r>
              <a:rPr lang="nl-NL" sz="1400" dirty="0">
                <a:latin typeface="Courier New"/>
                <a:cs typeface="Courier New"/>
              </a:rPr>
              <a:t>: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</a:t>
            </a:r>
            <a:r>
              <a:rPr lang="nl-NL" sz="1400" dirty="0" err="1">
                <a:latin typeface="Courier New"/>
                <a:cs typeface="Courier New"/>
              </a:rPr>
              <a:t>writer</a:t>
            </a:r>
            <a:r>
              <a:rPr lang="nl-NL" sz="1400" dirty="0">
                <a:latin typeface="Courier New"/>
                <a:cs typeface="Courier New"/>
              </a:rPr>
              <a:t> = </a:t>
            </a:r>
            <a:r>
              <a:rPr lang="nl-NL" sz="1400" dirty="0" err="1">
                <a:latin typeface="Courier New"/>
                <a:cs typeface="Courier New"/>
              </a:rPr>
              <a:t>csv.writer</a:t>
            </a:r>
            <a:r>
              <a:rPr lang="nl-NL" sz="1400" dirty="0">
                <a:latin typeface="Courier New"/>
                <a:cs typeface="Courier New"/>
              </a:rPr>
              <a:t>(</a:t>
            </a:r>
            <a:r>
              <a:rPr lang="nl-NL" sz="1400" dirty="0" err="1">
                <a:latin typeface="Courier New"/>
                <a:cs typeface="Courier New"/>
              </a:rPr>
              <a:t>myCSVFile</a:t>
            </a:r>
            <a:r>
              <a:rPr lang="nl-NL" sz="1400" dirty="0">
                <a:latin typeface="Courier New"/>
                <a:cs typeface="Courier New"/>
              </a:rPr>
              <a:t>, </a:t>
            </a:r>
            <a:r>
              <a:rPr lang="nl-NL" sz="1400" dirty="0" err="1">
                <a:latin typeface="Courier New"/>
                <a:cs typeface="Courier New"/>
              </a:rPr>
              <a:t>delimiter</a:t>
            </a:r>
            <a:r>
              <a:rPr lang="nl-NL" sz="1400" dirty="0">
                <a:latin typeface="Courier New"/>
                <a:cs typeface="Courier New"/>
              </a:rPr>
              <a:t>=';')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</a:t>
            </a:r>
            <a:r>
              <a:rPr lang="nl-NL" sz="1400" dirty="0" err="1">
                <a:latin typeface="Courier New"/>
                <a:cs typeface="Courier New"/>
              </a:rPr>
              <a:t>writer.writerow</a:t>
            </a:r>
            <a:r>
              <a:rPr lang="nl-NL" sz="1400" dirty="0">
                <a:latin typeface="Courier New"/>
                <a:cs typeface="Courier New"/>
              </a:rPr>
              <a:t>(('</a:t>
            </a:r>
            <a:r>
              <a:rPr lang="nl-NL" sz="1400" dirty="0" err="1">
                <a:latin typeface="Courier New"/>
                <a:cs typeface="Courier New"/>
              </a:rPr>
              <a:t>number</a:t>
            </a:r>
            <a:r>
              <a:rPr lang="nl-NL" sz="1400" dirty="0">
                <a:latin typeface="Courier New"/>
                <a:cs typeface="Courier New"/>
              </a:rPr>
              <a:t>', 'name'))</a:t>
            </a:r>
          </a:p>
          <a:p>
            <a:pPr lvl="0">
              <a:buClr>
                <a:schemeClr val="dk1"/>
              </a:buClr>
              <a:buSzPct val="100000"/>
            </a:pPr>
            <a:endParaRPr lang="nl-NL" sz="1400" dirty="0">
              <a:latin typeface="Courier New"/>
              <a:cs typeface="Courier New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</a:t>
            </a:r>
            <a:r>
              <a:rPr lang="nl-NL" sz="1400" dirty="0" err="1">
                <a:latin typeface="Courier New"/>
                <a:cs typeface="Courier New"/>
              </a:rPr>
              <a:t>while</a:t>
            </a:r>
            <a:r>
              <a:rPr lang="nl-NL" sz="1400" dirty="0">
                <a:latin typeface="Courier New"/>
                <a:cs typeface="Courier New"/>
              </a:rPr>
              <a:t> True: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    name = input('Name? ')</a:t>
            </a:r>
          </a:p>
          <a:p>
            <a:pPr lvl="0">
              <a:buClr>
                <a:schemeClr val="dk1"/>
              </a:buClr>
              <a:buSzPct val="100000"/>
            </a:pPr>
            <a:endParaRPr lang="nl-NL" sz="1400" dirty="0">
              <a:latin typeface="Courier New"/>
              <a:cs typeface="Courier New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    </a:t>
            </a:r>
            <a:r>
              <a:rPr lang="nl-NL" sz="1400" dirty="0" err="1">
                <a:latin typeface="Courier New"/>
                <a:cs typeface="Courier New"/>
              </a:rPr>
              <a:t>if</a:t>
            </a:r>
            <a:r>
              <a:rPr lang="nl-NL" sz="1400" dirty="0">
                <a:latin typeface="Courier New"/>
                <a:cs typeface="Courier New"/>
              </a:rPr>
              <a:t> name == '':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        break</a:t>
            </a:r>
          </a:p>
          <a:p>
            <a:pPr lvl="0">
              <a:buClr>
                <a:schemeClr val="dk1"/>
              </a:buClr>
              <a:buSzPct val="100000"/>
            </a:pPr>
            <a:endParaRPr lang="nl-NL" sz="1400" dirty="0">
              <a:latin typeface="Courier New"/>
              <a:cs typeface="Courier New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    </a:t>
            </a:r>
            <a:r>
              <a:rPr lang="nl-NL" sz="1400" dirty="0" err="1">
                <a:latin typeface="Courier New"/>
                <a:cs typeface="Courier New"/>
              </a:rPr>
              <a:t>number</a:t>
            </a:r>
            <a:r>
              <a:rPr lang="nl-NL" sz="1400" dirty="0">
                <a:latin typeface="Courier New"/>
                <a:cs typeface="Courier New"/>
              </a:rPr>
              <a:t> = input('</a:t>
            </a:r>
            <a:r>
              <a:rPr lang="nl-NL" sz="1400" dirty="0" err="1">
                <a:latin typeface="Courier New"/>
                <a:cs typeface="Courier New"/>
              </a:rPr>
              <a:t>Number</a:t>
            </a:r>
            <a:r>
              <a:rPr lang="nl-NL" sz="1400" dirty="0">
                <a:latin typeface="Courier New"/>
                <a:cs typeface="Courier New"/>
              </a:rPr>
              <a:t>? ')</a:t>
            </a:r>
          </a:p>
          <a:p>
            <a:pPr lvl="0">
              <a:buClr>
                <a:schemeClr val="dk1"/>
              </a:buClr>
              <a:buSzPct val="100000"/>
            </a:pPr>
            <a:endParaRPr lang="nl-NL" sz="1400" dirty="0">
              <a:latin typeface="Courier New"/>
              <a:cs typeface="Courier New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    </a:t>
            </a:r>
            <a:r>
              <a:rPr lang="nl-NL" sz="1400" dirty="0" err="1">
                <a:latin typeface="Courier New"/>
                <a:cs typeface="Courier New"/>
              </a:rPr>
              <a:t>writer.writerow</a:t>
            </a:r>
            <a:r>
              <a:rPr lang="nl-NL" sz="1400" dirty="0">
                <a:latin typeface="Courier New"/>
                <a:cs typeface="Courier New"/>
              </a:rPr>
              <a:t>((</a:t>
            </a:r>
            <a:r>
              <a:rPr lang="nl-NL" sz="1400" dirty="0" err="1">
                <a:latin typeface="Courier New"/>
                <a:cs typeface="Courier New"/>
              </a:rPr>
              <a:t>number</a:t>
            </a:r>
            <a:r>
              <a:rPr lang="nl-NL" sz="1400" dirty="0">
                <a:latin typeface="Courier New"/>
                <a:cs typeface="Courier New"/>
              </a:rPr>
              <a:t>, name))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54483" y="5257964"/>
            <a:ext cx="2478152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/>
                <a:cs typeface="Courier New"/>
              </a:rPr>
              <a:t>Name? Will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/>
                <a:cs typeface="Courier New"/>
              </a:rPr>
              <a:t>Number? 135435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/>
                <a:cs typeface="Courier New"/>
              </a:rPr>
              <a:t>Name? Kevin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/>
                <a:cs typeface="Courier New"/>
              </a:rPr>
              <a:t>Number? 578354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/>
                <a:cs typeface="Courier New"/>
              </a:rPr>
              <a:t>Name?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630" y="5257964"/>
            <a:ext cx="3740238" cy="1431320"/>
          </a:xfrm>
          <a:prstGeom prst="rect">
            <a:avLst/>
          </a:prstGeom>
        </p:spPr>
      </p:pic>
      <p:cxnSp>
        <p:nvCxnSpPr>
          <p:cNvPr id="12" name="Straight Arrow Connector 20"/>
          <p:cNvCxnSpPr/>
          <p:nvPr/>
        </p:nvCxnSpPr>
        <p:spPr>
          <a:xfrm flipH="1" flipV="1">
            <a:off x="4651515" y="2769706"/>
            <a:ext cx="714403" cy="5955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5"/>
          <p:cNvSpPr txBox="1"/>
          <p:nvPr/>
        </p:nvSpPr>
        <p:spPr bwMode="auto">
          <a:xfrm>
            <a:off x="4810539" y="3365297"/>
            <a:ext cx="3722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Columnnames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(one tuple!), optional!</a:t>
            </a:r>
          </a:p>
        </p:txBody>
      </p:sp>
      <p:cxnSp>
        <p:nvCxnSpPr>
          <p:cNvPr id="16" name="Straight Arrow Connector 20"/>
          <p:cNvCxnSpPr/>
          <p:nvPr/>
        </p:nvCxnSpPr>
        <p:spPr>
          <a:xfrm flipH="1">
            <a:off x="4399722" y="4452730"/>
            <a:ext cx="649356" cy="206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5"/>
          <p:cNvSpPr txBox="1"/>
          <p:nvPr/>
        </p:nvSpPr>
        <p:spPr bwMode="auto">
          <a:xfrm>
            <a:off x="5155096" y="4261324"/>
            <a:ext cx="3378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Values, one tuple!!</a:t>
            </a:r>
          </a:p>
        </p:txBody>
      </p:sp>
    </p:spTree>
    <p:extLst>
      <p:ext uri="{BB962C8B-B14F-4D97-AF65-F5344CB8AC3E}">
        <p14:creationId xmlns:p14="http://schemas.microsoft.com/office/powerpoint/2010/main" val="258261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b="1" dirty="0" err="1"/>
              <a:t>This</a:t>
            </a:r>
            <a:r>
              <a:rPr lang="nl-NL" sz="2400" b="1" dirty="0"/>
              <a:t>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Perkovic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Practice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Final</a:t>
            </a:r>
            <a:r>
              <a:rPr lang="nl-NL" sz="2400" dirty="0"/>
              <a:t> </a:t>
            </a:r>
            <a:r>
              <a:rPr lang="nl-NL" sz="2400" dirty="0" err="1"/>
              <a:t>Assignment</a:t>
            </a: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Next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Preparation</a:t>
            </a:r>
            <a:r>
              <a:rPr lang="nl-NL" sz="2400" dirty="0"/>
              <a:t> </a:t>
            </a:r>
            <a:r>
              <a:rPr lang="nl-NL" sz="2400" dirty="0" err="1"/>
              <a:t>assignments</a:t>
            </a:r>
            <a:r>
              <a:rPr lang="nl-NL" sz="2400" dirty="0"/>
              <a:t> (</a:t>
            </a:r>
            <a:r>
              <a:rPr lang="nl-NL" sz="2400" b="1" u="sng" dirty="0" err="1"/>
              <a:t>read</a:t>
            </a:r>
            <a:r>
              <a:rPr lang="nl-NL" sz="2400" dirty="0"/>
              <a:t> </a:t>
            </a:r>
            <a:r>
              <a:rPr lang="nl-NL" sz="2400" dirty="0" err="1"/>
              <a:t>literature</a:t>
            </a:r>
            <a:r>
              <a:rPr lang="nl-NL" sz="2400" dirty="0"/>
              <a:t>!!)</a:t>
            </a:r>
          </a:p>
          <a:p>
            <a:r>
              <a:rPr lang="nl-NL" sz="2400" dirty="0" err="1"/>
              <a:t>Optionally</a:t>
            </a:r>
            <a:r>
              <a:rPr lang="nl-NL" sz="2400" dirty="0"/>
              <a:t>, start </a:t>
            </a:r>
            <a:r>
              <a:rPr lang="nl-NL" sz="2400" dirty="0" err="1"/>
              <a:t>with</a:t>
            </a:r>
            <a:r>
              <a:rPr lang="nl-NL" sz="2400" dirty="0"/>
              <a:t>:</a:t>
            </a:r>
          </a:p>
          <a:p>
            <a:pPr lvl="1"/>
            <a:r>
              <a:rPr lang="nl-NL" sz="1800" dirty="0" err="1"/>
              <a:t>Perkovic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endParaRPr lang="nl-NL" sz="1800" dirty="0"/>
          </a:p>
          <a:p>
            <a:pPr lvl="1"/>
            <a:r>
              <a:rPr lang="nl-NL" sz="1800" dirty="0" err="1"/>
              <a:t>Practice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r>
              <a:rPr lang="nl-NL" sz="1800" dirty="0"/>
              <a:t> </a:t>
            </a:r>
          </a:p>
          <a:p>
            <a:pPr lvl="1"/>
            <a:r>
              <a:rPr lang="nl-NL" sz="2000" dirty="0" err="1"/>
              <a:t>Final</a:t>
            </a:r>
            <a:r>
              <a:rPr lang="nl-NL" sz="2000" dirty="0"/>
              <a:t> </a:t>
            </a:r>
            <a:r>
              <a:rPr lang="nl-NL" sz="2000" dirty="0" err="1"/>
              <a:t>Assignment</a:t>
            </a:r>
            <a:r>
              <a:rPr lang="nl-NL" sz="2000" dirty="0"/>
              <a:t> (</a:t>
            </a:r>
            <a:r>
              <a:rPr lang="nl-NL" sz="1800" b="1" dirty="0"/>
              <a:t>‘Stations-XML’)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Assignment(s)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411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Catching Exceptions, CSV files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Exceptional Control Flow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CSV (Comma Separated Value)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Catching and handling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46548"/>
            <a:ext cx="761317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It is possible to override the default behavior (print error information and “crash”) when an exception is raised,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chemeClr val="accent1"/>
                </a:solidFill>
              </a:rPr>
              <a:t> statements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647790" y="3049350"/>
            <a:ext cx="550891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are {} years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old.'.format(intAge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647790" y="2846625"/>
            <a:ext cx="550891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are {} years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old.'.format(intAge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age using digits 0-9!')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67989" y="4972278"/>
            <a:ext cx="669860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======================== RESTART ========================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"/Users/me/age1.py",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'fifteen'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7989" y="4972277"/>
            <a:ext cx="66986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 RESTART 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 using digits 0-9!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179" y="4431675"/>
            <a:ext cx="1996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behavior: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36179" y="4431675"/>
            <a:ext cx="20284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Custom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behavior: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7989" y="2846625"/>
            <a:ext cx="34798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exception is raised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while executing the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block, then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block of the associated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executed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45756" y="4400898"/>
            <a:ext cx="53058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4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code block is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exception handler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054100" y="3788015"/>
            <a:ext cx="1991656" cy="843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3994813" y="4239257"/>
            <a:ext cx="290779" cy="152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/>
      <p:bldP spid="12" grpId="1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 bwMode="auto">
          <a:xfrm>
            <a:off x="2959100" y="4611588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Format of a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/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It is possible to restrict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1577747"/>
            <a:ext cx="769534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is', age)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cannot be converted to integer.')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4814" y="5057864"/>
            <a:ext cx="117600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fifteen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811974" y="5365641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age.txt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59100" y="4611231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"/Users/me/ch7.py", line 12,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95912" y="5948961"/>
            <a:ext cx="2317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exception handler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prints this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42639" y="5948961"/>
            <a:ext cx="813759" cy="301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2" grpId="0" animBg="1"/>
      <p:bldP spid="13" grpId="0"/>
      <p:bldP spid="14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Multiple exception handlers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It is possible to restrict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1116" y="2133986"/>
            <a:ext cx="8434642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is',age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only if an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/Output error.')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only if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cannot be converted to integer.')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if an exception other than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print('Other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error.')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709358" y="0"/>
            <a:ext cx="685763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CSV (Comma Separated Values)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27"/>
          <p:cNvSpPr txBox="1"/>
          <p:nvPr/>
        </p:nvSpPr>
        <p:spPr bwMode="auto">
          <a:xfrm>
            <a:off x="709358" y="6022423"/>
            <a:ext cx="68705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A delimiter (usually NOT a comma) is used to separate ‘columns’</a:t>
            </a:r>
          </a:p>
        </p:txBody>
      </p:sp>
      <p:sp>
        <p:nvSpPr>
          <p:cNvPr id="11" name="TextBox 27"/>
          <p:cNvSpPr txBox="1"/>
          <p:nvPr/>
        </p:nvSpPr>
        <p:spPr bwMode="auto">
          <a:xfrm>
            <a:off x="702734" y="1735341"/>
            <a:ext cx="66580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most common import and export format for spreadsheets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65" y="2545448"/>
            <a:ext cx="8020420" cy="30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0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709358" y="0"/>
            <a:ext cx="69503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CSV – open with Excel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27"/>
          <p:cNvSpPr txBox="1"/>
          <p:nvPr/>
        </p:nvSpPr>
        <p:spPr bwMode="auto">
          <a:xfrm>
            <a:off x="245529" y="1470025"/>
            <a:ext cx="191457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When Excel opens a .csv file, it uses the current default data format settings to interpret how to import each column of data. </a:t>
            </a:r>
          </a:p>
        </p:txBody>
      </p:sp>
      <p:sp>
        <p:nvSpPr>
          <p:cNvPr id="6" name="Rechthoek 5"/>
          <p:cNvSpPr/>
          <p:nvPr/>
        </p:nvSpPr>
        <p:spPr>
          <a:xfrm>
            <a:off x="2100471" y="5802372"/>
            <a:ext cx="6844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If you want more flexibility in converting columns to different data formats, you can use the Import Text Wizard.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5" y="1470024"/>
            <a:ext cx="6785113" cy="41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9"/>
          <p:cNvSpPr txBox="1"/>
          <p:nvPr/>
        </p:nvSpPr>
        <p:spPr bwMode="auto">
          <a:xfrm>
            <a:off x="4196210" y="2322608"/>
            <a:ext cx="463954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nl-NL" altLang="nl-NL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printer;2;c02;</a:t>
            </a:r>
            <a:r>
              <a:rPr lang="nl-NL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Jõpïé</a:t>
            </a:r>
            <a:endParaRPr lang="nl-NL" altLang="nl-NL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altLang="nl-NL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printer	2	c02		</a:t>
            </a:r>
            <a:r>
              <a:rPr lang="nl-NL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Jõpïé</a:t>
            </a:r>
            <a:endParaRPr lang="nl-NL" altLang="nl-NL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altLang="nl-NL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printer;"b03;b02";jan's</a:t>
            </a:r>
          </a:p>
          <a:p>
            <a:pPr>
              <a:spcBef>
                <a:spcPct val="0"/>
              </a:spcBef>
            </a:pPr>
            <a:r>
              <a:rPr lang="nl-NL" altLang="nl-NL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printer;4;a04;"""Mr. Kees"""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6240" y="1774409"/>
            <a:ext cx="3067878" cy="2478571"/>
          </a:xfrm>
        </p:spPr>
        <p:txBody>
          <a:bodyPr>
            <a:normAutofit/>
          </a:bodyPr>
          <a:lstStyle/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Font typeface="Zapf Dingbats"/>
              <a:buNone/>
              <a:defRPr/>
            </a:pPr>
            <a:r>
              <a:rPr lang="nl-NL" altLang="nl-NL" sz="2400" dirty="0">
                <a:solidFill>
                  <a:srgbClr val="294171"/>
                </a:solidFill>
              </a:rPr>
              <a:t>CSV files are </a:t>
            </a:r>
            <a:r>
              <a:rPr lang="nl-NL" altLang="nl-NL" sz="2400" dirty="0" err="1">
                <a:solidFill>
                  <a:srgbClr val="294171"/>
                </a:solidFill>
              </a:rPr>
              <a:t>difficult</a:t>
            </a:r>
            <a:r>
              <a:rPr lang="nl-NL" altLang="nl-NL" sz="2400" dirty="0">
                <a:solidFill>
                  <a:srgbClr val="294171"/>
                </a:solidFill>
              </a:rPr>
              <a:t>:</a:t>
            </a:r>
          </a:p>
          <a:p>
            <a:pPr marL="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nl-NL" altLang="nl-NL" sz="2400" dirty="0" err="1">
                <a:solidFill>
                  <a:srgbClr val="294171"/>
                </a:solidFill>
              </a:rPr>
              <a:t>Used</a:t>
            </a:r>
            <a:r>
              <a:rPr lang="nl-NL" altLang="nl-NL" sz="2400" dirty="0">
                <a:solidFill>
                  <a:srgbClr val="294171"/>
                </a:solidFill>
              </a:rPr>
              <a:t> </a:t>
            </a:r>
            <a:r>
              <a:rPr lang="nl-NL" altLang="nl-NL" sz="2400" dirty="0" err="1">
                <a:solidFill>
                  <a:srgbClr val="294171"/>
                </a:solidFill>
              </a:rPr>
              <a:t>charset</a:t>
            </a:r>
            <a:r>
              <a:rPr lang="nl-NL" altLang="nl-NL" sz="2400" dirty="0">
                <a:solidFill>
                  <a:srgbClr val="294171"/>
                </a:solidFill>
              </a:rPr>
              <a:t>?</a:t>
            </a:r>
          </a:p>
          <a:p>
            <a:pPr marL="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nl-NL" altLang="nl-NL" sz="2400" dirty="0" err="1">
                <a:solidFill>
                  <a:srgbClr val="294171"/>
                </a:solidFill>
              </a:rPr>
              <a:t>Used</a:t>
            </a:r>
            <a:r>
              <a:rPr lang="nl-NL" altLang="nl-NL" sz="2400" dirty="0">
                <a:solidFill>
                  <a:srgbClr val="294171"/>
                </a:solidFill>
              </a:rPr>
              <a:t> </a:t>
            </a:r>
            <a:r>
              <a:rPr lang="nl-NL" altLang="nl-NL" sz="2400" dirty="0" err="1">
                <a:solidFill>
                  <a:srgbClr val="294171"/>
                </a:solidFill>
              </a:rPr>
              <a:t>delimiter</a:t>
            </a:r>
            <a:r>
              <a:rPr lang="nl-NL" altLang="nl-NL" sz="2400" dirty="0">
                <a:solidFill>
                  <a:srgbClr val="294171"/>
                </a:solidFill>
              </a:rPr>
              <a:t>?</a:t>
            </a:r>
          </a:p>
          <a:p>
            <a:pPr marL="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nl-NL" altLang="nl-NL" sz="2400" dirty="0">
                <a:solidFill>
                  <a:srgbClr val="294171"/>
                </a:solidFill>
              </a:rPr>
              <a:t>Escape </a:t>
            </a:r>
            <a:r>
              <a:rPr lang="nl-NL" altLang="nl-NL" sz="2400" dirty="0" err="1">
                <a:solidFill>
                  <a:srgbClr val="294171"/>
                </a:solidFill>
              </a:rPr>
              <a:t>sequences</a:t>
            </a:r>
            <a:r>
              <a:rPr lang="nl-NL" altLang="nl-NL" sz="2400" dirty="0">
                <a:solidFill>
                  <a:srgbClr val="294171"/>
                </a:solidFill>
              </a:rPr>
              <a:t>?</a:t>
            </a:r>
          </a:p>
          <a:p>
            <a:pPr marL="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nl-NL" altLang="nl-NL" sz="2400" dirty="0">
                <a:solidFill>
                  <a:srgbClr val="294171"/>
                </a:solidFill>
              </a:rPr>
              <a:t>Quotes?</a:t>
            </a:r>
          </a:p>
          <a:p>
            <a:pPr marL="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nl-NL" altLang="nl-NL" sz="2400" dirty="0">
                <a:solidFill>
                  <a:srgbClr val="294171"/>
                </a:solidFill>
              </a:rPr>
              <a:t>Line </a:t>
            </a:r>
            <a:r>
              <a:rPr lang="nl-NL" altLang="nl-NL" sz="2400" dirty="0" err="1">
                <a:solidFill>
                  <a:srgbClr val="294171"/>
                </a:solidFill>
              </a:rPr>
              <a:t>termination</a:t>
            </a:r>
            <a:r>
              <a:rPr lang="nl-NL" altLang="nl-NL" sz="2400" dirty="0">
                <a:solidFill>
                  <a:srgbClr val="294171"/>
                </a:solidFill>
              </a:rPr>
              <a:t>?</a:t>
            </a:r>
          </a:p>
          <a:p>
            <a:pPr marL="0" indent="0">
              <a:buNone/>
              <a:defRPr/>
            </a:pPr>
            <a:endParaRPr lang="nl-NL" alt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nl-NL" alt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09358" y="0"/>
            <a:ext cx="69503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CSV files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1847642" y="5023976"/>
            <a:ext cx="5389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altLang="nl-NL" sz="2400" dirty="0" err="1">
                <a:solidFill>
                  <a:srgbClr val="294171"/>
                </a:solidFill>
              </a:rPr>
              <a:t>Don’t</a:t>
            </a:r>
            <a:r>
              <a:rPr lang="nl-NL" altLang="nl-NL" sz="2400" dirty="0">
                <a:solidFill>
                  <a:srgbClr val="294171"/>
                </a:solidFill>
              </a:rPr>
              <a:t> </a:t>
            </a:r>
            <a:r>
              <a:rPr lang="nl-NL" altLang="nl-NL" sz="2400" dirty="0" err="1">
                <a:solidFill>
                  <a:srgbClr val="294171"/>
                </a:solidFill>
              </a:rPr>
              <a:t>create</a:t>
            </a:r>
            <a:r>
              <a:rPr lang="nl-NL" altLang="nl-NL" sz="2400" dirty="0">
                <a:solidFill>
                  <a:srgbClr val="294171"/>
                </a:solidFill>
              </a:rPr>
              <a:t> </a:t>
            </a:r>
            <a:r>
              <a:rPr lang="nl-NL" altLang="nl-NL" sz="2400" dirty="0" err="1">
                <a:solidFill>
                  <a:srgbClr val="294171"/>
                </a:solidFill>
              </a:rPr>
              <a:t>your</a:t>
            </a:r>
            <a:r>
              <a:rPr lang="nl-NL" altLang="nl-NL" sz="2400" dirty="0">
                <a:solidFill>
                  <a:srgbClr val="294171"/>
                </a:solidFill>
              </a:rPr>
              <a:t> </a:t>
            </a:r>
            <a:r>
              <a:rPr lang="nl-NL" altLang="nl-NL" sz="2400" dirty="0" err="1">
                <a:solidFill>
                  <a:srgbClr val="294171"/>
                </a:solidFill>
              </a:rPr>
              <a:t>own</a:t>
            </a:r>
            <a:r>
              <a:rPr lang="nl-NL" altLang="nl-NL" sz="2400" dirty="0">
                <a:solidFill>
                  <a:srgbClr val="294171"/>
                </a:solidFill>
              </a:rPr>
              <a:t> CSV-</a:t>
            </a:r>
            <a:r>
              <a:rPr lang="nl-NL" altLang="nl-NL" sz="2400" dirty="0" err="1">
                <a:solidFill>
                  <a:srgbClr val="294171"/>
                </a:solidFill>
              </a:rPr>
              <a:t>parser</a:t>
            </a:r>
            <a:r>
              <a:rPr lang="nl-NL" altLang="nl-NL" sz="2400" dirty="0">
                <a:solidFill>
                  <a:srgbClr val="294171"/>
                </a:solidFill>
              </a:rPr>
              <a:t>/</a:t>
            </a:r>
            <a:r>
              <a:rPr lang="nl-NL" altLang="nl-NL" sz="2400" dirty="0" err="1">
                <a:solidFill>
                  <a:srgbClr val="294171"/>
                </a:solidFill>
              </a:rPr>
              <a:t>writer</a:t>
            </a:r>
            <a:r>
              <a:rPr lang="nl-NL" altLang="nl-NL" sz="2400" dirty="0">
                <a:solidFill>
                  <a:srgbClr val="294171"/>
                </a:solidFill>
              </a:rPr>
              <a:t>!</a:t>
            </a:r>
          </a:p>
        </p:txBody>
      </p:sp>
      <p:sp>
        <p:nvSpPr>
          <p:cNvPr id="3" name="Rechthoek 2"/>
          <p:cNvSpPr/>
          <p:nvPr/>
        </p:nvSpPr>
        <p:spPr>
          <a:xfrm>
            <a:off x="2014965" y="5655888"/>
            <a:ext cx="505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altLang="nl-NL" sz="2400" dirty="0">
                <a:solidFill>
                  <a:srgbClr val="294171"/>
                </a:solidFill>
              </a:rPr>
              <a:t>Best </a:t>
            </a:r>
            <a:r>
              <a:rPr lang="nl-NL" altLang="nl-NL" sz="2400" dirty="0" err="1">
                <a:solidFill>
                  <a:srgbClr val="294171"/>
                </a:solidFill>
              </a:rPr>
              <a:t>Practice</a:t>
            </a:r>
            <a:r>
              <a:rPr lang="nl-NL" altLang="nl-NL" sz="2400" dirty="0">
                <a:solidFill>
                  <a:srgbClr val="294171"/>
                </a:solidFill>
              </a:rPr>
              <a:t> voor Python: </a:t>
            </a:r>
            <a:r>
              <a:rPr lang="nl-NL" altLang="nl-NL" sz="2400" dirty="0" err="1">
                <a:solidFill>
                  <a:srgbClr val="294171"/>
                </a:solidFill>
              </a:rPr>
              <a:t>use</a:t>
            </a:r>
            <a:r>
              <a:rPr lang="nl-NL" altLang="nl-NL" sz="2400" dirty="0">
                <a:solidFill>
                  <a:srgbClr val="294171"/>
                </a:solidFill>
              </a:rPr>
              <a:t> a </a:t>
            </a:r>
            <a:r>
              <a:rPr lang="nl-NL" altLang="nl-NL" sz="2400" dirty="0" err="1">
                <a:solidFill>
                  <a:srgbClr val="294171"/>
                </a:solidFill>
              </a:rPr>
              <a:t>library</a:t>
            </a:r>
            <a:endParaRPr lang="nl-NL" altLang="nl-NL" sz="2400" dirty="0">
              <a:solidFill>
                <a:srgbClr val="29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5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69503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CSV – reading files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29"/>
          <p:cNvSpPr txBox="1"/>
          <p:nvPr/>
        </p:nvSpPr>
        <p:spPr bwMode="auto">
          <a:xfrm>
            <a:off x="470819" y="1574465"/>
            <a:ext cx="762625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import </a:t>
            </a:r>
            <a:r>
              <a:rPr lang="nl-NL" sz="1400" b="1" dirty="0" err="1">
                <a:latin typeface="Courier New"/>
                <a:cs typeface="Courier New"/>
              </a:rPr>
              <a:t>csv</a:t>
            </a:r>
            <a:endParaRPr lang="nl-NL" sz="1400" b="1" dirty="0">
              <a:latin typeface="Courier New"/>
              <a:cs typeface="Courier New"/>
            </a:endParaRPr>
          </a:p>
          <a:p>
            <a:pPr lvl="0">
              <a:buClr>
                <a:schemeClr val="dk1"/>
              </a:buClr>
              <a:buSzPct val="100000"/>
            </a:pPr>
            <a:endParaRPr lang="nl-NL" sz="1400" dirty="0">
              <a:latin typeface="Courier New"/>
              <a:cs typeface="Courier New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nl-NL" sz="1400" b="1" dirty="0" err="1">
                <a:latin typeface="Courier New"/>
                <a:cs typeface="Courier New"/>
              </a:rPr>
              <a:t>with</a:t>
            </a:r>
            <a:r>
              <a:rPr lang="nl-NL" sz="1400" dirty="0">
                <a:latin typeface="Courier New"/>
                <a:cs typeface="Courier New"/>
              </a:rPr>
              <a:t> </a:t>
            </a:r>
            <a:r>
              <a:rPr lang="nl-NL" sz="1400" b="1" dirty="0">
                <a:latin typeface="Courier New"/>
                <a:cs typeface="Courier New"/>
              </a:rPr>
              <a:t>open('stations.csv', 'r') as </a:t>
            </a:r>
            <a:r>
              <a:rPr lang="nl-NL" sz="1400" b="1" dirty="0" err="1">
                <a:latin typeface="Courier New"/>
                <a:cs typeface="Courier New"/>
              </a:rPr>
              <a:t>myCSVFile</a:t>
            </a:r>
            <a:r>
              <a:rPr lang="nl-NL" sz="1400" dirty="0">
                <a:latin typeface="Courier New"/>
                <a:cs typeface="Courier New"/>
              </a:rPr>
              <a:t>:</a:t>
            </a:r>
          </a:p>
          <a:p>
            <a:pPr lvl="0">
              <a:buClr>
                <a:schemeClr val="dk1"/>
              </a:buClr>
              <a:buSzPct val="100000"/>
            </a:pPr>
            <a:endParaRPr lang="nl-NL" sz="1400" dirty="0">
              <a:latin typeface="Courier New"/>
              <a:cs typeface="Courier New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reader = </a:t>
            </a:r>
            <a:r>
              <a:rPr lang="nl-NL" sz="1400" b="1" dirty="0" err="1">
                <a:latin typeface="Courier New"/>
                <a:cs typeface="Courier New"/>
              </a:rPr>
              <a:t>csv.reader</a:t>
            </a:r>
            <a:r>
              <a:rPr lang="nl-NL" sz="1400" b="1" dirty="0">
                <a:latin typeface="Courier New"/>
                <a:cs typeface="Courier New"/>
              </a:rPr>
              <a:t>(</a:t>
            </a:r>
            <a:r>
              <a:rPr lang="nl-NL" sz="1400" b="1" dirty="0" err="1">
                <a:latin typeface="Courier New"/>
                <a:cs typeface="Courier New"/>
              </a:rPr>
              <a:t>myCSVFile</a:t>
            </a:r>
            <a:r>
              <a:rPr lang="nl-NL" sz="1400" b="1" dirty="0">
                <a:latin typeface="Courier New"/>
                <a:cs typeface="Courier New"/>
              </a:rPr>
              <a:t>, </a:t>
            </a:r>
            <a:r>
              <a:rPr lang="nl-NL" sz="1400" b="1" dirty="0" err="1">
                <a:latin typeface="Courier New"/>
                <a:cs typeface="Courier New"/>
              </a:rPr>
              <a:t>delimiter</a:t>
            </a:r>
            <a:r>
              <a:rPr lang="nl-NL" sz="1400" b="1" dirty="0">
                <a:latin typeface="Courier New"/>
                <a:cs typeface="Courier New"/>
              </a:rPr>
              <a:t>=';')</a:t>
            </a:r>
          </a:p>
          <a:p>
            <a:pPr lvl="0">
              <a:buClr>
                <a:schemeClr val="dk1"/>
              </a:buClr>
              <a:buSzPct val="100000"/>
            </a:pPr>
            <a:endParaRPr lang="nl-NL" sz="1400" dirty="0">
              <a:latin typeface="Courier New"/>
              <a:cs typeface="Courier New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</a:t>
            </a:r>
            <a:r>
              <a:rPr lang="nl-NL" sz="1400" dirty="0" err="1">
                <a:latin typeface="Courier New"/>
                <a:cs typeface="Courier New"/>
              </a:rPr>
              <a:t>for</a:t>
            </a:r>
            <a:r>
              <a:rPr lang="nl-NL" sz="1400" dirty="0">
                <a:latin typeface="Courier New"/>
                <a:cs typeface="Courier New"/>
              </a:rPr>
              <a:t> </a:t>
            </a:r>
            <a:r>
              <a:rPr lang="nl-NL" sz="1400" dirty="0" err="1">
                <a:latin typeface="Courier New"/>
                <a:cs typeface="Courier New"/>
              </a:rPr>
              <a:t>row</a:t>
            </a:r>
            <a:r>
              <a:rPr lang="nl-NL" sz="1400" dirty="0">
                <a:latin typeface="Courier New"/>
                <a:cs typeface="Courier New"/>
              </a:rPr>
              <a:t> in reader: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/>
                <a:cs typeface="Courier New"/>
              </a:rPr>
              <a:t>        print("Station: {}, Type: {}".format(</a:t>
            </a:r>
            <a:r>
              <a:rPr lang="nl-NL" sz="1400" b="1" dirty="0" err="1">
                <a:latin typeface="Courier New"/>
                <a:cs typeface="Courier New"/>
              </a:rPr>
              <a:t>row</a:t>
            </a:r>
            <a:r>
              <a:rPr lang="nl-NL" sz="1400" b="1" dirty="0">
                <a:latin typeface="Courier New"/>
                <a:cs typeface="Courier New"/>
              </a:rPr>
              <a:t>[0]</a:t>
            </a:r>
            <a:r>
              <a:rPr lang="nl-NL" sz="1400" dirty="0">
                <a:latin typeface="Courier New"/>
                <a:cs typeface="Courier New"/>
              </a:rPr>
              <a:t>, </a:t>
            </a:r>
            <a:r>
              <a:rPr lang="nl-NL" sz="1400" b="1" dirty="0" err="1">
                <a:latin typeface="Courier New"/>
                <a:cs typeface="Courier New"/>
              </a:rPr>
              <a:t>row</a:t>
            </a:r>
            <a:r>
              <a:rPr lang="nl-NL" sz="1400" b="1" dirty="0">
                <a:latin typeface="Courier New"/>
                <a:cs typeface="Courier New"/>
              </a:rPr>
              <a:t>[2]</a:t>
            </a:r>
            <a:r>
              <a:rPr lang="nl-NL" sz="1400" dirty="0">
                <a:latin typeface="Courier New"/>
                <a:cs typeface="Courier New"/>
              </a:rPr>
              <a:t>))</a:t>
            </a:r>
          </a:p>
        </p:txBody>
      </p:sp>
      <p:sp>
        <p:nvSpPr>
          <p:cNvPr id="7" name="TextBox 10"/>
          <p:cNvSpPr txBox="1"/>
          <p:nvPr/>
        </p:nvSpPr>
        <p:spPr bwMode="auto">
          <a:xfrm>
            <a:off x="2531165" y="3900173"/>
            <a:ext cx="636103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Abcoude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Arnhem,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knooppuntintercitystation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Arnhem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Presikhaaf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Arnhem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Velperpoort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Arnhem Zuid,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Akkrum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Arkel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Almere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Almere Centrum,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knooppuntintercitystation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Almere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Muziekwijk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Almere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Oostvaarders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Courier New"/>
                <a:cs typeface="Courier New"/>
              </a:rPr>
              <a:t>Station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Almere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Parkwijk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stoptreinstation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20"/>
          <p:cNvCxnSpPr/>
          <p:nvPr/>
        </p:nvCxnSpPr>
        <p:spPr>
          <a:xfrm flipH="1">
            <a:off x="967410" y="1464749"/>
            <a:ext cx="3107440" cy="515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/>
        </p:nvSpPr>
        <p:spPr bwMode="auto">
          <a:xfrm>
            <a:off x="2830320" y="1064639"/>
            <a:ext cx="4760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After this with-statement, the file is closed!</a:t>
            </a:r>
          </a:p>
        </p:txBody>
      </p:sp>
      <p:cxnSp>
        <p:nvCxnSpPr>
          <p:cNvPr id="11" name="Straight Arrow Connector 20"/>
          <p:cNvCxnSpPr/>
          <p:nvPr/>
        </p:nvCxnSpPr>
        <p:spPr>
          <a:xfrm flipV="1">
            <a:off x="682854" y="3169024"/>
            <a:ext cx="668868" cy="924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 bwMode="auto">
          <a:xfrm>
            <a:off x="124617" y="4093238"/>
            <a:ext cx="1518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row is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list!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106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7689204E33847991AB52D93611C85" ma:contentTypeVersion="" ma:contentTypeDescription="Een nieuw document maken." ma:contentTypeScope="" ma:versionID="e6446b0e9ed2546b79bfa36052a75a46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7</Volgorde_x0020_Documenten>
    <Categorie xmlns="9ab5e87a-ed8e-45a5-9793-059f67398425">Presentaties college</Categorie>
    <Week xmlns="9ab5e87a-ed8e-45a5-9793-059f67398425">Week 4</Week>
  </documentManagement>
</p:properties>
</file>

<file path=customXml/itemProps1.xml><?xml version="1.0" encoding="utf-8"?>
<ds:datastoreItem xmlns:ds="http://schemas.openxmlformats.org/officeDocument/2006/customXml" ds:itemID="{80E25259-7108-41D5-9CE2-9DDE36A552B4}"/>
</file>

<file path=customXml/itemProps2.xml><?xml version="1.0" encoding="utf-8"?>
<ds:datastoreItem xmlns:ds="http://schemas.openxmlformats.org/officeDocument/2006/customXml" ds:itemID="{A38DCAED-73C0-4E13-ADF5-0FA6DF058020}"/>
</file>

<file path=customXml/itemProps3.xml><?xml version="1.0" encoding="utf-8"?>
<ds:datastoreItem xmlns:ds="http://schemas.openxmlformats.org/officeDocument/2006/customXml" ds:itemID="{ADCB997C-8B3C-4161-AAAC-0D42DEA7AD46}"/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27245</TotalTime>
  <Words>1332</Words>
  <Application>Microsoft Office PowerPoint</Application>
  <PresentationFormat>Diavoorstelling (4:3)</PresentationFormat>
  <Paragraphs>257</Paragraphs>
  <Slides>13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Zapf Dingbats</vt:lpstr>
      <vt:lpstr>Title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7</dc:title>
  <dc:creator>Ljubomir Perkovic</dc:creator>
  <cp:lastModifiedBy>Bart v. Eijkelenburg</cp:lastModifiedBy>
  <cp:revision>209</cp:revision>
  <dcterms:created xsi:type="dcterms:W3CDTF">2014-01-06T20:12:19Z</dcterms:created>
  <dcterms:modified xsi:type="dcterms:W3CDTF">2016-09-20T16:59:55Z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0x01010080C7689204E33847991AB52D93611C85</vt:lpwstr>
  </property>
</Properties>
</file>