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7"/>
  </p:notesMasterIdLst>
  <p:sldIdLst>
    <p:sldId id="390" r:id="rId2"/>
    <p:sldId id="400" r:id="rId3"/>
    <p:sldId id="257" r:id="rId4"/>
    <p:sldId id="364" r:id="rId5"/>
    <p:sldId id="361" r:id="rId6"/>
    <p:sldId id="366" r:id="rId7"/>
    <p:sldId id="362" r:id="rId8"/>
    <p:sldId id="367" r:id="rId9"/>
    <p:sldId id="370" r:id="rId10"/>
    <p:sldId id="399" r:id="rId11"/>
    <p:sldId id="393" r:id="rId12"/>
    <p:sldId id="394" r:id="rId13"/>
    <p:sldId id="395" r:id="rId14"/>
    <p:sldId id="396" r:id="rId15"/>
    <p:sldId id="39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870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4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5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64550" y="4678463"/>
            <a:ext cx="5319354" cy="4432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863600" y="739775"/>
            <a:ext cx="4921250" cy="3692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799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64550" y="4678463"/>
            <a:ext cx="5319354" cy="4432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863600" y="739775"/>
            <a:ext cx="4921250" cy="3692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70822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64550" y="4678463"/>
            <a:ext cx="5319354" cy="4432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863600" y="739775"/>
            <a:ext cx="4921250" cy="3692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2725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64550" y="4678463"/>
            <a:ext cx="5319354" cy="443246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863600" y="739775"/>
            <a:ext cx="4921250" cy="3692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10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nd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ickr.com/photos/hikingartist/" TargetMode="External"/><Relationship Id="rId5" Type="http://schemas.openxmlformats.org/officeDocument/2006/relationships/hyperlink" Target="https://www.flickr.com/photos/hikingartist/5727278512/in/photolist-9J6Nnf-6v4Xhz-9rESs-87NA7G-8GJvbJ-qBne5u-8SRJFm-87KfnD-paxfD8-9h2Dio-nxbANX-paxh9n-87KoSM-8w3jZT-651mrd-8GFm3n-4yj7N1-nZZvut-pMSq4Q-ab1Z5h-8BY6Ub-7v2CGM-8KVkvz-bV1L4r-n35vqE-bV1L5v-98HAv9-a" TargetMode="Externa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171"/>
          <p:cNvGrpSpPr/>
          <p:nvPr/>
        </p:nvGrpSpPr>
        <p:grpSpPr>
          <a:xfrm>
            <a:off x="71593" y="4244662"/>
            <a:ext cx="8964612" cy="2189518"/>
            <a:chOff x="179388" y="4668482"/>
            <a:chExt cx="8713786" cy="2029179"/>
          </a:xfrm>
        </p:grpSpPr>
        <p:sp>
          <p:nvSpPr>
            <p:cNvPr id="7" name="Shape 172"/>
            <p:cNvSpPr/>
            <p:nvPr/>
          </p:nvSpPr>
          <p:spPr>
            <a:xfrm>
              <a:off x="179388" y="4668482"/>
              <a:ext cx="8713786" cy="2029179"/>
            </a:xfrm>
            <a:prstGeom prst="rect">
              <a:avLst/>
            </a:prstGeom>
            <a:solidFill>
              <a:schemeClr val="lt1"/>
            </a:solidFill>
            <a:ln w="9525" cap="flat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Shape 173"/>
            <p:cNvSpPr/>
            <p:nvPr/>
          </p:nvSpPr>
          <p:spPr>
            <a:xfrm>
              <a:off x="323850" y="4780525"/>
              <a:ext cx="8424862" cy="86901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Shape 174"/>
            <p:cNvSpPr txBox="1"/>
            <p:nvPr/>
          </p:nvSpPr>
          <p:spPr>
            <a:xfrm>
              <a:off x="509587" y="4889500"/>
              <a:ext cx="8043745" cy="584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Les </a:t>
              </a:r>
              <a:r>
                <a:rPr lang="nl-NL" sz="3200" b="1" dirty="0">
                  <a:solidFill>
                    <a:schemeClr val="lt1"/>
                  </a:solidFill>
                </a:rPr>
                <a:t>8</a:t>
              </a:r>
              <a:r>
                <a:rPr lang="nl-NL" sz="32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nl-NL" sz="3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Namespaces</a:t>
              </a:r>
              <a:r>
                <a:rPr lang="nl-NL" sz="3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nl-NL" sz="3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XML-files</a:t>
              </a:r>
              <a:endParaRPr lang="nl-NL" sz="3200" b="1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Shape 175"/>
            <p:cNvPicPr preferRelativeResize="0"/>
            <p:nvPr/>
          </p:nvPicPr>
          <p:blipFill rotWithShape="1">
            <a:blip r:embed="rId3">
              <a:alphaModFix/>
            </a:blip>
            <a:srcRect b="14706"/>
            <a:stretch/>
          </p:blipFill>
          <p:spPr>
            <a:xfrm>
              <a:off x="5867398" y="5667342"/>
              <a:ext cx="2881312" cy="905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Shape 176"/>
            <p:cNvSpPr/>
            <p:nvPr/>
          </p:nvSpPr>
          <p:spPr>
            <a:xfrm>
              <a:off x="323850" y="5733673"/>
              <a:ext cx="5441949" cy="83978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77"/>
            <p:cNvSpPr txBox="1"/>
            <p:nvPr/>
          </p:nvSpPr>
          <p:spPr>
            <a:xfrm>
              <a:off x="323850" y="5797173"/>
              <a:ext cx="5213349" cy="6463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(TICT-V1PROG-15)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600"/>
                </a:spcAft>
                <a:buSzPct val="25000"/>
                <a:buNone/>
              </a:pPr>
              <a:r>
                <a:rPr lang="nl-NL" sz="1800" b="1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HBO-ICT propedeuse blok 1</a:t>
              </a:r>
            </a:p>
          </p:txBody>
        </p:sp>
      </p:grpSp>
      <p:pic>
        <p:nvPicPr>
          <p:cNvPr id="5" name="Afbeelding 4" descr="evolution_man_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261" y="1632778"/>
            <a:ext cx="5855624" cy="2213426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001717" y="3809133"/>
            <a:ext cx="3596182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nl-NL" sz="1000" dirty="0">
                <a:hlinkClick r:id="rId5"/>
              </a:rPr>
              <a:t>Man Chain </a:t>
            </a:r>
            <a:r>
              <a:rPr lang="nl-NL" sz="1000" dirty="0" err="1">
                <a:hlinkClick r:id="rId5"/>
              </a:rPr>
              <a:t>illustration</a:t>
            </a:r>
            <a:r>
              <a:rPr lang="nl-NL" sz="1000" dirty="0"/>
              <a:t> </a:t>
            </a:r>
            <a:r>
              <a:rPr lang="nl-NL" sz="1000" dirty="0" err="1"/>
              <a:t>by</a:t>
            </a:r>
            <a:r>
              <a:rPr lang="nl-NL" sz="1000" dirty="0"/>
              <a:t> </a:t>
            </a:r>
            <a:r>
              <a:rPr lang="nl-NL" sz="1000" dirty="0">
                <a:hlinkClick r:id="rId6"/>
              </a:rPr>
              <a:t>Frits </a:t>
            </a:r>
            <a:r>
              <a:rPr lang="nl-NL" sz="1000" dirty="0" err="1">
                <a:hlinkClick r:id="rId6"/>
              </a:rPr>
              <a:t>Ahlefeldt-Laurvig</a:t>
            </a:r>
            <a:r>
              <a:rPr lang="nl-NL" sz="1000" dirty="0"/>
              <a:t> | </a:t>
            </a:r>
            <a:r>
              <a:rPr lang="nl-NL" sz="1000" dirty="0">
                <a:hlinkClick r:id="rId7"/>
              </a:rPr>
              <a:t>CC BY-ND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92245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XML (</a:t>
            </a:r>
            <a:r>
              <a:rPr lang="en-US" sz="3600" b="1" kern="0" dirty="0" err="1">
                <a:latin typeface="Calibri" pitchFamily="34" charset="0"/>
                <a:ea typeface="+mj-ea"/>
                <a:cs typeface="+mj-cs"/>
              </a:rPr>
              <a:t>eXtensible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Markup Language)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" name="Rectangle 16"/>
          <p:cNvSpPr/>
          <p:nvPr/>
        </p:nvSpPr>
        <p:spPr>
          <a:xfrm>
            <a:off x="505433" y="1704233"/>
            <a:ext cx="81331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XML is a markup language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Unlike Python, XML </a:t>
            </a:r>
            <a:r>
              <a:rPr lang="en-US" sz="2000" u="sng" kern="0" dirty="0">
                <a:solidFill>
                  <a:schemeClr val="accent1"/>
                </a:solidFill>
                <a:latin typeface="Calibri" pitchFamily="34" charset="0"/>
              </a:rPr>
              <a:t>DOES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nothing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XML is designed to store and transport data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XML </a:t>
            </a:r>
            <a:r>
              <a:rPr lang="en-US" sz="2000" u="sng" kern="0" dirty="0">
                <a:solidFill>
                  <a:schemeClr val="accent1"/>
                </a:solidFill>
                <a:latin typeface="Calibri" pitchFamily="34" charset="0"/>
              </a:rPr>
              <a:t>should be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self-descriptive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Everything is wrapped in open- and closing tags: &lt;tag&gt;information&lt;/tag&gt;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An open-tag can have attributes with values: &lt;tag attribute="value"&gt;!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XML-tags are not predefined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5" name="TextBox 59"/>
          <p:cNvSpPr txBox="1"/>
          <p:nvPr/>
        </p:nvSpPr>
        <p:spPr bwMode="auto">
          <a:xfrm>
            <a:off x="505433" y="4115394"/>
            <a:ext cx="8133134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  <a:b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&lt;bookstore&gt;</a:t>
            </a:r>
            <a:b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&lt;book category="cooking"&gt;</a:t>
            </a:r>
            <a:b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&lt;title </a:t>
            </a:r>
            <a:r>
              <a:rPr lang="en-US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"&gt;Everyday Italian&lt;/title&gt;</a:t>
            </a:r>
            <a:b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&lt;author&gt;Giada De </a:t>
            </a:r>
            <a:r>
              <a:rPr lang="en-US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Laurentiis</a:t>
            </a: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  <a:b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&lt;year&gt;2005&lt;/year&gt;</a:t>
            </a:r>
            <a:b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&lt;price&gt;30.00&lt;/price&gt;</a:t>
            </a:r>
            <a:b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&lt;/book&gt;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&lt;/bookstore&gt;</a:t>
            </a:r>
          </a:p>
        </p:txBody>
      </p:sp>
    </p:spTree>
    <p:extLst>
      <p:ext uri="{BB962C8B-B14F-4D97-AF65-F5344CB8AC3E}">
        <p14:creationId xmlns:p14="http://schemas.microsoft.com/office/powerpoint/2010/main" val="289665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59"/>
          <p:cNvSpPr txBox="1"/>
          <p:nvPr/>
        </p:nvSpPr>
        <p:spPr bwMode="auto">
          <a:xfrm>
            <a:off x="535411" y="1470025"/>
            <a:ext cx="8133134" cy="47705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&lt;?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xml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version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="1.0"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encoding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="UTF-8"?&gt;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&lt;stations&gt;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&lt;name&gt;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Abcoude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&lt;/name&gt;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shortname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Abcoude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shortname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&lt;type&gt;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stoptreinstation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&lt;/type&gt;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&lt;lat&gt;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52.2785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&lt;/lat&gt;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&lt;long&gt;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4.977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&lt;/long&gt;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&lt;name&gt;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Arnhem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&lt;/name&gt;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shortname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Arnhem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shortname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&lt;type&gt;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stoptreinstation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&lt;/type&gt;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&lt;lat&gt;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51.9850006103516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&lt;/lat&gt;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&lt;long&gt;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5.89916658401489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&lt;/long&gt;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&lt;station&gt;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...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...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&lt;/stations&gt;</a:t>
            </a: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9" y="2956834"/>
            <a:ext cx="8020420" cy="3086723"/>
          </a:xfrm>
          <a:prstGeom prst="rect">
            <a:avLst/>
          </a:prstGeom>
        </p:spPr>
      </p:pic>
      <p:sp>
        <p:nvSpPr>
          <p:cNvPr id="5" name="TextBox 48"/>
          <p:cNvSpPr txBox="1"/>
          <p:nvPr/>
        </p:nvSpPr>
        <p:spPr bwMode="auto">
          <a:xfrm>
            <a:off x="6273550" y="1928833"/>
            <a:ext cx="22966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CSV file with stations can be transformed to an XML-file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!</a:t>
            </a:r>
            <a:endParaRPr lang="en-US" sz="16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48"/>
          <p:cNvSpPr txBox="1"/>
          <p:nvPr/>
        </p:nvSpPr>
        <p:spPr bwMode="auto">
          <a:xfrm>
            <a:off x="5756669" y="1530152"/>
            <a:ext cx="29118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XML is just another data-format!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XML – data format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77261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6"/>
          <p:cNvSpPr/>
          <p:nvPr/>
        </p:nvSpPr>
        <p:spPr>
          <a:xfrm>
            <a:off x="505433" y="1569051"/>
            <a:ext cx="81331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There are several ways to handle XML with Python 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We use the module ‘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</a:rPr>
              <a:t>xmltodict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’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</a:rPr>
              <a:t>xmltodict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is not part of the default Python-installation</a:t>
            </a: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You have to install the module (for example with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</a:rPr>
              <a:t>PyCharm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XML – module </a:t>
            </a:r>
            <a:r>
              <a:rPr lang="en-US" sz="3600" b="1" kern="0" dirty="0" err="1">
                <a:latin typeface="Calibri" pitchFamily="34" charset="0"/>
                <a:ea typeface="+mj-ea"/>
                <a:cs typeface="+mj-cs"/>
              </a:rPr>
              <a:t>xmltodict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59"/>
          <p:cNvSpPr txBox="1"/>
          <p:nvPr/>
        </p:nvSpPr>
        <p:spPr bwMode="auto">
          <a:xfrm>
            <a:off x="505433" y="3324666"/>
            <a:ext cx="8133134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xmltodict</a:t>
            </a: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processXML</a:t>
            </a:r>
            <a:r>
              <a:rPr lang="en-US" sz="14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open(filename) as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myXMLFile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filecontentstring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myXMLFile.read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xmldictionary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xmltodict.parse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filecontentstring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xmldictionary</a:t>
            </a: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stationsdict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processXML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('stations.xml')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stations =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stationsdict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['stations']['station']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station in stations: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print(station['name'])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48"/>
          <p:cNvSpPr txBox="1"/>
          <p:nvPr/>
        </p:nvSpPr>
        <p:spPr bwMode="auto">
          <a:xfrm>
            <a:off x="6571749" y="4817382"/>
            <a:ext cx="20503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to parse string to XML-dictionary</a:t>
            </a:r>
          </a:p>
        </p:txBody>
      </p:sp>
      <p:cxnSp>
        <p:nvCxnSpPr>
          <p:cNvPr id="18" name="Straight Arrow Connector 50"/>
          <p:cNvCxnSpPr/>
          <p:nvPr/>
        </p:nvCxnSpPr>
        <p:spPr>
          <a:xfrm flipH="1" flipV="1">
            <a:off x="5628442" y="4878937"/>
            <a:ext cx="943307" cy="200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48"/>
          <p:cNvSpPr txBox="1"/>
          <p:nvPr/>
        </p:nvSpPr>
        <p:spPr bwMode="auto">
          <a:xfrm>
            <a:off x="5078228" y="5694545"/>
            <a:ext cx="363984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the dictionary, fetch all ‘station’-tags within the ‘station</a:t>
            </a:r>
            <a:r>
              <a:rPr lang="en-US" sz="1400" u="sng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</a:t>
            </a: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’-tag! You will receive a list because there is more than one station-tag!</a:t>
            </a:r>
          </a:p>
        </p:txBody>
      </p:sp>
      <p:cxnSp>
        <p:nvCxnSpPr>
          <p:cNvPr id="21" name="Straight Arrow Connector 50"/>
          <p:cNvCxnSpPr/>
          <p:nvPr/>
        </p:nvCxnSpPr>
        <p:spPr>
          <a:xfrm flipH="1" flipV="1">
            <a:off x="4758432" y="5584054"/>
            <a:ext cx="319796" cy="221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10"/>
          <p:cNvSpPr txBox="1"/>
          <p:nvPr/>
        </p:nvSpPr>
        <p:spPr bwMode="auto">
          <a:xfrm>
            <a:off x="6707080" y="2962741"/>
            <a:ext cx="231707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Abcoude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Arnhem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Arnhem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Presikhaaf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Arnhem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Velperpoort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Arnhem Zuid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Akkrum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48"/>
          <p:cNvSpPr txBox="1"/>
          <p:nvPr/>
        </p:nvSpPr>
        <p:spPr bwMode="auto">
          <a:xfrm>
            <a:off x="261794" y="6487357"/>
            <a:ext cx="43102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Print for each station the content of the name tag!</a:t>
            </a:r>
          </a:p>
        </p:txBody>
      </p:sp>
      <p:cxnSp>
        <p:nvCxnSpPr>
          <p:cNvPr id="28" name="Straight Arrow Connector 50"/>
          <p:cNvCxnSpPr/>
          <p:nvPr/>
        </p:nvCxnSpPr>
        <p:spPr>
          <a:xfrm flipV="1">
            <a:off x="2565647" y="6205491"/>
            <a:ext cx="66286" cy="2818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9753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0" grpId="0"/>
      <p:bldP spid="24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XML – module </a:t>
            </a:r>
            <a:r>
              <a:rPr lang="en-US" sz="3600" b="1" kern="0" dirty="0" err="1">
                <a:latin typeface="Calibri" pitchFamily="34" charset="0"/>
                <a:ea typeface="+mj-ea"/>
                <a:cs typeface="+mj-cs"/>
              </a:rPr>
              <a:t>xmltodict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59"/>
          <p:cNvSpPr txBox="1"/>
          <p:nvPr/>
        </p:nvSpPr>
        <p:spPr bwMode="auto">
          <a:xfrm>
            <a:off x="366735" y="2383850"/>
            <a:ext cx="4560372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&lt;?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xml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="1.0"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encoding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="UTF-8"?&gt;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&lt;stations&gt;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&lt;name&gt;&lt;/name&gt;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shortname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Abcoude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shortname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&lt;type&gt;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stoptreinstation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&lt;/type&gt;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&lt;lat&gt;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52.2785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&lt;/lat&gt;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&lt;long&gt;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4.977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&lt;/long&gt;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&lt;name&gt;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Arnhem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&lt;/name&gt;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shortname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Arnhem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shortname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&lt;type&gt;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stoptreinstation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&lt;/type&gt;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&lt;lat&gt;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51.9850006103516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&lt;/lat&gt;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&lt;long&gt;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5.89916658401489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&lt;/long&gt;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&lt;station&gt;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... 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...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&lt;/stations&gt;</a:t>
            </a:r>
          </a:p>
        </p:txBody>
      </p:sp>
      <p:sp>
        <p:nvSpPr>
          <p:cNvPr id="12" name="TextBox 59"/>
          <p:cNvSpPr txBox="1"/>
          <p:nvPr/>
        </p:nvSpPr>
        <p:spPr bwMode="auto">
          <a:xfrm>
            <a:off x="3071081" y="2062847"/>
            <a:ext cx="571781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xmltodict</a:t>
            </a: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processXML</a:t>
            </a:r>
            <a:r>
              <a:rPr lang="en-US" sz="14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open(filename) as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myXMLFile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filestring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myXMLFile.read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xmldictionary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xmltodict.parse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filecontent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xmldictionary</a:t>
            </a: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stationsdict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processXML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('stations.xml')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stations =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stationsdict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['stations']['station']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station in stations: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station['name'] is not </a:t>
            </a:r>
            <a:r>
              <a:rPr lang="en-US" sz="14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print(station['name'])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0"/>
          <p:cNvSpPr txBox="1"/>
          <p:nvPr/>
        </p:nvSpPr>
        <p:spPr bwMode="auto">
          <a:xfrm>
            <a:off x="6471824" y="5508856"/>
            <a:ext cx="231707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Arnhem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Arnhem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Presikhaaf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Arnhem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Velperpoort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Arnhem Zuid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Akkrum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355107" y="128535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Tags can be empty!</a:t>
            </a:r>
          </a:p>
        </p:txBody>
      </p:sp>
    </p:spTree>
    <p:extLst>
      <p:ext uri="{BB962C8B-B14F-4D97-AF65-F5344CB8AC3E}">
        <p14:creationId xmlns:p14="http://schemas.microsoft.com/office/powerpoint/2010/main" val="7998464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XML – accessing </a:t>
            </a:r>
            <a:r>
              <a:rPr lang="en-US" sz="3600" b="1" kern="0" dirty="0" err="1">
                <a:latin typeface="Calibri" pitchFamily="34" charset="0"/>
                <a:ea typeface="+mj-ea"/>
                <a:cs typeface="+mj-cs"/>
              </a:rPr>
              <a:t>tagcontent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59"/>
          <p:cNvSpPr txBox="1"/>
          <p:nvPr/>
        </p:nvSpPr>
        <p:spPr bwMode="auto">
          <a:xfrm>
            <a:off x="3285623" y="2952078"/>
            <a:ext cx="5717814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&lt;?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xml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version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="1.0"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encoding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="UTF-8"?&gt;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&lt;stations&gt;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&lt;name&gt;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Arnhem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&lt;/name&gt;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shortname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Arnhem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shortname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&lt;type&gt;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stoptreinstation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&lt;/type&gt;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&lt;lat&gt;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51.9850006103516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&lt;/lat&gt;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&lt;long&gt;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5.89916658401489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&lt;/long&gt;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&lt;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names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	&lt;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regular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&gt;Arnhem Presikhaaf&lt;/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regular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	&lt;short&gt;Presikhaaf&lt;/short&gt;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&lt;/</a:t>
            </a:r>
            <a:r>
              <a:rPr lang="nl-NL" sz="1200" b="1" dirty="0" err="1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names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&lt;type&gt;stoptreinstation&lt;/type&gt;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&lt;lat&gt;51.9880561828613&lt;/lat&gt;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&lt;long&gt;5.94388866424561&lt;/long&gt;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&lt;station&gt;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... </a:t>
            </a: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&lt;/station&gt;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...</a:t>
            </a:r>
          </a:p>
          <a:p>
            <a:pPr lvl="0">
              <a:buClr>
                <a:schemeClr val="dk1"/>
              </a:buClr>
              <a:buSzPct val="100000"/>
            </a:pPr>
            <a:r>
              <a:rPr lang="nl-NL" sz="1200" b="1" dirty="0"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&lt;/stations&gt;</a:t>
            </a:r>
            <a:endParaRPr lang="nl-NL" altLang="nl-NL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59"/>
          <p:cNvSpPr txBox="1"/>
          <p:nvPr/>
        </p:nvSpPr>
        <p:spPr bwMode="auto">
          <a:xfrm>
            <a:off x="233570" y="1184599"/>
            <a:ext cx="734796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stationsdict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processXML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'stations.xml'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stations =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stationsdict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'stations'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'station'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nl-NL" altLang="nl-NL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name_of_first_station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stations[</a:t>
            </a:r>
            <a:r>
              <a:rPr lang="nl-NL" altLang="nl-N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nl-NL" altLang="nl-NL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shortname_of_second_station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stations[1][</a:t>
            </a:r>
            <a:r>
              <a:rPr lang="nl-NL" altLang="nl-NL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altLang="nl-NL" sz="1400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nl-NL" altLang="nl-NL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nl-NL" altLang="nl-NL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altLang="nl-NL" sz="1400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shortname</a:t>
            </a:r>
            <a:r>
              <a:rPr lang="nl-NL" altLang="nl-NL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nl-NL" altLang="nl-NL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shortname_of_first_station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stations[0][</a:t>
            </a:r>
            <a:r>
              <a:rPr lang="nl-NL" altLang="nl-NL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altLang="nl-NL" sz="1400" b="1" dirty="0" err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nl-NL" altLang="nl-NL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nl-NL" altLang="nl-NL" sz="1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'short'</a:t>
            </a:r>
            <a:r>
              <a:rPr lang="nl-NL" altLang="nl-NL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altLang="nl-NL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48"/>
          <p:cNvSpPr txBox="1"/>
          <p:nvPr/>
        </p:nvSpPr>
        <p:spPr bwMode="auto">
          <a:xfrm>
            <a:off x="791377" y="3654445"/>
            <a:ext cx="2050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Last line causes an error!</a:t>
            </a:r>
          </a:p>
        </p:txBody>
      </p:sp>
      <p:cxnSp>
        <p:nvCxnSpPr>
          <p:cNvPr id="16" name="Straight Arrow Connector 50"/>
          <p:cNvCxnSpPr/>
          <p:nvPr/>
        </p:nvCxnSpPr>
        <p:spPr>
          <a:xfrm flipV="1">
            <a:off x="1830316" y="2865229"/>
            <a:ext cx="105267" cy="6013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7680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400" b="1" dirty="0" err="1"/>
              <a:t>This</a:t>
            </a:r>
            <a:r>
              <a:rPr lang="nl-NL" sz="2400" b="1" dirty="0"/>
              <a:t>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Perkovic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Practice</a:t>
            </a:r>
            <a:r>
              <a:rPr lang="nl-NL" sz="2400" dirty="0"/>
              <a:t> </a:t>
            </a:r>
            <a:r>
              <a:rPr lang="nl-NL" sz="2400" dirty="0" err="1"/>
              <a:t>Exercises</a:t>
            </a:r>
            <a:endParaRPr lang="nl-NL" sz="2400" dirty="0"/>
          </a:p>
          <a:p>
            <a:r>
              <a:rPr lang="nl-NL" sz="2400" dirty="0"/>
              <a:t>Complete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Final</a:t>
            </a:r>
            <a:r>
              <a:rPr lang="nl-NL" sz="2400" dirty="0"/>
              <a:t> </a:t>
            </a:r>
            <a:r>
              <a:rPr lang="nl-NL" sz="2400" dirty="0" err="1"/>
              <a:t>Assignment</a:t>
            </a:r>
            <a:endParaRPr lang="nl-NL" sz="2400" dirty="0"/>
          </a:p>
          <a:p>
            <a:endParaRPr lang="nl-NL" sz="2400" dirty="0"/>
          </a:p>
          <a:p>
            <a:pPr marL="0" indent="0">
              <a:buNone/>
            </a:pPr>
            <a:r>
              <a:rPr lang="nl-NL" sz="2400" b="1" dirty="0"/>
              <a:t>Next </a:t>
            </a:r>
            <a:r>
              <a:rPr lang="nl-NL" sz="2400" b="1" dirty="0" err="1"/>
              <a:t>lesson</a:t>
            </a:r>
            <a:r>
              <a:rPr lang="nl-NL" sz="2400" b="1" dirty="0"/>
              <a:t>:</a:t>
            </a:r>
          </a:p>
          <a:p>
            <a:r>
              <a:rPr lang="nl-NL" sz="2400" dirty="0"/>
              <a:t>Complete </a:t>
            </a:r>
            <a:r>
              <a:rPr lang="nl-NL" sz="2400" dirty="0" err="1"/>
              <a:t>Preparation</a:t>
            </a:r>
            <a:r>
              <a:rPr lang="nl-NL" sz="2400" dirty="0"/>
              <a:t> </a:t>
            </a:r>
            <a:r>
              <a:rPr lang="nl-NL" sz="2400" dirty="0" err="1"/>
              <a:t>assignments</a:t>
            </a:r>
            <a:r>
              <a:rPr lang="nl-NL" sz="2400" dirty="0"/>
              <a:t> (</a:t>
            </a:r>
            <a:r>
              <a:rPr lang="nl-NL" sz="2400" b="1" u="sng" dirty="0" err="1"/>
              <a:t>read</a:t>
            </a:r>
            <a:r>
              <a:rPr lang="nl-NL" sz="2400" dirty="0"/>
              <a:t> </a:t>
            </a:r>
            <a:r>
              <a:rPr lang="nl-NL" sz="2400" dirty="0" err="1"/>
              <a:t>literature</a:t>
            </a:r>
            <a:r>
              <a:rPr lang="nl-NL" sz="2400" dirty="0"/>
              <a:t>!!)</a:t>
            </a:r>
          </a:p>
          <a:p>
            <a:r>
              <a:rPr lang="nl-NL" sz="2400" dirty="0" err="1"/>
              <a:t>Optionally</a:t>
            </a:r>
            <a:r>
              <a:rPr lang="nl-NL" sz="2400" dirty="0"/>
              <a:t>, start </a:t>
            </a:r>
            <a:r>
              <a:rPr lang="nl-NL" sz="2400" dirty="0" err="1"/>
              <a:t>with</a:t>
            </a:r>
            <a:r>
              <a:rPr lang="nl-NL" sz="2400" dirty="0"/>
              <a:t>:</a:t>
            </a:r>
          </a:p>
          <a:p>
            <a:pPr lvl="1"/>
            <a:r>
              <a:rPr lang="nl-NL" sz="1800" dirty="0" err="1"/>
              <a:t>Perkovic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endParaRPr lang="nl-NL" sz="1800" dirty="0"/>
          </a:p>
          <a:p>
            <a:pPr lvl="1"/>
            <a:r>
              <a:rPr lang="nl-NL" sz="1800" dirty="0" err="1"/>
              <a:t>Practice</a:t>
            </a:r>
            <a:r>
              <a:rPr lang="nl-NL" sz="1800" dirty="0"/>
              <a:t> </a:t>
            </a:r>
            <a:r>
              <a:rPr lang="nl-NL" sz="1800" dirty="0" err="1"/>
              <a:t>Exercises</a:t>
            </a:r>
            <a:r>
              <a:rPr lang="nl-NL" sz="1800" dirty="0"/>
              <a:t> </a:t>
            </a:r>
          </a:p>
          <a:p>
            <a:pPr lvl="1"/>
            <a:r>
              <a:rPr lang="nl-NL" sz="2000"/>
              <a:t>Tutorial (</a:t>
            </a:r>
            <a:r>
              <a:rPr lang="nl-NL" sz="1800" b="1"/>
              <a:t>‘</a:t>
            </a:r>
            <a:r>
              <a:rPr lang="nl-NL" sz="1800" b="1" dirty="0"/>
              <a:t>API-GUI’)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Assignment(s)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324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Formatieve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toets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685800" y="3171253"/>
            <a:ext cx="7772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Formatief</a:t>
            </a:r>
            <a:r>
              <a:rPr lang="en-US" sz="2000" dirty="0">
                <a:solidFill>
                  <a:schemeClr val="accent1"/>
                </a:solidFill>
              </a:rPr>
              <a:t> == </a:t>
            </a:r>
            <a:r>
              <a:rPr lang="en-US" sz="2000" dirty="0" err="1">
                <a:solidFill>
                  <a:schemeClr val="accent1"/>
                </a:solidFill>
              </a:rPr>
              <a:t>telt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niet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mee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voor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eindcijfer</a:t>
            </a:r>
            <a:endParaRPr lang="en-US" sz="20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Toetst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stof</a:t>
            </a:r>
            <a:r>
              <a:rPr lang="en-US" sz="2000" dirty="0">
                <a:solidFill>
                  <a:schemeClr val="accent1"/>
                </a:solidFill>
              </a:rPr>
              <a:t> van les 1 t/m 7 + </a:t>
            </a:r>
            <a:r>
              <a:rPr lang="en-US" sz="2000" dirty="0" err="1">
                <a:solidFill>
                  <a:schemeClr val="accent1"/>
                </a:solidFill>
              </a:rPr>
              <a:t>voorbereiding</a:t>
            </a:r>
            <a:r>
              <a:rPr lang="en-US" sz="2000" dirty="0">
                <a:solidFill>
                  <a:schemeClr val="accent1"/>
                </a:solidFill>
              </a:rPr>
              <a:t> van les 8</a:t>
            </a: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Geeft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een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indicatie</a:t>
            </a:r>
            <a:r>
              <a:rPr lang="en-US" sz="2000" dirty="0">
                <a:solidFill>
                  <a:schemeClr val="accent1"/>
                </a:solidFill>
              </a:rPr>
              <a:t> van </a:t>
            </a:r>
            <a:r>
              <a:rPr lang="en-US" sz="2000" dirty="0" err="1">
                <a:solidFill>
                  <a:schemeClr val="accent1"/>
                </a:solidFill>
              </a:rPr>
              <a:t>je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kennisniveau</a:t>
            </a:r>
            <a:endParaRPr lang="en-US" sz="20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Zelfde</a:t>
            </a:r>
            <a:r>
              <a:rPr lang="en-US" sz="2000" dirty="0">
                <a:solidFill>
                  <a:schemeClr val="accent1"/>
                </a:solidFill>
              </a:rPr>
              <a:t> software </a:t>
            </a:r>
            <a:r>
              <a:rPr lang="en-US" sz="2000" dirty="0" err="1">
                <a:solidFill>
                  <a:schemeClr val="accent1"/>
                </a:solidFill>
              </a:rPr>
              <a:t>als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bij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summatieve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toets</a:t>
            </a:r>
            <a:endParaRPr lang="en-US" sz="20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endParaRPr lang="en-US" sz="2000" dirty="0">
              <a:solidFill>
                <a:schemeClr val="accent1"/>
              </a:solidFill>
            </a:endParaRP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Kan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slechts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één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keer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gemaakt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worden</a:t>
            </a:r>
            <a:r>
              <a:rPr lang="en-US" sz="2000" dirty="0">
                <a:solidFill>
                  <a:schemeClr val="accent1"/>
                </a:solidFill>
              </a:rPr>
              <a:t>!</a:t>
            </a:r>
          </a:p>
          <a:p>
            <a:pPr marL="344488" indent="-344488">
              <a:spcAft>
                <a:spcPts val="600"/>
              </a:spcAft>
              <a:buClr>
                <a:srgbClr val="3366FF"/>
              </a:buClr>
              <a:buFont typeface="Wingdings" charset="2"/>
              <a:buChar char="§"/>
            </a:pPr>
            <a:r>
              <a:rPr lang="en-US" sz="2000" dirty="0" err="1">
                <a:solidFill>
                  <a:schemeClr val="accent1"/>
                </a:solidFill>
              </a:rPr>
              <a:t>Tijdslimiet</a:t>
            </a:r>
            <a:r>
              <a:rPr lang="en-US" sz="2000" dirty="0">
                <a:solidFill>
                  <a:schemeClr val="accent1"/>
                </a:solidFill>
              </a:rPr>
              <a:t>: 20 </a:t>
            </a:r>
            <a:r>
              <a:rPr lang="en-US" sz="2000" dirty="0" err="1">
                <a:solidFill>
                  <a:schemeClr val="accent1"/>
                </a:solidFill>
              </a:rPr>
              <a:t>minuten</a:t>
            </a:r>
            <a:r>
              <a:rPr lang="en-US" sz="2000" dirty="0">
                <a:solidFill>
                  <a:schemeClr val="accent1"/>
                </a:solidFill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73254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Namespaces, XML-files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Encapsulation in Functions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Global versus Local Namespaces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XML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Function call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792811" y="3091541"/>
            <a:ext cx="435118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double(y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format(x,y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06150" y="1810465"/>
            <a:ext cx="4047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Even during the execution of 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double()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local variables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are invisible outside of the function!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(20, 50)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52969" y="463344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 bwMode="auto">
          <a:xfrm>
            <a:off x="5652969" y="423333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72543" y="604891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rot="5400000">
            <a:off x="4803060" y="5009976"/>
            <a:ext cx="1237025" cy="84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72242" y="4233333"/>
            <a:ext cx="2115909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 bwMode="auto">
          <a:xfrm>
            <a:off x="5272243" y="5057366"/>
            <a:ext cx="21159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double(5)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117730" y="4233333"/>
            <a:ext cx="2299186" cy="2272784"/>
            <a:chOff x="1117730" y="4233333"/>
            <a:chExt cx="2299186" cy="2272784"/>
          </a:xfrm>
        </p:grpSpPr>
        <p:sp>
          <p:nvSpPr>
            <p:cNvPr id="13" name="Rectangle 12"/>
            <p:cNvSpPr/>
            <p:nvPr/>
          </p:nvSpPr>
          <p:spPr>
            <a:xfrm>
              <a:off x="2959716" y="6048917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26608" y="463344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2226608" y="4233333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 rot="16200000" flipH="1">
              <a:off x="2191482" y="5052083"/>
              <a:ext cx="1216806" cy="7768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117730" y="4233333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117730" y="5057366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78054" y="6048919"/>
              <a:ext cx="457200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2146" y="4633445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602146" y="4233335"/>
              <a:ext cx="3727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endCxn id="31" idx="0"/>
            </p:cNvCxnSpPr>
            <p:nvPr/>
          </p:nvCxnSpPr>
          <p:spPr>
            <a:xfrm rot="16200000" flipH="1">
              <a:off x="1383951" y="5326215"/>
              <a:ext cx="1216807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262569" y="464573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6262569" y="4245625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839343" y="60489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rot="5400000">
            <a:off x="5646904" y="5247040"/>
            <a:ext cx="1222914" cy="380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0" y="1810465"/>
            <a:ext cx="4702874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20, 50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double(5)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13082" y="3913850"/>
            <a:ext cx="205036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Every function call has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 which local variables are stored</a:t>
            </a:r>
          </a:p>
        </p:txBody>
      </p:sp>
      <p:cxnSp>
        <p:nvCxnSpPr>
          <p:cNvPr id="51" name="Straight Arrow Connector 50"/>
          <p:cNvCxnSpPr>
            <a:endCxn id="26" idx="1"/>
          </p:cNvCxnSpPr>
          <p:nvPr/>
        </p:nvCxnSpPr>
        <p:spPr>
          <a:xfrm>
            <a:off x="4543778" y="4769556"/>
            <a:ext cx="728464" cy="29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201720" y="3337762"/>
            <a:ext cx="450115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H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ow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it possible that the values of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interfere with each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2" grpId="1" animBg="1"/>
      <p:bldP spid="12" grpId="2" animBg="1"/>
      <p:bldP spid="12" grpId="3" animBg="1"/>
      <p:bldP spid="19" grpId="0" animBg="1"/>
      <p:bldP spid="21" grpId="0"/>
      <p:bldP spid="23" grpId="0" animBg="1"/>
      <p:bldP spid="26" grpId="0" animBg="1"/>
      <p:bldP spid="28" grpId="0"/>
      <p:bldP spid="39" grpId="0" animBg="1"/>
      <p:bldP spid="40" grpId="0"/>
      <p:bldP spid="41" grpId="0" animBg="1"/>
      <p:bldP spid="47" grpId="3" animBg="1"/>
      <p:bldP spid="47" grpId="4" animBg="1"/>
      <p:bldP spid="49" grpId="0"/>
      <p:bldP spid="34" grpId="0"/>
      <p:bldP spid="3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248" y="1653780"/>
            <a:ext cx="69395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Every function call has a namespace associated with it.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</a:t>
            </a:r>
            <a:r>
              <a:rPr lang="en-US" dirty="0"/>
              <a:t>his namespace is where names defined during the execution of the function (e.g., local variables) live.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scope </a:t>
            </a:r>
            <a:r>
              <a:rPr lang="en-US" dirty="0"/>
              <a:t>of these names (i.e., the space where they live) is the namespace of the function.</a:t>
            </a:r>
            <a:endParaRPr lang="en-US" kern="0" dirty="0">
              <a:latin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Scope and global vs. local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5248" y="3692059"/>
            <a:ext cx="7531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 Their scope is the </a:t>
            </a:r>
            <a:r>
              <a:rPr lang="en-US" dirty="0">
                <a:solidFill>
                  <a:srgbClr val="FF0000"/>
                </a:solidFill>
              </a:rPr>
              <a:t>namespace associated with the shell or the whole module</a:t>
            </a:r>
            <a:r>
              <a:rPr lang="en-US" dirty="0"/>
              <a:t>. Variables with global scope are referred to as </a:t>
            </a:r>
            <a:r>
              <a:rPr lang="en-US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075485" y="2761660"/>
            <a:ext cx="173583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199573" y="1853718"/>
            <a:ext cx="294442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981270" y="3069437"/>
            <a:ext cx="8300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scope.py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47837" y="3212402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12" name="Straight Arrow Connector 11"/>
          <p:cNvCxnSpPr>
            <a:endCxn id="11" idx="0"/>
          </p:cNvCxnSpPr>
          <p:nvPr/>
        </p:nvCxnSpPr>
        <p:spPr>
          <a:xfrm rot="16200000" flipH="1">
            <a:off x="2079603" y="2215568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5851" y="1396818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 bwMode="auto">
          <a:xfrm>
            <a:off x="1005851" y="2220851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14729" y="182925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 bwMode="auto">
          <a:xfrm>
            <a:off x="2114729" y="142914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5248" y="3692059"/>
            <a:ext cx="75315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In fact, every name in a Python program has a scope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Whether the name is of a variable, function, class, …</a:t>
            </a: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Outside of its scope, the name does not exist, and any reference to it will result in an error.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738188" lvl="1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Names assigned/defined </a:t>
            </a:r>
            <a:r>
              <a:rPr lang="en-US" dirty="0">
                <a:solidFill>
                  <a:srgbClr val="FF0000"/>
                </a:solidFill>
              </a:rPr>
              <a:t>in the interpreter shell or in a module and outside of any function </a:t>
            </a:r>
            <a:r>
              <a:rPr lang="en-US" dirty="0"/>
              <a:t>are said to have </a:t>
            </a:r>
            <a:r>
              <a:rPr lang="en-US" dirty="0">
                <a:solidFill>
                  <a:srgbClr val="FF0000"/>
                </a:solidFill>
              </a:rPr>
              <a:t>global scope</a:t>
            </a:r>
            <a:r>
              <a:rPr lang="en-US" dirty="0"/>
              <a:t>. Their scope is the </a:t>
            </a:r>
            <a:r>
              <a:rPr lang="en-US" dirty="0">
                <a:solidFill>
                  <a:srgbClr val="FF0000"/>
                </a:solidFill>
              </a:rPr>
              <a:t>namespace associated with the shell</a:t>
            </a: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005851" y="2220851"/>
            <a:ext cx="12105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module scope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 animBg="1"/>
      <p:bldP spid="8" grpId="0" animBg="1"/>
      <p:bldP spid="9" grpId="0"/>
      <p:bldP spid="14" grpId="0"/>
      <p:bldP spid="17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Example: variable with local scope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631294"/>
            <a:ext cx="6696371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scope local to function call </a:t>
            </a:r>
            <a:r>
              <a:rPr lang="en-US" sz="1400" kern="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local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047028" y="473882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 bwMode="auto">
          <a:xfrm>
            <a:off x="4907272" y="433871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>
            <a:endCxn id="50" idx="0"/>
          </p:cNvCxnSpPr>
          <p:nvPr/>
        </p:nvCxnSpPr>
        <p:spPr>
          <a:xfrm rot="5400000">
            <a:off x="4106953" y="5071558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53938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44" grpId="0" animBg="1"/>
      <p:bldP spid="46" grpId="0" animBg="1"/>
      <p:bldP spid="47" grpId="0"/>
      <p:bldP spid="50" grpId="0" animBg="1"/>
      <p:bldP spid="51" grpId="0" animBg="1"/>
      <p:bldP spid="51" grpId="1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Example: variable with global scope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739015"/>
            <a:ext cx="66963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global scope, </a:t>
            </a:r>
            <a:r>
              <a:rPr lang="en-US" sz="14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local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still 0</a:t>
            </a:r>
          </a:p>
        </p:txBody>
      </p:sp>
      <p:grpSp>
        <p:nvGrpSpPr>
          <p:cNvPr id="4" name="Group 36"/>
          <p:cNvGrpSpPr/>
          <p:nvPr/>
        </p:nvGrpSpPr>
        <p:grpSpPr>
          <a:xfrm>
            <a:off x="256538" y="4338716"/>
            <a:ext cx="2320269" cy="2282569"/>
            <a:chOff x="256538" y="4338716"/>
            <a:chExt cx="2320269" cy="2282569"/>
          </a:xfrm>
        </p:grpSpPr>
        <p:sp>
          <p:nvSpPr>
            <p:cNvPr id="7" name="Rectangle 6"/>
            <p:cNvSpPr/>
            <p:nvPr/>
          </p:nvSpPr>
          <p:spPr>
            <a:xfrm>
              <a:off x="1365416" y="473882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008904" y="4338716"/>
              <a:ext cx="10896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1340131" y="5147624"/>
              <a:ext cx="1216806" cy="796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56538" y="4338716"/>
              <a:ext cx="184198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256538" y="5162749"/>
              <a:ext cx="52094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shell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098523" y="6164087"/>
              <a:ext cx="478284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1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44" grpId="0" animBg="1"/>
      <p:bldP spid="51" grpId="0" animBg="1"/>
      <p:bldP spid="51" grpId="1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535411" y="0"/>
            <a:ext cx="86085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Modifying global variables in functions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17162" y="47388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 bwMode="auto">
          <a:xfrm>
            <a:off x="4177406" y="4338714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6436" y="4338714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4317162" y="5162747"/>
            <a:ext cx="15772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f(3)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44" idx="0"/>
          </p:cNvCxnSpPr>
          <p:nvPr/>
        </p:nvCxnSpPr>
        <p:spPr>
          <a:xfrm rot="5400000">
            <a:off x="3377087" y="5071557"/>
            <a:ext cx="1226594" cy="958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1523572"/>
            <a:ext cx="7312467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 a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all references to a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are to the global a</a:t>
            </a:r>
            <a:endParaRPr lang="en-US" sz="1400" kern="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6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is changed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is the global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   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a has global scope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print('f(3) = {}'.format(f(3)))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{}'.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     </a:t>
            </a:r>
            <a:r>
              <a:rPr lang="en-US" sz="1400" kern="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global a has been changed to 6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416" y="473882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08904" y="4338716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340131" y="5147624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56538" y="4338716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 bwMode="auto">
          <a:xfrm>
            <a:off x="256538" y="5162749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98523" y="6164087"/>
            <a:ext cx="47828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82551" y="6164086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6368989" y="3767943"/>
            <a:ext cx="2319955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=== RESTART 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f(3) =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is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12417" y="61640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41" name="Straight Arrow Connector 40"/>
          <p:cNvCxnSpPr>
            <a:endCxn id="37" idx="0"/>
          </p:cNvCxnSpPr>
          <p:nvPr/>
        </p:nvCxnSpPr>
        <p:spPr>
          <a:xfrm>
            <a:off x="1550259" y="4937494"/>
            <a:ext cx="2690758" cy="1226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9" grpId="0" animBg="1"/>
      <p:bldP spid="14" grpId="0"/>
      <p:bldP spid="36" grpId="0" animBg="1"/>
      <p:bldP spid="40" grpId="0"/>
      <p:bldP spid="49" grpId="0" animBg="1"/>
      <p:bldP spid="49" grpId="1" animBg="1"/>
      <p:bldP spid="60" grpId="0" animBg="1"/>
      <p:bldP spid="7" grpId="0" animBg="1"/>
      <p:bldP spid="11" grpId="0"/>
      <p:bldP spid="35" grpId="0" animBg="1"/>
      <p:bldP spid="39" grpId="0"/>
      <p:bldP spid="38" grpId="0" animBg="1"/>
      <p:bldP spid="44" grpId="0" animBg="1"/>
      <p:bldP spid="51" grpId="0" animBg="1"/>
      <p:bldP spid="51" grpId="1" animBg="1"/>
      <p:bldP spid="55" grpId="0" animBg="1"/>
      <p:bldP spid="37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C7689204E33847991AB52D93611C85" ma:contentTypeVersion="" ma:contentTypeDescription="Een nieuw document maken." ma:contentTypeScope="" ma:versionID="e6446b0e9ed2546b79bfa36052a75a46">
  <xsd:schema xmlns:xsd="http://www.w3.org/2001/XMLSchema" xmlns:xs="http://www.w3.org/2001/XMLSchema" xmlns:p="http://schemas.microsoft.com/office/2006/metadata/properties" xmlns:ns2="9ab5e87a-ed8e-45a5-9793-059f67398425" targetNamespace="http://schemas.microsoft.com/office/2006/metadata/properties" ma:root="true" ma:fieldsID="e36a552b910c1cdf142adc90bba5ebe9" ns2:_="">
    <xsd:import namespace="9ab5e87a-ed8e-45a5-9793-059f67398425"/>
    <xsd:element name="properties">
      <xsd:complexType>
        <xsd:sequence>
          <xsd:element name="documentManagement">
            <xsd:complexType>
              <xsd:all>
                <xsd:element ref="ns2:Categorie" minOccurs="0"/>
                <xsd:element ref="ns2:Week" minOccurs="0"/>
                <xsd:element ref="ns2:Volgorde_x0020_Document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5e87a-ed8e-45a5-9793-059f67398425" elementFormDefault="qualified">
    <xsd:import namespace="http://schemas.microsoft.com/office/2006/documentManagement/types"/>
    <xsd:import namespace="http://schemas.microsoft.com/office/infopath/2007/PartnerControls"/>
    <xsd:element name="Categorie" ma:index="8" nillable="true" ma:displayName="Categorie" ma:default="Extra" ma:description="Hier wordt de categorie vermeld waaronder het studiemateriaal valt" ma:format="Dropdown" ma:internalName="Categorie">
      <xsd:simpleType>
        <xsd:union memberTypes="dms:Text">
          <xsd:simpleType>
            <xsd:restriction base="dms:Choice">
              <xsd:enumeration value="Cursushandleiding"/>
              <xsd:enumeration value="Formulier"/>
              <xsd:enumeration value="FAQ"/>
              <xsd:enumeration value="Presentaties college"/>
              <xsd:enumeration value="Proeftentamen"/>
              <xsd:enumeration value="Extra"/>
            </xsd:restriction>
          </xsd:simpleType>
        </xsd:union>
      </xsd:simpleType>
    </xsd:element>
    <xsd:element name="Week" ma:index="9" nillable="true" ma:displayName="Week" ma:default="Geen week" ma:description="Alleen van belang als u het studiemateriaal wil groeperen per week." ma:format="Dropdown" ma:internalName="Week">
      <xsd:simpleType>
        <xsd:restriction base="dms:Choice">
          <xsd:enumeration value="Geen week"/>
          <xsd:enumeration value="Week 1"/>
          <xsd:enumeration value="Week 2"/>
          <xsd:enumeration value="Week 3"/>
          <xsd:enumeration value="Week 4"/>
          <xsd:enumeration value="Week 5"/>
          <xsd:enumeration value="Week 6"/>
          <xsd:enumeration value="Week 7"/>
          <xsd:enumeration value="Week 8"/>
          <xsd:enumeration value="Week 9"/>
          <xsd:enumeration value="Week 10"/>
        </xsd:restriction>
      </xsd:simpleType>
    </xsd:element>
    <xsd:element name="Volgorde_x0020_Documenten" ma:index="10" nillable="true" ma:displayName="Volgorde Documenten" ma:decimals="0" ma:default="9999" ma:description="Deze kolom biedt de mogelijkheid de volgorde van de documenten op deze lijst te bepalen" ma:internalName="Volgorde_x0020_Documenten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olgorde_x0020_Documenten xmlns="9ab5e87a-ed8e-45a5-9793-059f67398425">8</Volgorde_x0020_Documenten>
    <Week xmlns="9ab5e87a-ed8e-45a5-9793-059f67398425">Geen week</Week>
    <Categorie xmlns="9ab5e87a-ed8e-45a5-9793-059f67398425">Presentaties college</Categorie>
  </documentManagement>
</p:properties>
</file>

<file path=customXml/itemProps1.xml><?xml version="1.0" encoding="utf-8"?>
<ds:datastoreItem xmlns:ds="http://schemas.openxmlformats.org/officeDocument/2006/customXml" ds:itemID="{FEFFB5AA-A9AC-4974-AC86-5E25CF311A93}"/>
</file>

<file path=customXml/itemProps2.xml><?xml version="1.0" encoding="utf-8"?>
<ds:datastoreItem xmlns:ds="http://schemas.openxmlformats.org/officeDocument/2006/customXml" ds:itemID="{2E9FAAD6-C5AB-4646-B7F1-A9E894D929EF}"/>
</file>

<file path=customXml/itemProps3.xml><?xml version="1.0" encoding="utf-8"?>
<ds:datastoreItem xmlns:ds="http://schemas.openxmlformats.org/officeDocument/2006/customXml" ds:itemID="{402619B1-9E72-406C-A971-CD98476A1D9B}"/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27638</TotalTime>
  <Words>2048</Words>
  <Application>Microsoft Office PowerPoint</Application>
  <PresentationFormat>Diavoorstelling (4:3)</PresentationFormat>
  <Paragraphs>380</Paragraphs>
  <Slides>15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Title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8</dc:title>
  <dc:creator>Ljubomir Perkovic</dc:creator>
  <cp:lastModifiedBy>Bart v. Eijkelenburg</cp:lastModifiedBy>
  <cp:revision>211</cp:revision>
  <dcterms:created xsi:type="dcterms:W3CDTF">2014-01-06T20:12:19Z</dcterms:created>
  <dcterms:modified xsi:type="dcterms:W3CDTF">2016-09-24T21:18:21Z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0x01010080C7689204E33847991AB52D93611C85</vt:lpwstr>
  </property>
</Properties>
</file>