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handoutMasterIdLst>
    <p:handoutMasterId r:id="rId19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29" r:id="rId9"/>
    <p:sldId id="264" r:id="rId10"/>
    <p:sldId id="265" r:id="rId11"/>
    <p:sldId id="266" r:id="rId12"/>
    <p:sldId id="267" r:id="rId13"/>
    <p:sldId id="268" r:id="rId14"/>
    <p:sldId id="431" r:id="rId15"/>
    <p:sldId id="432" r:id="rId16"/>
    <p:sldId id="433" r:id="rId17"/>
    <p:sldId id="434" r:id="rId18"/>
    <p:sldId id="430" r:id="rId19"/>
    <p:sldId id="269" r:id="rId20"/>
    <p:sldId id="270" r:id="rId21"/>
    <p:sldId id="271" r:id="rId22"/>
    <p:sldId id="272" r:id="rId23"/>
    <p:sldId id="280" r:id="rId24"/>
    <p:sldId id="435" r:id="rId25"/>
    <p:sldId id="281" r:id="rId26"/>
    <p:sldId id="436" r:id="rId27"/>
    <p:sldId id="437" r:id="rId28"/>
    <p:sldId id="438" r:id="rId29"/>
    <p:sldId id="439" r:id="rId30"/>
    <p:sldId id="440" r:id="rId31"/>
    <p:sldId id="426" r:id="rId32"/>
    <p:sldId id="425" r:id="rId33"/>
    <p:sldId id="441" r:id="rId34"/>
    <p:sldId id="442" r:id="rId35"/>
    <p:sldId id="428" r:id="rId36"/>
    <p:sldId id="287" r:id="rId37"/>
    <p:sldId id="285" r:id="rId38"/>
    <p:sldId id="306" r:id="rId39"/>
    <p:sldId id="286" r:id="rId40"/>
    <p:sldId id="307" r:id="rId41"/>
    <p:sldId id="288" r:id="rId42"/>
    <p:sldId id="308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4" r:id="rId65"/>
    <p:sldId id="303" r:id="rId66"/>
    <p:sldId id="305" r:id="rId67"/>
    <p:sldId id="309" r:id="rId68"/>
    <p:sldId id="444" r:id="rId69"/>
    <p:sldId id="443" r:id="rId70"/>
    <p:sldId id="419" r:id="rId71"/>
    <p:sldId id="314" r:id="rId72"/>
    <p:sldId id="315" r:id="rId73"/>
    <p:sldId id="317" r:id="rId74"/>
    <p:sldId id="316" r:id="rId75"/>
    <p:sldId id="310" r:id="rId76"/>
    <p:sldId id="311" r:id="rId77"/>
    <p:sldId id="312" r:id="rId78"/>
    <p:sldId id="313" r:id="rId79"/>
    <p:sldId id="318" r:id="rId80"/>
    <p:sldId id="319" r:id="rId81"/>
    <p:sldId id="320" r:id="rId82"/>
    <p:sldId id="446" r:id="rId83"/>
    <p:sldId id="327" r:id="rId84"/>
    <p:sldId id="445" r:id="rId85"/>
    <p:sldId id="321" r:id="rId86"/>
    <p:sldId id="322" r:id="rId87"/>
    <p:sldId id="323" r:id="rId88"/>
    <p:sldId id="326" r:id="rId89"/>
    <p:sldId id="324" r:id="rId90"/>
    <p:sldId id="325" r:id="rId91"/>
    <p:sldId id="447" r:id="rId92"/>
    <p:sldId id="328" r:id="rId93"/>
    <p:sldId id="329" r:id="rId94"/>
    <p:sldId id="330" r:id="rId95"/>
    <p:sldId id="332" r:id="rId96"/>
    <p:sldId id="333" r:id="rId97"/>
    <p:sldId id="334" r:id="rId98"/>
    <p:sldId id="331" r:id="rId99"/>
    <p:sldId id="335" r:id="rId100"/>
    <p:sldId id="336" r:id="rId101"/>
    <p:sldId id="337" r:id="rId102"/>
    <p:sldId id="338" r:id="rId103"/>
    <p:sldId id="339" r:id="rId104"/>
    <p:sldId id="340" r:id="rId105"/>
    <p:sldId id="341" r:id="rId106"/>
    <p:sldId id="342" r:id="rId107"/>
    <p:sldId id="343" r:id="rId108"/>
    <p:sldId id="344" r:id="rId109"/>
    <p:sldId id="345" r:id="rId110"/>
    <p:sldId id="346" r:id="rId111"/>
    <p:sldId id="347" r:id="rId112"/>
    <p:sldId id="348" r:id="rId113"/>
    <p:sldId id="349" r:id="rId114"/>
    <p:sldId id="449" r:id="rId115"/>
    <p:sldId id="350" r:id="rId116"/>
    <p:sldId id="352" r:id="rId117"/>
    <p:sldId id="448" r:id="rId118"/>
    <p:sldId id="418" r:id="rId119"/>
    <p:sldId id="353" r:id="rId120"/>
    <p:sldId id="354" r:id="rId121"/>
    <p:sldId id="355" r:id="rId122"/>
    <p:sldId id="356" r:id="rId123"/>
    <p:sldId id="357" r:id="rId124"/>
    <p:sldId id="358" r:id="rId125"/>
    <p:sldId id="359" r:id="rId126"/>
    <p:sldId id="360" r:id="rId127"/>
    <p:sldId id="361" r:id="rId128"/>
    <p:sldId id="362" r:id="rId129"/>
    <p:sldId id="363" r:id="rId130"/>
    <p:sldId id="364" r:id="rId131"/>
    <p:sldId id="366" r:id="rId132"/>
    <p:sldId id="367" r:id="rId133"/>
    <p:sldId id="365" r:id="rId134"/>
    <p:sldId id="368" r:id="rId135"/>
    <p:sldId id="369" r:id="rId136"/>
    <p:sldId id="450" r:id="rId137"/>
    <p:sldId id="370" r:id="rId138"/>
    <p:sldId id="371" r:id="rId139"/>
    <p:sldId id="414" r:id="rId140"/>
    <p:sldId id="415" r:id="rId141"/>
    <p:sldId id="372" r:id="rId142"/>
    <p:sldId id="373" r:id="rId143"/>
    <p:sldId id="374" r:id="rId144"/>
    <p:sldId id="375" r:id="rId145"/>
    <p:sldId id="416" r:id="rId146"/>
    <p:sldId id="417" r:id="rId147"/>
    <p:sldId id="376" r:id="rId148"/>
    <p:sldId id="377" r:id="rId149"/>
    <p:sldId id="378" r:id="rId150"/>
    <p:sldId id="379" r:id="rId151"/>
    <p:sldId id="380" r:id="rId152"/>
    <p:sldId id="381" r:id="rId153"/>
    <p:sldId id="382" r:id="rId154"/>
    <p:sldId id="383" r:id="rId155"/>
    <p:sldId id="384" r:id="rId156"/>
    <p:sldId id="451" r:id="rId157"/>
    <p:sldId id="420" r:id="rId158"/>
    <p:sldId id="424" r:id="rId159"/>
    <p:sldId id="422" r:id="rId160"/>
    <p:sldId id="423" r:id="rId161"/>
    <p:sldId id="421" r:id="rId162"/>
    <p:sldId id="385" r:id="rId163"/>
    <p:sldId id="386" r:id="rId164"/>
    <p:sldId id="387" r:id="rId165"/>
    <p:sldId id="388" r:id="rId166"/>
    <p:sldId id="389" r:id="rId167"/>
    <p:sldId id="390" r:id="rId168"/>
    <p:sldId id="391" r:id="rId169"/>
    <p:sldId id="392" r:id="rId170"/>
    <p:sldId id="393" r:id="rId171"/>
    <p:sldId id="394" r:id="rId172"/>
    <p:sldId id="395" r:id="rId173"/>
    <p:sldId id="396" r:id="rId174"/>
    <p:sldId id="397" r:id="rId175"/>
    <p:sldId id="398" r:id="rId176"/>
    <p:sldId id="399" r:id="rId177"/>
    <p:sldId id="403" r:id="rId178"/>
    <p:sldId id="400" r:id="rId179"/>
    <p:sldId id="401" r:id="rId180"/>
    <p:sldId id="402" r:id="rId181"/>
    <p:sldId id="404" r:id="rId182"/>
    <p:sldId id="407" r:id="rId183"/>
    <p:sldId id="408" r:id="rId184"/>
    <p:sldId id="406" r:id="rId185"/>
    <p:sldId id="452" r:id="rId186"/>
    <p:sldId id="405" r:id="rId187"/>
    <p:sldId id="409" r:id="rId188"/>
    <p:sldId id="410" r:id="rId189"/>
    <p:sldId id="411" r:id="rId190"/>
    <p:sldId id="412" r:id="rId19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FDA2C1-0092-4A4B-ADA5-E061F5155F56}">
          <p14:sldIdLst>
            <p14:sldId id="256"/>
            <p14:sldId id="257"/>
            <p14:sldId id="258"/>
            <p14:sldId id="259"/>
          </p14:sldIdLst>
        </p14:section>
        <p14:section name="network size" id="{A3B98DE3-8847-4582-8B26-A4F23EAA2B28}">
          <p14:sldIdLst>
            <p14:sldId id="260"/>
            <p14:sldId id="261"/>
            <p14:sldId id="262"/>
            <p14:sldId id="429"/>
            <p14:sldId id="264"/>
            <p14:sldId id="265"/>
            <p14:sldId id="266"/>
            <p14:sldId id="267"/>
          </p14:sldIdLst>
        </p14:section>
        <p14:section name="network ownership" id="{70F1732C-7C5D-4042-A226-CFC4174AF5EF}">
          <p14:sldIdLst>
            <p14:sldId id="268"/>
            <p14:sldId id="431"/>
            <p14:sldId id="432"/>
            <p14:sldId id="433"/>
            <p14:sldId id="434"/>
          </p14:sldIdLst>
        </p14:section>
        <p14:section name="network topologies" id="{000D34FE-4F2F-470E-8C96-697B2578E680}">
          <p14:sldIdLst>
            <p14:sldId id="430"/>
            <p14:sldId id="269"/>
            <p14:sldId id="270"/>
            <p14:sldId id="271"/>
            <p14:sldId id="272"/>
          </p14:sldIdLst>
        </p14:section>
        <p14:section name="network evolution" id="{4B3C15B5-82EF-4860-AF54-78A4206897BB}">
          <p14:sldIdLst>
            <p14:sldId id="280"/>
            <p14:sldId id="435"/>
            <p14:sldId id="281"/>
            <p14:sldId id="436"/>
            <p14:sldId id="437"/>
            <p14:sldId id="438"/>
            <p14:sldId id="439"/>
            <p14:sldId id="440"/>
            <p14:sldId id="426"/>
            <p14:sldId id="425"/>
            <p14:sldId id="441"/>
            <p14:sldId id="442"/>
            <p14:sldId id="428"/>
          </p14:sldIdLst>
        </p14:section>
        <p14:section name="network models" id="{AEBA1D37-D4F6-4A71-B700-B691425744C8}">
          <p14:sldIdLst>
            <p14:sldId id="287"/>
            <p14:sldId id="285"/>
            <p14:sldId id="306"/>
            <p14:sldId id="286"/>
            <p14:sldId id="307"/>
            <p14:sldId id="288"/>
            <p14:sldId id="308"/>
          </p14:sldIdLst>
        </p14:section>
        <p14:section name="network protocols" id="{266E1ABA-D5D6-427D-9AA1-D4F73B60C191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routing schemes" id="{8E9EE8B7-EF1A-41E8-BBF7-138A120A02A6}">
          <p14:sldIdLst>
            <p14:sldId id="289"/>
            <p14:sldId id="290"/>
            <p14:sldId id="291"/>
            <p14:sldId id="292"/>
            <p14:sldId id="293"/>
          </p14:sldIdLst>
        </p14:section>
        <p14:section name="network communication" id="{147D9553-8E9F-48BB-ACDD-0D964C9D8508}">
          <p14:sldIdLst>
            <p14:sldId id="294"/>
            <p14:sldId id="295"/>
            <p14:sldId id="296"/>
            <p14:sldId id="297"/>
            <p14:sldId id="298"/>
          </p14:sldIdLst>
        </p14:section>
        <p14:section name="encapsulation" id="{12C830BD-12EC-4327-8580-EB25D0D96944}">
          <p14:sldIdLst>
            <p14:sldId id="299"/>
            <p14:sldId id="300"/>
            <p14:sldId id="301"/>
            <p14:sldId id="302"/>
            <p14:sldId id="304"/>
            <p14:sldId id="303"/>
            <p14:sldId id="305"/>
          </p14:sldIdLst>
        </p14:section>
        <p14:section name="network icons" id="{6C003DC0-EA06-4C5F-B309-9811DE16BE81}">
          <p14:sldIdLst>
            <p14:sldId id="309"/>
            <p14:sldId id="444"/>
          </p14:sldIdLst>
        </p14:section>
        <p14:section name="Internet Protocol" id="{2B1BCF53-B3BA-489A-B554-022C9FC411FB}">
          <p14:sldIdLst>
            <p14:sldId id="443"/>
            <p14:sldId id="419"/>
            <p14:sldId id="314"/>
            <p14:sldId id="315"/>
            <p14:sldId id="317"/>
            <p14:sldId id="316"/>
            <p14:sldId id="310"/>
            <p14:sldId id="311"/>
            <p14:sldId id="312"/>
            <p14:sldId id="313"/>
            <p14:sldId id="318"/>
            <p14:sldId id="319"/>
            <p14:sldId id="320"/>
            <p14:sldId id="446"/>
            <p14:sldId id="327"/>
            <p14:sldId id="445"/>
          </p14:sldIdLst>
        </p14:section>
        <p14:section name="a bit of history" id="{FFA2BB50-6276-4219-900B-BFC73429AC12}">
          <p14:sldIdLst>
            <p14:sldId id="321"/>
            <p14:sldId id="322"/>
            <p14:sldId id="323"/>
            <p14:sldId id="326"/>
            <p14:sldId id="324"/>
            <p14:sldId id="325"/>
            <p14:sldId id="447"/>
          </p14:sldIdLst>
        </p14:section>
        <p14:section name="subnetting" id="{5A43CA7B-887C-4137-B2B0-02B8C7673A69}">
          <p14:sldIdLst>
            <p14:sldId id="328"/>
            <p14:sldId id="329"/>
            <p14:sldId id="330"/>
            <p14:sldId id="332"/>
            <p14:sldId id="333"/>
            <p14:sldId id="334"/>
            <p14:sldId id="331"/>
          </p14:sldIdLst>
        </p14:section>
        <p14:section name="DHCP" id="{F964247F-5184-413A-BE27-5962A9AC1290}">
          <p14:sldIdLst>
            <p14:sldId id="335"/>
            <p14:sldId id="336"/>
            <p14:sldId id="337"/>
            <p14:sldId id="338"/>
          </p14:sldIdLst>
        </p14:section>
        <p14:section name="NAT" id="{3CD595A6-D122-42F4-B768-D932D1C3626F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routing" id="{A061F74D-3699-4535-A2B9-A95B13E2378C}">
          <p14:sldIdLst>
            <p14:sldId id="349"/>
            <p14:sldId id="449"/>
            <p14:sldId id="350"/>
            <p14:sldId id="352"/>
            <p14:sldId id="448"/>
            <p14:sldId id="418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UDP" id="{09C64409-95C8-45A3-A109-A3AEB299A013}">
          <p14:sldIdLst>
            <p14:sldId id="359"/>
            <p14:sldId id="360"/>
            <p14:sldId id="361"/>
            <p14:sldId id="362"/>
          </p14:sldIdLst>
        </p14:section>
        <p14:section name="TCP" id="{3A26B234-4E07-4171-9849-06CC008A945C}">
          <p14:sldIdLst>
            <p14:sldId id="363"/>
            <p14:sldId id="364"/>
            <p14:sldId id="366"/>
            <p14:sldId id="367"/>
            <p14:sldId id="365"/>
            <p14:sldId id="368"/>
            <p14:sldId id="369"/>
            <p14:sldId id="450"/>
          </p14:sldIdLst>
        </p14:section>
        <p14:section name="Ethernet" id="{AB75BB50-505A-4C4F-B587-6545B961A5EC}">
          <p14:sldIdLst>
            <p14:sldId id="370"/>
            <p14:sldId id="371"/>
            <p14:sldId id="414"/>
            <p14:sldId id="415"/>
            <p14:sldId id="372"/>
            <p14:sldId id="373"/>
            <p14:sldId id="374"/>
            <p14:sldId id="375"/>
            <p14:sldId id="416"/>
            <p14:sldId id="417"/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wires" id="{CE5E7B8D-BBFF-46E4-82E4-292F1503998D}">
          <p14:sldIdLst>
            <p14:sldId id="382"/>
            <p14:sldId id="383"/>
            <p14:sldId id="384"/>
            <p14:sldId id="451"/>
            <p14:sldId id="420"/>
            <p14:sldId id="424"/>
            <p14:sldId id="422"/>
            <p14:sldId id="423"/>
            <p14:sldId id="421"/>
            <p14:sldId id="385"/>
            <p14:sldId id="386"/>
            <p14:sldId id="387"/>
          </p14:sldIdLst>
        </p14:section>
        <p14:section name="wireless" id="{71B9CE9D-42D7-46D5-920D-90F698601649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applications" id="{74C8C709-B9A6-44AC-972F-D0AC6D7FE6A0}">
          <p14:sldIdLst>
            <p14:sldId id="396"/>
            <p14:sldId id="397"/>
            <p14:sldId id="398"/>
            <p14:sldId id="399"/>
            <p14:sldId id="403"/>
            <p14:sldId id="400"/>
            <p14:sldId id="401"/>
            <p14:sldId id="402"/>
            <p14:sldId id="404"/>
            <p14:sldId id="407"/>
            <p14:sldId id="408"/>
            <p14:sldId id="406"/>
            <p14:sldId id="452"/>
            <p14:sldId id="405"/>
            <p14:sldId id="409"/>
            <p14:sldId id="410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92" userDrawn="1">
          <p15:clr>
            <a:srgbClr val="A4A3A4"/>
          </p15:clr>
        </p15:guide>
        <p15:guide id="4" pos="6788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  <p15:guide id="6" orient="horz" pos="2954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  <p:guide pos="892"/>
        <p:guide pos="6788"/>
        <p:guide orient="horz" pos="3748"/>
        <p:guide orient="horz" pos="2954"/>
        <p:guide orient="horz" pos="1344"/>
        <p:guide orient="horz" pos="5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898" y="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notesMaster" Target="notesMasters/notesMaster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0" dirty="0" smtClean="0">
                <a:solidFill>
                  <a:schemeClr val="tx1"/>
                </a:solidFill>
              </a:rPr>
              <a:t>198.51.100.0/24</a:t>
            </a:r>
            <a:endParaRPr lang="en-US" sz="4000" b="0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192.168.1.0/24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33-4206-A691-E606F9AA857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33-4206-A691-E606F9AA85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33-4206-A691-E606F9AA85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D33-4206-A691-E606F9AA85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D33-4206-A691-E606F9AA857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198.51.100.0/24</c:v>
                </c:pt>
                <c:pt idx="1">
                  <c:v>198.51.100.64/26</c:v>
                </c:pt>
                <c:pt idx="2">
                  <c:v>198.51.100.128/27</c:v>
                </c:pt>
                <c:pt idx="4">
                  <c:v>198.51.100.192/26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33-4206-A691-E606F9AA857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6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000" b="0" dirty="0" smtClean="0">
                <a:solidFill>
                  <a:schemeClr val="tx1"/>
                </a:solidFill>
              </a:rPr>
              <a:t>198.51.100.0/24</a:t>
            </a:r>
            <a:endParaRPr lang="en-US" sz="40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192.168.1.0/24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31-471B-8AEA-810BB38D2E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31-471B-8AEA-810BB38D2E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831-471B-8AEA-810BB38D2E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831-471B-8AEA-810BB38D2E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831-471B-8AEA-810BB38D2EB0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198.51.100.0/24</c:v>
                </c:pt>
                <c:pt idx="1">
                  <c:v>198.51.100.64/26</c:v>
                </c:pt>
                <c:pt idx="2">
                  <c:v>198.51.100.128/27</c:v>
                </c:pt>
                <c:pt idx="3">
                  <c:v>198.51.100.160/27</c:v>
                </c:pt>
                <c:pt idx="4">
                  <c:v>198.51.100.192/26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32</c:v>
                </c:pt>
                <c:pt idx="3">
                  <c:v>32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31-471B-8AEA-810BB38D2EB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3467424-F70D-4CF0-B936-316BFC604EA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067B091-F82E-4FF8-80AF-16E58EAA8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6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87516F-BB22-4573-A8DB-FEB738B113D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2C59A1-51AA-4AD4-9EEE-5B2CB5F7F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ogical_operations" TargetMode="External"/><Relationship Id="rId3" Type="http://schemas.openxmlformats.org/officeDocument/2006/relationships/hyperlink" Target="https://en.wikipedia.org/wiki/Digital_electronics" TargetMode="External"/><Relationship Id="rId7" Type="http://schemas.openxmlformats.org/officeDocument/2006/relationships/hyperlink" Target="https://en.wikipedia.org/wiki/Arithmeti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quence" TargetMode="External"/><Relationship Id="rId5" Type="http://schemas.openxmlformats.org/officeDocument/2006/relationships/hyperlink" Target="https://en.wikipedia.org/wiki/Execution_(computing)" TargetMode="External"/><Relationship Id="rId4" Type="http://schemas.openxmlformats.org/officeDocument/2006/relationships/hyperlink" Target="https://en.wikipedia.org/wiki/Machine" TargetMode="External"/><Relationship Id="rId9" Type="http://schemas.openxmlformats.org/officeDocument/2006/relationships/hyperlink" Target="https://en.wikipedia.org/wiki/Computati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7" Type="http://schemas.openxmlformats.org/officeDocument/2006/relationships/hyperlink" Target="https://en.wikipedia.org/wiki/Interconnec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gital_signal" TargetMode="External"/><Relationship Id="rId5" Type="http://schemas.openxmlformats.org/officeDocument/2006/relationships/hyperlink" Target="https://en.wikipedia.org/wiki/Communication_protocol" TargetMode="External"/><Relationship Id="rId4" Type="http://schemas.openxmlformats.org/officeDocument/2006/relationships/hyperlink" Target="https://en.wikipedia.org/wiki/Node_(networking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A </a:t>
            </a:r>
            <a:r>
              <a:rPr lang="en-US" sz="1300" b="1" dirty="0"/>
              <a:t>computer</a:t>
            </a:r>
            <a:r>
              <a:rPr lang="en-US" sz="1300" dirty="0"/>
              <a:t> is a </a:t>
            </a:r>
            <a:r>
              <a:rPr lang="en-US" sz="1300" dirty="0">
                <a:hlinkClick r:id="rId3" tooltip="Digital electronics"/>
              </a:rPr>
              <a:t>digital electronic</a:t>
            </a:r>
            <a:r>
              <a:rPr lang="en-US" sz="1300" dirty="0"/>
              <a:t> </a:t>
            </a:r>
            <a:r>
              <a:rPr lang="en-US" sz="1300" dirty="0">
                <a:hlinkClick r:id="rId4" tooltip="Machine"/>
              </a:rPr>
              <a:t>machine</a:t>
            </a:r>
            <a:r>
              <a:rPr lang="en-US" sz="1300" dirty="0"/>
              <a:t> that can be programmed to </a:t>
            </a:r>
            <a:r>
              <a:rPr lang="en-US" sz="1300" dirty="0">
                <a:hlinkClick r:id="rId5" tooltip="Execution (computing)"/>
              </a:rPr>
              <a:t>carry out</a:t>
            </a:r>
            <a:r>
              <a:rPr lang="en-US" sz="1300" dirty="0"/>
              <a:t> </a:t>
            </a:r>
            <a:r>
              <a:rPr lang="en-US" sz="1300" dirty="0">
                <a:hlinkClick r:id="rId6" tooltip="Sequence"/>
              </a:rPr>
              <a:t>sequences</a:t>
            </a:r>
            <a:r>
              <a:rPr lang="en-US" sz="1300" dirty="0"/>
              <a:t> of </a:t>
            </a:r>
            <a:r>
              <a:rPr lang="en-US" sz="1300" dirty="0">
                <a:hlinkClick r:id="rId7" tooltip="Arithmetic"/>
              </a:rPr>
              <a:t>arithmetic</a:t>
            </a:r>
            <a:r>
              <a:rPr lang="en-US" sz="1300" dirty="0"/>
              <a:t> or </a:t>
            </a:r>
            <a:r>
              <a:rPr lang="en-US" sz="1300" dirty="0">
                <a:hlinkClick r:id="rId8" tooltip="Logical operations"/>
              </a:rPr>
              <a:t>logical operations</a:t>
            </a:r>
            <a:r>
              <a:rPr lang="en-US" sz="1300" dirty="0"/>
              <a:t> (</a:t>
            </a:r>
            <a:r>
              <a:rPr lang="en-US" sz="1300" dirty="0">
                <a:hlinkClick r:id="rId9" tooltip="Computation"/>
              </a:rPr>
              <a:t>computation</a:t>
            </a:r>
            <a:r>
              <a:rPr lang="en-US" sz="1300" dirty="0"/>
              <a:t>)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59A1-51AA-4AD4-9EEE-5B2CB5F7F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A </a:t>
            </a:r>
            <a:r>
              <a:rPr lang="en-US" sz="1300" b="1" dirty="0"/>
              <a:t>computer network</a:t>
            </a:r>
            <a:r>
              <a:rPr lang="en-US" sz="1300" dirty="0"/>
              <a:t> is a set of </a:t>
            </a:r>
            <a:r>
              <a:rPr lang="en-US" sz="1300" dirty="0">
                <a:hlinkClick r:id="rId3" tooltip="Computer"/>
              </a:rPr>
              <a:t>computers</a:t>
            </a:r>
            <a:r>
              <a:rPr lang="en-US" sz="1300" dirty="0"/>
              <a:t> sharing resources located on or provided by </a:t>
            </a:r>
            <a:r>
              <a:rPr lang="en-US" sz="1300" dirty="0">
                <a:hlinkClick r:id="rId4" tooltip="Node (networking)"/>
              </a:rPr>
              <a:t>network nodes</a:t>
            </a:r>
            <a:r>
              <a:rPr lang="en-US" sz="1300" dirty="0"/>
              <a:t>. The computers use common </a:t>
            </a:r>
            <a:r>
              <a:rPr lang="en-US" sz="1300" dirty="0">
                <a:hlinkClick r:id="rId5" tooltip="Communication protocol"/>
              </a:rPr>
              <a:t>communication protocols</a:t>
            </a:r>
            <a:r>
              <a:rPr lang="en-US" sz="1300" dirty="0"/>
              <a:t> over </a:t>
            </a:r>
            <a:r>
              <a:rPr lang="en-US" sz="1300" dirty="0">
                <a:hlinkClick r:id="rId6" tooltip="Digital signal"/>
              </a:rPr>
              <a:t>digital</a:t>
            </a:r>
            <a:r>
              <a:rPr lang="en-US" sz="1300" dirty="0"/>
              <a:t> </a:t>
            </a:r>
            <a:r>
              <a:rPr lang="en-US" sz="1300" dirty="0">
                <a:hlinkClick r:id="rId7" tooltip="Interconnection"/>
              </a:rPr>
              <a:t>interconnections</a:t>
            </a:r>
            <a:r>
              <a:rPr lang="en-US" sz="1300" dirty="0"/>
              <a:t> to communicate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59A1-51AA-4AD4-9EEE-5B2CB5F7F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59A1-51AA-4AD4-9EEE-5B2CB5F7F9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59A1-51AA-4AD4-9EEE-5B2CB5F7F9A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>
            <a:normAutofit/>
          </a:bodyPr>
          <a:lstStyle>
            <a:lvl1pPr algn="ctr">
              <a:defRPr sz="4800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b"/>
          <a:lstStyle>
            <a:lvl1pPr algn="ctr">
              <a:defRPr sz="6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RS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9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76E4-7390-4D63-A4C8-1B16EB80D5A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6EB-51CC-45FC-8602-40767023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simplifies IP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940175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70875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36000" y="581024"/>
            <a:ext cx="4320000" cy="72000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34800" y="3600000"/>
            <a:ext cx="4320000" cy="72000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36000" y="2160000"/>
            <a:ext cx="4320000" cy="72000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36000" y="5040000"/>
            <a:ext cx="4320000" cy="720000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6204" y="234865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discover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71845" y="173469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offer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91508" y="3369167"/>
            <a:ext cx="120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request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16405" y="4809167"/>
            <a:ext cx="195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acknowledge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731284" y="811348"/>
            <a:ext cx="1417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client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8978234" y="811348"/>
            <a:ext cx="158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server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6757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 relay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smtClean="0"/>
              <a:t>network address translator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rivate IP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10.0.0.0/8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16 777 216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172.16.0.0/12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1 048 576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192.168.0.0/16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65 536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100.64.0.0/10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4 194 304 addresses</a:t>
            </a:r>
          </a:p>
          <a:p>
            <a:r>
              <a:rPr lang="en-US" i="1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carrier-grade NAT</a:t>
            </a:r>
          </a:p>
        </p:txBody>
      </p:sp>
    </p:spTree>
    <p:extLst>
      <p:ext uri="{BB962C8B-B14F-4D97-AF65-F5344CB8AC3E}">
        <p14:creationId xmlns:p14="http://schemas.microsoft.com/office/powerpoint/2010/main" val="6521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there is more…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metropolitan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port-based address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pool of public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68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one-to-one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15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router?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routers must learn about distant networks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0" y="1502410"/>
            <a:ext cx="12192000" cy="38531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[</a:t>
            </a:r>
            <a:r>
              <a:rPr lang="en-US" sz="20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doyle</a:t>
            </a:r>
            <a:r>
              <a:rPr lang="en-US" sz="2000" dirty="0" smtClean="0">
                <a:latin typeface="Consolas" panose="020B0609020204030204" pitchFamily="49" charset="0"/>
              </a:rPr>
              <a:t>] </a:t>
            </a:r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~</a:t>
            </a:r>
            <a:r>
              <a:rPr lang="en-US" sz="2000" dirty="0" smtClean="0">
                <a:latin typeface="Consolas" panose="020B0609020204030204" pitchFamily="49" charset="0"/>
              </a:rPr>
              <a:t> $ </a:t>
            </a:r>
            <a:r>
              <a:rPr lang="en-US" sz="2000" dirty="0" err="1" smtClean="0">
                <a:latin typeface="Consolas" panose="020B0609020204030204" pitchFamily="49" charset="0"/>
              </a:rPr>
              <a:t>netstat</a:t>
            </a:r>
            <a:r>
              <a:rPr lang="en-US" sz="2000" dirty="0" smtClean="0">
                <a:latin typeface="Consolas" panose="020B0609020204030204" pitchFamily="49" charset="0"/>
              </a:rPr>
              <a:t> –</a:t>
            </a:r>
            <a:r>
              <a:rPr lang="en-US" sz="2000" dirty="0" err="1" smtClean="0">
                <a:latin typeface="Consolas" panose="020B0609020204030204" pitchFamily="49" charset="0"/>
              </a:rPr>
              <a:t>rn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Kernel IP routing table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Destination     Gateway         </a:t>
            </a:r>
            <a:r>
              <a:rPr lang="en-US" sz="2000" dirty="0" err="1" smtClean="0">
                <a:latin typeface="Consolas" panose="020B0609020204030204" pitchFamily="49" charset="0"/>
              </a:rPr>
              <a:t>Genmask</a:t>
            </a:r>
            <a:r>
              <a:rPr lang="en-US" sz="2000" dirty="0" smtClean="0">
                <a:latin typeface="Consolas" panose="020B0609020204030204" pitchFamily="49" charset="0"/>
              </a:rPr>
              <a:t>         Flags   MSS  Window  </a:t>
            </a:r>
            <a:r>
              <a:rPr lang="en-US" sz="2000" dirty="0" err="1" smtClean="0">
                <a:latin typeface="Consolas" panose="020B0609020204030204" pitchFamily="49" charset="0"/>
              </a:rPr>
              <a:t>irtt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Iface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10.0.0.0        172.24.12.1     255.255.240.0   UG</a:t>
            </a:r>
            <a:r>
              <a:rPr lang="nl-BE" sz="2000" dirty="0" smtClean="0">
                <a:latin typeface="Consolas" panose="020B0609020204030204" pitchFamily="49" charset="0"/>
              </a:rPr>
              <a:t>      0    0          0  eth1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10.0.16.0       172.24.12.1     255.255.240.0   UG      0    0          0  eth1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10.0.32.0       192.168.16.1    255.255.224.0   UG      0    0          0  eth2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172.21.3.0      0.0.0.0         255.255.255.0   U       0    0          0  eth0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172.24.12.0     0.0.0.0         255.255.255.0   U       0    0          0  eth1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192.168.16.0    0.0.0.0         255.255.255.0   U       0    0          0  eth2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2000" dirty="0" smtClean="0">
                <a:latin typeface="Consolas" panose="020B0609020204030204" pitchFamily="49" charset="0"/>
              </a:rPr>
              <a:t>0.0.0.0         172.21.3.1      0.0.0.0         UG      0    0          0  eth0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to live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routing protocols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973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link-state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distance-vector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Information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distance-vector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Shortest Path First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link-state routing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Datagram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ort numbers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“unreliable”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</a:t>
            </a:r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ownership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numbers &amp; checksum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54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“reliable”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26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three-way handshake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50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sliding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76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1028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48 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organizationally unique identifier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13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1522 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frame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10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9022 bytes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jumbo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7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address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4372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to live?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8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Spanning-Tree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managed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055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4593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802.1X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DHCP snooping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54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ARP inspection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43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098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shielded vs unshielded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FastEthernet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RJ45 (8P8C)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784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crossover cable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intranet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 MDI-X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GigabitEthernet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10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optical </a:t>
            </a:r>
            <a:r>
              <a:rPr lang="en-US" dirty="0" err="1" smtClean="0"/>
              <a:t>fibre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24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65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802.11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antennas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TCP/20, TCP/21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vs passive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UDP/69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FTPS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topologies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SFTP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TCP/22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UDP/53, TCP/53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authoratative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835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resolution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 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spam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tom@marcoen.net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evolution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area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mainframe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thicknet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thinnet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 switch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wide area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ARPAnet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NSFnet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1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models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Lato Black" panose="020F0502020204030203" pitchFamily="34" charset="0"/>
                <a:cs typeface="Lato Black" panose="020F0502020204030203" pitchFamily="34" charset="0"/>
              </a:rPr>
              <a:t>OSI model</a:t>
            </a:r>
            <a:endParaRPr lang="en-US" dirty="0"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6000" y="306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106000" y="378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06000" y="4509000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06000" y="5229950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6000" y="2349000"/>
            <a:ext cx="19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session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06000" y="1629000"/>
            <a:ext cx="19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presentation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06000" y="909000"/>
            <a:ext cx="198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386000" y="90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7.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86000" y="162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6.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386000" y="2348525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5.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386000" y="306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4.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86000" y="378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386000" y="450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386000" y="522995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4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Lato Black" panose="020F0502020204030203" pitchFamily="34" charset="0"/>
                <a:cs typeface="Lato Black" panose="020F0502020204030203" pitchFamily="34" charset="0"/>
              </a:rPr>
              <a:t>TCP/IP model</a:t>
            </a:r>
            <a:endParaRPr lang="en-US" dirty="0"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6000" y="306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106000" y="378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06000" y="4509000"/>
            <a:ext cx="1980000" cy="14409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06000" y="908999"/>
            <a:ext cx="1980000" cy="2159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86000" y="909000"/>
            <a:ext cx="720000" cy="2159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4.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386000" y="306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386000" y="378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386000" y="4509000"/>
            <a:ext cx="720000" cy="1440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5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6000" y="306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106000" y="3789000"/>
            <a:ext cx="198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06000" y="4509000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106000" y="5229950"/>
            <a:ext cx="198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106000" y="909000"/>
            <a:ext cx="1980000" cy="2159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386000" y="908050"/>
            <a:ext cx="720000" cy="2160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5.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386000" y="306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4.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386000" y="378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3.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86000" y="450900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2.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386000" y="5229950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05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protocols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TCP/UDP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DOCSIS/ADSL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IPX/SPX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size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routing schemes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anycast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network communication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how to reach the server?</a:t>
            </a:r>
            <a:endParaRPr lang="en-US" sz="4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which application is the data for?</a:t>
            </a:r>
            <a:endParaRPr lang="en-US" sz="4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how to send a lot of data?</a:t>
            </a:r>
            <a:endParaRPr lang="en-US" sz="4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what if something goes wrong?</a:t>
            </a:r>
            <a:endParaRPr lang="en-US" sz="4800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encapsulation</a:t>
            </a:r>
            <a:endParaRPr lang="en-US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2659444" y="4514446"/>
            <a:ext cx="6873111" cy="3500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648162" y="3251013"/>
            <a:ext cx="6873111" cy="3500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670726" y="1996507"/>
            <a:ext cx="6873111" cy="3500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670726" y="738270"/>
            <a:ext cx="6873111" cy="3500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656578" y="5774921"/>
            <a:ext cx="6873111" cy="35005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Process 1"/>
          <p:cNvSpPr/>
          <p:nvPr/>
        </p:nvSpPr>
        <p:spPr>
          <a:xfrm>
            <a:off x="516050" y="549995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3" name="Flowchart: Process 2"/>
          <p:cNvSpPr/>
          <p:nvPr/>
        </p:nvSpPr>
        <p:spPr>
          <a:xfrm>
            <a:off x="9875950" y="549995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hysical</a:t>
            </a:r>
            <a:endParaRPr lang="en-US" sz="2400" dirty="0"/>
          </a:p>
        </p:txBody>
      </p:sp>
      <p:sp>
        <p:nvSpPr>
          <p:cNvPr id="4" name="Flowchart: Process 3"/>
          <p:cNvSpPr/>
          <p:nvPr/>
        </p:nvSpPr>
        <p:spPr>
          <a:xfrm>
            <a:off x="510319" y="4239475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5" name="Flowchart: Process 4"/>
          <p:cNvSpPr/>
          <p:nvPr/>
        </p:nvSpPr>
        <p:spPr>
          <a:xfrm>
            <a:off x="9875950" y="4239475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link</a:t>
            </a:r>
            <a:endParaRPr lang="en-US" sz="2400" dirty="0"/>
          </a:p>
        </p:txBody>
      </p:sp>
      <p:sp>
        <p:nvSpPr>
          <p:cNvPr id="6" name="Flowchart: Process 5"/>
          <p:cNvSpPr/>
          <p:nvPr/>
        </p:nvSpPr>
        <p:spPr>
          <a:xfrm>
            <a:off x="516050" y="297900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7" name="Flowchart: Process 6"/>
          <p:cNvSpPr/>
          <p:nvPr/>
        </p:nvSpPr>
        <p:spPr>
          <a:xfrm>
            <a:off x="538614" y="1718525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8" name="Flowchart: Process 7"/>
          <p:cNvSpPr/>
          <p:nvPr/>
        </p:nvSpPr>
        <p:spPr>
          <a:xfrm>
            <a:off x="538614" y="45805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9" name="Flowchart: Process 8"/>
          <p:cNvSpPr/>
          <p:nvPr/>
        </p:nvSpPr>
        <p:spPr>
          <a:xfrm>
            <a:off x="9853386" y="297900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</a:t>
            </a:r>
            <a:endParaRPr lang="en-US" sz="2400" dirty="0"/>
          </a:p>
        </p:txBody>
      </p:sp>
      <p:sp>
        <p:nvSpPr>
          <p:cNvPr id="10" name="Flowchart: Process 9"/>
          <p:cNvSpPr/>
          <p:nvPr/>
        </p:nvSpPr>
        <p:spPr>
          <a:xfrm>
            <a:off x="9875950" y="1718525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transport</a:t>
            </a:r>
            <a:endParaRPr lang="en-US" sz="2400" dirty="0"/>
          </a:p>
        </p:txBody>
      </p:sp>
      <p:sp>
        <p:nvSpPr>
          <p:cNvPr id="11" name="Flowchart: Process 10"/>
          <p:cNvSpPr/>
          <p:nvPr/>
        </p:nvSpPr>
        <p:spPr>
          <a:xfrm>
            <a:off x="9875950" y="458050"/>
            <a:ext cx="1800000" cy="90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>
            <a:off x="1173734" y="1422472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173734" y="2682947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173734" y="3943422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168003" y="5203897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10533634" y="1422472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10533634" y="2682947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10533634" y="3943422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0511070" y="5203897"/>
            <a:ext cx="484632" cy="23163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>
            <a:off x="6096000" y="548050"/>
            <a:ext cx="1440000" cy="72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2" name="Flowchart: Process 21"/>
          <p:cNvSpPr/>
          <p:nvPr/>
        </p:nvSpPr>
        <p:spPr>
          <a:xfrm>
            <a:off x="6096000" y="1808525"/>
            <a:ext cx="1440000" cy="72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3" name="Flowchart: Process 22"/>
          <p:cNvSpPr/>
          <p:nvPr/>
        </p:nvSpPr>
        <p:spPr>
          <a:xfrm>
            <a:off x="6096000" y="3069000"/>
            <a:ext cx="1440000" cy="72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4" name="Flowchart: Process 23"/>
          <p:cNvSpPr/>
          <p:nvPr/>
        </p:nvSpPr>
        <p:spPr>
          <a:xfrm>
            <a:off x="6096000" y="4329475"/>
            <a:ext cx="1440000" cy="72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5" name="Flowchart: Process 24"/>
          <p:cNvSpPr/>
          <p:nvPr/>
        </p:nvSpPr>
        <p:spPr>
          <a:xfrm>
            <a:off x="5376000" y="1808525"/>
            <a:ext cx="720000" cy="72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Flowchart: Process 25"/>
          <p:cNvSpPr/>
          <p:nvPr/>
        </p:nvSpPr>
        <p:spPr>
          <a:xfrm>
            <a:off x="5376000" y="3069000"/>
            <a:ext cx="720000" cy="72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Flowchart: Process 26"/>
          <p:cNvSpPr/>
          <p:nvPr/>
        </p:nvSpPr>
        <p:spPr>
          <a:xfrm>
            <a:off x="5373134" y="4329475"/>
            <a:ext cx="720000" cy="72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Flowchart: Process 27"/>
          <p:cNvSpPr/>
          <p:nvPr/>
        </p:nvSpPr>
        <p:spPr>
          <a:xfrm>
            <a:off x="4656000" y="3069000"/>
            <a:ext cx="720000" cy="720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Flowchart: Process 28"/>
          <p:cNvSpPr/>
          <p:nvPr/>
        </p:nvSpPr>
        <p:spPr>
          <a:xfrm>
            <a:off x="4651701" y="4329475"/>
            <a:ext cx="720000" cy="7200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lowchart: Process 29"/>
          <p:cNvSpPr/>
          <p:nvPr/>
        </p:nvSpPr>
        <p:spPr>
          <a:xfrm>
            <a:off x="3930268" y="4329475"/>
            <a:ext cx="720000" cy="720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Flowchart: Process 30"/>
          <p:cNvSpPr/>
          <p:nvPr/>
        </p:nvSpPr>
        <p:spPr>
          <a:xfrm>
            <a:off x="7536000" y="4329475"/>
            <a:ext cx="720000" cy="720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73134" y="134686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segment header</a:t>
            </a:r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51701" y="2618525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packet header</a:t>
            </a:r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6000" y="3873031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 header</a:t>
            </a:r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35950" y="3873031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 trailer</a:t>
            </a:r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3930268" y="5499950"/>
            <a:ext cx="4325732" cy="72000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1011010101101001110101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9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Name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Resolution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icons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50" y="2529000"/>
            <a:ext cx="1800000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wide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4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0000 1010 1001 0101 0000 1100 1111 1011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117 540 347</a:t>
            </a:r>
            <a:endParaRPr lang="en-US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 octets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5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dotted decimal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10.149.12.251</a:t>
            </a:r>
            <a:endParaRPr lang="en-US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 part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subnet mask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→{0,255}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SD-WAN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broadcast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local broadcast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default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loopback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N.H.H.H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addressing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406006"/>
              </p:ext>
            </p:extLst>
          </p:nvPr>
        </p:nvGraphicFramePr>
        <p:xfrm>
          <a:off x="1416048" y="2057400"/>
          <a:ext cx="935990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000">
                  <a:extLst>
                    <a:ext uri="{9D8B030D-6E8A-4147-A177-3AD203B41FA5}">
                      <a16:colId xmlns:a16="http://schemas.microsoft.com/office/drawing/2014/main" val="4273410409"/>
                    </a:ext>
                  </a:extLst>
                </a:gridCol>
                <a:gridCol w="1514824">
                  <a:extLst>
                    <a:ext uri="{9D8B030D-6E8A-4147-A177-3AD203B41FA5}">
                      <a16:colId xmlns:a16="http://schemas.microsoft.com/office/drawing/2014/main" val="2335852443"/>
                    </a:ext>
                  </a:extLst>
                </a:gridCol>
                <a:gridCol w="1806966">
                  <a:extLst>
                    <a:ext uri="{9D8B030D-6E8A-4147-A177-3AD203B41FA5}">
                      <a16:colId xmlns:a16="http://schemas.microsoft.com/office/drawing/2014/main" val="752286749"/>
                    </a:ext>
                  </a:extLst>
                </a:gridCol>
                <a:gridCol w="2363056">
                  <a:extLst>
                    <a:ext uri="{9D8B030D-6E8A-4147-A177-3AD203B41FA5}">
                      <a16:colId xmlns:a16="http://schemas.microsoft.com/office/drawing/2014/main" val="3814513060"/>
                    </a:ext>
                  </a:extLst>
                </a:gridCol>
                <a:gridCol w="2363056">
                  <a:extLst>
                    <a:ext uri="{9D8B030D-6E8A-4147-A177-3AD203B41FA5}">
                      <a16:colId xmlns:a16="http://schemas.microsoft.com/office/drawing/2014/main" val="61847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class</a:t>
                      </a:r>
                      <a:endParaRPr lang="en-US" sz="2400" b="0"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range</a:t>
                      </a:r>
                      <a:endParaRPr lang="en-US" sz="2400" b="0"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subnet mask</a:t>
                      </a:r>
                      <a:endParaRPr lang="en-US" sz="2400" b="0"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 smtClean="0"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# hosts</a:t>
                      </a:r>
                      <a:endParaRPr lang="en-US" sz="2400" b="0" dirty="0"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0–127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255.0.0.0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16 777 216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128–191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N.N.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255.255.0.0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65 536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2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192–223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N.N.N.</a:t>
                      </a:r>
                      <a:r>
                        <a:rPr lang="en-US" sz="2400" dirty="0" smtClean="0">
                          <a:solidFill>
                            <a:schemeClr val="tx2"/>
                          </a:solidFill>
                        </a:rPr>
                        <a:t>H</a:t>
                      </a:r>
                      <a:endParaRPr 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255.255.255.0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256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0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224–239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 smtClean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multicast</a:t>
                      </a:r>
                      <a:endParaRPr lang="en-US" sz="2400" i="1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8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240–255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i="1" dirty="0" smtClean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reserved</a:t>
                      </a:r>
                      <a:endParaRPr lang="en-US" sz="2400" i="1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73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9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 area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supernetting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version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7170295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77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6702269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smtClean="0"/>
              <a:t>classless inter-domain routing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prefix length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 smtClean="0"/>
              <a:t>Dynamic Host</a:t>
            </a:r>
            <a:br>
              <a:rPr lang="en-US" dirty="0" smtClean="0"/>
            </a:br>
            <a:r>
              <a:rPr lang="en-US" dirty="0" smtClean="0"/>
              <a:t>Configuration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yntra Bizz">
      <a:dk1>
        <a:srgbClr val="000000"/>
      </a:dk1>
      <a:lt1>
        <a:srgbClr val="FFFFFF"/>
      </a:lt1>
      <a:dk2>
        <a:srgbClr val="DC4235"/>
      </a:dk2>
      <a:lt2>
        <a:srgbClr val="F0F1F3"/>
      </a:lt2>
      <a:accent1>
        <a:srgbClr val="2FBCB2"/>
      </a:accent1>
      <a:accent2>
        <a:srgbClr val="E9376B"/>
      </a:accent2>
      <a:accent3>
        <a:srgbClr val="393654"/>
      </a:accent3>
      <a:accent4>
        <a:srgbClr val="F8B218"/>
      </a:accent4>
      <a:accent5>
        <a:srgbClr val="8B909D"/>
      </a:accent5>
      <a:accent6>
        <a:srgbClr val="303236"/>
      </a:accent6>
      <a:hlink>
        <a:srgbClr val="201855"/>
      </a:hlink>
      <a:folHlink>
        <a:srgbClr val="373D48"/>
      </a:folHlink>
    </a:clrScheme>
    <a:fontScheme name="Custom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707</Words>
  <Application>Microsoft Office PowerPoint</Application>
  <PresentationFormat>Widescreen</PresentationFormat>
  <Paragraphs>313</Paragraphs>
  <Slides>190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190</vt:i4>
      </vt:variant>
    </vt:vector>
  </HeadingPairs>
  <TitlesOfParts>
    <vt:vector size="198" baseType="lpstr">
      <vt:lpstr>Arial</vt:lpstr>
      <vt:lpstr>Calibri</vt:lpstr>
      <vt:lpstr>Cambria Math</vt:lpstr>
      <vt:lpstr>Consolas</vt:lpstr>
      <vt:lpstr>Lato</vt:lpstr>
      <vt:lpstr>Lato Black</vt:lpstr>
      <vt:lpstr>Lato Light</vt:lpstr>
      <vt:lpstr>Office Theme</vt:lpstr>
      <vt:lpstr>Computer networks</vt:lpstr>
      <vt:lpstr>tom@marcoen.net</vt:lpstr>
      <vt:lpstr>computer</vt:lpstr>
      <vt:lpstr>network</vt:lpstr>
      <vt:lpstr>network size</vt:lpstr>
      <vt:lpstr>local area network</vt:lpstr>
      <vt:lpstr>wide area network</vt:lpstr>
      <vt:lpstr>SD-WAN</vt:lpstr>
      <vt:lpstr>personal area network</vt:lpstr>
      <vt:lpstr>campus area network</vt:lpstr>
      <vt:lpstr>metropolitan area network</vt:lpstr>
      <vt:lpstr>storage area network</vt:lpstr>
      <vt:lpstr>network ownership</vt:lpstr>
      <vt:lpstr>internet</vt:lpstr>
      <vt:lpstr>DMZ</vt:lpstr>
      <vt:lpstr>intranet</vt:lpstr>
      <vt:lpstr>extranet</vt:lpstr>
      <vt:lpstr>network topologies</vt:lpstr>
      <vt:lpstr>ring</vt:lpstr>
      <vt:lpstr>bus</vt:lpstr>
      <vt:lpstr>star</vt:lpstr>
      <vt:lpstr>mesh</vt:lpstr>
      <vt:lpstr>network evolution</vt:lpstr>
      <vt:lpstr>local area networks</vt:lpstr>
      <vt:lpstr>mainframe</vt:lpstr>
      <vt:lpstr>thicknet</vt:lpstr>
      <vt:lpstr>Token Ring</vt:lpstr>
      <vt:lpstr>thinnet</vt:lpstr>
      <vt:lpstr>Ethernet switch</vt:lpstr>
      <vt:lpstr>wide area networks</vt:lpstr>
      <vt:lpstr>ARPAnet</vt:lpstr>
      <vt:lpstr>Minitel</vt:lpstr>
      <vt:lpstr>NSFnet</vt:lpstr>
      <vt:lpstr>Internet</vt:lpstr>
      <vt:lpstr>cloud computing</vt:lpstr>
      <vt:lpstr>network models</vt:lpstr>
      <vt:lpstr>OSI model</vt:lpstr>
      <vt:lpstr>PowerPoint Presentation</vt:lpstr>
      <vt:lpstr>TCP/IP model</vt:lpstr>
      <vt:lpstr>PowerPoint Presentation</vt:lpstr>
      <vt:lpstr>hybrid model</vt:lpstr>
      <vt:lpstr>PowerPoint Presentation</vt:lpstr>
      <vt:lpstr>network protocols</vt:lpstr>
      <vt:lpstr>Internet Protocol</vt:lpstr>
      <vt:lpstr>TCP/UDP</vt:lpstr>
      <vt:lpstr>Ethernet</vt:lpstr>
      <vt:lpstr>DOCSIS/ADSL</vt:lpstr>
      <vt:lpstr>IPX/SPX</vt:lpstr>
      <vt:lpstr>Token Ring</vt:lpstr>
      <vt:lpstr>routing schemes</vt:lpstr>
      <vt:lpstr>unicast</vt:lpstr>
      <vt:lpstr>broadcast</vt:lpstr>
      <vt:lpstr>multicast</vt:lpstr>
      <vt:lpstr>anycast</vt:lpstr>
      <vt:lpstr>network communication</vt:lpstr>
      <vt:lpstr>how to reach the server?</vt:lpstr>
      <vt:lpstr>which application is the data for?</vt:lpstr>
      <vt:lpstr>how to send a lot of data?</vt:lpstr>
      <vt:lpstr>what if something goes wrong?</vt:lpstr>
      <vt:lpstr>encapsulation</vt:lpstr>
      <vt:lpstr>PowerPoint Presentation</vt:lpstr>
      <vt:lpstr>port numbers</vt:lpstr>
      <vt:lpstr>IP addresses</vt:lpstr>
      <vt:lpstr>Domain Name System</vt:lpstr>
      <vt:lpstr>MAC addresses</vt:lpstr>
      <vt:lpstr>Address Resolution Protocol</vt:lpstr>
      <vt:lpstr>network icons</vt:lpstr>
      <vt:lpstr>PowerPoint Presentation</vt:lpstr>
      <vt:lpstr>Internet Protocol</vt:lpstr>
      <vt:lpstr>IP address</vt:lpstr>
      <vt:lpstr>32 bits</vt:lpstr>
      <vt:lpstr>0000 1010 1001 0101 0000 1100 1111 1011</vt:lpstr>
      <vt:lpstr>four octets</vt:lpstr>
      <vt:lpstr>dotted decimal</vt:lpstr>
      <vt:lpstr>hierarchy</vt:lpstr>
      <vt:lpstr>network part</vt:lpstr>
      <vt:lpstr>host part</vt:lpstr>
      <vt:lpstr>subnet mask</vt:lpstr>
      <vt:lpstr>2^8=256 →{0,255} </vt:lpstr>
      <vt:lpstr>network address</vt:lpstr>
      <vt:lpstr>broadcast address</vt:lpstr>
      <vt:lpstr>local broadcast address</vt:lpstr>
      <vt:lpstr>default gateway</vt:lpstr>
      <vt:lpstr>loopback address</vt:lpstr>
      <vt:lpstr>a bit of history</vt:lpstr>
      <vt:lpstr>N.H.H.H</vt:lpstr>
      <vt:lpstr>classful addressing</vt:lpstr>
      <vt:lpstr>PowerPoint Presentation</vt:lpstr>
      <vt:lpstr>subnetting</vt:lpstr>
      <vt:lpstr>supernetting</vt:lpstr>
      <vt:lpstr>IP version 6</vt:lpstr>
      <vt:lpstr>subnetting</vt:lpstr>
      <vt:lpstr>PowerPoint Presentation</vt:lpstr>
      <vt:lpstr>PowerPoint Presentation</vt:lpstr>
      <vt:lpstr>classless inter-domain routing</vt:lpstr>
      <vt:lpstr>prefix</vt:lpstr>
      <vt:lpstr>prefix length</vt:lpstr>
      <vt:lpstr>but why?</vt:lpstr>
      <vt:lpstr>Dynamic Host Configuration Protocol</vt:lpstr>
      <vt:lpstr>simplifies IP configuration</vt:lpstr>
      <vt:lpstr>PowerPoint Presentation</vt:lpstr>
      <vt:lpstr>DHCP relay</vt:lpstr>
      <vt:lpstr>network address translator</vt:lpstr>
      <vt:lpstr>private IP space</vt:lpstr>
      <vt:lpstr>10.0.0.0/8</vt:lpstr>
      <vt:lpstr>172.16.0.0/12</vt:lpstr>
      <vt:lpstr>192.168.0.0/16</vt:lpstr>
      <vt:lpstr>100.64.0.0/10</vt:lpstr>
      <vt:lpstr>there is more…</vt:lpstr>
      <vt:lpstr>port-based address translation</vt:lpstr>
      <vt:lpstr>pool of public addresses</vt:lpstr>
      <vt:lpstr>one-to-one translation</vt:lpstr>
      <vt:lpstr>routing</vt:lpstr>
      <vt:lpstr>what is a router?</vt:lpstr>
      <vt:lpstr>routers must learn about distant networks</vt:lpstr>
      <vt:lpstr>PowerPoint Presentation</vt:lpstr>
      <vt:lpstr>time to live</vt:lpstr>
      <vt:lpstr>fragmentation</vt:lpstr>
      <vt:lpstr>static routing</vt:lpstr>
      <vt:lpstr>dynamic routing protocols</vt:lpstr>
      <vt:lpstr>link-state</vt:lpstr>
      <vt:lpstr>distance-vector</vt:lpstr>
      <vt:lpstr>Routing Information Protocol</vt:lpstr>
      <vt:lpstr>Open Shortest Path First</vt:lpstr>
      <vt:lpstr>User Datagram Protocol</vt:lpstr>
      <vt:lpstr>port numbers</vt:lpstr>
      <vt:lpstr>checksum</vt:lpstr>
      <vt:lpstr>“unreliable”</vt:lpstr>
      <vt:lpstr>Transmission Control Protocol</vt:lpstr>
      <vt:lpstr>port numbers &amp; checksum</vt:lpstr>
      <vt:lpstr>“reliable”</vt:lpstr>
      <vt:lpstr>three-way handshake</vt:lpstr>
      <vt:lpstr>acknowledgements</vt:lpstr>
      <vt:lpstr>sliding windows</vt:lpstr>
      <vt:lpstr>flow control</vt:lpstr>
      <vt:lpstr>congestion control</vt:lpstr>
      <vt:lpstr>Ethernet</vt:lpstr>
      <vt:lpstr>MAC addresses</vt:lpstr>
      <vt:lpstr>48 bits</vt:lpstr>
      <vt:lpstr>organizationally unique identifier</vt:lpstr>
      <vt:lpstr>1522 bytes</vt:lpstr>
      <vt:lpstr>9022 bytes</vt:lpstr>
      <vt:lpstr>Ethernet switch</vt:lpstr>
      <vt:lpstr>MAC address table</vt:lpstr>
      <vt:lpstr>time to live?</vt:lpstr>
      <vt:lpstr>Spanning-Tree Protocol</vt:lpstr>
      <vt:lpstr>managed switch</vt:lpstr>
      <vt:lpstr>VLAN</vt:lpstr>
      <vt:lpstr>port security</vt:lpstr>
      <vt:lpstr>802.1X</vt:lpstr>
      <vt:lpstr>DHCP snooping</vt:lpstr>
      <vt:lpstr>dynamic ARP inspection</vt:lpstr>
      <vt:lpstr>wires</vt:lpstr>
      <vt:lpstr>twisted pair</vt:lpstr>
      <vt:lpstr>shielded vs unshielded</vt:lpstr>
      <vt:lpstr>categories</vt:lpstr>
      <vt:lpstr>FastEthernet</vt:lpstr>
      <vt:lpstr>RJ45 (8P8C)</vt:lpstr>
      <vt:lpstr>crossover cable</vt:lpstr>
      <vt:lpstr>auto MDI-X</vt:lpstr>
      <vt:lpstr>GigabitEthernet</vt:lpstr>
      <vt:lpstr>optical fibre</vt:lpstr>
      <vt:lpstr>single-mode</vt:lpstr>
      <vt:lpstr>multi-mode</vt:lpstr>
      <vt:lpstr>wireless</vt:lpstr>
      <vt:lpstr>802.11</vt:lpstr>
      <vt:lpstr>frequency</vt:lpstr>
      <vt:lpstr>bandwidth</vt:lpstr>
      <vt:lpstr>channel</vt:lpstr>
      <vt:lpstr>SSID</vt:lpstr>
      <vt:lpstr>antennas</vt:lpstr>
      <vt:lpstr>security</vt:lpstr>
      <vt:lpstr>applications</vt:lpstr>
      <vt:lpstr>telnet</vt:lpstr>
      <vt:lpstr>SSH</vt:lpstr>
      <vt:lpstr>FTP</vt:lpstr>
      <vt:lpstr>active vs passive</vt:lpstr>
      <vt:lpstr>TFTP</vt:lpstr>
      <vt:lpstr>FTPS</vt:lpstr>
      <vt:lpstr>SFTP</vt:lpstr>
      <vt:lpstr>DNS</vt:lpstr>
      <vt:lpstr>authoratative server</vt:lpstr>
      <vt:lpstr>resolver</vt:lpstr>
      <vt:lpstr>address resolution</vt:lpstr>
      <vt:lpstr>multicast DNS</vt:lpstr>
      <vt:lpstr>e-mail</vt:lpstr>
      <vt:lpstr>SMTP</vt:lpstr>
      <vt:lpstr>POP3</vt:lpstr>
      <vt:lpstr>IMAP</vt:lpstr>
      <vt:lpstr>spam</vt:lpstr>
    </vt:vector>
  </TitlesOfParts>
  <Company>Telenet BVBA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Marcoen Tom</dc:creator>
  <cp:lastModifiedBy>Marcoen Tom</cp:lastModifiedBy>
  <cp:revision>45</cp:revision>
  <cp:lastPrinted>2022-05-12T19:01:59Z</cp:lastPrinted>
  <dcterms:created xsi:type="dcterms:W3CDTF">2022-05-11T07:12:04Z</dcterms:created>
  <dcterms:modified xsi:type="dcterms:W3CDTF">2022-06-01T14:42:04Z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e385bf-241d-406f-8674-a38a56a9c183_Enabled">
    <vt:lpwstr>true</vt:lpwstr>
  </property>
  <property fmtid="{D5CDD505-2E9C-101B-9397-08002B2CF9AE}" pid="3" name="MSIP_Label_24e385bf-241d-406f-8674-a38a56a9c183_SetDate">
    <vt:lpwstr>2022-05-20T06:51:59Z</vt:lpwstr>
  </property>
  <property fmtid="{D5CDD505-2E9C-101B-9397-08002B2CF9AE}" pid="4" name="MSIP_Label_24e385bf-241d-406f-8674-a38a56a9c183_Method">
    <vt:lpwstr>Privileged</vt:lpwstr>
  </property>
  <property fmtid="{D5CDD505-2E9C-101B-9397-08002B2CF9AE}" pid="5" name="MSIP_Label_24e385bf-241d-406f-8674-a38a56a9c183_Name">
    <vt:lpwstr>Public (temp)</vt:lpwstr>
  </property>
  <property fmtid="{D5CDD505-2E9C-101B-9397-08002B2CF9AE}" pid="6" name="MSIP_Label_24e385bf-241d-406f-8674-a38a56a9c183_SiteId">
    <vt:lpwstr>289a113b-74ef-4240-980d-e2725565ff1e</vt:lpwstr>
  </property>
  <property fmtid="{D5CDD505-2E9C-101B-9397-08002B2CF9AE}" pid="7" name="MSIP_Label_24e385bf-241d-406f-8674-a38a56a9c183_ActionId">
    <vt:lpwstr>ff2ccd07-5ff1-4450-99fd-903a6277015f</vt:lpwstr>
  </property>
  <property fmtid="{D5CDD505-2E9C-101B-9397-08002B2CF9AE}" pid="8" name="MSIP_Label_24e385bf-241d-406f-8674-a38a56a9c183_ContentBits">
    <vt:lpwstr>0</vt:lpwstr>
  </property>
</Properties>
</file>