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15"/>
  </p:notesMasterIdLst>
  <p:sldIdLst>
    <p:sldId id="278" r:id="rId2"/>
    <p:sldId id="301" r:id="rId3"/>
    <p:sldId id="302" r:id="rId4"/>
    <p:sldId id="303" r:id="rId5"/>
    <p:sldId id="307" r:id="rId6"/>
    <p:sldId id="304" r:id="rId7"/>
    <p:sldId id="305" r:id="rId8"/>
    <p:sldId id="306" r:id="rId9"/>
    <p:sldId id="308" r:id="rId10"/>
    <p:sldId id="309" r:id="rId11"/>
    <p:sldId id="310" r:id="rId12"/>
    <p:sldId id="312" r:id="rId13"/>
    <p:sldId id="314" r:id="rId1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48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618" autoAdjust="0"/>
    <p:restoredTop sz="94660"/>
  </p:normalViewPr>
  <p:slideViewPr>
    <p:cSldViewPr>
      <p:cViewPr varScale="1">
        <p:scale>
          <a:sx n="87" d="100"/>
          <a:sy n="87" d="100"/>
        </p:scale>
        <p:origin x="197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F71770-59F1-4CBB-BCEA-9AF5B0A65AF7}" type="datetimeFigureOut">
              <a:rPr lang="it-IT" smtClean="0"/>
              <a:pPr/>
              <a:t>18/10/2015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3136C4-3A02-4129-99B1-C1985B25E664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11536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A9FC70-F44B-47B6-A703-C6690EB756E7}" type="slidenum">
              <a:rPr lang="it-IT"/>
              <a:pPr/>
              <a:t>2</a:t>
            </a:fld>
            <a:endParaRPr lang="it-IT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9350" y="690563"/>
            <a:ext cx="4557713" cy="3417887"/>
          </a:xfrm>
          <a:ln w="12700" cap="flat">
            <a:solidFill>
              <a:schemeClr val="tx1"/>
            </a:solidFill>
          </a:ln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7613" cy="4113213"/>
          </a:xfrm>
          <a:ln/>
        </p:spPr>
        <p:txBody>
          <a:bodyPr lIns="92075" tIns="46038" rIns="92075" bIns="46038"/>
          <a:lstStyle/>
          <a:p>
            <a:pPr defTabSz="762000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751276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3136C4-3A02-4129-99B1-C1985B25E664}" type="slidenum">
              <a:rPr lang="it-IT" smtClean="0"/>
              <a:pPr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968982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1"/>
          <p:cNvSpPr>
            <a:spLocks noChangeShapeType="1"/>
          </p:cNvSpPr>
          <p:nvPr/>
        </p:nvSpPr>
        <p:spPr bwMode="auto">
          <a:xfrm flipV="1">
            <a:off x="1349375" y="0"/>
            <a:ext cx="0" cy="685800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5" name="Line 12"/>
          <p:cNvSpPr>
            <a:spLocks noChangeShapeType="1"/>
          </p:cNvSpPr>
          <p:nvPr/>
        </p:nvSpPr>
        <p:spPr bwMode="auto">
          <a:xfrm flipV="1">
            <a:off x="0" y="3255963"/>
            <a:ext cx="9144000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6" name="Line 13"/>
          <p:cNvSpPr>
            <a:spLocks noChangeShapeType="1"/>
          </p:cNvSpPr>
          <p:nvPr/>
        </p:nvSpPr>
        <p:spPr bwMode="auto">
          <a:xfrm flipH="1">
            <a:off x="0" y="1258888"/>
            <a:ext cx="9144000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7" name="Line 14"/>
          <p:cNvSpPr>
            <a:spLocks noChangeShapeType="1"/>
          </p:cNvSpPr>
          <p:nvPr/>
        </p:nvSpPr>
        <p:spPr bwMode="auto">
          <a:xfrm flipH="1">
            <a:off x="0" y="992188"/>
            <a:ext cx="9144000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ctrTitle"/>
          </p:nvPr>
        </p:nvSpPr>
        <p:spPr bwMode="auto">
          <a:xfrm>
            <a:off x="1547813" y="1557338"/>
            <a:ext cx="7345362" cy="14700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subTitle" idx="1"/>
          </p:nvPr>
        </p:nvSpPr>
        <p:spPr>
          <a:xfrm>
            <a:off x="1547813" y="3500438"/>
            <a:ext cx="7345362" cy="2447925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it-IT" smtClean="0"/>
              <a:t>Fare clic per modificare lo stile del sottotitolo dello schema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349742"/>
      </p:ext>
    </p:extLst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887912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113658"/>
      </p:ext>
    </p:extLst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olo, test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E3EA92EC-292F-47FC-B961-6C08A43B7B76}" type="slidenum">
              <a:rPr lang="it-IT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>
  <p:cSld name="Titolo, testo e gra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grafico 3"/>
          <p:cNvSpPr>
            <a:spLocks noGrp="1"/>
          </p:cNvSpPr>
          <p:nvPr>
            <p:ph type="chart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C0B8F05B-9385-4D6D-8E4B-4093093A36B5}" type="slidenum">
              <a:rPr lang="it-IT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580644"/>
      </p:ext>
    </p:extLst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99934936"/>
      </p:ext>
    </p:extLst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76375" y="1600200"/>
            <a:ext cx="352901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57788" y="1600200"/>
            <a:ext cx="352901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652668"/>
      </p:ext>
    </p:extLst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811954"/>
      </p:ext>
    </p:extLst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666734"/>
      </p:ext>
    </p:extLst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2681221"/>
      </p:ext>
    </p:extLst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045974538"/>
      </p:ext>
    </p:extLst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it-IT" noProof="0" smtClean="0"/>
              <a:t>Fare clic sull'icona per inserire un'immagine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328891230"/>
      </p:ext>
    </p:extLst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3487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3"/>
          <p:cNvSpPr>
            <a:spLocks noChangeArrowheads="1"/>
          </p:cNvSpPr>
          <p:nvPr/>
        </p:nvSpPr>
        <p:spPr bwMode="auto">
          <a:xfrm>
            <a:off x="0" y="1268413"/>
            <a:ext cx="9144000" cy="5589587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1027" name="Line 14"/>
          <p:cNvSpPr>
            <a:spLocks noChangeShapeType="1"/>
          </p:cNvSpPr>
          <p:nvPr/>
        </p:nvSpPr>
        <p:spPr bwMode="auto">
          <a:xfrm flipH="1">
            <a:off x="0" y="1268413"/>
            <a:ext cx="9144000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1028" name="Line 15"/>
          <p:cNvSpPr>
            <a:spLocks noChangeShapeType="1"/>
          </p:cNvSpPr>
          <p:nvPr/>
        </p:nvSpPr>
        <p:spPr bwMode="auto">
          <a:xfrm flipH="1">
            <a:off x="0" y="992188"/>
            <a:ext cx="9144000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76375" y="1600200"/>
            <a:ext cx="7210425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smtClean="0"/>
          </a:p>
        </p:txBody>
      </p:sp>
      <p:sp>
        <p:nvSpPr>
          <p:cNvPr id="1030" name="Line 17"/>
          <p:cNvSpPr>
            <a:spLocks noChangeShapeType="1"/>
          </p:cNvSpPr>
          <p:nvPr/>
        </p:nvSpPr>
        <p:spPr bwMode="auto">
          <a:xfrm flipH="1" flipV="1">
            <a:off x="1349375" y="1277938"/>
            <a:ext cx="11113" cy="5578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1031" name="Line 18"/>
          <p:cNvSpPr>
            <a:spLocks noChangeShapeType="1"/>
          </p:cNvSpPr>
          <p:nvPr/>
        </p:nvSpPr>
        <p:spPr bwMode="auto">
          <a:xfrm flipH="1" flipV="1">
            <a:off x="1349375" y="981075"/>
            <a:ext cx="0" cy="287338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5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500">
          <a:solidFill>
            <a:schemeClr val="tx2"/>
          </a:solidFill>
          <a:latin typeface="Tahoma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500">
          <a:solidFill>
            <a:schemeClr val="tx2"/>
          </a:solidFill>
          <a:latin typeface="Tahoma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500">
          <a:solidFill>
            <a:schemeClr val="tx2"/>
          </a:solidFill>
          <a:latin typeface="Tahoma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500">
          <a:solidFill>
            <a:schemeClr val="tx2"/>
          </a:solidFill>
          <a:latin typeface="Tahoma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500">
          <a:solidFill>
            <a:schemeClr val="tx2"/>
          </a:solidFill>
          <a:latin typeface="Tahoma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500">
          <a:solidFill>
            <a:schemeClr val="tx2"/>
          </a:solidFill>
          <a:latin typeface="Tahoma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500">
          <a:solidFill>
            <a:schemeClr val="tx2"/>
          </a:solidFill>
          <a:latin typeface="Tahoma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500">
          <a:solidFill>
            <a:schemeClr val="tx2"/>
          </a:solidFill>
          <a:latin typeface="Tahoma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3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5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9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3487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noFill/>
        </p:spPr>
        <p:txBody>
          <a:bodyPr/>
          <a:lstStyle/>
          <a:p>
            <a:r>
              <a:rPr lang="it-IT" sz="4400" b="1" dirty="0" smtClean="0"/>
              <a:t>Access</a:t>
            </a:r>
            <a:endParaRPr lang="it-IT" sz="4400" b="1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428750" y="3500438"/>
            <a:ext cx="7535863" cy="24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25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457200" indent="-457200" eaLnBrk="1" hangingPunct="1">
              <a:buFontTx/>
              <a:buAutoNum type="alphaUcPeriod"/>
              <a:defRPr/>
            </a:pPr>
            <a:r>
              <a:rPr lang="it-IT" b="1" dirty="0" smtClean="0"/>
              <a:t>Lorenzi – E. Cavalli</a:t>
            </a:r>
          </a:p>
          <a:p>
            <a:pPr eaLnBrk="1" hangingPunct="1">
              <a:defRPr/>
            </a:pPr>
            <a:r>
              <a:rPr lang="it-IT" b="1" dirty="0" smtClean="0"/>
              <a:t>INFORMATICA PER </a:t>
            </a:r>
            <a:r>
              <a:rPr lang="it-IT" b="1" dirty="0" smtClean="0"/>
              <a:t>ISTITUTI TECNICI TECNOLOGICI</a:t>
            </a:r>
            <a:endParaRPr lang="it-IT" b="1" dirty="0" smtClean="0"/>
          </a:p>
          <a:p>
            <a:pPr eaLnBrk="1" hangingPunct="1">
              <a:defRPr/>
            </a:pPr>
            <a:r>
              <a:rPr lang="it-IT" b="1" dirty="0" smtClean="0"/>
              <a:t>Atlas</a:t>
            </a:r>
            <a:endParaRPr lang="it-IT" b="1" dirty="0"/>
          </a:p>
        </p:txBody>
      </p:sp>
      <p:sp>
        <p:nvSpPr>
          <p:cNvPr id="4" name="Rettangolo 1"/>
          <p:cNvSpPr>
            <a:spLocks noChangeArrowheads="1"/>
          </p:cNvSpPr>
          <p:nvPr/>
        </p:nvSpPr>
        <p:spPr bwMode="auto">
          <a:xfrm>
            <a:off x="1692275" y="5949950"/>
            <a:ext cx="69834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it-IT" b="1" dirty="0">
                <a:solidFill>
                  <a:schemeClr val="bg1"/>
                </a:solidFill>
              </a:rPr>
              <a:t>Copyright ©  Istituto Italiano Edizioni Atlas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rgbClr val="03487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333375"/>
            <a:ext cx="8001000" cy="882650"/>
          </a:xfrm>
          <a:effectLst/>
        </p:spPr>
        <p:txBody>
          <a:bodyPr/>
          <a:lstStyle/>
          <a:p>
            <a:r>
              <a:rPr lang="it-IT" b="1" dirty="0">
                <a:solidFill>
                  <a:schemeClr val="bg1"/>
                </a:solidFill>
              </a:rPr>
              <a:t>Integrità referenziale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71538" y="1357298"/>
            <a:ext cx="8072462" cy="1357322"/>
          </a:xfrm>
        </p:spPr>
        <p:txBody>
          <a:bodyPr/>
          <a:lstStyle/>
          <a:p>
            <a:pPr eaLnBrk="0" hangingPunct="0">
              <a:spcBef>
                <a:spcPct val="0"/>
              </a:spcBef>
            </a:pPr>
            <a:r>
              <a:rPr lang="it-IT" sz="2800" dirty="0"/>
              <a:t>garantire la consistenza dei dati durante le operazioni di manipolazione </a:t>
            </a:r>
            <a:r>
              <a:rPr lang="it-IT" sz="2800" dirty="0" smtClean="0"/>
              <a:t>sulle </a:t>
            </a:r>
            <a:r>
              <a:rPr lang="it-IT" sz="2800" dirty="0"/>
              <a:t>tabelle </a:t>
            </a:r>
            <a:r>
              <a:rPr lang="it-IT" sz="2800" dirty="0" smtClean="0"/>
              <a:t>collegate </a:t>
            </a:r>
            <a:r>
              <a:rPr lang="it-IT" sz="2800" dirty="0"/>
              <a:t>tra </a:t>
            </a:r>
            <a:r>
              <a:rPr lang="it-IT" sz="2800" dirty="0" smtClean="0"/>
              <a:t>loro</a:t>
            </a:r>
            <a:endParaRPr lang="it-IT" sz="2800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00298" y="2857496"/>
            <a:ext cx="4857784" cy="35731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Rettangolo 6"/>
          <p:cNvSpPr/>
          <p:nvPr/>
        </p:nvSpPr>
        <p:spPr>
          <a:xfrm>
            <a:off x="2071670" y="4714884"/>
            <a:ext cx="4071966" cy="4286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5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5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autoUpdateAnimBg="0"/>
      <p:bldP spid="24579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rgbClr val="03487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it-IT" dirty="0"/>
              <a:t>Regole di integrità referenziale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1000100" y="1571613"/>
            <a:ext cx="7210425" cy="3000396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 </a:t>
            </a:r>
            <a:r>
              <a:rPr lang="it-IT" dirty="0" smtClean="0"/>
              <a:t>   Esempio prestiti di libri:</a:t>
            </a:r>
          </a:p>
          <a:p>
            <a:r>
              <a:rPr lang="it-IT" dirty="0" smtClean="0"/>
              <a:t>Non </a:t>
            </a:r>
            <a:r>
              <a:rPr lang="it-IT" dirty="0"/>
              <a:t>si può </a:t>
            </a:r>
            <a:r>
              <a:rPr lang="it-IT" b="1" dirty="0">
                <a:solidFill>
                  <a:schemeClr val="tx2"/>
                </a:solidFill>
              </a:rPr>
              <a:t>inserire</a:t>
            </a:r>
            <a:r>
              <a:rPr lang="it-IT" dirty="0"/>
              <a:t> </a:t>
            </a:r>
            <a:r>
              <a:rPr lang="it-IT" dirty="0" smtClean="0"/>
              <a:t>un prestito per </a:t>
            </a:r>
            <a:r>
              <a:rPr lang="it-IT" dirty="0"/>
              <a:t>un </a:t>
            </a:r>
            <a:r>
              <a:rPr lang="it-IT" dirty="0" smtClean="0"/>
              <a:t>libro </a:t>
            </a:r>
            <a:r>
              <a:rPr lang="it-IT" dirty="0"/>
              <a:t>che non è registrato nella tabella </a:t>
            </a:r>
            <a:r>
              <a:rPr lang="it-IT" dirty="0" smtClean="0"/>
              <a:t>Libri</a:t>
            </a:r>
            <a:endParaRPr lang="it-IT" dirty="0"/>
          </a:p>
          <a:p>
            <a:r>
              <a:rPr lang="it-IT" dirty="0" smtClean="0"/>
              <a:t>Non </a:t>
            </a:r>
            <a:r>
              <a:rPr lang="it-IT" dirty="0"/>
              <a:t>si può </a:t>
            </a:r>
            <a:r>
              <a:rPr lang="it-IT" b="1" dirty="0">
                <a:solidFill>
                  <a:schemeClr val="tx2"/>
                </a:solidFill>
              </a:rPr>
              <a:t>modificare</a:t>
            </a:r>
            <a:r>
              <a:rPr lang="it-IT" dirty="0"/>
              <a:t> la chiave di un </a:t>
            </a:r>
            <a:r>
              <a:rPr lang="it-IT" dirty="0" smtClean="0"/>
              <a:t>libro se ci </a:t>
            </a:r>
            <a:r>
              <a:rPr lang="it-IT" dirty="0"/>
              <a:t>sono </a:t>
            </a:r>
            <a:r>
              <a:rPr lang="it-IT" dirty="0" smtClean="0"/>
              <a:t>prestiti registrati </a:t>
            </a:r>
            <a:r>
              <a:rPr lang="it-IT" dirty="0"/>
              <a:t>per esso</a:t>
            </a:r>
          </a:p>
          <a:p>
            <a:r>
              <a:rPr lang="it-IT" dirty="0"/>
              <a:t>Non si può </a:t>
            </a:r>
            <a:r>
              <a:rPr lang="it-IT" b="1" dirty="0">
                <a:solidFill>
                  <a:schemeClr val="tx2"/>
                </a:solidFill>
              </a:rPr>
              <a:t>cancellare</a:t>
            </a:r>
            <a:r>
              <a:rPr lang="it-IT" dirty="0"/>
              <a:t> un </a:t>
            </a:r>
            <a:r>
              <a:rPr lang="it-IT" dirty="0" smtClean="0"/>
              <a:t>libro </a:t>
            </a:r>
            <a:r>
              <a:rPr lang="it-IT" dirty="0"/>
              <a:t>se ci sono </a:t>
            </a:r>
            <a:r>
              <a:rPr lang="it-IT" dirty="0" smtClean="0"/>
              <a:t>prestiti registrati </a:t>
            </a:r>
            <a:r>
              <a:rPr lang="it-IT" dirty="0"/>
              <a:t>per esso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6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6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2" grpId="0" autoUpdateAnimBg="0"/>
      <p:bldP spid="25603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3487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Tipi </a:t>
            </a:r>
            <a:r>
              <a:rPr lang="it-IT" dirty="0"/>
              <a:t>per i campi</a:t>
            </a:r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43042" y="1428736"/>
            <a:ext cx="2633675" cy="44535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ttangolo 5"/>
          <p:cNvSpPr/>
          <p:nvPr/>
        </p:nvSpPr>
        <p:spPr>
          <a:xfrm>
            <a:off x="4572000" y="2143116"/>
            <a:ext cx="435771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it-IT" sz="2400" dirty="0" smtClean="0"/>
              <a:t> Tipo </a:t>
            </a:r>
            <a:r>
              <a:rPr lang="it-IT" sz="2400" b="1" dirty="0" smtClean="0">
                <a:solidFill>
                  <a:schemeClr val="accent6">
                    <a:lumMod val="75000"/>
                  </a:schemeClr>
                </a:solidFill>
              </a:rPr>
              <a:t>Contatore </a:t>
            </a:r>
            <a:r>
              <a:rPr lang="it-IT" sz="2400" dirty="0" smtClean="0"/>
              <a:t>(si incrementa automaticamente di 1 per ogni nuova riga)</a:t>
            </a:r>
          </a:p>
          <a:p>
            <a:pPr>
              <a:buFont typeface="Arial" pitchFamily="34" charset="0"/>
              <a:buChar char="•"/>
            </a:pPr>
            <a:r>
              <a:rPr lang="it-IT" sz="2400" dirty="0" smtClean="0"/>
              <a:t> La chiave esterna associata deve essere di tipo </a:t>
            </a:r>
            <a:r>
              <a:rPr lang="it-IT" sz="2400" b="1" dirty="0" smtClean="0">
                <a:solidFill>
                  <a:schemeClr val="accent6">
                    <a:lumMod val="75000"/>
                  </a:schemeClr>
                </a:solidFill>
              </a:rPr>
              <a:t>Intero lungo</a:t>
            </a:r>
            <a:endParaRPr lang="it-IT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3487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85728"/>
            <a:ext cx="8229600" cy="642942"/>
          </a:xfrm>
        </p:spPr>
        <p:txBody>
          <a:bodyPr/>
          <a:lstStyle/>
          <a:p>
            <a:r>
              <a:rPr lang="it-IT" dirty="0" smtClean="0"/>
              <a:t>Proprietà </a:t>
            </a:r>
            <a:r>
              <a:rPr lang="it-IT" dirty="0"/>
              <a:t>dei campi</a:t>
            </a:r>
          </a:p>
        </p:txBody>
      </p:sp>
      <p:sp>
        <p:nvSpPr>
          <p:cNvPr id="4" name="Rettangolo 3"/>
          <p:cNvSpPr/>
          <p:nvPr/>
        </p:nvSpPr>
        <p:spPr>
          <a:xfrm>
            <a:off x="928662" y="1428736"/>
            <a:ext cx="7858180" cy="4616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it-IT" sz="2400" dirty="0" smtClean="0"/>
              <a:t>Parte inferiore della finestra di Visualizzazione Struttura</a:t>
            </a:r>
            <a:endParaRPr lang="it-IT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34" y="2143116"/>
            <a:ext cx="5703979" cy="37147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86248" y="3000372"/>
            <a:ext cx="4562475" cy="35718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Rettangolo 7"/>
          <p:cNvSpPr/>
          <p:nvPr/>
        </p:nvSpPr>
        <p:spPr>
          <a:xfrm>
            <a:off x="6500826" y="2428868"/>
            <a:ext cx="2428892" cy="461665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it-IT" sz="2400" dirty="0" smtClean="0"/>
              <a:t>Tipo Numerico</a:t>
            </a:r>
            <a:endParaRPr lang="it-IT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Rettangolo 8"/>
          <p:cNvSpPr/>
          <p:nvPr/>
        </p:nvSpPr>
        <p:spPr>
          <a:xfrm>
            <a:off x="2357422" y="2000240"/>
            <a:ext cx="2500330" cy="461665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it-IT" sz="2400" dirty="0" smtClean="0"/>
              <a:t>Tipo Testo</a:t>
            </a:r>
            <a:endParaRPr lang="it-IT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rgbClr val="03487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ffectLst/>
        </p:spPr>
        <p:txBody>
          <a:bodyPr lIns="92075" tIns="46038" rIns="92075" bIns="46038"/>
          <a:lstStyle/>
          <a:p>
            <a:r>
              <a:rPr lang="it-IT" dirty="0"/>
              <a:t>Access per Windows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1000100" y="1571612"/>
            <a:ext cx="7210425" cy="4525963"/>
          </a:xfrm>
          <a:noFill/>
          <a:ln/>
        </p:spPr>
        <p:txBody>
          <a:bodyPr lIns="92075" tIns="46038" rIns="92075" bIns="46038"/>
          <a:lstStyle/>
          <a:p>
            <a:pPr>
              <a:lnSpc>
                <a:spcPct val="90000"/>
              </a:lnSpc>
              <a:buNone/>
            </a:pPr>
            <a:r>
              <a:rPr lang="it-IT" sz="2800" dirty="0" smtClean="0"/>
              <a:t>	Software </a:t>
            </a:r>
            <a:r>
              <a:rPr lang="it-IT" sz="2800" b="1" dirty="0" smtClean="0">
                <a:solidFill>
                  <a:schemeClr val="accent6">
                    <a:lumMod val="75000"/>
                  </a:schemeClr>
                </a:solidFill>
              </a:rPr>
              <a:t>DBMS</a:t>
            </a:r>
            <a:r>
              <a:rPr lang="it-IT" sz="2800" dirty="0" smtClean="0"/>
              <a:t> </a:t>
            </a:r>
            <a:r>
              <a:rPr lang="it-IT" sz="2800" dirty="0"/>
              <a:t>(</a:t>
            </a:r>
            <a:r>
              <a:rPr lang="it-IT" sz="2800" i="1" dirty="0"/>
              <a:t>Data Base Management System</a:t>
            </a:r>
            <a:r>
              <a:rPr lang="it-IT" sz="2800" dirty="0"/>
              <a:t>)</a:t>
            </a:r>
          </a:p>
          <a:p>
            <a:pPr>
              <a:lnSpc>
                <a:spcPct val="90000"/>
              </a:lnSpc>
              <a:buNone/>
            </a:pPr>
            <a:endParaRPr lang="it-IT" sz="2800" dirty="0" smtClean="0"/>
          </a:p>
          <a:p>
            <a:pPr>
              <a:lnSpc>
                <a:spcPct val="90000"/>
              </a:lnSpc>
              <a:buNone/>
            </a:pPr>
            <a:r>
              <a:rPr lang="it-IT" sz="2800" dirty="0" smtClean="0"/>
              <a:t>	Oggetti di </a:t>
            </a:r>
            <a:r>
              <a:rPr lang="it-IT" sz="2800" dirty="0"/>
              <a:t>Access:</a:t>
            </a:r>
          </a:p>
          <a:p>
            <a:pPr>
              <a:lnSpc>
                <a:spcPct val="90000"/>
              </a:lnSpc>
            </a:pPr>
            <a:r>
              <a:rPr lang="it-IT" sz="3300" dirty="0"/>
              <a:t>Tabelle</a:t>
            </a:r>
          </a:p>
          <a:p>
            <a:pPr>
              <a:lnSpc>
                <a:spcPct val="90000"/>
              </a:lnSpc>
            </a:pPr>
            <a:r>
              <a:rPr lang="it-IT" sz="3300" dirty="0" err="1"/>
              <a:t>Query</a:t>
            </a:r>
            <a:endParaRPr lang="it-IT" sz="3300" dirty="0"/>
          </a:p>
          <a:p>
            <a:pPr>
              <a:lnSpc>
                <a:spcPct val="90000"/>
              </a:lnSpc>
            </a:pPr>
            <a:r>
              <a:rPr lang="it-IT" sz="3300" dirty="0" smtClean="0"/>
              <a:t>Maschere</a:t>
            </a:r>
          </a:p>
          <a:p>
            <a:pPr>
              <a:lnSpc>
                <a:spcPct val="90000"/>
              </a:lnSpc>
            </a:pPr>
            <a:r>
              <a:rPr lang="it-IT" sz="3300" dirty="0" smtClean="0"/>
              <a:t>Report</a:t>
            </a:r>
            <a:endParaRPr lang="it-IT" sz="3300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00892" y="3068960"/>
            <a:ext cx="1266825" cy="11334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 animBg="1" autoUpdateAnimBg="0"/>
      <p:bldP spid="14339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rgbClr val="03487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14290"/>
            <a:ext cx="8229600" cy="1143000"/>
          </a:xfrm>
          <a:effectLst/>
        </p:spPr>
        <p:txBody>
          <a:bodyPr/>
          <a:lstStyle/>
          <a:p>
            <a:r>
              <a:rPr lang="it-IT" b="1" dirty="0">
                <a:solidFill>
                  <a:schemeClr val="bg1"/>
                </a:solidFill>
              </a:rPr>
              <a:t>Apertura del database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25525" y="1500174"/>
            <a:ext cx="7404127" cy="1243013"/>
          </a:xfrm>
        </p:spPr>
        <p:txBody>
          <a:bodyPr/>
          <a:lstStyle/>
          <a:p>
            <a:r>
              <a:rPr lang="it-IT" sz="2400" dirty="0"/>
              <a:t>All'ingresso in Access, con </a:t>
            </a:r>
            <a:r>
              <a:rPr lang="it-IT" sz="2400" i="1" dirty="0"/>
              <a:t>Database vuoto </a:t>
            </a:r>
            <a:r>
              <a:rPr lang="it-IT" sz="2400" dirty="0"/>
              <a:t>si crea un nuovo database  (file con estensione </a:t>
            </a:r>
            <a:r>
              <a:rPr lang="it-IT" sz="2400" b="1" dirty="0" smtClean="0"/>
              <a:t>.</a:t>
            </a:r>
            <a:r>
              <a:rPr lang="it-IT" sz="2400" b="1" dirty="0" err="1" smtClean="0"/>
              <a:t>accdb</a:t>
            </a:r>
            <a:r>
              <a:rPr lang="it-IT" sz="2400" dirty="0"/>
              <a:t>) oppure si apre un database già esistente.</a:t>
            </a:r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472" y="2857496"/>
            <a:ext cx="8151651" cy="35004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0" grpId="0" autoUpdateAnimBg="0"/>
      <p:bldP spid="17411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rgbClr val="03487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ffectLst/>
        </p:spPr>
        <p:txBody>
          <a:bodyPr lIns="92075" tIns="46038" rIns="92075" bIns="46038"/>
          <a:lstStyle/>
          <a:p>
            <a:r>
              <a:rPr lang="it-IT" dirty="0"/>
              <a:t>L’ambiente di lavoro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1071538" y="1285860"/>
            <a:ext cx="7772400" cy="1357322"/>
          </a:xfrm>
          <a:noFill/>
          <a:ln/>
        </p:spPr>
        <p:txBody>
          <a:bodyPr lIns="92075" tIns="46038" rIns="92075" bIns="46038"/>
          <a:lstStyle/>
          <a:p>
            <a:r>
              <a:rPr lang="it-IT" sz="2800" dirty="0" smtClean="0"/>
              <a:t>Barra multifunzione, riquadro di spostamento con gli oggetti a sinistra, riquadro di visualizzazione a destra</a:t>
            </a:r>
            <a:endParaRPr lang="it-IT" sz="2800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00232" y="2857496"/>
            <a:ext cx="5572164" cy="38998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4" grpId="0" animBg="1" autoUpdateAnimBg="0"/>
      <p:bldP spid="18435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rgbClr val="03487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14290"/>
            <a:ext cx="8229600" cy="1143000"/>
          </a:xfrm>
          <a:effectLst/>
        </p:spPr>
        <p:txBody>
          <a:bodyPr/>
          <a:lstStyle/>
          <a:p>
            <a:r>
              <a:rPr lang="it-IT" b="1" dirty="0">
                <a:solidFill>
                  <a:schemeClr val="bg1"/>
                </a:solidFill>
              </a:rPr>
              <a:t>Visualizzazione della tabella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00100" y="1285860"/>
            <a:ext cx="7972452" cy="1828800"/>
          </a:xfrm>
        </p:spPr>
        <p:txBody>
          <a:bodyPr/>
          <a:lstStyle/>
          <a:p>
            <a:pPr>
              <a:buNone/>
            </a:pPr>
            <a:r>
              <a:rPr lang="it-IT" sz="2800" dirty="0" smtClean="0"/>
              <a:t>	Due modalità principali:</a:t>
            </a:r>
          </a:p>
          <a:p>
            <a:r>
              <a:rPr lang="it-IT" sz="2800" dirty="0" smtClean="0"/>
              <a:t>Foglio dati</a:t>
            </a:r>
          </a:p>
          <a:p>
            <a:r>
              <a:rPr lang="it-IT" sz="2800" dirty="0" smtClean="0"/>
              <a:t>Struttura</a:t>
            </a: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29256" y="1428736"/>
            <a:ext cx="2714625" cy="34480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8" name="Connettore 2 7"/>
          <p:cNvCxnSpPr/>
          <p:nvPr/>
        </p:nvCxnSpPr>
        <p:spPr>
          <a:xfrm>
            <a:off x="3143240" y="2071678"/>
            <a:ext cx="2357454" cy="928694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2 8"/>
          <p:cNvCxnSpPr/>
          <p:nvPr/>
        </p:nvCxnSpPr>
        <p:spPr>
          <a:xfrm>
            <a:off x="2857488" y="2714620"/>
            <a:ext cx="2714644" cy="1928826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1000100" y="5214950"/>
            <a:ext cx="6572296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anche con i pulsanti</a:t>
            </a:r>
            <a:r>
              <a:rPr kumimoji="0" lang="it-IT" sz="28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in basso a destra</a:t>
            </a:r>
            <a:endParaRPr kumimoji="0" lang="it-IT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43306" y="5786454"/>
            <a:ext cx="2143140" cy="6494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0" grpId="0" autoUpdateAnimBg="0"/>
      <p:bldP spid="22531" grpId="0" build="p" autoUpdateAnimBg="0"/>
      <p:bldP spid="11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rgbClr val="03487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 cstate="print"/>
          <a:srcRect b="6054"/>
          <a:stretch>
            <a:fillRect/>
          </a:stretch>
        </p:blipFill>
        <p:spPr bwMode="auto">
          <a:xfrm>
            <a:off x="1827789" y="1500174"/>
            <a:ext cx="7316211" cy="51549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ffectLst/>
        </p:spPr>
        <p:txBody>
          <a:bodyPr lIns="92075" tIns="46038" rIns="92075" bIns="46038"/>
          <a:lstStyle/>
          <a:p>
            <a:r>
              <a:rPr lang="it-IT" dirty="0" smtClean="0"/>
              <a:t>Visualizzazione Struttura</a:t>
            </a:r>
            <a:endParaRPr lang="it-IT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214282" y="2928934"/>
            <a:ext cx="3000396" cy="3286148"/>
          </a:xfr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2075" tIns="46038" rIns="92075" bIns="46038"/>
          <a:lstStyle/>
          <a:p>
            <a:pPr>
              <a:lnSpc>
                <a:spcPct val="90000"/>
              </a:lnSpc>
              <a:spcBef>
                <a:spcPct val="0"/>
              </a:spcBef>
              <a:buNone/>
            </a:pPr>
            <a:r>
              <a:rPr lang="it-IT" sz="2600" dirty="0" smtClean="0"/>
              <a:t>Per ogni campo: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it-IT" sz="2600" b="1" dirty="0" smtClean="0">
                <a:solidFill>
                  <a:srgbClr val="002060"/>
                </a:solidFill>
              </a:rPr>
              <a:t>Nome campo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it-IT" sz="2600" b="1" dirty="0" smtClean="0">
                <a:solidFill>
                  <a:srgbClr val="002060"/>
                </a:solidFill>
              </a:rPr>
              <a:t>Tipo dati</a:t>
            </a:r>
          </a:p>
          <a:p>
            <a:pPr lvl="1">
              <a:lnSpc>
                <a:spcPct val="90000"/>
              </a:lnSpc>
              <a:spcBef>
                <a:spcPct val="0"/>
              </a:spcBef>
            </a:pPr>
            <a:r>
              <a:rPr lang="it-IT" sz="2100" dirty="0" smtClean="0"/>
              <a:t>Testo, </a:t>
            </a:r>
          </a:p>
          <a:p>
            <a:pPr lvl="1">
              <a:lnSpc>
                <a:spcPct val="90000"/>
              </a:lnSpc>
              <a:spcBef>
                <a:spcPct val="0"/>
              </a:spcBef>
            </a:pPr>
            <a:r>
              <a:rPr lang="it-IT" sz="2100" dirty="0" smtClean="0"/>
              <a:t>Numerico, </a:t>
            </a:r>
          </a:p>
          <a:p>
            <a:pPr lvl="1">
              <a:lnSpc>
                <a:spcPct val="90000"/>
              </a:lnSpc>
              <a:spcBef>
                <a:spcPct val="0"/>
              </a:spcBef>
            </a:pPr>
            <a:r>
              <a:rPr lang="it-IT" sz="2100" dirty="0" smtClean="0"/>
              <a:t>Data/ora, </a:t>
            </a:r>
          </a:p>
          <a:p>
            <a:pPr lvl="1">
              <a:lnSpc>
                <a:spcPct val="90000"/>
              </a:lnSpc>
              <a:spcBef>
                <a:spcPct val="0"/>
              </a:spcBef>
            </a:pPr>
            <a:r>
              <a:rPr lang="it-IT" sz="2100" dirty="0" smtClean="0"/>
              <a:t>ecc.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it-IT" sz="2600" b="1" dirty="0" smtClean="0">
                <a:solidFill>
                  <a:srgbClr val="002060"/>
                </a:solidFill>
              </a:rPr>
              <a:t>Descrizione</a:t>
            </a:r>
            <a:r>
              <a:rPr lang="it-IT" sz="2600" dirty="0" smtClean="0">
                <a:solidFill>
                  <a:srgbClr val="002060"/>
                </a:solidFill>
              </a:rPr>
              <a:t/>
            </a:r>
            <a:br>
              <a:rPr lang="it-IT" sz="2600" dirty="0" smtClean="0">
                <a:solidFill>
                  <a:srgbClr val="002060"/>
                </a:solidFill>
              </a:rPr>
            </a:br>
            <a:r>
              <a:rPr lang="it-IT" sz="2100" dirty="0" smtClean="0"/>
              <a:t>(opzionale)</a:t>
            </a:r>
          </a:p>
        </p:txBody>
      </p:sp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4429124" y="1000108"/>
            <a:ext cx="4429156" cy="954107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it-IT" sz="2800" dirty="0" smtClean="0">
                <a:latin typeface="Times New Roman" pitchFamily="18" charset="0"/>
              </a:rPr>
              <a:t>Salvare </a:t>
            </a:r>
            <a:r>
              <a:rPr lang="it-IT" sz="2800" dirty="0">
                <a:latin typeface="Times New Roman" pitchFamily="18" charset="0"/>
              </a:rPr>
              <a:t>con un nome la struttura della tabella.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94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94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94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94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8" grpId="0" animBg="1" autoUpdateAnimBg="0"/>
      <p:bldP spid="19459" grpId="0" build="p" autoUpdateAnimBg="0"/>
      <p:bldP spid="19461" grpId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rgbClr val="03487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ffectLst/>
        </p:spPr>
        <p:txBody>
          <a:bodyPr lIns="92075" tIns="46038" rIns="92075" bIns="46038"/>
          <a:lstStyle/>
          <a:p>
            <a:r>
              <a:rPr lang="it-IT" dirty="0"/>
              <a:t>La chiave </a:t>
            </a:r>
            <a:r>
              <a:rPr lang="it-IT" dirty="0" smtClean="0"/>
              <a:t>primaria</a:t>
            </a:r>
            <a:endParaRPr lang="it-IT" dirty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1071538" y="1357298"/>
            <a:ext cx="6572296" cy="5143536"/>
          </a:xfrm>
          <a:noFill/>
          <a:ln/>
        </p:spPr>
        <p:txBody>
          <a:bodyPr lIns="92075" tIns="46038" rIns="92075" bIns="46038"/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it-IT" sz="2800" dirty="0" smtClean="0"/>
              <a:t>Il </a:t>
            </a:r>
            <a:r>
              <a:rPr lang="it-IT" sz="2800" dirty="0"/>
              <a:t>campo </a:t>
            </a:r>
            <a:r>
              <a:rPr lang="it-IT" sz="2800" b="1" dirty="0" smtClean="0">
                <a:solidFill>
                  <a:srgbClr val="002060"/>
                </a:solidFill>
              </a:rPr>
              <a:t>Chiave primaria </a:t>
            </a:r>
            <a:r>
              <a:rPr lang="it-IT" sz="2800" dirty="0" smtClean="0"/>
              <a:t>viene </a:t>
            </a:r>
            <a:r>
              <a:rPr lang="it-IT" sz="2800" dirty="0"/>
              <a:t>fissato con </a:t>
            </a:r>
            <a:r>
              <a:rPr lang="it-IT" sz="2800" dirty="0" smtClean="0"/>
              <a:t>un clic sul pulsante</a:t>
            </a:r>
            <a:br>
              <a:rPr lang="it-IT" sz="2800" dirty="0" smtClean="0"/>
            </a:br>
            <a:r>
              <a:rPr lang="it-IT" sz="2800" dirty="0" smtClean="0"/>
              <a:t>della scheda </a:t>
            </a:r>
            <a:r>
              <a:rPr lang="it-IT" sz="2800" b="1" dirty="0" smtClean="0">
                <a:solidFill>
                  <a:srgbClr val="002060"/>
                </a:solidFill>
              </a:rPr>
              <a:t>Progettazione</a:t>
            </a:r>
            <a:r>
              <a:rPr lang="it-IT" sz="2800" dirty="0" smtClean="0"/>
              <a:t>.</a:t>
            </a:r>
            <a:endParaRPr lang="it-IT" sz="2800" dirty="0"/>
          </a:p>
          <a:p>
            <a:pPr>
              <a:lnSpc>
                <a:spcPct val="90000"/>
              </a:lnSpc>
            </a:pPr>
            <a:r>
              <a:rPr lang="it-IT" sz="2800" dirty="0"/>
              <a:t>Chiave predefinita da Access: </a:t>
            </a:r>
            <a:r>
              <a:rPr lang="it-IT" sz="2800" b="1" dirty="0" smtClean="0">
                <a:solidFill>
                  <a:srgbClr val="002060"/>
                </a:solidFill>
              </a:rPr>
              <a:t>ID</a:t>
            </a:r>
            <a:r>
              <a:rPr lang="it-IT" sz="2800" dirty="0" smtClean="0"/>
              <a:t> </a:t>
            </a:r>
            <a:r>
              <a:rPr lang="it-IT" sz="2800" dirty="0"/>
              <a:t>di tipo </a:t>
            </a:r>
            <a:r>
              <a:rPr lang="it-IT" sz="2800" i="1" dirty="0" smtClean="0">
                <a:solidFill>
                  <a:srgbClr val="002060"/>
                </a:solidFill>
              </a:rPr>
              <a:t>Contatore</a:t>
            </a:r>
            <a:r>
              <a:rPr lang="it-IT" sz="2800" dirty="0" smtClean="0"/>
              <a:t> </a:t>
            </a:r>
            <a:r>
              <a:rPr lang="it-IT" sz="2800" dirty="0"/>
              <a:t>(</a:t>
            </a:r>
            <a:r>
              <a:rPr lang="it-IT" sz="2800" dirty="0" err="1"/>
              <a:t>autoincrementale</a:t>
            </a:r>
            <a:r>
              <a:rPr lang="it-IT" sz="2800" dirty="0"/>
              <a:t>)</a:t>
            </a: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12360" y="1628800"/>
            <a:ext cx="1000132" cy="15001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2" grpId="0" animBg="1" autoUpdateAnimBg="0"/>
      <p:bldP spid="20483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rgbClr val="03487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4" cstate="print"/>
          <a:srcRect r="14647"/>
          <a:stretch>
            <a:fillRect/>
          </a:stretch>
        </p:blipFill>
        <p:spPr bwMode="auto">
          <a:xfrm>
            <a:off x="3071802" y="1428736"/>
            <a:ext cx="5929354" cy="3835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ffectLst/>
        </p:spPr>
        <p:txBody>
          <a:bodyPr lIns="92075" tIns="46038" rIns="92075" bIns="46038"/>
          <a:lstStyle/>
          <a:p>
            <a:r>
              <a:rPr lang="it-IT" dirty="0" smtClean="0"/>
              <a:t>Visualizzazione Foglio dati</a:t>
            </a:r>
            <a:endParaRPr lang="it-IT" dirty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0" y="1857364"/>
            <a:ext cx="3786214" cy="4357718"/>
          </a:xfr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2075" tIns="46038" rIns="92075" bIns="46038"/>
          <a:lstStyle/>
          <a:p>
            <a:r>
              <a:rPr lang="it-IT" dirty="0" smtClean="0"/>
              <a:t>Doppio clic sul nome della tabella</a:t>
            </a:r>
          </a:p>
          <a:p>
            <a:r>
              <a:rPr lang="it-IT" dirty="0" smtClean="0"/>
              <a:t>Operazioni di manipolazione:</a:t>
            </a:r>
          </a:p>
          <a:p>
            <a:pPr lvl="1"/>
            <a:r>
              <a:rPr lang="it-IT" dirty="0" smtClean="0"/>
              <a:t>Inserimento di nuove righe</a:t>
            </a:r>
          </a:p>
          <a:p>
            <a:pPr lvl="1"/>
            <a:r>
              <a:rPr lang="it-IT" dirty="0" smtClean="0"/>
              <a:t>Modifica dei dati </a:t>
            </a:r>
          </a:p>
          <a:p>
            <a:pPr lvl="1"/>
            <a:r>
              <a:rPr lang="it-IT" dirty="0" smtClean="0"/>
              <a:t>Eliminazione di righe</a:t>
            </a:r>
          </a:p>
          <a:p>
            <a:r>
              <a:rPr lang="it-IT" dirty="0" smtClean="0"/>
              <a:t>Spostamento nelle righe e nelle colonne </a:t>
            </a:r>
            <a:r>
              <a:rPr lang="it-IT" dirty="0"/>
              <a:t>con i tasti </a:t>
            </a:r>
            <a:r>
              <a:rPr lang="it-IT" dirty="0" smtClean="0"/>
              <a:t>freccia</a:t>
            </a:r>
            <a:endParaRPr lang="it-IT" dirty="0"/>
          </a:p>
        </p:txBody>
      </p:sp>
      <p:sp>
        <p:nvSpPr>
          <p:cNvPr id="21509" name="Text Box 5"/>
          <p:cNvSpPr txBox="1">
            <a:spLocks noChangeArrowheads="1"/>
          </p:cNvSpPr>
          <p:nvPr/>
        </p:nvSpPr>
        <p:spPr bwMode="auto">
          <a:xfrm>
            <a:off x="4572000" y="4857760"/>
            <a:ext cx="4391036" cy="978729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</a:pPr>
            <a:r>
              <a:rPr lang="it-IT" sz="3200" dirty="0" smtClean="0">
                <a:latin typeface="Times New Roman" pitchFamily="18" charset="0"/>
              </a:rPr>
              <a:t>Operazioni sulle righe (</a:t>
            </a:r>
            <a:r>
              <a:rPr lang="it-IT" sz="3200" b="1" dirty="0" smtClean="0">
                <a:solidFill>
                  <a:srgbClr val="002060"/>
                </a:solidFill>
                <a:latin typeface="Times New Roman" pitchFamily="18" charset="0"/>
              </a:rPr>
              <a:t>Record</a:t>
            </a:r>
            <a:r>
              <a:rPr lang="it-IT" sz="3200" dirty="0" smtClean="0">
                <a:latin typeface="Times New Roman" pitchFamily="18" charset="0"/>
              </a:rPr>
              <a:t>)</a:t>
            </a:r>
            <a:endParaRPr lang="it-IT" sz="2400" dirty="0">
              <a:latin typeface="Times New Roman" pitchFamily="18" charset="0"/>
            </a:endParaRPr>
          </a:p>
        </p:txBody>
      </p:sp>
      <p:sp>
        <p:nvSpPr>
          <p:cNvPr id="9" name="Rettangolo 8"/>
          <p:cNvSpPr/>
          <p:nvPr/>
        </p:nvSpPr>
        <p:spPr>
          <a:xfrm>
            <a:off x="6572264" y="1785926"/>
            <a:ext cx="1928826" cy="8572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0" name="Connettore 2 9"/>
          <p:cNvCxnSpPr/>
          <p:nvPr/>
        </p:nvCxnSpPr>
        <p:spPr>
          <a:xfrm rot="5400000" flipH="1" flipV="1">
            <a:off x="6572264" y="3571876"/>
            <a:ext cx="2071702" cy="357190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5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5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5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5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6" grpId="0" animBg="1" autoUpdateAnimBg="0"/>
      <p:bldP spid="21507" grpId="0" build="p" autoUpdateAnimBg="0"/>
      <p:bldP spid="21509" grpId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rgbClr val="03487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ffectLst/>
        </p:spPr>
        <p:txBody>
          <a:bodyPr lIns="92075" tIns="46038" rIns="92075" bIns="46038"/>
          <a:lstStyle/>
          <a:p>
            <a:r>
              <a:rPr lang="it-IT" dirty="0"/>
              <a:t> Le relazioni tra tabelle</a:t>
            </a:r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285720" y="1428736"/>
            <a:ext cx="7286676" cy="52386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2075" tIns="46038" rIns="92075" bIns="46038">
            <a:spAutoFit/>
          </a:bodyPr>
          <a:lstStyle/>
          <a:p>
            <a:pPr eaLnBrk="0" hangingPunct="0"/>
            <a:r>
              <a:rPr lang="it-IT" sz="2800" dirty="0" smtClean="0">
                <a:latin typeface="Times New Roman" pitchFamily="18" charset="0"/>
              </a:rPr>
              <a:t>Scheda </a:t>
            </a:r>
            <a:r>
              <a:rPr lang="it-IT" sz="2800" b="1" dirty="0" smtClean="0">
                <a:solidFill>
                  <a:srgbClr val="002060"/>
                </a:solidFill>
                <a:latin typeface="Times New Roman" pitchFamily="18" charset="0"/>
              </a:rPr>
              <a:t>Strumenti database</a:t>
            </a:r>
            <a:r>
              <a:rPr lang="it-IT" sz="2800" dirty="0" smtClean="0">
                <a:latin typeface="Times New Roman" pitchFamily="18" charset="0"/>
              </a:rPr>
              <a:t>: pulsante </a:t>
            </a:r>
            <a:r>
              <a:rPr lang="it-IT" sz="2800" b="1" dirty="0" smtClean="0">
                <a:solidFill>
                  <a:srgbClr val="002060"/>
                </a:solidFill>
                <a:latin typeface="Times New Roman" pitchFamily="18" charset="0"/>
              </a:rPr>
              <a:t>Relazioni</a:t>
            </a:r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214282" y="2143116"/>
            <a:ext cx="3571900" cy="353943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it-IT" sz="2800" b="1" dirty="0" smtClean="0">
                <a:solidFill>
                  <a:srgbClr val="FF0000"/>
                </a:solidFill>
                <a:latin typeface="Times New Roman" pitchFamily="18" charset="0"/>
              </a:rPr>
              <a:t>1.</a:t>
            </a:r>
            <a:r>
              <a:rPr lang="it-IT" sz="2800" dirty="0" smtClean="0">
                <a:latin typeface="Times New Roman" pitchFamily="18" charset="0"/>
              </a:rPr>
              <a:t> Nella finestra </a:t>
            </a:r>
            <a:r>
              <a:rPr lang="it-IT" sz="2800" b="1" dirty="0" smtClean="0">
                <a:solidFill>
                  <a:srgbClr val="002060"/>
                </a:solidFill>
                <a:latin typeface="Times New Roman" pitchFamily="18" charset="0"/>
              </a:rPr>
              <a:t>Mostra tabella</a:t>
            </a:r>
            <a:r>
              <a:rPr lang="it-IT" sz="2800" dirty="0" smtClean="0">
                <a:latin typeface="Times New Roman" pitchFamily="18" charset="0"/>
              </a:rPr>
              <a:t>: scelta delle tabelle da associare</a:t>
            </a:r>
            <a:br>
              <a:rPr lang="it-IT" sz="2800" dirty="0" smtClean="0">
                <a:latin typeface="Times New Roman" pitchFamily="18" charset="0"/>
              </a:rPr>
            </a:br>
            <a:r>
              <a:rPr lang="it-IT" sz="2800" b="1" dirty="0" smtClean="0">
                <a:solidFill>
                  <a:srgbClr val="FF0000"/>
                </a:solidFill>
                <a:latin typeface="Times New Roman" pitchFamily="18" charset="0"/>
              </a:rPr>
              <a:t>2.</a:t>
            </a:r>
            <a:r>
              <a:rPr lang="it-IT" sz="2800" dirty="0" smtClean="0">
                <a:latin typeface="Times New Roman" pitchFamily="18" charset="0"/>
              </a:rPr>
              <a:t> Trascinare con </a:t>
            </a:r>
            <a:br>
              <a:rPr lang="it-IT" sz="2800" dirty="0" smtClean="0">
                <a:latin typeface="Times New Roman" pitchFamily="18" charset="0"/>
              </a:rPr>
            </a:br>
            <a:r>
              <a:rPr lang="it-IT" sz="2800" dirty="0" smtClean="0">
                <a:latin typeface="Times New Roman" pitchFamily="18" charset="0"/>
              </a:rPr>
              <a:t>il mouse la chiave </a:t>
            </a:r>
            <a:r>
              <a:rPr lang="it-IT" sz="2800" dirty="0">
                <a:latin typeface="Times New Roman" pitchFamily="18" charset="0"/>
              </a:rPr>
              <a:t>primaria </a:t>
            </a:r>
            <a:r>
              <a:rPr lang="it-IT" sz="2800" dirty="0" smtClean="0">
                <a:latin typeface="Times New Roman" pitchFamily="18" charset="0"/>
              </a:rPr>
              <a:t>sopra la chiave esterna.</a:t>
            </a:r>
            <a:endParaRPr lang="it-IT" sz="2800" dirty="0">
              <a:latin typeface="Times New Roman" pitchFamily="18" charset="0"/>
            </a:endParaRP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58148" y="928670"/>
            <a:ext cx="1071570" cy="15001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00496" y="2071678"/>
            <a:ext cx="3743324" cy="35781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71802" y="4000504"/>
            <a:ext cx="5181600" cy="23907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Rettangolo 11"/>
          <p:cNvSpPr/>
          <p:nvPr/>
        </p:nvSpPr>
        <p:spPr>
          <a:xfrm>
            <a:off x="6000760" y="5286388"/>
            <a:ext cx="1714512" cy="21431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Rettangolo 12"/>
          <p:cNvSpPr/>
          <p:nvPr/>
        </p:nvSpPr>
        <p:spPr>
          <a:xfrm>
            <a:off x="3571868" y="4714884"/>
            <a:ext cx="1785950" cy="2857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CasellaDiTesto 13"/>
          <p:cNvSpPr txBox="1"/>
          <p:nvPr/>
        </p:nvSpPr>
        <p:spPr>
          <a:xfrm>
            <a:off x="7858148" y="2928934"/>
            <a:ext cx="5000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b="1" dirty="0" smtClean="0">
                <a:solidFill>
                  <a:srgbClr val="FF0000"/>
                </a:solidFill>
              </a:rPr>
              <a:t>1</a:t>
            </a:r>
            <a:endParaRPr lang="it-IT" sz="4000" b="1" dirty="0">
              <a:solidFill>
                <a:srgbClr val="FF0000"/>
              </a:solidFill>
            </a:endParaRPr>
          </a:p>
        </p:txBody>
      </p:sp>
      <p:sp>
        <p:nvSpPr>
          <p:cNvPr id="15" name="CasellaDiTesto 14"/>
          <p:cNvSpPr txBox="1"/>
          <p:nvPr/>
        </p:nvSpPr>
        <p:spPr>
          <a:xfrm>
            <a:off x="8429652" y="4857760"/>
            <a:ext cx="5000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b="1" dirty="0" smtClean="0">
                <a:solidFill>
                  <a:srgbClr val="FF0000"/>
                </a:solidFill>
              </a:rPr>
              <a:t>2</a:t>
            </a:r>
            <a:endParaRPr lang="it-IT" sz="4000" b="1" dirty="0">
              <a:solidFill>
                <a:srgbClr val="FF0000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5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5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5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5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5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5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4" grpId="0" animBg="1" autoUpdateAnimBg="0"/>
      <p:bldP spid="23556" grpId="0" animBg="1" autoUpdateAnimBg="0"/>
      <p:bldP spid="23557" grpId="0" animBg="1" autoUpdateAnimBg="0"/>
    </p:bldLst>
  </p:timing>
</p:sld>
</file>

<file path=ppt/theme/theme1.xml><?xml version="1.0" encoding="utf-8"?>
<a:theme xmlns:a="http://schemas.openxmlformats.org/drawingml/2006/main" name="Tema1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10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11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12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13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2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3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4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5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6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7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8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9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549</TotalTime>
  <Words>297</Words>
  <Application>Microsoft Office PowerPoint</Application>
  <PresentationFormat>Presentazione su schermo (4:3)</PresentationFormat>
  <Paragraphs>64</Paragraphs>
  <Slides>13</Slides>
  <Notes>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18" baseType="lpstr">
      <vt:lpstr>Arial</vt:lpstr>
      <vt:lpstr>Calibri</vt:lpstr>
      <vt:lpstr>Tahoma</vt:lpstr>
      <vt:lpstr>Times New Roman</vt:lpstr>
      <vt:lpstr>Tema1</vt:lpstr>
      <vt:lpstr>Access</vt:lpstr>
      <vt:lpstr>Access per Windows</vt:lpstr>
      <vt:lpstr>Apertura del database</vt:lpstr>
      <vt:lpstr>L’ambiente di lavoro</vt:lpstr>
      <vt:lpstr>Visualizzazione della tabella</vt:lpstr>
      <vt:lpstr>Visualizzazione Struttura</vt:lpstr>
      <vt:lpstr>La chiave primaria</vt:lpstr>
      <vt:lpstr>Visualizzazione Foglio dati</vt:lpstr>
      <vt:lpstr> Le relazioni tra tabelle</vt:lpstr>
      <vt:lpstr>Integrità referenziale</vt:lpstr>
      <vt:lpstr>Regole di integrità referenziale</vt:lpstr>
      <vt:lpstr>Tipi per i campi</vt:lpstr>
      <vt:lpstr>Proprietà dei campi</vt:lpstr>
    </vt:vector>
  </TitlesOfParts>
  <Company>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a</dc:creator>
  <cp:lastModifiedBy>utente</cp:lastModifiedBy>
  <cp:revision>107</cp:revision>
  <dcterms:created xsi:type="dcterms:W3CDTF">2010-02-21T16:05:35Z</dcterms:created>
  <dcterms:modified xsi:type="dcterms:W3CDTF">2015-10-18T15:29:15Z</dcterms:modified>
</cp:coreProperties>
</file>