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handoutMasterIdLst>
    <p:handoutMasterId r:id="rId46"/>
  </p:handoutMasterIdLst>
  <p:sldIdLst>
    <p:sldId id="258" r:id="rId2"/>
    <p:sldId id="380" r:id="rId3"/>
    <p:sldId id="315" r:id="rId4"/>
    <p:sldId id="421" r:id="rId5"/>
    <p:sldId id="374" r:id="rId6"/>
    <p:sldId id="378" r:id="rId7"/>
    <p:sldId id="381" r:id="rId8"/>
    <p:sldId id="428" r:id="rId9"/>
    <p:sldId id="429" r:id="rId10"/>
    <p:sldId id="395" r:id="rId11"/>
    <p:sldId id="430" r:id="rId12"/>
    <p:sldId id="396" r:id="rId13"/>
    <p:sldId id="397" r:id="rId14"/>
    <p:sldId id="398" r:id="rId15"/>
    <p:sldId id="431" r:id="rId16"/>
    <p:sldId id="399" r:id="rId17"/>
    <p:sldId id="404" r:id="rId18"/>
    <p:sldId id="405" r:id="rId19"/>
    <p:sldId id="440" r:id="rId20"/>
    <p:sldId id="318" r:id="rId21"/>
    <p:sldId id="400" r:id="rId22"/>
    <p:sldId id="432" r:id="rId23"/>
    <p:sldId id="401" r:id="rId24"/>
    <p:sldId id="402" r:id="rId25"/>
    <p:sldId id="406" r:id="rId26"/>
    <p:sldId id="441" r:id="rId27"/>
    <p:sldId id="408" r:id="rId28"/>
    <p:sldId id="415" r:id="rId29"/>
    <p:sldId id="416" r:id="rId30"/>
    <p:sldId id="417" r:id="rId31"/>
    <p:sldId id="433" r:id="rId32"/>
    <p:sldId id="434" r:id="rId33"/>
    <p:sldId id="425" r:id="rId34"/>
    <p:sldId id="409" r:id="rId35"/>
    <p:sldId id="435" r:id="rId36"/>
    <p:sldId id="437" r:id="rId37"/>
    <p:sldId id="438" r:id="rId38"/>
    <p:sldId id="411" r:id="rId39"/>
    <p:sldId id="413" r:id="rId40"/>
    <p:sldId id="414" r:id="rId41"/>
    <p:sldId id="436" r:id="rId42"/>
    <p:sldId id="376" r:id="rId43"/>
    <p:sldId id="419" r:id="rId44"/>
  </p:sldIdLst>
  <p:sldSz cx="9144000" cy="6858000" type="screen4x3"/>
  <p:notesSz cx="7099300" cy="10234613"/>
  <p:defaultTextStyle>
    <a:defPPr>
      <a:defRPr lang="it-IT"/>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741">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6C8"/>
    <a:srgbClr val="FFFF00"/>
    <a:srgbClr val="EFFFEF"/>
    <a:srgbClr val="EAEAEA"/>
    <a:srgbClr val="0033CC"/>
    <a:srgbClr val="F4F4F4"/>
    <a:srgbClr val="F0F0F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86" autoAdjust="0"/>
    <p:restoredTop sz="99647" autoAdjust="0"/>
  </p:normalViewPr>
  <p:slideViewPr>
    <p:cSldViewPr>
      <p:cViewPr varScale="1">
        <p:scale>
          <a:sx n="92" d="100"/>
          <a:sy n="92" d="100"/>
        </p:scale>
        <p:origin x="1860" y="90"/>
      </p:cViewPr>
      <p:guideLst>
        <p:guide orient="horz" pos="3741"/>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68" y="162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latin typeface="Times New Roman" panose="02020603050405020304" pitchFamily="18" charset="0"/>
              </a:defRPr>
            </a:lvl1pPr>
          </a:lstStyle>
          <a:p>
            <a:endParaRPr lang="en-US" altLang="it-IT"/>
          </a:p>
        </p:txBody>
      </p:sp>
      <p:sp>
        <p:nvSpPr>
          <p:cNvPr id="11878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latin typeface="Times New Roman" panose="02020603050405020304" pitchFamily="18" charset="0"/>
              </a:defRPr>
            </a:lvl1pPr>
          </a:lstStyle>
          <a:p>
            <a:endParaRPr lang="en-US" altLang="it-IT"/>
          </a:p>
        </p:txBody>
      </p:sp>
      <p:sp>
        <p:nvSpPr>
          <p:cNvPr id="11878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latin typeface="Times New Roman" panose="02020603050405020304" pitchFamily="18" charset="0"/>
              </a:defRPr>
            </a:lvl1pPr>
          </a:lstStyle>
          <a:p>
            <a:endParaRPr lang="en-US" altLang="it-IT"/>
          </a:p>
        </p:txBody>
      </p:sp>
      <p:sp>
        <p:nvSpPr>
          <p:cNvPr id="11878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atin typeface="Times New Roman" panose="02020603050405020304" pitchFamily="18" charset="0"/>
              </a:defRPr>
            </a:lvl1pPr>
          </a:lstStyle>
          <a:p>
            <a:fld id="{D401C6F9-C31E-4AE3-AA3C-899932A73764}" type="slidenum">
              <a:rPr lang="en-US" altLang="it-IT"/>
              <a:pPr/>
              <a:t>‹N›</a:t>
            </a:fld>
            <a:endParaRPr lang="en-US" altLang="it-IT"/>
          </a:p>
        </p:txBody>
      </p:sp>
    </p:spTree>
    <p:extLst>
      <p:ext uri="{BB962C8B-B14F-4D97-AF65-F5344CB8AC3E}">
        <p14:creationId xmlns:p14="http://schemas.microsoft.com/office/powerpoint/2010/main" val="208656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a:latin typeface="Times New Roman" panose="02020603050405020304" pitchFamily="18" charset="0"/>
              </a:defRPr>
            </a:lvl1pPr>
          </a:lstStyle>
          <a:p>
            <a:endParaRPr lang="it-IT" altLang="it-IT"/>
          </a:p>
        </p:txBody>
      </p:sp>
      <p:sp>
        <p:nvSpPr>
          <p:cNvPr id="307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a:latin typeface="Times New Roman" panose="02020603050405020304" pitchFamily="18" charset="0"/>
              </a:defRPr>
            </a:lvl1pPr>
          </a:lstStyle>
          <a:p>
            <a:endParaRPr lang="it-IT" altLang="it-IT"/>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307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a:latin typeface="Times New Roman" panose="02020603050405020304" pitchFamily="18" charset="0"/>
              </a:defRPr>
            </a:lvl1pPr>
          </a:lstStyle>
          <a:p>
            <a:endParaRPr lang="it-IT" altLang="it-IT"/>
          </a:p>
        </p:txBody>
      </p:sp>
      <p:sp>
        <p:nvSpPr>
          <p:cNvPr id="307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atin typeface="Times New Roman" panose="02020603050405020304" pitchFamily="18" charset="0"/>
              </a:defRPr>
            </a:lvl1pPr>
          </a:lstStyle>
          <a:p>
            <a:fld id="{5C22C929-FD3B-42C2-9C6C-0F673182467A}" type="slidenum">
              <a:rPr lang="it-IT" altLang="it-IT"/>
              <a:pPr/>
              <a:t>‹N›</a:t>
            </a:fld>
            <a:endParaRPr lang="it-IT" altLang="it-IT"/>
          </a:p>
        </p:txBody>
      </p:sp>
    </p:spTree>
    <p:extLst>
      <p:ext uri="{BB962C8B-B14F-4D97-AF65-F5344CB8AC3E}">
        <p14:creationId xmlns:p14="http://schemas.microsoft.com/office/powerpoint/2010/main" val="49772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BCBDFE-A4D5-476B-ABF8-B8501034AB92}" type="slidenum">
              <a:rPr lang="it-IT" altLang="it-IT"/>
              <a:pPr/>
              <a:t>1</a:t>
            </a:fld>
            <a:endParaRPr lang="it-IT" altLang="it-IT"/>
          </a:p>
        </p:txBody>
      </p:sp>
      <p:sp>
        <p:nvSpPr>
          <p:cNvPr id="160770" name="Rectangle 2"/>
          <p:cNvSpPr>
            <a:spLocks noGrp="1" noRot="1" noChangeAspect="1" noChangeArrowheads="1" noTextEdit="1"/>
          </p:cNvSpPr>
          <p:nvPr>
            <p:ph type="sldImg"/>
          </p:nvPr>
        </p:nvSpPr>
        <p:spPr>
          <a:xfrm>
            <a:off x="992188" y="796925"/>
            <a:ext cx="5114925" cy="3836988"/>
          </a:xfrm>
          <a:ln/>
        </p:spPr>
      </p:sp>
      <p:sp>
        <p:nvSpPr>
          <p:cNvPr id="16077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770015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D8C8E-41AE-4D9D-BFA0-79DBCC3C1481}" type="slidenum">
              <a:rPr lang="it-IT" altLang="it-IT"/>
              <a:pPr/>
              <a:t>10</a:t>
            </a:fld>
            <a:endParaRPr lang="it-IT" altLang="it-IT"/>
          </a:p>
        </p:txBody>
      </p:sp>
      <p:sp>
        <p:nvSpPr>
          <p:cNvPr id="217090" name="Rectangle 2"/>
          <p:cNvSpPr>
            <a:spLocks noGrp="1" noRot="1" noChangeAspect="1" noChangeArrowheads="1" noTextEdit="1"/>
          </p:cNvSpPr>
          <p:nvPr>
            <p:ph type="sldImg"/>
          </p:nvPr>
        </p:nvSpPr>
        <p:spPr>
          <a:xfrm>
            <a:off x="992188" y="796925"/>
            <a:ext cx="5114925" cy="3836988"/>
          </a:xfrm>
          <a:ln/>
        </p:spPr>
      </p:sp>
      <p:sp>
        <p:nvSpPr>
          <p:cNvPr id="217091" name="Rectangle 3"/>
          <p:cNvSpPr>
            <a:spLocks noGrp="1" noChangeArrowheads="1"/>
          </p:cNvSpPr>
          <p:nvPr>
            <p:ph type="body" idx="1"/>
          </p:nvPr>
        </p:nvSpPr>
        <p:spPr>
          <a:xfrm>
            <a:off x="946150" y="4757738"/>
            <a:ext cx="5207000" cy="4605337"/>
          </a:xfrm>
        </p:spPr>
        <p:txBody>
          <a:bodyPr/>
          <a:lstStyle/>
          <a:p>
            <a:r>
              <a:rPr lang="it-IT" altLang="it-IT" sz="1000"/>
              <a:t>Le tabelle vengono definite con il comando </a:t>
            </a:r>
            <a:r>
              <a:rPr lang="it-IT" altLang="it-IT" sz="1000" b="1"/>
              <a:t>CREATE TABLE</a:t>
            </a:r>
            <a:r>
              <a:rPr lang="it-IT" altLang="it-IT" sz="1000"/>
              <a:t>, seguito dal nome della tabella e dall’elenco degli attributi. Per ogni attributo occorre specificare il nome e il tipo di dato. Gli attributi possono essere qualificati mediante diverse clausole con le quali è possibile definire: la chiave primaria, le chiavi esterne, l’obbligatorietà e il valore di default di un campo. Per creare la tabella Impiegati del database utilizzato in questa Unità di apprendimento si deve usare il seguente comando:   </a:t>
            </a:r>
          </a:p>
          <a:p>
            <a:r>
              <a:rPr lang="it-IT" altLang="it-IT" sz="1000"/>
              <a:t> 	…………… </a:t>
            </a:r>
          </a:p>
          <a:p>
            <a:r>
              <a:rPr lang="it-IT" altLang="it-IT" sz="1000"/>
              <a:t>L’attributo ID è dichiarato chiave primaria della tabella tramite la clausola </a:t>
            </a:r>
            <a:r>
              <a:rPr lang="it-IT" altLang="it-IT" sz="1000" b="1"/>
              <a:t>PRIMARY KEY</a:t>
            </a:r>
            <a:r>
              <a:rPr lang="it-IT" altLang="it-IT" sz="1000"/>
              <a:t>. La clausola </a:t>
            </a:r>
            <a:r>
              <a:rPr lang="it-IT" altLang="it-IT" sz="1000" b="1"/>
              <a:t>NOT NULL </a:t>
            </a:r>
            <a:r>
              <a:rPr lang="it-IT" altLang="it-IT" sz="1000"/>
              <a:t>indica che in tutte le righe della tabella quella colonna deve essere riempita con un valore non nullo e rende il campo obbligatorio. </a:t>
            </a:r>
          </a:p>
          <a:p>
            <a:r>
              <a:rPr lang="it-IT" altLang="it-IT" sz="1000"/>
              <a:t>La clausola </a:t>
            </a:r>
            <a:r>
              <a:rPr lang="it-IT" altLang="it-IT" sz="1000" b="1"/>
              <a:t>DEFAULT </a:t>
            </a:r>
            <a:r>
              <a:rPr lang="it-IT" altLang="it-IT" sz="1000"/>
              <a:t>definisce il valore da attribuire al campo se, al momento della creazione del record che lo contiene, non gli viene assegnato alcun valore. La clausola </a:t>
            </a:r>
            <a:r>
              <a:rPr lang="it-IT" altLang="it-IT" sz="1000" b="1"/>
              <a:t>REFERENCES </a:t>
            </a:r>
            <a:r>
              <a:rPr lang="it-IT" altLang="it-IT" sz="1000"/>
              <a:t>indica che l’attributo Dipartimento è chiave esterna e definisce un vincolo di integrità referenziale con la tabella Dipartimenti. Tra le altre clausole ammesse va ricordata la clausola </a:t>
            </a:r>
            <a:r>
              <a:rPr lang="it-IT" altLang="it-IT" sz="1000" b="1"/>
              <a:t>UNIQUE </a:t>
            </a:r>
            <a:r>
              <a:rPr lang="it-IT" altLang="it-IT" sz="1000"/>
              <a:t>che vieta la presenza di valori duplicati in una colonna o in un insieme di colonne. Per esempio, per indicare che non ci possono essere due dipendenti con identico nome e cognome nello stesso dipartimento, si può sfruttare la clausola </a:t>
            </a:r>
            <a:r>
              <a:rPr lang="it-IT" altLang="it-IT" sz="1000" b="1"/>
              <a:t>UNIQUE</a:t>
            </a:r>
            <a:r>
              <a:rPr lang="it-IT" altLang="it-IT" sz="1000"/>
              <a:t>:</a:t>
            </a:r>
          </a:p>
          <a:p>
            <a:r>
              <a:rPr lang="it-IT" altLang="it-IT" sz="1000" b="1"/>
              <a:t>	UNIQUE</a:t>
            </a:r>
            <a:r>
              <a:rPr lang="it-IT" altLang="it-IT" sz="1000"/>
              <a:t>(Cognome, Nome, Dipartimento)</a:t>
            </a:r>
          </a:p>
          <a:p>
            <a:r>
              <a:rPr lang="it-IT" altLang="it-IT" sz="1000"/>
              <a:t>inserita nel comando </a:t>
            </a:r>
            <a:r>
              <a:rPr lang="it-IT" altLang="it-IT" sz="1000" b="1"/>
              <a:t>CREATE TABLE</a:t>
            </a:r>
            <a:r>
              <a:rPr lang="it-IT" altLang="it-IT" sz="1000"/>
              <a:t>, di seguito alla dichiarazione delle caratteristiche dell’attributo Dipartimento, prima dei caratteri parentesi chiusa e punto e virgola ( </a:t>
            </a:r>
            <a:r>
              <a:rPr lang="it-IT" altLang="it-IT" sz="1000" b="1"/>
              <a:t>); </a:t>
            </a:r>
            <a:r>
              <a:rPr lang="it-IT" altLang="it-IT" sz="1000"/>
              <a:t>) che chiudono la dichiarazione.</a:t>
            </a:r>
          </a:p>
          <a:p>
            <a:endParaRPr lang="it-IT" altLang="it-IT" sz="1000"/>
          </a:p>
          <a:p>
            <a:r>
              <a:rPr lang="it-IT" altLang="it-IT" sz="1000" b="1"/>
              <a:t>pagine 254 255</a:t>
            </a:r>
          </a:p>
          <a:p>
            <a:endParaRPr lang="it-IT" altLang="it-IT" sz="1000" b="1"/>
          </a:p>
        </p:txBody>
      </p:sp>
    </p:spTree>
    <p:extLst>
      <p:ext uri="{BB962C8B-B14F-4D97-AF65-F5344CB8AC3E}">
        <p14:creationId xmlns:p14="http://schemas.microsoft.com/office/powerpoint/2010/main" val="471047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3022E-8469-47BF-98B0-88C46672228F}" type="slidenum">
              <a:rPr lang="it-IT" altLang="it-IT"/>
              <a:pPr/>
              <a:t>11</a:t>
            </a:fld>
            <a:endParaRPr lang="it-IT" altLang="it-IT"/>
          </a:p>
        </p:txBody>
      </p:sp>
      <p:sp>
        <p:nvSpPr>
          <p:cNvPr id="289794" name="Rectangle 2"/>
          <p:cNvSpPr>
            <a:spLocks noGrp="1" noRot="1" noChangeAspect="1" noChangeArrowheads="1" noTextEdit="1"/>
          </p:cNvSpPr>
          <p:nvPr>
            <p:ph type="sldImg"/>
          </p:nvPr>
        </p:nvSpPr>
        <p:spPr>
          <a:xfrm>
            <a:off x="992188" y="796925"/>
            <a:ext cx="5114925" cy="3836988"/>
          </a:xfrm>
          <a:ln/>
        </p:spPr>
      </p:sp>
      <p:sp>
        <p:nvSpPr>
          <p:cNvPr id="289795" name="Rectangle 3"/>
          <p:cNvSpPr>
            <a:spLocks noGrp="1" noChangeArrowheads="1"/>
          </p:cNvSpPr>
          <p:nvPr>
            <p:ph type="body" idx="1"/>
          </p:nvPr>
        </p:nvSpPr>
        <p:spPr>
          <a:xfrm>
            <a:off x="946150" y="4757738"/>
            <a:ext cx="5207000" cy="4605337"/>
          </a:xfrm>
        </p:spPr>
        <p:txBody>
          <a:bodyPr/>
          <a:lstStyle/>
          <a:p>
            <a:pPr>
              <a:lnSpc>
                <a:spcPct val="90000"/>
              </a:lnSpc>
            </a:pPr>
            <a:r>
              <a:rPr lang="it-IT" altLang="it-IT" sz="1000"/>
              <a:t>Anche le clausole </a:t>
            </a:r>
            <a:r>
              <a:rPr lang="it-IT" altLang="it-IT" sz="1000" b="1"/>
              <a:t>PRIMARY KEY </a:t>
            </a:r>
            <a:r>
              <a:rPr lang="it-IT" altLang="it-IT" sz="1000"/>
              <a:t>e </a:t>
            </a:r>
            <a:r>
              <a:rPr lang="it-IT" altLang="it-IT" sz="1000" b="1"/>
              <a:t>REFERENCES </a:t>
            </a:r>
            <a:r>
              <a:rPr lang="it-IT" altLang="it-IT" sz="1000"/>
              <a:t>possono essere inserite in righe isolate; questa caratteristica permette di dichiarare chiavi primarie o chiavi esterne formate da più campi. Assieme alla definizione di una chiave esterna è possibile dichiarare il tipo di comportamento da tenere in caso di cancellazione di una riga nella tabella collegata o di variazione del valore della chiave primaria associata alla chiave esterna. Per esempio, per creare la tabella Dipartimenti si deve usare il seguente comando:</a:t>
            </a:r>
          </a:p>
          <a:p>
            <a:pPr>
              <a:lnSpc>
                <a:spcPct val="90000"/>
              </a:lnSpc>
            </a:pPr>
            <a:r>
              <a:rPr lang="it-IT" altLang="it-IT" sz="1000"/>
              <a:t>   ------------------</a:t>
            </a:r>
          </a:p>
          <a:p>
            <a:pPr>
              <a:lnSpc>
                <a:spcPct val="90000"/>
              </a:lnSpc>
            </a:pPr>
            <a:r>
              <a:rPr lang="it-IT" altLang="it-IT" sz="1000"/>
              <a:t>Osservando le ultime clausole del comando si può affermare che: - Codice è chiave primaria della tabella (Primary Key); - non ci possono essere due dipartimenti con lo stesso nome: Unique (Descrizione); - è possibile dichiarare la chiave esterna in una riga a sé stante (Foreign Key); - Manager è chiave esterna associata alla tabella Impiegati; - la cancellazione di una riga di Impiegati con un valore di ID associato a valori di Manager è permessa e i valori di Manager corrispondenti assumono valore nullo (On Delete set null); - l’aggiornamento di un ID associato a Manager si riflette a catena sui valori di Manager (On Update cascade).</a:t>
            </a:r>
          </a:p>
          <a:p>
            <a:pPr>
              <a:lnSpc>
                <a:spcPct val="90000"/>
              </a:lnSpc>
            </a:pPr>
            <a:r>
              <a:rPr lang="it-IT" altLang="it-IT" sz="1000"/>
              <a:t>Per esempio, ricordando che Margherita Colombi (ID=10) è responsabile dei dipartimenti Magazzino e Produzione, la cancellazione del record con ID=10 di Impiegati è ammesso e nelle righe dei record descrittivi di Magazzino e Produzione in Dipartimenti il campo Manager assumerà il valore Null; se a Margherita Colombi viene assegnato un nuovo valore di ID esso viene attribuito al campo Manager nelle righe dei dipartimenti Magazzino e Produzione.</a:t>
            </a:r>
          </a:p>
          <a:p>
            <a:pPr>
              <a:lnSpc>
                <a:spcPct val="90000"/>
              </a:lnSpc>
            </a:pPr>
            <a:r>
              <a:rPr lang="it-IT" altLang="it-IT" sz="1000"/>
              <a:t>Si osservi che le dichiarazioni: </a:t>
            </a:r>
            <a:r>
              <a:rPr lang="it-IT" altLang="it-IT" sz="1000" b="1"/>
              <a:t>On Delete cascade </a:t>
            </a:r>
            <a:r>
              <a:rPr lang="it-IT" altLang="it-IT" sz="1000"/>
              <a:t>e </a:t>
            </a:r>
            <a:r>
              <a:rPr lang="it-IT" altLang="it-IT" sz="1000" b="1"/>
              <a:t>On Update cascade </a:t>
            </a:r>
            <a:r>
              <a:rPr lang="it-IT" altLang="it-IT" sz="1000"/>
              <a:t>coincidono con le scelte Elimina record correlati a catena e Aggiorna campi collegati a catena che possono essere effettuate con Access nella definizione delle relazioni tra tabelle, come si è visto nel capitolo 5.</a:t>
            </a:r>
          </a:p>
          <a:p>
            <a:pPr>
              <a:lnSpc>
                <a:spcPct val="90000"/>
              </a:lnSpc>
            </a:pPr>
            <a:r>
              <a:rPr lang="it-IT" altLang="it-IT" sz="1000"/>
              <a:t>Le dichiarazioni </a:t>
            </a:r>
            <a:r>
              <a:rPr lang="it-IT" altLang="it-IT" sz="1000" b="1"/>
              <a:t>On Delete no action </a:t>
            </a:r>
            <a:r>
              <a:rPr lang="it-IT" altLang="it-IT" sz="1000"/>
              <a:t>e </a:t>
            </a:r>
            <a:r>
              <a:rPr lang="it-IT" altLang="it-IT" sz="1000" b="1"/>
              <a:t>On Update no action </a:t>
            </a:r>
            <a:r>
              <a:rPr lang="it-IT" altLang="it-IT" sz="1000"/>
              <a:t>impediscono di cancellare un record della tabella Impiegati correlato alla chiave esterna di Dipartimenti o di modificare il valore della chiave primaria di un dipendente che è manager in qualche dipartimento. Se nella clausola </a:t>
            </a:r>
            <a:r>
              <a:rPr lang="it-IT" altLang="it-IT" sz="1000" b="1"/>
              <a:t>Foreign Key </a:t>
            </a:r>
            <a:r>
              <a:rPr lang="it-IT" altLang="it-IT" sz="1000"/>
              <a:t>non appare la dichiarazione On Delete oppure On Update, il comportamento del sistema per garantire l’integrità referenziale è del tipo </a:t>
            </a:r>
            <a:r>
              <a:rPr lang="it-IT" altLang="it-IT" sz="1000" b="1"/>
              <a:t>no action</a:t>
            </a:r>
          </a:p>
          <a:p>
            <a:pPr>
              <a:lnSpc>
                <a:spcPct val="90000"/>
              </a:lnSpc>
            </a:pPr>
            <a:r>
              <a:rPr lang="it-IT" altLang="it-IT" sz="1000" b="1"/>
              <a:t>pagine 255 - 256</a:t>
            </a:r>
          </a:p>
          <a:p>
            <a:pPr>
              <a:lnSpc>
                <a:spcPct val="90000"/>
              </a:lnSpc>
            </a:pPr>
            <a:endParaRPr lang="it-IT" altLang="it-IT" sz="1000" b="1"/>
          </a:p>
        </p:txBody>
      </p:sp>
    </p:spTree>
    <p:extLst>
      <p:ext uri="{BB962C8B-B14F-4D97-AF65-F5344CB8AC3E}">
        <p14:creationId xmlns:p14="http://schemas.microsoft.com/office/powerpoint/2010/main" val="253634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6A61B-0CC4-4F5E-8BF8-E556C77FEA07}" type="slidenum">
              <a:rPr lang="it-IT" altLang="it-IT"/>
              <a:pPr/>
              <a:t>12</a:t>
            </a:fld>
            <a:endParaRPr lang="it-IT" altLang="it-IT"/>
          </a:p>
        </p:txBody>
      </p:sp>
      <p:sp>
        <p:nvSpPr>
          <p:cNvPr id="219138" name="Rectangle 2"/>
          <p:cNvSpPr>
            <a:spLocks noGrp="1" noRot="1" noChangeAspect="1" noChangeArrowheads="1" noTextEdit="1"/>
          </p:cNvSpPr>
          <p:nvPr>
            <p:ph type="sldImg"/>
          </p:nvPr>
        </p:nvSpPr>
        <p:spPr>
          <a:xfrm>
            <a:off x="992188" y="796925"/>
            <a:ext cx="5114925" cy="3836988"/>
          </a:xfrm>
          <a:ln/>
        </p:spPr>
      </p:sp>
      <p:sp>
        <p:nvSpPr>
          <p:cNvPr id="219139" name="Rectangle 3"/>
          <p:cNvSpPr>
            <a:spLocks noGrp="1" noChangeArrowheads="1"/>
          </p:cNvSpPr>
          <p:nvPr>
            <p:ph type="body" idx="1"/>
          </p:nvPr>
        </p:nvSpPr>
        <p:spPr/>
        <p:txBody>
          <a:bodyPr/>
          <a:lstStyle/>
          <a:p>
            <a:r>
              <a:rPr lang="it-IT" altLang="it-IT"/>
              <a:t>La struttura di una tabella può essere modificata in un secondo tempo con il comando </a:t>
            </a:r>
            <a:r>
              <a:rPr lang="it-IT" altLang="it-IT" b="1"/>
              <a:t>ALTER TABLE</a:t>
            </a:r>
            <a:r>
              <a:rPr lang="it-IT" altLang="it-IT"/>
              <a:t>, per aggiungere una nuova colonna (</a:t>
            </a:r>
            <a:r>
              <a:rPr lang="it-IT" altLang="it-IT" b="1"/>
              <a:t>ADD</a:t>
            </a:r>
            <a:r>
              <a:rPr lang="it-IT" altLang="it-IT"/>
              <a:t>) a quelle già esistenti, oppure per togliere una colonna (</a:t>
            </a:r>
            <a:r>
              <a:rPr lang="it-IT" altLang="it-IT" b="1"/>
              <a:t>DROP</a:t>
            </a:r>
            <a:r>
              <a:rPr lang="it-IT" altLang="it-IT"/>
              <a:t>).</a:t>
            </a:r>
          </a:p>
          <a:p>
            <a:r>
              <a:rPr lang="it-IT" altLang="it-IT"/>
              <a:t>Per esempio, per inserire un nuovo attributo con la data di nascita del dipendente si usa il</a:t>
            </a:r>
          </a:p>
          <a:p>
            <a:r>
              <a:rPr lang="it-IT" altLang="it-IT"/>
              <a:t>comando:</a:t>
            </a:r>
          </a:p>
          <a:p>
            <a:r>
              <a:rPr lang="it-IT" altLang="it-IT" b="1"/>
              <a:t>…. </a:t>
            </a:r>
          </a:p>
          <a:p>
            <a:endParaRPr lang="it-IT" altLang="it-IT" b="1"/>
          </a:p>
          <a:p>
            <a:r>
              <a:rPr lang="it-IT" altLang="it-IT"/>
              <a:t>L’istruzione </a:t>
            </a:r>
            <a:r>
              <a:rPr lang="it-IT" altLang="it-IT" b="1"/>
              <a:t>CREATE INDEX </a:t>
            </a:r>
            <a:r>
              <a:rPr lang="it-IT" altLang="it-IT"/>
              <a:t>viene utilizzata per creare un nuovo indice su una tabella esistente, indicando il nome della tabella e il nome dell’attributo o degli attributi ai quali associare l’indice. Se non si vuole che ci siano valori duplicati per l’attributo associato all’indice, occorre usare la clausola </a:t>
            </a:r>
            <a:r>
              <a:rPr lang="it-IT" altLang="it-IT" b="1"/>
              <a:t>UNIQUE</a:t>
            </a:r>
            <a:r>
              <a:rPr lang="it-IT" altLang="it-IT"/>
              <a:t>. Per esempio il comando seguente crea un indice di nome IndiceImpiegati sulla tabella Impiegati secondo gli attributi Cognome e Nome e non sono ammessi duplicati.</a:t>
            </a:r>
          </a:p>
          <a:p>
            <a:endParaRPr lang="it-IT" altLang="it-IT"/>
          </a:p>
          <a:p>
            <a:r>
              <a:rPr lang="it-IT" altLang="it-IT" b="1"/>
              <a:t>pagine 256</a:t>
            </a:r>
          </a:p>
          <a:p>
            <a:endParaRPr lang="it-IT" altLang="it-IT" b="1"/>
          </a:p>
        </p:txBody>
      </p:sp>
    </p:spTree>
    <p:extLst>
      <p:ext uri="{BB962C8B-B14F-4D97-AF65-F5344CB8AC3E}">
        <p14:creationId xmlns:p14="http://schemas.microsoft.com/office/powerpoint/2010/main" val="117287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A5E04D-294C-428E-8BBF-98FBF5DDE214}" type="slidenum">
              <a:rPr lang="it-IT" altLang="it-IT"/>
              <a:pPr/>
              <a:t>13</a:t>
            </a:fld>
            <a:endParaRPr lang="it-IT" altLang="it-IT"/>
          </a:p>
        </p:txBody>
      </p:sp>
      <p:sp>
        <p:nvSpPr>
          <p:cNvPr id="221186" name="Rectangle 2"/>
          <p:cNvSpPr>
            <a:spLocks noGrp="1" noRot="1" noChangeAspect="1" noChangeArrowheads="1" noTextEdit="1"/>
          </p:cNvSpPr>
          <p:nvPr>
            <p:ph type="sldImg"/>
          </p:nvPr>
        </p:nvSpPr>
        <p:spPr>
          <a:xfrm>
            <a:off x="992188" y="796925"/>
            <a:ext cx="5114925" cy="3836988"/>
          </a:xfrm>
          <a:ln/>
        </p:spPr>
      </p:sp>
      <p:sp>
        <p:nvSpPr>
          <p:cNvPr id="221187" name="Rectangle 3"/>
          <p:cNvSpPr>
            <a:spLocks noGrp="1" noChangeArrowheads="1"/>
          </p:cNvSpPr>
          <p:nvPr>
            <p:ph type="body" idx="1"/>
          </p:nvPr>
        </p:nvSpPr>
        <p:spPr/>
        <p:txBody>
          <a:bodyPr/>
          <a:lstStyle/>
          <a:p>
            <a:r>
              <a:rPr lang="it-IT" altLang="it-IT"/>
              <a:t>I valori degli attributi nelle righe della tabella possono essere inseriti, aggiornati o cancellati rispettivamente con i comandi </a:t>
            </a:r>
            <a:r>
              <a:rPr lang="it-IT" altLang="it-IT" b="1"/>
              <a:t>INSERT</a:t>
            </a:r>
            <a:r>
              <a:rPr lang="it-IT" altLang="it-IT"/>
              <a:t>, </a:t>
            </a:r>
            <a:r>
              <a:rPr lang="it-IT" altLang="it-IT" b="1"/>
              <a:t>UPDATE </a:t>
            </a:r>
            <a:r>
              <a:rPr lang="it-IT" altLang="it-IT"/>
              <a:t>e </a:t>
            </a:r>
            <a:r>
              <a:rPr lang="it-IT" altLang="it-IT" b="1"/>
              <a:t>DELETE</a:t>
            </a:r>
            <a:r>
              <a:rPr lang="it-IT" altLang="it-IT"/>
              <a:t>.</a:t>
            </a:r>
          </a:p>
          <a:p>
            <a:r>
              <a:rPr lang="it-IT" altLang="it-IT"/>
              <a:t>Illustriamo l’uso di questi comandi con alcuni esempi.</a:t>
            </a:r>
          </a:p>
          <a:p>
            <a:endParaRPr lang="it-IT" altLang="it-IT" b="1"/>
          </a:p>
          <a:p>
            <a:r>
              <a:rPr lang="it-IT" altLang="it-IT"/>
              <a:t>È molto importante notare che l’uso della clausola Where nei comandi Update e Delete consente di operare su gruppi di record, cioè su molte righe, anziché su una sola riga per volta: basta indicare dopo Where una condizione che deve essere verificata dalle righe che si vogliono modificare o cancellare.</a:t>
            </a:r>
          </a:p>
          <a:p>
            <a:r>
              <a:rPr lang="it-IT" altLang="it-IT"/>
              <a:t>L’assenza della clausola where  fa sì che il comando influenzi tutte le righe della tabella indicata. </a:t>
            </a:r>
          </a:p>
          <a:p>
            <a:endParaRPr lang="it-IT" altLang="it-IT"/>
          </a:p>
          <a:p>
            <a:r>
              <a:rPr lang="it-IT" altLang="it-IT" b="1"/>
              <a:t>Vedi pagine 257</a:t>
            </a:r>
          </a:p>
          <a:p>
            <a:endParaRPr lang="it-IT" altLang="it-IT" b="1"/>
          </a:p>
        </p:txBody>
      </p:sp>
    </p:spTree>
    <p:extLst>
      <p:ext uri="{BB962C8B-B14F-4D97-AF65-F5344CB8AC3E}">
        <p14:creationId xmlns:p14="http://schemas.microsoft.com/office/powerpoint/2010/main" val="131715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3005F-C47A-4312-AB22-DE71D6A329EC}" type="slidenum">
              <a:rPr lang="it-IT" altLang="it-IT"/>
              <a:pPr/>
              <a:t>14</a:t>
            </a:fld>
            <a:endParaRPr lang="it-IT" altLang="it-IT"/>
          </a:p>
        </p:txBody>
      </p:sp>
      <p:sp>
        <p:nvSpPr>
          <p:cNvPr id="223234" name="Rectangle 2"/>
          <p:cNvSpPr>
            <a:spLocks noGrp="1" noRot="1" noChangeAspect="1" noChangeArrowheads="1" noTextEdit="1"/>
          </p:cNvSpPr>
          <p:nvPr>
            <p:ph type="sldImg"/>
          </p:nvPr>
        </p:nvSpPr>
        <p:spPr>
          <a:xfrm>
            <a:off x="992188" y="796925"/>
            <a:ext cx="5114925" cy="3836988"/>
          </a:xfrm>
          <a:ln/>
        </p:spPr>
      </p:sp>
      <p:sp>
        <p:nvSpPr>
          <p:cNvPr id="223235" name="Rectangle 3"/>
          <p:cNvSpPr>
            <a:spLocks noGrp="1" noChangeArrowheads="1"/>
          </p:cNvSpPr>
          <p:nvPr>
            <p:ph type="body" idx="1"/>
          </p:nvPr>
        </p:nvSpPr>
        <p:spPr>
          <a:xfrm>
            <a:off x="946150" y="4829175"/>
            <a:ext cx="5207000" cy="4605338"/>
          </a:xfrm>
        </p:spPr>
        <p:txBody>
          <a:bodyPr/>
          <a:lstStyle/>
          <a:p>
            <a:r>
              <a:rPr lang="it-IT" altLang="it-IT"/>
              <a:t>AUTOVERIFICA</a:t>
            </a:r>
          </a:p>
          <a:p>
            <a:r>
              <a:rPr lang="it-IT" altLang="it-IT"/>
              <a:t>Domande da 1 a 2 pag. 294</a:t>
            </a:r>
          </a:p>
          <a:p>
            <a:r>
              <a:rPr lang="it-IT" altLang="it-IT"/>
              <a:t>Problemi da 1 a 2 pag. 298</a:t>
            </a:r>
          </a:p>
          <a:p>
            <a:endParaRPr lang="it-IT" altLang="it-IT"/>
          </a:p>
          <a:p>
            <a:r>
              <a:rPr lang="it-IT" altLang="it-IT" b="1"/>
              <a:t>Vedi pagine 258</a:t>
            </a:r>
          </a:p>
          <a:p>
            <a:endParaRPr lang="it-IT" altLang="it-IT" b="1"/>
          </a:p>
        </p:txBody>
      </p:sp>
    </p:spTree>
    <p:extLst>
      <p:ext uri="{BB962C8B-B14F-4D97-AF65-F5344CB8AC3E}">
        <p14:creationId xmlns:p14="http://schemas.microsoft.com/office/powerpoint/2010/main" val="3578573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6BA45-AB21-487B-9CE8-D5FC8D9C77B1}" type="slidenum">
              <a:rPr lang="it-IT" altLang="it-IT"/>
              <a:pPr/>
              <a:t>15</a:t>
            </a:fld>
            <a:endParaRPr lang="it-IT" altLang="it-IT"/>
          </a:p>
        </p:txBody>
      </p:sp>
      <p:sp>
        <p:nvSpPr>
          <p:cNvPr id="291842" name="Rectangle 2"/>
          <p:cNvSpPr>
            <a:spLocks noGrp="1" noRot="1" noChangeAspect="1" noChangeArrowheads="1" noTextEdit="1"/>
          </p:cNvSpPr>
          <p:nvPr>
            <p:ph type="sldImg"/>
          </p:nvPr>
        </p:nvSpPr>
        <p:spPr>
          <a:xfrm>
            <a:off x="992188" y="796925"/>
            <a:ext cx="5114925" cy="3836988"/>
          </a:xfrm>
          <a:ln/>
        </p:spPr>
      </p:sp>
      <p:sp>
        <p:nvSpPr>
          <p:cNvPr id="29184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24421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29630-B744-4B51-B529-D88498F5E4CC}" type="slidenum">
              <a:rPr lang="it-IT" altLang="it-IT"/>
              <a:pPr/>
              <a:t>16</a:t>
            </a:fld>
            <a:endParaRPr lang="it-IT" altLang="it-IT"/>
          </a:p>
        </p:txBody>
      </p:sp>
      <p:sp>
        <p:nvSpPr>
          <p:cNvPr id="225282" name="Rectangle 2"/>
          <p:cNvSpPr>
            <a:spLocks noGrp="1" noRot="1" noChangeAspect="1" noChangeArrowheads="1" noTextEdit="1"/>
          </p:cNvSpPr>
          <p:nvPr>
            <p:ph type="sldImg"/>
          </p:nvPr>
        </p:nvSpPr>
        <p:spPr>
          <a:xfrm>
            <a:off x="992188" y="796925"/>
            <a:ext cx="5114925" cy="3836988"/>
          </a:xfrm>
          <a:ln/>
        </p:spPr>
      </p:sp>
      <p:sp>
        <p:nvSpPr>
          <p:cNvPr id="225283" name="Rectangle 3"/>
          <p:cNvSpPr>
            <a:spLocks noGrp="1" noChangeArrowheads="1"/>
          </p:cNvSpPr>
          <p:nvPr>
            <p:ph type="body" idx="1"/>
          </p:nvPr>
        </p:nvSpPr>
        <p:spPr/>
        <p:txBody>
          <a:bodyPr/>
          <a:lstStyle/>
          <a:p>
            <a:r>
              <a:rPr lang="it-IT" altLang="it-IT"/>
              <a:t>Un’importante caratteristica del linguaggio SQL è la sua capacità di estrarre le informazioni desiderate dal database mediante interrogazioni. Queste funzionalità sono fornite dal comando </a:t>
            </a:r>
            <a:r>
              <a:rPr lang="it-IT" altLang="it-IT" b="1"/>
              <a:t>SELECT </a:t>
            </a:r>
            <a:r>
              <a:rPr lang="it-IT" altLang="it-IT"/>
              <a:t>che è piuttosto semplice da usare e allo stesso tempo molto potente.</a:t>
            </a:r>
          </a:p>
          <a:p>
            <a:r>
              <a:rPr lang="it-IT" altLang="it-IT"/>
              <a:t>Il comando Select riflette la natura dichiarativa del linguaggio SQL, e le interrogazioni sulle tabelle del database sono eseguite specificando solo cosa si vuole ottenere, senza doversi preoccupare di problemi quali: le modalità di rappresentazione dei dati e i percorsi per ritrovarli nelle memorie di massa.</a:t>
            </a:r>
          </a:p>
          <a:p>
            <a:r>
              <a:rPr lang="it-IT" altLang="it-IT"/>
              <a:t>La struttura base del comando Select è la seguente:</a:t>
            </a:r>
          </a:p>
          <a:p>
            <a:r>
              <a:rPr lang="it-IT" altLang="it-IT" b="1"/>
              <a:t>SELECT </a:t>
            </a:r>
            <a:r>
              <a:rPr lang="it-IT" altLang="it-IT"/>
              <a:t>Colonne</a:t>
            </a:r>
          </a:p>
          <a:p>
            <a:r>
              <a:rPr lang="it-IT" altLang="it-IT" b="1"/>
              <a:t>FROM </a:t>
            </a:r>
            <a:r>
              <a:rPr lang="it-IT" altLang="it-IT"/>
              <a:t>Tabelle</a:t>
            </a:r>
          </a:p>
          <a:p>
            <a:r>
              <a:rPr lang="it-IT" altLang="it-IT" b="1"/>
              <a:t>WHERE </a:t>
            </a:r>
            <a:r>
              <a:rPr lang="it-IT" altLang="it-IT"/>
              <a:t>Condizioni</a:t>
            </a:r>
          </a:p>
          <a:p>
            <a:r>
              <a:rPr lang="it-IT" altLang="it-IT"/>
              <a:t>Accanto alla parola Select sono indicati i nomi degli attributi (le colonne) da elencare (se è necessario elencare tutti gli attributi basta scrivere il segno di asterisco * dopo Select); nella clausola From vengono indicati i nomi della tabella o delle tabelle usate nell’interrogazione; dopo la clausola Where si specifica una condizione logica su uno o più attributi con lo scopo di filtrare le righe delle tabelle.</a:t>
            </a:r>
          </a:p>
          <a:p>
            <a:r>
              <a:rPr lang="it-IT" altLang="it-IT"/>
              <a:t>La condizione logica è espressa secondo le modalità abituali dell’informatica, componendo confronti con gli operatori AND, OR e NOT. Le forme ammesse da SQL per la scrittura di condizioni sono approfondite nel paragrafo 10.</a:t>
            </a:r>
          </a:p>
          <a:p>
            <a:r>
              <a:rPr lang="it-IT" altLang="it-IT" b="1"/>
              <a:t>Vedi pagina 258</a:t>
            </a:r>
          </a:p>
          <a:p>
            <a:endParaRPr lang="it-IT" altLang="it-IT" b="1"/>
          </a:p>
        </p:txBody>
      </p:sp>
    </p:spTree>
    <p:extLst>
      <p:ext uri="{BB962C8B-B14F-4D97-AF65-F5344CB8AC3E}">
        <p14:creationId xmlns:p14="http://schemas.microsoft.com/office/powerpoint/2010/main" val="3755929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AD6F9-A2C5-41B9-A720-D6BC9F058FB6}" type="slidenum">
              <a:rPr lang="it-IT" altLang="it-IT"/>
              <a:pPr/>
              <a:t>17</a:t>
            </a:fld>
            <a:endParaRPr lang="it-IT" altLang="it-IT"/>
          </a:p>
        </p:txBody>
      </p:sp>
      <p:sp>
        <p:nvSpPr>
          <p:cNvPr id="236546" name="Rectangle 2"/>
          <p:cNvSpPr>
            <a:spLocks noGrp="1" noRot="1" noChangeAspect="1" noChangeArrowheads="1" noTextEdit="1"/>
          </p:cNvSpPr>
          <p:nvPr>
            <p:ph type="sldImg"/>
          </p:nvPr>
        </p:nvSpPr>
        <p:spPr>
          <a:xfrm>
            <a:off x="992188" y="796925"/>
            <a:ext cx="5114925" cy="3836988"/>
          </a:xfrm>
          <a:ln/>
        </p:spPr>
      </p:sp>
      <p:sp>
        <p:nvSpPr>
          <p:cNvPr id="23654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52922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18C819-3250-4A3A-96C3-7F5165933349}" type="slidenum">
              <a:rPr lang="it-IT" altLang="it-IT"/>
              <a:pPr/>
              <a:t>18</a:t>
            </a:fld>
            <a:endParaRPr lang="it-IT" altLang="it-IT"/>
          </a:p>
        </p:txBody>
      </p:sp>
      <p:sp>
        <p:nvSpPr>
          <p:cNvPr id="238594" name="Rectangle 2"/>
          <p:cNvSpPr>
            <a:spLocks noGrp="1" noRot="1" noChangeAspect="1" noChangeArrowheads="1" noTextEdit="1"/>
          </p:cNvSpPr>
          <p:nvPr>
            <p:ph type="sldImg"/>
          </p:nvPr>
        </p:nvSpPr>
        <p:spPr>
          <a:xfrm>
            <a:off x="992188" y="796925"/>
            <a:ext cx="5114925" cy="3836988"/>
          </a:xfrm>
          <a:ln/>
        </p:spPr>
      </p:sp>
      <p:sp>
        <p:nvSpPr>
          <p:cNvPr id="23859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69640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CE2C7-398C-4689-BDAC-6E8844B3FD74}" type="slidenum">
              <a:rPr lang="it-IT" altLang="it-IT"/>
              <a:pPr/>
              <a:t>19</a:t>
            </a:fld>
            <a:endParaRPr lang="it-IT" altLang="it-IT"/>
          </a:p>
        </p:txBody>
      </p:sp>
      <p:sp>
        <p:nvSpPr>
          <p:cNvPr id="310274" name="Rectangle 2"/>
          <p:cNvSpPr>
            <a:spLocks noGrp="1" noRot="1" noChangeAspect="1" noChangeArrowheads="1" noTextEdit="1"/>
          </p:cNvSpPr>
          <p:nvPr>
            <p:ph type="sldImg"/>
          </p:nvPr>
        </p:nvSpPr>
        <p:spPr>
          <a:xfrm>
            <a:off x="992188" y="796925"/>
            <a:ext cx="5114925" cy="3836988"/>
          </a:xfrm>
          <a:ln/>
        </p:spPr>
      </p:sp>
      <p:sp>
        <p:nvSpPr>
          <p:cNvPr id="31027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4609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ED552A-AE15-4A41-ABB5-6C663027ACF1}" type="slidenum">
              <a:rPr lang="it-IT" altLang="it-IT"/>
              <a:pPr/>
              <a:t>2</a:t>
            </a:fld>
            <a:endParaRPr lang="it-IT" altLang="it-IT"/>
          </a:p>
        </p:txBody>
      </p:sp>
      <p:sp>
        <p:nvSpPr>
          <p:cNvPr id="176130" name="Rectangle 2"/>
          <p:cNvSpPr>
            <a:spLocks noGrp="1" noRot="1" noChangeAspect="1" noChangeArrowheads="1" noTextEdit="1"/>
          </p:cNvSpPr>
          <p:nvPr>
            <p:ph type="sldImg"/>
          </p:nvPr>
        </p:nvSpPr>
        <p:spPr>
          <a:xfrm>
            <a:off x="992188" y="796925"/>
            <a:ext cx="5114925" cy="3836988"/>
          </a:xfrm>
          <a:ln/>
        </p:spPr>
      </p:sp>
      <p:sp>
        <p:nvSpPr>
          <p:cNvPr id="17613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28850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8AFEBC-57B9-43D7-9057-2AE6A767F839}" type="slidenum">
              <a:rPr lang="it-IT" altLang="it-IT"/>
              <a:pPr/>
              <a:t>20</a:t>
            </a:fld>
            <a:endParaRPr lang="it-IT" altLang="it-IT"/>
          </a:p>
        </p:txBody>
      </p:sp>
      <p:sp>
        <p:nvSpPr>
          <p:cNvPr id="145410" name="Rectangle 2"/>
          <p:cNvSpPr>
            <a:spLocks noGrp="1" noRot="1" noChangeAspect="1" noChangeArrowheads="1" noTextEdit="1"/>
          </p:cNvSpPr>
          <p:nvPr>
            <p:ph type="sldImg"/>
          </p:nvPr>
        </p:nvSpPr>
        <p:spPr>
          <a:xfrm>
            <a:off x="992188" y="796925"/>
            <a:ext cx="5114925" cy="3836988"/>
          </a:xfrm>
          <a:ln/>
        </p:spPr>
      </p:sp>
      <p:sp>
        <p:nvSpPr>
          <p:cNvPr id="14541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749655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5522D1-9444-4043-8B09-0DA001C95B69}" type="slidenum">
              <a:rPr lang="it-IT" altLang="it-IT"/>
              <a:pPr/>
              <a:t>21</a:t>
            </a:fld>
            <a:endParaRPr lang="it-IT" altLang="it-IT"/>
          </a:p>
        </p:txBody>
      </p:sp>
      <p:sp>
        <p:nvSpPr>
          <p:cNvPr id="227330" name="Rectangle 2"/>
          <p:cNvSpPr>
            <a:spLocks noGrp="1" noRot="1" noChangeAspect="1" noChangeArrowheads="1" noTextEdit="1"/>
          </p:cNvSpPr>
          <p:nvPr>
            <p:ph type="sldImg"/>
          </p:nvPr>
        </p:nvSpPr>
        <p:spPr>
          <a:xfrm>
            <a:off x="992188" y="796925"/>
            <a:ext cx="5114925" cy="3836988"/>
          </a:xfrm>
          <a:ln/>
        </p:spPr>
      </p:sp>
      <p:sp>
        <p:nvSpPr>
          <p:cNvPr id="22733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6586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D05EB-C34B-4D03-B9D4-D67F5CB8F474}" type="slidenum">
              <a:rPr lang="it-IT" altLang="it-IT"/>
              <a:pPr/>
              <a:t>22</a:t>
            </a:fld>
            <a:endParaRPr lang="it-IT" altLang="it-IT"/>
          </a:p>
        </p:txBody>
      </p:sp>
      <p:sp>
        <p:nvSpPr>
          <p:cNvPr id="293890" name="Rectangle 2"/>
          <p:cNvSpPr>
            <a:spLocks noGrp="1" noRot="1" noChangeAspect="1" noChangeArrowheads="1" noTextEdit="1"/>
          </p:cNvSpPr>
          <p:nvPr>
            <p:ph type="sldImg"/>
          </p:nvPr>
        </p:nvSpPr>
        <p:spPr>
          <a:xfrm>
            <a:off x="992188" y="796925"/>
            <a:ext cx="5114925" cy="3836988"/>
          </a:xfrm>
          <a:ln/>
        </p:spPr>
      </p:sp>
      <p:sp>
        <p:nvSpPr>
          <p:cNvPr id="29389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9256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FA2EA-E30F-464E-882E-83E360BB24F3}" type="slidenum">
              <a:rPr lang="it-IT" altLang="it-IT"/>
              <a:pPr/>
              <a:t>23</a:t>
            </a:fld>
            <a:endParaRPr lang="it-IT" altLang="it-IT"/>
          </a:p>
        </p:txBody>
      </p:sp>
      <p:sp>
        <p:nvSpPr>
          <p:cNvPr id="229378" name="Rectangle 2"/>
          <p:cNvSpPr>
            <a:spLocks noGrp="1" noRot="1" noChangeAspect="1" noChangeArrowheads="1" noTextEdit="1"/>
          </p:cNvSpPr>
          <p:nvPr>
            <p:ph type="sldImg"/>
          </p:nvPr>
        </p:nvSpPr>
        <p:spPr>
          <a:xfrm>
            <a:off x="992188" y="796925"/>
            <a:ext cx="5114925" cy="3836988"/>
          </a:xfrm>
          <a:ln/>
        </p:spPr>
      </p:sp>
      <p:sp>
        <p:nvSpPr>
          <p:cNvPr id="22937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573239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25B0E-02A3-4008-8D86-A23D91DD380D}" type="slidenum">
              <a:rPr lang="it-IT" altLang="it-IT"/>
              <a:pPr/>
              <a:t>24</a:t>
            </a:fld>
            <a:endParaRPr lang="it-IT" altLang="it-IT"/>
          </a:p>
        </p:txBody>
      </p:sp>
      <p:sp>
        <p:nvSpPr>
          <p:cNvPr id="231426" name="Rectangle 2"/>
          <p:cNvSpPr>
            <a:spLocks noGrp="1" noRot="1" noChangeAspect="1" noChangeArrowheads="1" noTextEdit="1"/>
          </p:cNvSpPr>
          <p:nvPr>
            <p:ph type="sldImg"/>
          </p:nvPr>
        </p:nvSpPr>
        <p:spPr>
          <a:xfrm>
            <a:off x="992188" y="796925"/>
            <a:ext cx="5114925" cy="3836988"/>
          </a:xfrm>
          <a:ln/>
        </p:spPr>
      </p:sp>
      <p:sp>
        <p:nvSpPr>
          <p:cNvPr id="23142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165151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16F24-8CE8-496D-B4C2-3338C20A654B}" type="slidenum">
              <a:rPr lang="it-IT" altLang="it-IT"/>
              <a:pPr/>
              <a:t>25</a:t>
            </a:fld>
            <a:endParaRPr lang="it-IT" altLang="it-IT"/>
          </a:p>
        </p:txBody>
      </p:sp>
      <p:sp>
        <p:nvSpPr>
          <p:cNvPr id="240642" name="Rectangle 2"/>
          <p:cNvSpPr>
            <a:spLocks noGrp="1" noRot="1" noChangeAspect="1" noChangeArrowheads="1" noTextEdit="1"/>
          </p:cNvSpPr>
          <p:nvPr>
            <p:ph type="sldImg"/>
          </p:nvPr>
        </p:nvSpPr>
        <p:spPr>
          <a:xfrm>
            <a:off x="992188" y="796925"/>
            <a:ext cx="5114925" cy="3836988"/>
          </a:xfrm>
          <a:ln/>
        </p:spPr>
      </p:sp>
      <p:sp>
        <p:nvSpPr>
          <p:cNvPr id="240643" name="Rectangle 3"/>
          <p:cNvSpPr>
            <a:spLocks noGrp="1" noChangeArrowheads="1"/>
          </p:cNvSpPr>
          <p:nvPr>
            <p:ph type="body" idx="1"/>
          </p:nvPr>
        </p:nvSpPr>
        <p:spPr/>
        <p:txBody>
          <a:bodyPr/>
          <a:lstStyle/>
          <a:p>
            <a:r>
              <a:rPr lang="it-IT" altLang="it-IT"/>
              <a:t>Le operazioni di selezione, proiezione e congiunzione su una base di dati relazionale vengono realizzate attraverso il comando Select, secondo le diverse forme consentite dalla sintassi di questo comando. Se si vuole rispettare una delle regole del modello relazionale, che non consente la presenza di righe uguali all’interno della stessa tabella, basta porre accanto alla parola Select la clausola Distinct: con questa specificazione la tabella ottenuta non conterrà righe duplicate. La selezione e la proiezione sono state già state utilizzate in pratica negli esempi di uso del comando Select nel paragrafo precedente.</a:t>
            </a:r>
          </a:p>
          <a:p>
            <a:r>
              <a:rPr lang="it-IT" altLang="it-IT"/>
              <a:t>L’operazione di </a:t>
            </a:r>
            <a:r>
              <a:rPr lang="it-IT" altLang="it-IT" b="1"/>
              <a:t>selezione</a:t>
            </a:r>
            <a:r>
              <a:rPr lang="it-IT" altLang="it-IT"/>
              <a:t>, che consente di ricavare da una relazione un’altra relazione contenente solo le righe che soddisfano a una certa condizione, viene realizzata nel linguaggio SQL utilizzando la clausola Where del comando Select.</a:t>
            </a:r>
          </a:p>
          <a:p>
            <a:r>
              <a:rPr lang="it-IT" altLang="it-IT"/>
              <a:t>L’operazione di </a:t>
            </a:r>
            <a:r>
              <a:rPr lang="it-IT" altLang="it-IT" b="1"/>
              <a:t>proiezione</a:t>
            </a:r>
            <a:r>
              <a:rPr lang="it-IT" altLang="it-IT"/>
              <a:t>, che permette di ottenere una relazione contenente solo alcuni attributi della relazione di partenza, si realizza indicando accanto alla parola Select l’elenco degli attributi richiesti. Per esempio, per ottenere l’elenco di tutti i dipendenti con cognome, nome e matricola, si deve effettuare una proiezione sulla tabella Impiegati estraendo soltanto le colonne … </a:t>
            </a:r>
          </a:p>
          <a:p>
            <a:endParaRPr lang="it-IT" altLang="it-IT"/>
          </a:p>
          <a:p>
            <a:endParaRPr lang="it-IT" altLang="it-IT"/>
          </a:p>
          <a:p>
            <a:r>
              <a:rPr lang="it-IT" altLang="it-IT"/>
              <a:t>Pagina 261-262</a:t>
            </a:r>
          </a:p>
        </p:txBody>
      </p:sp>
    </p:spTree>
    <p:extLst>
      <p:ext uri="{BB962C8B-B14F-4D97-AF65-F5344CB8AC3E}">
        <p14:creationId xmlns:p14="http://schemas.microsoft.com/office/powerpoint/2010/main" val="340233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29DDF-89C3-473D-B751-80C09F8272C9}" type="slidenum">
              <a:rPr lang="it-IT" altLang="it-IT"/>
              <a:pPr/>
              <a:t>26</a:t>
            </a:fld>
            <a:endParaRPr lang="it-IT" altLang="it-IT"/>
          </a:p>
        </p:txBody>
      </p:sp>
      <p:sp>
        <p:nvSpPr>
          <p:cNvPr id="312322" name="Rectangle 2"/>
          <p:cNvSpPr>
            <a:spLocks noGrp="1" noRot="1" noChangeAspect="1" noChangeArrowheads="1" noTextEdit="1"/>
          </p:cNvSpPr>
          <p:nvPr>
            <p:ph type="sldImg"/>
          </p:nvPr>
        </p:nvSpPr>
        <p:spPr>
          <a:xfrm>
            <a:off x="992188" y="796925"/>
            <a:ext cx="5114925" cy="3836988"/>
          </a:xfrm>
          <a:ln/>
        </p:spPr>
      </p:sp>
      <p:sp>
        <p:nvSpPr>
          <p:cNvPr id="31232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30094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8AEF1-86B1-41CC-8366-1CE3CDAF8BD0}" type="slidenum">
              <a:rPr lang="it-IT" altLang="it-IT"/>
              <a:pPr/>
              <a:t>27</a:t>
            </a:fld>
            <a:endParaRPr lang="it-IT" altLang="it-IT"/>
          </a:p>
        </p:txBody>
      </p:sp>
      <p:sp>
        <p:nvSpPr>
          <p:cNvPr id="244738" name="Rectangle 2"/>
          <p:cNvSpPr>
            <a:spLocks noGrp="1" noRot="1" noChangeAspect="1" noChangeArrowheads="1" noTextEdit="1"/>
          </p:cNvSpPr>
          <p:nvPr>
            <p:ph type="sldImg"/>
          </p:nvPr>
        </p:nvSpPr>
        <p:spPr>
          <a:xfrm>
            <a:off x="992188" y="796925"/>
            <a:ext cx="5114925" cy="3836988"/>
          </a:xfrm>
          <a:ln/>
        </p:spPr>
      </p:sp>
      <p:sp>
        <p:nvSpPr>
          <p:cNvPr id="24473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689133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39F97-409D-4297-B57C-45D6C7C5D0EE}" type="slidenum">
              <a:rPr lang="it-IT" altLang="it-IT"/>
              <a:pPr/>
              <a:t>28</a:t>
            </a:fld>
            <a:endParaRPr lang="it-IT" altLang="it-IT"/>
          </a:p>
        </p:txBody>
      </p:sp>
      <p:sp>
        <p:nvSpPr>
          <p:cNvPr id="259074" name="Rectangle 2"/>
          <p:cNvSpPr>
            <a:spLocks noGrp="1" noRot="1" noChangeAspect="1" noChangeArrowheads="1" noTextEdit="1"/>
          </p:cNvSpPr>
          <p:nvPr>
            <p:ph type="sldImg"/>
          </p:nvPr>
        </p:nvSpPr>
        <p:spPr>
          <a:xfrm>
            <a:off x="992188" y="796925"/>
            <a:ext cx="5114925" cy="3836988"/>
          </a:xfrm>
          <a:ln/>
        </p:spPr>
      </p:sp>
      <p:sp>
        <p:nvSpPr>
          <p:cNvPr id="25907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69362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7BA20-DCED-4E97-84A0-66D0D5C73175}" type="slidenum">
              <a:rPr lang="it-IT" altLang="it-IT"/>
              <a:pPr/>
              <a:t>29</a:t>
            </a:fld>
            <a:endParaRPr lang="it-IT" altLang="it-IT"/>
          </a:p>
        </p:txBody>
      </p:sp>
      <p:sp>
        <p:nvSpPr>
          <p:cNvPr id="261122" name="Rectangle 2"/>
          <p:cNvSpPr>
            <a:spLocks noGrp="1" noRot="1" noChangeAspect="1" noChangeArrowheads="1" noTextEdit="1"/>
          </p:cNvSpPr>
          <p:nvPr>
            <p:ph type="sldImg"/>
          </p:nvPr>
        </p:nvSpPr>
        <p:spPr>
          <a:xfrm>
            <a:off x="992188" y="796925"/>
            <a:ext cx="5114925" cy="3836988"/>
          </a:xfrm>
          <a:ln/>
        </p:spPr>
      </p:sp>
      <p:sp>
        <p:nvSpPr>
          <p:cNvPr id="26112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80482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CC082-04AD-4D2D-A25F-4D4E00734126}" type="slidenum">
              <a:rPr lang="it-IT" altLang="it-IT"/>
              <a:pPr/>
              <a:t>3</a:t>
            </a:fld>
            <a:endParaRPr lang="it-IT" altLang="it-IT"/>
          </a:p>
        </p:txBody>
      </p:sp>
      <p:sp>
        <p:nvSpPr>
          <p:cNvPr id="144386" name="Rectangle 2"/>
          <p:cNvSpPr>
            <a:spLocks noGrp="1" noRot="1" noChangeAspect="1" noChangeArrowheads="1" noTextEdit="1"/>
          </p:cNvSpPr>
          <p:nvPr>
            <p:ph type="sldImg"/>
          </p:nvPr>
        </p:nvSpPr>
        <p:spPr>
          <a:xfrm>
            <a:off x="992188" y="796925"/>
            <a:ext cx="5114925" cy="3836988"/>
          </a:xfrm>
          <a:ln/>
        </p:spPr>
      </p:sp>
      <p:sp>
        <p:nvSpPr>
          <p:cNvPr id="144387" name="Rectangle 3"/>
          <p:cNvSpPr>
            <a:spLocks noGrp="1" noChangeArrowheads="1"/>
          </p:cNvSpPr>
          <p:nvPr>
            <p:ph type="body" idx="1"/>
          </p:nvPr>
        </p:nvSpPr>
        <p:spPr>
          <a:xfrm>
            <a:off x="946150" y="4829175"/>
            <a:ext cx="5207000" cy="4605338"/>
          </a:xfrm>
        </p:spPr>
        <p:txBody>
          <a:bodyPr/>
          <a:lstStyle/>
          <a:p>
            <a:r>
              <a:rPr lang="it-IT" altLang="it-IT"/>
              <a:t>Il </a:t>
            </a:r>
            <a:r>
              <a:rPr lang="it-IT" altLang="it-IT" b="1"/>
              <a:t>linguaggio SQL </a:t>
            </a:r>
            <a:r>
              <a:rPr lang="it-IT" altLang="it-IT"/>
              <a:t>(Structured Query Language) è nato con l’intento di soddisfare a queste richieste nei database relazionali. Le interrogazioni che si possono costruire con SQL sono un’estensione di quelle che si possono realizzare con sequenze di operazioni relazionali, in quanto con SQL è possibile, come nelle query di Access, effettuare calcoli, raggruppamenti e ordinamenti. Access permette di costruire una query in modalità QBE e di visualizzare il corrispondente codice in SQL. È anche possibile costruire l’interrogazione in SQL e, passando alla Visualizzazione Struttura, visualizzare la versione QBE della query. Per imparare il linguaggio è molto utile passare da una modalità all’altra e osservare come una frase di SQL viene rappresentata in QBE oppure come una query QBE, di cui si conoscono gli effetti, viene tradotta in SQL. La conoscenza di SQL è di grande importanza anche nello sviluppo di applicazioni direttamente con Access in modalità QBE per le seguenti ragioni: - ci sono interrogazioni che non si riescono a sviluppare nella sola modalità QBE di Access; - per scrivere le interrogazioni nidificate, di cui si parlerà nei prossimi paragrafi, in modalità QBE bisogna inserire un comando SQL nella riga dei criteri; - volendo inserire in una maschera una casella combinata che permetta la scelta da un elenco di dati estratti da una tabella, bisogna scrivere una interrogazione SQL da inserire tra le proprietà della casella; - scritta un’interrogazione in modalità QBE e dovendola modificare, è spesso più facile e rapido modificare il codice SQL dell’interrogazione che la versione QBE originale.</a:t>
            </a:r>
          </a:p>
          <a:p>
            <a:endParaRPr lang="it-IT" altLang="it-IT"/>
          </a:p>
          <a:p>
            <a:r>
              <a:rPr lang="it-IT" altLang="it-IT" sz="900" b="1"/>
              <a:t>Vedi pagina 250</a:t>
            </a:r>
          </a:p>
        </p:txBody>
      </p:sp>
    </p:spTree>
    <p:extLst>
      <p:ext uri="{BB962C8B-B14F-4D97-AF65-F5344CB8AC3E}">
        <p14:creationId xmlns:p14="http://schemas.microsoft.com/office/powerpoint/2010/main" val="261929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7C387-5B91-4083-A335-45931DA96A6E}" type="slidenum">
              <a:rPr lang="it-IT" altLang="it-IT"/>
              <a:pPr/>
              <a:t>30</a:t>
            </a:fld>
            <a:endParaRPr lang="it-IT" altLang="it-IT"/>
          </a:p>
        </p:txBody>
      </p:sp>
      <p:sp>
        <p:nvSpPr>
          <p:cNvPr id="263170" name="Rectangle 2"/>
          <p:cNvSpPr>
            <a:spLocks noGrp="1" noRot="1" noChangeAspect="1" noChangeArrowheads="1" noTextEdit="1"/>
          </p:cNvSpPr>
          <p:nvPr>
            <p:ph type="sldImg"/>
          </p:nvPr>
        </p:nvSpPr>
        <p:spPr>
          <a:xfrm>
            <a:off x="992188" y="796925"/>
            <a:ext cx="5114925" cy="3836988"/>
          </a:xfrm>
          <a:ln/>
        </p:spPr>
      </p:sp>
      <p:sp>
        <p:nvSpPr>
          <p:cNvPr id="26317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731313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8723C-193A-45BC-BB18-57564B9D34FF}" type="slidenum">
              <a:rPr lang="it-IT" altLang="it-IT"/>
              <a:pPr/>
              <a:t>31</a:t>
            </a:fld>
            <a:endParaRPr lang="it-IT" altLang="it-IT"/>
          </a:p>
        </p:txBody>
      </p:sp>
      <p:sp>
        <p:nvSpPr>
          <p:cNvPr id="295938" name="Rectangle 2"/>
          <p:cNvSpPr>
            <a:spLocks noGrp="1" noRot="1" noChangeAspect="1" noChangeArrowheads="1" noTextEdit="1"/>
          </p:cNvSpPr>
          <p:nvPr>
            <p:ph type="sldImg"/>
          </p:nvPr>
        </p:nvSpPr>
        <p:spPr>
          <a:xfrm>
            <a:off x="992188" y="796925"/>
            <a:ext cx="5114925" cy="3836988"/>
          </a:xfrm>
          <a:ln/>
        </p:spPr>
      </p:sp>
      <p:sp>
        <p:nvSpPr>
          <p:cNvPr id="29593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884497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9ABEC-AF06-4858-B7FC-D1395EED0D98}" type="slidenum">
              <a:rPr lang="it-IT" altLang="it-IT"/>
              <a:pPr/>
              <a:t>32</a:t>
            </a:fld>
            <a:endParaRPr lang="it-IT" altLang="it-IT"/>
          </a:p>
        </p:txBody>
      </p:sp>
      <p:sp>
        <p:nvSpPr>
          <p:cNvPr id="297986" name="Rectangle 2"/>
          <p:cNvSpPr>
            <a:spLocks noGrp="1" noRot="1" noChangeAspect="1" noChangeArrowheads="1" noTextEdit="1"/>
          </p:cNvSpPr>
          <p:nvPr>
            <p:ph type="sldImg"/>
          </p:nvPr>
        </p:nvSpPr>
        <p:spPr>
          <a:xfrm>
            <a:off x="992188" y="796925"/>
            <a:ext cx="5114925" cy="3836988"/>
          </a:xfrm>
          <a:ln/>
        </p:spPr>
      </p:sp>
      <p:sp>
        <p:nvSpPr>
          <p:cNvPr id="29798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79808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39545-76C3-4033-9264-932E57CCFEA3}" type="slidenum">
              <a:rPr lang="it-IT" altLang="it-IT"/>
              <a:pPr/>
              <a:t>33</a:t>
            </a:fld>
            <a:endParaRPr lang="it-IT" altLang="it-IT"/>
          </a:p>
        </p:txBody>
      </p:sp>
      <p:sp>
        <p:nvSpPr>
          <p:cNvPr id="279554" name="Rectangle 2"/>
          <p:cNvSpPr>
            <a:spLocks noGrp="1" noRot="1" noChangeAspect="1" noChangeArrowheads="1" noTextEdit="1"/>
          </p:cNvSpPr>
          <p:nvPr>
            <p:ph type="sldImg"/>
          </p:nvPr>
        </p:nvSpPr>
        <p:spPr>
          <a:xfrm>
            <a:off x="992188" y="796925"/>
            <a:ext cx="5114925" cy="3836988"/>
          </a:xfrm>
          <a:ln/>
        </p:spPr>
      </p:sp>
      <p:sp>
        <p:nvSpPr>
          <p:cNvPr id="27955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69306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755BD-474C-4113-9D14-332BA3A44C72}" type="slidenum">
              <a:rPr lang="it-IT" altLang="it-IT"/>
              <a:pPr/>
              <a:t>34</a:t>
            </a:fld>
            <a:endParaRPr lang="it-IT" altLang="it-IT"/>
          </a:p>
        </p:txBody>
      </p:sp>
      <p:sp>
        <p:nvSpPr>
          <p:cNvPr id="246786" name="Rectangle 2"/>
          <p:cNvSpPr>
            <a:spLocks noGrp="1" noRot="1" noChangeAspect="1" noChangeArrowheads="1" noTextEdit="1"/>
          </p:cNvSpPr>
          <p:nvPr>
            <p:ph type="sldImg"/>
          </p:nvPr>
        </p:nvSpPr>
        <p:spPr>
          <a:xfrm>
            <a:off x="992188" y="796925"/>
            <a:ext cx="5114925" cy="3836988"/>
          </a:xfrm>
          <a:ln/>
        </p:spPr>
      </p:sp>
      <p:sp>
        <p:nvSpPr>
          <p:cNvPr id="24678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33361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F26A6-17BE-4611-B3BE-669B547F09BA}" type="slidenum">
              <a:rPr lang="it-IT" altLang="it-IT"/>
              <a:pPr/>
              <a:t>35</a:t>
            </a:fld>
            <a:endParaRPr lang="it-IT" altLang="it-IT"/>
          </a:p>
        </p:txBody>
      </p:sp>
      <p:sp>
        <p:nvSpPr>
          <p:cNvPr id="300034" name="Rectangle 2"/>
          <p:cNvSpPr>
            <a:spLocks noGrp="1" noRot="1" noChangeAspect="1" noChangeArrowheads="1" noTextEdit="1"/>
          </p:cNvSpPr>
          <p:nvPr>
            <p:ph type="sldImg"/>
          </p:nvPr>
        </p:nvSpPr>
        <p:spPr>
          <a:xfrm>
            <a:off x="992188" y="796925"/>
            <a:ext cx="5114925" cy="3836988"/>
          </a:xfrm>
          <a:ln/>
        </p:spPr>
      </p:sp>
      <p:sp>
        <p:nvSpPr>
          <p:cNvPr id="30003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402710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4245E-1578-4319-9BF9-310C5E1F4AAE}" type="slidenum">
              <a:rPr lang="it-IT" altLang="it-IT"/>
              <a:pPr/>
              <a:t>36</a:t>
            </a:fld>
            <a:endParaRPr lang="it-IT" altLang="it-IT"/>
          </a:p>
        </p:txBody>
      </p:sp>
      <p:sp>
        <p:nvSpPr>
          <p:cNvPr id="304130" name="Rectangle 2"/>
          <p:cNvSpPr>
            <a:spLocks noGrp="1" noRot="1" noChangeAspect="1" noChangeArrowheads="1" noTextEdit="1"/>
          </p:cNvSpPr>
          <p:nvPr>
            <p:ph type="sldImg"/>
          </p:nvPr>
        </p:nvSpPr>
        <p:spPr>
          <a:xfrm>
            <a:off x="992188" y="796925"/>
            <a:ext cx="5114925" cy="3836988"/>
          </a:xfrm>
          <a:ln/>
        </p:spPr>
      </p:sp>
      <p:sp>
        <p:nvSpPr>
          <p:cNvPr id="30413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18500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15BCA-92AF-47EE-AE60-3E456A1C064F}" type="slidenum">
              <a:rPr lang="it-IT" altLang="it-IT"/>
              <a:pPr/>
              <a:t>37</a:t>
            </a:fld>
            <a:endParaRPr lang="it-IT" altLang="it-IT"/>
          </a:p>
        </p:txBody>
      </p:sp>
      <p:sp>
        <p:nvSpPr>
          <p:cNvPr id="306178" name="Rectangle 2"/>
          <p:cNvSpPr>
            <a:spLocks noGrp="1" noRot="1" noChangeAspect="1" noChangeArrowheads="1" noTextEdit="1"/>
          </p:cNvSpPr>
          <p:nvPr>
            <p:ph type="sldImg"/>
          </p:nvPr>
        </p:nvSpPr>
        <p:spPr>
          <a:xfrm>
            <a:off x="992188" y="796925"/>
            <a:ext cx="5114925" cy="3836988"/>
          </a:xfrm>
          <a:ln/>
        </p:spPr>
      </p:sp>
      <p:sp>
        <p:nvSpPr>
          <p:cNvPr id="30617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4294787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56059-387C-4AA5-836F-9ADB2413E714}" type="slidenum">
              <a:rPr lang="it-IT" altLang="it-IT"/>
              <a:pPr/>
              <a:t>38</a:t>
            </a:fld>
            <a:endParaRPr lang="it-IT" altLang="it-IT"/>
          </a:p>
        </p:txBody>
      </p:sp>
      <p:sp>
        <p:nvSpPr>
          <p:cNvPr id="250882" name="Rectangle 2"/>
          <p:cNvSpPr>
            <a:spLocks noGrp="1" noRot="1" noChangeAspect="1" noChangeArrowheads="1" noTextEdit="1"/>
          </p:cNvSpPr>
          <p:nvPr>
            <p:ph type="sldImg"/>
          </p:nvPr>
        </p:nvSpPr>
        <p:spPr>
          <a:xfrm>
            <a:off x="992188" y="796925"/>
            <a:ext cx="5114925" cy="3836988"/>
          </a:xfrm>
          <a:ln/>
        </p:spPr>
      </p:sp>
      <p:sp>
        <p:nvSpPr>
          <p:cNvPr id="25088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76127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71E-BD3C-47C8-A76C-663F19F6FA97}" type="slidenum">
              <a:rPr lang="it-IT" altLang="it-IT"/>
              <a:pPr/>
              <a:t>39</a:t>
            </a:fld>
            <a:endParaRPr lang="it-IT" altLang="it-IT"/>
          </a:p>
        </p:txBody>
      </p:sp>
      <p:sp>
        <p:nvSpPr>
          <p:cNvPr id="254978" name="Rectangle 2"/>
          <p:cNvSpPr>
            <a:spLocks noGrp="1" noRot="1" noChangeAspect="1" noChangeArrowheads="1" noTextEdit="1"/>
          </p:cNvSpPr>
          <p:nvPr>
            <p:ph type="sldImg"/>
          </p:nvPr>
        </p:nvSpPr>
        <p:spPr>
          <a:xfrm>
            <a:off x="992188" y="796925"/>
            <a:ext cx="5114925" cy="3836988"/>
          </a:xfrm>
          <a:ln/>
        </p:spPr>
      </p:sp>
      <p:sp>
        <p:nvSpPr>
          <p:cNvPr id="25497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7059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5F900-909F-418C-AD5D-FAD12B773019}" type="slidenum">
              <a:rPr lang="it-IT" altLang="it-IT"/>
              <a:pPr/>
              <a:t>4</a:t>
            </a:fld>
            <a:endParaRPr lang="it-IT" altLang="it-IT"/>
          </a:p>
        </p:txBody>
      </p:sp>
      <p:sp>
        <p:nvSpPr>
          <p:cNvPr id="271362" name="Rectangle 2"/>
          <p:cNvSpPr>
            <a:spLocks noGrp="1" noRot="1" noChangeAspect="1" noChangeArrowheads="1" noTextEdit="1"/>
          </p:cNvSpPr>
          <p:nvPr>
            <p:ph type="sldImg"/>
          </p:nvPr>
        </p:nvSpPr>
        <p:spPr>
          <a:xfrm>
            <a:off x="992188" y="796925"/>
            <a:ext cx="5114925" cy="3836988"/>
          </a:xfrm>
          <a:ln/>
        </p:spPr>
      </p:sp>
      <p:sp>
        <p:nvSpPr>
          <p:cNvPr id="271363" name="Rectangle 3"/>
          <p:cNvSpPr>
            <a:spLocks noGrp="1" noChangeArrowheads="1"/>
          </p:cNvSpPr>
          <p:nvPr>
            <p:ph type="body" idx="1"/>
          </p:nvPr>
        </p:nvSpPr>
        <p:spPr>
          <a:xfrm>
            <a:off x="946150" y="4829175"/>
            <a:ext cx="5207000" cy="4605338"/>
          </a:xfrm>
        </p:spPr>
        <p:txBody>
          <a:bodyPr/>
          <a:lstStyle/>
          <a:p>
            <a:pPr>
              <a:lnSpc>
                <a:spcPct val="90000"/>
              </a:lnSpc>
            </a:pPr>
            <a:r>
              <a:rPr lang="it-IT" altLang="it-IT" b="1"/>
              <a:t>Un’azienda è articolata in un certo numero di dipartimenti. I dipendenti sono assegnati ai diversi dipartimenti che hanno a capo un manager responsabile della gestione.</a:t>
            </a:r>
          </a:p>
          <a:p>
            <a:pPr>
              <a:lnSpc>
                <a:spcPct val="90000"/>
              </a:lnSpc>
            </a:pPr>
            <a:r>
              <a:rPr lang="it-IT" altLang="it-IT"/>
              <a:t>Le entità individuate sono:</a:t>
            </a:r>
          </a:p>
          <a:p>
            <a:pPr>
              <a:lnSpc>
                <a:spcPct val="90000"/>
              </a:lnSpc>
            </a:pPr>
            <a:r>
              <a:rPr lang="it-IT" altLang="it-IT"/>
              <a:t>• Impiegato con le informazioni sui dipendenti: il codice identificativo, nome, cognome, residenza e stipendio;</a:t>
            </a:r>
          </a:p>
          <a:p>
            <a:pPr>
              <a:lnSpc>
                <a:spcPct val="90000"/>
              </a:lnSpc>
            </a:pPr>
            <a:r>
              <a:rPr lang="it-IT" altLang="it-IT"/>
              <a:t>• Dipartimento con le informazioni sui dipartimenti: il codice, il nome del dipartimento e il suo indirizzo.</a:t>
            </a:r>
          </a:p>
          <a:p>
            <a:pPr>
              <a:lnSpc>
                <a:spcPct val="90000"/>
              </a:lnSpc>
            </a:pPr>
            <a:r>
              <a:rPr lang="it-IT" altLang="it-IT"/>
              <a:t>Tra Impiegato e Dipartimento si individuano due associazioni. La prima è l’associazione Comprendere che è un’associazione uno a molti tra Dipartimento e Impiegato perché un impiegato è compreso in un solo dipartimento, mentre un dipartimento è composto da molti impiegati. La partecipazione all’associazione è obbligatoria per Impiegato e facoltativa per Dipartimento, nell’ipotesi che ci possano essere dipartimenti ai quali non sono ancora stati assegnati dipendenti. La seconda associazione è Coordinare che mette in relazione un dipartimento con il dipendente che lo dirige. Coordinare è un’associazione uno a molti perché, nell’azienda in esame, un dipendente può essere a capo di più di un dipartimento, mentre un dipartimento è diretto da un unico manager. In questa associazione la partecipazione di Impiegato è facoltativa in quanto solo alcuni dipendenti sono manager, mentre la partecipazione di Dipartimento è obbligatoria perché tutti i dipartimenti devono essere diretti da qualcuno.</a:t>
            </a:r>
            <a:endParaRPr lang="it-IT" altLang="it-IT" sz="1000"/>
          </a:p>
          <a:p>
            <a:pPr>
              <a:lnSpc>
                <a:spcPct val="90000"/>
              </a:lnSpc>
            </a:pPr>
            <a:endParaRPr lang="it-IT" altLang="it-IT" sz="1000" b="1"/>
          </a:p>
          <a:p>
            <a:pPr>
              <a:lnSpc>
                <a:spcPct val="90000"/>
              </a:lnSpc>
            </a:pPr>
            <a:endParaRPr lang="it-IT" altLang="it-IT" sz="1000" b="1"/>
          </a:p>
          <a:p>
            <a:pPr>
              <a:lnSpc>
                <a:spcPct val="90000"/>
              </a:lnSpc>
            </a:pPr>
            <a:r>
              <a:rPr lang="it-IT" altLang="it-IT" sz="1000" b="1"/>
              <a:t>Vedi pagina 250 - 251</a:t>
            </a:r>
          </a:p>
        </p:txBody>
      </p:sp>
    </p:spTree>
    <p:extLst>
      <p:ext uri="{BB962C8B-B14F-4D97-AF65-F5344CB8AC3E}">
        <p14:creationId xmlns:p14="http://schemas.microsoft.com/office/powerpoint/2010/main" val="4003917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323F9-A23E-46E6-8F6A-ED32BC49A009}" type="slidenum">
              <a:rPr lang="it-IT" altLang="it-IT"/>
              <a:pPr/>
              <a:t>40</a:t>
            </a:fld>
            <a:endParaRPr lang="it-IT" altLang="it-IT"/>
          </a:p>
        </p:txBody>
      </p:sp>
      <p:sp>
        <p:nvSpPr>
          <p:cNvPr id="257026" name="Rectangle 2"/>
          <p:cNvSpPr>
            <a:spLocks noGrp="1" noRot="1" noChangeAspect="1" noChangeArrowheads="1" noTextEdit="1"/>
          </p:cNvSpPr>
          <p:nvPr>
            <p:ph type="sldImg"/>
          </p:nvPr>
        </p:nvSpPr>
        <p:spPr>
          <a:xfrm>
            <a:off x="992188" y="796925"/>
            <a:ext cx="5114925" cy="3836988"/>
          </a:xfrm>
          <a:ln/>
        </p:spPr>
      </p:sp>
      <p:sp>
        <p:nvSpPr>
          <p:cNvPr id="25702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72840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AC0B3-F4EB-4DD4-918B-086D662861A3}" type="slidenum">
              <a:rPr lang="it-IT" altLang="it-IT"/>
              <a:pPr/>
              <a:t>41</a:t>
            </a:fld>
            <a:endParaRPr lang="it-IT" altLang="it-IT"/>
          </a:p>
        </p:txBody>
      </p:sp>
      <p:sp>
        <p:nvSpPr>
          <p:cNvPr id="302082" name="Rectangle 2"/>
          <p:cNvSpPr>
            <a:spLocks noGrp="1" noRot="1" noChangeAspect="1" noChangeArrowheads="1" noTextEdit="1"/>
          </p:cNvSpPr>
          <p:nvPr>
            <p:ph type="sldImg"/>
          </p:nvPr>
        </p:nvSpPr>
        <p:spPr>
          <a:xfrm>
            <a:off x="992188" y="796925"/>
            <a:ext cx="5114925" cy="3836988"/>
          </a:xfrm>
          <a:ln/>
        </p:spPr>
      </p:sp>
      <p:sp>
        <p:nvSpPr>
          <p:cNvPr id="30208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9069526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3FC23-44B6-4BD9-9ACB-6AC5A97D0757}" type="slidenum">
              <a:rPr lang="it-IT" altLang="it-IT"/>
              <a:pPr/>
              <a:t>42</a:t>
            </a:fld>
            <a:endParaRPr lang="it-IT" altLang="it-IT"/>
          </a:p>
        </p:txBody>
      </p:sp>
      <p:sp>
        <p:nvSpPr>
          <p:cNvPr id="159746" name="Rectangle 2"/>
          <p:cNvSpPr>
            <a:spLocks noGrp="1" noRot="1" noChangeAspect="1" noChangeArrowheads="1" noTextEdit="1"/>
          </p:cNvSpPr>
          <p:nvPr>
            <p:ph type="sldImg"/>
          </p:nvPr>
        </p:nvSpPr>
        <p:spPr>
          <a:xfrm>
            <a:off x="992188" y="796925"/>
            <a:ext cx="5114925" cy="3836988"/>
          </a:xfrm>
          <a:ln/>
        </p:spPr>
      </p:sp>
      <p:sp>
        <p:nvSpPr>
          <p:cNvPr id="159747" name="Rectangle 3"/>
          <p:cNvSpPr>
            <a:spLocks noGrp="1" noChangeArrowheads="1"/>
          </p:cNvSpPr>
          <p:nvPr>
            <p:ph type="body" idx="1"/>
          </p:nvPr>
        </p:nvSpPr>
        <p:spPr/>
        <p:txBody>
          <a:bodyPr/>
          <a:lstStyle/>
          <a:p>
            <a:r>
              <a:rPr lang="it-IT" altLang="it-IT"/>
              <a:t>Mostriamo, con un esempio, come si possa realizzare un </a:t>
            </a:r>
            <a:r>
              <a:rPr lang="it-IT" altLang="it-IT" b="1"/>
              <a:t>self-join </a:t>
            </a:r>
            <a:r>
              <a:rPr lang="it-IT" altLang="it-IT"/>
              <a:t>su una tabella. Si consideri l’associazione esistente tra un oggetto e le sue parti (che sono ancora oggetti). Consideriamo, in particolare, l’oggetto camicia composto da: 1 colletto, 2 maniche, 10 bottoni, 1 taschino e altri oggetti. È stata introdotta, di fatto, un’associazione ricorsiva sull’entità Oggetto, di attributi: ID, Descrizione e Qta, che è rappresentata nel modello relazionale da una tabella con il seguente schema:      </a:t>
            </a:r>
            <a:r>
              <a:rPr lang="it-IT" altLang="it-IT" b="1"/>
              <a:t>Oggetti </a:t>
            </a:r>
            <a:r>
              <a:rPr lang="it-IT" altLang="it-IT"/>
              <a:t>(ID, Descrizione, Qta, </a:t>
            </a:r>
            <a:r>
              <a:rPr lang="it-IT" altLang="it-IT" i="1"/>
              <a:t>ComponenteDi</a:t>
            </a:r>
            <a:r>
              <a:rPr lang="it-IT" altLang="it-IT"/>
              <a:t>)</a:t>
            </a:r>
            <a:endParaRPr lang="it-IT" altLang="it-IT" sz="1000"/>
          </a:p>
          <a:p>
            <a:r>
              <a:rPr lang="it-IT" altLang="it-IT"/>
              <a:t>Dalla tabella si vede che l’oggetto identificato dall’ID = 4, il bottone, è una componente dell’oggetto con ID = 1, la camicia, e che in una camicia ci sono 10 bottoni. Naturalmente nella tabella Oggetti ci saranno oltre all’oggetto Camicia anche altri oggetti composti, quali: giacca, cappotto e altri, con le relative componenti. Se si vogliono ottenere le informazioni delle diverse parti che compongono gli oggetti, assieme alle informazioni sugli oggetti composti, occorre congiungere la tabella Oggetti con se stessa, cioè operare un self-join. Per esprimere la condizione che una riga di Oggetti deve essere abbinata a una riga, sempre di Oggetti, con il valore di ID in una uguale a quello di ComponenteDi nell’altra, occorre usare gli </a:t>
            </a:r>
            <a:r>
              <a:rPr lang="it-IT" altLang="it-IT" b="1"/>
              <a:t>alias </a:t>
            </a:r>
            <a:r>
              <a:rPr lang="it-IT" altLang="it-IT"/>
              <a:t>per il nome della tabella, cioè indicare con due nomi diversi la stessa tabella, utilizzando la parola </a:t>
            </a:r>
            <a:r>
              <a:rPr lang="it-IT" altLang="it-IT" b="1"/>
              <a:t>AS </a:t>
            </a:r>
            <a:r>
              <a:rPr lang="it-IT" altLang="it-IT"/>
              <a:t>nella clausola From dell’interrogazione, com’è mostrato nell’esempio in figura.</a:t>
            </a:r>
          </a:p>
          <a:p>
            <a:r>
              <a:rPr lang="it-IT" altLang="it-IT"/>
              <a:t>I nomi scelti per rinominare la tabella servono a ricordare i differenti ruoli giocati dalla medesima tabella Oggetti: le parti nel primo caso, i composti nel secondo. Oltre all’equi-join, SQL permette di costruire forme di join che rispondono all’esigenza di congiungere due tabelle includendo nella congiunzione anche quelle righe di una delle due tabelle che non hanno una riga associata nell’altra.</a:t>
            </a:r>
            <a:endParaRPr lang="it-IT" altLang="it-IT" sz="900" b="1"/>
          </a:p>
          <a:p>
            <a:pPr>
              <a:lnSpc>
                <a:spcPct val="90000"/>
              </a:lnSpc>
            </a:pPr>
            <a:r>
              <a:rPr lang="it-IT" altLang="it-IT" sz="900" b="1"/>
              <a:t>Pagina 266</a:t>
            </a:r>
          </a:p>
        </p:txBody>
      </p:sp>
    </p:spTree>
    <p:extLst>
      <p:ext uri="{BB962C8B-B14F-4D97-AF65-F5344CB8AC3E}">
        <p14:creationId xmlns:p14="http://schemas.microsoft.com/office/powerpoint/2010/main" val="3084771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E3B4D-B5B2-44A4-BDC9-4D12ACF173BC}" type="slidenum">
              <a:rPr lang="it-IT" altLang="it-IT"/>
              <a:pPr/>
              <a:t>43</a:t>
            </a:fld>
            <a:endParaRPr lang="it-IT" altLang="it-IT"/>
          </a:p>
        </p:txBody>
      </p:sp>
      <p:sp>
        <p:nvSpPr>
          <p:cNvPr id="267266" name="Rectangle 2"/>
          <p:cNvSpPr>
            <a:spLocks noGrp="1" noRot="1" noChangeAspect="1" noChangeArrowheads="1" noTextEdit="1"/>
          </p:cNvSpPr>
          <p:nvPr>
            <p:ph type="sldImg"/>
          </p:nvPr>
        </p:nvSpPr>
        <p:spPr>
          <a:xfrm>
            <a:off x="992188" y="796925"/>
            <a:ext cx="5114925" cy="3836988"/>
          </a:xfrm>
          <a:ln/>
        </p:spPr>
      </p:sp>
      <p:sp>
        <p:nvSpPr>
          <p:cNvPr id="267267" name="Rectangle 3"/>
          <p:cNvSpPr>
            <a:spLocks noGrp="1" noChangeArrowheads="1"/>
          </p:cNvSpPr>
          <p:nvPr>
            <p:ph type="body" idx="1"/>
          </p:nvPr>
        </p:nvSpPr>
        <p:spPr/>
        <p:txBody>
          <a:bodyPr/>
          <a:lstStyle/>
          <a:p>
            <a:pPr>
              <a:lnSpc>
                <a:spcPct val="90000"/>
              </a:lnSpc>
            </a:pPr>
            <a:endParaRPr lang="it-IT" altLang="it-IT" sz="900" b="1"/>
          </a:p>
        </p:txBody>
      </p:sp>
    </p:spTree>
    <p:extLst>
      <p:ext uri="{BB962C8B-B14F-4D97-AF65-F5344CB8AC3E}">
        <p14:creationId xmlns:p14="http://schemas.microsoft.com/office/powerpoint/2010/main" val="340463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FFA2D-8ECD-46A3-AEE5-65BC797F0105}" type="slidenum">
              <a:rPr lang="it-IT" altLang="it-IT"/>
              <a:pPr/>
              <a:t>5</a:t>
            </a:fld>
            <a:endParaRPr lang="it-IT" altLang="it-IT"/>
          </a:p>
        </p:txBody>
      </p:sp>
      <p:sp>
        <p:nvSpPr>
          <p:cNvPr id="147458" name="Rectangle 2"/>
          <p:cNvSpPr>
            <a:spLocks noGrp="1" noRot="1" noChangeAspect="1" noChangeArrowheads="1" noTextEdit="1"/>
          </p:cNvSpPr>
          <p:nvPr>
            <p:ph type="sldImg"/>
          </p:nvPr>
        </p:nvSpPr>
        <p:spPr>
          <a:xfrm>
            <a:off x="992188" y="796925"/>
            <a:ext cx="5114925" cy="3836988"/>
          </a:xfrm>
          <a:ln/>
        </p:spPr>
      </p:sp>
      <p:sp>
        <p:nvSpPr>
          <p:cNvPr id="147459" name="Rectangle 3"/>
          <p:cNvSpPr>
            <a:spLocks noGrp="1" noChangeArrowheads="1"/>
          </p:cNvSpPr>
          <p:nvPr>
            <p:ph type="body" idx="1"/>
          </p:nvPr>
        </p:nvSpPr>
        <p:spPr/>
        <p:txBody>
          <a:bodyPr/>
          <a:lstStyle/>
          <a:p>
            <a:r>
              <a:rPr lang="it-IT" altLang="it-IT"/>
              <a:t>Dalla figura nella pagina seguente, che mostra un esempio di dati delle due relazioni, si può osservare che l’impiegato con ID = 6 lavora nel dipartimento Magazzino, che è diretto dal dipendente con ID = 10, (Margherita Colombi). La quinta riga della relazione Dipartimenti evidenzia che anche il dipartimento Produzione è diretto da Margherita Colombi.</a:t>
            </a:r>
          </a:p>
          <a:p>
            <a:r>
              <a:rPr lang="it-IT" altLang="it-IT"/>
              <a:t>Si noti anche l’impiegato con ID = 5 che non è assegnato ad alcun dipartimento. Questa situazione, in violazione all’obbligatorietà della partecipazione di Dipendente all’associazione Comprendere, si può presentare per un dipendente appena assunto e non ancora assegnato ad alcun dipartimento.</a:t>
            </a:r>
          </a:p>
          <a:p>
            <a:endParaRPr lang="it-IT" altLang="it-IT" b="1"/>
          </a:p>
          <a:p>
            <a:endParaRPr lang="it-IT" altLang="it-IT" b="1"/>
          </a:p>
          <a:p>
            <a:endParaRPr lang="it-IT" altLang="it-IT" b="1"/>
          </a:p>
          <a:p>
            <a:endParaRPr lang="it-IT" altLang="it-IT" b="1"/>
          </a:p>
          <a:p>
            <a:endParaRPr lang="it-IT" altLang="it-IT" b="1"/>
          </a:p>
          <a:p>
            <a:r>
              <a:rPr lang="it-IT" altLang="it-IT" b="1"/>
              <a:t>Pagina 251</a:t>
            </a:r>
          </a:p>
        </p:txBody>
      </p:sp>
    </p:spTree>
    <p:extLst>
      <p:ext uri="{BB962C8B-B14F-4D97-AF65-F5344CB8AC3E}">
        <p14:creationId xmlns:p14="http://schemas.microsoft.com/office/powerpoint/2010/main" val="77085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7198F-E291-4354-AF33-6D826A52D6A8}" type="slidenum">
              <a:rPr lang="it-IT" altLang="it-IT"/>
              <a:pPr/>
              <a:t>6</a:t>
            </a:fld>
            <a:endParaRPr lang="it-IT" altLang="it-IT"/>
          </a:p>
        </p:txBody>
      </p:sp>
      <p:sp>
        <p:nvSpPr>
          <p:cNvPr id="172034" name="Rectangle 2"/>
          <p:cNvSpPr>
            <a:spLocks noGrp="1" noRot="1" noChangeAspect="1" noChangeArrowheads="1" noTextEdit="1"/>
          </p:cNvSpPr>
          <p:nvPr>
            <p:ph type="sldImg"/>
          </p:nvPr>
        </p:nvSpPr>
        <p:spPr>
          <a:xfrm>
            <a:off x="992188" y="796925"/>
            <a:ext cx="5114925" cy="3836988"/>
          </a:xfrm>
          <a:ln/>
        </p:spPr>
      </p:sp>
      <p:sp>
        <p:nvSpPr>
          <p:cNvPr id="172035" name="Rectangle 3"/>
          <p:cNvSpPr>
            <a:spLocks noGrp="1" noChangeArrowheads="1"/>
          </p:cNvSpPr>
          <p:nvPr>
            <p:ph type="body" idx="1"/>
          </p:nvPr>
        </p:nvSpPr>
        <p:spPr/>
        <p:txBody>
          <a:bodyPr/>
          <a:lstStyle/>
          <a:p>
            <a:endParaRPr lang="it-IT" altLang="it-IT" b="1"/>
          </a:p>
        </p:txBody>
      </p:sp>
    </p:spTree>
    <p:extLst>
      <p:ext uri="{BB962C8B-B14F-4D97-AF65-F5344CB8AC3E}">
        <p14:creationId xmlns:p14="http://schemas.microsoft.com/office/powerpoint/2010/main" val="241598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F324F0-5931-4D67-A2C0-6C2B2461B0CF}" type="slidenum">
              <a:rPr lang="it-IT" altLang="it-IT"/>
              <a:pPr/>
              <a:t>7</a:t>
            </a:fld>
            <a:endParaRPr lang="it-IT" altLang="it-IT"/>
          </a:p>
        </p:txBody>
      </p:sp>
      <p:sp>
        <p:nvSpPr>
          <p:cNvPr id="178178" name="Rectangle 2"/>
          <p:cNvSpPr>
            <a:spLocks noGrp="1" noRot="1" noChangeAspect="1" noChangeArrowheads="1" noTextEdit="1"/>
          </p:cNvSpPr>
          <p:nvPr>
            <p:ph type="sldImg"/>
          </p:nvPr>
        </p:nvSpPr>
        <p:spPr>
          <a:xfrm>
            <a:off x="992188" y="796925"/>
            <a:ext cx="5114925" cy="3836988"/>
          </a:xfrm>
          <a:ln/>
        </p:spPr>
      </p:sp>
      <p:sp>
        <p:nvSpPr>
          <p:cNvPr id="178179" name="Rectangle 3"/>
          <p:cNvSpPr>
            <a:spLocks noGrp="1" noChangeArrowheads="1"/>
          </p:cNvSpPr>
          <p:nvPr>
            <p:ph type="body" idx="1"/>
          </p:nvPr>
        </p:nvSpPr>
        <p:spPr/>
        <p:txBody>
          <a:bodyPr/>
          <a:lstStyle/>
          <a:p>
            <a:r>
              <a:rPr lang="it-IT" altLang="it-IT"/>
              <a:t>Il linguaggio SQL utilizza i caratteri alfabetici, le cifre decimali, gli operatori aritmetici e di confronto (+ - / * = &lt; &gt;), più altri caratteri che assumono particolari significati nella sintassi delle istruzioni e che verranno descritti nel seguito.</a:t>
            </a:r>
          </a:p>
          <a:p>
            <a:r>
              <a:rPr lang="it-IT" altLang="it-IT"/>
              <a:t>Gli </a:t>
            </a:r>
            <a:r>
              <a:rPr lang="it-IT" altLang="it-IT" b="1"/>
              <a:t>identificatori </a:t>
            </a:r>
            <a:r>
              <a:rPr lang="it-IT" altLang="it-IT"/>
              <a:t>(nomi di tabelle e di attributi) sono costituiti da sequenze di caratteri di lunghezza massima uguale a 18 caratteri: devono iniziare con una lettera e possono anche contenere il carattere _.</a:t>
            </a:r>
          </a:p>
          <a:p>
            <a:r>
              <a:rPr lang="it-IT" altLang="it-IT"/>
              <a:t>Il nome di un attributo, ovvero di una colonna di una tabella, è identificato per mezzo della notazione abituale: NomeTabella.NomeAttributo nella quale il nome della tabella e il nome dell’attributo vengono separati da un punto. Il nome della tabella può essere omesso se non ci sono ambiguità nell’identificazione dell’attributo. Nella dichiarazione della struttura di una tabella occorre specificare il tipo dei dati scelto per gliattributi.</a:t>
            </a:r>
            <a:endParaRPr lang="it-IT" altLang="it-IT" b="1"/>
          </a:p>
          <a:p>
            <a:endParaRPr lang="it-IT" altLang="it-IT" b="1"/>
          </a:p>
          <a:p>
            <a:r>
              <a:rPr lang="it-IT" altLang="it-IT" b="1"/>
              <a:t>Vedi pagine 253</a:t>
            </a:r>
          </a:p>
          <a:p>
            <a:endParaRPr lang="it-IT" altLang="it-IT" b="1"/>
          </a:p>
        </p:txBody>
      </p:sp>
    </p:spTree>
    <p:extLst>
      <p:ext uri="{BB962C8B-B14F-4D97-AF65-F5344CB8AC3E}">
        <p14:creationId xmlns:p14="http://schemas.microsoft.com/office/powerpoint/2010/main" val="807510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81A3E-4E17-4B16-99EE-A701E1242B12}" type="slidenum">
              <a:rPr lang="it-IT" altLang="it-IT"/>
              <a:pPr/>
              <a:t>8</a:t>
            </a:fld>
            <a:endParaRPr lang="it-IT" altLang="it-IT"/>
          </a:p>
        </p:txBody>
      </p:sp>
      <p:sp>
        <p:nvSpPr>
          <p:cNvPr id="285698" name="Rectangle 2"/>
          <p:cNvSpPr>
            <a:spLocks noGrp="1" noRot="1" noChangeAspect="1" noChangeArrowheads="1" noTextEdit="1"/>
          </p:cNvSpPr>
          <p:nvPr>
            <p:ph type="sldImg"/>
          </p:nvPr>
        </p:nvSpPr>
        <p:spPr>
          <a:xfrm>
            <a:off x="992188" y="796925"/>
            <a:ext cx="5114925" cy="3836988"/>
          </a:xfrm>
          <a:ln/>
        </p:spPr>
      </p:sp>
      <p:sp>
        <p:nvSpPr>
          <p:cNvPr id="285699" name="Rectangle 3"/>
          <p:cNvSpPr>
            <a:spLocks noGrp="1" noChangeArrowheads="1"/>
          </p:cNvSpPr>
          <p:nvPr>
            <p:ph type="body" idx="1"/>
          </p:nvPr>
        </p:nvSpPr>
        <p:spPr/>
        <p:txBody>
          <a:bodyPr/>
          <a:lstStyle/>
          <a:p>
            <a:pPr>
              <a:lnSpc>
                <a:spcPct val="80000"/>
              </a:lnSpc>
            </a:pPr>
            <a:r>
              <a:rPr lang="it-IT" altLang="it-IT" sz="1000"/>
              <a:t>BOOLEAN 	Valore logico 		True, False</a:t>
            </a:r>
          </a:p>
          <a:p>
            <a:pPr>
              <a:lnSpc>
                <a:spcPct val="80000"/>
              </a:lnSpc>
            </a:pPr>
            <a:r>
              <a:rPr lang="it-IT" altLang="it-IT" sz="1000"/>
              <a:t>CHARACTER(n) 	Stringa di lunghezza n n 	da 1 a 15000</a:t>
            </a:r>
          </a:p>
          <a:p>
            <a:pPr>
              <a:lnSpc>
                <a:spcPct val="80000"/>
              </a:lnSpc>
            </a:pPr>
            <a:r>
              <a:rPr lang="it-IT" altLang="it-IT" sz="1000"/>
              <a:t>DATE 	Data nella forma MM/GG/AA</a:t>
            </a:r>
          </a:p>
          <a:p>
            <a:pPr>
              <a:lnSpc>
                <a:spcPct val="80000"/>
              </a:lnSpc>
            </a:pPr>
            <a:r>
              <a:rPr lang="it-IT" altLang="it-IT" sz="1000"/>
              <a:t>TIME 	Ora nella forma HH:MM</a:t>
            </a:r>
          </a:p>
          <a:p>
            <a:pPr>
              <a:lnSpc>
                <a:spcPct val="80000"/>
              </a:lnSpc>
            </a:pPr>
            <a:r>
              <a:rPr lang="it-IT" altLang="it-IT" sz="1000"/>
              <a:t>INTEGER(p) 	Numero intero con precisione p 	p da 1 a 45</a:t>
            </a:r>
          </a:p>
          <a:p>
            <a:pPr>
              <a:lnSpc>
                <a:spcPct val="80000"/>
              </a:lnSpc>
            </a:pPr>
            <a:r>
              <a:rPr lang="it-IT" altLang="it-IT" sz="1000"/>
              <a:t>SMALLINT 	Numero intero con precisione 5 	da -32768 a 32767</a:t>
            </a:r>
          </a:p>
          <a:p>
            <a:pPr>
              <a:lnSpc>
                <a:spcPct val="80000"/>
              </a:lnSpc>
            </a:pPr>
            <a:r>
              <a:rPr lang="it-IT" altLang="it-IT" sz="1000"/>
              <a:t>INTEGER 	Numero intero con precisione 10 	da -2.147.483.648 a 2.147.483.647</a:t>
            </a:r>
          </a:p>
          <a:p>
            <a:pPr>
              <a:lnSpc>
                <a:spcPct val="80000"/>
              </a:lnSpc>
            </a:pPr>
            <a:r>
              <a:rPr lang="it-IT" altLang="it-IT" sz="1000"/>
              <a:t>DECIMAL(p,s) 	Numero decimale con precisione  	p da 1 a 45 e s da 0 a p </a:t>
            </a:r>
          </a:p>
          <a:p>
            <a:pPr>
              <a:lnSpc>
                <a:spcPct val="80000"/>
              </a:lnSpc>
            </a:pPr>
            <a:r>
              <a:rPr lang="it-IT" altLang="it-IT" sz="1000"/>
              <a:t>	p e s cifre decimali</a:t>
            </a:r>
          </a:p>
          <a:p>
            <a:pPr>
              <a:lnSpc>
                <a:spcPct val="80000"/>
              </a:lnSpc>
            </a:pPr>
            <a:r>
              <a:rPr lang="it-IT" altLang="it-IT" sz="1000"/>
              <a:t>REAL 	Numero reale con mantissa	valore 0 oppure valore</a:t>
            </a:r>
          </a:p>
          <a:p>
            <a:pPr>
              <a:lnSpc>
                <a:spcPct val="80000"/>
              </a:lnSpc>
            </a:pPr>
            <a:r>
              <a:rPr lang="it-IT" altLang="it-IT" sz="1000"/>
              <a:t>	di precisione 7 		assoluto da 1E-38 a 1E+38</a:t>
            </a:r>
          </a:p>
          <a:p>
            <a:pPr>
              <a:lnSpc>
                <a:spcPct val="80000"/>
              </a:lnSpc>
            </a:pPr>
            <a:r>
              <a:rPr lang="it-IT" altLang="it-IT" sz="1000"/>
              <a:t>FLOAT (o DOUBLE Numero reale con mantissa 	valore 0 oppure valore </a:t>
            </a:r>
          </a:p>
          <a:p>
            <a:pPr>
              <a:lnSpc>
                <a:spcPct val="80000"/>
              </a:lnSpc>
            </a:pPr>
            <a:r>
              <a:rPr lang="it-IT" altLang="it-IT" sz="1000"/>
              <a:t>PRECISION) 	di precisione 15 		assoluto da 1E-38 a 1E+38</a:t>
            </a:r>
          </a:p>
          <a:p>
            <a:pPr>
              <a:lnSpc>
                <a:spcPct val="80000"/>
              </a:lnSpc>
            </a:pPr>
            <a:r>
              <a:rPr lang="it-IT" altLang="it-IT" sz="1000"/>
              <a:t>FLOAT(p) 	Numero reale con mantissa 	p da 1 a 45</a:t>
            </a:r>
          </a:p>
          <a:p>
            <a:pPr>
              <a:lnSpc>
                <a:spcPct val="80000"/>
              </a:lnSpc>
            </a:pPr>
            <a:r>
              <a:rPr lang="it-IT" altLang="it-IT" sz="1000"/>
              <a:t>	di precisione p</a:t>
            </a:r>
          </a:p>
          <a:p>
            <a:pPr>
              <a:lnSpc>
                <a:spcPct val="80000"/>
              </a:lnSpc>
            </a:pPr>
            <a:r>
              <a:rPr lang="it-IT" altLang="it-IT" sz="1000"/>
              <a:t>Per i dati numerici la precisione p indica il numero massimo di cifre che il numero può contenere, esclusi il segno e il punto decimale. Per i numeri decimali il valore s indica il numero di cifre che seguono il punto decimale. I dati numerici floating point sono memorizzati in forma esponenziale; la precisione riguarda solo le cifre della mantissa e indica il numero di cifre significative del dato.</a:t>
            </a:r>
          </a:p>
          <a:p>
            <a:pPr>
              <a:lnSpc>
                <a:spcPct val="80000"/>
              </a:lnSpc>
            </a:pPr>
            <a:r>
              <a:rPr lang="it-IT" altLang="it-IT" sz="1000"/>
              <a:t>La parola NUMERIC può essere usata al posto di DECIMAL. La parola CHARACTER è equivalente a CHARACTER(1), e può essere abbreviata con CHAR. DECIMAL è equivalente a DECIMAL(15,0). Altre abbreviazioni sono:</a:t>
            </a:r>
          </a:p>
          <a:p>
            <a:pPr>
              <a:lnSpc>
                <a:spcPct val="80000"/>
              </a:lnSpc>
            </a:pPr>
            <a:r>
              <a:rPr lang="it-IT" altLang="it-IT" sz="1000"/>
              <a:t>• CHAR(n) invece di CHARACTER(n);</a:t>
            </a:r>
          </a:p>
          <a:p>
            <a:pPr>
              <a:lnSpc>
                <a:spcPct val="80000"/>
              </a:lnSpc>
            </a:pPr>
            <a:r>
              <a:rPr lang="it-IT" altLang="it-IT" sz="1000"/>
              <a:t>• INT(p) invece di INTEGER(p);</a:t>
            </a:r>
          </a:p>
          <a:p>
            <a:pPr>
              <a:lnSpc>
                <a:spcPct val="80000"/>
              </a:lnSpc>
            </a:pPr>
            <a:r>
              <a:rPr lang="it-IT" altLang="it-IT" sz="1000"/>
              <a:t>• DEC(p,s) invece di DECIMAL(p,s).</a:t>
            </a:r>
          </a:p>
          <a:p>
            <a:pPr>
              <a:lnSpc>
                <a:spcPct val="80000"/>
              </a:lnSpc>
            </a:pPr>
            <a:endParaRPr lang="it-IT" altLang="it-IT" sz="1000" b="1"/>
          </a:p>
          <a:p>
            <a:pPr>
              <a:lnSpc>
                <a:spcPct val="80000"/>
              </a:lnSpc>
            </a:pPr>
            <a:r>
              <a:rPr lang="it-IT" altLang="it-IT" sz="1000" b="1"/>
              <a:t>Vedi pagine 253</a:t>
            </a:r>
          </a:p>
          <a:p>
            <a:pPr>
              <a:lnSpc>
                <a:spcPct val="80000"/>
              </a:lnSpc>
            </a:pPr>
            <a:endParaRPr lang="it-IT" altLang="it-IT" sz="1000" b="1"/>
          </a:p>
        </p:txBody>
      </p:sp>
    </p:spTree>
    <p:extLst>
      <p:ext uri="{BB962C8B-B14F-4D97-AF65-F5344CB8AC3E}">
        <p14:creationId xmlns:p14="http://schemas.microsoft.com/office/powerpoint/2010/main" val="79022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D88E4-FDC2-4980-B4C8-2F057AF8685A}" type="slidenum">
              <a:rPr lang="it-IT" altLang="it-IT"/>
              <a:pPr/>
              <a:t>9</a:t>
            </a:fld>
            <a:endParaRPr lang="it-IT" altLang="it-IT"/>
          </a:p>
        </p:txBody>
      </p:sp>
      <p:sp>
        <p:nvSpPr>
          <p:cNvPr id="287746" name="Rectangle 2"/>
          <p:cNvSpPr>
            <a:spLocks noGrp="1" noRot="1" noChangeAspect="1" noChangeArrowheads="1" noTextEdit="1"/>
          </p:cNvSpPr>
          <p:nvPr>
            <p:ph type="sldImg"/>
          </p:nvPr>
        </p:nvSpPr>
        <p:spPr>
          <a:xfrm>
            <a:off x="992188" y="796925"/>
            <a:ext cx="5114925" cy="3836988"/>
          </a:xfrm>
          <a:ln/>
        </p:spPr>
      </p:sp>
      <p:sp>
        <p:nvSpPr>
          <p:cNvPr id="28774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55506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B4FE8120-DC2F-45C0-BEE8-4148353BB1C5}"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424101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2D030661-33EA-4169-AD71-DE2B9D393548}"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04086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05600" y="228600"/>
            <a:ext cx="2133600" cy="60198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04800" y="228600"/>
            <a:ext cx="6248400" cy="6019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6CB3753C-4B4D-4B15-9983-5A848574FBFF}"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93362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304800" y="228600"/>
            <a:ext cx="7467600" cy="6858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3048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4"/>
          <p:cNvSpPr>
            <a:spLocks noGrp="1"/>
          </p:cNvSpPr>
          <p:nvPr>
            <p:ph type="ftr" sz="quarter" idx="10"/>
          </p:nvPr>
        </p:nvSpPr>
        <p:spPr>
          <a:xfrm>
            <a:off x="179388" y="6553200"/>
            <a:ext cx="7086600" cy="304800"/>
          </a:xfrm>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a:xfrm>
            <a:off x="7696200" y="6553200"/>
            <a:ext cx="1219200" cy="304800"/>
          </a:xfrm>
        </p:spPr>
        <p:txBody>
          <a:bodyPr/>
          <a:lstStyle>
            <a:lvl1pPr>
              <a:defRPr/>
            </a:lvl1pPr>
          </a:lstStyle>
          <a:p>
            <a:fld id="{D8CE9E69-8AD1-4866-AAA4-07663B0E9850}"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011267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304800" y="228600"/>
            <a:ext cx="7467600" cy="6858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304800" y="1219200"/>
            <a:ext cx="8534400" cy="5029200"/>
          </a:xfrm>
        </p:spPr>
        <p:txBody>
          <a:bodyPr/>
          <a:lstStyle/>
          <a:p>
            <a:endParaRPr lang="it-IT"/>
          </a:p>
        </p:txBody>
      </p:sp>
      <p:sp>
        <p:nvSpPr>
          <p:cNvPr id="4" name="Segnaposto piè di pagina 3"/>
          <p:cNvSpPr>
            <a:spLocks noGrp="1"/>
          </p:cNvSpPr>
          <p:nvPr>
            <p:ph type="ftr" sz="quarter" idx="10"/>
          </p:nvPr>
        </p:nvSpPr>
        <p:spPr>
          <a:xfrm>
            <a:off x="179388" y="6553200"/>
            <a:ext cx="7086600" cy="304800"/>
          </a:xfrm>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a:xfrm>
            <a:off x="7696200" y="6553200"/>
            <a:ext cx="1219200" cy="304800"/>
          </a:xfrm>
        </p:spPr>
        <p:txBody>
          <a:bodyPr/>
          <a:lstStyle>
            <a:lvl1pPr>
              <a:defRPr/>
            </a:lvl1pPr>
          </a:lstStyle>
          <a:p>
            <a:fld id="{B840A82B-2B7F-489E-A292-0EEF3A646F9C}"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83502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8D4A9330-6FCC-40F5-9DF4-0A4192940EEC}"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94101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smtClean="0"/>
              <a:t>Fare clic per modificare stili del testo dello schema</a:t>
            </a:r>
          </a:p>
        </p:txBody>
      </p:sp>
      <p:sp>
        <p:nvSpPr>
          <p:cNvPr id="4" name="Segnaposto piè di pagina 3"/>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5" name="Segnaposto numero diapositiva 4"/>
          <p:cNvSpPr>
            <a:spLocks noGrp="1"/>
          </p:cNvSpPr>
          <p:nvPr>
            <p:ph type="sldNum" sz="quarter" idx="11"/>
          </p:nvPr>
        </p:nvSpPr>
        <p:spPr/>
        <p:txBody>
          <a:bodyPr/>
          <a:lstStyle>
            <a:lvl1pPr>
              <a:defRPr/>
            </a:lvl1pPr>
          </a:lstStyle>
          <a:p>
            <a:fld id="{4ECF2C66-B6CB-46FB-B980-B280BEB22693}"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29287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048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219200"/>
            <a:ext cx="4191000" cy="50292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4"/>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p:txBody>
          <a:bodyPr/>
          <a:lstStyle>
            <a:lvl1pPr>
              <a:defRPr/>
            </a:lvl1pPr>
          </a:lstStyle>
          <a:p>
            <a:fld id="{D4D28417-636B-4D0F-A708-10AF9D1B033A}"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262430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piè di pagina 6"/>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8" name="Segnaposto numero diapositiva 7"/>
          <p:cNvSpPr>
            <a:spLocks noGrp="1"/>
          </p:cNvSpPr>
          <p:nvPr>
            <p:ph type="sldNum" sz="quarter" idx="11"/>
          </p:nvPr>
        </p:nvSpPr>
        <p:spPr/>
        <p:txBody>
          <a:bodyPr/>
          <a:lstStyle>
            <a:lvl1pPr>
              <a:defRPr/>
            </a:lvl1pPr>
          </a:lstStyle>
          <a:p>
            <a:fld id="{4E197213-72EB-45C4-A78C-EE6B843930B5}"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166172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piè di pagina 2"/>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4" name="Segnaposto numero diapositiva 3"/>
          <p:cNvSpPr>
            <a:spLocks noGrp="1"/>
          </p:cNvSpPr>
          <p:nvPr>
            <p:ph type="sldNum" sz="quarter" idx="11"/>
          </p:nvPr>
        </p:nvSpPr>
        <p:spPr/>
        <p:txBody>
          <a:bodyPr/>
          <a:lstStyle>
            <a:lvl1pPr>
              <a:defRPr/>
            </a:lvl1pPr>
          </a:lstStyle>
          <a:p>
            <a:fld id="{63D6B24F-DB73-4E5B-9E06-58C23B71F5AF}"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24133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3" name="Segnaposto numero diapositiva 2"/>
          <p:cNvSpPr>
            <a:spLocks noGrp="1"/>
          </p:cNvSpPr>
          <p:nvPr>
            <p:ph type="sldNum" sz="quarter" idx="11"/>
          </p:nvPr>
        </p:nvSpPr>
        <p:spPr/>
        <p:txBody>
          <a:bodyPr/>
          <a:lstStyle>
            <a:lvl1pPr>
              <a:defRPr/>
            </a:lvl1pPr>
          </a:lstStyle>
          <a:p>
            <a:fld id="{75CF2BB5-CBBC-4A7A-B3AC-84A2EAB167E0}"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337029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p:txBody>
          <a:bodyPr/>
          <a:lstStyle>
            <a:lvl1pPr>
              <a:defRPr/>
            </a:lvl1pPr>
          </a:lstStyle>
          <a:p>
            <a:fld id="{CAAEDA73-A57F-4043-853B-04AB07D7E6E3}"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258009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altLang="it-IT"/>
              <a:t>Corso di Informatica - Facoltà di Economia - Università degli Studi di Bergamo</a:t>
            </a:r>
          </a:p>
        </p:txBody>
      </p:sp>
      <p:sp>
        <p:nvSpPr>
          <p:cNvPr id="6" name="Segnaposto numero diapositiva 5"/>
          <p:cNvSpPr>
            <a:spLocks noGrp="1"/>
          </p:cNvSpPr>
          <p:nvPr>
            <p:ph type="sldNum" sz="quarter" idx="11"/>
          </p:nvPr>
        </p:nvSpPr>
        <p:spPr/>
        <p:txBody>
          <a:bodyPr/>
          <a:lstStyle>
            <a:lvl1pPr>
              <a:defRPr/>
            </a:lvl1pPr>
          </a:lstStyle>
          <a:p>
            <a:fld id="{2E9007C5-E8C7-438B-9747-39949AEF60D6}" type="slidenum">
              <a:rPr lang="it-IT" altLang="it-IT"/>
              <a:pPr/>
              <a:t>‹N›</a:t>
            </a:fld>
            <a:endParaRPr lang="it-IT" altLang="it-IT">
              <a:solidFill>
                <a:schemeClr val="tx1"/>
              </a:solidFill>
            </a:endParaRPr>
          </a:p>
        </p:txBody>
      </p:sp>
    </p:spTree>
    <p:extLst>
      <p:ext uri="{BB962C8B-B14F-4D97-AF65-F5344CB8AC3E}">
        <p14:creationId xmlns:p14="http://schemas.microsoft.com/office/powerpoint/2010/main" val="77580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7467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 dello schema</a:t>
            </a:r>
          </a:p>
        </p:txBody>
      </p:sp>
      <p:sp>
        <p:nvSpPr>
          <p:cNvPr id="1027" name="Rectangle 3"/>
          <p:cNvSpPr>
            <a:spLocks noGrp="1" noChangeArrowheads="1"/>
          </p:cNvSpPr>
          <p:nvPr>
            <p:ph type="body" idx="1"/>
          </p:nvPr>
        </p:nvSpPr>
        <p:spPr bwMode="auto">
          <a:xfrm>
            <a:off x="304800" y="12192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1029" name="Rectangle 5"/>
          <p:cNvSpPr>
            <a:spLocks noGrp="1" noChangeArrowheads="1"/>
          </p:cNvSpPr>
          <p:nvPr>
            <p:ph type="ftr" sz="quarter" idx="3"/>
          </p:nvPr>
        </p:nvSpPr>
        <p:spPr bwMode="auto">
          <a:xfrm>
            <a:off x="179388" y="6553200"/>
            <a:ext cx="708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accent2"/>
                </a:solidFill>
                <a:latin typeface="Times New Roman" panose="02020603050405020304" pitchFamily="18" charset="0"/>
              </a:defRPr>
            </a:lvl1pPr>
          </a:lstStyle>
          <a:p>
            <a:r>
              <a:rPr lang="it-IT" altLang="it-IT"/>
              <a:t>Corso di Informatica - Facoltà di Economia - Università degli Studi di Bergamo</a:t>
            </a:r>
          </a:p>
        </p:txBody>
      </p:sp>
      <p:sp>
        <p:nvSpPr>
          <p:cNvPr id="1030" name="Rectangle 6"/>
          <p:cNvSpPr>
            <a:spLocks noGrp="1" noChangeArrowheads="1"/>
          </p:cNvSpPr>
          <p:nvPr>
            <p:ph type="sldNum" sz="quarter" idx="4"/>
          </p:nvPr>
        </p:nvSpPr>
        <p:spPr bwMode="auto">
          <a:xfrm>
            <a:off x="769620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accent2"/>
                </a:solidFill>
                <a:effectLst>
                  <a:outerShdw blurRad="38100" dist="38100" dir="2700000" algn="tl">
                    <a:srgbClr val="C0C0C0"/>
                  </a:outerShdw>
                </a:effectLst>
              </a:defRPr>
            </a:lvl1pPr>
          </a:lstStyle>
          <a:p>
            <a:fld id="{AC6C2D1E-8669-4D52-BA46-3F496D8C62FD}" type="slidenum">
              <a:rPr lang="it-IT" altLang="it-IT"/>
              <a:pPr/>
              <a:t>‹N›</a:t>
            </a:fld>
            <a:endParaRPr lang="it-IT" altLang="it-IT">
              <a:solidFill>
                <a:schemeClr val="tx1"/>
              </a:solidFill>
            </a:endParaRPr>
          </a:p>
        </p:txBody>
      </p:sp>
      <p:sp>
        <p:nvSpPr>
          <p:cNvPr id="1031" name="Line 7"/>
          <p:cNvSpPr>
            <a:spLocks noChangeShapeType="1"/>
          </p:cNvSpPr>
          <p:nvPr/>
        </p:nvSpPr>
        <p:spPr bwMode="auto">
          <a:xfrm>
            <a:off x="368300" y="1066800"/>
            <a:ext cx="83820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33" name="Line 9"/>
          <p:cNvSpPr>
            <a:spLocks noChangeShapeType="1"/>
          </p:cNvSpPr>
          <p:nvPr/>
        </p:nvSpPr>
        <p:spPr bwMode="auto">
          <a:xfrm>
            <a:off x="366713" y="6477000"/>
            <a:ext cx="83820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dt="0"/>
  <p:txStyles>
    <p:titleStyle>
      <a:lvl1pPr algn="ctr" rtl="0" eaLnBrk="0" fontAlgn="base" hangingPunct="0">
        <a:spcBef>
          <a:spcPct val="0"/>
        </a:spcBef>
        <a:spcAft>
          <a:spcPct val="0"/>
        </a:spcAft>
        <a:defRPr sz="2800" b="1"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2pPr>
      <a:lvl3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3pPr>
      <a:lvl4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4pPr>
      <a:lvl5pPr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5pPr>
      <a:lvl6pPr marL="4572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6pPr>
      <a:lvl7pPr marL="9144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7pPr>
      <a:lvl8pPr marL="13716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8pPr>
      <a:lvl9pPr marL="1828800" algn="ctr" rtl="0" eaLnBrk="0" fontAlgn="base" hangingPunct="0">
        <a:spcBef>
          <a:spcPct val="0"/>
        </a:spcBef>
        <a:spcAft>
          <a:spcPct val="0"/>
        </a:spcAft>
        <a:defRPr sz="2800" b="1">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2"/>
        </a:buClr>
        <a:buSzPct val="140000"/>
        <a:buChar char="•"/>
        <a:defRPr sz="2400" b="1"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120000"/>
        <a:buChar char="–"/>
        <a:defRPr sz="24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140000"/>
        <a:buChar char="•"/>
        <a:defRPr sz="2000" b="1" kern="1200">
          <a:solidFill>
            <a:schemeClr val="tx1"/>
          </a:solidFill>
          <a:effectLst>
            <a:outerShdw blurRad="38100" dist="38100" dir="2700000" algn="tl">
              <a:srgbClr val="C0C0C0"/>
            </a:outerShdw>
          </a:effectLst>
          <a:latin typeface="+mn-lt"/>
          <a:ea typeface="+mn-ea"/>
          <a:cs typeface="+mn-cs"/>
        </a:defRPr>
      </a:lvl3pPr>
      <a:lvl4pPr marL="1562100" indent="-228600" algn="l" rtl="0" eaLnBrk="0" fontAlgn="base" hangingPunct="0">
        <a:spcBef>
          <a:spcPct val="20000"/>
        </a:spcBef>
        <a:spcAft>
          <a:spcPct val="0"/>
        </a:spcAft>
        <a:buClr>
          <a:schemeClr val="accent2"/>
        </a:buClr>
        <a:buSzPct val="120000"/>
        <a:buChar char="–"/>
        <a:defRPr sz="2000" kern="1200">
          <a:solidFill>
            <a:schemeClr val="tx1"/>
          </a:solidFill>
          <a:effectLst>
            <a:outerShdw blurRad="38100" dist="38100" dir="2700000" algn="tl">
              <a:srgbClr val="C0C0C0"/>
            </a:outerShdw>
          </a:effectLst>
          <a:latin typeface="+mn-lt"/>
          <a:ea typeface="+mn-ea"/>
          <a:cs typeface="+mn-cs"/>
        </a:defRPr>
      </a:lvl4pPr>
      <a:lvl5pPr marL="1981200" indent="-228600" algn="l" rtl="0" eaLnBrk="0" fontAlgn="base" hangingPunct="0">
        <a:spcBef>
          <a:spcPct val="20000"/>
        </a:spcBef>
        <a:spcAft>
          <a:spcPct val="0"/>
        </a:spcAft>
        <a:buClr>
          <a:schemeClr val="accent2"/>
        </a:buClr>
        <a:buSzPct val="120000"/>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pic>
        <p:nvPicPr>
          <p:cNvPr id="9218" name="Picture 2" descr="destra"/>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597600" y="990600"/>
            <a:ext cx="15748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sinistra"/>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827088" y="981075"/>
            <a:ext cx="3429000" cy="1979613"/>
          </a:xfrm>
          <a:prstGeom prst="rect">
            <a:avLst/>
          </a:prstGeom>
          <a:noFill/>
          <a:extLst>
            <a:ext uri="{909E8E84-426E-40DD-AFC4-6F175D3DCCD1}">
              <a14:hiddenFill xmlns:a14="http://schemas.microsoft.com/office/drawing/2010/main">
                <a:solidFill>
                  <a:srgbClr val="FFFFFF"/>
                </a:solidFill>
              </a14:hiddenFill>
            </a:ext>
          </a:extLst>
        </p:spPr>
      </p:pic>
      <p:sp>
        <p:nvSpPr>
          <p:cNvPr id="9220" name="Rectangle 4"/>
          <p:cNvSpPr>
            <a:spLocks noGrp="1" noChangeArrowheads="1"/>
          </p:cNvSpPr>
          <p:nvPr>
            <p:ph type="ctrTitle"/>
          </p:nvPr>
        </p:nvSpPr>
        <p:spPr>
          <a:xfrm>
            <a:off x="827088" y="1095503"/>
            <a:ext cx="7280225" cy="1600200"/>
          </a:xfrm>
        </p:spPr>
        <p:txBody>
          <a:bodyPr anchor="ctr"/>
          <a:lstStyle/>
          <a:p>
            <a:r>
              <a:rPr lang="it-IT" altLang="it-IT" sz="3600" dirty="0">
                <a:solidFill>
                  <a:srgbClr val="333399"/>
                </a:solidFill>
                <a:effectLst/>
              </a:rPr>
              <a:t/>
            </a:r>
            <a:br>
              <a:rPr lang="it-IT" altLang="it-IT" sz="3600" dirty="0">
                <a:solidFill>
                  <a:srgbClr val="333399"/>
                </a:solidFill>
                <a:effectLst/>
              </a:rPr>
            </a:br>
            <a:r>
              <a:rPr lang="it-IT" altLang="it-IT" sz="2400" dirty="0">
                <a:solidFill>
                  <a:srgbClr val="333399"/>
                </a:solidFill>
              </a:rPr>
              <a:t> </a:t>
            </a:r>
            <a:r>
              <a:rPr lang="it-IT" altLang="it-IT" sz="3600" dirty="0">
                <a:solidFill>
                  <a:srgbClr val="333399"/>
                </a:solidFill>
              </a:rPr>
              <a:t>Linguaggio SQL </a:t>
            </a:r>
            <a:r>
              <a:rPr lang="it-IT" altLang="it-IT" sz="3600" dirty="0" smtClean="0">
                <a:solidFill>
                  <a:srgbClr val="333399"/>
                </a:solidFill>
              </a:rPr>
              <a:t/>
            </a:r>
            <a:br>
              <a:rPr lang="it-IT" altLang="it-IT" sz="3600" dirty="0" smtClean="0">
                <a:solidFill>
                  <a:srgbClr val="333399"/>
                </a:solidFill>
              </a:rPr>
            </a:br>
            <a:r>
              <a:rPr lang="it-IT" altLang="it-IT" sz="3600" dirty="0" smtClean="0">
                <a:solidFill>
                  <a:srgbClr val="333399"/>
                </a:solidFill>
              </a:rPr>
              <a:t>prima </a:t>
            </a:r>
            <a:r>
              <a:rPr lang="it-IT" altLang="it-IT" sz="3600" dirty="0">
                <a:solidFill>
                  <a:srgbClr val="333399"/>
                </a:solidFill>
              </a:rPr>
              <a:t>parte</a:t>
            </a:r>
          </a:p>
        </p:txBody>
      </p:sp>
      <p:sp>
        <p:nvSpPr>
          <p:cNvPr id="9226" name="Line 10"/>
          <p:cNvSpPr>
            <a:spLocks noChangeShapeType="1"/>
          </p:cNvSpPr>
          <p:nvPr/>
        </p:nvSpPr>
        <p:spPr bwMode="auto">
          <a:xfrm>
            <a:off x="241300" y="5843588"/>
            <a:ext cx="8697913" cy="0"/>
          </a:xfrm>
          <a:prstGeom prst="line">
            <a:avLst/>
          </a:prstGeom>
          <a:noFill/>
          <a:ln w="9525">
            <a:solidFill>
              <a:srgbClr val="FB070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it-IT"/>
          </a:p>
        </p:txBody>
      </p:sp>
      <p:sp>
        <p:nvSpPr>
          <p:cNvPr id="9228" name="Text Box 12"/>
          <p:cNvSpPr txBox="1">
            <a:spLocks noChangeArrowheads="1"/>
          </p:cNvSpPr>
          <p:nvPr/>
        </p:nvSpPr>
        <p:spPr bwMode="auto">
          <a:xfrm>
            <a:off x="1054100" y="4310063"/>
            <a:ext cx="632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it-IT" sz="1800" b="0">
              <a:effectLst>
                <a:outerShdw blurRad="38100" dist="38100" dir="2700000" algn="tl">
                  <a:srgbClr val="C0C0C0"/>
                </a:outerShdw>
              </a:effectLst>
              <a:latin typeface="Tahoma" panose="020B0604030504040204" pitchFamily="34" charset="0"/>
            </a:endParaRPr>
          </a:p>
        </p:txBody>
      </p:sp>
      <p:sp>
        <p:nvSpPr>
          <p:cNvPr id="9233" name="Rectangle 17"/>
          <p:cNvSpPr>
            <a:spLocks noChangeArrowheads="1"/>
          </p:cNvSpPr>
          <p:nvPr/>
        </p:nvSpPr>
        <p:spPr bwMode="auto">
          <a:xfrm>
            <a:off x="827088" y="981075"/>
            <a:ext cx="7304037" cy="19859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 name="Text Box 19"/>
          <p:cNvSpPr txBox="1">
            <a:spLocks noChangeArrowheads="1"/>
          </p:cNvSpPr>
          <p:nvPr/>
        </p:nvSpPr>
        <p:spPr bwMode="auto">
          <a:xfrm>
            <a:off x="853654" y="4015043"/>
            <a:ext cx="7277471" cy="22467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it-IT" altLang="it-IT" sz="2000" dirty="0" smtClean="0">
                <a:solidFill>
                  <a:srgbClr val="000066"/>
                </a:solidFill>
                <a:effectLst>
                  <a:outerShdw blurRad="38100" dist="38100" dir="2700000" algn="tl">
                    <a:srgbClr val="C0C0C0"/>
                  </a:outerShdw>
                </a:effectLst>
                <a:latin typeface="Arial" panose="020B0604020202020204" pitchFamily="34" charset="0"/>
              </a:rPr>
              <a:t>A. Lorenzi, E. Cavalli</a:t>
            </a:r>
          </a:p>
          <a:p>
            <a:pPr>
              <a:spcBef>
                <a:spcPct val="50000"/>
              </a:spcBef>
            </a:pPr>
            <a:r>
              <a:rPr lang="it-IT" altLang="it-IT" sz="2000" dirty="0" smtClean="0">
                <a:solidFill>
                  <a:srgbClr val="000066"/>
                </a:solidFill>
                <a:effectLst>
                  <a:outerShdw blurRad="38100" dist="38100" dir="2700000" algn="tl">
                    <a:srgbClr val="C0C0C0"/>
                  </a:outerShdw>
                </a:effectLst>
                <a:latin typeface="Arial" panose="020B0604020202020204" pitchFamily="34" charset="0"/>
              </a:rPr>
              <a:t>INFORMATICA PER </a:t>
            </a:r>
            <a:r>
              <a:rPr lang="it-IT" sz="2000" dirty="0">
                <a:solidFill>
                  <a:srgbClr val="000066"/>
                </a:solidFill>
                <a:effectLst>
                  <a:outerShdw blurRad="38100" dist="38100" dir="2700000" algn="tl">
                    <a:srgbClr val="C0C0C0"/>
                  </a:outerShdw>
                </a:effectLst>
              </a:rPr>
              <a:t>ISTITUTI </a:t>
            </a:r>
            <a:r>
              <a:rPr lang="it-IT" sz="2000" dirty="0">
                <a:solidFill>
                  <a:srgbClr val="000066"/>
                </a:solidFill>
                <a:effectLst>
                  <a:outerShdw blurRad="38100" dist="38100" dir="2700000" algn="tl">
                    <a:srgbClr val="C0C0C0"/>
                  </a:outerShdw>
                </a:effectLst>
              </a:rPr>
              <a:t>TECNICI TECNOLOGICI</a:t>
            </a:r>
          </a:p>
          <a:p>
            <a:pPr>
              <a:spcBef>
                <a:spcPct val="50000"/>
              </a:spcBef>
            </a:pPr>
            <a:endParaRPr lang="it-IT" sz="2000" dirty="0">
              <a:solidFill>
                <a:srgbClr val="000066"/>
              </a:solidFill>
              <a:effectLst>
                <a:outerShdw blurRad="38100" dist="38100" dir="2700000" algn="tl">
                  <a:srgbClr val="C0C0C0"/>
                </a:outerShdw>
              </a:effectLst>
            </a:endParaRPr>
          </a:p>
          <a:p>
            <a:pPr>
              <a:spcBef>
                <a:spcPct val="50000"/>
              </a:spcBef>
            </a:pPr>
            <a:endParaRPr lang="it-IT" altLang="it-IT" sz="2000" dirty="0" smtClean="0">
              <a:solidFill>
                <a:srgbClr val="000066"/>
              </a:solidFill>
              <a:effectLst>
                <a:outerShdw blurRad="38100" dist="38100" dir="2700000" algn="tl">
                  <a:srgbClr val="C0C0C0"/>
                </a:outerShdw>
              </a:effectLst>
              <a:latin typeface="Arial" panose="020B0604020202020204" pitchFamily="34" charset="0"/>
            </a:endParaRPr>
          </a:p>
          <a:p>
            <a:pPr>
              <a:spcBef>
                <a:spcPct val="50000"/>
              </a:spcBef>
            </a:pPr>
            <a:endParaRPr lang="it-IT" altLang="it-IT" sz="2000" b="0" dirty="0">
              <a:solidFill>
                <a:srgbClr val="000066"/>
              </a:solidFill>
              <a:effectLst>
                <a:outerShdw blurRad="38100" dist="38100" dir="2700000" algn="tl">
                  <a:srgbClr val="C0C0C0"/>
                </a:outerShdw>
              </a:effectLst>
              <a:latin typeface="Arial" panose="020B0604020202020204" pitchFamily="34" charset="0"/>
            </a:endParaRPr>
          </a:p>
        </p:txBody>
      </p:sp>
      <p:sp>
        <p:nvSpPr>
          <p:cNvPr id="12" name="Rettangolo 1"/>
          <p:cNvSpPr>
            <a:spLocks noChangeArrowheads="1"/>
          </p:cNvSpPr>
          <p:nvPr/>
        </p:nvSpPr>
        <p:spPr bwMode="auto">
          <a:xfrm>
            <a:off x="853654" y="6015038"/>
            <a:ext cx="7277471" cy="400110"/>
          </a:xfrm>
          <a:prstGeom prst="rect">
            <a:avLst/>
          </a:prstGeom>
          <a:solidFill>
            <a:srgbClr val="002060"/>
          </a:solidFill>
          <a:ln>
            <a:noFill/>
          </a:ln>
          <a:extLst/>
        </p:spPr>
        <p:txBody>
          <a:bodyPr wrap="square">
            <a:spAutoFit/>
          </a:bodyPr>
          <a:lstStyle/>
          <a:p>
            <a:pPr algn="ctr"/>
            <a:r>
              <a:rPr lang="it-IT" sz="2000" b="1" dirty="0">
                <a:solidFill>
                  <a:schemeClr val="bg1"/>
                </a:solidFill>
              </a:rPr>
              <a:t>Copyright ©  Istituto Italiano Edizioni Atlas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4"/>
          <p:cNvSpPr>
            <a:spLocks noGrp="1"/>
          </p:cNvSpPr>
          <p:nvPr>
            <p:ph type="sldNum" sz="quarter" idx="11"/>
          </p:nvPr>
        </p:nvSpPr>
        <p:spPr/>
        <p:txBody>
          <a:bodyPr/>
          <a:lstStyle/>
          <a:p>
            <a:fld id="{48D0ED0D-6735-4332-A185-A005390C8B4D}" type="slidenum">
              <a:rPr lang="it-IT" altLang="it-IT"/>
              <a:pPr/>
              <a:t>10</a:t>
            </a:fld>
            <a:endParaRPr lang="it-IT" altLang="it-IT">
              <a:solidFill>
                <a:schemeClr val="tx1"/>
              </a:solidFill>
            </a:endParaRPr>
          </a:p>
        </p:txBody>
      </p:sp>
      <p:sp>
        <p:nvSpPr>
          <p:cNvPr id="216066" name="Rectangle 2"/>
          <p:cNvSpPr>
            <a:spLocks noGrp="1" noChangeArrowheads="1"/>
          </p:cNvSpPr>
          <p:nvPr>
            <p:ph type="title"/>
          </p:nvPr>
        </p:nvSpPr>
        <p:spPr>
          <a:xfrm>
            <a:off x="390525" y="115888"/>
            <a:ext cx="7467600" cy="846137"/>
          </a:xfrm>
        </p:spPr>
        <p:txBody>
          <a:bodyPr/>
          <a:lstStyle/>
          <a:p>
            <a:r>
              <a:rPr lang="it-IT" altLang="it-IT" sz="3200">
                <a:solidFill>
                  <a:srgbClr val="CC6600"/>
                </a:solidFill>
              </a:rPr>
              <a:t>Definizione delle tabelle (1)</a:t>
            </a:r>
            <a:endParaRPr lang="it-IT" altLang="it-IT" sz="3200">
              <a:solidFill>
                <a:schemeClr val="accent2"/>
              </a:solidFill>
            </a:endParaRPr>
          </a:p>
        </p:txBody>
      </p:sp>
      <p:sp>
        <p:nvSpPr>
          <p:cNvPr id="216078" name="Rectangle 14"/>
          <p:cNvSpPr>
            <a:spLocks noChangeArrowheads="1"/>
          </p:cNvSpPr>
          <p:nvPr/>
        </p:nvSpPr>
        <p:spPr bwMode="auto">
          <a:xfrm>
            <a:off x="520700" y="1162050"/>
            <a:ext cx="8083550" cy="52292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226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buFontTx/>
              <a:buNone/>
            </a:pPr>
            <a:r>
              <a:rPr lang="it-IT" altLang="it-IT" sz="1800" b="0">
                <a:effectLst/>
              </a:rPr>
              <a:t>	Creazione della tabella </a:t>
            </a:r>
            <a:r>
              <a:rPr lang="it-IT" altLang="it-IT" sz="1800">
                <a:solidFill>
                  <a:schemeClr val="accent2"/>
                </a:solidFill>
                <a:effectLst/>
              </a:rPr>
              <a:t>Impiegati</a:t>
            </a: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b="0">
              <a:effectLst/>
            </a:endParaRPr>
          </a:p>
          <a:p>
            <a:pPr>
              <a:spcBef>
                <a:spcPct val="50000"/>
              </a:spcBef>
              <a:buFontTx/>
              <a:buNone/>
            </a:pPr>
            <a:endParaRPr lang="it-IT" altLang="it-IT" sz="1800">
              <a:solidFill>
                <a:schemeClr val="accent2"/>
              </a:solidFill>
              <a:effectLst/>
            </a:endParaRPr>
          </a:p>
        </p:txBody>
      </p:sp>
      <p:sp>
        <p:nvSpPr>
          <p:cNvPr id="216079" name="Rectangle 15"/>
          <p:cNvSpPr>
            <a:spLocks noChangeArrowheads="1"/>
          </p:cNvSpPr>
          <p:nvPr/>
        </p:nvSpPr>
        <p:spPr bwMode="auto">
          <a:xfrm>
            <a:off x="817563" y="1844675"/>
            <a:ext cx="7489825" cy="2151063"/>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r>
              <a:rPr lang="it-IT" altLang="it-IT" sz="1600">
                <a:effectLst/>
                <a:latin typeface="Courier New" panose="02070309020205020404" pitchFamily="49" charset="0"/>
              </a:rPr>
              <a:t>	CREATE TABLE Impiegati (</a:t>
            </a:r>
          </a:p>
          <a:p>
            <a:pPr>
              <a:spcBef>
                <a:spcPct val="0"/>
              </a:spcBef>
              <a:buFontTx/>
              <a:buNone/>
            </a:pPr>
            <a:r>
              <a:rPr lang="it-IT" altLang="it-IT" sz="1600">
                <a:effectLst/>
                <a:latin typeface="Courier New" panose="02070309020205020404" pitchFamily="49" charset="0"/>
              </a:rPr>
              <a:t>	 ID 		smallint primary key,</a:t>
            </a:r>
          </a:p>
          <a:p>
            <a:pPr>
              <a:spcBef>
                <a:spcPct val="0"/>
              </a:spcBef>
              <a:buFontTx/>
              <a:buNone/>
            </a:pPr>
            <a:r>
              <a:rPr lang="it-IT" altLang="it-IT" sz="1600">
                <a:effectLst/>
                <a:latin typeface="Courier New" panose="02070309020205020404" pitchFamily="49" charset="0"/>
              </a:rPr>
              <a:t>	 Nome 	char(20) not null,</a:t>
            </a:r>
          </a:p>
          <a:p>
            <a:pPr>
              <a:spcBef>
                <a:spcPct val="0"/>
              </a:spcBef>
              <a:buFontTx/>
              <a:buNone/>
            </a:pPr>
            <a:r>
              <a:rPr lang="it-IT" altLang="it-IT" sz="1600">
                <a:effectLst/>
                <a:latin typeface="Courier New" panose="02070309020205020404" pitchFamily="49" charset="0"/>
              </a:rPr>
              <a:t>	 Cognome 	char(30) not null,</a:t>
            </a:r>
          </a:p>
          <a:p>
            <a:pPr>
              <a:spcBef>
                <a:spcPct val="0"/>
              </a:spcBef>
              <a:buFontTx/>
              <a:buNone/>
            </a:pPr>
            <a:r>
              <a:rPr lang="it-IT" altLang="it-IT" sz="1600">
                <a:effectLst/>
                <a:latin typeface="Courier New" panose="02070309020205020404" pitchFamily="49" charset="0"/>
              </a:rPr>
              <a:t>	 Residenza 	char(20) default '*** Manca Residenza',</a:t>
            </a:r>
          </a:p>
          <a:p>
            <a:pPr>
              <a:spcBef>
                <a:spcPct val="0"/>
              </a:spcBef>
              <a:buFontTx/>
              <a:buNone/>
            </a:pPr>
            <a:r>
              <a:rPr lang="it-IT" altLang="it-IT" sz="1600">
                <a:effectLst/>
                <a:latin typeface="Courier New" panose="02070309020205020404" pitchFamily="49" charset="0"/>
              </a:rPr>
              <a:t>	 Stipendio 	decimal(9,2),</a:t>
            </a:r>
          </a:p>
          <a:p>
            <a:pPr>
              <a:spcBef>
                <a:spcPct val="0"/>
              </a:spcBef>
              <a:buFontTx/>
              <a:buNone/>
            </a:pPr>
            <a:r>
              <a:rPr lang="it-IT" altLang="it-IT" sz="1600">
                <a:effectLst/>
                <a:latin typeface="Courier New" panose="02070309020205020404" pitchFamily="49" charset="0"/>
              </a:rPr>
              <a:t>	 Dipartimento char(5) references Dipartimenti(Codice)</a:t>
            </a:r>
          </a:p>
          <a:p>
            <a:pPr>
              <a:spcBef>
                <a:spcPct val="0"/>
              </a:spcBef>
              <a:buFontTx/>
              <a:buNone/>
            </a:pPr>
            <a:r>
              <a:rPr lang="it-IT" altLang="it-IT" sz="1600">
                <a:effectLst/>
                <a:latin typeface="Courier New" panose="02070309020205020404" pitchFamily="49" charset="0"/>
              </a:rPr>
              <a:t>   );</a:t>
            </a:r>
          </a:p>
        </p:txBody>
      </p:sp>
      <p:pic>
        <p:nvPicPr>
          <p:cNvPr id="21608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933825"/>
            <a:ext cx="4752975" cy="21907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216088" name="Group 24"/>
          <p:cNvGrpSpPr>
            <a:grpSpLocks/>
          </p:cNvGrpSpPr>
          <p:nvPr/>
        </p:nvGrpSpPr>
        <p:grpSpPr bwMode="auto">
          <a:xfrm>
            <a:off x="2195513" y="3448050"/>
            <a:ext cx="3041650" cy="1316038"/>
            <a:chOff x="1383" y="2199"/>
            <a:chExt cx="1916" cy="829"/>
          </a:xfrm>
        </p:grpSpPr>
        <p:sp>
          <p:nvSpPr>
            <p:cNvPr id="216084" name="Rectangle 20"/>
            <p:cNvSpPr>
              <a:spLocks noChangeArrowheads="1"/>
            </p:cNvSpPr>
            <p:nvPr/>
          </p:nvSpPr>
          <p:spPr bwMode="auto">
            <a:xfrm>
              <a:off x="2460" y="2199"/>
              <a:ext cx="839" cy="136"/>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6085" name="Line 21"/>
            <p:cNvSpPr>
              <a:spLocks noChangeShapeType="1"/>
            </p:cNvSpPr>
            <p:nvPr/>
          </p:nvSpPr>
          <p:spPr bwMode="auto">
            <a:xfrm flipH="1">
              <a:off x="1383" y="2341"/>
              <a:ext cx="1055" cy="687"/>
            </a:xfrm>
            <a:prstGeom prst="line">
              <a:avLst/>
            </a:prstGeom>
            <a:noFill/>
            <a:ln w="15875">
              <a:solidFill>
                <a:srgbClr val="FF0000"/>
              </a:solidFill>
              <a:prstDash val="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16087" name="Text Box 23"/>
          <p:cNvSpPr txBox="1">
            <a:spLocks noChangeArrowheads="1"/>
          </p:cNvSpPr>
          <p:nvPr/>
        </p:nvSpPr>
        <p:spPr bwMode="auto">
          <a:xfrm>
            <a:off x="846138" y="4530725"/>
            <a:ext cx="18002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it-IT" altLang="it-IT" b="0"/>
              <a:t>Integrità referenziale</a:t>
            </a:r>
          </a:p>
        </p:txBody>
      </p:sp>
      <p:sp>
        <p:nvSpPr>
          <p:cNvPr id="216089" name="Text Box 25"/>
          <p:cNvSpPr txBox="1">
            <a:spLocks noChangeArrowheads="1"/>
          </p:cNvSpPr>
          <p:nvPr/>
        </p:nvSpPr>
        <p:spPr bwMode="auto">
          <a:xfrm>
            <a:off x="1476375" y="5440363"/>
            <a:ext cx="2159000" cy="5810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it-IT" altLang="it-IT" b="0"/>
              <a:t>Access fa uso di interfacce grafiche </a:t>
            </a:r>
            <a:r>
              <a:rPr lang="it-IT" altLang="it-IT" b="0">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6088"/>
                                        </p:tgtEl>
                                        <p:attrNameLst>
                                          <p:attrName>style.visibility</p:attrName>
                                        </p:attrNameLst>
                                      </p:cBhvr>
                                      <p:to>
                                        <p:strVal val="visible"/>
                                      </p:to>
                                    </p:set>
                                    <p:animEffect transition="in" filter="dissolve">
                                      <p:cBhvr>
                                        <p:cTn id="7" dur="500"/>
                                        <p:tgtEl>
                                          <p:spTgt spid="21608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6087"/>
                                        </p:tgtEl>
                                        <p:attrNameLst>
                                          <p:attrName>style.visibility</p:attrName>
                                        </p:attrNameLst>
                                      </p:cBhvr>
                                      <p:to>
                                        <p:strVal val="visible"/>
                                      </p:to>
                                    </p:set>
                                    <p:animEffect transition="in" filter="dissolve">
                                      <p:cBhvr>
                                        <p:cTn id="10" dur="500"/>
                                        <p:tgtEl>
                                          <p:spTgt spid="2160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6089"/>
                                        </p:tgtEl>
                                        <p:attrNameLst>
                                          <p:attrName>style.visibility</p:attrName>
                                        </p:attrNameLst>
                                      </p:cBhvr>
                                      <p:to>
                                        <p:strVal val="visible"/>
                                      </p:to>
                                    </p:set>
                                    <p:animEffect transition="in" filter="dissolve">
                                      <p:cBhvr>
                                        <p:cTn id="15" dur="500"/>
                                        <p:tgtEl>
                                          <p:spTgt spid="216089"/>
                                        </p:tgtEl>
                                      </p:cBhvr>
                                    </p:animEffect>
                                  </p:childTnLst>
                                </p:cTn>
                              </p:par>
                              <p:par>
                                <p:cTn id="16" presetID="9" presetClass="entr" presetSubtype="0" fill="hold" nodeType="withEffect">
                                  <p:stCondLst>
                                    <p:cond delay="0"/>
                                  </p:stCondLst>
                                  <p:childTnLst>
                                    <p:set>
                                      <p:cBhvr>
                                        <p:cTn id="17" dur="1" fill="hold">
                                          <p:stCondLst>
                                            <p:cond delay="0"/>
                                          </p:stCondLst>
                                        </p:cTn>
                                        <p:tgtEl>
                                          <p:spTgt spid="216082"/>
                                        </p:tgtEl>
                                        <p:attrNameLst>
                                          <p:attrName>style.visibility</p:attrName>
                                        </p:attrNameLst>
                                      </p:cBhvr>
                                      <p:to>
                                        <p:strVal val="visible"/>
                                      </p:to>
                                    </p:set>
                                    <p:animEffect transition="in" filter="dissolve">
                                      <p:cBhvr>
                                        <p:cTn id="18" dur="500"/>
                                        <p:tgtEl>
                                          <p:spTgt spid="21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7" grpId="0"/>
      <p:bldP spid="2160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DB669F1F-9142-4177-BDAA-4D2E5C99062A}" type="slidenum">
              <a:rPr lang="it-IT" altLang="it-IT"/>
              <a:pPr/>
              <a:t>11</a:t>
            </a:fld>
            <a:endParaRPr lang="it-IT" altLang="it-IT">
              <a:solidFill>
                <a:schemeClr val="tx1"/>
              </a:solidFill>
            </a:endParaRPr>
          </a:p>
        </p:txBody>
      </p:sp>
      <p:sp>
        <p:nvSpPr>
          <p:cNvPr id="288770" name="Rectangle 2"/>
          <p:cNvSpPr>
            <a:spLocks noGrp="1" noChangeArrowheads="1"/>
          </p:cNvSpPr>
          <p:nvPr>
            <p:ph type="title"/>
          </p:nvPr>
        </p:nvSpPr>
        <p:spPr>
          <a:xfrm>
            <a:off x="390525" y="115888"/>
            <a:ext cx="7467600" cy="846137"/>
          </a:xfrm>
        </p:spPr>
        <p:txBody>
          <a:bodyPr/>
          <a:lstStyle/>
          <a:p>
            <a:r>
              <a:rPr lang="it-IT" altLang="it-IT" sz="3200">
                <a:solidFill>
                  <a:srgbClr val="CC6600"/>
                </a:solidFill>
              </a:rPr>
              <a:t>Definizione delle tabelle (2)</a:t>
            </a:r>
            <a:endParaRPr lang="it-IT" altLang="it-IT" sz="3200">
              <a:solidFill>
                <a:schemeClr val="accent2"/>
              </a:solidFill>
            </a:endParaRPr>
          </a:p>
        </p:txBody>
      </p:sp>
      <p:sp>
        <p:nvSpPr>
          <p:cNvPr id="288771" name="Rectangle 3"/>
          <p:cNvSpPr>
            <a:spLocks noChangeArrowheads="1"/>
          </p:cNvSpPr>
          <p:nvPr/>
        </p:nvSpPr>
        <p:spPr bwMode="auto">
          <a:xfrm>
            <a:off x="530225" y="1125538"/>
            <a:ext cx="8083550" cy="53181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buFontTx/>
              <a:buNone/>
            </a:pPr>
            <a:r>
              <a:rPr lang="it-IT" altLang="it-IT" sz="1800" b="0">
                <a:effectLst/>
              </a:rPr>
              <a:t>	Creazione della tabella </a:t>
            </a:r>
            <a:r>
              <a:rPr lang="it-IT" altLang="it-IT" sz="1800">
                <a:solidFill>
                  <a:schemeClr val="accent2"/>
                </a:solidFill>
                <a:effectLst/>
              </a:rPr>
              <a:t>Dipartimenti</a:t>
            </a: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a:solidFill>
                <a:schemeClr val="accent2"/>
              </a:solidFill>
              <a:effectLst/>
            </a:endParaRPr>
          </a:p>
          <a:p>
            <a:pPr>
              <a:spcBef>
                <a:spcPct val="50000"/>
              </a:spcBef>
              <a:buFontTx/>
              <a:buNone/>
            </a:pPr>
            <a:endParaRPr lang="it-IT" altLang="it-IT" sz="1800" b="0">
              <a:effectLst/>
            </a:endParaRPr>
          </a:p>
          <a:p>
            <a:pPr>
              <a:spcBef>
                <a:spcPct val="50000"/>
              </a:spcBef>
              <a:buFontTx/>
              <a:buNone/>
            </a:pPr>
            <a:endParaRPr lang="it-IT" altLang="it-IT" sz="1800">
              <a:solidFill>
                <a:schemeClr val="accent2"/>
              </a:solidFill>
              <a:effectLst/>
            </a:endParaRPr>
          </a:p>
        </p:txBody>
      </p:sp>
      <p:sp>
        <p:nvSpPr>
          <p:cNvPr id="288772" name="Rectangle 4"/>
          <p:cNvSpPr>
            <a:spLocks noChangeArrowheads="1"/>
          </p:cNvSpPr>
          <p:nvPr/>
        </p:nvSpPr>
        <p:spPr bwMode="auto">
          <a:xfrm>
            <a:off x="827088" y="1628775"/>
            <a:ext cx="7489825" cy="28702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r>
              <a:rPr lang="it-IT" altLang="it-IT" sz="1600">
                <a:effectLst/>
                <a:latin typeface="Courier New" panose="02070309020205020404" pitchFamily="49" charset="0"/>
              </a:rPr>
              <a:t>	</a:t>
            </a:r>
            <a:r>
              <a:rPr lang="en-US" altLang="it-IT" sz="1600">
                <a:effectLst/>
                <a:latin typeface="Courier New" panose="02070309020205020404" pitchFamily="49" charset="0"/>
              </a:rPr>
              <a:t>CREATE TABLE Dipartimenti (</a:t>
            </a:r>
          </a:p>
          <a:p>
            <a:pPr>
              <a:spcBef>
                <a:spcPct val="0"/>
              </a:spcBef>
              <a:buFontTx/>
              <a:buNone/>
            </a:pPr>
            <a:r>
              <a:rPr lang="en-US" altLang="it-IT" sz="1600">
                <a:effectLst/>
                <a:latin typeface="Courier New" panose="02070309020205020404" pitchFamily="49" charset="0"/>
              </a:rPr>
              <a:t>	 Codice 		char(5),</a:t>
            </a:r>
          </a:p>
          <a:p>
            <a:pPr>
              <a:spcBef>
                <a:spcPct val="0"/>
              </a:spcBef>
              <a:buFontTx/>
              <a:buNone/>
            </a:pPr>
            <a:r>
              <a:rPr lang="en-US" altLang="it-IT" sz="1600">
                <a:effectLst/>
                <a:latin typeface="Courier New" panose="02070309020205020404" pitchFamily="49" charset="0"/>
              </a:rPr>
              <a:t>	 Descrizione 	char(20) not null,</a:t>
            </a:r>
          </a:p>
          <a:p>
            <a:pPr>
              <a:spcBef>
                <a:spcPct val="0"/>
              </a:spcBef>
              <a:buFontTx/>
              <a:buNone/>
            </a:pPr>
            <a:r>
              <a:rPr lang="en-US" altLang="it-IT" sz="1600">
                <a:effectLst/>
                <a:latin typeface="Courier New" panose="02070309020205020404" pitchFamily="49" charset="0"/>
              </a:rPr>
              <a:t>	 Sede 		char(20),</a:t>
            </a:r>
          </a:p>
          <a:p>
            <a:pPr>
              <a:spcBef>
                <a:spcPct val="0"/>
              </a:spcBef>
              <a:buFontTx/>
              <a:buNone/>
            </a:pPr>
            <a:r>
              <a:rPr lang="en-US" altLang="it-IT" sz="1600">
                <a:effectLst/>
                <a:latin typeface="Courier New" panose="02070309020205020404" pitchFamily="49" charset="0"/>
              </a:rPr>
              <a:t>	 Manager 		smallint,</a:t>
            </a:r>
          </a:p>
          <a:p>
            <a:pPr>
              <a:spcBef>
                <a:spcPct val="0"/>
              </a:spcBef>
              <a:buFontTx/>
              <a:buNone/>
            </a:pPr>
            <a:r>
              <a:rPr lang="en-US" altLang="it-IT" sz="1600">
                <a:effectLst/>
                <a:latin typeface="Courier New" panose="02070309020205020404" pitchFamily="49" charset="0"/>
              </a:rPr>
              <a:t>	 Primary Key (Codice),</a:t>
            </a:r>
          </a:p>
          <a:p>
            <a:pPr>
              <a:spcBef>
                <a:spcPct val="0"/>
              </a:spcBef>
              <a:buFontTx/>
              <a:buNone/>
            </a:pPr>
            <a:r>
              <a:rPr lang="en-US" altLang="it-IT" sz="1600">
                <a:effectLst/>
                <a:latin typeface="Courier New" panose="02070309020205020404" pitchFamily="49" charset="0"/>
              </a:rPr>
              <a:t>	 Unique (Descrizione),</a:t>
            </a:r>
          </a:p>
          <a:p>
            <a:pPr>
              <a:spcBef>
                <a:spcPct val="0"/>
              </a:spcBef>
              <a:buFontTx/>
              <a:buNone/>
            </a:pPr>
            <a:r>
              <a:rPr lang="en-US" altLang="it-IT" sz="1600">
                <a:effectLst/>
                <a:latin typeface="Courier New" panose="02070309020205020404" pitchFamily="49" charset="0"/>
              </a:rPr>
              <a:t>	 Foreign Key (Manager) references Impiegati(ID)</a:t>
            </a:r>
          </a:p>
          <a:p>
            <a:pPr>
              <a:spcBef>
                <a:spcPct val="0"/>
              </a:spcBef>
              <a:buFontTx/>
              <a:buNone/>
            </a:pPr>
            <a:r>
              <a:rPr lang="en-US" altLang="it-IT" sz="1600">
                <a:effectLst/>
                <a:latin typeface="Courier New" panose="02070309020205020404" pitchFamily="49" charset="0"/>
              </a:rPr>
              <a:t>		On Delete set null</a:t>
            </a:r>
          </a:p>
          <a:p>
            <a:pPr>
              <a:spcBef>
                <a:spcPct val="0"/>
              </a:spcBef>
              <a:buFontTx/>
              <a:buNone/>
            </a:pPr>
            <a:r>
              <a:rPr lang="en-US" altLang="it-IT" sz="1600">
                <a:effectLst/>
                <a:latin typeface="Courier New" panose="02070309020205020404" pitchFamily="49" charset="0"/>
              </a:rPr>
              <a:t>		On Update cascade</a:t>
            </a:r>
          </a:p>
          <a:p>
            <a:pPr>
              <a:spcBef>
                <a:spcPct val="0"/>
              </a:spcBef>
              <a:buFontTx/>
              <a:buNone/>
            </a:pPr>
            <a:r>
              <a:rPr lang="en-US" altLang="it-IT" sz="1600">
                <a:effectLst/>
                <a:latin typeface="Courier New" panose="02070309020205020404" pitchFamily="49" charset="0"/>
              </a:rPr>
              <a:t>	);</a:t>
            </a:r>
            <a:endParaRPr lang="it-IT" altLang="it-IT" sz="1600">
              <a:effectLst/>
              <a:latin typeface="Courier New" panose="02070309020205020404" pitchFamily="49" charset="0"/>
            </a:endParaRPr>
          </a:p>
        </p:txBody>
      </p:sp>
      <p:sp>
        <p:nvSpPr>
          <p:cNvPr id="288778" name="Text Box 10"/>
          <p:cNvSpPr txBox="1">
            <a:spLocks noChangeArrowheads="1"/>
          </p:cNvSpPr>
          <p:nvPr/>
        </p:nvSpPr>
        <p:spPr bwMode="auto">
          <a:xfrm>
            <a:off x="1476375" y="4678363"/>
            <a:ext cx="2087563" cy="12604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62800" bIns="262800">
            <a:spAutoFit/>
          </a:bodyPr>
          <a:lstStyle/>
          <a:p>
            <a:pPr algn="ctr">
              <a:spcBef>
                <a:spcPct val="50000"/>
              </a:spcBef>
            </a:pPr>
            <a:r>
              <a:rPr lang="it-IT" altLang="it-IT" b="0"/>
              <a:t>Per cancellazioni </a:t>
            </a:r>
          </a:p>
          <a:p>
            <a:pPr algn="ctr"/>
            <a:r>
              <a:rPr lang="it-IT" altLang="it-IT" b="0"/>
              <a:t>e variazioni di ID </a:t>
            </a:r>
          </a:p>
          <a:p>
            <a:pPr algn="ctr"/>
            <a:r>
              <a:rPr lang="it-IT" altLang="it-IT" b="0">
                <a:sym typeface="Wingdings" panose="05000000000000000000" pitchFamily="2" charset="2"/>
              </a:rPr>
              <a:t></a:t>
            </a:r>
            <a:r>
              <a:rPr lang="it-IT" altLang="it-IT" b="0">
                <a:solidFill>
                  <a:schemeClr val="accent2"/>
                </a:solidFill>
                <a:sym typeface="Wingdings" panose="05000000000000000000" pitchFamily="2" charset="2"/>
              </a:rPr>
              <a:t> </a:t>
            </a:r>
            <a:r>
              <a:rPr lang="it-IT" altLang="it-IT"/>
              <a:t>Sconsigliato</a:t>
            </a:r>
            <a:endParaRPr lang="it-IT" altLang="it-IT" sz="1800"/>
          </a:p>
        </p:txBody>
      </p:sp>
      <p:pic>
        <p:nvPicPr>
          <p:cNvPr id="2887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3741738"/>
            <a:ext cx="3686175" cy="25717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88780" name="Group 12"/>
          <p:cNvGrpSpPr>
            <a:grpSpLocks/>
          </p:cNvGrpSpPr>
          <p:nvPr/>
        </p:nvGrpSpPr>
        <p:grpSpPr bwMode="auto">
          <a:xfrm>
            <a:off x="1763713" y="3687763"/>
            <a:ext cx="2952750" cy="1819275"/>
            <a:chOff x="1100" y="2329"/>
            <a:chExt cx="1860" cy="1146"/>
          </a:xfrm>
        </p:grpSpPr>
        <p:sp>
          <p:nvSpPr>
            <p:cNvPr id="288775" name="Rectangle 7"/>
            <p:cNvSpPr>
              <a:spLocks noChangeArrowheads="1"/>
            </p:cNvSpPr>
            <p:nvPr/>
          </p:nvSpPr>
          <p:spPr bwMode="auto">
            <a:xfrm>
              <a:off x="1100" y="2329"/>
              <a:ext cx="1542" cy="324"/>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88776" name="Line 8"/>
            <p:cNvSpPr>
              <a:spLocks noChangeShapeType="1"/>
            </p:cNvSpPr>
            <p:nvPr/>
          </p:nvSpPr>
          <p:spPr bwMode="auto">
            <a:xfrm>
              <a:off x="1837" y="2659"/>
              <a:ext cx="1123" cy="816"/>
            </a:xfrm>
            <a:prstGeom prst="line">
              <a:avLst/>
            </a:prstGeom>
            <a:noFill/>
            <a:ln w="15875">
              <a:solidFill>
                <a:srgbClr val="FF0000"/>
              </a:solidFill>
              <a:prstDash val="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8780"/>
                                        </p:tgtEl>
                                        <p:attrNameLst>
                                          <p:attrName>style.visibility</p:attrName>
                                        </p:attrNameLst>
                                      </p:cBhvr>
                                      <p:to>
                                        <p:strVal val="visible"/>
                                      </p:to>
                                    </p:set>
                                    <p:animEffect transition="in" filter="dissolve">
                                      <p:cBhvr>
                                        <p:cTn id="7" dur="500"/>
                                        <p:tgtEl>
                                          <p:spTgt spid="288780"/>
                                        </p:tgtEl>
                                      </p:cBhvr>
                                    </p:animEffect>
                                  </p:childTnLst>
                                </p:cTn>
                              </p:par>
                              <p:par>
                                <p:cTn id="8" presetID="9" presetClass="entr" presetSubtype="0" fill="hold" nodeType="withEffect">
                                  <p:stCondLst>
                                    <p:cond delay="0"/>
                                  </p:stCondLst>
                                  <p:childTnLst>
                                    <p:set>
                                      <p:cBhvr>
                                        <p:cTn id="9" dur="1" fill="hold">
                                          <p:stCondLst>
                                            <p:cond delay="0"/>
                                          </p:stCondLst>
                                        </p:cTn>
                                        <p:tgtEl>
                                          <p:spTgt spid="288779"/>
                                        </p:tgtEl>
                                        <p:attrNameLst>
                                          <p:attrName>style.visibility</p:attrName>
                                        </p:attrNameLst>
                                      </p:cBhvr>
                                      <p:to>
                                        <p:strVal val="visible"/>
                                      </p:to>
                                    </p:set>
                                    <p:animEffect transition="in" filter="dissolve">
                                      <p:cBhvr>
                                        <p:cTn id="10" dur="500"/>
                                        <p:tgtEl>
                                          <p:spTgt spid="2887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8778"/>
                                        </p:tgtEl>
                                        <p:attrNameLst>
                                          <p:attrName>style.visibility</p:attrName>
                                        </p:attrNameLst>
                                      </p:cBhvr>
                                      <p:to>
                                        <p:strVal val="visible"/>
                                      </p:to>
                                    </p:set>
                                    <p:animEffect transition="in" filter="dissolve">
                                      <p:cBhvr>
                                        <p:cTn id="15" dur="500"/>
                                        <p:tgtEl>
                                          <p:spTgt spid="288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16BB0F8F-DFF3-48B8-A144-F7DB1165BCBC}" type="slidenum">
              <a:rPr lang="it-IT" altLang="it-IT"/>
              <a:pPr/>
              <a:t>12</a:t>
            </a:fld>
            <a:endParaRPr lang="it-IT" altLang="it-IT">
              <a:solidFill>
                <a:schemeClr val="tx1"/>
              </a:solidFill>
            </a:endParaRPr>
          </a:p>
        </p:txBody>
      </p:sp>
      <p:sp>
        <p:nvSpPr>
          <p:cNvPr id="218114" name="Rectangle 2"/>
          <p:cNvSpPr>
            <a:spLocks noGrp="1" noChangeArrowheads="1"/>
          </p:cNvSpPr>
          <p:nvPr>
            <p:ph type="title"/>
          </p:nvPr>
        </p:nvSpPr>
        <p:spPr>
          <a:xfrm>
            <a:off x="395288" y="115888"/>
            <a:ext cx="7467600" cy="846137"/>
          </a:xfrm>
        </p:spPr>
        <p:txBody>
          <a:bodyPr/>
          <a:lstStyle/>
          <a:p>
            <a:r>
              <a:rPr lang="it-IT" altLang="it-IT">
                <a:solidFill>
                  <a:srgbClr val="CC6600"/>
                </a:solidFill>
              </a:rPr>
              <a:t>Cambiamento della struttura di una tabella</a:t>
            </a:r>
            <a:endParaRPr lang="it-IT" altLang="it-IT">
              <a:solidFill>
                <a:schemeClr val="accent2"/>
              </a:solidFill>
            </a:endParaRPr>
          </a:p>
        </p:txBody>
      </p:sp>
      <p:sp>
        <p:nvSpPr>
          <p:cNvPr id="218119" name="Rectangle 7"/>
          <p:cNvSpPr>
            <a:spLocks noChangeArrowheads="1"/>
          </p:cNvSpPr>
          <p:nvPr/>
        </p:nvSpPr>
        <p:spPr bwMode="auto">
          <a:xfrm>
            <a:off x="520700" y="1187450"/>
            <a:ext cx="8083550" cy="5194300"/>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pPr>
            <a:r>
              <a:rPr lang="it-IT" altLang="it-IT" sz="1800" b="0">
                <a:effectLst/>
              </a:rPr>
              <a:t>Aggiunta del campo </a:t>
            </a:r>
            <a:r>
              <a:rPr lang="it-IT" altLang="it-IT" sz="1800" b="0" i="1">
                <a:effectLst/>
              </a:rPr>
              <a:t>Nascita</a:t>
            </a:r>
            <a:r>
              <a:rPr lang="it-IT" altLang="it-IT" sz="1800" b="0">
                <a:effectLst/>
              </a:rPr>
              <a:t> a </a:t>
            </a:r>
            <a:r>
              <a:rPr lang="it-IT" altLang="it-IT" sz="1800">
                <a:effectLst/>
              </a:rPr>
              <a:t>Impiegati</a:t>
            </a:r>
            <a:r>
              <a:rPr lang="it-IT" altLang="it-IT" sz="1800" b="0">
                <a:effectLst/>
              </a:rPr>
              <a:t> </a:t>
            </a:r>
          </a:p>
          <a:p>
            <a:pPr>
              <a:spcBef>
                <a:spcPct val="50000"/>
              </a:spcBef>
            </a:pPr>
            <a:endParaRPr lang="it-IT" altLang="it-IT" sz="1800" b="0">
              <a:effectLst/>
            </a:endParaRPr>
          </a:p>
          <a:p>
            <a:pPr>
              <a:spcBef>
                <a:spcPct val="50000"/>
              </a:spcBef>
            </a:pPr>
            <a:endParaRPr lang="it-IT" altLang="it-IT" sz="1800" b="0">
              <a:effectLst/>
            </a:endParaRPr>
          </a:p>
          <a:p>
            <a:pPr>
              <a:spcBef>
                <a:spcPct val="50000"/>
              </a:spcBef>
            </a:pPr>
            <a:r>
              <a:rPr lang="it-IT" altLang="it-IT" sz="1800" b="0">
                <a:effectLst/>
              </a:rPr>
              <a:t>Eliminazione di </a:t>
            </a:r>
            <a:r>
              <a:rPr lang="it-IT" altLang="it-IT" sz="1800" b="0" i="1">
                <a:effectLst/>
              </a:rPr>
              <a:t>Residenza</a:t>
            </a:r>
            <a:r>
              <a:rPr lang="it-IT" altLang="it-IT" sz="1800" b="0">
                <a:effectLst/>
              </a:rPr>
              <a:t> da </a:t>
            </a:r>
            <a:r>
              <a:rPr lang="it-IT" altLang="it-IT" sz="1800">
                <a:effectLst/>
              </a:rPr>
              <a:t>Impiegati</a:t>
            </a:r>
          </a:p>
          <a:p>
            <a:pPr>
              <a:spcBef>
                <a:spcPct val="50000"/>
              </a:spcBef>
            </a:pPr>
            <a:endParaRPr lang="it-IT" altLang="it-IT" sz="1800">
              <a:effectLst/>
            </a:endParaRPr>
          </a:p>
          <a:p>
            <a:pPr>
              <a:spcBef>
                <a:spcPct val="50000"/>
              </a:spcBef>
            </a:pPr>
            <a:endParaRPr lang="it-IT" altLang="it-IT" sz="1800">
              <a:effectLst/>
            </a:endParaRPr>
          </a:p>
          <a:p>
            <a:pPr>
              <a:spcBef>
                <a:spcPct val="50000"/>
              </a:spcBef>
            </a:pPr>
            <a:r>
              <a:rPr lang="it-IT" altLang="it-IT" sz="1800" b="0">
                <a:effectLst/>
              </a:rPr>
              <a:t>La coppia di attributi: </a:t>
            </a:r>
            <a:r>
              <a:rPr lang="it-IT" altLang="it-IT" sz="1800" b="0" i="1">
                <a:effectLst/>
              </a:rPr>
              <a:t>Cognome</a:t>
            </a:r>
            <a:r>
              <a:rPr lang="it-IT" altLang="it-IT" sz="1800" b="0">
                <a:effectLst/>
              </a:rPr>
              <a:t>, </a:t>
            </a:r>
            <a:r>
              <a:rPr lang="it-IT" altLang="it-IT" sz="1800" b="0" i="1">
                <a:effectLst/>
              </a:rPr>
              <a:t>Nome</a:t>
            </a:r>
            <a:r>
              <a:rPr lang="it-IT" altLang="it-IT" sz="1800" b="0">
                <a:effectLst/>
              </a:rPr>
              <a:t> indicizzata e non duplicabile</a:t>
            </a:r>
          </a:p>
          <a:p>
            <a:pPr>
              <a:spcBef>
                <a:spcPct val="50000"/>
              </a:spcBef>
            </a:pPr>
            <a:endParaRPr lang="it-IT" altLang="it-IT" sz="1800" b="0">
              <a:effectLst/>
            </a:endParaRPr>
          </a:p>
          <a:p>
            <a:pPr>
              <a:spcBef>
                <a:spcPct val="50000"/>
              </a:spcBef>
            </a:pPr>
            <a:endParaRPr lang="it-IT" altLang="it-IT" sz="1800" b="0">
              <a:effectLst/>
            </a:endParaRPr>
          </a:p>
          <a:p>
            <a:pPr>
              <a:spcBef>
                <a:spcPct val="70000"/>
              </a:spcBef>
            </a:pPr>
            <a:r>
              <a:rPr lang="it-IT" altLang="it-IT" sz="1800" b="0">
                <a:effectLst/>
              </a:rPr>
              <a:t>Eliminazione della tabella </a:t>
            </a:r>
            <a:r>
              <a:rPr lang="it-IT" altLang="it-IT" sz="1800">
                <a:effectLst/>
              </a:rPr>
              <a:t>Impiegati</a:t>
            </a:r>
            <a:endParaRPr lang="it-IT" altLang="it-IT" sz="1800">
              <a:solidFill>
                <a:schemeClr val="accent2"/>
              </a:solidFill>
              <a:effectLst/>
              <a:sym typeface="Symbol" panose="05050102010706020507" pitchFamily="18" charset="2"/>
            </a:endParaRPr>
          </a:p>
        </p:txBody>
      </p:sp>
      <p:sp>
        <p:nvSpPr>
          <p:cNvPr id="218129" name="Rectangle 17"/>
          <p:cNvSpPr>
            <a:spLocks noChangeArrowheads="1"/>
          </p:cNvSpPr>
          <p:nvPr/>
        </p:nvSpPr>
        <p:spPr bwMode="auto">
          <a:xfrm>
            <a:off x="817563" y="4095750"/>
            <a:ext cx="7489825" cy="6572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CREATE UNIQUE INDEX IndiceImpiegati</a:t>
            </a:r>
          </a:p>
          <a:p>
            <a:pPr>
              <a:spcBef>
                <a:spcPct val="0"/>
              </a:spcBef>
              <a:buFontTx/>
              <a:buNone/>
            </a:pPr>
            <a:r>
              <a:rPr lang="it-IT" altLang="it-IT" sz="1600">
                <a:effectLst/>
                <a:latin typeface="Courier New" panose="02070309020205020404" pitchFamily="49" charset="0"/>
              </a:rPr>
              <a:t>	ON Impiegati(Cognome, Nome);</a:t>
            </a:r>
          </a:p>
        </p:txBody>
      </p:sp>
      <p:sp>
        <p:nvSpPr>
          <p:cNvPr id="218130" name="Rectangle 18"/>
          <p:cNvSpPr>
            <a:spLocks noChangeArrowheads="1"/>
          </p:cNvSpPr>
          <p:nvPr/>
        </p:nvSpPr>
        <p:spPr bwMode="auto">
          <a:xfrm>
            <a:off x="817563" y="1638300"/>
            <a:ext cx="7489825" cy="7207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ALTER TABLE Impiegati</a:t>
            </a:r>
          </a:p>
          <a:p>
            <a:pPr>
              <a:spcBef>
                <a:spcPct val="0"/>
              </a:spcBef>
              <a:buFontTx/>
              <a:buNone/>
            </a:pPr>
            <a:r>
              <a:rPr lang="it-IT" altLang="it-IT" sz="1600">
                <a:effectLst/>
                <a:latin typeface="Courier New" panose="02070309020205020404" pitchFamily="49" charset="0"/>
              </a:rPr>
              <a:t>	ADD Nascita date;</a:t>
            </a:r>
          </a:p>
        </p:txBody>
      </p:sp>
      <p:sp>
        <p:nvSpPr>
          <p:cNvPr id="218131" name="Rectangle 19"/>
          <p:cNvSpPr>
            <a:spLocks noChangeArrowheads="1"/>
          </p:cNvSpPr>
          <p:nvPr/>
        </p:nvSpPr>
        <p:spPr bwMode="auto">
          <a:xfrm>
            <a:off x="827088" y="2852738"/>
            <a:ext cx="7489825" cy="7207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ALTER TABLE Impiegati</a:t>
            </a:r>
          </a:p>
          <a:p>
            <a:pPr>
              <a:spcBef>
                <a:spcPct val="0"/>
              </a:spcBef>
              <a:buFontTx/>
              <a:buNone/>
            </a:pPr>
            <a:r>
              <a:rPr lang="it-IT" altLang="it-IT" sz="1600">
                <a:effectLst/>
                <a:latin typeface="Courier New" panose="02070309020205020404" pitchFamily="49" charset="0"/>
              </a:rPr>
              <a:t>	DROP Residenza;</a:t>
            </a:r>
          </a:p>
        </p:txBody>
      </p:sp>
      <p:sp>
        <p:nvSpPr>
          <p:cNvPr id="218132" name="Rectangle 20"/>
          <p:cNvSpPr>
            <a:spLocks noChangeArrowheads="1"/>
          </p:cNvSpPr>
          <p:nvPr/>
        </p:nvSpPr>
        <p:spPr bwMode="auto">
          <a:xfrm>
            <a:off x="827088" y="5445125"/>
            <a:ext cx="7489825" cy="493713"/>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DROP TABLE Impiegati;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19">
                                            <p:txEl>
                                              <p:pRg st="3" end="3"/>
                                            </p:txEl>
                                          </p:spTgt>
                                        </p:tgtEl>
                                        <p:attrNameLst>
                                          <p:attrName>style.visibility</p:attrName>
                                        </p:attrNameLst>
                                      </p:cBhvr>
                                      <p:to>
                                        <p:strVal val="visible"/>
                                      </p:to>
                                    </p:set>
                                    <p:animEffect transition="in" filter="dissolve">
                                      <p:cBhvr>
                                        <p:cTn id="7" dur="500"/>
                                        <p:tgtEl>
                                          <p:spTgt spid="218119">
                                            <p:txEl>
                                              <p:pRg st="3" end="3"/>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8131"/>
                                        </p:tgtEl>
                                        <p:attrNameLst>
                                          <p:attrName>style.visibility</p:attrName>
                                        </p:attrNameLst>
                                      </p:cBhvr>
                                      <p:to>
                                        <p:strVal val="visible"/>
                                      </p:to>
                                    </p:set>
                                    <p:animEffect transition="in" filter="dissolve">
                                      <p:cBhvr>
                                        <p:cTn id="10" dur="500"/>
                                        <p:tgtEl>
                                          <p:spTgt spid="2181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18119">
                                            <p:txEl>
                                              <p:pRg st="6" end="6"/>
                                            </p:txEl>
                                          </p:spTgt>
                                        </p:tgtEl>
                                        <p:attrNameLst>
                                          <p:attrName>style.visibility</p:attrName>
                                        </p:attrNameLst>
                                      </p:cBhvr>
                                      <p:to>
                                        <p:strVal val="visible"/>
                                      </p:to>
                                    </p:set>
                                    <p:animEffect transition="in" filter="dissolve">
                                      <p:cBhvr>
                                        <p:cTn id="15" dur="500"/>
                                        <p:tgtEl>
                                          <p:spTgt spid="218119">
                                            <p:txEl>
                                              <p:pRg st="6" end="6"/>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8129"/>
                                        </p:tgtEl>
                                        <p:attrNameLst>
                                          <p:attrName>style.visibility</p:attrName>
                                        </p:attrNameLst>
                                      </p:cBhvr>
                                      <p:to>
                                        <p:strVal val="visible"/>
                                      </p:to>
                                    </p:set>
                                    <p:animEffect transition="in" filter="dissolve">
                                      <p:cBhvr>
                                        <p:cTn id="18" dur="500"/>
                                        <p:tgtEl>
                                          <p:spTgt spid="2181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18119">
                                            <p:txEl>
                                              <p:pRg st="9" end="9"/>
                                            </p:txEl>
                                          </p:spTgt>
                                        </p:tgtEl>
                                        <p:attrNameLst>
                                          <p:attrName>style.visibility</p:attrName>
                                        </p:attrNameLst>
                                      </p:cBhvr>
                                      <p:to>
                                        <p:strVal val="visible"/>
                                      </p:to>
                                    </p:set>
                                    <p:animEffect transition="in" filter="dissolve">
                                      <p:cBhvr>
                                        <p:cTn id="23" dur="500"/>
                                        <p:tgtEl>
                                          <p:spTgt spid="218119">
                                            <p:txEl>
                                              <p:pRg st="9" end="9"/>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18132"/>
                                        </p:tgtEl>
                                        <p:attrNameLst>
                                          <p:attrName>style.visibility</p:attrName>
                                        </p:attrNameLst>
                                      </p:cBhvr>
                                      <p:to>
                                        <p:strVal val="visible"/>
                                      </p:to>
                                    </p:set>
                                    <p:animEffect transition="in" filter="dissolve">
                                      <p:cBhvr>
                                        <p:cTn id="26" dur="500"/>
                                        <p:tgtEl>
                                          <p:spTgt spid="21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9" grpId="0" animBg="1"/>
      <p:bldP spid="218131" grpId="0" animBg="1"/>
      <p:bldP spid="218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fld id="{F273BFE8-00BD-4E9D-AE0F-E78C2B31E551}" type="slidenum">
              <a:rPr lang="it-IT" altLang="it-IT"/>
              <a:pPr/>
              <a:t>13</a:t>
            </a:fld>
            <a:endParaRPr lang="it-IT" altLang="it-IT">
              <a:solidFill>
                <a:schemeClr val="tx1"/>
              </a:solidFill>
            </a:endParaRPr>
          </a:p>
        </p:txBody>
      </p:sp>
      <p:sp>
        <p:nvSpPr>
          <p:cNvPr id="220162" name="Rectangle 2"/>
          <p:cNvSpPr>
            <a:spLocks noGrp="1" noChangeArrowheads="1"/>
          </p:cNvSpPr>
          <p:nvPr>
            <p:ph type="title"/>
          </p:nvPr>
        </p:nvSpPr>
        <p:spPr>
          <a:xfrm>
            <a:off x="395288" y="115888"/>
            <a:ext cx="7467600" cy="846137"/>
          </a:xfrm>
        </p:spPr>
        <p:txBody>
          <a:bodyPr/>
          <a:lstStyle/>
          <a:p>
            <a:r>
              <a:rPr lang="it-IT" altLang="it-IT" sz="3200">
                <a:solidFill>
                  <a:srgbClr val="CC6600"/>
                </a:solidFill>
              </a:rPr>
              <a:t>Manipolazione dei dati (1)</a:t>
            </a:r>
          </a:p>
        </p:txBody>
      </p:sp>
      <p:sp>
        <p:nvSpPr>
          <p:cNvPr id="220179" name="Rectangle 19"/>
          <p:cNvSpPr>
            <a:spLocks noChangeArrowheads="1"/>
          </p:cNvSpPr>
          <p:nvPr/>
        </p:nvSpPr>
        <p:spPr bwMode="auto">
          <a:xfrm>
            <a:off x="511175" y="1187450"/>
            <a:ext cx="8083550" cy="5087938"/>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62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5000"/>
              </a:spcBef>
            </a:pPr>
            <a:r>
              <a:rPr lang="it-IT" altLang="it-IT" sz="1800" b="0" dirty="0">
                <a:effectLst/>
              </a:rPr>
              <a:t>Inserimento di un record nella tabella </a:t>
            </a:r>
            <a:r>
              <a:rPr lang="it-IT" altLang="it-IT" sz="1800" dirty="0">
                <a:effectLst/>
              </a:rPr>
              <a:t>Impiegati</a:t>
            </a:r>
          </a:p>
          <a:p>
            <a:pPr>
              <a:spcBef>
                <a:spcPct val="55000"/>
              </a:spcBef>
              <a:buFontTx/>
              <a:buNone/>
            </a:pPr>
            <a:r>
              <a:rPr lang="it-IT" altLang="it-IT" sz="1600" dirty="0">
                <a:effectLst/>
                <a:latin typeface="Courier New" panose="02070309020205020404" pitchFamily="49" charset="0"/>
              </a:rPr>
              <a:t>	INSERT INTO Impiegati</a:t>
            </a:r>
          </a:p>
          <a:p>
            <a:pPr>
              <a:spcBef>
                <a:spcPct val="0"/>
              </a:spcBef>
              <a:buFontTx/>
              <a:buNone/>
            </a:pPr>
            <a:r>
              <a:rPr lang="it-IT" altLang="it-IT" sz="1600" dirty="0">
                <a:effectLst/>
                <a:latin typeface="Courier New" panose="02070309020205020404" pitchFamily="49" charset="0"/>
              </a:rPr>
              <a:t>	(ID, Nome, Cognome, Residenza, Stipendio, Dipartimento)</a:t>
            </a:r>
          </a:p>
          <a:p>
            <a:pPr>
              <a:spcBef>
                <a:spcPct val="0"/>
              </a:spcBef>
              <a:buFontTx/>
              <a:buNone/>
            </a:pPr>
            <a:r>
              <a:rPr lang="it-IT" altLang="it-IT" sz="1600" dirty="0">
                <a:effectLst/>
                <a:latin typeface="Courier New" panose="02070309020205020404" pitchFamily="49" charset="0"/>
              </a:rPr>
              <a:t>	VALUES(20,'Mario','Rossini','Caserta',31500,'Mag');</a:t>
            </a:r>
            <a:r>
              <a:rPr lang="it-IT" altLang="it-IT" sz="1800" b="0" dirty="0">
                <a:effectLst/>
              </a:rPr>
              <a:t>  </a:t>
            </a:r>
          </a:p>
          <a:p>
            <a:pPr>
              <a:spcBef>
                <a:spcPct val="55000"/>
              </a:spcBef>
              <a:buFontTx/>
              <a:buNone/>
            </a:pPr>
            <a:r>
              <a:rPr lang="it-IT" altLang="it-IT" sz="1600" dirty="0">
                <a:effectLst/>
                <a:latin typeface="Courier New" panose="02070309020205020404" pitchFamily="49" charset="0"/>
              </a:rPr>
              <a:t>	INSERT INTO Impiegati</a:t>
            </a:r>
          </a:p>
          <a:p>
            <a:pPr>
              <a:spcBef>
                <a:spcPct val="0"/>
              </a:spcBef>
              <a:buFontTx/>
              <a:buNone/>
            </a:pPr>
            <a:r>
              <a:rPr lang="it-IT" altLang="it-IT" sz="1600" dirty="0">
                <a:effectLst/>
                <a:latin typeface="Courier New" panose="02070309020205020404" pitchFamily="49" charset="0"/>
              </a:rPr>
              <a:t>	VALUES(21,'Enrico</a:t>
            </a:r>
            <a:r>
              <a:rPr lang="it-IT" altLang="it-IT" sz="1600" dirty="0" smtClean="0">
                <a:effectLst/>
                <a:latin typeface="Courier New" panose="02070309020205020404" pitchFamily="49" charset="0"/>
              </a:rPr>
              <a:t>',‘Grossi',‘Nuoro',</a:t>
            </a:r>
            <a:r>
              <a:rPr lang="it-IT" altLang="it-IT" sz="1600" dirty="0">
                <a:effectLst/>
                <a:latin typeface="Courier New" panose="02070309020205020404" pitchFamily="49" charset="0"/>
              </a:rPr>
              <a:t>28800,'Prod');</a:t>
            </a:r>
          </a:p>
          <a:p>
            <a:pPr>
              <a:spcBef>
                <a:spcPct val="100000"/>
              </a:spcBef>
            </a:pPr>
            <a:r>
              <a:rPr lang="it-IT" altLang="it-IT" sz="1800" b="0" dirty="0">
                <a:effectLst/>
              </a:rPr>
              <a:t>Inserimento di un record con campi mancanti:  </a:t>
            </a:r>
          </a:p>
          <a:p>
            <a:pPr>
              <a:spcBef>
                <a:spcPct val="55000"/>
              </a:spcBef>
              <a:buFontTx/>
              <a:buNone/>
            </a:pPr>
            <a:r>
              <a:rPr lang="it-IT" altLang="it-IT" sz="1600" dirty="0">
                <a:effectLst/>
                <a:latin typeface="Courier New" panose="02070309020205020404" pitchFamily="49" charset="0"/>
              </a:rPr>
              <a:t>	INSERT INTO Impiegati (ID, Nome, Cognome, Stipendio)</a:t>
            </a:r>
          </a:p>
          <a:p>
            <a:pPr>
              <a:spcBef>
                <a:spcPct val="0"/>
              </a:spcBef>
              <a:buFontTx/>
              <a:buNone/>
            </a:pPr>
            <a:r>
              <a:rPr lang="it-IT" altLang="it-IT" sz="1600" dirty="0">
                <a:effectLst/>
                <a:latin typeface="Courier New" panose="02070309020205020404" pitchFamily="49" charset="0"/>
              </a:rPr>
              <a:t>	VALUES(22,'Bruno','Locatelli',33000);</a:t>
            </a:r>
          </a:p>
          <a:p>
            <a:pPr>
              <a:spcBef>
                <a:spcPct val="100000"/>
              </a:spcBef>
            </a:pPr>
            <a:r>
              <a:rPr lang="it-IT" altLang="it-IT" sz="1800" b="0" i="1" dirty="0">
                <a:effectLst/>
              </a:rPr>
              <a:t>Rossini</a:t>
            </a:r>
            <a:r>
              <a:rPr lang="it-IT" altLang="it-IT" sz="1800" b="0" dirty="0">
                <a:effectLst/>
              </a:rPr>
              <a:t> lavora in </a:t>
            </a:r>
            <a:r>
              <a:rPr lang="it-IT" altLang="it-IT" sz="1800" b="0" i="1" dirty="0">
                <a:effectLst/>
              </a:rPr>
              <a:t>Produzione</a:t>
            </a:r>
            <a:r>
              <a:rPr lang="it-IT" altLang="it-IT" sz="1800" b="0" dirty="0">
                <a:effectLst/>
              </a:rPr>
              <a:t>, non in magazzino:  </a:t>
            </a:r>
          </a:p>
          <a:p>
            <a:pPr>
              <a:spcBef>
                <a:spcPct val="55000"/>
              </a:spcBef>
              <a:buFontTx/>
              <a:buNone/>
            </a:pPr>
            <a:r>
              <a:rPr lang="it-IT" altLang="it-IT" sz="1600" dirty="0">
                <a:effectLst/>
                <a:latin typeface="Courier New" panose="02070309020205020404" pitchFamily="49" charset="0"/>
              </a:rPr>
              <a:t>	UPDATE Impiegati</a:t>
            </a:r>
          </a:p>
          <a:p>
            <a:pPr>
              <a:spcBef>
                <a:spcPct val="0"/>
              </a:spcBef>
              <a:buFontTx/>
              <a:buNone/>
            </a:pPr>
            <a:r>
              <a:rPr lang="it-IT" altLang="it-IT" sz="1600" dirty="0">
                <a:effectLst/>
                <a:latin typeface="Courier New" panose="02070309020205020404" pitchFamily="49" charset="0"/>
              </a:rPr>
              <a:t>	SET Dipartimento = '</a:t>
            </a:r>
            <a:r>
              <a:rPr lang="it-IT" altLang="it-IT" sz="1600" dirty="0" err="1">
                <a:effectLst/>
                <a:latin typeface="Courier New" panose="02070309020205020404" pitchFamily="49" charset="0"/>
              </a:rPr>
              <a:t>Prod</a:t>
            </a:r>
            <a:r>
              <a:rPr lang="it-IT" altLang="it-IT" sz="1600" dirty="0">
                <a:effectLst/>
                <a:latin typeface="Courier New" panose="02070309020205020404" pitchFamily="49" charset="0"/>
              </a:rPr>
              <a:t>'</a:t>
            </a:r>
          </a:p>
          <a:p>
            <a:pPr>
              <a:spcBef>
                <a:spcPct val="0"/>
              </a:spcBef>
              <a:buFontTx/>
              <a:buNone/>
            </a:pPr>
            <a:r>
              <a:rPr lang="it-IT" altLang="it-IT" sz="1600" dirty="0">
                <a:effectLst/>
                <a:latin typeface="Courier New" panose="02070309020205020404" pitchFamily="49" charset="0"/>
              </a:rPr>
              <a:t>	WHERE Matricola = 20;</a:t>
            </a:r>
          </a:p>
        </p:txBody>
      </p:sp>
      <p:sp>
        <p:nvSpPr>
          <p:cNvPr id="220181" name="Rectangle 21"/>
          <p:cNvSpPr>
            <a:spLocks noChangeArrowheads="1"/>
          </p:cNvSpPr>
          <p:nvPr/>
        </p:nvSpPr>
        <p:spPr bwMode="auto">
          <a:xfrm>
            <a:off x="703263" y="1844675"/>
            <a:ext cx="7737475" cy="863600"/>
          </a:xfrm>
          <a:prstGeom prst="rect">
            <a:avLst/>
          </a:prstGeom>
          <a:solidFill>
            <a:srgbClr val="EAEAEA">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3" name="Rectangle 23"/>
          <p:cNvSpPr>
            <a:spLocks noChangeArrowheads="1"/>
          </p:cNvSpPr>
          <p:nvPr/>
        </p:nvSpPr>
        <p:spPr bwMode="auto">
          <a:xfrm>
            <a:off x="684213" y="5018088"/>
            <a:ext cx="7737475" cy="863600"/>
          </a:xfrm>
          <a:prstGeom prst="rect">
            <a:avLst/>
          </a:prstGeom>
          <a:solidFill>
            <a:srgbClr val="EAEAEA">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4" name="Rectangle 24"/>
          <p:cNvSpPr>
            <a:spLocks noChangeArrowheads="1"/>
          </p:cNvSpPr>
          <p:nvPr/>
        </p:nvSpPr>
        <p:spPr bwMode="auto">
          <a:xfrm>
            <a:off x="684213" y="2690813"/>
            <a:ext cx="7737475" cy="612775"/>
          </a:xfrm>
          <a:prstGeom prst="rect">
            <a:avLst/>
          </a:prstGeom>
          <a:solidFill>
            <a:srgbClr val="EAEAEA">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5" name="Rectangle 25"/>
          <p:cNvSpPr>
            <a:spLocks noChangeArrowheads="1"/>
          </p:cNvSpPr>
          <p:nvPr/>
        </p:nvSpPr>
        <p:spPr bwMode="auto">
          <a:xfrm>
            <a:off x="770731" y="3365500"/>
            <a:ext cx="7737475" cy="612775"/>
          </a:xfrm>
          <a:prstGeom prst="rect">
            <a:avLst/>
          </a:prstGeom>
          <a:solidFill>
            <a:srgbClr val="EAEAEA">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6" name="Rectangle 26"/>
          <p:cNvSpPr>
            <a:spLocks noChangeArrowheads="1"/>
          </p:cNvSpPr>
          <p:nvPr/>
        </p:nvSpPr>
        <p:spPr bwMode="auto">
          <a:xfrm>
            <a:off x="3851275" y="2708275"/>
            <a:ext cx="2625725" cy="2873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a:t>Comandi equivalenti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0179">
                                            <p:txEl>
                                              <p:pRg st="0" end="0"/>
                                            </p:txEl>
                                          </p:spTgt>
                                        </p:tgtEl>
                                        <p:attrNameLst>
                                          <p:attrName>style.visibility</p:attrName>
                                        </p:attrNameLst>
                                      </p:cBhvr>
                                      <p:to>
                                        <p:strVal val="visible"/>
                                      </p:to>
                                    </p:set>
                                    <p:animEffect transition="in" filter="dissolve">
                                      <p:cBhvr>
                                        <p:cTn id="7" dur="500"/>
                                        <p:tgtEl>
                                          <p:spTgt spid="22017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0179">
                                            <p:txEl>
                                              <p:pRg st="1" end="1"/>
                                            </p:txEl>
                                          </p:spTgt>
                                        </p:tgtEl>
                                        <p:attrNameLst>
                                          <p:attrName>style.visibility</p:attrName>
                                        </p:attrNameLst>
                                      </p:cBhvr>
                                      <p:to>
                                        <p:strVal val="visible"/>
                                      </p:to>
                                    </p:set>
                                    <p:animEffect transition="in" filter="dissolve">
                                      <p:cBhvr>
                                        <p:cTn id="10" dur="500"/>
                                        <p:tgtEl>
                                          <p:spTgt spid="22017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0181"/>
                                        </p:tgtEl>
                                        <p:attrNameLst>
                                          <p:attrName>style.visibility</p:attrName>
                                        </p:attrNameLst>
                                      </p:cBhvr>
                                      <p:to>
                                        <p:strVal val="visible"/>
                                      </p:to>
                                    </p:set>
                                    <p:animEffect transition="in" filter="dissolve">
                                      <p:cBhvr>
                                        <p:cTn id="13" dur="500"/>
                                        <p:tgtEl>
                                          <p:spTgt spid="22018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0179">
                                            <p:txEl>
                                              <p:pRg st="2" end="2"/>
                                            </p:txEl>
                                          </p:spTgt>
                                        </p:tgtEl>
                                        <p:attrNameLst>
                                          <p:attrName>style.visibility</p:attrName>
                                        </p:attrNameLst>
                                      </p:cBhvr>
                                      <p:to>
                                        <p:strVal val="visible"/>
                                      </p:to>
                                    </p:set>
                                    <p:animEffect transition="in" filter="dissolve">
                                      <p:cBhvr>
                                        <p:cTn id="16" dur="500"/>
                                        <p:tgtEl>
                                          <p:spTgt spid="220179">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0179">
                                            <p:txEl>
                                              <p:pRg st="3" end="3"/>
                                            </p:txEl>
                                          </p:spTgt>
                                        </p:tgtEl>
                                        <p:attrNameLst>
                                          <p:attrName>style.visibility</p:attrName>
                                        </p:attrNameLst>
                                      </p:cBhvr>
                                      <p:to>
                                        <p:strVal val="visible"/>
                                      </p:to>
                                    </p:set>
                                    <p:animEffect transition="in" filter="dissolve">
                                      <p:cBhvr>
                                        <p:cTn id="19" dur="500"/>
                                        <p:tgtEl>
                                          <p:spTgt spid="22017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20179">
                                            <p:txEl>
                                              <p:pRg st="4" end="4"/>
                                            </p:txEl>
                                          </p:spTgt>
                                        </p:tgtEl>
                                        <p:attrNameLst>
                                          <p:attrName>style.visibility</p:attrName>
                                        </p:attrNameLst>
                                      </p:cBhvr>
                                      <p:to>
                                        <p:strVal val="visible"/>
                                      </p:to>
                                    </p:set>
                                    <p:animEffect transition="in" filter="dissolve">
                                      <p:cBhvr>
                                        <p:cTn id="24" dur="500"/>
                                        <p:tgtEl>
                                          <p:spTgt spid="220179">
                                            <p:txEl>
                                              <p:pRg st="4" end="4"/>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20179">
                                            <p:txEl>
                                              <p:pRg st="5" end="5"/>
                                            </p:txEl>
                                          </p:spTgt>
                                        </p:tgtEl>
                                        <p:attrNameLst>
                                          <p:attrName>style.visibility</p:attrName>
                                        </p:attrNameLst>
                                      </p:cBhvr>
                                      <p:to>
                                        <p:strVal val="visible"/>
                                      </p:to>
                                    </p:set>
                                    <p:animEffect transition="in" filter="dissolve">
                                      <p:cBhvr>
                                        <p:cTn id="27" dur="500"/>
                                        <p:tgtEl>
                                          <p:spTgt spid="220179">
                                            <p:txEl>
                                              <p:pRg st="5" end="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20185"/>
                                        </p:tgtEl>
                                        <p:attrNameLst>
                                          <p:attrName>style.visibility</p:attrName>
                                        </p:attrNameLst>
                                      </p:cBhvr>
                                      <p:to>
                                        <p:strVal val="visible"/>
                                      </p:to>
                                    </p:set>
                                    <p:animEffect transition="in" filter="dissolve">
                                      <p:cBhvr>
                                        <p:cTn id="30" dur="500"/>
                                        <p:tgtEl>
                                          <p:spTgt spid="22018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0186"/>
                                        </p:tgtEl>
                                        <p:attrNameLst>
                                          <p:attrName>style.visibility</p:attrName>
                                        </p:attrNameLst>
                                      </p:cBhvr>
                                      <p:to>
                                        <p:strVal val="visible"/>
                                      </p:to>
                                    </p:set>
                                    <p:animEffect transition="in" filter="dissolve">
                                      <p:cBhvr>
                                        <p:cTn id="33" dur="500"/>
                                        <p:tgtEl>
                                          <p:spTgt spid="2201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20179">
                                            <p:txEl>
                                              <p:pRg st="6" end="6"/>
                                            </p:txEl>
                                          </p:spTgt>
                                        </p:tgtEl>
                                        <p:attrNameLst>
                                          <p:attrName>style.visibility</p:attrName>
                                        </p:attrNameLst>
                                      </p:cBhvr>
                                      <p:to>
                                        <p:strVal val="visible"/>
                                      </p:to>
                                    </p:set>
                                    <p:animEffect transition="in" filter="dissolve">
                                      <p:cBhvr>
                                        <p:cTn id="38" dur="500"/>
                                        <p:tgtEl>
                                          <p:spTgt spid="220179">
                                            <p:txEl>
                                              <p:pRg st="6" end="6"/>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20179">
                                            <p:txEl>
                                              <p:pRg st="7" end="7"/>
                                            </p:txEl>
                                          </p:spTgt>
                                        </p:tgtEl>
                                        <p:attrNameLst>
                                          <p:attrName>style.visibility</p:attrName>
                                        </p:attrNameLst>
                                      </p:cBhvr>
                                      <p:to>
                                        <p:strVal val="visible"/>
                                      </p:to>
                                    </p:set>
                                    <p:animEffect transition="in" filter="dissolve">
                                      <p:cBhvr>
                                        <p:cTn id="41" dur="500"/>
                                        <p:tgtEl>
                                          <p:spTgt spid="220179">
                                            <p:txEl>
                                              <p:pRg st="7" end="7"/>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20179">
                                            <p:txEl>
                                              <p:pRg st="8" end="8"/>
                                            </p:txEl>
                                          </p:spTgt>
                                        </p:tgtEl>
                                        <p:attrNameLst>
                                          <p:attrName>style.visibility</p:attrName>
                                        </p:attrNameLst>
                                      </p:cBhvr>
                                      <p:to>
                                        <p:strVal val="visible"/>
                                      </p:to>
                                    </p:set>
                                    <p:animEffect transition="in" filter="dissolve">
                                      <p:cBhvr>
                                        <p:cTn id="44" dur="500"/>
                                        <p:tgtEl>
                                          <p:spTgt spid="220179">
                                            <p:txEl>
                                              <p:pRg st="8" end="8"/>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20184"/>
                                        </p:tgtEl>
                                        <p:attrNameLst>
                                          <p:attrName>style.visibility</p:attrName>
                                        </p:attrNameLst>
                                      </p:cBhvr>
                                      <p:to>
                                        <p:strVal val="visible"/>
                                      </p:to>
                                    </p:set>
                                    <p:animEffect transition="in" filter="dissolve">
                                      <p:cBhvr>
                                        <p:cTn id="47" dur="500"/>
                                        <p:tgtEl>
                                          <p:spTgt spid="2201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0179">
                                            <p:txEl>
                                              <p:pRg st="9" end="9"/>
                                            </p:txEl>
                                          </p:spTgt>
                                        </p:tgtEl>
                                        <p:attrNameLst>
                                          <p:attrName>style.visibility</p:attrName>
                                        </p:attrNameLst>
                                      </p:cBhvr>
                                      <p:to>
                                        <p:strVal val="visible"/>
                                      </p:to>
                                    </p:set>
                                    <p:animEffect transition="in" filter="dissolve">
                                      <p:cBhvr>
                                        <p:cTn id="52" dur="500"/>
                                        <p:tgtEl>
                                          <p:spTgt spid="220179">
                                            <p:txEl>
                                              <p:pRg st="9" end="9"/>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0179">
                                            <p:txEl>
                                              <p:pRg st="10" end="10"/>
                                            </p:txEl>
                                          </p:spTgt>
                                        </p:tgtEl>
                                        <p:attrNameLst>
                                          <p:attrName>style.visibility</p:attrName>
                                        </p:attrNameLst>
                                      </p:cBhvr>
                                      <p:to>
                                        <p:strVal val="visible"/>
                                      </p:to>
                                    </p:set>
                                    <p:animEffect transition="in" filter="dissolve">
                                      <p:cBhvr>
                                        <p:cTn id="55" dur="500"/>
                                        <p:tgtEl>
                                          <p:spTgt spid="220179">
                                            <p:txEl>
                                              <p:pRg st="10" end="10"/>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0179">
                                            <p:txEl>
                                              <p:pRg st="11" end="11"/>
                                            </p:txEl>
                                          </p:spTgt>
                                        </p:tgtEl>
                                        <p:attrNameLst>
                                          <p:attrName>style.visibility</p:attrName>
                                        </p:attrNameLst>
                                      </p:cBhvr>
                                      <p:to>
                                        <p:strVal val="visible"/>
                                      </p:to>
                                    </p:set>
                                    <p:animEffect transition="in" filter="dissolve">
                                      <p:cBhvr>
                                        <p:cTn id="58" dur="500"/>
                                        <p:tgtEl>
                                          <p:spTgt spid="220179">
                                            <p:txEl>
                                              <p:pRg st="11" end="11"/>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0179">
                                            <p:txEl>
                                              <p:pRg st="12" end="12"/>
                                            </p:txEl>
                                          </p:spTgt>
                                        </p:tgtEl>
                                        <p:attrNameLst>
                                          <p:attrName>style.visibility</p:attrName>
                                        </p:attrNameLst>
                                      </p:cBhvr>
                                      <p:to>
                                        <p:strVal val="visible"/>
                                      </p:to>
                                    </p:set>
                                    <p:animEffect transition="in" filter="dissolve">
                                      <p:cBhvr>
                                        <p:cTn id="61" dur="500"/>
                                        <p:tgtEl>
                                          <p:spTgt spid="220179">
                                            <p:txEl>
                                              <p:pRg st="12" end="12"/>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20183"/>
                                        </p:tgtEl>
                                        <p:attrNameLst>
                                          <p:attrName>style.visibility</p:attrName>
                                        </p:attrNameLst>
                                      </p:cBhvr>
                                      <p:to>
                                        <p:strVal val="visible"/>
                                      </p:to>
                                    </p:set>
                                    <p:animEffect transition="in" filter="dissolve">
                                      <p:cBhvr>
                                        <p:cTn id="64" dur="500"/>
                                        <p:tgtEl>
                                          <p:spTgt spid="22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9" grpId="0" uiExpand="1" build="allAtOnce"/>
      <p:bldP spid="220181" grpId="0" animBg="1"/>
      <p:bldP spid="220183" grpId="0" animBg="1"/>
      <p:bldP spid="220184" grpId="0" animBg="1"/>
      <p:bldP spid="220185" grpId="0" animBg="1"/>
      <p:bldP spid="2201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fld id="{9C4402BD-2CFA-471E-8558-3371F3C6F9C3}" type="slidenum">
              <a:rPr lang="it-IT" altLang="it-IT"/>
              <a:pPr/>
              <a:t>14</a:t>
            </a:fld>
            <a:endParaRPr lang="it-IT" altLang="it-IT">
              <a:solidFill>
                <a:schemeClr val="tx1"/>
              </a:solidFill>
            </a:endParaRPr>
          </a:p>
        </p:txBody>
      </p:sp>
      <p:sp>
        <p:nvSpPr>
          <p:cNvPr id="222210" name="Rectangle 2"/>
          <p:cNvSpPr>
            <a:spLocks noGrp="1" noChangeArrowheads="1"/>
          </p:cNvSpPr>
          <p:nvPr>
            <p:ph type="title"/>
          </p:nvPr>
        </p:nvSpPr>
        <p:spPr>
          <a:xfrm>
            <a:off x="390525" y="115888"/>
            <a:ext cx="7467600" cy="846137"/>
          </a:xfrm>
        </p:spPr>
        <p:txBody>
          <a:bodyPr/>
          <a:lstStyle/>
          <a:p>
            <a:r>
              <a:rPr lang="it-IT" altLang="it-IT" sz="3200">
                <a:solidFill>
                  <a:srgbClr val="CC6600"/>
                </a:solidFill>
              </a:rPr>
              <a:t>Manipolazione dei dati (2)</a:t>
            </a:r>
          </a:p>
        </p:txBody>
      </p:sp>
      <p:sp>
        <p:nvSpPr>
          <p:cNvPr id="222227" name="Rectangle 19"/>
          <p:cNvSpPr>
            <a:spLocks noChangeArrowheads="1"/>
          </p:cNvSpPr>
          <p:nvPr/>
        </p:nvSpPr>
        <p:spPr bwMode="auto">
          <a:xfrm>
            <a:off x="511175" y="1187450"/>
            <a:ext cx="8083550" cy="5087938"/>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62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5000"/>
              </a:spcBef>
            </a:pPr>
            <a:r>
              <a:rPr lang="it-IT" altLang="it-IT" sz="1800" b="0">
                <a:effectLst/>
              </a:rPr>
              <a:t>Aumento del </a:t>
            </a:r>
            <a:r>
              <a:rPr lang="it-IT" altLang="it-IT" sz="1800" b="0" i="1">
                <a:effectLst/>
              </a:rPr>
              <a:t>5%</a:t>
            </a:r>
            <a:r>
              <a:rPr lang="it-IT" altLang="it-IT" sz="1800" b="0">
                <a:effectLst/>
              </a:rPr>
              <a:t> ai dipendenti della </a:t>
            </a:r>
            <a:r>
              <a:rPr lang="it-IT" altLang="it-IT" sz="1800" b="0" i="1">
                <a:effectLst/>
              </a:rPr>
              <a:t>Produzione</a:t>
            </a:r>
            <a:endParaRPr lang="it-IT" altLang="it-IT" sz="1800" i="1">
              <a:effectLst/>
            </a:endParaRPr>
          </a:p>
          <a:p>
            <a:pPr>
              <a:spcBef>
                <a:spcPct val="55000"/>
              </a:spcBef>
              <a:buFontTx/>
              <a:buNone/>
            </a:pPr>
            <a:r>
              <a:rPr lang="it-IT" altLang="it-IT" sz="1600">
                <a:effectLst/>
                <a:latin typeface="Courier New" panose="02070309020205020404" pitchFamily="49" charset="0"/>
              </a:rPr>
              <a:t>	</a:t>
            </a:r>
          </a:p>
          <a:p>
            <a:pPr>
              <a:spcBef>
                <a:spcPct val="55000"/>
              </a:spcBef>
              <a:buFontTx/>
              <a:buNone/>
            </a:pPr>
            <a:endParaRPr lang="it-IT" altLang="it-IT" sz="1800" b="0">
              <a:effectLst/>
            </a:endParaRPr>
          </a:p>
          <a:p>
            <a:pPr>
              <a:spcBef>
                <a:spcPct val="85000"/>
              </a:spcBef>
            </a:pPr>
            <a:r>
              <a:rPr lang="it-IT" altLang="it-IT" sz="1800" b="0">
                <a:effectLst/>
              </a:rPr>
              <a:t>Eliminazione del dipendente con </a:t>
            </a:r>
            <a:r>
              <a:rPr lang="it-IT" altLang="it-IT" sz="1800" b="0" i="1">
                <a:effectLst/>
              </a:rPr>
              <a:t>ID = 20</a:t>
            </a:r>
            <a:r>
              <a:rPr lang="it-IT" altLang="it-IT" sz="1800" b="0">
                <a:effectLst/>
              </a:rPr>
              <a:t>:  </a:t>
            </a:r>
          </a:p>
          <a:p>
            <a:pPr>
              <a:spcBef>
                <a:spcPct val="55000"/>
              </a:spcBef>
              <a:buFontTx/>
              <a:buNone/>
            </a:pPr>
            <a:r>
              <a:rPr lang="it-IT" altLang="it-IT" sz="1600">
                <a:effectLst/>
                <a:latin typeface="Courier New" panose="02070309020205020404" pitchFamily="49" charset="0"/>
              </a:rPr>
              <a:t>	</a:t>
            </a:r>
          </a:p>
          <a:p>
            <a:pPr>
              <a:spcBef>
                <a:spcPct val="55000"/>
              </a:spcBef>
              <a:buFontTx/>
              <a:buNone/>
            </a:pPr>
            <a:endParaRPr lang="it-IT" altLang="it-IT" sz="1600">
              <a:effectLst/>
              <a:latin typeface="Courier New" panose="02070309020205020404" pitchFamily="49" charset="0"/>
            </a:endParaRPr>
          </a:p>
          <a:p>
            <a:pPr>
              <a:spcBef>
                <a:spcPct val="55000"/>
              </a:spcBef>
            </a:pPr>
            <a:r>
              <a:rPr lang="it-IT" altLang="it-IT" sz="1800" b="0">
                <a:effectLst/>
              </a:rPr>
              <a:t>Cancellazione di tutti i dipendenti del reparto </a:t>
            </a:r>
            <a:r>
              <a:rPr lang="it-IT" altLang="it-IT" sz="1800" b="0" i="1">
                <a:effectLst/>
              </a:rPr>
              <a:t>R&amp;S</a:t>
            </a:r>
            <a:r>
              <a:rPr lang="it-IT" altLang="it-IT" sz="1800" b="0">
                <a:effectLst/>
              </a:rPr>
              <a:t>:  </a:t>
            </a:r>
          </a:p>
          <a:p>
            <a:pPr>
              <a:spcBef>
                <a:spcPct val="55000"/>
              </a:spcBef>
              <a:buFontTx/>
              <a:buNone/>
            </a:pPr>
            <a:r>
              <a:rPr lang="it-IT" altLang="it-IT" sz="1600">
                <a:effectLst/>
                <a:latin typeface="Courier New" panose="02070309020205020404" pitchFamily="49" charset="0"/>
              </a:rPr>
              <a:t>	</a:t>
            </a:r>
          </a:p>
        </p:txBody>
      </p:sp>
      <p:sp>
        <p:nvSpPr>
          <p:cNvPr id="222228" name="Rectangle 20"/>
          <p:cNvSpPr>
            <a:spLocks noChangeArrowheads="1"/>
          </p:cNvSpPr>
          <p:nvPr/>
        </p:nvSpPr>
        <p:spPr bwMode="auto">
          <a:xfrm>
            <a:off x="817563" y="1782763"/>
            <a:ext cx="7489825" cy="86518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UPDATE Impiegati</a:t>
            </a:r>
          </a:p>
          <a:p>
            <a:pPr>
              <a:spcBef>
                <a:spcPct val="0"/>
              </a:spcBef>
              <a:buFontTx/>
              <a:buNone/>
            </a:pPr>
            <a:r>
              <a:rPr lang="it-IT" altLang="it-IT" sz="1600">
                <a:effectLst/>
                <a:latin typeface="Courier New" panose="02070309020205020404" pitchFamily="49" charset="0"/>
              </a:rPr>
              <a:t>	SET Stipendio = Stipendio * 1.05</a:t>
            </a:r>
          </a:p>
          <a:p>
            <a:pPr>
              <a:spcBef>
                <a:spcPct val="0"/>
              </a:spcBef>
              <a:buFontTx/>
              <a:buNone/>
            </a:pPr>
            <a:r>
              <a:rPr lang="it-IT" altLang="it-IT" sz="1600">
                <a:effectLst/>
                <a:latin typeface="Courier New" panose="02070309020205020404" pitchFamily="49" charset="0"/>
              </a:rPr>
              <a:t>	WHERE Dipartimento = 'Prod';</a:t>
            </a:r>
          </a:p>
        </p:txBody>
      </p:sp>
      <p:sp>
        <p:nvSpPr>
          <p:cNvPr id="222230" name="Rectangle 22"/>
          <p:cNvSpPr>
            <a:spLocks noChangeArrowheads="1"/>
          </p:cNvSpPr>
          <p:nvPr/>
        </p:nvSpPr>
        <p:spPr bwMode="auto">
          <a:xfrm>
            <a:off x="827088" y="3106738"/>
            <a:ext cx="7489825" cy="7207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DELETE FROM Impiegati</a:t>
            </a:r>
          </a:p>
          <a:p>
            <a:pPr>
              <a:spcBef>
                <a:spcPct val="0"/>
              </a:spcBef>
              <a:buFontTx/>
              <a:buNone/>
            </a:pPr>
            <a:r>
              <a:rPr lang="it-IT" altLang="it-IT" sz="1600">
                <a:effectLst/>
                <a:latin typeface="Courier New" panose="02070309020205020404" pitchFamily="49" charset="0"/>
              </a:rPr>
              <a:t>	WHERE ID = 20;</a:t>
            </a:r>
          </a:p>
        </p:txBody>
      </p:sp>
      <p:sp>
        <p:nvSpPr>
          <p:cNvPr id="222231" name="Rectangle 23"/>
          <p:cNvSpPr>
            <a:spLocks noChangeArrowheads="1"/>
          </p:cNvSpPr>
          <p:nvPr/>
        </p:nvSpPr>
        <p:spPr bwMode="auto">
          <a:xfrm>
            <a:off x="817563" y="4302125"/>
            <a:ext cx="7489825" cy="6572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DELETE FROM Impiegati</a:t>
            </a:r>
          </a:p>
          <a:p>
            <a:pPr>
              <a:spcBef>
                <a:spcPct val="0"/>
              </a:spcBef>
              <a:buFontTx/>
              <a:buNone/>
            </a:pPr>
            <a:r>
              <a:rPr lang="it-IT" altLang="it-IT" sz="1600">
                <a:effectLst/>
                <a:latin typeface="Courier New" panose="02070309020205020404" pitchFamily="49" charset="0"/>
              </a:rPr>
              <a:t>	WHERE Dipartimento = 'R&amp;S';</a:t>
            </a:r>
          </a:p>
        </p:txBody>
      </p:sp>
      <p:sp>
        <p:nvSpPr>
          <p:cNvPr id="222232" name="Rectangle 24"/>
          <p:cNvSpPr>
            <a:spLocks noChangeArrowheads="1"/>
          </p:cNvSpPr>
          <p:nvPr/>
        </p:nvSpPr>
        <p:spPr bwMode="auto">
          <a:xfrm>
            <a:off x="827088" y="5319713"/>
            <a:ext cx="7489825" cy="7302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UPDATE Impiegati SET Stipendio = Stipendio * 1.15;</a:t>
            </a:r>
          </a:p>
          <a:p>
            <a:pPr>
              <a:spcBef>
                <a:spcPct val="0"/>
              </a:spcBef>
              <a:buFontTx/>
              <a:buNone/>
            </a:pPr>
            <a:r>
              <a:rPr lang="it-IT" altLang="it-IT" sz="1600">
                <a:effectLst/>
                <a:latin typeface="Courier New" panose="02070309020205020404" pitchFamily="49" charset="0"/>
              </a:rPr>
              <a:t>	DELETE FROM Impiegati;</a:t>
            </a:r>
          </a:p>
        </p:txBody>
      </p:sp>
      <p:sp>
        <p:nvSpPr>
          <p:cNvPr id="222233" name="Rectangle 25"/>
          <p:cNvSpPr>
            <a:spLocks noChangeArrowheads="1"/>
          </p:cNvSpPr>
          <p:nvPr/>
        </p:nvSpPr>
        <p:spPr bwMode="auto">
          <a:xfrm>
            <a:off x="4356100" y="5794375"/>
            <a:ext cx="2625725" cy="2873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a:t>Cosa fanno?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2227">
                                            <p:txEl>
                                              <p:pRg st="3" end="3"/>
                                            </p:txEl>
                                          </p:spTgt>
                                        </p:tgtEl>
                                        <p:attrNameLst>
                                          <p:attrName>style.visibility</p:attrName>
                                        </p:attrNameLst>
                                      </p:cBhvr>
                                      <p:to>
                                        <p:strVal val="visible"/>
                                      </p:to>
                                    </p:set>
                                    <p:animEffect transition="in" filter="dissolve">
                                      <p:cBhvr>
                                        <p:cTn id="7" dur="500"/>
                                        <p:tgtEl>
                                          <p:spTgt spid="222227">
                                            <p:txEl>
                                              <p:pRg st="3" end="3"/>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30"/>
                                        </p:tgtEl>
                                        <p:attrNameLst>
                                          <p:attrName>style.visibility</p:attrName>
                                        </p:attrNameLst>
                                      </p:cBhvr>
                                      <p:to>
                                        <p:strVal val="visible"/>
                                      </p:to>
                                    </p:set>
                                    <p:animEffect transition="in" filter="dissolve">
                                      <p:cBhvr>
                                        <p:cTn id="10" dur="500"/>
                                        <p:tgtEl>
                                          <p:spTgt spid="2222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2227">
                                            <p:txEl>
                                              <p:pRg st="6" end="6"/>
                                            </p:txEl>
                                          </p:spTgt>
                                        </p:tgtEl>
                                        <p:attrNameLst>
                                          <p:attrName>style.visibility</p:attrName>
                                        </p:attrNameLst>
                                      </p:cBhvr>
                                      <p:to>
                                        <p:strVal val="visible"/>
                                      </p:to>
                                    </p:set>
                                    <p:animEffect transition="in" filter="dissolve">
                                      <p:cBhvr>
                                        <p:cTn id="15" dur="500"/>
                                        <p:tgtEl>
                                          <p:spTgt spid="222227">
                                            <p:txEl>
                                              <p:pRg st="6" end="6"/>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22231"/>
                                        </p:tgtEl>
                                        <p:attrNameLst>
                                          <p:attrName>style.visibility</p:attrName>
                                        </p:attrNameLst>
                                      </p:cBhvr>
                                      <p:to>
                                        <p:strVal val="visible"/>
                                      </p:to>
                                    </p:set>
                                    <p:animEffect transition="in" filter="dissolve">
                                      <p:cBhvr>
                                        <p:cTn id="18" dur="500"/>
                                        <p:tgtEl>
                                          <p:spTgt spid="2222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22232"/>
                                        </p:tgtEl>
                                        <p:attrNameLst>
                                          <p:attrName>style.visibility</p:attrName>
                                        </p:attrNameLst>
                                      </p:cBhvr>
                                      <p:to>
                                        <p:strVal val="visible"/>
                                      </p:to>
                                    </p:set>
                                    <p:animEffect transition="in" filter="dissolve">
                                      <p:cBhvr>
                                        <p:cTn id="23" dur="500"/>
                                        <p:tgtEl>
                                          <p:spTgt spid="22223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22233"/>
                                        </p:tgtEl>
                                        <p:attrNameLst>
                                          <p:attrName>style.visibility</p:attrName>
                                        </p:attrNameLst>
                                      </p:cBhvr>
                                      <p:to>
                                        <p:strVal val="visible"/>
                                      </p:to>
                                    </p:set>
                                    <p:animEffect transition="in" filter="dissolve">
                                      <p:cBhvr>
                                        <p:cTn id="26" dur="500"/>
                                        <p:tgtEl>
                                          <p:spTgt spid="22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7" grpId="0" uiExpand="1" build="allAtOnce"/>
      <p:bldP spid="222230" grpId="0" animBg="1"/>
      <p:bldP spid="222231" grpId="0" animBg="1"/>
      <p:bldP spid="222232" grpId="0" animBg="1"/>
      <p:bldP spid="2222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97DF31EE-1602-478C-9649-1BDA2ED9C2CA}" type="slidenum">
              <a:rPr lang="it-IT" altLang="it-IT"/>
              <a:pPr/>
              <a:t>15</a:t>
            </a:fld>
            <a:endParaRPr lang="it-IT" altLang="it-IT">
              <a:solidFill>
                <a:schemeClr val="tx1"/>
              </a:solidFill>
            </a:endParaRPr>
          </a:p>
        </p:txBody>
      </p:sp>
      <p:sp>
        <p:nvSpPr>
          <p:cNvPr id="290818" name="Rectangle 2"/>
          <p:cNvSpPr>
            <a:spLocks noChangeArrowheads="1"/>
          </p:cNvSpPr>
          <p:nvPr/>
        </p:nvSpPr>
        <p:spPr bwMode="auto">
          <a:xfrm>
            <a:off x="685800" y="3141663"/>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SQL come QL</a:t>
            </a:r>
            <a:endParaRPr lang="it-IT" altLang="it-IT"/>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p:cNvSpPr>
            <a:spLocks noGrp="1"/>
          </p:cNvSpPr>
          <p:nvPr>
            <p:ph type="sldNum" sz="quarter" idx="11"/>
          </p:nvPr>
        </p:nvSpPr>
        <p:spPr/>
        <p:txBody>
          <a:bodyPr/>
          <a:lstStyle/>
          <a:p>
            <a:fld id="{67D62A8E-3CA1-4E31-A3D5-8880C74CD1A3}" type="slidenum">
              <a:rPr lang="it-IT" altLang="it-IT"/>
              <a:pPr/>
              <a:t>16</a:t>
            </a:fld>
            <a:endParaRPr lang="it-IT" altLang="it-IT">
              <a:solidFill>
                <a:schemeClr val="tx1"/>
              </a:solidFill>
            </a:endParaRPr>
          </a:p>
        </p:txBody>
      </p:sp>
      <p:sp>
        <p:nvSpPr>
          <p:cNvPr id="224259" name="Rectangle 3"/>
          <p:cNvSpPr>
            <a:spLocks noGrp="1" noChangeArrowheads="1"/>
          </p:cNvSpPr>
          <p:nvPr>
            <p:ph type="title"/>
          </p:nvPr>
        </p:nvSpPr>
        <p:spPr>
          <a:xfrm>
            <a:off x="395288" y="115888"/>
            <a:ext cx="7467600" cy="846137"/>
          </a:xfrm>
        </p:spPr>
        <p:txBody>
          <a:bodyPr/>
          <a:lstStyle/>
          <a:p>
            <a:r>
              <a:rPr lang="it-IT" altLang="it-IT" sz="3200">
                <a:solidFill>
                  <a:srgbClr val="CC6600"/>
                </a:solidFill>
              </a:rPr>
              <a:t>Il comando Select</a:t>
            </a:r>
            <a:endParaRPr lang="it-IT" altLang="it-IT" sz="3200">
              <a:solidFill>
                <a:schemeClr val="accent2"/>
              </a:solidFill>
            </a:endParaRPr>
          </a:p>
        </p:txBody>
      </p:sp>
      <p:sp>
        <p:nvSpPr>
          <p:cNvPr id="224260" name="Rectangle 4"/>
          <p:cNvSpPr>
            <a:spLocks noChangeArrowheads="1"/>
          </p:cNvSpPr>
          <p:nvPr/>
        </p:nvSpPr>
        <p:spPr bwMode="auto">
          <a:xfrm>
            <a:off x="520700" y="1154113"/>
            <a:ext cx="8083550" cy="5227637"/>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190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r>
              <a:rPr lang="it-IT" altLang="it-IT" sz="1800" b="0">
                <a:effectLst/>
              </a:rPr>
              <a:t>	Per estrarre informazioni dal database si usa il comando </a:t>
            </a:r>
            <a:r>
              <a:rPr lang="it-IT" altLang="it-IT" sz="1800">
                <a:solidFill>
                  <a:schemeClr val="accent2"/>
                </a:solidFill>
                <a:effectLst/>
              </a:rPr>
              <a:t>SELECT. </a:t>
            </a:r>
            <a:r>
              <a:rPr lang="it-IT" altLang="it-IT" sz="1800" b="0">
                <a:effectLst/>
              </a:rPr>
              <a:t>Nella sua struttura base ha la seguente sintassi:  </a:t>
            </a:r>
          </a:p>
          <a:p>
            <a:pPr>
              <a:buFontTx/>
              <a:buNone/>
            </a:pPr>
            <a:endParaRPr lang="it-IT" altLang="it-IT" sz="1800" b="0">
              <a:effectLst/>
            </a:endParaRPr>
          </a:p>
          <a:p>
            <a:pPr>
              <a:buFontTx/>
              <a:buNone/>
            </a:pPr>
            <a:endParaRPr lang="it-IT" altLang="it-IT" sz="1800" b="0">
              <a:effectLst/>
            </a:endParaRPr>
          </a:p>
          <a:p>
            <a:pPr>
              <a:buFontTx/>
              <a:buNone/>
            </a:pPr>
            <a:endParaRPr lang="it-IT" altLang="it-IT" sz="1800" b="0">
              <a:effectLst/>
            </a:endParaRPr>
          </a:p>
          <a:p>
            <a:pPr>
              <a:buFontTx/>
              <a:buNone/>
            </a:pPr>
            <a:endParaRPr lang="it-IT" altLang="it-IT" sz="1800" b="0">
              <a:effectLst/>
            </a:endParaRPr>
          </a:p>
          <a:p>
            <a:pPr>
              <a:buFontTx/>
              <a:buNone/>
            </a:pPr>
            <a:endParaRPr lang="it-IT" altLang="it-IT" sz="1800" b="0">
              <a:effectLst/>
            </a:endParaRPr>
          </a:p>
          <a:p>
            <a:r>
              <a:rPr lang="it-IT" altLang="it-IT" sz="1800" b="0" i="1">
                <a:effectLst/>
              </a:rPr>
              <a:t>Exp1</a:t>
            </a:r>
            <a:r>
              <a:rPr lang="it-IT" altLang="it-IT" sz="1800" b="0">
                <a:effectLst/>
              </a:rPr>
              <a:t>, </a:t>
            </a:r>
            <a:r>
              <a:rPr lang="it-IT" altLang="it-IT" sz="1800" b="0" i="1">
                <a:effectLst/>
              </a:rPr>
              <a:t>Exp2</a:t>
            </a:r>
            <a:r>
              <a:rPr lang="it-IT" altLang="it-IT" sz="1800" b="0">
                <a:effectLst/>
              </a:rPr>
              <a:t>, … espressioni sui valori delle colonne (e non solo) </a:t>
            </a:r>
          </a:p>
          <a:p>
            <a:pPr>
              <a:spcBef>
                <a:spcPct val="70000"/>
              </a:spcBef>
            </a:pPr>
            <a:r>
              <a:rPr lang="it-IT" altLang="it-IT" sz="1800" b="0">
                <a:effectLst/>
              </a:rPr>
              <a:t>Estensione delle interrogazioni dell’algebra relazionale</a:t>
            </a:r>
          </a:p>
          <a:p>
            <a:pPr lvl="1">
              <a:spcBef>
                <a:spcPct val="10000"/>
              </a:spcBef>
            </a:pPr>
            <a:r>
              <a:rPr lang="it-IT" altLang="it-IT" sz="1800">
                <a:effectLst/>
              </a:rPr>
              <a:t>Esecuzione di calcoli </a:t>
            </a:r>
          </a:p>
          <a:p>
            <a:pPr lvl="1">
              <a:spcBef>
                <a:spcPct val="10000"/>
              </a:spcBef>
            </a:pPr>
            <a:r>
              <a:rPr lang="it-IT" altLang="it-IT" sz="1800">
                <a:effectLst/>
              </a:rPr>
              <a:t>Ordinamenti</a:t>
            </a:r>
          </a:p>
          <a:p>
            <a:pPr lvl="1">
              <a:spcBef>
                <a:spcPct val="10000"/>
              </a:spcBef>
            </a:pPr>
            <a:r>
              <a:rPr lang="it-IT" altLang="it-IT" sz="1800">
                <a:effectLst/>
              </a:rPr>
              <a:t>Raggruppamenti  </a:t>
            </a:r>
          </a:p>
          <a:p>
            <a:pPr>
              <a:spcBef>
                <a:spcPct val="70000"/>
              </a:spcBef>
            </a:pPr>
            <a:r>
              <a:rPr lang="it-IT" altLang="it-IT" sz="1800" b="0">
                <a:effectLst/>
              </a:rPr>
              <a:t>SELECT significa Visualizza, Mostra </a:t>
            </a:r>
          </a:p>
          <a:p>
            <a:pPr>
              <a:spcBef>
                <a:spcPct val="70000"/>
              </a:spcBef>
            </a:pPr>
            <a:r>
              <a:rPr lang="it-IT" altLang="it-IT" sz="1800" b="0">
                <a:effectLst/>
              </a:rPr>
              <a:t>Formato libero; come tutti i comandi SQL termina con “</a:t>
            </a:r>
            <a:r>
              <a:rPr lang="it-IT" altLang="it-IT" sz="1800">
                <a:effectLst/>
              </a:rPr>
              <a:t>;</a:t>
            </a:r>
            <a:r>
              <a:rPr lang="it-IT" altLang="it-IT" sz="1800" b="0">
                <a:effectLst/>
              </a:rPr>
              <a:t>”</a:t>
            </a:r>
            <a:endParaRPr lang="it-IT" altLang="it-IT" sz="1800" b="0">
              <a:effectLst/>
              <a:sym typeface="Symbol" panose="05050102010706020507" pitchFamily="18" charset="2"/>
            </a:endParaRPr>
          </a:p>
        </p:txBody>
      </p:sp>
      <p:sp>
        <p:nvSpPr>
          <p:cNvPr id="224268" name="Rectangle 12"/>
          <p:cNvSpPr>
            <a:spLocks noChangeArrowheads="1"/>
          </p:cNvSpPr>
          <p:nvPr/>
        </p:nvSpPr>
        <p:spPr bwMode="auto">
          <a:xfrm>
            <a:off x="1330325" y="2133600"/>
            <a:ext cx="6481763" cy="12255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a:t>
            </a:r>
            <a:r>
              <a:rPr lang="it-IT" altLang="it-IT" sz="2000">
                <a:solidFill>
                  <a:schemeClr val="accent2"/>
                </a:solidFill>
                <a:effectLst/>
                <a:latin typeface="Courier New" panose="02070309020205020404" pitchFamily="49" charset="0"/>
              </a:rPr>
              <a:t>SELECT</a:t>
            </a:r>
            <a:r>
              <a:rPr lang="it-IT" altLang="it-IT" sz="2000">
                <a:effectLst/>
                <a:latin typeface="Courier New" panose="02070309020205020404" pitchFamily="49" charset="0"/>
              </a:rPr>
              <a:t> </a:t>
            </a:r>
            <a:r>
              <a:rPr lang="it-IT" altLang="it-IT" sz="2000" i="1">
                <a:effectLst/>
                <a:latin typeface="Courier New" panose="02070309020205020404" pitchFamily="49" charset="0"/>
              </a:rPr>
              <a:t>Exp1</a:t>
            </a:r>
            <a:r>
              <a:rPr lang="it-IT" altLang="it-IT" sz="2000">
                <a:effectLst/>
                <a:latin typeface="Courier New" panose="02070309020205020404" pitchFamily="49" charset="0"/>
              </a:rPr>
              <a:t>, </a:t>
            </a:r>
            <a:r>
              <a:rPr lang="it-IT" altLang="it-IT" sz="2000" i="1">
                <a:effectLst/>
                <a:latin typeface="Courier New" panose="02070309020205020404" pitchFamily="49" charset="0"/>
              </a:rPr>
              <a:t>Exp2</a:t>
            </a:r>
            <a:r>
              <a:rPr lang="it-IT" altLang="it-IT" sz="2000">
                <a:effectLst/>
                <a:latin typeface="Courier New" panose="02070309020205020404" pitchFamily="49" charset="0"/>
              </a:rPr>
              <a:t>, .. , </a:t>
            </a:r>
            <a:r>
              <a:rPr lang="it-IT" altLang="it-IT" sz="2000" i="1">
                <a:effectLst/>
                <a:latin typeface="Courier New" panose="02070309020205020404" pitchFamily="49" charset="0"/>
              </a:rPr>
              <a:t>ExpN</a:t>
            </a:r>
          </a:p>
          <a:p>
            <a:pPr>
              <a:spcBef>
                <a:spcPct val="0"/>
              </a:spcBef>
              <a:buFontTx/>
              <a:buNone/>
            </a:pPr>
            <a:r>
              <a:rPr lang="it-IT" altLang="it-IT" sz="2000">
                <a:effectLst/>
                <a:latin typeface="Courier New" panose="02070309020205020404" pitchFamily="49" charset="0"/>
              </a:rPr>
              <a:t>	</a:t>
            </a:r>
            <a:r>
              <a:rPr lang="it-IT" altLang="it-IT" sz="2000">
                <a:solidFill>
                  <a:schemeClr val="accent2"/>
                </a:solidFill>
                <a:effectLst/>
                <a:latin typeface="Courier New" panose="02070309020205020404" pitchFamily="49" charset="0"/>
              </a:rPr>
              <a:t>FROM</a:t>
            </a:r>
            <a:r>
              <a:rPr lang="it-IT" altLang="it-IT" sz="2000">
                <a:effectLst/>
                <a:latin typeface="Courier New" panose="02070309020205020404" pitchFamily="49" charset="0"/>
              </a:rPr>
              <a:t> </a:t>
            </a:r>
            <a:r>
              <a:rPr lang="it-IT" altLang="it-IT" sz="2000" i="1">
                <a:effectLst/>
                <a:latin typeface="Courier New" panose="02070309020205020404" pitchFamily="49" charset="0"/>
              </a:rPr>
              <a:t>Tabelle</a:t>
            </a:r>
          </a:p>
          <a:p>
            <a:pPr>
              <a:spcBef>
                <a:spcPct val="0"/>
              </a:spcBef>
              <a:buFontTx/>
              <a:buNone/>
            </a:pPr>
            <a:r>
              <a:rPr lang="it-IT" altLang="it-IT" sz="2000">
                <a:effectLst/>
                <a:latin typeface="Courier New" panose="02070309020205020404" pitchFamily="49" charset="0"/>
              </a:rPr>
              <a:t>	</a:t>
            </a:r>
            <a:r>
              <a:rPr lang="it-IT" altLang="it-IT" sz="2000">
                <a:solidFill>
                  <a:schemeClr val="accent2"/>
                </a:solidFill>
                <a:effectLst/>
                <a:latin typeface="Courier New" panose="02070309020205020404" pitchFamily="49" charset="0"/>
              </a:rPr>
              <a:t>WHERE</a:t>
            </a:r>
            <a:r>
              <a:rPr lang="it-IT" altLang="it-IT" sz="2000">
                <a:effectLst/>
                <a:latin typeface="Courier New" panose="02070309020205020404" pitchFamily="49" charset="0"/>
              </a:rPr>
              <a:t> </a:t>
            </a:r>
            <a:r>
              <a:rPr lang="it-IT" altLang="it-IT" sz="2000" i="1">
                <a:effectLst/>
                <a:latin typeface="Courier New" panose="02070309020205020404" pitchFamily="49" charset="0"/>
              </a:rPr>
              <a:t>Condizioni</a:t>
            </a:r>
            <a:r>
              <a:rPr lang="it-IT" altLang="it-IT" sz="2000">
                <a:effectLst/>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4260">
                                            <p:txEl>
                                              <p:pRg st="7" end="7"/>
                                            </p:txEl>
                                          </p:spTgt>
                                        </p:tgtEl>
                                        <p:attrNameLst>
                                          <p:attrName>style.visibility</p:attrName>
                                        </p:attrNameLst>
                                      </p:cBhvr>
                                      <p:to>
                                        <p:strVal val="visible"/>
                                      </p:to>
                                    </p:set>
                                    <p:animEffect transition="in" filter="dissolve">
                                      <p:cBhvr>
                                        <p:cTn id="7" dur="500"/>
                                        <p:tgtEl>
                                          <p:spTgt spid="224260">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4260">
                                            <p:txEl>
                                              <p:pRg st="8" end="8"/>
                                            </p:txEl>
                                          </p:spTgt>
                                        </p:tgtEl>
                                        <p:attrNameLst>
                                          <p:attrName>style.visibility</p:attrName>
                                        </p:attrNameLst>
                                      </p:cBhvr>
                                      <p:to>
                                        <p:strVal val="visible"/>
                                      </p:to>
                                    </p:set>
                                    <p:animEffect transition="in" filter="dissolve">
                                      <p:cBhvr>
                                        <p:cTn id="10" dur="500"/>
                                        <p:tgtEl>
                                          <p:spTgt spid="224260">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4260">
                                            <p:txEl>
                                              <p:pRg st="9" end="9"/>
                                            </p:txEl>
                                          </p:spTgt>
                                        </p:tgtEl>
                                        <p:attrNameLst>
                                          <p:attrName>style.visibility</p:attrName>
                                        </p:attrNameLst>
                                      </p:cBhvr>
                                      <p:to>
                                        <p:strVal val="visible"/>
                                      </p:to>
                                    </p:set>
                                    <p:animEffect transition="in" filter="dissolve">
                                      <p:cBhvr>
                                        <p:cTn id="13" dur="500"/>
                                        <p:tgtEl>
                                          <p:spTgt spid="224260">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4260">
                                            <p:txEl>
                                              <p:pRg st="10" end="10"/>
                                            </p:txEl>
                                          </p:spTgt>
                                        </p:tgtEl>
                                        <p:attrNameLst>
                                          <p:attrName>style.visibility</p:attrName>
                                        </p:attrNameLst>
                                      </p:cBhvr>
                                      <p:to>
                                        <p:strVal val="visible"/>
                                      </p:to>
                                    </p:set>
                                    <p:animEffect transition="in" filter="dissolve">
                                      <p:cBhvr>
                                        <p:cTn id="16" dur="500"/>
                                        <p:tgtEl>
                                          <p:spTgt spid="224260">
                                            <p:txEl>
                                              <p:pRg st="10" end="1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24260">
                                            <p:txEl>
                                              <p:pRg st="11" end="11"/>
                                            </p:txEl>
                                          </p:spTgt>
                                        </p:tgtEl>
                                        <p:attrNameLst>
                                          <p:attrName>style.visibility</p:attrName>
                                        </p:attrNameLst>
                                      </p:cBhvr>
                                      <p:to>
                                        <p:strVal val="visible"/>
                                      </p:to>
                                    </p:set>
                                    <p:animEffect transition="in" filter="dissolve">
                                      <p:cBhvr>
                                        <p:cTn id="21" dur="500"/>
                                        <p:tgtEl>
                                          <p:spTgt spid="224260">
                                            <p:txEl>
                                              <p:pRg st="11" end="11"/>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24260">
                                            <p:txEl>
                                              <p:pRg st="12" end="12"/>
                                            </p:txEl>
                                          </p:spTgt>
                                        </p:tgtEl>
                                        <p:attrNameLst>
                                          <p:attrName>style.visibility</p:attrName>
                                        </p:attrNameLst>
                                      </p:cBhvr>
                                      <p:to>
                                        <p:strVal val="visible"/>
                                      </p:to>
                                    </p:set>
                                    <p:animEffect transition="in" filter="dissolve">
                                      <p:cBhvr>
                                        <p:cTn id="24" dur="500"/>
                                        <p:tgtEl>
                                          <p:spTgt spid="22426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12C55075-5C88-47F6-A57C-B3F03CCCAAA0}" type="slidenum">
              <a:rPr lang="it-IT" altLang="it-IT"/>
              <a:pPr/>
              <a:t>17</a:t>
            </a:fld>
            <a:endParaRPr lang="it-IT" altLang="it-IT">
              <a:solidFill>
                <a:schemeClr val="tx1"/>
              </a:solidFill>
            </a:endParaRPr>
          </a:p>
        </p:txBody>
      </p:sp>
      <p:sp>
        <p:nvSpPr>
          <p:cNvPr id="235522" name="Rectangle 2"/>
          <p:cNvSpPr>
            <a:spLocks noGrp="1" noChangeArrowheads="1"/>
          </p:cNvSpPr>
          <p:nvPr>
            <p:ph type="title"/>
          </p:nvPr>
        </p:nvSpPr>
        <p:spPr>
          <a:xfrm>
            <a:off x="395288" y="179388"/>
            <a:ext cx="7467600" cy="685800"/>
          </a:xfrm>
        </p:spPr>
        <p:txBody>
          <a:bodyPr/>
          <a:lstStyle/>
          <a:p>
            <a:r>
              <a:rPr lang="it-IT" altLang="it-IT" sz="3200">
                <a:solidFill>
                  <a:srgbClr val="CC6600"/>
                </a:solidFill>
              </a:rPr>
              <a:t>SELECT come Calcolatrice</a:t>
            </a:r>
          </a:p>
        </p:txBody>
      </p:sp>
      <p:sp>
        <p:nvSpPr>
          <p:cNvPr id="235523" name="Rectangle 3"/>
          <p:cNvSpPr>
            <a:spLocks noChangeArrowheads="1"/>
          </p:cNvSpPr>
          <p:nvPr/>
        </p:nvSpPr>
        <p:spPr bwMode="auto">
          <a:xfrm>
            <a:off x="352425" y="1154113"/>
            <a:ext cx="8424863" cy="529907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44000" bIns="82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In alcuni DBMS, Access compreso, </a:t>
            </a:r>
            <a:r>
              <a:rPr lang="it-IT" altLang="it-IT" sz="1800">
                <a:effectLst/>
              </a:rPr>
              <a:t>SELECT</a:t>
            </a:r>
            <a:r>
              <a:rPr lang="it-IT" altLang="it-IT" sz="1800" b="0">
                <a:effectLst/>
              </a:rPr>
              <a:t> può essere usato senza altre clausole, per visualizzare il valore di un’espressione  </a:t>
            </a:r>
          </a:p>
          <a:p>
            <a:pPr>
              <a:spcBef>
                <a:spcPct val="70000"/>
              </a:spcBef>
              <a:buFontTx/>
              <a:buNone/>
            </a:pPr>
            <a:r>
              <a:rPr lang="it-IT" altLang="it-IT" sz="1800">
                <a:sym typeface="Symbol" panose="05050102010706020507" pitchFamily="18" charset="2"/>
              </a:rPr>
              <a:t>1.	</a:t>
            </a:r>
            <a:r>
              <a:rPr lang="it-IT" altLang="it-IT" sz="1800" b="0">
                <a:effectLst/>
                <a:sym typeface="Symbol" panose="05050102010706020507" pitchFamily="18" charset="2"/>
              </a:rPr>
              <a:t>Area del rettangolo di lati 4 e 5 </a:t>
            </a:r>
            <a:r>
              <a:rPr lang="it-IT" altLang="it-IT" sz="1800" b="0">
                <a:effectLst/>
              </a:rPr>
              <a:t>	  </a:t>
            </a:r>
          </a:p>
          <a:p>
            <a:pPr>
              <a:buFontTx/>
              <a:buNone/>
            </a:pPr>
            <a:endParaRPr lang="it-IT" altLang="it-IT" sz="1800" b="0">
              <a:effectLst/>
            </a:endParaRPr>
          </a:p>
          <a:p>
            <a:pPr>
              <a:buFontTx/>
              <a:buNone/>
            </a:pPr>
            <a:endParaRPr lang="it-IT" altLang="it-IT" sz="1800" b="0">
              <a:effectLst/>
            </a:endParaRPr>
          </a:p>
          <a:p>
            <a:pPr>
              <a:buFontTx/>
              <a:buNone/>
            </a:pPr>
            <a:r>
              <a:rPr lang="it-IT" altLang="it-IT" sz="1800" b="0">
                <a:effectLst/>
              </a:rPr>
              <a:t>	       	 	</a:t>
            </a:r>
          </a:p>
          <a:p>
            <a:pPr>
              <a:spcBef>
                <a:spcPct val="75000"/>
              </a:spcBef>
              <a:buFontTx/>
              <a:buNone/>
            </a:pPr>
            <a:endParaRPr lang="it-IT" altLang="it-IT" sz="1800">
              <a:effectLst/>
              <a:sym typeface="Symbol" panose="05050102010706020507" pitchFamily="18" charset="2"/>
            </a:endParaRPr>
          </a:p>
          <a:p>
            <a:pPr>
              <a:spcBef>
                <a:spcPct val="85000"/>
              </a:spcBef>
              <a:buFontTx/>
              <a:buNone/>
            </a:pPr>
            <a:r>
              <a:rPr lang="it-IT" altLang="it-IT" sz="1800">
                <a:effectLst/>
                <a:sym typeface="Symbol" panose="05050102010706020507" pitchFamily="18" charset="2"/>
              </a:rPr>
              <a:t>2.	</a:t>
            </a:r>
            <a:r>
              <a:rPr lang="it-IT" altLang="it-IT" sz="1800" b="0">
                <a:effectLst/>
                <a:sym typeface="Symbol" panose="05050102010706020507" pitchFamily="18" charset="2"/>
              </a:rPr>
              <a:t>Ipotenusa di un triangolo rettangolo con cateti 3 e 4</a:t>
            </a:r>
          </a:p>
          <a:p>
            <a:pPr>
              <a:spcBef>
                <a:spcPct val="200000"/>
              </a:spcBef>
              <a:buFontTx/>
              <a:buNone/>
            </a:pPr>
            <a:endParaRPr lang="it-IT" altLang="it-IT" sz="1800" b="0">
              <a:effectLst/>
              <a:sym typeface="Symbol" panose="05050102010706020507" pitchFamily="18" charset="2"/>
            </a:endParaRPr>
          </a:p>
          <a:p>
            <a:pPr>
              <a:spcBef>
                <a:spcPct val="0"/>
              </a:spcBef>
              <a:buFontTx/>
              <a:buNone/>
            </a:pPr>
            <a:r>
              <a:rPr lang="it-IT" altLang="it-IT" sz="1800" b="0">
                <a:effectLst/>
              </a:rPr>
              <a:t>		</a:t>
            </a:r>
          </a:p>
        </p:txBody>
      </p:sp>
      <p:pic>
        <p:nvPicPr>
          <p:cNvPr id="2355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349500"/>
            <a:ext cx="3455987" cy="1357313"/>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3553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365625"/>
            <a:ext cx="5976937" cy="132238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3553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0775" y="5013325"/>
            <a:ext cx="3097213" cy="129698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3553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2349500"/>
            <a:ext cx="3457575" cy="12858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Effect transition="in" filter="dissolve">
                                      <p:cBhvr>
                                        <p:cTn id="7" dur="500"/>
                                        <p:tgtEl>
                                          <p:spTgt spid="2355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5536"/>
                                        </p:tgtEl>
                                        <p:attrNameLst>
                                          <p:attrName>style.visibility</p:attrName>
                                        </p:attrNameLst>
                                      </p:cBhvr>
                                      <p:to>
                                        <p:strVal val="visible"/>
                                      </p:to>
                                    </p:set>
                                    <p:animEffect transition="in" filter="dissolve">
                                      <p:cBhvr>
                                        <p:cTn id="10" dur="500"/>
                                        <p:tgtEl>
                                          <p:spTgt spid="2355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35533"/>
                                        </p:tgtEl>
                                        <p:attrNameLst>
                                          <p:attrName>style.visibility</p:attrName>
                                        </p:attrNameLst>
                                      </p:cBhvr>
                                      <p:to>
                                        <p:strVal val="visible"/>
                                      </p:to>
                                    </p:set>
                                    <p:animEffect transition="in" filter="dissolve">
                                      <p:cBhvr>
                                        <p:cTn id="15" dur="500"/>
                                        <p:tgtEl>
                                          <p:spTgt spid="2355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35523">
                                            <p:txEl>
                                              <p:pRg st="6" end="6"/>
                                            </p:txEl>
                                          </p:spTgt>
                                        </p:tgtEl>
                                        <p:attrNameLst>
                                          <p:attrName>style.visibility</p:attrName>
                                        </p:attrNameLst>
                                      </p:cBhvr>
                                      <p:to>
                                        <p:strVal val="visible"/>
                                      </p:to>
                                    </p:set>
                                    <p:animEffect transition="in" filter="dissolve">
                                      <p:cBhvr>
                                        <p:cTn id="20" dur="500"/>
                                        <p:tgtEl>
                                          <p:spTgt spid="235523">
                                            <p:txEl>
                                              <p:pRg st="6" end="6"/>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35534"/>
                                        </p:tgtEl>
                                        <p:attrNameLst>
                                          <p:attrName>style.visibility</p:attrName>
                                        </p:attrNameLst>
                                      </p:cBhvr>
                                      <p:to>
                                        <p:strVal val="visible"/>
                                      </p:to>
                                    </p:set>
                                    <p:animEffect transition="in" filter="dissolve">
                                      <p:cBhvr>
                                        <p:cTn id="23" dur="500"/>
                                        <p:tgtEl>
                                          <p:spTgt spid="2355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35535"/>
                                        </p:tgtEl>
                                        <p:attrNameLst>
                                          <p:attrName>style.visibility</p:attrName>
                                        </p:attrNameLst>
                                      </p:cBhvr>
                                      <p:to>
                                        <p:strVal val="visible"/>
                                      </p:to>
                                    </p:set>
                                    <p:animEffect transition="in" filter="dissolve">
                                      <p:cBhvr>
                                        <p:cTn id="28" dur="500"/>
                                        <p:tgtEl>
                                          <p:spTgt spid="235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egnaposto numero diapositiva 4"/>
          <p:cNvSpPr>
            <a:spLocks noGrp="1"/>
          </p:cNvSpPr>
          <p:nvPr>
            <p:ph type="sldNum" sz="quarter" idx="11"/>
          </p:nvPr>
        </p:nvSpPr>
        <p:spPr/>
        <p:txBody>
          <a:bodyPr/>
          <a:lstStyle/>
          <a:p>
            <a:fld id="{6121539D-9C93-4F61-BD2B-80CDBA8FAB00}" type="slidenum">
              <a:rPr lang="it-IT" altLang="it-IT"/>
              <a:pPr/>
              <a:t>18</a:t>
            </a:fld>
            <a:endParaRPr lang="it-IT" altLang="it-IT">
              <a:solidFill>
                <a:schemeClr val="tx1"/>
              </a:solidFill>
            </a:endParaRPr>
          </a:p>
        </p:txBody>
      </p:sp>
      <p:sp>
        <p:nvSpPr>
          <p:cNvPr id="237570" name="Rectangle 2"/>
          <p:cNvSpPr>
            <a:spLocks noGrp="1" noChangeArrowheads="1"/>
          </p:cNvSpPr>
          <p:nvPr>
            <p:ph type="title"/>
          </p:nvPr>
        </p:nvSpPr>
        <p:spPr>
          <a:xfrm>
            <a:off x="395288" y="188913"/>
            <a:ext cx="7467600" cy="685800"/>
          </a:xfrm>
        </p:spPr>
        <p:txBody>
          <a:bodyPr/>
          <a:lstStyle/>
          <a:p>
            <a:r>
              <a:rPr lang="it-IT" altLang="it-IT">
                <a:solidFill>
                  <a:srgbClr val="CC6600"/>
                </a:solidFill>
              </a:rPr>
              <a:t>Le tavole di verità di AND, OR, ..</a:t>
            </a:r>
          </a:p>
        </p:txBody>
      </p:sp>
      <p:sp>
        <p:nvSpPr>
          <p:cNvPr id="237572" name="Rectangle 4"/>
          <p:cNvSpPr>
            <a:spLocks noChangeArrowheads="1"/>
          </p:cNvSpPr>
          <p:nvPr/>
        </p:nvSpPr>
        <p:spPr bwMode="auto">
          <a:xfrm>
            <a:off x="352425" y="1154113"/>
            <a:ext cx="8424863" cy="529907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44000" bIns="82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La tabella </a:t>
            </a:r>
            <a:r>
              <a:rPr lang="it-IT" altLang="it-IT" sz="1800">
                <a:effectLst/>
              </a:rPr>
              <a:t>Booleana</a:t>
            </a:r>
            <a:r>
              <a:rPr lang="it-IT" altLang="it-IT" sz="1800" b="0">
                <a:effectLst/>
              </a:rPr>
              <a:t> contiene 4 righe con i valori delle grandezze booleane </a:t>
            </a:r>
            <a:r>
              <a:rPr lang="it-IT" altLang="it-IT" sz="1800" b="0" i="1">
                <a:effectLst/>
              </a:rPr>
              <a:t>A</a:t>
            </a:r>
            <a:r>
              <a:rPr lang="it-IT" altLang="it-IT" sz="1800" b="0">
                <a:effectLst/>
              </a:rPr>
              <a:t> e </a:t>
            </a:r>
            <a:r>
              <a:rPr lang="it-IT" altLang="it-IT" sz="1800" b="0" i="1">
                <a:effectLst/>
              </a:rPr>
              <a:t>B</a:t>
            </a:r>
            <a:r>
              <a:rPr lang="it-IT" altLang="it-IT" sz="1800" b="0">
                <a:effectLst/>
              </a:rPr>
              <a:t> come nella figura </a:t>
            </a:r>
          </a:p>
          <a:p>
            <a:pPr>
              <a:spcBef>
                <a:spcPct val="70000"/>
              </a:spcBef>
              <a:buFontTx/>
              <a:buNone/>
            </a:pPr>
            <a:r>
              <a:rPr lang="it-IT" altLang="it-IT" sz="1800" b="0">
                <a:effectLst/>
              </a:rPr>
              <a:t>	  </a:t>
            </a:r>
          </a:p>
          <a:p>
            <a:pPr>
              <a:buFontTx/>
              <a:buNone/>
            </a:pPr>
            <a:endParaRPr lang="it-IT" altLang="it-IT" sz="1800" b="0">
              <a:effectLst/>
            </a:endParaRPr>
          </a:p>
          <a:p>
            <a:pPr>
              <a:buFontTx/>
              <a:buNone/>
            </a:pPr>
            <a:endParaRPr lang="it-IT" altLang="it-IT" sz="1800" b="0">
              <a:effectLst/>
            </a:endParaRPr>
          </a:p>
          <a:p>
            <a:pPr>
              <a:buFontTx/>
              <a:buNone/>
            </a:pPr>
            <a:r>
              <a:rPr lang="it-IT" altLang="it-IT" sz="1800" b="0">
                <a:effectLst/>
              </a:rPr>
              <a:t>	       	 	</a:t>
            </a:r>
          </a:p>
          <a:p>
            <a:pPr>
              <a:spcBef>
                <a:spcPct val="75000"/>
              </a:spcBef>
              <a:buFontTx/>
              <a:buNone/>
            </a:pPr>
            <a:endParaRPr lang="it-IT" altLang="it-IT" sz="1800">
              <a:effectLst/>
              <a:sym typeface="Symbol" panose="05050102010706020507" pitchFamily="18" charset="2"/>
            </a:endParaRPr>
          </a:p>
          <a:p>
            <a:pPr>
              <a:spcBef>
                <a:spcPct val="85000"/>
              </a:spcBef>
            </a:pPr>
            <a:r>
              <a:rPr lang="it-IT" altLang="it-IT" sz="1800" b="0">
                <a:effectLst/>
                <a:sym typeface="Symbol" panose="05050102010706020507" pitchFamily="18" charset="2"/>
              </a:rPr>
              <a:t>Uso degli operatori logici AND, OR, XOR, EQV, IMP</a:t>
            </a:r>
          </a:p>
          <a:p>
            <a:pPr>
              <a:spcBef>
                <a:spcPct val="200000"/>
              </a:spcBef>
              <a:buFontTx/>
              <a:buNone/>
            </a:pPr>
            <a:endParaRPr lang="it-IT" altLang="it-IT" sz="1800" b="0">
              <a:effectLst/>
              <a:sym typeface="Symbol" panose="05050102010706020507" pitchFamily="18" charset="2"/>
            </a:endParaRPr>
          </a:p>
          <a:p>
            <a:pPr>
              <a:spcBef>
                <a:spcPct val="0"/>
              </a:spcBef>
              <a:buFontTx/>
              <a:buNone/>
            </a:pPr>
            <a:r>
              <a:rPr lang="it-IT" altLang="it-IT" sz="1800" b="0">
                <a:effectLst/>
              </a:rPr>
              <a:t>		</a:t>
            </a:r>
          </a:p>
        </p:txBody>
      </p:sp>
      <p:pic>
        <p:nvPicPr>
          <p:cNvPr id="237573" name="Picture 5"/>
          <p:cNvPicPr>
            <a:picLocks noChangeAspect="1" noChangeArrowheads="1"/>
          </p:cNvPicPr>
          <p:nvPr/>
        </p:nvPicPr>
        <p:blipFill>
          <a:blip r:embed="rId3">
            <a:extLst>
              <a:ext uri="{28A0092B-C50C-407E-A947-70E740481C1C}">
                <a14:useLocalDpi xmlns:a14="http://schemas.microsoft.com/office/drawing/2010/main" val="0"/>
              </a:ext>
            </a:extLst>
          </a:blip>
          <a:srcRect b="29378"/>
          <a:stretch>
            <a:fillRect/>
          </a:stretch>
        </p:blipFill>
        <p:spPr bwMode="auto">
          <a:xfrm>
            <a:off x="549275" y="1989138"/>
            <a:ext cx="4730750"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375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700213"/>
            <a:ext cx="3384550" cy="2138362"/>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237578" name="Group 10"/>
          <p:cNvGrpSpPr>
            <a:grpSpLocks/>
          </p:cNvGrpSpPr>
          <p:nvPr/>
        </p:nvGrpSpPr>
        <p:grpSpPr bwMode="auto">
          <a:xfrm>
            <a:off x="6372225" y="1773238"/>
            <a:ext cx="2087563" cy="703262"/>
            <a:chOff x="4014" y="1117"/>
            <a:chExt cx="1315" cy="443"/>
          </a:xfrm>
        </p:grpSpPr>
        <p:sp>
          <p:nvSpPr>
            <p:cNvPr id="237576" name="Line 8"/>
            <p:cNvSpPr>
              <a:spLocks noChangeShapeType="1"/>
            </p:cNvSpPr>
            <p:nvPr/>
          </p:nvSpPr>
          <p:spPr bwMode="auto">
            <a:xfrm flipV="1">
              <a:off x="4014" y="1253"/>
              <a:ext cx="1028" cy="307"/>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7577" name="Rectangle 9"/>
            <p:cNvSpPr>
              <a:spLocks noChangeArrowheads="1"/>
            </p:cNvSpPr>
            <p:nvPr/>
          </p:nvSpPr>
          <p:spPr bwMode="auto">
            <a:xfrm>
              <a:off x="5057" y="1117"/>
              <a:ext cx="272" cy="27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sz="1800"/>
                <a:t>1</a:t>
              </a:r>
            </a:p>
          </p:txBody>
        </p:sp>
      </p:grpSp>
      <p:grpSp>
        <p:nvGrpSpPr>
          <p:cNvPr id="237581" name="Group 13"/>
          <p:cNvGrpSpPr>
            <a:grpSpLocks/>
          </p:cNvGrpSpPr>
          <p:nvPr/>
        </p:nvGrpSpPr>
        <p:grpSpPr bwMode="auto">
          <a:xfrm>
            <a:off x="6381750" y="2736850"/>
            <a:ext cx="2087563" cy="711200"/>
            <a:chOff x="4014" y="1706"/>
            <a:chExt cx="1315" cy="448"/>
          </a:xfrm>
        </p:grpSpPr>
        <p:sp>
          <p:nvSpPr>
            <p:cNvPr id="237579" name="Line 11"/>
            <p:cNvSpPr>
              <a:spLocks noChangeShapeType="1"/>
            </p:cNvSpPr>
            <p:nvPr/>
          </p:nvSpPr>
          <p:spPr bwMode="auto">
            <a:xfrm>
              <a:off x="4014" y="1706"/>
              <a:ext cx="1043" cy="318"/>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7580" name="Rectangle 12"/>
            <p:cNvSpPr>
              <a:spLocks noChangeArrowheads="1"/>
            </p:cNvSpPr>
            <p:nvPr/>
          </p:nvSpPr>
          <p:spPr bwMode="auto">
            <a:xfrm>
              <a:off x="5057" y="1882"/>
              <a:ext cx="272" cy="27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sz="1800"/>
                <a:t>0</a:t>
              </a:r>
            </a:p>
          </p:txBody>
        </p:sp>
      </p:grpSp>
      <p:pic>
        <p:nvPicPr>
          <p:cNvPr id="23758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4346575"/>
            <a:ext cx="2886075" cy="191928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3758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4445000"/>
            <a:ext cx="5132388" cy="19367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237588" name="Group 20"/>
          <p:cNvGrpSpPr>
            <a:grpSpLocks/>
          </p:cNvGrpSpPr>
          <p:nvPr/>
        </p:nvGrpSpPr>
        <p:grpSpPr bwMode="auto">
          <a:xfrm>
            <a:off x="7235825" y="3716338"/>
            <a:ext cx="1223963" cy="1427162"/>
            <a:chOff x="4558" y="2341"/>
            <a:chExt cx="771" cy="899"/>
          </a:xfrm>
        </p:grpSpPr>
        <p:sp>
          <p:nvSpPr>
            <p:cNvPr id="237586" name="Line 18"/>
            <p:cNvSpPr>
              <a:spLocks noChangeShapeType="1"/>
            </p:cNvSpPr>
            <p:nvPr/>
          </p:nvSpPr>
          <p:spPr bwMode="auto">
            <a:xfrm flipV="1">
              <a:off x="4558" y="2532"/>
              <a:ext cx="560" cy="708"/>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7587" name="Rectangle 19"/>
            <p:cNvSpPr>
              <a:spLocks noChangeArrowheads="1"/>
            </p:cNvSpPr>
            <p:nvPr/>
          </p:nvSpPr>
          <p:spPr bwMode="auto">
            <a:xfrm>
              <a:off x="5057" y="2341"/>
              <a:ext cx="272" cy="272"/>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sz="1800"/>
                <a:t>V</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7572">
                                            <p:txEl>
                                              <p:pRg st="6" end="6"/>
                                            </p:txEl>
                                          </p:spTgt>
                                        </p:tgtEl>
                                        <p:attrNameLst>
                                          <p:attrName>style.visibility</p:attrName>
                                        </p:attrNameLst>
                                      </p:cBhvr>
                                      <p:to>
                                        <p:strVal val="visible"/>
                                      </p:to>
                                    </p:set>
                                    <p:animEffect transition="in" filter="dissolve">
                                      <p:cBhvr>
                                        <p:cTn id="7" dur="500"/>
                                        <p:tgtEl>
                                          <p:spTgt spid="237572">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7583"/>
                                        </p:tgtEl>
                                        <p:attrNameLst>
                                          <p:attrName>style.visibility</p:attrName>
                                        </p:attrNameLst>
                                      </p:cBhvr>
                                      <p:to>
                                        <p:strVal val="visible"/>
                                      </p:to>
                                    </p:set>
                                    <p:animEffect transition="in" filter="dissolve">
                                      <p:cBhvr>
                                        <p:cTn id="10" dur="500"/>
                                        <p:tgtEl>
                                          <p:spTgt spid="2375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37584"/>
                                        </p:tgtEl>
                                        <p:attrNameLst>
                                          <p:attrName>style.visibility</p:attrName>
                                        </p:attrNameLst>
                                      </p:cBhvr>
                                      <p:to>
                                        <p:strVal val="visible"/>
                                      </p:to>
                                    </p:set>
                                    <p:animEffect transition="in" filter="dissolve">
                                      <p:cBhvr>
                                        <p:cTn id="15" dur="500"/>
                                        <p:tgtEl>
                                          <p:spTgt spid="2375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37588"/>
                                        </p:tgtEl>
                                        <p:attrNameLst>
                                          <p:attrName>style.visibility</p:attrName>
                                        </p:attrNameLst>
                                      </p:cBhvr>
                                      <p:to>
                                        <p:strVal val="visible"/>
                                      </p:to>
                                    </p:set>
                                    <p:animEffect transition="in" filter="dissolve">
                                      <p:cBhvr>
                                        <p:cTn id="20" dur="500"/>
                                        <p:tgtEl>
                                          <p:spTgt spid="23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F079E0C5-F6B0-4BD8-8095-424EBE2387C7}" type="slidenum">
              <a:rPr lang="it-IT" altLang="it-IT"/>
              <a:pPr/>
              <a:t>19</a:t>
            </a:fld>
            <a:endParaRPr lang="it-IT" altLang="it-IT">
              <a:solidFill>
                <a:schemeClr val="tx1"/>
              </a:solidFill>
            </a:endParaRPr>
          </a:p>
        </p:txBody>
      </p:sp>
      <p:sp>
        <p:nvSpPr>
          <p:cNvPr id="309250" name="Rectangle 2"/>
          <p:cNvSpPr>
            <a:spLocks noChangeArrowheads="1"/>
          </p:cNvSpPr>
          <p:nvPr/>
        </p:nvSpPr>
        <p:spPr bwMode="auto">
          <a:xfrm>
            <a:off x="685800" y="3141663"/>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Interrogazioni su una sola tabella</a:t>
            </a:r>
            <a:endParaRPr lang="it-IT" altLang="it-IT"/>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AE7C99CD-7C0C-44DC-BE9E-B3B2787CE629}" type="slidenum">
              <a:rPr lang="it-IT" altLang="it-IT"/>
              <a:pPr/>
              <a:t>2</a:t>
            </a:fld>
            <a:endParaRPr lang="it-IT" altLang="it-IT">
              <a:solidFill>
                <a:schemeClr val="tx1"/>
              </a:solidFill>
            </a:endParaRPr>
          </a:p>
        </p:txBody>
      </p:sp>
      <p:sp>
        <p:nvSpPr>
          <p:cNvPr id="175106" name="Rectangle 2"/>
          <p:cNvSpPr>
            <a:spLocks noChangeArrowheads="1"/>
          </p:cNvSpPr>
          <p:nvPr/>
        </p:nvSpPr>
        <p:spPr bwMode="auto">
          <a:xfrm>
            <a:off x="685800" y="3149600"/>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Linguaggio SQL</a:t>
            </a:r>
            <a:endParaRPr lang="it-IT" altLang="it-IT"/>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789F7A2D-D39D-4EDE-95EC-3CEFB6E65A7E}" type="slidenum">
              <a:rPr lang="it-IT" altLang="it-IT"/>
              <a:pPr/>
              <a:t>20</a:t>
            </a:fld>
            <a:endParaRPr lang="it-IT" altLang="it-IT">
              <a:solidFill>
                <a:schemeClr val="tx1"/>
              </a:solidFill>
            </a:endParaRPr>
          </a:p>
        </p:txBody>
      </p:sp>
      <p:sp>
        <p:nvSpPr>
          <p:cNvPr id="72706"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Interrogazioni su una sola tabella (1)</a:t>
            </a:r>
          </a:p>
        </p:txBody>
      </p:sp>
      <p:sp>
        <p:nvSpPr>
          <p:cNvPr id="72710" name="Rectangle 6"/>
          <p:cNvSpPr>
            <a:spLocks noChangeArrowheads="1"/>
          </p:cNvSpPr>
          <p:nvPr/>
        </p:nvSpPr>
        <p:spPr bwMode="auto">
          <a:xfrm>
            <a:off x="577850" y="1154113"/>
            <a:ext cx="7962900" cy="5183187"/>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Algebra relazionale: </a:t>
            </a:r>
            <a:r>
              <a:rPr lang="it-IT" altLang="it-IT" sz="1800">
                <a:effectLst/>
              </a:rPr>
              <a:t>proiezioni </a:t>
            </a:r>
            <a:r>
              <a:rPr lang="it-IT" altLang="it-IT" sz="1800" b="0">
                <a:effectLst/>
              </a:rPr>
              <a:t>e </a:t>
            </a:r>
            <a:r>
              <a:rPr lang="it-IT" altLang="it-IT" sz="1800">
                <a:effectLst/>
              </a:rPr>
              <a:t>selezioni</a:t>
            </a:r>
          </a:p>
          <a:p>
            <a:r>
              <a:rPr lang="it-IT" altLang="it-IT" sz="1800" b="0" i="1">
                <a:effectLst/>
              </a:rPr>
              <a:t>ID</a:t>
            </a:r>
            <a:r>
              <a:rPr lang="it-IT" altLang="it-IT" sz="1800" b="0">
                <a:effectLst/>
              </a:rPr>
              <a:t>, </a:t>
            </a:r>
            <a:r>
              <a:rPr lang="it-IT" altLang="it-IT" sz="1800" b="0" i="1">
                <a:effectLst/>
              </a:rPr>
              <a:t>Cognome</a:t>
            </a:r>
            <a:r>
              <a:rPr lang="it-IT" altLang="it-IT" sz="1800" b="0">
                <a:effectLst/>
              </a:rPr>
              <a:t> e </a:t>
            </a:r>
            <a:r>
              <a:rPr lang="it-IT" altLang="it-IT" sz="1800" b="0" i="1">
                <a:effectLst/>
              </a:rPr>
              <a:t>Nome</a:t>
            </a:r>
            <a:r>
              <a:rPr lang="it-IT" altLang="it-IT" sz="1800" b="0">
                <a:effectLst/>
              </a:rPr>
              <a:t> dei dipendenti torinesi della produzione  </a:t>
            </a:r>
          </a:p>
          <a:p>
            <a:endParaRPr lang="it-IT" altLang="it-IT" sz="1800" b="0">
              <a:effectLst/>
            </a:endParaRPr>
          </a:p>
          <a:p>
            <a:endParaRPr lang="it-IT" altLang="it-IT" sz="1800" b="0">
              <a:effectLst/>
            </a:endParaRPr>
          </a:p>
          <a:p>
            <a:endParaRPr lang="it-IT" altLang="it-IT" sz="1800" b="0">
              <a:effectLst/>
            </a:endParaRPr>
          </a:p>
          <a:p>
            <a:endParaRPr lang="it-IT" altLang="it-IT" sz="1800" b="0">
              <a:effectLst/>
            </a:endParaRPr>
          </a:p>
          <a:p>
            <a:pPr>
              <a:spcBef>
                <a:spcPct val="0"/>
              </a:spcBef>
            </a:pPr>
            <a:r>
              <a:rPr lang="it-IT" altLang="it-IT" sz="1800" b="0">
                <a:effectLst/>
              </a:rPr>
              <a:t>Tutti i dati dei dipendenti di Roma </a:t>
            </a:r>
          </a:p>
        </p:txBody>
      </p:sp>
      <p:sp>
        <p:nvSpPr>
          <p:cNvPr id="72712" name="Rectangle 8"/>
          <p:cNvSpPr>
            <a:spLocks noChangeArrowheads="1"/>
          </p:cNvSpPr>
          <p:nvPr/>
        </p:nvSpPr>
        <p:spPr bwMode="auto">
          <a:xfrm>
            <a:off x="1104900" y="1989138"/>
            <a:ext cx="6913563" cy="9906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ID, Cognome, Nome</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Dipartimento = 'Prod' AND Residenza ='Torino';</a:t>
            </a:r>
          </a:p>
        </p:txBody>
      </p:sp>
      <p:sp>
        <p:nvSpPr>
          <p:cNvPr id="72713" name="Rectangle 9"/>
          <p:cNvSpPr>
            <a:spLocks noChangeArrowheads="1"/>
          </p:cNvSpPr>
          <p:nvPr/>
        </p:nvSpPr>
        <p:spPr bwMode="auto">
          <a:xfrm>
            <a:off x="1104900" y="3573463"/>
            <a:ext cx="6913563" cy="12954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44000" bIns="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 </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Residenza =‘Roma';</a:t>
            </a:r>
          </a:p>
        </p:txBody>
      </p:sp>
      <p:sp>
        <p:nvSpPr>
          <p:cNvPr id="72714" name="Rectangle 10"/>
          <p:cNvSpPr>
            <a:spLocks noChangeArrowheads="1"/>
          </p:cNvSpPr>
          <p:nvPr/>
        </p:nvSpPr>
        <p:spPr bwMode="auto">
          <a:xfrm>
            <a:off x="1104900" y="4868863"/>
            <a:ext cx="6913563" cy="13684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endParaRPr lang="it-IT" altLang="it-IT" sz="1600">
              <a:effectLst/>
              <a:latin typeface="Courier New" panose="02070309020205020404" pitchFamily="49" charset="0"/>
            </a:endParaRPr>
          </a:p>
          <a:p>
            <a:pPr>
              <a:spcBef>
                <a:spcPct val="0"/>
              </a:spcBef>
              <a:buFontTx/>
              <a:buNone/>
            </a:pPr>
            <a:endParaRPr lang="it-IT" altLang="it-IT" sz="1600">
              <a:effectLst/>
              <a:latin typeface="Courier New" panose="02070309020205020404" pitchFamily="49" charset="0"/>
            </a:endParaRPr>
          </a:p>
          <a:p>
            <a:pPr>
              <a:spcBef>
                <a:spcPct val="0"/>
              </a:spcBef>
              <a:buFontTx/>
              <a:buNone/>
            </a:pPr>
            <a:endParaRPr lang="it-IT" altLang="it-IT" sz="1600">
              <a:effectLst/>
              <a:latin typeface="Courier New" panose="02070309020205020404" pitchFamily="49" charset="0"/>
            </a:endParaRPr>
          </a:p>
          <a:p>
            <a:pPr>
              <a:spcBef>
                <a:spcPct val="0"/>
              </a:spcBef>
              <a:buFontTx/>
              <a:buNone/>
            </a:pPr>
            <a:r>
              <a:rPr lang="it-IT" altLang="it-IT" sz="1600">
                <a:effectLst/>
                <a:latin typeface="Courier New" panose="02070309020205020404" pitchFamily="49" charset="0"/>
              </a:rPr>
              <a:t>SELECT * FROM Impiegati WHERE Residenza =‘Roma';</a:t>
            </a:r>
          </a:p>
        </p:txBody>
      </p:sp>
      <p:pic>
        <p:nvPicPr>
          <p:cNvPr id="727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788" y="4460875"/>
            <a:ext cx="5159375" cy="116363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72716" name="Rectangle 12"/>
          <p:cNvSpPr>
            <a:spLocks noChangeArrowheads="1"/>
          </p:cNvSpPr>
          <p:nvPr/>
        </p:nvSpPr>
        <p:spPr bwMode="auto">
          <a:xfrm>
            <a:off x="5537200" y="6075363"/>
            <a:ext cx="2338388" cy="28733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a:t>Formato libero!</a:t>
            </a:r>
          </a:p>
        </p:txBody>
      </p:sp>
      <p:sp>
        <p:nvSpPr>
          <p:cNvPr id="72717" name="AutoShape 13">
            <a:hlinkClick r:id="rId4" action="ppaction://hlinksldjump" highlightClick="1"/>
          </p:cNvPr>
          <p:cNvSpPr>
            <a:spLocks noChangeArrowheads="1"/>
          </p:cNvSpPr>
          <p:nvPr/>
        </p:nvSpPr>
        <p:spPr bwMode="auto">
          <a:xfrm>
            <a:off x="8113713" y="1196975"/>
            <a:ext cx="360362"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2710">
                                            <p:txEl>
                                              <p:pRg st="6" end="6"/>
                                            </p:txEl>
                                          </p:spTgt>
                                        </p:tgtEl>
                                        <p:attrNameLst>
                                          <p:attrName>style.visibility</p:attrName>
                                        </p:attrNameLst>
                                      </p:cBhvr>
                                      <p:to>
                                        <p:strVal val="visible"/>
                                      </p:to>
                                    </p:set>
                                    <p:animEffect transition="in" filter="dissolve">
                                      <p:cBhvr>
                                        <p:cTn id="7" dur="500"/>
                                        <p:tgtEl>
                                          <p:spTgt spid="72710">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13"/>
                                        </p:tgtEl>
                                        <p:attrNameLst>
                                          <p:attrName>style.visibility</p:attrName>
                                        </p:attrNameLst>
                                      </p:cBhvr>
                                      <p:to>
                                        <p:strVal val="visible"/>
                                      </p:to>
                                    </p:set>
                                    <p:animEffect transition="in" filter="dissolve">
                                      <p:cBhvr>
                                        <p:cTn id="12" dur="500"/>
                                        <p:tgtEl>
                                          <p:spTgt spid="72713"/>
                                        </p:tgtEl>
                                      </p:cBhvr>
                                    </p:animEffect>
                                  </p:childTnLst>
                                </p:cTn>
                              </p:par>
                              <p:par>
                                <p:cTn id="13" presetID="9" presetClass="entr" presetSubtype="0" fill="hold" nodeType="withEffect">
                                  <p:stCondLst>
                                    <p:cond delay="0"/>
                                  </p:stCondLst>
                                  <p:childTnLst>
                                    <p:set>
                                      <p:cBhvr>
                                        <p:cTn id="14" dur="1" fill="hold">
                                          <p:stCondLst>
                                            <p:cond delay="0"/>
                                          </p:stCondLst>
                                        </p:cTn>
                                        <p:tgtEl>
                                          <p:spTgt spid="72715"/>
                                        </p:tgtEl>
                                        <p:attrNameLst>
                                          <p:attrName>style.visibility</p:attrName>
                                        </p:attrNameLst>
                                      </p:cBhvr>
                                      <p:to>
                                        <p:strVal val="visible"/>
                                      </p:to>
                                    </p:set>
                                    <p:animEffect transition="in" filter="dissolve">
                                      <p:cBhvr>
                                        <p:cTn id="15" dur="500"/>
                                        <p:tgtEl>
                                          <p:spTgt spid="727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2714"/>
                                        </p:tgtEl>
                                        <p:attrNameLst>
                                          <p:attrName>style.visibility</p:attrName>
                                        </p:attrNameLst>
                                      </p:cBhvr>
                                      <p:to>
                                        <p:strVal val="visible"/>
                                      </p:to>
                                    </p:set>
                                    <p:animEffect transition="in" filter="dissolve">
                                      <p:cBhvr>
                                        <p:cTn id="20" dur="500"/>
                                        <p:tgtEl>
                                          <p:spTgt spid="7271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2716"/>
                                        </p:tgtEl>
                                        <p:attrNameLst>
                                          <p:attrName>style.visibility</p:attrName>
                                        </p:attrNameLst>
                                      </p:cBhvr>
                                      <p:to>
                                        <p:strVal val="visible"/>
                                      </p:to>
                                    </p:set>
                                    <p:animEffect transition="in" filter="dissolve">
                                      <p:cBhvr>
                                        <p:cTn id="23" dur="500"/>
                                        <p:tgtEl>
                                          <p:spTgt spid="72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4" grpId="0" animBg="1"/>
      <p:bldP spid="727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4BDE2562-8F59-4E35-96DD-979F7CF3B803}" type="slidenum">
              <a:rPr lang="it-IT" altLang="it-IT"/>
              <a:pPr/>
              <a:t>21</a:t>
            </a:fld>
            <a:endParaRPr lang="it-IT" altLang="it-IT">
              <a:solidFill>
                <a:schemeClr val="tx1"/>
              </a:solidFill>
            </a:endParaRPr>
          </a:p>
        </p:txBody>
      </p:sp>
      <p:sp>
        <p:nvSpPr>
          <p:cNvPr id="226306"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Interrogazioni su una sola tabella (2)</a:t>
            </a:r>
          </a:p>
        </p:txBody>
      </p:sp>
      <p:sp>
        <p:nvSpPr>
          <p:cNvPr id="226308" name="Rectangle 4"/>
          <p:cNvSpPr>
            <a:spLocks noChangeArrowheads="1"/>
          </p:cNvSpPr>
          <p:nvPr/>
        </p:nvSpPr>
        <p:spPr bwMode="auto">
          <a:xfrm>
            <a:off x="577850" y="1173163"/>
            <a:ext cx="7962900" cy="52800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solidFill>
                  <a:schemeClr val="accent2"/>
                </a:solidFill>
                <a:effectLst/>
              </a:rPr>
              <a:t>DISTINCT</a:t>
            </a:r>
            <a:r>
              <a:rPr lang="it-IT" altLang="it-IT" sz="1800" b="0">
                <a:effectLst/>
              </a:rPr>
              <a:t> per non avere righe duplicate</a:t>
            </a:r>
            <a:endParaRPr lang="it-IT" altLang="it-IT" sz="1800">
              <a:effectLst/>
            </a:endParaRPr>
          </a:p>
          <a:p>
            <a:endParaRPr lang="it-IT" altLang="it-IT" sz="1800" b="0">
              <a:effectLst/>
            </a:endParaRPr>
          </a:p>
          <a:p>
            <a:endParaRPr lang="it-IT" altLang="it-IT" sz="1800" b="0">
              <a:effectLst/>
            </a:endParaRPr>
          </a:p>
          <a:p>
            <a:endParaRPr lang="it-IT" altLang="it-IT" sz="1800" b="0">
              <a:effectLst/>
            </a:endParaRPr>
          </a:p>
          <a:p>
            <a:pPr>
              <a:spcBef>
                <a:spcPct val="80000"/>
              </a:spcBef>
            </a:pPr>
            <a:endParaRPr lang="it-IT" altLang="it-IT" sz="1800" b="0">
              <a:effectLst/>
            </a:endParaRPr>
          </a:p>
          <a:p>
            <a:pPr>
              <a:spcBef>
                <a:spcPct val="0"/>
              </a:spcBef>
              <a:buFontTx/>
              <a:buNone/>
            </a:pPr>
            <a:r>
              <a:rPr lang="it-IT" altLang="it-IT" sz="1800" b="0">
                <a:effectLst/>
              </a:rPr>
              <a:t> </a:t>
            </a:r>
          </a:p>
        </p:txBody>
      </p:sp>
      <p:sp>
        <p:nvSpPr>
          <p:cNvPr id="226309" name="Rectangle 5"/>
          <p:cNvSpPr>
            <a:spLocks noChangeArrowheads="1"/>
          </p:cNvSpPr>
          <p:nvPr/>
        </p:nvSpPr>
        <p:spPr bwMode="auto">
          <a:xfrm>
            <a:off x="1114425" y="1700213"/>
            <a:ext cx="6913563" cy="468153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80000" bIns="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Residenza </a:t>
            </a:r>
          </a:p>
          <a:p>
            <a:pPr>
              <a:spcBef>
                <a:spcPct val="0"/>
              </a:spcBef>
              <a:buFontTx/>
              <a:buNone/>
            </a:pPr>
            <a:r>
              <a:rPr lang="it-IT" altLang="it-IT" sz="1600">
                <a:effectLst/>
                <a:latin typeface="Courier New" panose="02070309020205020404" pitchFamily="49" charset="0"/>
              </a:rPr>
              <a:t>	FROM Impiegati;</a:t>
            </a:r>
          </a:p>
          <a:p>
            <a:pPr>
              <a:spcBef>
                <a:spcPct val="0"/>
              </a:spcBef>
              <a:buFontTx/>
              <a:buNone/>
            </a:pPr>
            <a:endParaRPr lang="it-IT" altLang="it-IT" sz="1600">
              <a:effectLst/>
              <a:latin typeface="Courier New" panose="02070309020205020404" pitchFamily="49" charset="0"/>
            </a:endParaRPr>
          </a:p>
          <a:p>
            <a:pPr>
              <a:spcBef>
                <a:spcPct val="50000"/>
              </a:spcBef>
              <a:buFontTx/>
              <a:buNone/>
            </a:pPr>
            <a:r>
              <a:rPr lang="it-IT" altLang="it-IT" sz="1600">
                <a:effectLst/>
                <a:latin typeface="Courier New" panose="02070309020205020404" pitchFamily="49" charset="0"/>
              </a:rPr>
              <a:t>	SELECT ALL Residenza </a:t>
            </a:r>
          </a:p>
          <a:p>
            <a:pPr>
              <a:spcBef>
                <a:spcPct val="0"/>
              </a:spcBef>
              <a:buFontTx/>
              <a:buNone/>
            </a:pPr>
            <a:r>
              <a:rPr lang="it-IT" altLang="it-IT" sz="1600">
                <a:effectLst/>
                <a:latin typeface="Courier New" panose="02070309020205020404" pitchFamily="49" charset="0"/>
              </a:rPr>
              <a:t>	FROM Impiegati;</a:t>
            </a:r>
          </a:p>
          <a:p>
            <a:pPr>
              <a:spcBef>
                <a:spcPct val="0"/>
              </a:spcBef>
              <a:buFontTx/>
              <a:buNone/>
            </a:pPr>
            <a:endParaRPr lang="it-IT" altLang="it-IT" sz="1600">
              <a:effectLst/>
              <a:latin typeface="Courier New" panose="02070309020205020404" pitchFamily="49" charset="0"/>
            </a:endParaRPr>
          </a:p>
          <a:p>
            <a:pPr>
              <a:spcBef>
                <a:spcPct val="80000"/>
              </a:spcBef>
              <a:buFontTx/>
              <a:buNone/>
            </a:pPr>
            <a:r>
              <a:rPr lang="it-IT" altLang="it-IT" sz="1600">
                <a:effectLst/>
                <a:latin typeface="Courier New" panose="02070309020205020404" pitchFamily="49" charset="0"/>
              </a:rPr>
              <a:t>   SELECT DISTINCT Residenza</a:t>
            </a:r>
          </a:p>
          <a:p>
            <a:pPr>
              <a:spcBef>
                <a:spcPct val="0"/>
              </a:spcBef>
              <a:buFontTx/>
              <a:buNone/>
            </a:pPr>
            <a:r>
              <a:rPr lang="it-IT" altLang="it-IT" sz="1600">
                <a:effectLst/>
                <a:latin typeface="Courier New" panose="02070309020205020404" pitchFamily="49" charset="0"/>
              </a:rPr>
              <a:t>   FROM Impiegati;</a:t>
            </a:r>
          </a:p>
          <a:p>
            <a:pPr>
              <a:spcBef>
                <a:spcPct val="0"/>
              </a:spcBef>
              <a:buFontTx/>
              <a:buNone/>
            </a:pPr>
            <a:endParaRPr lang="it-IT" altLang="it-IT" sz="1600">
              <a:effectLst/>
              <a:latin typeface="Courier New" panose="02070309020205020404" pitchFamily="49" charset="0"/>
            </a:endParaRPr>
          </a:p>
        </p:txBody>
      </p:sp>
      <p:sp>
        <p:nvSpPr>
          <p:cNvPr id="226316" name="Rectangle 12"/>
          <p:cNvSpPr>
            <a:spLocks noChangeArrowheads="1"/>
          </p:cNvSpPr>
          <p:nvPr/>
        </p:nvSpPr>
        <p:spPr bwMode="auto">
          <a:xfrm>
            <a:off x="1647825" y="2430463"/>
            <a:ext cx="2122488" cy="2254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a:t>Forme equivalenti</a:t>
            </a:r>
          </a:p>
        </p:txBody>
      </p:sp>
      <p:pic>
        <p:nvPicPr>
          <p:cNvPr id="2263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916113"/>
            <a:ext cx="1495425" cy="31623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263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976688"/>
            <a:ext cx="1304925" cy="2205037"/>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26319" name="Line 15"/>
          <p:cNvSpPr>
            <a:spLocks noChangeShapeType="1"/>
          </p:cNvSpPr>
          <p:nvPr/>
        </p:nvSpPr>
        <p:spPr bwMode="auto">
          <a:xfrm>
            <a:off x="4073525" y="2124075"/>
            <a:ext cx="1655763" cy="0"/>
          </a:xfrm>
          <a:prstGeom prst="line">
            <a:avLst/>
          </a:prstGeom>
          <a:noFill/>
          <a:ln w="63500">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26320" name="Rectangle 16"/>
          <p:cNvSpPr>
            <a:spLocks noChangeArrowheads="1"/>
          </p:cNvSpPr>
          <p:nvPr/>
        </p:nvSpPr>
        <p:spPr bwMode="auto">
          <a:xfrm>
            <a:off x="2382838" y="3644900"/>
            <a:ext cx="1074737" cy="2508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309">
                                            <p:txEl>
                                              <p:pRg st="6" end="6"/>
                                            </p:txEl>
                                          </p:spTgt>
                                        </p:tgtEl>
                                        <p:attrNameLst>
                                          <p:attrName>style.visibility</p:attrName>
                                        </p:attrNameLst>
                                      </p:cBhvr>
                                      <p:to>
                                        <p:strVal val="visible"/>
                                      </p:to>
                                    </p:set>
                                    <p:animEffect transition="in" filter="dissolve">
                                      <p:cBhvr>
                                        <p:cTn id="7" dur="500"/>
                                        <p:tgtEl>
                                          <p:spTgt spid="22630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6309">
                                            <p:txEl>
                                              <p:pRg st="7" end="7"/>
                                            </p:txEl>
                                          </p:spTgt>
                                        </p:tgtEl>
                                        <p:attrNameLst>
                                          <p:attrName>style.visibility</p:attrName>
                                        </p:attrNameLst>
                                      </p:cBhvr>
                                      <p:to>
                                        <p:strVal val="visible"/>
                                      </p:to>
                                    </p:set>
                                    <p:animEffect transition="in" filter="dissolve">
                                      <p:cBhvr>
                                        <p:cTn id="10" dur="500"/>
                                        <p:tgtEl>
                                          <p:spTgt spid="226309">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6318"/>
                                        </p:tgtEl>
                                        <p:attrNameLst>
                                          <p:attrName>style.visibility</p:attrName>
                                        </p:attrNameLst>
                                      </p:cBhvr>
                                      <p:to>
                                        <p:strVal val="visible"/>
                                      </p:to>
                                    </p:set>
                                    <p:animEffect transition="in" filter="dissolve">
                                      <p:cBhvr>
                                        <p:cTn id="13" dur="500"/>
                                        <p:tgtEl>
                                          <p:spTgt spid="2263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26320"/>
                                        </p:tgtEl>
                                        <p:attrNameLst>
                                          <p:attrName>style.visibility</p:attrName>
                                        </p:attrNameLst>
                                      </p:cBhvr>
                                      <p:to>
                                        <p:strVal val="visible"/>
                                      </p:to>
                                    </p:set>
                                    <p:animEffect transition="in" filter="dissolve">
                                      <p:cBhvr>
                                        <p:cTn id="18" dur="500"/>
                                        <p:tgtEl>
                                          <p:spTgt spid="226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411448A0-F934-45B9-879C-783A9AFC24A1}" type="slidenum">
              <a:rPr lang="it-IT" altLang="it-IT"/>
              <a:pPr/>
              <a:t>22</a:t>
            </a:fld>
            <a:endParaRPr lang="it-IT" altLang="it-IT">
              <a:solidFill>
                <a:schemeClr val="tx1"/>
              </a:solidFill>
            </a:endParaRPr>
          </a:p>
        </p:txBody>
      </p:sp>
      <p:sp>
        <p:nvSpPr>
          <p:cNvPr id="292866"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Interrogazioni su una sola tabella (3)</a:t>
            </a:r>
          </a:p>
        </p:txBody>
      </p:sp>
      <p:sp>
        <p:nvSpPr>
          <p:cNvPr id="292867" name="Rectangle 3"/>
          <p:cNvSpPr>
            <a:spLocks noChangeArrowheads="1"/>
          </p:cNvSpPr>
          <p:nvPr/>
        </p:nvSpPr>
        <p:spPr bwMode="auto">
          <a:xfrm>
            <a:off x="577850" y="1154113"/>
            <a:ext cx="7962900" cy="5183187"/>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solidFill>
                  <a:schemeClr val="accent2"/>
                </a:solidFill>
                <a:effectLst/>
              </a:rPr>
              <a:t>Ridenominazione</a:t>
            </a:r>
            <a:r>
              <a:rPr lang="it-IT" altLang="it-IT" sz="1800" b="0">
                <a:effectLst/>
              </a:rPr>
              <a:t> dei campi: </a:t>
            </a:r>
            <a:r>
              <a:rPr lang="it-IT" altLang="it-IT" sz="1800">
                <a:effectLst/>
              </a:rPr>
              <a:t>AS</a:t>
            </a:r>
          </a:p>
          <a:p>
            <a:endParaRPr lang="it-IT" altLang="it-IT" sz="1800" b="0">
              <a:effectLst/>
            </a:endParaRPr>
          </a:p>
          <a:p>
            <a:endParaRPr lang="it-IT" altLang="it-IT" sz="1800" b="0">
              <a:effectLst/>
            </a:endParaRPr>
          </a:p>
          <a:p>
            <a:endParaRPr lang="it-IT" altLang="it-IT" sz="1800" b="0">
              <a:effectLst/>
            </a:endParaRPr>
          </a:p>
          <a:p>
            <a:pPr>
              <a:spcBef>
                <a:spcPct val="80000"/>
              </a:spcBef>
            </a:pPr>
            <a:endParaRPr lang="it-IT" altLang="it-IT" sz="1800" b="0">
              <a:effectLst/>
            </a:endParaRPr>
          </a:p>
          <a:p>
            <a:pPr>
              <a:spcBef>
                <a:spcPct val="0"/>
              </a:spcBef>
            </a:pPr>
            <a:endParaRPr lang="it-IT" altLang="it-IT" sz="1800" b="0">
              <a:effectLst/>
            </a:endParaRPr>
          </a:p>
          <a:p>
            <a:pPr>
              <a:spcBef>
                <a:spcPct val="0"/>
              </a:spcBef>
            </a:pPr>
            <a:endParaRPr lang="it-IT" altLang="it-IT" sz="1800" b="0">
              <a:effectLst/>
            </a:endParaRPr>
          </a:p>
          <a:p>
            <a:pPr>
              <a:spcBef>
                <a:spcPct val="0"/>
              </a:spcBef>
            </a:pPr>
            <a:r>
              <a:rPr lang="it-IT" altLang="it-IT" sz="1800" b="0">
                <a:effectLst/>
              </a:rPr>
              <a:t>Esecuzione di </a:t>
            </a:r>
            <a:r>
              <a:rPr lang="it-IT" altLang="it-IT" sz="1800">
                <a:solidFill>
                  <a:schemeClr val="accent2"/>
                </a:solidFill>
                <a:effectLst/>
              </a:rPr>
              <a:t>calcoli</a:t>
            </a:r>
            <a:r>
              <a:rPr lang="it-IT" altLang="it-IT" sz="1800">
                <a:effectLst/>
              </a:rPr>
              <a:t> </a:t>
            </a:r>
            <a:r>
              <a:rPr lang="it-IT" altLang="it-IT" sz="1800" b="0">
                <a:effectLst/>
              </a:rPr>
              <a:t>sui campi </a:t>
            </a:r>
          </a:p>
        </p:txBody>
      </p:sp>
      <p:sp>
        <p:nvSpPr>
          <p:cNvPr id="292868" name="Rectangle 4"/>
          <p:cNvSpPr>
            <a:spLocks noChangeArrowheads="1"/>
          </p:cNvSpPr>
          <p:nvPr/>
        </p:nvSpPr>
        <p:spPr bwMode="auto">
          <a:xfrm>
            <a:off x="1104900" y="1624013"/>
            <a:ext cx="6913563" cy="9906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ID AS Matricola, Cognome, Nome</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Dipartimento = 'Prod' AND Residenza ='Torino';</a:t>
            </a:r>
          </a:p>
        </p:txBody>
      </p:sp>
      <p:sp>
        <p:nvSpPr>
          <p:cNvPr id="292869" name="Rectangle 5"/>
          <p:cNvSpPr>
            <a:spLocks noChangeArrowheads="1"/>
          </p:cNvSpPr>
          <p:nvPr/>
        </p:nvSpPr>
        <p:spPr bwMode="auto">
          <a:xfrm>
            <a:off x="1114425" y="3933825"/>
            <a:ext cx="6913563" cy="128587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44000" bIns="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Nome, Stipendio AS Attuale,</a:t>
            </a:r>
          </a:p>
          <a:p>
            <a:pPr>
              <a:spcBef>
                <a:spcPct val="0"/>
              </a:spcBef>
              <a:buFontTx/>
              <a:buNone/>
            </a:pPr>
            <a:r>
              <a:rPr lang="it-IT" altLang="it-IT" sz="1600">
                <a:effectLst/>
                <a:latin typeface="Courier New" panose="02070309020205020404" pitchFamily="49" charset="0"/>
              </a:rPr>
              <a:t> 	    Stipendio*1.05 AS Nuovo</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Dipartimento</a:t>
            </a:r>
            <a:r>
              <a:rPr lang="it-IT" altLang="it-IT" sz="1000">
                <a:effectLst/>
                <a:latin typeface="Courier New" panose="02070309020205020404" pitchFamily="49" charset="0"/>
              </a:rPr>
              <a:t> </a:t>
            </a:r>
            <a:r>
              <a:rPr lang="it-IT" altLang="it-IT" sz="1600">
                <a:effectLst/>
                <a:latin typeface="Courier New" panose="02070309020205020404" pitchFamily="49" charset="0"/>
              </a:rPr>
              <a:t>='Mag';</a:t>
            </a:r>
          </a:p>
        </p:txBody>
      </p:sp>
      <p:pic>
        <p:nvPicPr>
          <p:cNvPr id="292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4811713"/>
            <a:ext cx="3959225" cy="13335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92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92375"/>
            <a:ext cx="3384550" cy="1427163"/>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92872" name="Rectangle 8"/>
          <p:cNvSpPr>
            <a:spLocks noChangeArrowheads="1"/>
          </p:cNvSpPr>
          <p:nvPr/>
        </p:nvSpPr>
        <p:spPr bwMode="auto">
          <a:xfrm>
            <a:off x="2003425" y="1744663"/>
            <a:ext cx="2025650" cy="2508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2873" name="Rectangle 9"/>
          <p:cNvSpPr>
            <a:spLocks noChangeArrowheads="1"/>
          </p:cNvSpPr>
          <p:nvPr/>
        </p:nvSpPr>
        <p:spPr bwMode="auto">
          <a:xfrm>
            <a:off x="5238750" y="2795588"/>
            <a:ext cx="814388" cy="2508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2871"/>
                                        </p:tgtEl>
                                        <p:attrNameLst>
                                          <p:attrName>style.visibility</p:attrName>
                                        </p:attrNameLst>
                                      </p:cBhvr>
                                      <p:to>
                                        <p:strVal val="visible"/>
                                      </p:to>
                                    </p:set>
                                    <p:animEffect transition="in" filter="dissolve">
                                      <p:cBhvr>
                                        <p:cTn id="7" dur="500"/>
                                        <p:tgtEl>
                                          <p:spTgt spid="2928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2872"/>
                                        </p:tgtEl>
                                        <p:attrNameLst>
                                          <p:attrName>style.visibility</p:attrName>
                                        </p:attrNameLst>
                                      </p:cBhvr>
                                      <p:to>
                                        <p:strVal val="visible"/>
                                      </p:to>
                                    </p:set>
                                    <p:animEffect transition="in" filter="dissolve">
                                      <p:cBhvr>
                                        <p:cTn id="10" dur="500"/>
                                        <p:tgtEl>
                                          <p:spTgt spid="2928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2873"/>
                                        </p:tgtEl>
                                        <p:attrNameLst>
                                          <p:attrName>style.visibility</p:attrName>
                                        </p:attrNameLst>
                                      </p:cBhvr>
                                      <p:to>
                                        <p:strVal val="visible"/>
                                      </p:to>
                                    </p:set>
                                    <p:animEffect transition="in" filter="dissolve">
                                      <p:cBhvr>
                                        <p:cTn id="13" dur="500"/>
                                        <p:tgtEl>
                                          <p:spTgt spid="2928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92867">
                                            <p:txEl>
                                              <p:pRg st="7" end="7"/>
                                            </p:txEl>
                                          </p:spTgt>
                                        </p:tgtEl>
                                        <p:attrNameLst>
                                          <p:attrName>style.visibility</p:attrName>
                                        </p:attrNameLst>
                                      </p:cBhvr>
                                      <p:to>
                                        <p:strVal val="visible"/>
                                      </p:to>
                                    </p:set>
                                    <p:animEffect transition="in" filter="dissolve">
                                      <p:cBhvr>
                                        <p:cTn id="18" dur="500"/>
                                        <p:tgtEl>
                                          <p:spTgt spid="292867">
                                            <p:txEl>
                                              <p:pRg st="7" end="7"/>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2869"/>
                                        </p:tgtEl>
                                        <p:attrNameLst>
                                          <p:attrName>style.visibility</p:attrName>
                                        </p:attrNameLst>
                                      </p:cBhvr>
                                      <p:to>
                                        <p:strVal val="visible"/>
                                      </p:to>
                                    </p:set>
                                    <p:animEffect transition="in" filter="dissolve">
                                      <p:cBhvr>
                                        <p:cTn id="21" dur="500"/>
                                        <p:tgtEl>
                                          <p:spTgt spid="2928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92870"/>
                                        </p:tgtEl>
                                        <p:attrNameLst>
                                          <p:attrName>style.visibility</p:attrName>
                                        </p:attrNameLst>
                                      </p:cBhvr>
                                      <p:to>
                                        <p:strVal val="visible"/>
                                      </p:to>
                                    </p:set>
                                    <p:animEffect transition="in" filter="dissolve">
                                      <p:cBhvr>
                                        <p:cTn id="26" dur="5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nimBg="1"/>
      <p:bldP spid="292872" grpId="0" animBg="1"/>
      <p:bldP spid="2928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4"/>
          <p:cNvSpPr>
            <a:spLocks noGrp="1"/>
          </p:cNvSpPr>
          <p:nvPr>
            <p:ph type="sldNum" sz="quarter" idx="11"/>
          </p:nvPr>
        </p:nvSpPr>
        <p:spPr/>
        <p:txBody>
          <a:bodyPr/>
          <a:lstStyle/>
          <a:p>
            <a:fld id="{2860987F-02B9-4E4E-B596-1738F3B8BBDE}" type="slidenum">
              <a:rPr lang="it-IT" altLang="it-IT"/>
              <a:pPr/>
              <a:t>23</a:t>
            </a:fld>
            <a:endParaRPr lang="it-IT" altLang="it-IT">
              <a:solidFill>
                <a:schemeClr val="tx1"/>
              </a:solidFill>
            </a:endParaRPr>
          </a:p>
        </p:txBody>
      </p:sp>
      <p:sp>
        <p:nvSpPr>
          <p:cNvPr id="228354" name="Rectangle 2"/>
          <p:cNvSpPr>
            <a:spLocks noGrp="1" noChangeArrowheads="1"/>
          </p:cNvSpPr>
          <p:nvPr>
            <p:ph type="title"/>
          </p:nvPr>
        </p:nvSpPr>
        <p:spPr>
          <a:xfrm>
            <a:off x="468313" y="179388"/>
            <a:ext cx="7467600" cy="685800"/>
          </a:xfrm>
        </p:spPr>
        <p:txBody>
          <a:bodyPr/>
          <a:lstStyle/>
          <a:p>
            <a:r>
              <a:rPr lang="it-IT" altLang="it-IT" sz="3200">
                <a:solidFill>
                  <a:srgbClr val="CC6600"/>
                </a:solidFill>
              </a:rPr>
              <a:t>Interrogazioni parametriche</a:t>
            </a:r>
          </a:p>
        </p:txBody>
      </p:sp>
      <p:sp>
        <p:nvSpPr>
          <p:cNvPr id="228363" name="Rectangle 11"/>
          <p:cNvSpPr>
            <a:spLocks noChangeArrowheads="1"/>
          </p:cNvSpPr>
          <p:nvPr/>
        </p:nvSpPr>
        <p:spPr bwMode="auto">
          <a:xfrm>
            <a:off x="577850" y="1154113"/>
            <a:ext cx="7962900" cy="5183187"/>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Interrogazioni</a:t>
            </a:r>
            <a:r>
              <a:rPr lang="it-IT" altLang="it-IT" sz="1800">
                <a:solidFill>
                  <a:schemeClr val="accent2"/>
                </a:solidFill>
                <a:effectLst/>
              </a:rPr>
              <a:t> parametriche  </a:t>
            </a:r>
            <a:r>
              <a:rPr lang="it-IT" altLang="it-IT" sz="1800" b="0">
                <a:effectLst/>
              </a:rPr>
              <a:t>(con Access)</a:t>
            </a:r>
          </a:p>
          <a:p>
            <a:endParaRPr lang="it-IT" altLang="it-IT" sz="1800" b="0">
              <a:effectLst/>
            </a:endParaRPr>
          </a:p>
          <a:p>
            <a:endParaRPr lang="it-IT" altLang="it-IT" sz="1800" b="0">
              <a:effectLst/>
            </a:endParaRPr>
          </a:p>
          <a:p>
            <a:endParaRPr lang="it-IT" altLang="it-IT" sz="1800" b="0">
              <a:effectLst/>
            </a:endParaRPr>
          </a:p>
          <a:p>
            <a:pPr>
              <a:spcBef>
                <a:spcPct val="80000"/>
              </a:spcBef>
            </a:pPr>
            <a:endParaRPr lang="it-IT" altLang="it-IT" sz="1800" b="0">
              <a:effectLst/>
            </a:endParaRPr>
          </a:p>
          <a:p>
            <a:pPr>
              <a:spcBef>
                <a:spcPct val="0"/>
              </a:spcBef>
              <a:buFontTx/>
              <a:buNone/>
            </a:pPr>
            <a:endParaRPr lang="it-IT" altLang="it-IT" sz="1800" b="0">
              <a:effectLst/>
            </a:endParaRPr>
          </a:p>
        </p:txBody>
      </p:sp>
      <p:sp>
        <p:nvSpPr>
          <p:cNvPr id="228364" name="Rectangle 12"/>
          <p:cNvSpPr>
            <a:spLocks noChangeArrowheads="1"/>
          </p:cNvSpPr>
          <p:nvPr/>
        </p:nvSpPr>
        <p:spPr bwMode="auto">
          <a:xfrm>
            <a:off x="1104900" y="1709738"/>
            <a:ext cx="6913563" cy="108108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Nome, Residenza, Stipendio</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Stipendio &gt;= [Retribuzione minima?];</a:t>
            </a:r>
          </a:p>
        </p:txBody>
      </p:sp>
      <p:pic>
        <p:nvPicPr>
          <p:cNvPr id="2283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557588"/>
            <a:ext cx="4791075" cy="2390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nvGrpSpPr>
          <p:cNvPr id="228371" name="Group 19"/>
          <p:cNvGrpSpPr>
            <a:grpSpLocks/>
          </p:cNvGrpSpPr>
          <p:nvPr/>
        </p:nvGrpSpPr>
        <p:grpSpPr bwMode="auto">
          <a:xfrm>
            <a:off x="2987675" y="3068638"/>
            <a:ext cx="5224463" cy="1443037"/>
            <a:chOff x="1873" y="1933"/>
            <a:chExt cx="3291" cy="909"/>
          </a:xfrm>
        </p:grpSpPr>
        <p:pic>
          <p:nvPicPr>
            <p:cNvPr id="22836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1933"/>
              <a:ext cx="3282" cy="846"/>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2836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 y="2704"/>
              <a:ext cx="450" cy="138"/>
            </a:xfrm>
            <a:prstGeom prst="rect">
              <a:avLst/>
            </a:prstGeom>
            <a:noFill/>
            <a:extLst>
              <a:ext uri="{909E8E84-426E-40DD-AFC4-6F175D3DCCD1}">
                <a14:hiddenFill xmlns:a14="http://schemas.microsoft.com/office/drawing/2010/main">
                  <a:solidFill>
                    <a:srgbClr val="FFFFFF"/>
                  </a:solidFill>
                </a14:hiddenFill>
              </a:ext>
            </a:extLst>
          </p:spPr>
        </p:pic>
        <p:pic>
          <p:nvPicPr>
            <p:cNvPr id="22836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 y="2704"/>
              <a:ext cx="450" cy="13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8371"/>
                                        </p:tgtEl>
                                        <p:attrNameLst>
                                          <p:attrName>style.visibility</p:attrName>
                                        </p:attrNameLst>
                                      </p:cBhvr>
                                      <p:to>
                                        <p:strVal val="visible"/>
                                      </p:to>
                                    </p:set>
                                    <p:animEffect transition="in" filter="dissolve">
                                      <p:cBhvr>
                                        <p:cTn id="7" dur="500"/>
                                        <p:tgtEl>
                                          <p:spTgt spid="22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8366"/>
                                        </p:tgtEl>
                                        <p:attrNameLst>
                                          <p:attrName>style.visibility</p:attrName>
                                        </p:attrNameLst>
                                      </p:cBhvr>
                                      <p:to>
                                        <p:strVal val="visible"/>
                                      </p:to>
                                    </p:set>
                                    <p:animEffect transition="in" filter="dissolve">
                                      <p:cBhvr>
                                        <p:cTn id="12" dur="500"/>
                                        <p:tgtEl>
                                          <p:spTgt spid="228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fld id="{85059360-257F-4452-806D-A2E796B2AD7E}" type="slidenum">
              <a:rPr lang="it-IT" altLang="it-IT"/>
              <a:pPr/>
              <a:t>24</a:t>
            </a:fld>
            <a:endParaRPr lang="it-IT" altLang="it-IT">
              <a:solidFill>
                <a:schemeClr val="tx1"/>
              </a:solidFill>
            </a:endParaRPr>
          </a:p>
        </p:txBody>
      </p:sp>
      <p:sp>
        <p:nvSpPr>
          <p:cNvPr id="230402" name="Rectangle 2"/>
          <p:cNvSpPr>
            <a:spLocks noGrp="1" noChangeArrowheads="1"/>
          </p:cNvSpPr>
          <p:nvPr>
            <p:ph type="title"/>
          </p:nvPr>
        </p:nvSpPr>
        <p:spPr>
          <a:xfrm>
            <a:off x="417513" y="179388"/>
            <a:ext cx="7467600" cy="685800"/>
          </a:xfrm>
        </p:spPr>
        <p:txBody>
          <a:bodyPr/>
          <a:lstStyle/>
          <a:p>
            <a:r>
              <a:rPr lang="it-IT" altLang="it-IT" sz="3200">
                <a:solidFill>
                  <a:srgbClr val="CC6600"/>
                </a:solidFill>
              </a:rPr>
              <a:t>Ricerca di valori nulli: IS NULL</a:t>
            </a:r>
          </a:p>
        </p:txBody>
      </p:sp>
      <p:sp>
        <p:nvSpPr>
          <p:cNvPr id="230403" name="Rectangle 3"/>
          <p:cNvSpPr>
            <a:spLocks noChangeArrowheads="1"/>
          </p:cNvSpPr>
          <p:nvPr/>
        </p:nvSpPr>
        <p:spPr bwMode="auto">
          <a:xfrm>
            <a:off x="477838" y="1163638"/>
            <a:ext cx="8170862" cy="5218112"/>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144000" bIns="82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Ricerca di valori mancanti: </a:t>
            </a:r>
            <a:r>
              <a:rPr lang="it-IT" altLang="it-IT" sz="1800">
                <a:effectLst/>
              </a:rPr>
              <a:t>IS NULL</a:t>
            </a:r>
            <a:r>
              <a:rPr lang="it-IT" altLang="it-IT" sz="1800" b="0">
                <a:effectLst/>
              </a:rPr>
              <a:t> </a:t>
            </a:r>
          </a:p>
        </p:txBody>
      </p:sp>
      <p:sp>
        <p:nvSpPr>
          <p:cNvPr id="230412" name="Rectangle 12"/>
          <p:cNvSpPr>
            <a:spLocks noChangeArrowheads="1"/>
          </p:cNvSpPr>
          <p:nvPr/>
        </p:nvSpPr>
        <p:spPr bwMode="auto">
          <a:xfrm>
            <a:off x="1104900" y="1709738"/>
            <a:ext cx="6913563" cy="445611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80000" bIns="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dirty="0">
                <a:effectLst/>
                <a:latin typeface="Courier New" panose="02070309020205020404" pitchFamily="49" charset="0"/>
              </a:rPr>
              <a:t>	SELECT ID AS Matricola, Cognome, Nome  </a:t>
            </a:r>
          </a:p>
          <a:p>
            <a:pPr>
              <a:spcBef>
                <a:spcPct val="0"/>
              </a:spcBef>
              <a:buFontTx/>
              <a:buNone/>
            </a:pPr>
            <a:r>
              <a:rPr lang="it-IT" altLang="it-IT" sz="1600" dirty="0">
                <a:effectLst/>
                <a:latin typeface="Courier New" panose="02070309020205020404" pitchFamily="49" charset="0"/>
              </a:rPr>
              <a:t>	FROM Impiegati</a:t>
            </a:r>
          </a:p>
          <a:p>
            <a:pPr>
              <a:spcBef>
                <a:spcPct val="0"/>
              </a:spcBef>
              <a:buFontTx/>
              <a:buNone/>
            </a:pPr>
            <a:r>
              <a:rPr lang="it-IT" altLang="it-IT" sz="1600" dirty="0">
                <a:effectLst/>
                <a:latin typeface="Courier New" panose="02070309020205020404" pitchFamily="49" charset="0"/>
              </a:rPr>
              <a:t>	WHERE Dipartimento IS NULL;</a:t>
            </a:r>
          </a:p>
          <a:p>
            <a:pPr>
              <a:spcBef>
                <a:spcPct val="0"/>
              </a:spcBef>
              <a:buFontTx/>
              <a:buNone/>
            </a:pPr>
            <a:endParaRPr lang="it-IT" altLang="it-IT" sz="1600" dirty="0">
              <a:effectLst/>
              <a:latin typeface="Courier New" panose="02070309020205020404" pitchFamily="49" charset="0"/>
            </a:endParaRPr>
          </a:p>
          <a:p>
            <a:pPr>
              <a:spcBef>
                <a:spcPct val="0"/>
              </a:spcBef>
              <a:buFontTx/>
              <a:buNone/>
            </a:pPr>
            <a:r>
              <a:rPr lang="it-IT" altLang="it-IT" sz="1600" dirty="0">
                <a:effectLst/>
                <a:latin typeface="Courier New" panose="02070309020205020404" pitchFamily="49" charset="0"/>
              </a:rPr>
              <a:t>	</a:t>
            </a:r>
          </a:p>
          <a:p>
            <a:pPr>
              <a:spcBef>
                <a:spcPct val="0"/>
              </a:spcBef>
              <a:buFontTx/>
              <a:buNone/>
            </a:pPr>
            <a:r>
              <a:rPr lang="it-IT" altLang="it-IT" sz="1600" dirty="0">
                <a:effectLst/>
                <a:latin typeface="Courier New" panose="02070309020205020404" pitchFamily="49" charset="0"/>
              </a:rPr>
              <a:t>	</a:t>
            </a:r>
          </a:p>
          <a:p>
            <a:pPr>
              <a:spcBef>
                <a:spcPct val="0"/>
              </a:spcBef>
              <a:buFontTx/>
              <a:buNone/>
            </a:pPr>
            <a:endParaRPr lang="it-IT" altLang="it-IT" sz="1600" dirty="0">
              <a:effectLst/>
              <a:latin typeface="Courier New" panose="02070309020205020404" pitchFamily="49" charset="0"/>
            </a:endParaRPr>
          </a:p>
          <a:p>
            <a:pPr>
              <a:spcBef>
                <a:spcPct val="0"/>
              </a:spcBef>
              <a:buFontTx/>
              <a:buNone/>
            </a:pPr>
            <a:r>
              <a:rPr lang="it-IT" altLang="it-IT" sz="1600" dirty="0">
                <a:effectLst/>
                <a:latin typeface="Courier New" panose="02070309020205020404" pitchFamily="49" charset="0"/>
              </a:rPr>
              <a:t>	</a:t>
            </a:r>
          </a:p>
          <a:p>
            <a:pPr>
              <a:spcBef>
                <a:spcPct val="0"/>
              </a:spcBef>
              <a:buFontTx/>
              <a:buNone/>
            </a:pPr>
            <a:endParaRPr lang="it-IT" altLang="it-IT" sz="1600" dirty="0">
              <a:effectLst/>
              <a:latin typeface="Courier New" panose="02070309020205020404" pitchFamily="49" charset="0"/>
            </a:endParaRPr>
          </a:p>
          <a:p>
            <a:pPr>
              <a:spcBef>
                <a:spcPct val="0"/>
              </a:spcBef>
              <a:buFontTx/>
              <a:buNone/>
            </a:pPr>
            <a:r>
              <a:rPr lang="it-IT" altLang="it-IT" sz="1600" dirty="0">
                <a:effectLst/>
                <a:latin typeface="Courier New" panose="02070309020205020404" pitchFamily="49" charset="0"/>
              </a:rPr>
              <a:t>	SELECT ID AS Matricola, Cognome, Nome  </a:t>
            </a:r>
          </a:p>
          <a:p>
            <a:pPr>
              <a:spcBef>
                <a:spcPct val="0"/>
              </a:spcBef>
              <a:buFontTx/>
              <a:buNone/>
            </a:pPr>
            <a:r>
              <a:rPr lang="it-IT" altLang="it-IT" sz="1600" dirty="0">
                <a:effectLst/>
                <a:latin typeface="Courier New" panose="02070309020205020404" pitchFamily="49" charset="0"/>
              </a:rPr>
              <a:t>	FROM Impiegati</a:t>
            </a:r>
          </a:p>
          <a:p>
            <a:pPr>
              <a:spcBef>
                <a:spcPct val="0"/>
              </a:spcBef>
              <a:buFontTx/>
              <a:buNone/>
            </a:pPr>
            <a:r>
              <a:rPr lang="it-IT" altLang="it-IT" sz="1600" dirty="0">
                <a:effectLst/>
                <a:latin typeface="Courier New" panose="02070309020205020404" pitchFamily="49" charset="0"/>
              </a:rPr>
              <a:t>	WHERE Dipartimento = NULL;</a:t>
            </a:r>
          </a:p>
          <a:p>
            <a:pPr>
              <a:spcBef>
                <a:spcPct val="50000"/>
              </a:spcBef>
              <a:buFontTx/>
              <a:buNone/>
            </a:pPr>
            <a:endParaRPr lang="it-IT" altLang="it-IT" sz="1600" dirty="0">
              <a:effectLst/>
              <a:latin typeface="Courier New" panose="02070309020205020404" pitchFamily="49" charset="0"/>
            </a:endParaRPr>
          </a:p>
          <a:p>
            <a:pPr>
              <a:spcBef>
                <a:spcPct val="50000"/>
              </a:spcBef>
              <a:buFontTx/>
              <a:buNone/>
            </a:pPr>
            <a:r>
              <a:rPr lang="it-IT" altLang="it-IT" sz="1600" dirty="0">
                <a:effectLst/>
                <a:latin typeface="Courier New" panose="02070309020205020404" pitchFamily="49" charset="0"/>
              </a:rPr>
              <a:t>	SELECT ID AS Matricola, Cognome, Nome  </a:t>
            </a:r>
          </a:p>
          <a:p>
            <a:pPr>
              <a:spcBef>
                <a:spcPct val="0"/>
              </a:spcBef>
              <a:buFontTx/>
              <a:buNone/>
            </a:pPr>
            <a:r>
              <a:rPr lang="it-IT" altLang="it-IT" sz="1600" dirty="0">
                <a:effectLst/>
                <a:latin typeface="Courier New" panose="02070309020205020404" pitchFamily="49" charset="0"/>
              </a:rPr>
              <a:t>	FROM Impiegati</a:t>
            </a:r>
          </a:p>
          <a:p>
            <a:pPr>
              <a:spcBef>
                <a:spcPct val="0"/>
              </a:spcBef>
              <a:buFontTx/>
              <a:buNone/>
            </a:pPr>
            <a:r>
              <a:rPr lang="it-IT" altLang="it-IT" sz="1600" dirty="0">
                <a:effectLst/>
                <a:latin typeface="Courier New" panose="02070309020205020404" pitchFamily="49" charset="0"/>
              </a:rPr>
              <a:t>	WHERE Dipartimento = “”;</a:t>
            </a:r>
          </a:p>
          <a:p>
            <a:pPr>
              <a:spcBef>
                <a:spcPct val="0"/>
              </a:spcBef>
              <a:buFontTx/>
              <a:buNone/>
            </a:pPr>
            <a:endParaRPr lang="it-IT" altLang="it-IT" sz="1600" dirty="0">
              <a:effectLst/>
              <a:latin typeface="Courier New" panose="02070309020205020404" pitchFamily="49" charset="0"/>
            </a:endParaRPr>
          </a:p>
        </p:txBody>
      </p:sp>
      <p:pic>
        <p:nvPicPr>
          <p:cNvPr id="230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88" y="2286000"/>
            <a:ext cx="2743200" cy="11334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3041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327525"/>
            <a:ext cx="2733675" cy="9715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15" name="Rectangle 15"/>
          <p:cNvSpPr>
            <a:spLocks noChangeArrowheads="1"/>
          </p:cNvSpPr>
          <p:nvPr/>
        </p:nvSpPr>
        <p:spPr bwMode="auto">
          <a:xfrm>
            <a:off x="1538288" y="3654425"/>
            <a:ext cx="2122487" cy="2778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dirty="0"/>
              <a:t>Da </a:t>
            </a:r>
            <a:r>
              <a:rPr lang="it-IT" altLang="it-IT" b="0" dirty="0" smtClean="0"/>
              <a:t>evitare</a:t>
            </a:r>
            <a:endParaRPr lang="it-IT" altLang="it-IT" b="0" dirty="0"/>
          </a:p>
        </p:txBody>
      </p:sp>
      <p:grpSp>
        <p:nvGrpSpPr>
          <p:cNvPr id="230420" name="Group 20"/>
          <p:cNvGrpSpPr>
            <a:grpSpLocks/>
          </p:cNvGrpSpPr>
          <p:nvPr/>
        </p:nvGrpSpPr>
        <p:grpSpPr bwMode="auto">
          <a:xfrm>
            <a:off x="1331913" y="4148138"/>
            <a:ext cx="4537075" cy="1790700"/>
            <a:chOff x="839" y="2613"/>
            <a:chExt cx="2858" cy="1128"/>
          </a:xfrm>
        </p:grpSpPr>
        <p:sp>
          <p:nvSpPr>
            <p:cNvPr id="230417" name="Line 17"/>
            <p:cNvSpPr>
              <a:spLocks noChangeShapeType="1"/>
            </p:cNvSpPr>
            <p:nvPr/>
          </p:nvSpPr>
          <p:spPr bwMode="auto">
            <a:xfrm flipV="1">
              <a:off x="839" y="2614"/>
              <a:ext cx="2858" cy="112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30419" name="Line 19"/>
            <p:cNvSpPr>
              <a:spLocks noChangeShapeType="1"/>
            </p:cNvSpPr>
            <p:nvPr/>
          </p:nvSpPr>
          <p:spPr bwMode="auto">
            <a:xfrm flipH="1" flipV="1">
              <a:off x="839" y="2613"/>
              <a:ext cx="2858" cy="112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230421" name="AutoShape 21">
            <a:hlinkClick r:id="rId5" action="ppaction://hlinksldjump" highlightClick="1"/>
          </p:cNvPr>
          <p:cNvSpPr>
            <a:spLocks noChangeArrowheads="1"/>
          </p:cNvSpPr>
          <p:nvPr/>
        </p:nvSpPr>
        <p:spPr bwMode="auto">
          <a:xfrm>
            <a:off x="8224838" y="1206500"/>
            <a:ext cx="360362"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0415"/>
                                        </p:tgtEl>
                                        <p:attrNameLst>
                                          <p:attrName>style.visibility</p:attrName>
                                        </p:attrNameLst>
                                      </p:cBhvr>
                                      <p:to>
                                        <p:strVal val="visible"/>
                                      </p:to>
                                    </p:set>
                                    <p:animEffect transition="in" filter="dissolve">
                                      <p:cBhvr>
                                        <p:cTn id="7" dur="500"/>
                                        <p:tgtEl>
                                          <p:spTgt spid="230415"/>
                                        </p:tgtEl>
                                      </p:cBhvr>
                                    </p:animEffect>
                                  </p:childTnLst>
                                </p:cTn>
                              </p:par>
                              <p:par>
                                <p:cTn id="8" presetID="9" presetClass="entr" presetSubtype="0" fill="hold" nodeType="withEffect">
                                  <p:stCondLst>
                                    <p:cond delay="0"/>
                                  </p:stCondLst>
                                  <p:childTnLst>
                                    <p:set>
                                      <p:cBhvr>
                                        <p:cTn id="9" dur="1" fill="hold">
                                          <p:stCondLst>
                                            <p:cond delay="0"/>
                                          </p:stCondLst>
                                        </p:cTn>
                                        <p:tgtEl>
                                          <p:spTgt spid="230412">
                                            <p:txEl>
                                              <p:pRg st="9" end="9"/>
                                            </p:txEl>
                                          </p:spTgt>
                                        </p:tgtEl>
                                        <p:attrNameLst>
                                          <p:attrName>style.visibility</p:attrName>
                                        </p:attrNameLst>
                                      </p:cBhvr>
                                      <p:to>
                                        <p:strVal val="visible"/>
                                      </p:to>
                                    </p:set>
                                    <p:animEffect transition="in" filter="dissolve">
                                      <p:cBhvr>
                                        <p:cTn id="10" dur="500"/>
                                        <p:tgtEl>
                                          <p:spTgt spid="230412">
                                            <p:txEl>
                                              <p:pRg st="9" end="9"/>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30412">
                                            <p:txEl>
                                              <p:pRg st="10" end="10"/>
                                            </p:txEl>
                                          </p:spTgt>
                                        </p:tgtEl>
                                        <p:attrNameLst>
                                          <p:attrName>style.visibility</p:attrName>
                                        </p:attrNameLst>
                                      </p:cBhvr>
                                      <p:to>
                                        <p:strVal val="visible"/>
                                      </p:to>
                                    </p:set>
                                    <p:animEffect transition="in" filter="dissolve">
                                      <p:cBhvr>
                                        <p:cTn id="13" dur="500"/>
                                        <p:tgtEl>
                                          <p:spTgt spid="230412">
                                            <p:txEl>
                                              <p:pRg st="10" end="1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30412">
                                            <p:txEl>
                                              <p:pRg st="11" end="11"/>
                                            </p:txEl>
                                          </p:spTgt>
                                        </p:tgtEl>
                                        <p:attrNameLst>
                                          <p:attrName>style.visibility</p:attrName>
                                        </p:attrNameLst>
                                      </p:cBhvr>
                                      <p:to>
                                        <p:strVal val="visible"/>
                                      </p:to>
                                    </p:set>
                                    <p:animEffect transition="in" filter="dissolve">
                                      <p:cBhvr>
                                        <p:cTn id="16" dur="500"/>
                                        <p:tgtEl>
                                          <p:spTgt spid="230412">
                                            <p:txEl>
                                              <p:pRg st="11" end="1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30412">
                                            <p:txEl>
                                              <p:pRg st="13" end="13"/>
                                            </p:txEl>
                                          </p:spTgt>
                                        </p:tgtEl>
                                        <p:attrNameLst>
                                          <p:attrName>style.visibility</p:attrName>
                                        </p:attrNameLst>
                                      </p:cBhvr>
                                      <p:to>
                                        <p:strVal val="visible"/>
                                      </p:to>
                                    </p:set>
                                    <p:animEffect transition="in" filter="dissolve">
                                      <p:cBhvr>
                                        <p:cTn id="21" dur="500"/>
                                        <p:tgtEl>
                                          <p:spTgt spid="230412">
                                            <p:txEl>
                                              <p:pRg st="13" end="1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30412">
                                            <p:txEl>
                                              <p:pRg st="14" end="14"/>
                                            </p:txEl>
                                          </p:spTgt>
                                        </p:tgtEl>
                                        <p:attrNameLst>
                                          <p:attrName>style.visibility</p:attrName>
                                        </p:attrNameLst>
                                      </p:cBhvr>
                                      <p:to>
                                        <p:strVal val="visible"/>
                                      </p:to>
                                    </p:set>
                                    <p:animEffect transition="in" filter="dissolve">
                                      <p:cBhvr>
                                        <p:cTn id="24" dur="500"/>
                                        <p:tgtEl>
                                          <p:spTgt spid="230412">
                                            <p:txEl>
                                              <p:pRg st="14" end="1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30412">
                                            <p:txEl>
                                              <p:pRg st="15" end="15"/>
                                            </p:txEl>
                                          </p:spTgt>
                                        </p:tgtEl>
                                        <p:attrNameLst>
                                          <p:attrName>style.visibility</p:attrName>
                                        </p:attrNameLst>
                                      </p:cBhvr>
                                      <p:to>
                                        <p:strVal val="visible"/>
                                      </p:to>
                                    </p:set>
                                    <p:animEffect transition="in" filter="dissolve">
                                      <p:cBhvr>
                                        <p:cTn id="27" dur="500"/>
                                        <p:tgtEl>
                                          <p:spTgt spid="230412">
                                            <p:txEl>
                                              <p:pRg st="15" end="1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0414"/>
                                        </p:tgtEl>
                                        <p:attrNameLst>
                                          <p:attrName>style.visibility</p:attrName>
                                        </p:attrNameLst>
                                      </p:cBhvr>
                                      <p:to>
                                        <p:strVal val="visible"/>
                                      </p:to>
                                    </p:set>
                                    <p:animEffect transition="in" filter="dissolve">
                                      <p:cBhvr>
                                        <p:cTn id="32" dur="500"/>
                                        <p:tgtEl>
                                          <p:spTgt spid="2304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0420"/>
                                        </p:tgtEl>
                                        <p:attrNameLst>
                                          <p:attrName>style.visibility</p:attrName>
                                        </p:attrNameLst>
                                      </p:cBhvr>
                                      <p:to>
                                        <p:strVal val="visible"/>
                                      </p:to>
                                    </p:set>
                                    <p:animEffect transition="in" filter="dissolve">
                                      <p:cBhvr>
                                        <p:cTn id="37" dur="500"/>
                                        <p:tgtEl>
                                          <p:spTgt spid="23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3AD476EE-8EB8-47C1-B53E-A74BA2709BDB}" type="slidenum">
              <a:rPr lang="it-IT" altLang="it-IT"/>
              <a:pPr/>
              <a:t>25</a:t>
            </a:fld>
            <a:endParaRPr lang="it-IT" altLang="it-IT">
              <a:solidFill>
                <a:schemeClr val="tx1"/>
              </a:solidFill>
            </a:endParaRPr>
          </a:p>
        </p:txBody>
      </p:sp>
      <p:sp>
        <p:nvSpPr>
          <p:cNvPr id="239618" name="Rectangle 2"/>
          <p:cNvSpPr>
            <a:spLocks noGrp="1" noChangeArrowheads="1"/>
          </p:cNvSpPr>
          <p:nvPr>
            <p:ph type="title"/>
          </p:nvPr>
        </p:nvSpPr>
        <p:spPr>
          <a:xfrm>
            <a:off x="417513" y="222250"/>
            <a:ext cx="7467600" cy="685800"/>
          </a:xfrm>
        </p:spPr>
        <p:txBody>
          <a:bodyPr/>
          <a:lstStyle/>
          <a:p>
            <a:r>
              <a:rPr lang="it-IT" altLang="it-IT" sz="3200">
                <a:solidFill>
                  <a:srgbClr val="CC6600"/>
                </a:solidFill>
              </a:rPr>
              <a:t>Proiezioni e selezioni con SQL</a:t>
            </a:r>
          </a:p>
        </p:txBody>
      </p:sp>
      <p:sp>
        <p:nvSpPr>
          <p:cNvPr id="239619" name="Rectangle 3"/>
          <p:cNvSpPr>
            <a:spLocks noChangeArrowheads="1"/>
          </p:cNvSpPr>
          <p:nvPr/>
        </p:nvSpPr>
        <p:spPr bwMode="auto">
          <a:xfrm>
            <a:off x="590550" y="1163638"/>
            <a:ext cx="7962900" cy="5218112"/>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226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solidFill>
                  <a:schemeClr val="accent2"/>
                </a:solidFill>
                <a:effectLst/>
              </a:rPr>
              <a:t>Proiezioni</a:t>
            </a:r>
            <a:r>
              <a:rPr lang="it-IT" altLang="it-IT" sz="1800" b="0">
                <a:effectLst/>
              </a:rPr>
              <a:t> </a:t>
            </a:r>
            <a:r>
              <a:rPr lang="it-IT" altLang="it-IT" sz="1800" b="0">
                <a:effectLst/>
                <a:sym typeface="Wingdings" panose="05000000000000000000" pitchFamily="2" charset="2"/>
              </a:rPr>
              <a:t> </a:t>
            </a:r>
            <a:r>
              <a:rPr lang="it-IT" altLang="it-IT" sz="1800" b="0">
                <a:effectLst/>
              </a:rPr>
              <a:t>SELECT </a:t>
            </a:r>
            <a:r>
              <a:rPr lang="it-IT" altLang="it-IT" sz="1800" b="0">
                <a:effectLst/>
                <a:sym typeface="Wingdings" panose="05000000000000000000" pitchFamily="2" charset="2"/>
              </a:rPr>
              <a:t>elenco colonne  </a:t>
            </a:r>
            <a:endParaRPr lang="it-IT" altLang="it-IT" sz="1800" b="0">
              <a:effectLst/>
            </a:endParaRPr>
          </a:p>
          <a:p>
            <a:endParaRPr lang="it-IT" altLang="it-IT" sz="1800" b="0">
              <a:effectLst/>
            </a:endParaRPr>
          </a:p>
          <a:p>
            <a:r>
              <a:rPr lang="it-IT" altLang="it-IT" sz="1800">
                <a:effectLst/>
              </a:rPr>
              <a:t>Proiezione</a:t>
            </a:r>
            <a:r>
              <a:rPr lang="it-IT" altLang="it-IT" sz="1800" b="0">
                <a:effectLst/>
              </a:rPr>
              <a:t> di </a:t>
            </a:r>
            <a:r>
              <a:rPr lang="it-IT" altLang="it-IT" sz="1800">
                <a:effectLst/>
              </a:rPr>
              <a:t>Impiegati</a:t>
            </a:r>
            <a:r>
              <a:rPr lang="it-IT" altLang="it-IT" sz="1800" b="0">
                <a:effectLst/>
              </a:rPr>
              <a:t> su </a:t>
            </a:r>
            <a:r>
              <a:rPr lang="it-IT" altLang="it-IT" sz="1800" b="0" i="1">
                <a:effectLst/>
              </a:rPr>
              <a:t>Cognome, Nome, ID</a:t>
            </a:r>
          </a:p>
          <a:p>
            <a:endParaRPr lang="it-IT" altLang="it-IT" sz="1800" b="0" i="1">
              <a:effectLst/>
            </a:endParaRPr>
          </a:p>
          <a:p>
            <a:endParaRPr lang="it-IT" altLang="it-IT" sz="1800" b="0" i="1">
              <a:effectLst/>
            </a:endParaRPr>
          </a:p>
          <a:p>
            <a:endParaRPr lang="it-IT" altLang="it-IT" sz="1800" b="0" i="1">
              <a:effectLst/>
            </a:endParaRPr>
          </a:p>
          <a:p>
            <a:pPr>
              <a:spcBef>
                <a:spcPct val="70000"/>
              </a:spcBef>
            </a:pPr>
            <a:r>
              <a:rPr lang="it-IT" altLang="it-IT" sz="1800">
                <a:solidFill>
                  <a:schemeClr val="accent2"/>
                </a:solidFill>
                <a:effectLst/>
              </a:rPr>
              <a:t>Selezioni</a:t>
            </a:r>
            <a:r>
              <a:rPr lang="it-IT" altLang="it-IT" sz="1800">
                <a:effectLst/>
              </a:rPr>
              <a:t> </a:t>
            </a:r>
            <a:r>
              <a:rPr lang="it-IT" altLang="it-IT" sz="1800">
                <a:effectLst/>
                <a:sym typeface="Wingdings" panose="05000000000000000000" pitchFamily="2" charset="2"/>
              </a:rPr>
              <a:t>	</a:t>
            </a:r>
            <a:r>
              <a:rPr lang="it-IT" altLang="it-IT" sz="1800" b="0">
                <a:effectLst/>
                <a:sym typeface="Wingdings" panose="05000000000000000000" pitchFamily="2" charset="2"/>
              </a:rPr>
              <a:t>WHERE</a:t>
            </a:r>
            <a:r>
              <a:rPr lang="it-IT" altLang="it-IT" sz="1800" b="0">
                <a:effectLst/>
              </a:rPr>
              <a:t> </a:t>
            </a:r>
            <a:r>
              <a:rPr lang="it-IT" altLang="it-IT" sz="1800" b="0">
                <a:effectLst/>
                <a:sym typeface="Wingdings" panose="05000000000000000000" pitchFamily="2" charset="2"/>
              </a:rPr>
              <a:t>condizione di selezione  </a:t>
            </a:r>
            <a:endParaRPr lang="it-IT" altLang="it-IT" sz="1800" b="0">
              <a:effectLst/>
            </a:endParaRPr>
          </a:p>
          <a:p>
            <a:endParaRPr lang="it-IT" altLang="it-IT" sz="1800">
              <a:solidFill>
                <a:schemeClr val="accent2"/>
              </a:solidFill>
              <a:effectLst/>
            </a:endParaRPr>
          </a:p>
          <a:p>
            <a:r>
              <a:rPr lang="it-IT" altLang="it-IT" sz="1800">
                <a:effectLst/>
              </a:rPr>
              <a:t>Selezione</a:t>
            </a:r>
            <a:r>
              <a:rPr lang="it-IT" altLang="it-IT" sz="1800" b="0">
                <a:effectLst/>
              </a:rPr>
              <a:t> di </a:t>
            </a:r>
            <a:r>
              <a:rPr lang="it-IT" altLang="it-IT" sz="1800">
                <a:effectLst/>
              </a:rPr>
              <a:t>Impiegati</a:t>
            </a:r>
            <a:r>
              <a:rPr lang="it-IT" altLang="it-IT" sz="1800" b="0">
                <a:effectLst/>
              </a:rPr>
              <a:t> per </a:t>
            </a:r>
            <a:r>
              <a:rPr lang="it-IT" altLang="it-IT" sz="1800" b="0" i="1">
                <a:effectLst/>
              </a:rPr>
              <a:t>Stipendio</a:t>
            </a:r>
            <a:r>
              <a:rPr lang="it-IT" altLang="it-IT" sz="1800" b="0">
                <a:effectLst/>
              </a:rPr>
              <a:t> &lt; </a:t>
            </a:r>
            <a:r>
              <a:rPr lang="it-IT" altLang="it-IT" sz="1800" b="0" i="1">
                <a:effectLst/>
              </a:rPr>
              <a:t>31000</a:t>
            </a:r>
          </a:p>
          <a:p>
            <a:endParaRPr lang="it-IT" altLang="it-IT" sz="1800" b="0" i="1">
              <a:effectLst/>
            </a:endParaRPr>
          </a:p>
          <a:p>
            <a:endParaRPr lang="it-IT" altLang="it-IT" sz="1800" b="0" i="1">
              <a:effectLst/>
            </a:endParaRPr>
          </a:p>
          <a:p>
            <a:endParaRPr lang="it-IT" altLang="it-IT" sz="1800" b="0" i="1">
              <a:effectLst/>
            </a:endParaRPr>
          </a:p>
          <a:p>
            <a:endParaRPr lang="it-IT" altLang="it-IT" sz="1800" b="0" i="1">
              <a:effectLst/>
            </a:endParaRPr>
          </a:p>
          <a:p>
            <a:r>
              <a:rPr lang="it-IT" altLang="it-IT" sz="1800">
                <a:solidFill>
                  <a:schemeClr val="accent2"/>
                </a:solidFill>
                <a:effectLst/>
              </a:rPr>
              <a:t>DISTINCT</a:t>
            </a:r>
            <a:r>
              <a:rPr lang="it-IT" altLang="it-IT" sz="1800" b="0">
                <a:effectLst/>
              </a:rPr>
              <a:t> garantisce l’assenza di righe duplicate </a:t>
            </a:r>
          </a:p>
        </p:txBody>
      </p:sp>
      <p:sp>
        <p:nvSpPr>
          <p:cNvPr id="239620" name="Rectangle 4"/>
          <p:cNvSpPr>
            <a:spLocks noChangeArrowheads="1"/>
          </p:cNvSpPr>
          <p:nvPr/>
        </p:nvSpPr>
        <p:spPr bwMode="auto">
          <a:xfrm>
            <a:off x="1095375" y="4527550"/>
            <a:ext cx="6913563" cy="86360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a:t>
            </a:r>
          </a:p>
          <a:p>
            <a:pPr>
              <a:spcBef>
                <a:spcPct val="0"/>
              </a:spcBef>
              <a:buFontTx/>
              <a:buNone/>
            </a:pPr>
            <a:r>
              <a:rPr lang="it-IT" altLang="it-IT" sz="1600">
                <a:effectLst/>
                <a:latin typeface="Courier New" panose="02070309020205020404" pitchFamily="49" charset="0"/>
              </a:rPr>
              <a:t>FROM Impiegati</a:t>
            </a:r>
          </a:p>
          <a:p>
            <a:pPr>
              <a:spcBef>
                <a:spcPct val="0"/>
              </a:spcBef>
              <a:buFontTx/>
              <a:buNone/>
            </a:pPr>
            <a:r>
              <a:rPr lang="it-IT" altLang="it-IT" sz="1600">
                <a:effectLst/>
                <a:latin typeface="Courier New" panose="02070309020205020404" pitchFamily="49" charset="0"/>
              </a:rPr>
              <a:t>WHERE Stipendio &lt; 31000;</a:t>
            </a:r>
          </a:p>
        </p:txBody>
      </p:sp>
      <p:sp>
        <p:nvSpPr>
          <p:cNvPr id="239621" name="Rectangle 5"/>
          <p:cNvSpPr>
            <a:spLocks noChangeArrowheads="1"/>
          </p:cNvSpPr>
          <p:nvPr/>
        </p:nvSpPr>
        <p:spPr bwMode="auto">
          <a:xfrm>
            <a:off x="1104900" y="2439988"/>
            <a:ext cx="6913563" cy="692150"/>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SELECT Cognome, Nome, ID</a:t>
            </a:r>
          </a:p>
          <a:p>
            <a:pPr>
              <a:spcBef>
                <a:spcPct val="0"/>
              </a:spcBef>
              <a:buFontTx/>
              <a:buNone/>
            </a:pPr>
            <a:r>
              <a:rPr lang="it-IT" altLang="it-IT" sz="1600">
                <a:effectLst/>
                <a:latin typeface="Courier New" panose="02070309020205020404" pitchFamily="49" charset="0"/>
              </a:rPr>
              <a:t>FROM Impiegati;</a:t>
            </a:r>
          </a:p>
        </p:txBody>
      </p:sp>
      <p:sp>
        <p:nvSpPr>
          <p:cNvPr id="239622" name="Rectangle 6"/>
          <p:cNvSpPr>
            <a:spLocks noChangeArrowheads="1"/>
          </p:cNvSpPr>
          <p:nvPr/>
        </p:nvSpPr>
        <p:spPr bwMode="auto">
          <a:xfrm>
            <a:off x="4787900" y="2655888"/>
            <a:ext cx="2851150" cy="2778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a:t>Ci sono righe duplicate?</a:t>
            </a:r>
          </a:p>
        </p:txBody>
      </p:sp>
      <p:sp>
        <p:nvSpPr>
          <p:cNvPr id="239623" name="Rectangle 7"/>
          <p:cNvSpPr>
            <a:spLocks noChangeArrowheads="1"/>
          </p:cNvSpPr>
          <p:nvPr/>
        </p:nvSpPr>
        <p:spPr bwMode="auto">
          <a:xfrm>
            <a:off x="4779963" y="4826000"/>
            <a:ext cx="2851150" cy="2778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it-IT" altLang="it-IT" b="0"/>
              <a:t>Ci sono righe duplicate?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9619">
                                            <p:txEl>
                                              <p:pRg st="6" end="6"/>
                                            </p:txEl>
                                          </p:spTgt>
                                        </p:tgtEl>
                                        <p:attrNameLst>
                                          <p:attrName>style.visibility</p:attrName>
                                        </p:attrNameLst>
                                      </p:cBhvr>
                                      <p:to>
                                        <p:strVal val="visible"/>
                                      </p:to>
                                    </p:set>
                                    <p:animEffect transition="in" filter="dissolve">
                                      <p:cBhvr>
                                        <p:cTn id="7" dur="500"/>
                                        <p:tgtEl>
                                          <p:spTgt spid="23961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9619">
                                            <p:txEl>
                                              <p:pRg st="8" end="8"/>
                                            </p:txEl>
                                          </p:spTgt>
                                        </p:tgtEl>
                                        <p:attrNameLst>
                                          <p:attrName>style.visibility</p:attrName>
                                        </p:attrNameLst>
                                      </p:cBhvr>
                                      <p:to>
                                        <p:strVal val="visible"/>
                                      </p:to>
                                    </p:set>
                                    <p:animEffect transition="in" filter="dissolve">
                                      <p:cBhvr>
                                        <p:cTn id="10" dur="500"/>
                                        <p:tgtEl>
                                          <p:spTgt spid="239619">
                                            <p:txEl>
                                              <p:pRg st="8" end="8"/>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9620"/>
                                        </p:tgtEl>
                                        <p:attrNameLst>
                                          <p:attrName>style.visibility</p:attrName>
                                        </p:attrNameLst>
                                      </p:cBhvr>
                                      <p:to>
                                        <p:strVal val="visible"/>
                                      </p:to>
                                    </p:set>
                                    <p:animEffect transition="in" filter="dissolve">
                                      <p:cBhvr>
                                        <p:cTn id="13" dur="500"/>
                                        <p:tgtEl>
                                          <p:spTgt spid="239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39619">
                                            <p:txEl>
                                              <p:pRg st="13" end="13"/>
                                            </p:txEl>
                                          </p:spTgt>
                                        </p:tgtEl>
                                        <p:attrNameLst>
                                          <p:attrName>style.visibility</p:attrName>
                                        </p:attrNameLst>
                                      </p:cBhvr>
                                      <p:to>
                                        <p:strVal val="visible"/>
                                      </p:to>
                                    </p:set>
                                    <p:animEffect transition="in" filter="dissolve">
                                      <p:cBhvr>
                                        <p:cTn id="18" dur="500"/>
                                        <p:tgtEl>
                                          <p:spTgt spid="239619">
                                            <p:txEl>
                                              <p:pRg st="13" end="1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9622"/>
                                        </p:tgtEl>
                                        <p:attrNameLst>
                                          <p:attrName>style.visibility</p:attrName>
                                        </p:attrNameLst>
                                      </p:cBhvr>
                                      <p:to>
                                        <p:strVal val="visible"/>
                                      </p:to>
                                    </p:set>
                                    <p:animEffect transition="in" filter="dissolve">
                                      <p:cBhvr>
                                        <p:cTn id="23" dur="500"/>
                                        <p:tgtEl>
                                          <p:spTgt spid="23962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39623"/>
                                        </p:tgtEl>
                                        <p:attrNameLst>
                                          <p:attrName>style.visibility</p:attrName>
                                        </p:attrNameLst>
                                      </p:cBhvr>
                                      <p:to>
                                        <p:strVal val="visible"/>
                                      </p:to>
                                    </p:set>
                                    <p:animEffect transition="in" filter="dissolve">
                                      <p:cBhvr>
                                        <p:cTn id="26" dur="500"/>
                                        <p:tgtEl>
                                          <p:spTgt spid="239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animBg="1"/>
      <p:bldP spid="239622" grpId="0" animBg="1"/>
      <p:bldP spid="2396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76D2BA76-8D51-4D4B-8ADB-09AF6A893094}" type="slidenum">
              <a:rPr lang="it-IT" altLang="it-IT"/>
              <a:pPr/>
              <a:t>26</a:t>
            </a:fld>
            <a:endParaRPr lang="it-IT" altLang="it-IT">
              <a:solidFill>
                <a:schemeClr val="tx1"/>
              </a:solidFill>
            </a:endParaRPr>
          </a:p>
        </p:txBody>
      </p:sp>
      <p:sp>
        <p:nvSpPr>
          <p:cNvPr id="311298" name="Rectangle 2"/>
          <p:cNvSpPr>
            <a:spLocks noChangeArrowheads="1"/>
          </p:cNvSpPr>
          <p:nvPr/>
        </p:nvSpPr>
        <p:spPr bwMode="auto">
          <a:xfrm>
            <a:off x="685800" y="3141663"/>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Interrogazioni su più tabelle</a:t>
            </a:r>
            <a:endParaRPr lang="it-IT" altLang="it-IT"/>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4"/>
          <p:cNvSpPr>
            <a:spLocks noGrp="1"/>
          </p:cNvSpPr>
          <p:nvPr>
            <p:ph type="sldNum" sz="quarter" idx="11"/>
          </p:nvPr>
        </p:nvSpPr>
        <p:spPr/>
        <p:txBody>
          <a:bodyPr/>
          <a:lstStyle/>
          <a:p>
            <a:fld id="{4400B1D3-6AAE-4FDE-857A-3DCE6E956871}" type="slidenum">
              <a:rPr lang="it-IT" altLang="it-IT"/>
              <a:pPr/>
              <a:t>27</a:t>
            </a:fld>
            <a:endParaRPr lang="it-IT" altLang="it-IT">
              <a:solidFill>
                <a:schemeClr val="tx1"/>
              </a:solidFill>
            </a:endParaRPr>
          </a:p>
        </p:txBody>
      </p:sp>
      <p:sp>
        <p:nvSpPr>
          <p:cNvPr id="243714"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JOIN ed SQL</a:t>
            </a:r>
          </a:p>
        </p:txBody>
      </p:sp>
      <p:sp>
        <p:nvSpPr>
          <p:cNvPr id="243715" name="Rectangle 3"/>
          <p:cNvSpPr>
            <a:spLocks noChangeArrowheads="1"/>
          </p:cNvSpPr>
          <p:nvPr/>
        </p:nvSpPr>
        <p:spPr bwMode="auto">
          <a:xfrm>
            <a:off x="404813" y="1177925"/>
            <a:ext cx="8312150" cy="5068888"/>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190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b="0">
                <a:effectLst/>
              </a:rPr>
              <a:t>Per capire come agisce SELECT con più tabelle usiamo : </a:t>
            </a:r>
          </a:p>
          <a:p>
            <a:endParaRPr lang="it-IT" altLang="it-IT" sz="1800" b="0">
              <a:effectLst/>
            </a:endParaRPr>
          </a:p>
          <a:p>
            <a:endParaRPr lang="it-IT" altLang="it-IT" sz="1800" b="0">
              <a:effectLst/>
            </a:endParaRPr>
          </a:p>
          <a:p>
            <a:endParaRPr lang="it-IT" altLang="it-IT" sz="1800" b="0">
              <a:effectLst/>
            </a:endParaRPr>
          </a:p>
          <a:p>
            <a:endParaRPr lang="it-IT" altLang="it-IT" sz="1800" b="0">
              <a:effectLst/>
            </a:endParaRPr>
          </a:p>
          <a:p>
            <a:endParaRPr lang="it-IT" altLang="it-IT" sz="1800" b="0">
              <a:effectLst/>
            </a:endParaRPr>
          </a:p>
          <a:p>
            <a:endParaRPr lang="it-IT" altLang="it-IT" sz="1800" b="0">
              <a:effectLst/>
            </a:endParaRPr>
          </a:p>
          <a:p>
            <a:endParaRPr lang="it-IT" altLang="it-IT" sz="1800" b="0">
              <a:effectLst/>
            </a:endParaRPr>
          </a:p>
          <a:p>
            <a:pPr>
              <a:spcBef>
                <a:spcPct val="75000"/>
              </a:spcBef>
            </a:pPr>
            <a:r>
              <a:rPr lang="it-IT" altLang="it-IT" sz="1800" b="0">
                <a:effectLst/>
              </a:rPr>
              <a:t>Componiamo </a:t>
            </a:r>
            <a:r>
              <a:rPr lang="it-IT" altLang="it-IT" sz="1800">
                <a:effectLst/>
              </a:rPr>
              <a:t>Madri</a:t>
            </a:r>
            <a:r>
              <a:rPr lang="it-IT" altLang="it-IT" sz="1800" b="0">
                <a:effectLst/>
              </a:rPr>
              <a:t> e </a:t>
            </a:r>
            <a:r>
              <a:rPr lang="it-IT" altLang="it-IT" sz="1800">
                <a:effectLst/>
              </a:rPr>
              <a:t>Padri</a:t>
            </a:r>
            <a:r>
              <a:rPr lang="it-IT" altLang="it-IT" sz="1800" b="0">
                <a:effectLst/>
              </a:rPr>
              <a:t> per ottenere:</a:t>
            </a:r>
          </a:p>
          <a:p>
            <a:pPr lvl="1">
              <a:spcBef>
                <a:spcPct val="50000"/>
              </a:spcBef>
            </a:pPr>
            <a:r>
              <a:rPr lang="it-IT" altLang="it-IT" sz="1800">
                <a:effectLst/>
              </a:rPr>
              <a:t>Prodotto Cartesiano</a:t>
            </a:r>
          </a:p>
          <a:p>
            <a:pPr lvl="1">
              <a:spcBef>
                <a:spcPct val="30000"/>
              </a:spcBef>
            </a:pPr>
            <a:r>
              <a:rPr lang="it-IT" altLang="it-IT" sz="1800">
                <a:effectLst/>
              </a:rPr>
              <a:t>Equi Join</a:t>
            </a:r>
          </a:p>
          <a:p>
            <a:pPr lvl="1">
              <a:spcBef>
                <a:spcPct val="30000"/>
              </a:spcBef>
            </a:pPr>
            <a:r>
              <a:rPr lang="it-IT" altLang="it-IT" sz="1800">
                <a:effectLst/>
              </a:rPr>
              <a:t>Left Join </a:t>
            </a:r>
          </a:p>
          <a:p>
            <a:pPr lvl="1">
              <a:spcBef>
                <a:spcPct val="30000"/>
              </a:spcBef>
            </a:pPr>
            <a:r>
              <a:rPr lang="it-IT" altLang="it-IT" sz="1800">
                <a:effectLst/>
              </a:rPr>
              <a:t>Right Join</a:t>
            </a:r>
          </a:p>
          <a:p>
            <a:pPr>
              <a:buFontTx/>
              <a:buNone/>
            </a:pPr>
            <a:endParaRPr lang="it-IT" altLang="it-IT" sz="2000" b="0">
              <a:effectLst/>
            </a:endParaRPr>
          </a:p>
        </p:txBody>
      </p:sp>
      <p:pic>
        <p:nvPicPr>
          <p:cNvPr id="2437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275" y="1776413"/>
            <a:ext cx="2911475" cy="19843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437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782763"/>
            <a:ext cx="2900362" cy="19843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EADF2E94-F657-4CF1-904B-A12FA7E4FBB2}" type="slidenum">
              <a:rPr lang="it-IT" altLang="it-IT"/>
              <a:pPr/>
              <a:t>28</a:t>
            </a:fld>
            <a:endParaRPr lang="it-IT" altLang="it-IT">
              <a:solidFill>
                <a:schemeClr val="tx1"/>
              </a:solidFill>
            </a:endParaRPr>
          </a:p>
        </p:txBody>
      </p:sp>
      <p:sp>
        <p:nvSpPr>
          <p:cNvPr id="258050" name="Rectangle 2"/>
          <p:cNvSpPr>
            <a:spLocks noGrp="1" noChangeArrowheads="1"/>
          </p:cNvSpPr>
          <p:nvPr>
            <p:ph type="title"/>
          </p:nvPr>
        </p:nvSpPr>
        <p:spPr>
          <a:xfrm>
            <a:off x="417513" y="222250"/>
            <a:ext cx="7467600" cy="685800"/>
          </a:xfrm>
        </p:spPr>
        <p:txBody>
          <a:bodyPr/>
          <a:lstStyle/>
          <a:p>
            <a:r>
              <a:rPr lang="it-IT" altLang="it-IT" sz="3200">
                <a:solidFill>
                  <a:srgbClr val="CC6600"/>
                </a:solidFill>
              </a:rPr>
              <a:t>Prodotto Cartesiano</a:t>
            </a:r>
          </a:p>
        </p:txBody>
      </p:sp>
      <p:pic>
        <p:nvPicPr>
          <p:cNvPr id="258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906838"/>
            <a:ext cx="6481763" cy="2401887"/>
          </a:xfrm>
          <a:prstGeom prst="rect">
            <a:avLst/>
          </a:prstGeom>
          <a:noFill/>
          <a:extLst>
            <a:ext uri="{909E8E84-426E-40DD-AFC4-6F175D3DCCD1}">
              <a14:hiddenFill xmlns:a14="http://schemas.microsoft.com/office/drawing/2010/main">
                <a:solidFill>
                  <a:srgbClr val="FFFFFF"/>
                </a:solidFill>
              </a14:hiddenFill>
            </a:ext>
          </a:extLst>
        </p:spPr>
      </p:pic>
      <p:pic>
        <p:nvPicPr>
          <p:cNvPr id="2580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20938"/>
            <a:ext cx="4248150" cy="1223962"/>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580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0438" y="1196975"/>
            <a:ext cx="3762375" cy="36385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58062" name="Rectangle 14"/>
          <p:cNvSpPr>
            <a:spLocks noChangeArrowheads="1"/>
          </p:cNvSpPr>
          <p:nvPr/>
        </p:nvSpPr>
        <p:spPr bwMode="auto">
          <a:xfrm>
            <a:off x="2070100" y="1341438"/>
            <a:ext cx="2016125" cy="8651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sz="1800" b="0"/>
              <a:t>Dati privi di valore informativo </a:t>
            </a:r>
          </a:p>
        </p:txBody>
      </p:sp>
      <p:sp>
        <p:nvSpPr>
          <p:cNvPr id="258065" name="Rectangle 17"/>
          <p:cNvSpPr>
            <a:spLocks noChangeArrowheads="1"/>
          </p:cNvSpPr>
          <p:nvPr/>
        </p:nvSpPr>
        <p:spPr bwMode="auto">
          <a:xfrm>
            <a:off x="755650" y="2995613"/>
            <a:ext cx="1584325" cy="17938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it-IT" altLang="it-IT"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61"/>
                                        </p:tgtEl>
                                        <p:attrNameLst>
                                          <p:attrName>style.visibility</p:attrName>
                                        </p:attrNameLst>
                                      </p:cBhvr>
                                      <p:to>
                                        <p:strVal val="visible"/>
                                      </p:to>
                                    </p:set>
                                    <p:animEffect transition="in" filter="dissolve">
                                      <p:cBhvr>
                                        <p:cTn id="7" dur="500"/>
                                        <p:tgtEl>
                                          <p:spTgt spid="258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8062"/>
                                        </p:tgtEl>
                                        <p:attrNameLst>
                                          <p:attrName>style.visibility</p:attrName>
                                        </p:attrNameLst>
                                      </p:cBhvr>
                                      <p:to>
                                        <p:strVal val="visible"/>
                                      </p:to>
                                    </p:set>
                                    <p:animEffect transition="in" filter="dissolve">
                                      <p:cBhvr>
                                        <p:cTn id="12" dur="500"/>
                                        <p:tgtEl>
                                          <p:spTgt spid="258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egnaposto numero diapositiva 4"/>
          <p:cNvSpPr>
            <a:spLocks noGrp="1"/>
          </p:cNvSpPr>
          <p:nvPr>
            <p:ph type="sldNum" sz="quarter" idx="11"/>
          </p:nvPr>
        </p:nvSpPr>
        <p:spPr/>
        <p:txBody>
          <a:bodyPr/>
          <a:lstStyle/>
          <a:p>
            <a:fld id="{A928C713-D971-422F-9C00-890618F6FB09}" type="slidenum">
              <a:rPr lang="it-IT" altLang="it-IT"/>
              <a:pPr/>
              <a:t>29</a:t>
            </a:fld>
            <a:endParaRPr lang="it-IT" altLang="it-IT">
              <a:solidFill>
                <a:schemeClr val="tx1"/>
              </a:solidFill>
            </a:endParaRPr>
          </a:p>
        </p:txBody>
      </p:sp>
      <p:sp>
        <p:nvSpPr>
          <p:cNvPr id="260098"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Equi Join: due sintassi</a:t>
            </a:r>
          </a:p>
        </p:txBody>
      </p:sp>
      <p:pic>
        <p:nvPicPr>
          <p:cNvPr id="260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1258888"/>
            <a:ext cx="3744913"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601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917575"/>
            <a:ext cx="5256212" cy="16192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26011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3573463"/>
            <a:ext cx="8135937" cy="2914650"/>
          </a:xfrm>
          <a:prstGeom prst="rect">
            <a:avLst/>
          </a:prstGeom>
          <a:noFill/>
          <a:extLst>
            <a:ext uri="{909E8E84-426E-40DD-AFC4-6F175D3DCCD1}">
              <a14:hiddenFill xmlns:a14="http://schemas.microsoft.com/office/drawing/2010/main">
                <a:solidFill>
                  <a:srgbClr val="FFFFFF"/>
                </a:solidFill>
              </a14:hiddenFill>
            </a:ext>
          </a:extLst>
        </p:spPr>
      </p:pic>
      <p:pic>
        <p:nvPicPr>
          <p:cNvPr id="2601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3789363"/>
            <a:ext cx="4752975" cy="11620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60105" name="Rectangle 9"/>
          <p:cNvSpPr>
            <a:spLocks noChangeArrowheads="1"/>
          </p:cNvSpPr>
          <p:nvPr/>
        </p:nvSpPr>
        <p:spPr bwMode="auto">
          <a:xfrm>
            <a:off x="373063" y="2387600"/>
            <a:ext cx="2424112" cy="258763"/>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0112" name="Rectangle 16"/>
          <p:cNvSpPr>
            <a:spLocks noChangeArrowheads="1"/>
          </p:cNvSpPr>
          <p:nvPr/>
        </p:nvSpPr>
        <p:spPr bwMode="auto">
          <a:xfrm>
            <a:off x="4619625" y="4408488"/>
            <a:ext cx="3624263" cy="25876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0113" name="Oval 17"/>
          <p:cNvSpPr>
            <a:spLocks noChangeArrowheads="1"/>
          </p:cNvSpPr>
          <p:nvPr/>
        </p:nvSpPr>
        <p:spPr bwMode="auto">
          <a:xfrm>
            <a:off x="1495425" y="2005013"/>
            <a:ext cx="252413" cy="25241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0116" name="Rectangle 20"/>
          <p:cNvSpPr>
            <a:spLocks noChangeArrowheads="1"/>
          </p:cNvSpPr>
          <p:nvPr/>
        </p:nvSpPr>
        <p:spPr bwMode="auto">
          <a:xfrm>
            <a:off x="971550" y="1231900"/>
            <a:ext cx="1730375" cy="2873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sz="1800" b="0"/>
              <a:t>AS opzionale</a:t>
            </a:r>
          </a:p>
        </p:txBody>
      </p:sp>
      <p:sp>
        <p:nvSpPr>
          <p:cNvPr id="260119" name="Line 23"/>
          <p:cNvSpPr>
            <a:spLocks noChangeShapeType="1"/>
          </p:cNvSpPr>
          <p:nvPr/>
        </p:nvSpPr>
        <p:spPr bwMode="auto">
          <a:xfrm flipH="1">
            <a:off x="7164388" y="3175000"/>
            <a:ext cx="0" cy="1223963"/>
          </a:xfrm>
          <a:prstGeom prst="line">
            <a:avLst/>
          </a:prstGeom>
          <a:noFill/>
          <a:ln w="698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60115" name="Rectangle 19"/>
          <p:cNvSpPr>
            <a:spLocks noChangeArrowheads="1"/>
          </p:cNvSpPr>
          <p:nvPr/>
        </p:nvSpPr>
        <p:spPr bwMode="auto">
          <a:xfrm>
            <a:off x="6262688" y="2727325"/>
            <a:ext cx="1800225" cy="7191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sz="1800" b="0"/>
              <a:t>Sintassi usata da Access</a:t>
            </a:r>
          </a:p>
        </p:txBody>
      </p:sp>
      <p:sp>
        <p:nvSpPr>
          <p:cNvPr id="260120" name="Rectangle 24"/>
          <p:cNvSpPr>
            <a:spLocks noChangeArrowheads="1"/>
          </p:cNvSpPr>
          <p:nvPr/>
        </p:nvSpPr>
        <p:spPr bwMode="auto">
          <a:xfrm>
            <a:off x="1101725" y="4752975"/>
            <a:ext cx="2520950" cy="207963"/>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0113"/>
                                        </p:tgtEl>
                                        <p:attrNameLst>
                                          <p:attrName>style.visibility</p:attrName>
                                        </p:attrNameLst>
                                      </p:cBhvr>
                                      <p:to>
                                        <p:strVal val="visible"/>
                                      </p:to>
                                    </p:set>
                                    <p:animEffect transition="in" filter="dissolve">
                                      <p:cBhvr>
                                        <p:cTn id="7" dur="500"/>
                                        <p:tgtEl>
                                          <p:spTgt spid="2601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0116"/>
                                        </p:tgtEl>
                                        <p:attrNameLst>
                                          <p:attrName>style.visibility</p:attrName>
                                        </p:attrNameLst>
                                      </p:cBhvr>
                                      <p:to>
                                        <p:strVal val="visible"/>
                                      </p:to>
                                    </p:set>
                                    <p:animEffect transition="in" filter="dissolve">
                                      <p:cBhvr>
                                        <p:cTn id="10" dur="500"/>
                                        <p:tgtEl>
                                          <p:spTgt spid="2601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60111"/>
                                        </p:tgtEl>
                                        <p:attrNameLst>
                                          <p:attrName>style.visibility</p:attrName>
                                        </p:attrNameLst>
                                      </p:cBhvr>
                                      <p:to>
                                        <p:strVal val="visible"/>
                                      </p:to>
                                    </p:set>
                                    <p:animEffect transition="in" filter="dissolve">
                                      <p:cBhvr>
                                        <p:cTn id="15" dur="500"/>
                                        <p:tgtEl>
                                          <p:spTgt spid="2601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0120"/>
                                        </p:tgtEl>
                                        <p:attrNameLst>
                                          <p:attrName>style.visibility</p:attrName>
                                        </p:attrNameLst>
                                      </p:cBhvr>
                                      <p:to>
                                        <p:strVal val="visible"/>
                                      </p:to>
                                    </p:set>
                                    <p:animEffect transition="in" filter="dissolve">
                                      <p:cBhvr>
                                        <p:cTn id="18" dur="500"/>
                                        <p:tgtEl>
                                          <p:spTgt spid="2601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60109"/>
                                        </p:tgtEl>
                                        <p:attrNameLst>
                                          <p:attrName>style.visibility</p:attrName>
                                        </p:attrNameLst>
                                      </p:cBhvr>
                                      <p:to>
                                        <p:strVal val="visible"/>
                                      </p:to>
                                    </p:set>
                                    <p:animEffect transition="in" filter="dissolve">
                                      <p:cBhvr>
                                        <p:cTn id="23" dur="500"/>
                                        <p:tgtEl>
                                          <p:spTgt spid="26010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0112"/>
                                        </p:tgtEl>
                                        <p:attrNameLst>
                                          <p:attrName>style.visibility</p:attrName>
                                        </p:attrNameLst>
                                      </p:cBhvr>
                                      <p:to>
                                        <p:strVal val="visible"/>
                                      </p:to>
                                    </p:set>
                                    <p:animEffect transition="in" filter="dissolve">
                                      <p:cBhvr>
                                        <p:cTn id="26" dur="500"/>
                                        <p:tgtEl>
                                          <p:spTgt spid="2601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60115"/>
                                        </p:tgtEl>
                                        <p:attrNameLst>
                                          <p:attrName>style.visibility</p:attrName>
                                        </p:attrNameLst>
                                      </p:cBhvr>
                                      <p:to>
                                        <p:strVal val="visible"/>
                                      </p:to>
                                    </p:set>
                                    <p:animEffect transition="in" filter="dissolve">
                                      <p:cBhvr>
                                        <p:cTn id="31" dur="500"/>
                                        <p:tgtEl>
                                          <p:spTgt spid="2601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0119"/>
                                        </p:tgtEl>
                                        <p:attrNameLst>
                                          <p:attrName>style.visibility</p:attrName>
                                        </p:attrNameLst>
                                      </p:cBhvr>
                                      <p:to>
                                        <p:strVal val="visible"/>
                                      </p:to>
                                    </p:set>
                                    <p:animEffect transition="in" filter="dissolve">
                                      <p:cBhvr>
                                        <p:cTn id="34" dur="500"/>
                                        <p:tgtEl>
                                          <p:spTgt spid="26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12" grpId="0" animBg="1"/>
      <p:bldP spid="260113" grpId="0" animBg="1"/>
      <p:bldP spid="260116" grpId="0" animBg="1"/>
      <p:bldP spid="260119" grpId="0" animBg="1"/>
      <p:bldP spid="260115" grpId="0" animBg="1"/>
      <p:bldP spid="260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p:cNvSpPr>
            <a:spLocks noGrp="1"/>
          </p:cNvSpPr>
          <p:nvPr>
            <p:ph type="sldNum" sz="quarter" idx="11"/>
          </p:nvPr>
        </p:nvSpPr>
        <p:spPr/>
        <p:txBody>
          <a:bodyPr/>
          <a:lstStyle/>
          <a:p>
            <a:fld id="{77AAC2F8-C7F1-4F48-84DA-914BD5FD5319}" type="slidenum">
              <a:rPr lang="it-IT" altLang="it-IT"/>
              <a:pPr/>
              <a:t>3</a:t>
            </a:fld>
            <a:endParaRPr lang="it-IT" altLang="it-IT">
              <a:solidFill>
                <a:schemeClr val="tx1"/>
              </a:solidFill>
            </a:endParaRPr>
          </a:p>
        </p:txBody>
      </p:sp>
      <p:sp>
        <p:nvSpPr>
          <p:cNvPr id="69691" name="Rectangle 59"/>
          <p:cNvSpPr>
            <a:spLocks noChangeArrowheads="1"/>
          </p:cNvSpPr>
          <p:nvPr/>
        </p:nvSpPr>
        <p:spPr bwMode="auto">
          <a:xfrm>
            <a:off x="458788" y="1139825"/>
            <a:ext cx="8208962" cy="5265738"/>
          </a:xfrm>
          <a:prstGeom prst="rect">
            <a:avLst/>
          </a:prstGeom>
          <a:solidFill>
            <a:srgbClr val="F7FFFF"/>
          </a:solidFill>
          <a:ln w="15875">
            <a:solidFill>
              <a:srgbClr val="C0C0C0"/>
            </a:solidFill>
            <a:miter lim="800000"/>
            <a:headEnd/>
            <a:tailEnd/>
          </a:ln>
          <a:effectLst>
            <a:outerShdw dist="107763" dir="2700000" algn="ctr" rotWithShape="0">
              <a:schemeClr val="bg2">
                <a:alpha val="50000"/>
              </a:schemeClr>
            </a:outerShdw>
          </a:effectLst>
        </p:spPr>
        <p:txBody>
          <a:bodyPr lIns="234000" tIns="190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r>
              <a:rPr lang="it-IT" altLang="it-IT" sz="1800" b="0">
                <a:effectLst/>
              </a:rPr>
              <a:t>	Un </a:t>
            </a:r>
            <a:r>
              <a:rPr lang="it-IT" altLang="it-IT" sz="1800">
                <a:effectLst/>
              </a:rPr>
              <a:t>DBMS</a:t>
            </a:r>
            <a:r>
              <a:rPr lang="it-IT" altLang="it-IT" sz="1800" b="0">
                <a:effectLst/>
              </a:rPr>
              <a:t> deve disporre di un linguaggio per: </a:t>
            </a:r>
          </a:p>
          <a:p>
            <a:pPr>
              <a:spcBef>
                <a:spcPct val="30000"/>
              </a:spcBef>
            </a:pPr>
            <a:r>
              <a:rPr lang="it-IT" altLang="it-IT" sz="1800" b="0">
                <a:effectLst/>
              </a:rPr>
              <a:t>definire e creare il database: </a:t>
            </a:r>
            <a:r>
              <a:rPr lang="it-IT" altLang="it-IT" sz="1800">
                <a:solidFill>
                  <a:schemeClr val="accent2"/>
                </a:solidFill>
                <a:effectLst/>
              </a:rPr>
              <a:t>DDL</a:t>
            </a:r>
            <a:r>
              <a:rPr lang="it-IT" altLang="it-IT" sz="1800" b="0">
                <a:solidFill>
                  <a:schemeClr val="accent2"/>
                </a:solidFill>
                <a:effectLst/>
              </a:rPr>
              <a:t> </a:t>
            </a:r>
            <a:r>
              <a:rPr lang="it-IT" altLang="it-IT" sz="1800" b="0">
                <a:effectLst/>
              </a:rPr>
              <a:t>- Data Definition Language</a:t>
            </a:r>
          </a:p>
          <a:p>
            <a:pPr>
              <a:spcBef>
                <a:spcPct val="30000"/>
              </a:spcBef>
            </a:pPr>
            <a:r>
              <a:rPr lang="it-IT" altLang="it-IT" sz="1800" b="0">
                <a:effectLst/>
              </a:rPr>
              <a:t>inserire, cancellare e modificare i dati: </a:t>
            </a:r>
            <a:r>
              <a:rPr lang="it-IT" altLang="it-IT" sz="1800">
                <a:solidFill>
                  <a:schemeClr val="accent2"/>
                </a:solidFill>
                <a:effectLst/>
              </a:rPr>
              <a:t>DML</a:t>
            </a:r>
            <a:r>
              <a:rPr lang="it-IT" altLang="it-IT" sz="1800">
                <a:effectLst/>
              </a:rPr>
              <a:t> </a:t>
            </a:r>
            <a:r>
              <a:rPr lang="it-IT" altLang="it-IT" sz="1800" b="0">
                <a:effectLst/>
              </a:rPr>
              <a:t>- Data Manipulation Language  </a:t>
            </a:r>
          </a:p>
          <a:p>
            <a:pPr>
              <a:spcBef>
                <a:spcPct val="30000"/>
              </a:spcBef>
            </a:pPr>
            <a:r>
              <a:rPr lang="it-IT" altLang="it-IT" sz="1800" b="0">
                <a:effectLst/>
              </a:rPr>
              <a:t>interrogare il database per estrarre informazioni: </a:t>
            </a:r>
            <a:r>
              <a:rPr lang="it-IT" altLang="it-IT" sz="1800">
                <a:solidFill>
                  <a:schemeClr val="accent2"/>
                </a:solidFill>
                <a:effectLst/>
              </a:rPr>
              <a:t>QL</a:t>
            </a:r>
            <a:r>
              <a:rPr lang="it-IT" altLang="it-IT" sz="1800">
                <a:effectLst/>
              </a:rPr>
              <a:t> </a:t>
            </a:r>
            <a:r>
              <a:rPr lang="it-IT" altLang="it-IT" sz="1800" b="0">
                <a:effectLst/>
              </a:rPr>
              <a:t>- Query Language</a:t>
            </a:r>
          </a:p>
          <a:p>
            <a:pPr>
              <a:spcBef>
                <a:spcPct val="30000"/>
              </a:spcBef>
            </a:pPr>
            <a:endParaRPr lang="it-IT" altLang="it-IT" sz="1800" b="0">
              <a:effectLst/>
            </a:endParaRPr>
          </a:p>
          <a:p>
            <a:pPr>
              <a:spcBef>
                <a:spcPct val="30000"/>
              </a:spcBef>
            </a:pPr>
            <a:endParaRPr lang="it-IT" altLang="it-IT" sz="1800" b="0">
              <a:effectLst/>
            </a:endParaRPr>
          </a:p>
          <a:p>
            <a:pPr>
              <a:spcBef>
                <a:spcPct val="30000"/>
              </a:spcBef>
            </a:pPr>
            <a:endParaRPr lang="it-IT" altLang="it-IT" sz="1800">
              <a:solidFill>
                <a:schemeClr val="accent2"/>
              </a:solidFill>
              <a:effectLst/>
            </a:endParaRPr>
          </a:p>
          <a:p>
            <a:pPr>
              <a:spcBef>
                <a:spcPct val="35000"/>
              </a:spcBef>
            </a:pPr>
            <a:endParaRPr lang="it-IT" altLang="it-IT" sz="1800">
              <a:solidFill>
                <a:schemeClr val="accent2"/>
              </a:solidFill>
              <a:effectLst/>
            </a:endParaRPr>
          </a:p>
          <a:p>
            <a:pPr>
              <a:spcBef>
                <a:spcPct val="0"/>
              </a:spcBef>
            </a:pPr>
            <a:r>
              <a:rPr lang="it-IT" altLang="it-IT" sz="1800">
                <a:solidFill>
                  <a:schemeClr val="accent2"/>
                </a:solidFill>
                <a:effectLst/>
              </a:rPr>
              <a:t>SQL</a:t>
            </a:r>
            <a:r>
              <a:rPr lang="it-IT" altLang="it-IT" sz="1800" b="0">
                <a:effectLst/>
              </a:rPr>
              <a:t> – Structured Query Language è il linguaggio standardizzato che assolve a funzioni di </a:t>
            </a:r>
            <a:r>
              <a:rPr lang="it-IT" altLang="it-IT" sz="1800">
                <a:effectLst/>
              </a:rPr>
              <a:t>DDL</a:t>
            </a:r>
            <a:r>
              <a:rPr lang="it-IT" altLang="it-IT" sz="1800" b="0">
                <a:effectLst/>
              </a:rPr>
              <a:t>, </a:t>
            </a:r>
            <a:r>
              <a:rPr lang="it-IT" altLang="it-IT" sz="1800">
                <a:effectLst/>
              </a:rPr>
              <a:t>DML</a:t>
            </a:r>
            <a:r>
              <a:rPr lang="it-IT" altLang="it-IT" sz="1800" b="0">
                <a:effectLst/>
              </a:rPr>
              <a:t> e </a:t>
            </a:r>
            <a:r>
              <a:rPr lang="it-IT" altLang="it-IT" sz="1800">
                <a:effectLst/>
              </a:rPr>
              <a:t>QL</a:t>
            </a:r>
          </a:p>
          <a:p>
            <a:pPr lvl="1">
              <a:spcBef>
                <a:spcPct val="30000"/>
              </a:spcBef>
            </a:pPr>
            <a:r>
              <a:rPr lang="it-IT" altLang="it-IT" sz="1800" b="0">
                <a:effectLst/>
              </a:rPr>
              <a:t>Portabile da un DBMS a un altro</a:t>
            </a:r>
          </a:p>
          <a:p>
            <a:pPr lvl="1">
              <a:spcBef>
                <a:spcPct val="30000"/>
              </a:spcBef>
            </a:pPr>
            <a:r>
              <a:rPr lang="it-IT" altLang="it-IT" sz="1800" b="0">
                <a:effectLst/>
              </a:rPr>
              <a:t>Utile e necessario anche con le query QBE di Access </a:t>
            </a:r>
          </a:p>
          <a:p>
            <a:pPr lvl="1">
              <a:spcBef>
                <a:spcPct val="30000"/>
              </a:spcBef>
            </a:pPr>
            <a:r>
              <a:rPr lang="it-IT" altLang="it-IT" sz="1800" b="0">
                <a:effectLst/>
              </a:rPr>
              <a:t>Query QBE di Access </a:t>
            </a:r>
            <a:r>
              <a:rPr lang="it-IT" altLang="it-IT" sz="1800" b="0">
                <a:effectLst/>
                <a:sym typeface="Wingdings" panose="05000000000000000000" pitchFamily="2" charset="2"/>
              </a:rPr>
              <a:t> codice SQL </a:t>
            </a:r>
          </a:p>
          <a:p>
            <a:pPr lvl="1">
              <a:spcBef>
                <a:spcPct val="30000"/>
              </a:spcBef>
            </a:pPr>
            <a:r>
              <a:rPr lang="it-IT" altLang="it-IT" sz="1800" b="0">
                <a:effectLst/>
                <a:sym typeface="Wingdings" panose="05000000000000000000" pitchFamily="2" charset="2"/>
              </a:rPr>
              <a:t>Codice SQL  Query QBE di Access </a:t>
            </a:r>
            <a:r>
              <a:rPr lang="it-IT" altLang="it-IT" sz="1800" b="0">
                <a:effectLst/>
              </a:rPr>
              <a:t>    </a:t>
            </a:r>
          </a:p>
        </p:txBody>
      </p:sp>
      <p:sp>
        <p:nvSpPr>
          <p:cNvPr id="69692" name="Rectangle 60"/>
          <p:cNvSpPr>
            <a:spLocks noGrp="1" noChangeArrowheads="1"/>
          </p:cNvSpPr>
          <p:nvPr>
            <p:ph type="body" idx="1"/>
          </p:nvPr>
        </p:nvSpPr>
        <p:spPr>
          <a:xfrm>
            <a:off x="827088" y="2852738"/>
            <a:ext cx="7489825" cy="911225"/>
          </a:xfrm>
          <a:solidFill>
            <a:schemeClr val="bg1"/>
          </a:solidFill>
          <a:ln w="12700">
            <a:solidFill>
              <a:srgbClr val="C0C0C0"/>
            </a:solidFill>
            <a:miter lim="800000"/>
            <a:headEnd/>
            <a:tailEnd/>
          </a:ln>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p>
            <a:pPr>
              <a:lnSpc>
                <a:spcPct val="80000"/>
              </a:lnSpc>
              <a:buFontTx/>
              <a:buNone/>
            </a:pPr>
            <a:r>
              <a:rPr lang="it-IT" altLang="it-IT" sz="1400" b="0" i="1">
                <a:effectLst/>
              </a:rPr>
              <a:t>	Il linguaggio deve permettere di fare tutto questo facilmente ed essere basato su costrutti semplici e facili da imparare. Le sue caratteristiche, infine, devono essere standardizzate in modo che un utente, cambiando DBMS, non debba apprendere un nuovo linguaggio per usare la base dati.</a:t>
            </a:r>
          </a:p>
        </p:txBody>
      </p:sp>
      <p:sp>
        <p:nvSpPr>
          <p:cNvPr id="69714" name="Rectangle 82"/>
          <p:cNvSpPr>
            <a:spLocks noGrp="1" noChangeArrowheads="1"/>
          </p:cNvSpPr>
          <p:nvPr>
            <p:ph type="title"/>
          </p:nvPr>
        </p:nvSpPr>
        <p:spPr>
          <a:xfrm>
            <a:off x="381000" y="241300"/>
            <a:ext cx="7467600" cy="685800"/>
          </a:xfrm>
          <a:noFill/>
          <a:ln/>
        </p:spPr>
        <p:txBody>
          <a:bodyPr/>
          <a:lstStyle/>
          <a:p>
            <a:r>
              <a:rPr lang="it-IT" altLang="it-IT" sz="3200">
                <a:solidFill>
                  <a:srgbClr val="CC6600"/>
                </a:solidFill>
              </a:rPr>
              <a:t>Il linguaggio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692">
                                            <p:bg/>
                                          </p:spTgt>
                                        </p:tgtEl>
                                        <p:attrNameLst>
                                          <p:attrName>style.visibility</p:attrName>
                                        </p:attrNameLst>
                                      </p:cBhvr>
                                      <p:to>
                                        <p:strVal val="visible"/>
                                      </p:to>
                                    </p:set>
                                    <p:animEffect transition="in" filter="dissolve">
                                      <p:cBhvr>
                                        <p:cTn id="7" dur="500"/>
                                        <p:tgtEl>
                                          <p:spTgt spid="69692">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9692">
                                            <p:txEl>
                                              <p:pRg st="0" end="0"/>
                                            </p:txEl>
                                          </p:spTgt>
                                        </p:tgtEl>
                                        <p:attrNameLst>
                                          <p:attrName>style.visibility</p:attrName>
                                        </p:attrNameLst>
                                      </p:cBhvr>
                                      <p:to>
                                        <p:strVal val="visible"/>
                                      </p:to>
                                    </p:set>
                                    <p:animEffect transition="in" filter="dissolve">
                                      <p:cBhvr>
                                        <p:cTn id="10" dur="500"/>
                                        <p:tgtEl>
                                          <p:spTgt spid="6969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9691">
                                            <p:txEl>
                                              <p:pRg st="8" end="8"/>
                                            </p:txEl>
                                          </p:spTgt>
                                        </p:tgtEl>
                                        <p:attrNameLst>
                                          <p:attrName>style.visibility</p:attrName>
                                        </p:attrNameLst>
                                      </p:cBhvr>
                                      <p:to>
                                        <p:strVal val="visible"/>
                                      </p:to>
                                    </p:set>
                                    <p:animEffect transition="in" filter="dissolve">
                                      <p:cBhvr>
                                        <p:cTn id="15" dur="500"/>
                                        <p:tgtEl>
                                          <p:spTgt spid="69691">
                                            <p:txEl>
                                              <p:pRg st="8" end="8"/>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9691">
                                            <p:txEl>
                                              <p:pRg st="9" end="9"/>
                                            </p:txEl>
                                          </p:spTgt>
                                        </p:tgtEl>
                                        <p:attrNameLst>
                                          <p:attrName>style.visibility</p:attrName>
                                        </p:attrNameLst>
                                      </p:cBhvr>
                                      <p:to>
                                        <p:strVal val="visible"/>
                                      </p:to>
                                    </p:set>
                                    <p:animEffect transition="in" filter="dissolve">
                                      <p:cBhvr>
                                        <p:cTn id="18" dur="500"/>
                                        <p:tgtEl>
                                          <p:spTgt spid="69691">
                                            <p:txEl>
                                              <p:pRg st="9" end="9"/>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9691">
                                            <p:txEl>
                                              <p:pRg st="10" end="10"/>
                                            </p:txEl>
                                          </p:spTgt>
                                        </p:tgtEl>
                                        <p:attrNameLst>
                                          <p:attrName>style.visibility</p:attrName>
                                        </p:attrNameLst>
                                      </p:cBhvr>
                                      <p:to>
                                        <p:strVal val="visible"/>
                                      </p:to>
                                    </p:set>
                                    <p:animEffect transition="in" filter="dissolve">
                                      <p:cBhvr>
                                        <p:cTn id="21" dur="500"/>
                                        <p:tgtEl>
                                          <p:spTgt spid="69691">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9691">
                                            <p:txEl>
                                              <p:pRg st="11" end="11"/>
                                            </p:txEl>
                                          </p:spTgt>
                                        </p:tgtEl>
                                        <p:attrNameLst>
                                          <p:attrName>style.visibility</p:attrName>
                                        </p:attrNameLst>
                                      </p:cBhvr>
                                      <p:to>
                                        <p:strVal val="visible"/>
                                      </p:to>
                                    </p:set>
                                    <p:animEffect transition="in" filter="dissolve">
                                      <p:cBhvr>
                                        <p:cTn id="26" dur="500"/>
                                        <p:tgtEl>
                                          <p:spTgt spid="69691">
                                            <p:txEl>
                                              <p:pRg st="11" end="1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9691">
                                            <p:txEl>
                                              <p:pRg st="12" end="12"/>
                                            </p:txEl>
                                          </p:spTgt>
                                        </p:tgtEl>
                                        <p:attrNameLst>
                                          <p:attrName>style.visibility</p:attrName>
                                        </p:attrNameLst>
                                      </p:cBhvr>
                                      <p:to>
                                        <p:strVal val="visible"/>
                                      </p:to>
                                    </p:set>
                                    <p:animEffect transition="in" filter="dissolve">
                                      <p:cBhvr>
                                        <p:cTn id="29" dur="500"/>
                                        <p:tgtEl>
                                          <p:spTgt spid="696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92"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4"/>
          <p:cNvSpPr>
            <a:spLocks noGrp="1"/>
          </p:cNvSpPr>
          <p:nvPr>
            <p:ph type="sldNum" sz="quarter" idx="11"/>
          </p:nvPr>
        </p:nvSpPr>
        <p:spPr/>
        <p:txBody>
          <a:bodyPr/>
          <a:lstStyle/>
          <a:p>
            <a:fld id="{FCFCCDCE-5B71-42E5-B4F3-89B039211EEC}" type="slidenum">
              <a:rPr lang="it-IT" altLang="it-IT"/>
              <a:pPr/>
              <a:t>30</a:t>
            </a:fld>
            <a:endParaRPr lang="it-IT" altLang="it-IT">
              <a:solidFill>
                <a:schemeClr val="tx1"/>
              </a:solidFill>
            </a:endParaRPr>
          </a:p>
        </p:txBody>
      </p:sp>
      <p:sp>
        <p:nvSpPr>
          <p:cNvPr id="262146"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Left Join: tutte le madri</a:t>
            </a:r>
          </a:p>
        </p:txBody>
      </p:sp>
      <p:pic>
        <p:nvPicPr>
          <p:cNvPr id="26215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284538"/>
            <a:ext cx="5041900" cy="3030537"/>
          </a:xfrm>
          <a:prstGeom prst="rect">
            <a:avLst/>
          </a:prstGeom>
          <a:noFill/>
          <a:extLst>
            <a:ext uri="{909E8E84-426E-40DD-AFC4-6F175D3DCCD1}">
              <a14:hiddenFill xmlns:a14="http://schemas.microsoft.com/office/drawing/2010/main">
                <a:solidFill>
                  <a:srgbClr val="FFFFFF"/>
                </a:solidFill>
              </a14:hiddenFill>
            </a:ext>
          </a:extLst>
        </p:spPr>
      </p:pic>
      <p:sp>
        <p:nvSpPr>
          <p:cNvPr id="262151" name="Rectangle 7"/>
          <p:cNvSpPr>
            <a:spLocks noChangeArrowheads="1"/>
          </p:cNvSpPr>
          <p:nvPr/>
        </p:nvSpPr>
        <p:spPr bwMode="auto">
          <a:xfrm>
            <a:off x="2411413" y="4375150"/>
            <a:ext cx="1181100" cy="214313"/>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2161" name="Rectangle 17"/>
          <p:cNvSpPr>
            <a:spLocks noChangeArrowheads="1"/>
          </p:cNvSpPr>
          <p:nvPr/>
        </p:nvSpPr>
        <p:spPr bwMode="auto">
          <a:xfrm>
            <a:off x="6770688" y="5157788"/>
            <a:ext cx="1800225"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sz="1800" b="0"/>
              <a:t>Valori Nulli</a:t>
            </a:r>
          </a:p>
        </p:txBody>
      </p:sp>
      <p:pic>
        <p:nvPicPr>
          <p:cNvPr id="26216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363663"/>
            <a:ext cx="5040312" cy="1511300"/>
          </a:xfrm>
          <a:prstGeom prst="rect">
            <a:avLst/>
          </a:prstGeom>
          <a:noFill/>
          <a:extLst>
            <a:ext uri="{909E8E84-426E-40DD-AFC4-6F175D3DCCD1}">
              <a14:hiddenFill xmlns:a14="http://schemas.microsoft.com/office/drawing/2010/main">
                <a:solidFill>
                  <a:srgbClr val="FFFFFF"/>
                </a:solidFill>
              </a14:hiddenFill>
            </a:ext>
          </a:extLst>
        </p:spPr>
      </p:pic>
      <p:sp>
        <p:nvSpPr>
          <p:cNvPr id="262154" name="Rectangle 10"/>
          <p:cNvSpPr>
            <a:spLocks noChangeArrowheads="1"/>
          </p:cNvSpPr>
          <p:nvPr/>
        </p:nvSpPr>
        <p:spPr bwMode="auto">
          <a:xfrm>
            <a:off x="1304925" y="2287588"/>
            <a:ext cx="1908175" cy="21431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62168"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2565400"/>
            <a:ext cx="4537075" cy="212883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62160" name="Rectangle 16"/>
          <p:cNvSpPr>
            <a:spLocks noChangeArrowheads="1"/>
          </p:cNvSpPr>
          <p:nvPr/>
        </p:nvSpPr>
        <p:spPr bwMode="auto">
          <a:xfrm>
            <a:off x="6723063" y="3492500"/>
            <a:ext cx="1952625" cy="50323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62162" name="Line 18"/>
          <p:cNvSpPr>
            <a:spLocks noChangeShapeType="1"/>
          </p:cNvSpPr>
          <p:nvPr/>
        </p:nvSpPr>
        <p:spPr bwMode="auto">
          <a:xfrm flipH="1">
            <a:off x="7667625" y="3789363"/>
            <a:ext cx="0" cy="1368425"/>
          </a:xfrm>
          <a:prstGeom prst="line">
            <a:avLst/>
          </a:prstGeom>
          <a:noFill/>
          <a:ln w="730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2168"/>
                                        </p:tgtEl>
                                        <p:attrNameLst>
                                          <p:attrName>style.visibility</p:attrName>
                                        </p:attrNameLst>
                                      </p:cBhvr>
                                      <p:to>
                                        <p:strVal val="visible"/>
                                      </p:to>
                                    </p:set>
                                    <p:animEffect transition="in" filter="dissolve">
                                      <p:cBhvr>
                                        <p:cTn id="7" dur="500"/>
                                        <p:tgtEl>
                                          <p:spTgt spid="262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2160"/>
                                        </p:tgtEl>
                                        <p:attrNameLst>
                                          <p:attrName>style.visibility</p:attrName>
                                        </p:attrNameLst>
                                      </p:cBhvr>
                                      <p:to>
                                        <p:strVal val="visible"/>
                                      </p:to>
                                    </p:set>
                                    <p:animEffect transition="in" filter="dissolve">
                                      <p:cBhvr>
                                        <p:cTn id="12" dur="500"/>
                                        <p:tgtEl>
                                          <p:spTgt spid="26216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2161"/>
                                        </p:tgtEl>
                                        <p:attrNameLst>
                                          <p:attrName>style.visibility</p:attrName>
                                        </p:attrNameLst>
                                      </p:cBhvr>
                                      <p:to>
                                        <p:strVal val="visible"/>
                                      </p:to>
                                    </p:set>
                                    <p:animEffect transition="in" filter="dissolve">
                                      <p:cBhvr>
                                        <p:cTn id="15" dur="500"/>
                                        <p:tgtEl>
                                          <p:spTgt spid="26216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2162"/>
                                        </p:tgtEl>
                                        <p:attrNameLst>
                                          <p:attrName>style.visibility</p:attrName>
                                        </p:attrNameLst>
                                      </p:cBhvr>
                                      <p:to>
                                        <p:strVal val="visible"/>
                                      </p:to>
                                    </p:set>
                                    <p:animEffect transition="in" filter="dissolve">
                                      <p:cBhvr>
                                        <p:cTn id="18" dur="500"/>
                                        <p:tgtEl>
                                          <p:spTgt spid="2621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62158"/>
                                        </p:tgtEl>
                                        <p:attrNameLst>
                                          <p:attrName>style.visibility</p:attrName>
                                        </p:attrNameLst>
                                      </p:cBhvr>
                                      <p:to>
                                        <p:strVal val="visible"/>
                                      </p:to>
                                    </p:set>
                                    <p:animEffect transition="in" filter="dissolve">
                                      <p:cBhvr>
                                        <p:cTn id="23" dur="500"/>
                                        <p:tgtEl>
                                          <p:spTgt spid="2621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2151"/>
                                        </p:tgtEl>
                                        <p:attrNameLst>
                                          <p:attrName>style.visibility</p:attrName>
                                        </p:attrNameLst>
                                      </p:cBhvr>
                                      <p:to>
                                        <p:strVal val="visible"/>
                                      </p:to>
                                    </p:set>
                                    <p:animEffect transition="in" filter="dissolve">
                                      <p:cBhvr>
                                        <p:cTn id="26" dur="500"/>
                                        <p:tgtEl>
                                          <p:spTgt spid="262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1" grpId="0" animBg="1"/>
      <p:bldP spid="262161" grpId="0" animBg="1"/>
      <p:bldP spid="262160" grpId="0" animBg="1"/>
      <p:bldP spid="2621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4"/>
          <p:cNvSpPr>
            <a:spLocks noGrp="1"/>
          </p:cNvSpPr>
          <p:nvPr>
            <p:ph type="sldNum" sz="quarter" idx="11"/>
          </p:nvPr>
        </p:nvSpPr>
        <p:spPr/>
        <p:txBody>
          <a:bodyPr/>
          <a:lstStyle/>
          <a:p>
            <a:fld id="{10ECC2C0-EB14-4952-A702-3F38116DDDE3}" type="slidenum">
              <a:rPr lang="it-IT" altLang="it-IT"/>
              <a:pPr/>
              <a:t>31</a:t>
            </a:fld>
            <a:endParaRPr lang="it-IT" altLang="it-IT">
              <a:solidFill>
                <a:schemeClr val="tx1"/>
              </a:solidFill>
            </a:endParaRPr>
          </a:p>
        </p:txBody>
      </p:sp>
      <p:sp>
        <p:nvSpPr>
          <p:cNvPr id="294914" name="Rectangle 2"/>
          <p:cNvSpPr>
            <a:spLocks noGrp="1" noChangeArrowheads="1"/>
          </p:cNvSpPr>
          <p:nvPr>
            <p:ph type="title"/>
          </p:nvPr>
        </p:nvSpPr>
        <p:spPr>
          <a:xfrm>
            <a:off x="417513" y="203200"/>
            <a:ext cx="7467600" cy="685800"/>
          </a:xfrm>
        </p:spPr>
        <p:txBody>
          <a:bodyPr/>
          <a:lstStyle/>
          <a:p>
            <a:r>
              <a:rPr lang="it-IT" altLang="it-IT" sz="3200">
                <a:solidFill>
                  <a:srgbClr val="CC6600"/>
                </a:solidFill>
              </a:rPr>
              <a:t>Right Join: tutti i padri</a:t>
            </a:r>
          </a:p>
        </p:txBody>
      </p:sp>
      <p:pic>
        <p:nvPicPr>
          <p:cNvPr id="29492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284538"/>
            <a:ext cx="5113337" cy="3071812"/>
          </a:xfrm>
          <a:prstGeom prst="rect">
            <a:avLst/>
          </a:prstGeom>
          <a:noFill/>
          <a:extLst>
            <a:ext uri="{909E8E84-426E-40DD-AFC4-6F175D3DCCD1}">
              <a14:hiddenFill xmlns:a14="http://schemas.microsoft.com/office/drawing/2010/main">
                <a:solidFill>
                  <a:srgbClr val="FFFFFF"/>
                </a:solidFill>
              </a14:hiddenFill>
            </a:ext>
          </a:extLst>
        </p:spPr>
      </p:pic>
      <p:sp>
        <p:nvSpPr>
          <p:cNvPr id="294921" name="Rectangle 9"/>
          <p:cNvSpPr>
            <a:spLocks noChangeArrowheads="1"/>
          </p:cNvSpPr>
          <p:nvPr/>
        </p:nvSpPr>
        <p:spPr bwMode="auto">
          <a:xfrm>
            <a:off x="6443663" y="5013325"/>
            <a:ext cx="1800225" cy="504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it-IT" altLang="it-IT" sz="1800" b="0"/>
              <a:t>Valori Nulli</a:t>
            </a:r>
          </a:p>
        </p:txBody>
      </p:sp>
      <p:sp>
        <p:nvSpPr>
          <p:cNvPr id="294918" name="Rectangle 6"/>
          <p:cNvSpPr>
            <a:spLocks noChangeArrowheads="1"/>
          </p:cNvSpPr>
          <p:nvPr/>
        </p:nvSpPr>
        <p:spPr bwMode="auto">
          <a:xfrm>
            <a:off x="2224088" y="4402138"/>
            <a:ext cx="1181100" cy="21431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9492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301750"/>
            <a:ext cx="4968875" cy="1489075"/>
          </a:xfrm>
          <a:prstGeom prst="rect">
            <a:avLst/>
          </a:prstGeom>
          <a:noFill/>
          <a:extLst>
            <a:ext uri="{909E8E84-426E-40DD-AFC4-6F175D3DCCD1}">
              <a14:hiddenFill xmlns:a14="http://schemas.microsoft.com/office/drawing/2010/main">
                <a:solidFill>
                  <a:srgbClr val="FFFFFF"/>
                </a:solidFill>
              </a14:hiddenFill>
            </a:ext>
          </a:extLst>
        </p:spPr>
      </p:pic>
      <p:sp>
        <p:nvSpPr>
          <p:cNvPr id="294919" name="Rectangle 7"/>
          <p:cNvSpPr>
            <a:spLocks noChangeArrowheads="1"/>
          </p:cNvSpPr>
          <p:nvPr/>
        </p:nvSpPr>
        <p:spPr bwMode="auto">
          <a:xfrm>
            <a:off x="1042988" y="2205038"/>
            <a:ext cx="1998662" cy="21431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9492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2420938"/>
            <a:ext cx="4500563" cy="20478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94922" name="Line 10"/>
          <p:cNvSpPr>
            <a:spLocks noChangeShapeType="1"/>
          </p:cNvSpPr>
          <p:nvPr/>
        </p:nvSpPr>
        <p:spPr bwMode="auto">
          <a:xfrm>
            <a:off x="5426075" y="3789363"/>
            <a:ext cx="1017588" cy="1223962"/>
          </a:xfrm>
          <a:prstGeom prst="line">
            <a:avLst/>
          </a:prstGeom>
          <a:noFill/>
          <a:ln w="7302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294920" name="Rectangle 8"/>
          <p:cNvSpPr>
            <a:spLocks noChangeArrowheads="1"/>
          </p:cNvSpPr>
          <p:nvPr/>
        </p:nvSpPr>
        <p:spPr bwMode="auto">
          <a:xfrm>
            <a:off x="4465638" y="3554413"/>
            <a:ext cx="2063750" cy="503237"/>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26"/>
                                        </p:tgtEl>
                                        <p:attrNameLst>
                                          <p:attrName>style.visibility</p:attrName>
                                        </p:attrNameLst>
                                      </p:cBhvr>
                                      <p:to>
                                        <p:strVal val="visible"/>
                                      </p:to>
                                    </p:set>
                                    <p:animEffect transition="in" filter="dissolve">
                                      <p:cBhvr>
                                        <p:cTn id="7" dur="500"/>
                                        <p:tgtEl>
                                          <p:spTgt spid="294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4920"/>
                                        </p:tgtEl>
                                        <p:attrNameLst>
                                          <p:attrName>style.visibility</p:attrName>
                                        </p:attrNameLst>
                                      </p:cBhvr>
                                      <p:to>
                                        <p:strVal val="visible"/>
                                      </p:to>
                                    </p:set>
                                    <p:animEffect transition="in" filter="dissolve">
                                      <p:cBhvr>
                                        <p:cTn id="12" dur="500"/>
                                        <p:tgtEl>
                                          <p:spTgt spid="29492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94921"/>
                                        </p:tgtEl>
                                        <p:attrNameLst>
                                          <p:attrName>style.visibility</p:attrName>
                                        </p:attrNameLst>
                                      </p:cBhvr>
                                      <p:to>
                                        <p:strVal val="visible"/>
                                      </p:to>
                                    </p:set>
                                    <p:animEffect transition="in" filter="dissolve">
                                      <p:cBhvr>
                                        <p:cTn id="15" dur="500"/>
                                        <p:tgtEl>
                                          <p:spTgt spid="29492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4922"/>
                                        </p:tgtEl>
                                        <p:attrNameLst>
                                          <p:attrName>style.visibility</p:attrName>
                                        </p:attrNameLst>
                                      </p:cBhvr>
                                      <p:to>
                                        <p:strVal val="visible"/>
                                      </p:to>
                                    </p:set>
                                    <p:animEffect transition="in" filter="dissolve">
                                      <p:cBhvr>
                                        <p:cTn id="18" dur="500"/>
                                        <p:tgtEl>
                                          <p:spTgt spid="2949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4918"/>
                                        </p:tgtEl>
                                        <p:attrNameLst>
                                          <p:attrName>style.visibility</p:attrName>
                                        </p:attrNameLst>
                                      </p:cBhvr>
                                      <p:to>
                                        <p:strVal val="visible"/>
                                      </p:to>
                                    </p:set>
                                    <p:animEffect transition="in" filter="dissolve">
                                      <p:cBhvr>
                                        <p:cTn id="23" dur="500"/>
                                        <p:tgtEl>
                                          <p:spTgt spid="294918"/>
                                        </p:tgtEl>
                                      </p:cBhvr>
                                    </p:animEffect>
                                  </p:childTnLst>
                                </p:cTn>
                              </p:par>
                              <p:par>
                                <p:cTn id="24" presetID="9" presetClass="entr" presetSubtype="0" fill="hold" nodeType="withEffect">
                                  <p:stCondLst>
                                    <p:cond delay="0"/>
                                  </p:stCondLst>
                                  <p:childTnLst>
                                    <p:set>
                                      <p:cBhvr>
                                        <p:cTn id="25" dur="1" fill="hold">
                                          <p:stCondLst>
                                            <p:cond delay="0"/>
                                          </p:stCondLst>
                                        </p:cTn>
                                        <p:tgtEl>
                                          <p:spTgt spid="294923"/>
                                        </p:tgtEl>
                                        <p:attrNameLst>
                                          <p:attrName>style.visibility</p:attrName>
                                        </p:attrNameLst>
                                      </p:cBhvr>
                                      <p:to>
                                        <p:strVal val="visible"/>
                                      </p:to>
                                    </p:set>
                                    <p:animEffect transition="in" filter="dissolve">
                                      <p:cBhvr>
                                        <p:cTn id="26" dur="500"/>
                                        <p:tgtEl>
                                          <p:spTgt spid="29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1" grpId="0" animBg="1"/>
      <p:bldP spid="294918" grpId="0" animBg="1"/>
      <p:bldP spid="294922" grpId="0" animBg="1"/>
      <p:bldP spid="2949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fld id="{8A847BA1-AE51-4D81-BF2E-B3699C4037E2}" type="slidenum">
              <a:rPr lang="it-IT" altLang="it-IT"/>
              <a:pPr/>
              <a:t>32</a:t>
            </a:fld>
            <a:endParaRPr lang="it-IT" altLang="it-IT">
              <a:solidFill>
                <a:schemeClr val="tx1"/>
              </a:solidFill>
            </a:endParaRPr>
          </a:p>
        </p:txBody>
      </p:sp>
      <p:sp>
        <p:nvSpPr>
          <p:cNvPr id="296962" name="Rectangle 2"/>
          <p:cNvSpPr>
            <a:spLocks noGrp="1" noChangeArrowheads="1"/>
          </p:cNvSpPr>
          <p:nvPr>
            <p:ph type="title"/>
          </p:nvPr>
        </p:nvSpPr>
        <p:spPr>
          <a:xfrm>
            <a:off x="395288" y="188913"/>
            <a:ext cx="7467600" cy="685800"/>
          </a:xfrm>
        </p:spPr>
        <p:txBody>
          <a:bodyPr/>
          <a:lstStyle/>
          <a:p>
            <a:r>
              <a:rPr lang="it-IT" altLang="it-IT" sz="3200">
                <a:solidFill>
                  <a:srgbClr val="CC6600"/>
                </a:solidFill>
              </a:rPr>
              <a:t>Osservazioni sul Join</a:t>
            </a:r>
          </a:p>
        </p:txBody>
      </p:sp>
      <p:sp>
        <p:nvSpPr>
          <p:cNvPr id="296963" name="Rectangle 3"/>
          <p:cNvSpPr>
            <a:spLocks noChangeArrowheads="1"/>
          </p:cNvSpPr>
          <p:nvPr/>
        </p:nvSpPr>
        <p:spPr bwMode="auto">
          <a:xfrm>
            <a:off x="404813" y="1239838"/>
            <a:ext cx="8312150" cy="5068887"/>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262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r>
              <a:rPr lang="it-IT" altLang="it-IT" sz="1800">
                <a:solidFill>
                  <a:schemeClr val="accent2"/>
                </a:solidFill>
                <a:effectLst/>
              </a:rPr>
              <a:t>EQUI JOIN</a:t>
            </a:r>
            <a:r>
              <a:rPr lang="it-IT" altLang="it-IT" sz="1800" b="0">
                <a:effectLst/>
              </a:rPr>
              <a:t>: include le righe del prodotto cartesiano con certe proprietà</a:t>
            </a:r>
          </a:p>
          <a:p>
            <a:pPr>
              <a:spcBef>
                <a:spcPct val="70000"/>
              </a:spcBef>
            </a:pPr>
            <a:r>
              <a:rPr lang="it-IT" altLang="it-IT" sz="1800">
                <a:solidFill>
                  <a:schemeClr val="accent2"/>
                </a:solidFill>
                <a:effectLst/>
              </a:rPr>
              <a:t>NATURAL JOIN</a:t>
            </a:r>
            <a:r>
              <a:rPr lang="it-IT" altLang="it-IT" sz="1800" b="0">
                <a:effectLst/>
              </a:rPr>
              <a:t>: in Access non c’è</a:t>
            </a:r>
          </a:p>
          <a:p>
            <a:pPr lvl="1"/>
            <a:r>
              <a:rPr lang="it-IT" altLang="it-IT" sz="1600" b="0">
                <a:effectLst/>
              </a:rPr>
              <a:t>SELECT Madre, M.Figlio AS Figlio, Padre</a:t>
            </a:r>
          </a:p>
          <a:p>
            <a:pPr lvl="1">
              <a:buFontTx/>
              <a:buNone/>
            </a:pPr>
            <a:r>
              <a:rPr lang="it-IT" altLang="it-IT" sz="1600" b="0">
                <a:effectLst/>
              </a:rPr>
              <a:t>	FROM Madri M INNER JOIN Padri P ON M.Figlio  = P.Figlio;</a:t>
            </a:r>
            <a:endParaRPr lang="it-IT" altLang="it-IT" sz="1800">
              <a:effectLst/>
            </a:endParaRPr>
          </a:p>
          <a:p>
            <a:pPr>
              <a:spcBef>
                <a:spcPct val="70000"/>
              </a:spcBef>
            </a:pPr>
            <a:r>
              <a:rPr lang="it-IT" altLang="it-IT" sz="1800" b="0">
                <a:effectLst/>
              </a:rPr>
              <a:t>Partecipano al JOIN solo le righe con corrispondenti: </a:t>
            </a:r>
            <a:r>
              <a:rPr lang="it-IT" altLang="it-IT" sz="1800">
                <a:effectLst/>
              </a:rPr>
              <a:t>alcune spariscono</a:t>
            </a:r>
          </a:p>
          <a:p>
            <a:pPr>
              <a:spcBef>
                <a:spcPct val="70000"/>
              </a:spcBef>
            </a:pPr>
            <a:r>
              <a:rPr lang="it-IT" altLang="it-IT" sz="1800">
                <a:solidFill>
                  <a:schemeClr val="accent2"/>
                </a:solidFill>
                <a:effectLst/>
              </a:rPr>
              <a:t>LEFT JOIN</a:t>
            </a:r>
            <a:r>
              <a:rPr lang="it-IT" altLang="it-IT" sz="1800" b="0">
                <a:effectLst/>
              </a:rPr>
              <a:t>: chi sono le madri senza padri corrispondenti</a:t>
            </a:r>
          </a:p>
          <a:p>
            <a:pPr lvl="1"/>
            <a:r>
              <a:rPr lang="it-IT" altLang="it-IT" sz="1600" b="0">
                <a:effectLst/>
              </a:rPr>
              <a:t>Select Madre From Madri M </a:t>
            </a:r>
            <a:r>
              <a:rPr lang="it-IT" altLang="it-IT" sz="1600">
                <a:effectLst/>
              </a:rPr>
              <a:t>LEFT</a:t>
            </a:r>
            <a:r>
              <a:rPr lang="it-IT" altLang="it-IT" sz="1600" b="0">
                <a:effectLst/>
              </a:rPr>
              <a:t> Join Padri P … Where P.Figlio </a:t>
            </a:r>
            <a:r>
              <a:rPr lang="it-IT" altLang="it-IT" sz="1600">
                <a:effectLst/>
              </a:rPr>
              <a:t>IS NULL</a:t>
            </a:r>
            <a:r>
              <a:rPr lang="it-IT" altLang="it-IT" sz="1600" b="0">
                <a:effectLst/>
              </a:rPr>
              <a:t>;</a:t>
            </a:r>
          </a:p>
          <a:p>
            <a:pPr>
              <a:spcBef>
                <a:spcPct val="70000"/>
              </a:spcBef>
            </a:pPr>
            <a:r>
              <a:rPr lang="it-IT" altLang="it-IT" sz="1800">
                <a:solidFill>
                  <a:schemeClr val="accent2"/>
                </a:solidFill>
                <a:effectLst/>
              </a:rPr>
              <a:t>RIGHT JOIN</a:t>
            </a:r>
            <a:r>
              <a:rPr lang="it-IT" altLang="it-IT" sz="1800" b="0">
                <a:effectLst/>
              </a:rPr>
              <a:t>: chi sono i padri senza madri corrispondenti</a:t>
            </a:r>
          </a:p>
          <a:p>
            <a:pPr lvl="1"/>
            <a:r>
              <a:rPr lang="it-IT" altLang="it-IT" sz="1600" b="0">
                <a:effectLst/>
              </a:rPr>
              <a:t>Select Padre From Madri M </a:t>
            </a:r>
            <a:r>
              <a:rPr lang="it-IT" altLang="it-IT" sz="1600">
                <a:effectLst/>
              </a:rPr>
              <a:t>RIGHT</a:t>
            </a:r>
            <a:r>
              <a:rPr lang="it-IT" altLang="it-IT" sz="1600" b="0">
                <a:effectLst/>
              </a:rPr>
              <a:t> Join Padri … WHERE M.Figlio </a:t>
            </a:r>
            <a:r>
              <a:rPr lang="it-IT" altLang="it-IT" sz="1600">
                <a:effectLst/>
              </a:rPr>
              <a:t>IS NULL</a:t>
            </a:r>
            <a:r>
              <a:rPr lang="it-IT" altLang="it-IT" sz="1600" b="0">
                <a:effectLst/>
              </a:rPr>
              <a:t>;</a:t>
            </a:r>
            <a:endParaRPr lang="it-IT" altLang="it-IT" sz="1800">
              <a:effectLst/>
            </a:endParaRPr>
          </a:p>
          <a:p>
            <a:pPr>
              <a:spcBef>
                <a:spcPct val="70000"/>
              </a:spcBef>
            </a:pPr>
            <a:r>
              <a:rPr lang="it-IT" altLang="it-IT" sz="1800">
                <a:solidFill>
                  <a:schemeClr val="accent2"/>
                </a:solidFill>
                <a:effectLst/>
              </a:rPr>
              <a:t>FULL JOIN</a:t>
            </a:r>
            <a:r>
              <a:rPr lang="it-IT" altLang="it-IT" sz="1800" b="0">
                <a:effectLst/>
              </a:rPr>
              <a:t>: in Access non c’è</a:t>
            </a:r>
          </a:p>
          <a:p>
            <a:pPr lvl="1"/>
            <a:r>
              <a:rPr lang="it-IT" altLang="it-IT" sz="1600" b="0">
                <a:effectLst/>
              </a:rPr>
              <a:t>( SELECT … LEFT JOIN … ) </a:t>
            </a:r>
            <a:r>
              <a:rPr lang="it-IT" altLang="it-IT" sz="1600">
                <a:effectLst/>
              </a:rPr>
              <a:t>UNION</a:t>
            </a:r>
            <a:r>
              <a:rPr lang="it-IT" altLang="it-IT" sz="1600" b="0">
                <a:effectLst/>
              </a:rPr>
              <a:t> ( SELECT … RIGHT JOIN … );</a:t>
            </a:r>
          </a:p>
          <a:p>
            <a:pPr lvl="1"/>
            <a:r>
              <a:rPr lang="it-IT" altLang="it-IT" sz="1600" b="0">
                <a:effectLst/>
              </a:rPr>
              <a:t>Non serve a nulla (poco) </a:t>
            </a:r>
          </a:p>
          <a:p>
            <a:pPr>
              <a:buFontTx/>
              <a:buNone/>
            </a:pPr>
            <a:endParaRPr lang="it-IT" altLang="it-IT" sz="2000" b="0">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6963">
                                            <p:txEl>
                                              <p:pRg st="1" end="1"/>
                                            </p:txEl>
                                          </p:spTgt>
                                        </p:tgtEl>
                                        <p:attrNameLst>
                                          <p:attrName>style.visibility</p:attrName>
                                        </p:attrNameLst>
                                      </p:cBhvr>
                                      <p:to>
                                        <p:strVal val="visible"/>
                                      </p:to>
                                    </p:set>
                                    <p:animEffect transition="in" filter="dissolve">
                                      <p:cBhvr>
                                        <p:cTn id="7" dur="500"/>
                                        <p:tgtEl>
                                          <p:spTgt spid="29696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6963">
                                            <p:txEl>
                                              <p:pRg st="2" end="2"/>
                                            </p:txEl>
                                          </p:spTgt>
                                        </p:tgtEl>
                                        <p:attrNameLst>
                                          <p:attrName>style.visibility</p:attrName>
                                        </p:attrNameLst>
                                      </p:cBhvr>
                                      <p:to>
                                        <p:strVal val="visible"/>
                                      </p:to>
                                    </p:set>
                                    <p:animEffect transition="in" filter="dissolve">
                                      <p:cBhvr>
                                        <p:cTn id="10" dur="500"/>
                                        <p:tgtEl>
                                          <p:spTgt spid="29696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96963">
                                            <p:txEl>
                                              <p:pRg st="3" end="3"/>
                                            </p:txEl>
                                          </p:spTgt>
                                        </p:tgtEl>
                                        <p:attrNameLst>
                                          <p:attrName>style.visibility</p:attrName>
                                        </p:attrNameLst>
                                      </p:cBhvr>
                                      <p:to>
                                        <p:strVal val="visible"/>
                                      </p:to>
                                    </p:set>
                                    <p:animEffect transition="in" filter="dissolve">
                                      <p:cBhvr>
                                        <p:cTn id="13" dur="500"/>
                                        <p:tgtEl>
                                          <p:spTgt spid="29696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96963">
                                            <p:txEl>
                                              <p:pRg st="4" end="4"/>
                                            </p:txEl>
                                          </p:spTgt>
                                        </p:tgtEl>
                                        <p:attrNameLst>
                                          <p:attrName>style.visibility</p:attrName>
                                        </p:attrNameLst>
                                      </p:cBhvr>
                                      <p:to>
                                        <p:strVal val="visible"/>
                                      </p:to>
                                    </p:set>
                                    <p:animEffect transition="in" filter="dissolve">
                                      <p:cBhvr>
                                        <p:cTn id="18" dur="500"/>
                                        <p:tgtEl>
                                          <p:spTgt spid="29696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96963">
                                            <p:txEl>
                                              <p:pRg st="5" end="5"/>
                                            </p:txEl>
                                          </p:spTgt>
                                        </p:tgtEl>
                                        <p:attrNameLst>
                                          <p:attrName>style.visibility</p:attrName>
                                        </p:attrNameLst>
                                      </p:cBhvr>
                                      <p:to>
                                        <p:strVal val="visible"/>
                                      </p:to>
                                    </p:set>
                                    <p:animEffect transition="in" filter="dissolve">
                                      <p:cBhvr>
                                        <p:cTn id="23" dur="500"/>
                                        <p:tgtEl>
                                          <p:spTgt spid="296963">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6963">
                                            <p:txEl>
                                              <p:pRg st="6" end="6"/>
                                            </p:txEl>
                                          </p:spTgt>
                                        </p:tgtEl>
                                        <p:attrNameLst>
                                          <p:attrName>style.visibility</p:attrName>
                                        </p:attrNameLst>
                                      </p:cBhvr>
                                      <p:to>
                                        <p:strVal val="visible"/>
                                      </p:to>
                                    </p:set>
                                    <p:animEffect transition="in" filter="dissolve">
                                      <p:cBhvr>
                                        <p:cTn id="26" dur="500"/>
                                        <p:tgtEl>
                                          <p:spTgt spid="29696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96963">
                                            <p:txEl>
                                              <p:pRg st="7" end="7"/>
                                            </p:txEl>
                                          </p:spTgt>
                                        </p:tgtEl>
                                        <p:attrNameLst>
                                          <p:attrName>style.visibility</p:attrName>
                                        </p:attrNameLst>
                                      </p:cBhvr>
                                      <p:to>
                                        <p:strVal val="visible"/>
                                      </p:to>
                                    </p:set>
                                    <p:animEffect transition="in" filter="dissolve">
                                      <p:cBhvr>
                                        <p:cTn id="31" dur="500"/>
                                        <p:tgtEl>
                                          <p:spTgt spid="296963">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96963">
                                            <p:txEl>
                                              <p:pRg st="8" end="8"/>
                                            </p:txEl>
                                          </p:spTgt>
                                        </p:tgtEl>
                                        <p:attrNameLst>
                                          <p:attrName>style.visibility</p:attrName>
                                        </p:attrNameLst>
                                      </p:cBhvr>
                                      <p:to>
                                        <p:strVal val="visible"/>
                                      </p:to>
                                    </p:set>
                                    <p:animEffect transition="in" filter="dissolve">
                                      <p:cBhvr>
                                        <p:cTn id="34" dur="500"/>
                                        <p:tgtEl>
                                          <p:spTgt spid="296963">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96963">
                                            <p:txEl>
                                              <p:pRg st="9" end="9"/>
                                            </p:txEl>
                                          </p:spTgt>
                                        </p:tgtEl>
                                        <p:attrNameLst>
                                          <p:attrName>style.visibility</p:attrName>
                                        </p:attrNameLst>
                                      </p:cBhvr>
                                      <p:to>
                                        <p:strVal val="visible"/>
                                      </p:to>
                                    </p:set>
                                    <p:animEffect transition="in" filter="dissolve">
                                      <p:cBhvr>
                                        <p:cTn id="39" dur="500"/>
                                        <p:tgtEl>
                                          <p:spTgt spid="296963">
                                            <p:txEl>
                                              <p:pRg st="9" end="9"/>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96963">
                                            <p:txEl>
                                              <p:pRg st="10" end="10"/>
                                            </p:txEl>
                                          </p:spTgt>
                                        </p:tgtEl>
                                        <p:attrNameLst>
                                          <p:attrName>style.visibility</p:attrName>
                                        </p:attrNameLst>
                                      </p:cBhvr>
                                      <p:to>
                                        <p:strVal val="visible"/>
                                      </p:to>
                                    </p:set>
                                    <p:animEffect transition="in" filter="dissolve">
                                      <p:cBhvr>
                                        <p:cTn id="42" dur="500"/>
                                        <p:tgtEl>
                                          <p:spTgt spid="296963">
                                            <p:txEl>
                                              <p:pRg st="10" end="10"/>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96963">
                                            <p:txEl>
                                              <p:pRg st="11" end="11"/>
                                            </p:txEl>
                                          </p:spTgt>
                                        </p:tgtEl>
                                        <p:attrNameLst>
                                          <p:attrName>style.visibility</p:attrName>
                                        </p:attrNameLst>
                                      </p:cBhvr>
                                      <p:to>
                                        <p:strVal val="visible"/>
                                      </p:to>
                                    </p:set>
                                    <p:animEffect transition="in" filter="dissolve">
                                      <p:cBhvr>
                                        <p:cTn id="45" dur="500"/>
                                        <p:tgtEl>
                                          <p:spTgt spid="2969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00DA49A4-BB32-4D72-B6C2-1EF31B16554E}" type="slidenum">
              <a:rPr lang="it-IT" altLang="it-IT"/>
              <a:pPr/>
              <a:t>33</a:t>
            </a:fld>
            <a:endParaRPr lang="it-IT" altLang="it-IT">
              <a:solidFill>
                <a:schemeClr val="tx1"/>
              </a:solidFill>
            </a:endParaRPr>
          </a:p>
        </p:txBody>
      </p:sp>
      <p:sp>
        <p:nvSpPr>
          <p:cNvPr id="278530" name="Rectangle 2"/>
          <p:cNvSpPr>
            <a:spLocks noChangeArrowheads="1"/>
          </p:cNvSpPr>
          <p:nvPr/>
        </p:nvSpPr>
        <p:spPr bwMode="auto">
          <a:xfrm>
            <a:off x="685800" y="3149600"/>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Esempi di interrogazioni </a:t>
            </a:r>
            <a:endParaRPr lang="it-IT" altLang="it-IT"/>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fld id="{0A758F0B-CE60-48C9-AA34-0CB99E2DB38F}" type="slidenum">
              <a:rPr lang="it-IT" altLang="it-IT"/>
              <a:pPr/>
              <a:t>34</a:t>
            </a:fld>
            <a:endParaRPr lang="it-IT" altLang="it-IT">
              <a:solidFill>
                <a:schemeClr val="tx1"/>
              </a:solidFill>
            </a:endParaRPr>
          </a:p>
        </p:txBody>
      </p:sp>
      <p:sp>
        <p:nvSpPr>
          <p:cNvPr id="245762"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(1)</a:t>
            </a:r>
          </a:p>
        </p:txBody>
      </p:sp>
      <p:sp>
        <p:nvSpPr>
          <p:cNvPr id="245763" name="Rectangle 3"/>
          <p:cNvSpPr>
            <a:spLocks noChangeArrowheads="1"/>
          </p:cNvSpPr>
          <p:nvPr/>
        </p:nvSpPr>
        <p:spPr bwMode="auto">
          <a:xfrm>
            <a:off x="179388" y="1135063"/>
            <a:ext cx="8785225" cy="5246687"/>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lvl="1">
              <a:spcBef>
                <a:spcPct val="60000"/>
              </a:spcBef>
              <a:buFontTx/>
              <a:buNone/>
            </a:pPr>
            <a:endParaRPr lang="it-IT" altLang="it-IT" sz="1600" b="0" i="1">
              <a:effectLst/>
            </a:endParaRPr>
          </a:p>
          <a:p>
            <a:pPr lvl="1">
              <a:spcBef>
                <a:spcPct val="60000"/>
              </a:spcBef>
              <a:buFontTx/>
              <a:buNone/>
            </a:pPr>
            <a:endParaRPr lang="it-IT" altLang="it-IT" sz="1600" b="0" i="1">
              <a:effectLst/>
            </a:endParaRPr>
          </a:p>
          <a:p>
            <a:pPr>
              <a:spcBef>
                <a:spcPct val="55000"/>
              </a:spcBef>
            </a:pPr>
            <a:r>
              <a:rPr lang="it-IT" altLang="it-IT" sz="1800" b="0">
                <a:effectLst/>
              </a:rPr>
              <a:t>Elenco dei dipendenti che lavorano in un dipartimento di </a:t>
            </a:r>
            <a:r>
              <a:rPr lang="it-IT" altLang="it-IT" sz="1800" b="0" i="1">
                <a:effectLst/>
              </a:rPr>
              <a:t>Roma</a:t>
            </a:r>
            <a:r>
              <a:rPr lang="it-IT" altLang="it-IT" sz="1800" b="0">
                <a:effectLst/>
              </a:rPr>
              <a:t>, con </a:t>
            </a:r>
            <a:r>
              <a:rPr lang="it-IT" altLang="it-IT" sz="1800" b="0" i="1">
                <a:effectLst/>
              </a:rPr>
              <a:t>Cognome</a:t>
            </a:r>
            <a:r>
              <a:rPr lang="it-IT" altLang="it-IT" sz="1800" b="0">
                <a:effectLst/>
              </a:rPr>
              <a:t>, </a:t>
            </a:r>
            <a:r>
              <a:rPr lang="it-IT" altLang="it-IT" sz="1800" b="0" i="1">
                <a:effectLst/>
              </a:rPr>
              <a:t>Nome</a:t>
            </a:r>
            <a:r>
              <a:rPr lang="it-IT" altLang="it-IT" sz="1800" b="0">
                <a:effectLst/>
              </a:rPr>
              <a:t> e descrizione del dipartimento</a:t>
            </a:r>
          </a:p>
          <a:p>
            <a:pPr>
              <a:spcBef>
                <a:spcPct val="55000"/>
              </a:spcBef>
              <a:buFontTx/>
              <a:buNone/>
            </a:pPr>
            <a:r>
              <a:rPr lang="it-IT" altLang="it-IT" sz="1800" b="0">
                <a:effectLst/>
              </a:rPr>
              <a:t>	Congiunte le due tabelle, si opera una selezione per </a:t>
            </a:r>
            <a:r>
              <a:rPr lang="it-IT" altLang="it-IT" sz="1800" b="0" i="1">
                <a:effectLst/>
              </a:rPr>
              <a:t>Sede</a:t>
            </a:r>
            <a:r>
              <a:rPr lang="it-IT" altLang="it-IT" sz="1800" b="0">
                <a:effectLst/>
              </a:rPr>
              <a:t> = “</a:t>
            </a:r>
            <a:r>
              <a:rPr lang="it-IT" altLang="it-IT" sz="1800" b="0" i="1">
                <a:effectLst/>
              </a:rPr>
              <a:t>Roma</a:t>
            </a:r>
            <a:r>
              <a:rPr lang="it-IT" altLang="it-IT" sz="1800" b="0">
                <a:effectLst/>
              </a:rPr>
              <a:t>” e una proiezione sui campi richiesti</a:t>
            </a:r>
          </a:p>
        </p:txBody>
      </p:sp>
      <p:sp>
        <p:nvSpPr>
          <p:cNvPr id="245793" name="Rectangle 33"/>
          <p:cNvSpPr>
            <a:spLocks noGrp="1" noChangeArrowheads="1"/>
          </p:cNvSpPr>
          <p:nvPr>
            <p:ph type="body" idx="1"/>
          </p:nvPr>
        </p:nvSpPr>
        <p:spPr>
          <a:xfrm>
            <a:off x="588963" y="1235075"/>
            <a:ext cx="7964487" cy="792163"/>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lnSpc>
                <a:spcPct val="80000"/>
              </a:lnSpc>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sp>
        <p:nvSpPr>
          <p:cNvPr id="245794" name="Rectangle 34"/>
          <p:cNvSpPr>
            <a:spLocks noChangeArrowheads="1"/>
          </p:cNvSpPr>
          <p:nvPr/>
        </p:nvSpPr>
        <p:spPr bwMode="auto">
          <a:xfrm>
            <a:off x="817563" y="4951413"/>
            <a:ext cx="7489825" cy="115093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Cognome, Nome, Descrizione</a:t>
            </a:r>
          </a:p>
          <a:p>
            <a:pPr>
              <a:spcBef>
                <a:spcPct val="0"/>
              </a:spcBef>
              <a:buFontTx/>
              <a:buNone/>
            </a:pPr>
            <a:r>
              <a:rPr lang="it-IT" altLang="it-IT" sz="1600">
                <a:effectLst/>
                <a:latin typeface="Courier New" panose="02070309020205020404" pitchFamily="49" charset="0"/>
              </a:rPr>
              <a:t>	FROM Impiegati INNER JOIN Dipartimenti ON </a:t>
            </a:r>
          </a:p>
          <a:p>
            <a:pPr>
              <a:spcBef>
                <a:spcPct val="0"/>
              </a:spcBef>
              <a:buFontTx/>
              <a:buNone/>
            </a:pPr>
            <a:r>
              <a:rPr lang="it-IT" altLang="it-IT" sz="1600">
                <a:effectLst/>
                <a:latin typeface="Courier New" panose="02070309020205020404" pitchFamily="49" charset="0"/>
              </a:rPr>
              <a:t>        Dipartimento = Codice</a:t>
            </a:r>
          </a:p>
          <a:p>
            <a:pPr>
              <a:spcBef>
                <a:spcPct val="0"/>
              </a:spcBef>
              <a:buFontTx/>
              <a:buNone/>
            </a:pPr>
            <a:r>
              <a:rPr lang="it-IT" altLang="it-IT" sz="1600">
                <a:effectLst/>
                <a:latin typeface="Courier New" panose="02070309020205020404" pitchFamily="49" charset="0"/>
              </a:rPr>
              <a:t>	WHERE Sede = ‘Roma';</a:t>
            </a:r>
          </a:p>
        </p:txBody>
      </p:sp>
      <p:sp>
        <p:nvSpPr>
          <p:cNvPr id="245795" name="Rectangle 35"/>
          <p:cNvSpPr>
            <a:spLocks noChangeArrowheads="1"/>
          </p:cNvSpPr>
          <p:nvPr/>
        </p:nvSpPr>
        <p:spPr bwMode="auto">
          <a:xfrm>
            <a:off x="817563" y="3789363"/>
            <a:ext cx="7489825" cy="936625"/>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Cognome, Nome, Descrizione</a:t>
            </a:r>
          </a:p>
          <a:p>
            <a:pPr>
              <a:spcBef>
                <a:spcPct val="0"/>
              </a:spcBef>
              <a:buFontTx/>
              <a:buNone/>
            </a:pPr>
            <a:r>
              <a:rPr lang="it-IT" altLang="it-IT" sz="1600">
                <a:effectLst/>
                <a:latin typeface="Courier New" panose="02070309020205020404" pitchFamily="49" charset="0"/>
              </a:rPr>
              <a:t>	FROM Impiegati, Dipartimenti  </a:t>
            </a:r>
          </a:p>
          <a:p>
            <a:pPr>
              <a:spcBef>
                <a:spcPct val="0"/>
              </a:spcBef>
              <a:buFontTx/>
              <a:buNone/>
            </a:pPr>
            <a:r>
              <a:rPr lang="it-IT" altLang="it-IT" sz="1600">
                <a:effectLst/>
                <a:latin typeface="Courier New" panose="02070309020205020404" pitchFamily="49" charset="0"/>
              </a:rPr>
              <a:t>   WHERE Dipartimento = Codice AND Sede = ‘Roma';</a:t>
            </a:r>
          </a:p>
        </p:txBody>
      </p:sp>
      <p:sp>
        <p:nvSpPr>
          <p:cNvPr id="245796" name="Rectangle 36"/>
          <p:cNvSpPr>
            <a:spLocks noChangeArrowheads="1"/>
          </p:cNvSpPr>
          <p:nvPr/>
        </p:nvSpPr>
        <p:spPr bwMode="auto">
          <a:xfrm>
            <a:off x="5661025" y="5526088"/>
            <a:ext cx="252095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90000"/>
              </a:lnSpc>
            </a:pPr>
            <a:r>
              <a:rPr lang="it-IT" altLang="it-IT" b="0"/>
              <a:t>Sintassi più elegante </a:t>
            </a:r>
          </a:p>
        </p:txBody>
      </p:sp>
      <p:sp>
        <p:nvSpPr>
          <p:cNvPr id="245798" name="AutoShape 38">
            <a:hlinkClick r:id="rId3" action="ppaction://hlinksldjump" highlightClick="1"/>
          </p:cNvPr>
          <p:cNvSpPr>
            <a:spLocks noChangeArrowheads="1"/>
          </p:cNvSpPr>
          <p:nvPr/>
        </p:nvSpPr>
        <p:spPr bwMode="auto">
          <a:xfrm>
            <a:off x="8118475" y="1744663"/>
            <a:ext cx="360363"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5763">
                                            <p:txEl>
                                              <p:pRg st="3" end="3"/>
                                            </p:txEl>
                                          </p:spTgt>
                                        </p:tgtEl>
                                        <p:attrNameLst>
                                          <p:attrName>style.visibility</p:attrName>
                                        </p:attrNameLst>
                                      </p:cBhvr>
                                      <p:to>
                                        <p:strVal val="visible"/>
                                      </p:to>
                                    </p:set>
                                    <p:animEffect transition="in" filter="dissolve">
                                      <p:cBhvr>
                                        <p:cTn id="7" dur="500"/>
                                        <p:tgtEl>
                                          <p:spTgt spid="24576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5"/>
                                        </p:tgtEl>
                                        <p:attrNameLst>
                                          <p:attrName>style.visibility</p:attrName>
                                        </p:attrNameLst>
                                      </p:cBhvr>
                                      <p:to>
                                        <p:strVal val="visible"/>
                                      </p:to>
                                    </p:set>
                                    <p:animEffect transition="in" filter="dissolve">
                                      <p:cBhvr>
                                        <p:cTn id="12" dur="500"/>
                                        <p:tgtEl>
                                          <p:spTgt spid="245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4"/>
                                        </p:tgtEl>
                                        <p:attrNameLst>
                                          <p:attrName>style.visibility</p:attrName>
                                        </p:attrNameLst>
                                      </p:cBhvr>
                                      <p:to>
                                        <p:strVal val="visible"/>
                                      </p:to>
                                    </p:set>
                                    <p:animEffect transition="in" filter="dissolve">
                                      <p:cBhvr>
                                        <p:cTn id="17" dur="500"/>
                                        <p:tgtEl>
                                          <p:spTgt spid="2457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96"/>
                                        </p:tgtEl>
                                        <p:attrNameLst>
                                          <p:attrName>style.visibility</p:attrName>
                                        </p:attrNameLst>
                                      </p:cBhvr>
                                      <p:to>
                                        <p:strVal val="visible"/>
                                      </p:to>
                                    </p:set>
                                    <p:animEffect transition="in" filter="dissolve">
                                      <p:cBhvr>
                                        <p:cTn id="22" dur="500"/>
                                        <p:tgtEl>
                                          <p:spTgt spid="24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4" grpId="0" animBg="1"/>
      <p:bldP spid="245795" grpId="0" animBg="1"/>
      <p:bldP spid="24579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fld id="{B86F417E-42FB-4640-ADB6-45CDC77C72C0}" type="slidenum">
              <a:rPr lang="it-IT" altLang="it-IT"/>
              <a:pPr/>
              <a:t>35</a:t>
            </a:fld>
            <a:endParaRPr lang="it-IT" altLang="it-IT">
              <a:solidFill>
                <a:schemeClr val="tx1"/>
              </a:solidFill>
            </a:endParaRPr>
          </a:p>
        </p:txBody>
      </p:sp>
      <p:sp>
        <p:nvSpPr>
          <p:cNvPr id="299010"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(1 bis)</a:t>
            </a:r>
          </a:p>
        </p:txBody>
      </p:sp>
      <p:sp>
        <p:nvSpPr>
          <p:cNvPr id="299011" name="Rectangle 3"/>
          <p:cNvSpPr>
            <a:spLocks noChangeArrowheads="1"/>
          </p:cNvSpPr>
          <p:nvPr/>
        </p:nvSpPr>
        <p:spPr bwMode="auto">
          <a:xfrm>
            <a:off x="179388" y="1135063"/>
            <a:ext cx="8785225" cy="5256212"/>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lvl="1">
              <a:spcBef>
                <a:spcPct val="60000"/>
              </a:spcBef>
              <a:buFontTx/>
              <a:buNone/>
            </a:pPr>
            <a:endParaRPr lang="it-IT" altLang="it-IT" sz="1800">
              <a:effectLst/>
            </a:endParaRPr>
          </a:p>
        </p:txBody>
      </p:sp>
      <p:pic>
        <p:nvPicPr>
          <p:cNvPr id="2990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2843213"/>
            <a:ext cx="8166100" cy="3436937"/>
          </a:xfrm>
          <a:prstGeom prst="rect">
            <a:avLst/>
          </a:prstGeom>
          <a:noFill/>
          <a:extLst>
            <a:ext uri="{909E8E84-426E-40DD-AFC4-6F175D3DCCD1}">
              <a14:hiddenFill xmlns:a14="http://schemas.microsoft.com/office/drawing/2010/main">
                <a:solidFill>
                  <a:srgbClr val="FFFFFF"/>
                </a:solidFill>
              </a14:hiddenFill>
            </a:ext>
          </a:extLst>
        </p:spPr>
      </p:pic>
      <p:pic>
        <p:nvPicPr>
          <p:cNvPr id="2990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96975"/>
            <a:ext cx="5329238" cy="1574800"/>
          </a:xfrm>
          <a:prstGeom prst="rect">
            <a:avLst/>
          </a:prstGeom>
          <a:noFill/>
          <a:extLst>
            <a:ext uri="{909E8E84-426E-40DD-AFC4-6F175D3DCCD1}">
              <a14:hiddenFill xmlns:a14="http://schemas.microsoft.com/office/drawing/2010/main">
                <a:solidFill>
                  <a:srgbClr val="FFFFFF"/>
                </a:solidFill>
              </a14:hiddenFill>
            </a:ext>
          </a:extLst>
        </p:spPr>
      </p:pic>
      <p:pic>
        <p:nvPicPr>
          <p:cNvPr id="2990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2195513"/>
            <a:ext cx="4392612" cy="197485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99020" name="Rectangle 12"/>
          <p:cNvSpPr>
            <a:spLocks noChangeArrowheads="1"/>
          </p:cNvSpPr>
          <p:nvPr/>
        </p:nvSpPr>
        <p:spPr bwMode="auto">
          <a:xfrm>
            <a:off x="846138" y="1844675"/>
            <a:ext cx="3009900" cy="4413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99021" name="Rectangle 13"/>
          <p:cNvSpPr>
            <a:spLocks noChangeArrowheads="1"/>
          </p:cNvSpPr>
          <p:nvPr/>
        </p:nvSpPr>
        <p:spPr bwMode="auto">
          <a:xfrm>
            <a:off x="1706563" y="3654425"/>
            <a:ext cx="825500" cy="1008063"/>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9019"/>
                                        </p:tgtEl>
                                        <p:attrNameLst>
                                          <p:attrName>style.visibility</p:attrName>
                                        </p:attrNameLst>
                                      </p:cBhvr>
                                      <p:to>
                                        <p:strVal val="visible"/>
                                      </p:to>
                                    </p:set>
                                    <p:animEffect transition="in" filter="dissolve">
                                      <p:cBhvr>
                                        <p:cTn id="7" dur="500"/>
                                        <p:tgtEl>
                                          <p:spTgt spid="299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9021"/>
                                        </p:tgtEl>
                                        <p:attrNameLst>
                                          <p:attrName>style.visibility</p:attrName>
                                        </p:attrNameLst>
                                      </p:cBhvr>
                                      <p:to>
                                        <p:strVal val="visible"/>
                                      </p:to>
                                    </p:set>
                                    <p:animEffect transition="in" filter="dissolve">
                                      <p:cBhvr>
                                        <p:cTn id="12" dur="500"/>
                                        <p:tgtEl>
                                          <p:spTgt spid="29902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99020"/>
                                        </p:tgtEl>
                                        <p:attrNameLst>
                                          <p:attrName>style.visibility</p:attrName>
                                        </p:attrNameLst>
                                      </p:cBhvr>
                                      <p:to>
                                        <p:strVal val="visible"/>
                                      </p:to>
                                    </p:set>
                                    <p:animEffect transition="in" filter="dissolve">
                                      <p:cBhvr>
                                        <p:cTn id="15" dur="500"/>
                                        <p:tgtEl>
                                          <p:spTgt spid="29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0" grpId="0" animBg="1"/>
      <p:bldP spid="2990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CFFADB83-C158-4334-A2F3-6C52E2599EA1}" type="slidenum">
              <a:rPr lang="it-IT" altLang="it-IT"/>
              <a:pPr/>
              <a:t>36</a:t>
            </a:fld>
            <a:endParaRPr lang="it-IT" altLang="it-IT">
              <a:solidFill>
                <a:schemeClr val="tx1"/>
              </a:solidFill>
            </a:endParaRPr>
          </a:p>
        </p:txBody>
      </p:sp>
      <p:sp>
        <p:nvSpPr>
          <p:cNvPr id="303106"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(2)</a:t>
            </a:r>
          </a:p>
        </p:txBody>
      </p:sp>
      <p:sp>
        <p:nvSpPr>
          <p:cNvPr id="303107" name="Rectangle 3"/>
          <p:cNvSpPr>
            <a:spLocks noChangeArrowheads="1"/>
          </p:cNvSpPr>
          <p:nvPr/>
        </p:nvSpPr>
        <p:spPr bwMode="auto">
          <a:xfrm>
            <a:off x="179388" y="1135063"/>
            <a:ext cx="8785225" cy="5246687"/>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lvl="1">
              <a:spcBef>
                <a:spcPct val="60000"/>
              </a:spcBef>
              <a:buFontTx/>
              <a:buNone/>
            </a:pPr>
            <a:endParaRPr lang="it-IT" altLang="it-IT" sz="1600" b="0" i="1">
              <a:effectLst/>
            </a:endParaRPr>
          </a:p>
          <a:p>
            <a:pPr lvl="1">
              <a:spcBef>
                <a:spcPct val="60000"/>
              </a:spcBef>
              <a:buFontTx/>
              <a:buNone/>
            </a:pPr>
            <a:endParaRPr lang="it-IT" altLang="it-IT" sz="1600" b="0" i="1">
              <a:effectLst/>
            </a:endParaRPr>
          </a:p>
          <a:p>
            <a:pPr>
              <a:spcBef>
                <a:spcPct val="55000"/>
              </a:spcBef>
            </a:pPr>
            <a:r>
              <a:rPr lang="it-IT" altLang="it-IT" sz="1800" b="0" i="1">
                <a:effectLst/>
              </a:rPr>
              <a:t>Cognome</a:t>
            </a:r>
            <a:r>
              <a:rPr lang="it-IT" altLang="it-IT" sz="1800" b="0">
                <a:effectLst/>
              </a:rPr>
              <a:t>, </a:t>
            </a:r>
            <a:r>
              <a:rPr lang="it-IT" altLang="it-IT" sz="1800" b="0" i="1">
                <a:effectLst/>
              </a:rPr>
              <a:t>Nome,</a:t>
            </a:r>
            <a:r>
              <a:rPr lang="it-IT" altLang="it-IT" sz="1800" b="0">
                <a:effectLst/>
              </a:rPr>
              <a:t> </a:t>
            </a:r>
            <a:r>
              <a:rPr lang="it-IT" altLang="it-IT" sz="1800" b="0" i="1">
                <a:effectLst/>
              </a:rPr>
              <a:t>Stipendio</a:t>
            </a:r>
            <a:r>
              <a:rPr lang="it-IT" altLang="it-IT" sz="1800" b="0">
                <a:effectLst/>
              </a:rPr>
              <a:t> e </a:t>
            </a:r>
            <a:r>
              <a:rPr lang="it-IT" altLang="it-IT" sz="1800" b="0" i="1">
                <a:effectLst/>
              </a:rPr>
              <a:t>Descrizione</a:t>
            </a:r>
            <a:r>
              <a:rPr lang="it-IT" altLang="it-IT" sz="1800" b="0">
                <a:effectLst/>
              </a:rPr>
              <a:t> del dipartimento dei dipendenti che lavorano a </a:t>
            </a:r>
            <a:r>
              <a:rPr lang="it-IT" altLang="it-IT" sz="1800" b="0" i="1">
                <a:effectLst/>
              </a:rPr>
              <a:t>Torino</a:t>
            </a:r>
            <a:r>
              <a:rPr lang="it-IT" altLang="it-IT" sz="1800" b="0">
                <a:effectLst/>
              </a:rPr>
              <a:t> e hanno retribuzione superiore a </a:t>
            </a:r>
            <a:r>
              <a:rPr lang="it-IT" altLang="it-IT" sz="1800" b="0" i="1">
                <a:effectLst/>
              </a:rPr>
              <a:t>30000</a:t>
            </a:r>
            <a:r>
              <a:rPr lang="it-IT" altLang="it-IT" sz="1800" b="0">
                <a:effectLst/>
              </a:rPr>
              <a:t>.  </a:t>
            </a:r>
          </a:p>
          <a:p>
            <a:pPr>
              <a:spcBef>
                <a:spcPct val="55000"/>
              </a:spcBef>
              <a:buFontTx/>
              <a:buNone/>
            </a:pPr>
            <a:r>
              <a:rPr lang="it-IT" altLang="it-IT" sz="1800" b="0">
                <a:effectLst/>
              </a:rPr>
              <a:t>	Congiunte le due tabelle, si opera una selezione per </a:t>
            </a:r>
            <a:r>
              <a:rPr lang="it-IT" altLang="it-IT" sz="1800" b="0" i="1">
                <a:effectLst/>
              </a:rPr>
              <a:t>Sede</a:t>
            </a:r>
            <a:r>
              <a:rPr lang="it-IT" altLang="it-IT" sz="1800" b="0">
                <a:effectLst/>
              </a:rPr>
              <a:t> = “</a:t>
            </a:r>
            <a:r>
              <a:rPr lang="it-IT" altLang="it-IT" sz="1800" b="0" i="1">
                <a:effectLst/>
              </a:rPr>
              <a:t>Torino</a:t>
            </a:r>
            <a:r>
              <a:rPr lang="it-IT" altLang="it-IT" sz="1800" b="0">
                <a:effectLst/>
              </a:rPr>
              <a:t>”, </a:t>
            </a:r>
            <a:r>
              <a:rPr lang="it-IT" altLang="it-IT" sz="1800" b="0" i="1">
                <a:effectLst/>
              </a:rPr>
              <a:t>Stipendio</a:t>
            </a:r>
            <a:r>
              <a:rPr lang="it-IT" altLang="it-IT" sz="1800" b="0">
                <a:effectLst/>
              </a:rPr>
              <a:t> &gt; </a:t>
            </a:r>
            <a:r>
              <a:rPr lang="it-IT" altLang="it-IT" sz="1800" b="0" i="1">
                <a:effectLst/>
              </a:rPr>
              <a:t>30000</a:t>
            </a:r>
            <a:r>
              <a:rPr lang="it-IT" altLang="it-IT" sz="1800" b="0">
                <a:effectLst/>
              </a:rPr>
              <a:t> e si esegue una proiezione sui campi richiesti</a:t>
            </a:r>
          </a:p>
        </p:txBody>
      </p:sp>
      <p:sp>
        <p:nvSpPr>
          <p:cNvPr id="303108" name="Rectangle 4"/>
          <p:cNvSpPr>
            <a:spLocks noGrp="1" noChangeArrowheads="1"/>
          </p:cNvSpPr>
          <p:nvPr>
            <p:ph type="body" idx="1"/>
          </p:nvPr>
        </p:nvSpPr>
        <p:spPr>
          <a:xfrm>
            <a:off x="588963" y="1235075"/>
            <a:ext cx="7964487" cy="792163"/>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lnSpc>
                <a:spcPct val="80000"/>
              </a:lnSpc>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sp>
        <p:nvSpPr>
          <p:cNvPr id="303109" name="Rectangle 5"/>
          <p:cNvSpPr>
            <a:spLocks noChangeArrowheads="1"/>
          </p:cNvSpPr>
          <p:nvPr/>
        </p:nvSpPr>
        <p:spPr bwMode="auto">
          <a:xfrm>
            <a:off x="817563" y="3862388"/>
            <a:ext cx="7489825" cy="187166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Cognome, Nome, Stipendio, Descrizione</a:t>
            </a:r>
          </a:p>
          <a:p>
            <a:pPr>
              <a:spcBef>
                <a:spcPct val="30000"/>
              </a:spcBef>
              <a:buFontTx/>
              <a:buNone/>
            </a:pPr>
            <a:r>
              <a:rPr lang="it-IT" altLang="it-IT" sz="1600">
                <a:effectLst/>
                <a:latin typeface="Courier New" panose="02070309020205020404" pitchFamily="49" charset="0"/>
              </a:rPr>
              <a:t>	FROM Impiegati INNER JOIN Dipartimenti ON </a:t>
            </a:r>
          </a:p>
          <a:p>
            <a:pPr>
              <a:spcBef>
                <a:spcPct val="0"/>
              </a:spcBef>
              <a:buFontTx/>
              <a:buNone/>
            </a:pPr>
            <a:r>
              <a:rPr lang="it-IT" altLang="it-IT" sz="1600">
                <a:effectLst/>
                <a:latin typeface="Courier New" panose="02070309020205020404" pitchFamily="49" charset="0"/>
              </a:rPr>
              <a:t>        Dipartimento = Codice</a:t>
            </a:r>
          </a:p>
          <a:p>
            <a:pPr>
              <a:spcBef>
                <a:spcPct val="30000"/>
              </a:spcBef>
              <a:buFontTx/>
              <a:buNone/>
            </a:pPr>
            <a:r>
              <a:rPr lang="it-IT" altLang="it-IT" sz="1600">
                <a:effectLst/>
                <a:latin typeface="Courier New" panose="02070309020205020404" pitchFamily="49" charset="0"/>
              </a:rPr>
              <a:t>	WHERE Sede = ‘Torino‘ AND Stipendio &gt; 30000;</a:t>
            </a:r>
          </a:p>
        </p:txBody>
      </p:sp>
      <p:sp>
        <p:nvSpPr>
          <p:cNvPr id="303112" name="AutoShape 8">
            <a:hlinkClick r:id="rId3" action="ppaction://hlinksldjump" highlightClick="1"/>
          </p:cNvPr>
          <p:cNvSpPr>
            <a:spLocks noChangeArrowheads="1"/>
          </p:cNvSpPr>
          <p:nvPr/>
        </p:nvSpPr>
        <p:spPr bwMode="auto">
          <a:xfrm>
            <a:off x="8118475" y="1744663"/>
            <a:ext cx="360363"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3107">
                                            <p:txEl>
                                              <p:pRg st="3" end="3"/>
                                            </p:txEl>
                                          </p:spTgt>
                                        </p:tgtEl>
                                        <p:attrNameLst>
                                          <p:attrName>style.visibility</p:attrName>
                                        </p:attrNameLst>
                                      </p:cBhvr>
                                      <p:to>
                                        <p:strVal val="visible"/>
                                      </p:to>
                                    </p:set>
                                    <p:animEffect transition="in" filter="dissolve">
                                      <p:cBhvr>
                                        <p:cTn id="7" dur="500"/>
                                        <p:tgtEl>
                                          <p:spTgt spid="3031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3109"/>
                                        </p:tgtEl>
                                        <p:attrNameLst>
                                          <p:attrName>style.visibility</p:attrName>
                                        </p:attrNameLst>
                                      </p:cBhvr>
                                      <p:to>
                                        <p:strVal val="visible"/>
                                      </p:to>
                                    </p:set>
                                    <p:animEffect transition="in" filter="dissolve">
                                      <p:cBhvr>
                                        <p:cTn id="12" dur="500"/>
                                        <p:tgtEl>
                                          <p:spTgt spid="30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95CEFCE6-E051-4992-8E48-057B3EF2046A}" type="slidenum">
              <a:rPr lang="it-IT" altLang="it-IT"/>
              <a:pPr/>
              <a:t>37</a:t>
            </a:fld>
            <a:endParaRPr lang="it-IT" altLang="it-IT">
              <a:solidFill>
                <a:schemeClr val="tx1"/>
              </a:solidFill>
            </a:endParaRPr>
          </a:p>
        </p:txBody>
      </p:sp>
      <p:sp>
        <p:nvSpPr>
          <p:cNvPr id="305154"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(3)</a:t>
            </a:r>
          </a:p>
        </p:txBody>
      </p:sp>
      <p:sp>
        <p:nvSpPr>
          <p:cNvPr id="305155" name="Rectangle 3"/>
          <p:cNvSpPr>
            <a:spLocks noChangeArrowheads="1"/>
          </p:cNvSpPr>
          <p:nvPr/>
        </p:nvSpPr>
        <p:spPr bwMode="auto">
          <a:xfrm>
            <a:off x="179388" y="1135063"/>
            <a:ext cx="8785225" cy="5246687"/>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lvl="1">
              <a:spcBef>
                <a:spcPct val="60000"/>
              </a:spcBef>
              <a:buFontTx/>
              <a:buNone/>
            </a:pPr>
            <a:endParaRPr lang="it-IT" altLang="it-IT" sz="1600" b="0" i="1">
              <a:effectLst/>
            </a:endParaRPr>
          </a:p>
          <a:p>
            <a:pPr lvl="1">
              <a:spcBef>
                <a:spcPct val="60000"/>
              </a:spcBef>
              <a:buFontTx/>
              <a:buNone/>
            </a:pPr>
            <a:endParaRPr lang="it-IT" altLang="it-IT" sz="1600" b="0" i="1">
              <a:effectLst/>
            </a:endParaRPr>
          </a:p>
          <a:p>
            <a:pPr>
              <a:spcBef>
                <a:spcPct val="55000"/>
              </a:spcBef>
            </a:pPr>
            <a:r>
              <a:rPr lang="it-IT" altLang="it-IT" sz="1800" b="0" i="1">
                <a:effectLst/>
              </a:rPr>
              <a:t>Cognome</a:t>
            </a:r>
            <a:r>
              <a:rPr lang="it-IT" altLang="it-IT" sz="1800" b="0">
                <a:effectLst/>
              </a:rPr>
              <a:t>, </a:t>
            </a:r>
            <a:r>
              <a:rPr lang="it-IT" altLang="it-IT" sz="1800" b="0" i="1">
                <a:effectLst/>
              </a:rPr>
              <a:t>Nome,</a:t>
            </a:r>
            <a:r>
              <a:rPr lang="it-IT" altLang="it-IT" sz="1800" b="0">
                <a:effectLst/>
              </a:rPr>
              <a:t> </a:t>
            </a:r>
            <a:r>
              <a:rPr lang="it-IT" altLang="it-IT" sz="1800" b="0" i="1">
                <a:effectLst/>
              </a:rPr>
              <a:t>Residenza</a:t>
            </a:r>
            <a:r>
              <a:rPr lang="it-IT" altLang="it-IT" sz="1800" b="0">
                <a:effectLst/>
              </a:rPr>
              <a:t>, </a:t>
            </a:r>
            <a:r>
              <a:rPr lang="it-IT" altLang="it-IT" sz="1800" b="0" i="1">
                <a:effectLst/>
              </a:rPr>
              <a:t>Descrizione</a:t>
            </a:r>
            <a:r>
              <a:rPr lang="it-IT" altLang="it-IT" sz="1800" b="0">
                <a:effectLst/>
              </a:rPr>
              <a:t> del dipartimento e </a:t>
            </a:r>
            <a:r>
              <a:rPr lang="it-IT" altLang="it-IT" sz="1800" b="0" i="1">
                <a:effectLst/>
              </a:rPr>
              <a:t>Sede </a:t>
            </a:r>
            <a:r>
              <a:rPr lang="it-IT" altLang="it-IT" sz="1800" b="0">
                <a:effectLst/>
              </a:rPr>
              <a:t>dei dipendenti che lavorano in una città diversa da quella dove risiedono.   </a:t>
            </a:r>
          </a:p>
          <a:p>
            <a:pPr>
              <a:spcBef>
                <a:spcPct val="55000"/>
              </a:spcBef>
              <a:buFontTx/>
              <a:buNone/>
            </a:pPr>
            <a:r>
              <a:rPr lang="it-IT" altLang="it-IT" sz="1800" b="0">
                <a:effectLst/>
              </a:rPr>
              <a:t>	Congiunte le due tabelle, si opera una selezione per </a:t>
            </a:r>
            <a:r>
              <a:rPr lang="it-IT" altLang="it-IT" sz="1800" b="0" i="1">
                <a:effectLst/>
              </a:rPr>
              <a:t>Residenza</a:t>
            </a:r>
            <a:r>
              <a:rPr lang="it-IT" altLang="it-IT" sz="1800" b="0">
                <a:effectLst/>
              </a:rPr>
              <a:t> &lt;&gt; </a:t>
            </a:r>
            <a:r>
              <a:rPr lang="it-IT" altLang="it-IT" sz="1800" b="0" i="1">
                <a:effectLst/>
              </a:rPr>
              <a:t>Sede</a:t>
            </a:r>
            <a:r>
              <a:rPr lang="it-IT" altLang="it-IT" sz="1800" b="0">
                <a:effectLst/>
              </a:rPr>
              <a:t> e si esegue una proiezione sui campi richiesti</a:t>
            </a:r>
          </a:p>
        </p:txBody>
      </p:sp>
      <p:sp>
        <p:nvSpPr>
          <p:cNvPr id="305156" name="Rectangle 4"/>
          <p:cNvSpPr>
            <a:spLocks noGrp="1" noChangeArrowheads="1"/>
          </p:cNvSpPr>
          <p:nvPr>
            <p:ph type="body" idx="1"/>
          </p:nvPr>
        </p:nvSpPr>
        <p:spPr>
          <a:xfrm>
            <a:off x="588963" y="1235075"/>
            <a:ext cx="7964487" cy="792163"/>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lnSpc>
                <a:spcPct val="80000"/>
              </a:lnSpc>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sp>
        <p:nvSpPr>
          <p:cNvPr id="305157" name="Rectangle 5"/>
          <p:cNvSpPr>
            <a:spLocks noChangeArrowheads="1"/>
          </p:cNvSpPr>
          <p:nvPr/>
        </p:nvSpPr>
        <p:spPr bwMode="auto">
          <a:xfrm>
            <a:off x="817563" y="3862388"/>
            <a:ext cx="7489825" cy="187166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Cognome, Nome, Residenza, Descrizione, Sede</a:t>
            </a:r>
          </a:p>
          <a:p>
            <a:pPr>
              <a:spcBef>
                <a:spcPct val="30000"/>
              </a:spcBef>
              <a:buFontTx/>
              <a:buNone/>
            </a:pPr>
            <a:r>
              <a:rPr lang="it-IT" altLang="it-IT" sz="1600">
                <a:effectLst/>
                <a:latin typeface="Courier New" panose="02070309020205020404" pitchFamily="49" charset="0"/>
              </a:rPr>
              <a:t>	FROM Impiegati, Dipartimenti  </a:t>
            </a:r>
          </a:p>
          <a:p>
            <a:pPr>
              <a:spcBef>
                <a:spcPct val="30000"/>
              </a:spcBef>
              <a:buFontTx/>
              <a:buNone/>
            </a:pPr>
            <a:r>
              <a:rPr lang="it-IT" altLang="it-IT" sz="1600">
                <a:effectLst/>
                <a:latin typeface="Courier New" panose="02070309020205020404" pitchFamily="49" charset="0"/>
              </a:rPr>
              <a:t>	WHERE Dipartimento = Codice AND </a:t>
            </a:r>
          </a:p>
          <a:p>
            <a:pPr>
              <a:spcBef>
                <a:spcPct val="0"/>
              </a:spcBef>
              <a:buFontTx/>
              <a:buNone/>
            </a:pPr>
            <a:r>
              <a:rPr lang="it-IT" altLang="it-IT" sz="1600">
                <a:effectLst/>
                <a:latin typeface="Courier New" panose="02070309020205020404" pitchFamily="49" charset="0"/>
              </a:rPr>
              <a:t>	      Residenza &lt;&gt; Sede;</a:t>
            </a:r>
          </a:p>
        </p:txBody>
      </p:sp>
      <p:sp>
        <p:nvSpPr>
          <p:cNvPr id="305158" name="AutoShape 6">
            <a:hlinkClick r:id="rId3" action="ppaction://hlinksldjump" highlightClick="1"/>
          </p:cNvPr>
          <p:cNvSpPr>
            <a:spLocks noChangeArrowheads="1"/>
          </p:cNvSpPr>
          <p:nvPr/>
        </p:nvSpPr>
        <p:spPr bwMode="auto">
          <a:xfrm>
            <a:off x="8118475" y="1744663"/>
            <a:ext cx="360363"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5155">
                                            <p:txEl>
                                              <p:pRg st="3" end="3"/>
                                            </p:txEl>
                                          </p:spTgt>
                                        </p:tgtEl>
                                        <p:attrNameLst>
                                          <p:attrName>style.visibility</p:attrName>
                                        </p:attrNameLst>
                                      </p:cBhvr>
                                      <p:to>
                                        <p:strVal val="visible"/>
                                      </p:to>
                                    </p:set>
                                    <p:animEffect transition="in" filter="dissolve">
                                      <p:cBhvr>
                                        <p:cTn id="7" dur="500"/>
                                        <p:tgtEl>
                                          <p:spTgt spid="30515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7"/>
                                        </p:tgtEl>
                                        <p:attrNameLst>
                                          <p:attrName>style.visibility</p:attrName>
                                        </p:attrNameLst>
                                      </p:cBhvr>
                                      <p:to>
                                        <p:strVal val="visible"/>
                                      </p:to>
                                    </p:set>
                                    <p:animEffect transition="in" filter="dissolve">
                                      <p:cBhvr>
                                        <p:cTn id="12" dur="500"/>
                                        <p:tgtEl>
                                          <p:spTgt spid="305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CEEEABEC-078C-4B80-8B70-E4057BA81FB4}" type="slidenum">
              <a:rPr lang="it-IT" altLang="it-IT"/>
              <a:pPr/>
              <a:t>38</a:t>
            </a:fld>
            <a:endParaRPr lang="it-IT" altLang="it-IT">
              <a:solidFill>
                <a:schemeClr val="tx1"/>
              </a:solidFill>
            </a:endParaRPr>
          </a:p>
        </p:txBody>
      </p:sp>
      <p:sp>
        <p:nvSpPr>
          <p:cNvPr id="249858"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(4)</a:t>
            </a:r>
          </a:p>
        </p:txBody>
      </p:sp>
      <p:sp>
        <p:nvSpPr>
          <p:cNvPr id="249859" name="Rectangle 3"/>
          <p:cNvSpPr>
            <a:spLocks noChangeArrowheads="1"/>
          </p:cNvSpPr>
          <p:nvPr/>
        </p:nvSpPr>
        <p:spPr bwMode="auto">
          <a:xfrm>
            <a:off x="285750" y="1149350"/>
            <a:ext cx="8569325" cy="52419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endParaRPr lang="it-IT" altLang="it-IT" sz="1800" b="0">
              <a:effectLst/>
            </a:endParaRPr>
          </a:p>
          <a:p>
            <a:pPr>
              <a:buFontTx/>
              <a:buNone/>
            </a:pPr>
            <a:endParaRPr lang="it-IT" altLang="it-IT" sz="1800" b="0">
              <a:effectLst/>
            </a:endParaRPr>
          </a:p>
          <a:p>
            <a:pPr>
              <a:spcBef>
                <a:spcPct val="75000"/>
              </a:spcBef>
            </a:pPr>
            <a:r>
              <a:rPr lang="it-IT" altLang="it-IT" sz="1800" b="0">
                <a:effectLst/>
              </a:rPr>
              <a:t>Dipartimenti senza dipendenti assegnati</a:t>
            </a:r>
          </a:p>
          <a:p>
            <a:pPr>
              <a:spcBef>
                <a:spcPct val="75000"/>
              </a:spcBef>
              <a:buFontTx/>
              <a:buNone/>
            </a:pPr>
            <a:r>
              <a:rPr lang="it-IT" altLang="it-IT" sz="1800" b="0">
                <a:effectLst/>
              </a:rPr>
              <a:t>	Congiunte </a:t>
            </a:r>
            <a:r>
              <a:rPr lang="it-IT" altLang="it-IT" sz="1800">
                <a:effectLst/>
              </a:rPr>
              <a:t>Dipartimenti</a:t>
            </a:r>
            <a:r>
              <a:rPr lang="it-IT" altLang="it-IT" sz="1800" b="0">
                <a:effectLst/>
              </a:rPr>
              <a:t> e </a:t>
            </a:r>
            <a:r>
              <a:rPr lang="it-IT" altLang="it-IT" sz="1800">
                <a:effectLst/>
              </a:rPr>
              <a:t>Impiegati</a:t>
            </a:r>
            <a:r>
              <a:rPr lang="it-IT" altLang="it-IT" sz="1800" b="0">
                <a:effectLst/>
              </a:rPr>
              <a:t> con un LEFT JOIN si selezionano le righe con valori nulli in corrispondenza del campo </a:t>
            </a:r>
            <a:r>
              <a:rPr lang="it-IT" altLang="it-IT" sz="1800" b="0" i="1">
                <a:effectLst/>
              </a:rPr>
              <a:t>ID</a:t>
            </a:r>
            <a:r>
              <a:rPr lang="it-IT" altLang="it-IT" sz="1800" b="0">
                <a:effectLst/>
              </a:rPr>
              <a:t> e si esegue una proiezione …  </a:t>
            </a:r>
          </a:p>
          <a:p>
            <a:pPr>
              <a:spcBef>
                <a:spcPct val="0"/>
              </a:spcBef>
              <a:buFontTx/>
              <a:buNone/>
            </a:pPr>
            <a:endParaRPr lang="it-IT" altLang="it-IT" sz="1800" b="0">
              <a:effectLst/>
            </a:endParaRPr>
          </a:p>
        </p:txBody>
      </p:sp>
      <p:sp>
        <p:nvSpPr>
          <p:cNvPr id="249887" name="Rectangle 31"/>
          <p:cNvSpPr>
            <a:spLocks noGrp="1" noChangeArrowheads="1"/>
          </p:cNvSpPr>
          <p:nvPr>
            <p:ph type="body" idx="1"/>
          </p:nvPr>
        </p:nvSpPr>
        <p:spPr>
          <a:xfrm>
            <a:off x="588963" y="1268413"/>
            <a:ext cx="7964487" cy="792162"/>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lnSpc>
                <a:spcPct val="80000"/>
              </a:lnSpc>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sp>
        <p:nvSpPr>
          <p:cNvPr id="249888" name="Rectangle 32"/>
          <p:cNvSpPr>
            <a:spLocks noChangeArrowheads="1"/>
          </p:cNvSpPr>
          <p:nvPr/>
        </p:nvSpPr>
        <p:spPr bwMode="auto">
          <a:xfrm>
            <a:off x="817563" y="3646488"/>
            <a:ext cx="7489825" cy="115093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Descrizione</a:t>
            </a:r>
          </a:p>
          <a:p>
            <a:pPr>
              <a:spcBef>
                <a:spcPct val="0"/>
              </a:spcBef>
              <a:buFontTx/>
              <a:buNone/>
            </a:pPr>
            <a:r>
              <a:rPr lang="it-IT" altLang="it-IT" sz="1600">
                <a:effectLst/>
                <a:latin typeface="Courier New" panose="02070309020205020404" pitchFamily="49" charset="0"/>
              </a:rPr>
              <a:t>	FROM Dipartimenti LEFT JOIN Impiegati ON </a:t>
            </a:r>
          </a:p>
          <a:p>
            <a:pPr>
              <a:spcBef>
                <a:spcPct val="0"/>
              </a:spcBef>
              <a:buFontTx/>
              <a:buNone/>
            </a:pPr>
            <a:r>
              <a:rPr lang="it-IT" altLang="it-IT" sz="1600">
                <a:effectLst/>
                <a:latin typeface="Courier New" panose="02070309020205020404" pitchFamily="49" charset="0"/>
              </a:rPr>
              <a:t> 		 Codice = Dipartimento </a:t>
            </a:r>
          </a:p>
          <a:p>
            <a:pPr>
              <a:spcBef>
                <a:spcPct val="0"/>
              </a:spcBef>
              <a:buFontTx/>
              <a:buNone/>
            </a:pPr>
            <a:r>
              <a:rPr lang="it-IT" altLang="it-IT" sz="1600">
                <a:effectLst/>
                <a:latin typeface="Courier New" panose="02070309020205020404" pitchFamily="49" charset="0"/>
              </a:rPr>
              <a:t>	WHERE ID IS NULL; </a:t>
            </a:r>
          </a:p>
        </p:txBody>
      </p:sp>
      <p:pic>
        <p:nvPicPr>
          <p:cNvPr id="249891"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413" y="4518025"/>
            <a:ext cx="4249737" cy="1687513"/>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49892" name="AutoShape 36">
            <a:hlinkClick r:id="rId4" action="ppaction://hlinksldjump" highlightClick="1"/>
          </p:cNvPr>
          <p:cNvSpPr>
            <a:spLocks noChangeArrowheads="1"/>
          </p:cNvSpPr>
          <p:nvPr/>
        </p:nvSpPr>
        <p:spPr bwMode="auto">
          <a:xfrm>
            <a:off x="8108950" y="1773238"/>
            <a:ext cx="360363"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9859">
                                            <p:txEl>
                                              <p:pRg st="3" end="3"/>
                                            </p:txEl>
                                          </p:spTgt>
                                        </p:tgtEl>
                                        <p:attrNameLst>
                                          <p:attrName>style.visibility</p:attrName>
                                        </p:attrNameLst>
                                      </p:cBhvr>
                                      <p:to>
                                        <p:strVal val="visible"/>
                                      </p:to>
                                    </p:set>
                                    <p:animEffect transition="in" filter="dissolve">
                                      <p:cBhvr>
                                        <p:cTn id="7" dur="500"/>
                                        <p:tgtEl>
                                          <p:spTgt spid="24985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9888"/>
                                        </p:tgtEl>
                                        <p:attrNameLst>
                                          <p:attrName>style.visibility</p:attrName>
                                        </p:attrNameLst>
                                      </p:cBhvr>
                                      <p:to>
                                        <p:strVal val="visible"/>
                                      </p:to>
                                    </p:set>
                                    <p:animEffect transition="in" filter="dissolve">
                                      <p:cBhvr>
                                        <p:cTn id="12" dur="500"/>
                                        <p:tgtEl>
                                          <p:spTgt spid="249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9891"/>
                                        </p:tgtEl>
                                        <p:attrNameLst>
                                          <p:attrName>style.visibility</p:attrName>
                                        </p:attrNameLst>
                                      </p:cBhvr>
                                      <p:to>
                                        <p:strVal val="visible"/>
                                      </p:to>
                                    </p:set>
                                    <p:animEffect transition="in" filter="dissolve">
                                      <p:cBhvr>
                                        <p:cTn id="17" dur="500"/>
                                        <p:tgtEl>
                                          <p:spTgt spid="24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4"/>
          <p:cNvSpPr>
            <a:spLocks noGrp="1"/>
          </p:cNvSpPr>
          <p:nvPr>
            <p:ph type="sldNum" sz="quarter" idx="11"/>
          </p:nvPr>
        </p:nvSpPr>
        <p:spPr/>
        <p:txBody>
          <a:bodyPr/>
          <a:lstStyle/>
          <a:p>
            <a:fld id="{D83CBE0F-8C5D-4C61-AFB4-91653BD20405}" type="slidenum">
              <a:rPr lang="it-IT" altLang="it-IT"/>
              <a:pPr/>
              <a:t>39</a:t>
            </a:fld>
            <a:endParaRPr lang="it-IT" altLang="it-IT">
              <a:solidFill>
                <a:schemeClr val="tx1"/>
              </a:solidFill>
            </a:endParaRPr>
          </a:p>
        </p:txBody>
      </p:sp>
      <p:sp>
        <p:nvSpPr>
          <p:cNvPr id="253954"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(5)</a:t>
            </a:r>
          </a:p>
        </p:txBody>
      </p:sp>
      <p:sp>
        <p:nvSpPr>
          <p:cNvPr id="253955" name="Rectangle 3"/>
          <p:cNvSpPr>
            <a:spLocks noChangeArrowheads="1"/>
          </p:cNvSpPr>
          <p:nvPr/>
        </p:nvSpPr>
        <p:spPr bwMode="auto">
          <a:xfrm>
            <a:off x="285750" y="1139825"/>
            <a:ext cx="8569325" cy="524192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ClrTx/>
              <a:buSzTx/>
              <a:buFontTx/>
              <a:buNone/>
            </a:pPr>
            <a:endParaRPr lang="it-IT" altLang="it-IT" sz="1800" b="0">
              <a:effectLst/>
            </a:endParaRPr>
          </a:p>
          <a:p>
            <a:pPr>
              <a:spcBef>
                <a:spcPct val="0"/>
              </a:spcBef>
              <a:buClrTx/>
              <a:buSzTx/>
              <a:buFontTx/>
              <a:buNone/>
            </a:pPr>
            <a:endParaRPr lang="it-IT" altLang="it-IT" sz="1800" b="0">
              <a:effectLst/>
            </a:endParaRPr>
          </a:p>
          <a:p>
            <a:pPr>
              <a:spcBef>
                <a:spcPct val="0"/>
              </a:spcBef>
              <a:buClrTx/>
              <a:buSzTx/>
              <a:buFontTx/>
              <a:buNone/>
            </a:pPr>
            <a:endParaRPr lang="it-IT" altLang="it-IT" sz="1800" b="0">
              <a:effectLst/>
            </a:endParaRPr>
          </a:p>
          <a:p>
            <a:pPr>
              <a:spcBef>
                <a:spcPct val="0"/>
              </a:spcBef>
            </a:pPr>
            <a:r>
              <a:rPr lang="it-IT" altLang="it-IT" sz="1800" b="0" i="1">
                <a:effectLst/>
              </a:rPr>
              <a:t>ID</a:t>
            </a:r>
            <a:r>
              <a:rPr lang="it-IT" altLang="it-IT" sz="1800" b="0">
                <a:effectLst/>
              </a:rPr>
              <a:t>, </a:t>
            </a:r>
            <a:r>
              <a:rPr lang="it-IT" altLang="it-IT" sz="1800" b="0" i="1">
                <a:effectLst/>
              </a:rPr>
              <a:t>Nome</a:t>
            </a:r>
            <a:r>
              <a:rPr lang="it-IT" altLang="it-IT" sz="1800" b="0">
                <a:effectLst/>
              </a:rPr>
              <a:t> e </a:t>
            </a:r>
            <a:r>
              <a:rPr lang="it-IT" altLang="it-IT" sz="1800" b="0" i="1">
                <a:effectLst/>
              </a:rPr>
              <a:t>Cognome</a:t>
            </a:r>
            <a:r>
              <a:rPr lang="it-IT" altLang="it-IT" sz="1800" b="0">
                <a:effectLst/>
              </a:rPr>
              <a:t> degli impiegati non assegnati ad alcun dipartimento </a:t>
            </a:r>
          </a:p>
          <a:p>
            <a:pPr>
              <a:spcBef>
                <a:spcPct val="0"/>
              </a:spcBef>
            </a:pPr>
            <a:endParaRPr lang="it-IT" altLang="it-IT" sz="1800" b="0">
              <a:effectLst/>
            </a:endParaRPr>
          </a:p>
          <a:p>
            <a:pPr>
              <a:spcBef>
                <a:spcPct val="0"/>
              </a:spcBef>
              <a:buFontTx/>
              <a:buNone/>
            </a:pPr>
            <a:r>
              <a:rPr lang="it-IT" altLang="it-IT" sz="1800" b="0">
                <a:effectLst/>
              </a:rPr>
              <a:t>	Si esegue una Selezione su </a:t>
            </a:r>
            <a:r>
              <a:rPr lang="it-IT" altLang="it-IT" sz="1800">
                <a:effectLst/>
              </a:rPr>
              <a:t>Impiegati</a:t>
            </a:r>
            <a:r>
              <a:rPr lang="it-IT" altLang="it-IT" sz="1800" b="0">
                <a:effectLst/>
              </a:rPr>
              <a:t> per </a:t>
            </a:r>
            <a:r>
              <a:rPr lang="it-IT" altLang="it-IT" sz="1800" b="0" i="1">
                <a:effectLst/>
              </a:rPr>
              <a:t>Dipartimento</a:t>
            </a:r>
            <a:r>
              <a:rPr lang="it-IT" altLang="it-IT" sz="1800" b="0">
                <a:effectLst/>
              </a:rPr>
              <a:t> a valori nulli e si  esegue una proiezione sui campi richiesti   </a:t>
            </a:r>
          </a:p>
        </p:txBody>
      </p:sp>
      <p:sp>
        <p:nvSpPr>
          <p:cNvPr id="253959" name="Rectangle 7"/>
          <p:cNvSpPr>
            <a:spLocks noGrp="1" noChangeArrowheads="1"/>
          </p:cNvSpPr>
          <p:nvPr>
            <p:ph type="body" idx="1"/>
          </p:nvPr>
        </p:nvSpPr>
        <p:spPr>
          <a:xfrm>
            <a:off x="588963" y="1268413"/>
            <a:ext cx="7964487" cy="792162"/>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lnSpc>
                <a:spcPct val="80000"/>
              </a:lnSpc>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sp>
        <p:nvSpPr>
          <p:cNvPr id="253960" name="Rectangle 8"/>
          <p:cNvSpPr>
            <a:spLocks noChangeArrowheads="1"/>
          </p:cNvSpPr>
          <p:nvPr/>
        </p:nvSpPr>
        <p:spPr bwMode="auto">
          <a:xfrm>
            <a:off x="827088" y="3644900"/>
            <a:ext cx="7489825" cy="1150938"/>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ID, Nome, Cognome </a:t>
            </a:r>
          </a:p>
          <a:p>
            <a:pPr>
              <a:spcBef>
                <a:spcPct val="0"/>
              </a:spcBef>
              <a:buFontTx/>
              <a:buNone/>
            </a:pPr>
            <a:r>
              <a:rPr lang="it-IT" altLang="it-IT" sz="1600">
                <a:effectLst/>
                <a:latin typeface="Courier New" panose="02070309020205020404" pitchFamily="49" charset="0"/>
              </a:rPr>
              <a:t>	FROM Impiegati  </a:t>
            </a:r>
          </a:p>
          <a:p>
            <a:pPr>
              <a:spcBef>
                <a:spcPct val="0"/>
              </a:spcBef>
              <a:buFontTx/>
              <a:buNone/>
            </a:pPr>
            <a:r>
              <a:rPr lang="it-IT" altLang="it-IT" sz="1600">
                <a:effectLst/>
                <a:latin typeface="Courier New" panose="02070309020205020404" pitchFamily="49" charset="0"/>
              </a:rPr>
              <a:t>	WHERE Dipartimento IS NULL; </a:t>
            </a:r>
          </a:p>
        </p:txBody>
      </p:sp>
      <p:pic>
        <p:nvPicPr>
          <p:cNvPr id="25396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0" y="4437063"/>
            <a:ext cx="4103688" cy="1633537"/>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253962" name="AutoShape 10">
            <a:hlinkClick r:id="rId4" action="ppaction://hlinksldjump" highlightClick="1"/>
          </p:cNvPr>
          <p:cNvSpPr>
            <a:spLocks noChangeArrowheads="1"/>
          </p:cNvSpPr>
          <p:nvPr/>
        </p:nvSpPr>
        <p:spPr bwMode="auto">
          <a:xfrm>
            <a:off x="8075613" y="1773238"/>
            <a:ext cx="360362"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5" end="5"/>
                                            </p:txEl>
                                          </p:spTgt>
                                        </p:tgtEl>
                                        <p:attrNameLst>
                                          <p:attrName>style.visibility</p:attrName>
                                        </p:attrNameLst>
                                      </p:cBhvr>
                                      <p:to>
                                        <p:strVal val="visible"/>
                                      </p:to>
                                    </p:set>
                                    <p:animEffect transition="in" filter="dissolve">
                                      <p:cBhvr>
                                        <p:cTn id="7" dur="500"/>
                                        <p:tgtEl>
                                          <p:spTgt spid="25395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3960"/>
                                        </p:tgtEl>
                                        <p:attrNameLst>
                                          <p:attrName>style.visibility</p:attrName>
                                        </p:attrNameLst>
                                      </p:cBhvr>
                                      <p:to>
                                        <p:strVal val="visible"/>
                                      </p:to>
                                    </p:set>
                                    <p:animEffect transition="in" filter="dissolve">
                                      <p:cBhvr>
                                        <p:cTn id="12" dur="500"/>
                                        <p:tgtEl>
                                          <p:spTgt spid="2539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3961"/>
                                        </p:tgtEl>
                                        <p:attrNameLst>
                                          <p:attrName>style.visibility</p:attrName>
                                        </p:attrNameLst>
                                      </p:cBhvr>
                                      <p:to>
                                        <p:strVal val="visible"/>
                                      </p:to>
                                    </p:set>
                                    <p:animEffect transition="in" filter="dissolve">
                                      <p:cBhvr>
                                        <p:cTn id="17" dur="500"/>
                                        <p:tgtEl>
                                          <p:spTgt spid="253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egnaposto numero diapositiva 4"/>
          <p:cNvSpPr>
            <a:spLocks noGrp="1"/>
          </p:cNvSpPr>
          <p:nvPr>
            <p:ph type="sldNum" sz="quarter" idx="11"/>
          </p:nvPr>
        </p:nvSpPr>
        <p:spPr/>
        <p:txBody>
          <a:bodyPr/>
          <a:lstStyle/>
          <a:p>
            <a:fld id="{BFB54137-FFE6-4EB0-9115-55F79124FEBB}" type="slidenum">
              <a:rPr lang="it-IT" altLang="it-IT"/>
              <a:pPr/>
              <a:t>4</a:t>
            </a:fld>
            <a:endParaRPr lang="it-IT" altLang="it-IT">
              <a:solidFill>
                <a:schemeClr val="tx1"/>
              </a:solidFill>
            </a:endParaRPr>
          </a:p>
        </p:txBody>
      </p:sp>
      <p:sp>
        <p:nvSpPr>
          <p:cNvPr id="270338" name="Rectangle 2"/>
          <p:cNvSpPr>
            <a:spLocks noGrp="1" noChangeArrowheads="1"/>
          </p:cNvSpPr>
          <p:nvPr>
            <p:ph type="title"/>
          </p:nvPr>
        </p:nvSpPr>
        <p:spPr>
          <a:xfrm>
            <a:off x="371475" y="241300"/>
            <a:ext cx="7467600" cy="685800"/>
          </a:xfrm>
        </p:spPr>
        <p:txBody>
          <a:bodyPr/>
          <a:lstStyle/>
          <a:p>
            <a:r>
              <a:rPr lang="it-IT" altLang="it-IT" sz="3200">
                <a:solidFill>
                  <a:srgbClr val="CC6600"/>
                </a:solidFill>
              </a:rPr>
              <a:t>Il database degli esempi (1) </a:t>
            </a:r>
          </a:p>
        </p:txBody>
      </p:sp>
      <p:sp>
        <p:nvSpPr>
          <p:cNvPr id="270340" name="Rectangle 4"/>
          <p:cNvSpPr>
            <a:spLocks noGrp="1" noChangeArrowheads="1"/>
          </p:cNvSpPr>
          <p:nvPr>
            <p:ph type="body" idx="1"/>
          </p:nvPr>
        </p:nvSpPr>
        <p:spPr>
          <a:xfrm>
            <a:off x="588963" y="4508500"/>
            <a:ext cx="7964487" cy="1008063"/>
          </a:xfr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190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grpSp>
        <p:nvGrpSpPr>
          <p:cNvPr id="270381" name="Group 45"/>
          <p:cNvGrpSpPr>
            <a:grpSpLocks/>
          </p:cNvGrpSpPr>
          <p:nvPr/>
        </p:nvGrpSpPr>
        <p:grpSpPr bwMode="auto">
          <a:xfrm>
            <a:off x="1979613" y="1655763"/>
            <a:ext cx="5105400" cy="1984375"/>
            <a:chOff x="1203" y="837"/>
            <a:chExt cx="3216" cy="1250"/>
          </a:xfrm>
        </p:grpSpPr>
        <p:sp>
          <p:nvSpPr>
            <p:cNvPr id="270357" name="Line 21"/>
            <p:cNvSpPr>
              <a:spLocks noChangeShapeType="1"/>
            </p:cNvSpPr>
            <p:nvPr/>
          </p:nvSpPr>
          <p:spPr bwMode="auto">
            <a:xfrm>
              <a:off x="2910" y="1060"/>
              <a:ext cx="601" cy="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270358" name="Line 22"/>
            <p:cNvSpPr>
              <a:spLocks noChangeShapeType="1"/>
            </p:cNvSpPr>
            <p:nvPr/>
          </p:nvSpPr>
          <p:spPr bwMode="auto">
            <a:xfrm>
              <a:off x="2206" y="1059"/>
              <a:ext cx="69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70359" name="Line 23"/>
            <p:cNvSpPr>
              <a:spLocks noChangeShapeType="1"/>
            </p:cNvSpPr>
            <p:nvPr/>
          </p:nvSpPr>
          <p:spPr bwMode="auto">
            <a:xfrm>
              <a:off x="2873" y="1240"/>
              <a:ext cx="60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70360" name="Line 24"/>
            <p:cNvSpPr>
              <a:spLocks noChangeShapeType="1"/>
            </p:cNvSpPr>
            <p:nvPr/>
          </p:nvSpPr>
          <p:spPr bwMode="auto">
            <a:xfrm>
              <a:off x="2304" y="1238"/>
              <a:ext cx="601" cy="0"/>
            </a:xfrm>
            <a:prstGeom prst="line">
              <a:avLst/>
            </a:prstGeom>
            <a:noFill/>
            <a:ln w="254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270361" name="Text Box 25"/>
            <p:cNvSpPr txBox="1">
              <a:spLocks noChangeArrowheads="1"/>
            </p:cNvSpPr>
            <p:nvPr/>
          </p:nvSpPr>
          <p:spPr bwMode="auto">
            <a:xfrm>
              <a:off x="2290" y="1253"/>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400"/>
                <a:t>1</a:t>
              </a:r>
            </a:p>
          </p:txBody>
        </p:sp>
        <p:sp>
          <p:nvSpPr>
            <p:cNvPr id="270362" name="Text Box 26"/>
            <p:cNvSpPr txBox="1">
              <a:spLocks noChangeArrowheads="1"/>
            </p:cNvSpPr>
            <p:nvPr/>
          </p:nvSpPr>
          <p:spPr bwMode="auto">
            <a:xfrm>
              <a:off x="3316" y="1271"/>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400"/>
                <a:t>N</a:t>
              </a:r>
            </a:p>
          </p:txBody>
        </p:sp>
        <p:sp>
          <p:nvSpPr>
            <p:cNvPr id="270363" name="AutoShape 27"/>
            <p:cNvSpPr>
              <a:spLocks noChangeArrowheads="1"/>
            </p:cNvSpPr>
            <p:nvPr/>
          </p:nvSpPr>
          <p:spPr bwMode="auto">
            <a:xfrm rot="16200000" flipH="1">
              <a:off x="3176" y="1344"/>
              <a:ext cx="48" cy="72"/>
            </a:xfrm>
            <a:prstGeom prst="flowChartMerge">
              <a:avLst/>
            </a:prstGeom>
            <a:solidFill>
              <a:srgbClr val="000000"/>
            </a:solidFill>
            <a:ln w="9525">
              <a:solidFill>
                <a:srgbClr val="000000"/>
              </a:solidFill>
              <a:miter lim="800000"/>
              <a:headEnd/>
              <a:tailEnd/>
            </a:ln>
          </p:spPr>
          <p:txBody>
            <a:bodyPr/>
            <a:lstStyle/>
            <a:p>
              <a:endParaRPr lang="it-IT"/>
            </a:p>
          </p:txBody>
        </p:sp>
        <p:grpSp>
          <p:nvGrpSpPr>
            <p:cNvPr id="270380" name="Group 44"/>
            <p:cNvGrpSpPr>
              <a:grpSpLocks/>
            </p:cNvGrpSpPr>
            <p:nvPr/>
          </p:nvGrpSpPr>
          <p:grpSpPr bwMode="auto">
            <a:xfrm>
              <a:off x="1203" y="863"/>
              <a:ext cx="1081" cy="1224"/>
              <a:chOff x="1202" y="981"/>
              <a:chExt cx="1081" cy="1224"/>
            </a:xfrm>
          </p:grpSpPr>
          <p:sp>
            <p:nvSpPr>
              <p:cNvPr id="270364" name="Rectangle 28"/>
              <p:cNvSpPr>
                <a:spLocks noChangeArrowheads="1"/>
              </p:cNvSpPr>
              <p:nvPr/>
            </p:nvSpPr>
            <p:spPr bwMode="auto">
              <a:xfrm>
                <a:off x="1202" y="981"/>
                <a:ext cx="1081" cy="538"/>
              </a:xfrm>
              <a:prstGeom prst="rect">
                <a:avLst/>
              </a:prstGeom>
              <a:solidFill>
                <a:srgbClr val="CC99FF"/>
              </a:solidFill>
              <a:ln w="9525">
                <a:solidFill>
                  <a:srgbClr val="969696"/>
                </a:solidFill>
                <a:miter lim="800000"/>
                <a:headEnd/>
                <a:tailEnd/>
              </a:ln>
              <a:effectLst>
                <a:outerShdw dist="107763" dir="2700000" algn="ctr" rotWithShape="0">
                  <a:srgbClr val="808080">
                    <a:alpha val="50000"/>
                  </a:srgbClr>
                </a:outerShdw>
              </a:effectLst>
            </p:spPr>
            <p:txBody>
              <a:bodyPr tIns="154800"/>
              <a:lstStyle/>
              <a:p>
                <a:pPr algn="ctr">
                  <a:spcBef>
                    <a:spcPts val="600"/>
                  </a:spcBef>
                </a:pPr>
                <a:r>
                  <a:rPr lang="it-IT" altLang="it-IT">
                    <a:solidFill>
                      <a:schemeClr val="bg1"/>
                    </a:solidFill>
                    <a:effectLst>
                      <a:outerShdw blurRad="38100" dist="38100" dir="2700000" algn="tl">
                        <a:srgbClr val="000000"/>
                      </a:outerShdw>
                    </a:effectLst>
                  </a:rPr>
                  <a:t>Impiegato</a:t>
                </a:r>
              </a:p>
            </p:txBody>
          </p:sp>
          <p:sp>
            <p:nvSpPr>
              <p:cNvPr id="270365" name="Rectangle 29"/>
              <p:cNvSpPr>
                <a:spLocks noChangeArrowheads="1"/>
              </p:cNvSpPr>
              <p:nvPr/>
            </p:nvSpPr>
            <p:spPr bwMode="auto">
              <a:xfrm>
                <a:off x="1202" y="1344"/>
                <a:ext cx="1081" cy="861"/>
              </a:xfrm>
              <a:prstGeom prst="rect">
                <a:avLst/>
              </a:prstGeom>
              <a:solidFill>
                <a:srgbClr val="F3E7FF"/>
              </a:solidFill>
              <a:ln w="9525">
                <a:solidFill>
                  <a:srgbClr val="969696"/>
                </a:solidFill>
                <a:miter lim="800000"/>
                <a:headEnd/>
                <a:tailEnd/>
              </a:ln>
              <a:effectLst>
                <a:outerShdw dist="107763" dir="2700000" algn="ctr" rotWithShape="0">
                  <a:srgbClr val="808080">
                    <a:alpha val="50000"/>
                  </a:srgbClr>
                </a:outerShdw>
              </a:effectLst>
            </p:spPr>
            <p:txBody>
              <a:bodyPr/>
              <a:lstStyle/>
              <a:p>
                <a:pPr>
                  <a:spcBef>
                    <a:spcPts val="200"/>
                  </a:spcBef>
                </a:pPr>
                <a:r>
                  <a:rPr lang="it-IT" altLang="it-IT" sz="1400" b="0"/>
                  <a:t>ID                   {PK}</a:t>
                </a:r>
              </a:p>
              <a:p>
                <a:pPr>
                  <a:spcBef>
                    <a:spcPts val="200"/>
                  </a:spcBef>
                </a:pPr>
                <a:r>
                  <a:rPr lang="it-IT" altLang="it-IT" sz="1400" b="0"/>
                  <a:t>Nome</a:t>
                </a:r>
              </a:p>
              <a:p>
                <a:pPr>
                  <a:spcBef>
                    <a:spcPts val="200"/>
                  </a:spcBef>
                </a:pPr>
                <a:r>
                  <a:rPr lang="it-IT" altLang="it-IT" sz="1400" b="0"/>
                  <a:t>Cognome</a:t>
                </a:r>
              </a:p>
              <a:p>
                <a:pPr>
                  <a:spcBef>
                    <a:spcPts val="200"/>
                  </a:spcBef>
                </a:pPr>
                <a:r>
                  <a:rPr lang="it-IT" altLang="it-IT" sz="1400" b="0"/>
                  <a:t>Residenza</a:t>
                </a:r>
              </a:p>
              <a:p>
                <a:pPr>
                  <a:spcBef>
                    <a:spcPts val="200"/>
                  </a:spcBef>
                </a:pPr>
                <a:r>
                  <a:rPr lang="it-IT" altLang="it-IT" sz="1400" b="0"/>
                  <a:t>Stipendio</a:t>
                </a:r>
                <a:endParaRPr lang="it-IT" altLang="it-IT" sz="1400"/>
              </a:p>
            </p:txBody>
          </p:sp>
        </p:grpSp>
        <p:grpSp>
          <p:nvGrpSpPr>
            <p:cNvPr id="270379" name="Group 43"/>
            <p:cNvGrpSpPr>
              <a:grpSpLocks/>
            </p:cNvGrpSpPr>
            <p:nvPr/>
          </p:nvGrpSpPr>
          <p:grpSpPr bwMode="auto">
            <a:xfrm>
              <a:off x="3476" y="863"/>
              <a:ext cx="943" cy="907"/>
              <a:chOff x="3470" y="981"/>
              <a:chExt cx="943" cy="907"/>
            </a:xfrm>
          </p:grpSpPr>
          <p:sp>
            <p:nvSpPr>
              <p:cNvPr id="270366" name="Rectangle 30"/>
              <p:cNvSpPr>
                <a:spLocks noChangeArrowheads="1"/>
              </p:cNvSpPr>
              <p:nvPr/>
            </p:nvSpPr>
            <p:spPr bwMode="auto">
              <a:xfrm>
                <a:off x="3470" y="981"/>
                <a:ext cx="943" cy="450"/>
              </a:xfrm>
              <a:prstGeom prst="rect">
                <a:avLst/>
              </a:prstGeom>
              <a:solidFill>
                <a:srgbClr val="CC99FF"/>
              </a:solidFill>
              <a:ln w="9525">
                <a:solidFill>
                  <a:srgbClr val="969696"/>
                </a:solidFill>
                <a:miter lim="800000"/>
                <a:headEnd/>
                <a:tailEnd/>
              </a:ln>
              <a:effectLst>
                <a:outerShdw dist="107763" dir="2700000" algn="ctr" rotWithShape="0">
                  <a:srgbClr val="808080">
                    <a:alpha val="50000"/>
                  </a:srgbClr>
                </a:outerShdw>
              </a:effectLst>
            </p:spPr>
            <p:txBody>
              <a:bodyPr tIns="154800"/>
              <a:lstStyle/>
              <a:p>
                <a:pPr algn="ctr">
                  <a:spcBef>
                    <a:spcPts val="600"/>
                  </a:spcBef>
                </a:pPr>
                <a:r>
                  <a:rPr lang="it-IT" altLang="it-IT">
                    <a:solidFill>
                      <a:schemeClr val="bg1"/>
                    </a:solidFill>
                    <a:effectLst>
                      <a:outerShdw blurRad="38100" dist="38100" dir="2700000" algn="tl">
                        <a:srgbClr val="000000"/>
                      </a:outerShdw>
                    </a:effectLst>
                  </a:rPr>
                  <a:t>Dipartimento</a:t>
                </a:r>
              </a:p>
            </p:txBody>
          </p:sp>
          <p:sp>
            <p:nvSpPr>
              <p:cNvPr id="270367" name="Rectangle 31"/>
              <p:cNvSpPr>
                <a:spLocks noChangeArrowheads="1"/>
              </p:cNvSpPr>
              <p:nvPr/>
            </p:nvSpPr>
            <p:spPr bwMode="auto">
              <a:xfrm>
                <a:off x="3470" y="1344"/>
                <a:ext cx="943" cy="544"/>
              </a:xfrm>
              <a:prstGeom prst="rect">
                <a:avLst/>
              </a:prstGeom>
              <a:solidFill>
                <a:srgbClr val="F3E7FF"/>
              </a:solidFill>
              <a:ln w="9525">
                <a:solidFill>
                  <a:srgbClr val="969696"/>
                </a:solidFill>
                <a:miter lim="800000"/>
                <a:headEnd/>
                <a:tailEnd/>
              </a:ln>
              <a:effectLst>
                <a:outerShdw dist="107763" dir="2700000" algn="ctr" rotWithShape="0">
                  <a:srgbClr val="808080">
                    <a:alpha val="50000"/>
                  </a:srgbClr>
                </a:outerShdw>
              </a:effectLst>
            </p:spPr>
            <p:txBody>
              <a:bodyPr/>
              <a:lstStyle/>
              <a:p>
                <a:pPr>
                  <a:spcBef>
                    <a:spcPts val="200"/>
                  </a:spcBef>
                </a:pPr>
                <a:r>
                  <a:rPr lang="it-IT" altLang="it-IT" sz="1400" b="0"/>
                  <a:t>Codice      {PK}</a:t>
                </a:r>
              </a:p>
              <a:p>
                <a:pPr>
                  <a:spcBef>
                    <a:spcPts val="200"/>
                  </a:spcBef>
                </a:pPr>
                <a:r>
                  <a:rPr lang="it-IT" altLang="it-IT" sz="1400" b="0"/>
                  <a:t>Descrizione</a:t>
                </a:r>
              </a:p>
              <a:p>
                <a:pPr>
                  <a:spcBef>
                    <a:spcPts val="200"/>
                  </a:spcBef>
                </a:pPr>
                <a:r>
                  <a:rPr lang="it-IT" altLang="it-IT" sz="1400" b="0"/>
                  <a:t>Sede</a:t>
                </a:r>
                <a:endParaRPr lang="it-IT" altLang="it-IT" sz="1400"/>
              </a:p>
            </p:txBody>
          </p:sp>
        </p:grpSp>
        <p:grpSp>
          <p:nvGrpSpPr>
            <p:cNvPr id="270368" name="Group 32"/>
            <p:cNvGrpSpPr>
              <a:grpSpLocks/>
            </p:cNvGrpSpPr>
            <p:nvPr/>
          </p:nvGrpSpPr>
          <p:grpSpPr bwMode="auto">
            <a:xfrm>
              <a:off x="3402" y="1192"/>
              <a:ext cx="72" cy="90"/>
              <a:chOff x="7239" y="10244"/>
              <a:chExt cx="181" cy="225"/>
            </a:xfrm>
          </p:grpSpPr>
          <p:sp>
            <p:nvSpPr>
              <p:cNvPr id="270369" name="Line 33"/>
              <p:cNvSpPr>
                <a:spLocks noChangeShapeType="1"/>
              </p:cNvSpPr>
              <p:nvPr/>
            </p:nvSpPr>
            <p:spPr bwMode="auto">
              <a:xfrm flipH="1">
                <a:off x="7239" y="10244"/>
                <a:ext cx="181"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70370" name="Line 34"/>
              <p:cNvSpPr>
                <a:spLocks noChangeShapeType="1"/>
              </p:cNvSpPr>
              <p:nvPr/>
            </p:nvSpPr>
            <p:spPr bwMode="auto">
              <a:xfrm flipH="1" flipV="1">
                <a:off x="7239" y="10356"/>
                <a:ext cx="181"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grpSp>
        <p:grpSp>
          <p:nvGrpSpPr>
            <p:cNvPr id="270371" name="Group 35"/>
            <p:cNvGrpSpPr>
              <a:grpSpLocks/>
            </p:cNvGrpSpPr>
            <p:nvPr/>
          </p:nvGrpSpPr>
          <p:grpSpPr bwMode="auto">
            <a:xfrm flipH="1">
              <a:off x="2284" y="1014"/>
              <a:ext cx="73" cy="90"/>
              <a:chOff x="7239" y="10244"/>
              <a:chExt cx="181" cy="225"/>
            </a:xfrm>
          </p:grpSpPr>
          <p:sp>
            <p:nvSpPr>
              <p:cNvPr id="270372" name="Line 36"/>
              <p:cNvSpPr>
                <a:spLocks noChangeShapeType="1"/>
              </p:cNvSpPr>
              <p:nvPr/>
            </p:nvSpPr>
            <p:spPr bwMode="auto">
              <a:xfrm flipH="1">
                <a:off x="7239" y="10244"/>
                <a:ext cx="181"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270373" name="Line 37"/>
              <p:cNvSpPr>
                <a:spLocks noChangeShapeType="1"/>
              </p:cNvSpPr>
              <p:nvPr/>
            </p:nvSpPr>
            <p:spPr bwMode="auto">
              <a:xfrm flipH="1" flipV="1">
                <a:off x="7239" y="10356"/>
                <a:ext cx="181" cy="1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grpSp>
        <p:sp>
          <p:nvSpPr>
            <p:cNvPr id="270374" name="Text Box 38"/>
            <p:cNvSpPr txBox="1">
              <a:spLocks noChangeArrowheads="1"/>
            </p:cNvSpPr>
            <p:nvPr/>
          </p:nvSpPr>
          <p:spPr bwMode="auto">
            <a:xfrm>
              <a:off x="3340" y="837"/>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400"/>
                <a:t>1</a:t>
              </a:r>
            </a:p>
          </p:txBody>
        </p:sp>
        <p:sp>
          <p:nvSpPr>
            <p:cNvPr id="270375" name="Text Box 39"/>
            <p:cNvSpPr txBox="1">
              <a:spLocks noChangeArrowheads="1"/>
            </p:cNvSpPr>
            <p:nvPr/>
          </p:nvSpPr>
          <p:spPr bwMode="auto">
            <a:xfrm>
              <a:off x="2264" y="843"/>
              <a:ext cx="1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400"/>
                <a:t>N</a:t>
              </a:r>
            </a:p>
          </p:txBody>
        </p:sp>
        <p:sp>
          <p:nvSpPr>
            <p:cNvPr id="270376" name="Text Box 40"/>
            <p:cNvSpPr txBox="1">
              <a:spLocks noChangeArrowheads="1"/>
            </p:cNvSpPr>
            <p:nvPr/>
          </p:nvSpPr>
          <p:spPr bwMode="auto">
            <a:xfrm>
              <a:off x="2553" y="878"/>
              <a:ext cx="78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it-IT" altLang="it-IT" sz="1400">
                  <a:solidFill>
                    <a:schemeClr val="accent2"/>
                  </a:solidFill>
                </a:rPr>
                <a:t>Comprendere</a:t>
              </a:r>
            </a:p>
          </p:txBody>
        </p:sp>
        <p:sp>
          <p:nvSpPr>
            <p:cNvPr id="270377" name="AutoShape 41"/>
            <p:cNvSpPr>
              <a:spLocks noChangeArrowheads="1"/>
            </p:cNvSpPr>
            <p:nvPr/>
          </p:nvSpPr>
          <p:spPr bwMode="auto">
            <a:xfrm rot="5400000">
              <a:off x="2490" y="917"/>
              <a:ext cx="48" cy="72"/>
            </a:xfrm>
            <a:prstGeom prst="flowChartMerge">
              <a:avLst/>
            </a:prstGeom>
            <a:solidFill>
              <a:srgbClr val="000000"/>
            </a:solidFill>
            <a:ln w="9525">
              <a:solidFill>
                <a:srgbClr val="000000"/>
              </a:solidFill>
              <a:miter lim="800000"/>
              <a:headEnd/>
              <a:tailEnd/>
            </a:ln>
          </p:spPr>
          <p:txBody>
            <a:bodyPr/>
            <a:lstStyle/>
            <a:p>
              <a:endParaRPr lang="it-IT"/>
            </a:p>
          </p:txBody>
        </p:sp>
        <p:sp>
          <p:nvSpPr>
            <p:cNvPr id="270378" name="Text Box 42"/>
            <p:cNvSpPr txBox="1">
              <a:spLocks noChangeArrowheads="1"/>
            </p:cNvSpPr>
            <p:nvPr/>
          </p:nvSpPr>
          <p:spPr bwMode="auto">
            <a:xfrm>
              <a:off x="2525" y="1298"/>
              <a:ext cx="6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it-IT" altLang="it-IT" sz="1400">
                  <a:solidFill>
                    <a:schemeClr val="accent2"/>
                  </a:solidFill>
                </a:rPr>
                <a:t>Coordinare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40">
                                            <p:bg/>
                                          </p:spTgt>
                                        </p:tgtEl>
                                        <p:attrNameLst>
                                          <p:attrName>style.visibility</p:attrName>
                                        </p:attrNameLst>
                                      </p:cBhvr>
                                      <p:to>
                                        <p:strVal val="visible"/>
                                      </p:to>
                                    </p:set>
                                    <p:animEffect transition="in" filter="dissolve">
                                      <p:cBhvr>
                                        <p:cTn id="7" dur="500"/>
                                        <p:tgtEl>
                                          <p:spTgt spid="270340">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0340">
                                            <p:txEl>
                                              <p:pRg st="0" end="0"/>
                                            </p:txEl>
                                          </p:spTgt>
                                        </p:tgtEl>
                                        <p:attrNameLst>
                                          <p:attrName>style.visibility</p:attrName>
                                        </p:attrNameLst>
                                      </p:cBhvr>
                                      <p:to>
                                        <p:strVal val="visible"/>
                                      </p:to>
                                    </p:set>
                                    <p:animEffect transition="in" filter="dissolve">
                                      <p:cBhvr>
                                        <p:cTn id="10" dur="500"/>
                                        <p:tgtEl>
                                          <p:spTgt spid="27034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0340">
                                            <p:txEl>
                                              <p:pRg st="1" end="1"/>
                                            </p:txEl>
                                          </p:spTgt>
                                        </p:tgtEl>
                                        <p:attrNameLst>
                                          <p:attrName>style.visibility</p:attrName>
                                        </p:attrNameLst>
                                      </p:cBhvr>
                                      <p:to>
                                        <p:strVal val="visible"/>
                                      </p:to>
                                    </p:set>
                                    <p:animEffect transition="in" filter="dissolve">
                                      <p:cBhvr>
                                        <p:cTn id="13" dur="500"/>
                                        <p:tgtEl>
                                          <p:spTgt spid="270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B3C2E4A7-ECEB-41FC-B36C-C21CEA86D403}" type="slidenum">
              <a:rPr lang="it-IT" altLang="it-IT"/>
              <a:pPr/>
              <a:t>40</a:t>
            </a:fld>
            <a:endParaRPr lang="it-IT" altLang="it-IT">
              <a:solidFill>
                <a:schemeClr val="tx1"/>
              </a:solidFill>
            </a:endParaRPr>
          </a:p>
        </p:txBody>
      </p:sp>
      <p:sp>
        <p:nvSpPr>
          <p:cNvPr id="256002"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(6)</a:t>
            </a:r>
          </a:p>
        </p:txBody>
      </p:sp>
      <p:sp>
        <p:nvSpPr>
          <p:cNvPr id="256003" name="Rectangle 3"/>
          <p:cNvSpPr>
            <a:spLocks noChangeArrowheads="1"/>
          </p:cNvSpPr>
          <p:nvPr/>
        </p:nvSpPr>
        <p:spPr bwMode="auto">
          <a:xfrm>
            <a:off x="285750" y="1130300"/>
            <a:ext cx="8569325" cy="5241925"/>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ClrTx/>
              <a:buSzTx/>
              <a:buFontTx/>
              <a:buNone/>
            </a:pPr>
            <a:endParaRPr lang="it-IT" altLang="it-IT" sz="1800" b="0">
              <a:effectLst/>
            </a:endParaRPr>
          </a:p>
          <a:p>
            <a:pPr>
              <a:spcBef>
                <a:spcPct val="0"/>
              </a:spcBef>
              <a:buClrTx/>
              <a:buSzTx/>
              <a:buFontTx/>
              <a:buNone/>
            </a:pPr>
            <a:endParaRPr lang="it-IT" altLang="it-IT" sz="1800" b="0">
              <a:effectLst/>
            </a:endParaRPr>
          </a:p>
          <a:p>
            <a:pPr>
              <a:spcBef>
                <a:spcPct val="100000"/>
              </a:spcBef>
            </a:pPr>
            <a:r>
              <a:rPr lang="it-IT" altLang="it-IT" sz="1800" b="0" i="1">
                <a:effectLst/>
              </a:rPr>
              <a:t>ID</a:t>
            </a:r>
            <a:r>
              <a:rPr lang="it-IT" altLang="it-IT" sz="1800" b="0">
                <a:effectLst/>
              </a:rPr>
              <a:t>, </a:t>
            </a:r>
            <a:r>
              <a:rPr lang="it-IT" altLang="it-IT" sz="1800" b="0" i="1">
                <a:effectLst/>
              </a:rPr>
              <a:t>Nome,</a:t>
            </a:r>
            <a:r>
              <a:rPr lang="it-IT" altLang="it-IT" sz="1800" b="0">
                <a:effectLst/>
              </a:rPr>
              <a:t> </a:t>
            </a:r>
            <a:r>
              <a:rPr lang="it-IT" altLang="it-IT" sz="1800" b="0" i="1">
                <a:effectLst/>
              </a:rPr>
              <a:t>Cognome, Stipendio, </a:t>
            </a:r>
            <a:r>
              <a:rPr lang="it-IT" altLang="it-IT" sz="1800" b="0">
                <a:effectLst/>
              </a:rPr>
              <a:t>codice del dipartimento, oltre a </a:t>
            </a:r>
            <a:r>
              <a:rPr lang="it-IT" altLang="it-IT" sz="1800" b="0" i="1">
                <a:effectLst/>
              </a:rPr>
              <a:t>ID</a:t>
            </a:r>
            <a:r>
              <a:rPr lang="it-IT" altLang="it-IT" sz="1800" b="0">
                <a:effectLst/>
              </a:rPr>
              <a:t>, </a:t>
            </a:r>
            <a:r>
              <a:rPr lang="it-IT" altLang="it-IT" sz="1800" b="0" i="1">
                <a:effectLst/>
              </a:rPr>
              <a:t>Nome</a:t>
            </a:r>
            <a:r>
              <a:rPr lang="it-IT" altLang="it-IT" sz="1800" b="0">
                <a:effectLst/>
              </a:rPr>
              <a:t> e </a:t>
            </a:r>
            <a:r>
              <a:rPr lang="it-IT" altLang="it-IT" sz="1800" b="0" i="1">
                <a:effectLst/>
              </a:rPr>
              <a:t>Cognome</a:t>
            </a:r>
            <a:r>
              <a:rPr lang="it-IT" altLang="it-IT" sz="1800" b="0">
                <a:effectLst/>
              </a:rPr>
              <a:t> del rispettivo capo per gli impiegati che hanno una retribuzione superiore a 40000 euro. </a:t>
            </a:r>
          </a:p>
          <a:p>
            <a:pPr>
              <a:spcBef>
                <a:spcPct val="30000"/>
              </a:spcBef>
              <a:buFontTx/>
              <a:buNone/>
            </a:pPr>
            <a:r>
              <a:rPr lang="it-IT" altLang="it-IT" sz="1800" b="0">
                <a:effectLst/>
              </a:rPr>
              <a:t>	Per collegare un impiegato con i dati del rispettivo capo: </a:t>
            </a:r>
          </a:p>
          <a:p>
            <a:pPr>
              <a:spcBef>
                <a:spcPct val="35000"/>
              </a:spcBef>
              <a:buFontTx/>
              <a:buNone/>
            </a:pPr>
            <a:r>
              <a:rPr lang="it-IT" altLang="it-IT" sz="1800" b="0">
                <a:effectLst/>
              </a:rPr>
              <a:t>	1. 	T1 = Impiegati </a:t>
            </a:r>
            <a:r>
              <a:rPr lang="it-IT" altLang="it-IT" sz="1800">
                <a:effectLst/>
              </a:rPr>
              <a:t>JOIN</a:t>
            </a:r>
            <a:r>
              <a:rPr lang="it-IT" altLang="it-IT" sz="1800" b="0">
                <a:effectLst/>
              </a:rPr>
              <a:t> Dipartimenti  con </a:t>
            </a:r>
            <a:r>
              <a:rPr lang="it-IT" altLang="it-IT" sz="1800" b="0" i="1">
                <a:effectLst/>
              </a:rPr>
              <a:t>Dipartimento</a:t>
            </a:r>
            <a:r>
              <a:rPr lang="it-IT" altLang="it-IT" sz="1800" b="0">
                <a:effectLst/>
              </a:rPr>
              <a:t> = </a:t>
            </a:r>
            <a:r>
              <a:rPr lang="it-IT" altLang="it-IT" sz="1800" b="0" i="1">
                <a:effectLst/>
              </a:rPr>
              <a:t>Codice</a:t>
            </a:r>
          </a:p>
          <a:p>
            <a:pPr>
              <a:spcBef>
                <a:spcPct val="0"/>
              </a:spcBef>
              <a:buFontTx/>
              <a:buNone/>
            </a:pPr>
            <a:r>
              <a:rPr lang="it-IT" altLang="it-IT" sz="1800" b="0" i="1">
                <a:effectLst/>
              </a:rPr>
              <a:t>	2.	</a:t>
            </a:r>
            <a:r>
              <a:rPr lang="it-IT" altLang="it-IT" sz="1800" b="0">
                <a:effectLst/>
              </a:rPr>
              <a:t>T2 = T1 </a:t>
            </a:r>
            <a:r>
              <a:rPr lang="it-IT" altLang="it-IT" sz="1800">
                <a:effectLst/>
              </a:rPr>
              <a:t>JOIN</a:t>
            </a:r>
            <a:r>
              <a:rPr lang="it-IT" altLang="it-IT" sz="1800" b="0">
                <a:effectLst/>
              </a:rPr>
              <a:t> Impiegati1 </a:t>
            </a:r>
            <a:r>
              <a:rPr lang="it-IT" altLang="it-IT" sz="1800" b="0" i="1">
                <a:effectLst/>
              </a:rPr>
              <a:t>Manager</a:t>
            </a:r>
            <a:r>
              <a:rPr lang="it-IT" altLang="it-IT" sz="1800" b="0">
                <a:effectLst/>
              </a:rPr>
              <a:t> = </a:t>
            </a:r>
            <a:r>
              <a:rPr lang="it-IT" altLang="it-IT" sz="1800" b="0" i="1">
                <a:effectLst/>
              </a:rPr>
              <a:t>Impiegati1.ID</a:t>
            </a:r>
          </a:p>
          <a:p>
            <a:pPr>
              <a:spcBef>
                <a:spcPct val="0"/>
              </a:spcBef>
              <a:buFontTx/>
              <a:buNone/>
            </a:pPr>
            <a:r>
              <a:rPr lang="it-IT" altLang="it-IT" sz="1800" b="0">
                <a:effectLst/>
              </a:rPr>
              <a:t>	3.    … questa è materia per sole selezioni e proiezioni … </a:t>
            </a:r>
          </a:p>
          <a:p>
            <a:pPr>
              <a:spcBef>
                <a:spcPct val="0"/>
              </a:spcBef>
            </a:pPr>
            <a:endParaRPr lang="it-IT" altLang="it-IT" sz="1800" b="0">
              <a:effectLst/>
            </a:endParaRPr>
          </a:p>
        </p:txBody>
      </p:sp>
      <p:sp>
        <p:nvSpPr>
          <p:cNvPr id="256007" name="Rectangle 7"/>
          <p:cNvSpPr>
            <a:spLocks noGrp="1" noChangeArrowheads="1"/>
          </p:cNvSpPr>
          <p:nvPr>
            <p:ph type="body" idx="1"/>
          </p:nvPr>
        </p:nvSpPr>
        <p:spPr>
          <a:xfrm>
            <a:off x="579438" y="1268413"/>
            <a:ext cx="7964487" cy="792162"/>
          </a:xfr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p>
            <a:pPr>
              <a:lnSpc>
                <a:spcPct val="80000"/>
              </a:lnSpc>
              <a:buFontTx/>
              <a:buNone/>
            </a:pPr>
            <a:r>
              <a:rPr lang="it-IT" altLang="it-IT" sz="1800">
                <a:effectLst/>
              </a:rPr>
              <a:t>	Impiegati </a:t>
            </a:r>
            <a:r>
              <a:rPr lang="it-IT" altLang="it-IT" sz="1800" b="0">
                <a:effectLst/>
              </a:rPr>
              <a:t>( </a:t>
            </a:r>
            <a:r>
              <a:rPr lang="it-IT" altLang="it-IT" sz="1800" b="0" u="sng">
                <a:effectLst/>
              </a:rPr>
              <a:t>ID</a:t>
            </a:r>
            <a:r>
              <a:rPr lang="it-IT" altLang="it-IT" sz="1800" b="0">
                <a:effectLst/>
              </a:rPr>
              <a:t>, Nome, Cognome, Residenza, Stipendio, </a:t>
            </a:r>
            <a:r>
              <a:rPr lang="it-IT" altLang="it-IT" sz="1800" b="0" i="1">
                <a:effectLst/>
              </a:rPr>
              <a:t>Dipartimento </a:t>
            </a:r>
            <a:r>
              <a:rPr lang="it-IT" altLang="it-IT" sz="1800" b="0">
                <a:effectLst/>
              </a:rPr>
              <a:t>)</a:t>
            </a:r>
          </a:p>
          <a:p>
            <a:pPr>
              <a:lnSpc>
                <a:spcPct val="80000"/>
              </a:lnSpc>
              <a:buFontTx/>
              <a:buNone/>
            </a:pPr>
            <a:r>
              <a:rPr lang="it-IT" altLang="it-IT" sz="1800">
                <a:effectLst/>
              </a:rPr>
              <a:t>	Dipartimenti </a:t>
            </a:r>
            <a:r>
              <a:rPr lang="it-IT" altLang="it-IT" sz="1800" b="0">
                <a:effectLst/>
              </a:rPr>
              <a:t>( </a:t>
            </a:r>
            <a:r>
              <a:rPr lang="it-IT" altLang="it-IT" sz="1800" b="0" u="sng">
                <a:effectLst/>
              </a:rPr>
              <a:t>Codice</a:t>
            </a:r>
            <a:r>
              <a:rPr lang="it-IT" altLang="it-IT" sz="1800" b="0">
                <a:effectLst/>
              </a:rPr>
              <a:t>, Descrizione, Sede, </a:t>
            </a:r>
            <a:r>
              <a:rPr lang="it-IT" altLang="it-IT" sz="1800" b="0" i="1">
                <a:effectLst/>
              </a:rPr>
              <a:t>Manager </a:t>
            </a:r>
            <a:r>
              <a:rPr lang="it-IT" altLang="it-IT" sz="1800" b="0">
                <a:effectLst/>
              </a:rPr>
              <a:t>)</a:t>
            </a:r>
          </a:p>
        </p:txBody>
      </p:sp>
      <p:sp>
        <p:nvSpPr>
          <p:cNvPr id="256008" name="Rectangle 8"/>
          <p:cNvSpPr>
            <a:spLocks noChangeArrowheads="1"/>
          </p:cNvSpPr>
          <p:nvPr/>
        </p:nvSpPr>
        <p:spPr bwMode="auto">
          <a:xfrm>
            <a:off x="817563" y="4638675"/>
            <a:ext cx="7489825" cy="1439863"/>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I.ID,I.Nome,I.Cognome,I.Stipendio,I.Dipartimento, </a:t>
            </a:r>
          </a:p>
          <a:p>
            <a:pPr>
              <a:spcBef>
                <a:spcPct val="0"/>
              </a:spcBef>
              <a:buFontTx/>
              <a:buNone/>
            </a:pPr>
            <a:r>
              <a:rPr lang="it-IT" altLang="it-IT" sz="1600">
                <a:effectLst/>
                <a:latin typeface="Courier New" panose="02070309020205020404" pitchFamily="49" charset="0"/>
              </a:rPr>
              <a:t>		  </a:t>
            </a:r>
            <a:r>
              <a:rPr lang="it-IT" altLang="it-IT" sz="800">
                <a:effectLst/>
                <a:latin typeface="Courier New" panose="02070309020205020404" pitchFamily="49" charset="0"/>
              </a:rPr>
              <a:t> </a:t>
            </a:r>
            <a:r>
              <a:rPr lang="it-IT" altLang="it-IT" sz="1600">
                <a:effectLst/>
                <a:latin typeface="Courier New" panose="02070309020205020404" pitchFamily="49" charset="0"/>
              </a:rPr>
              <a:t>M.ID,M.Nome,M.Cognome</a:t>
            </a:r>
          </a:p>
          <a:p>
            <a:pPr>
              <a:spcBef>
                <a:spcPct val="0"/>
              </a:spcBef>
              <a:buFontTx/>
              <a:buNone/>
            </a:pPr>
            <a:r>
              <a:rPr lang="it-IT" altLang="it-IT" sz="1600">
                <a:effectLst/>
                <a:latin typeface="Courier New" panose="02070309020205020404" pitchFamily="49" charset="0"/>
              </a:rPr>
              <a:t>	FROM Impiegati I, Dipartimenti D, Impiegati M   </a:t>
            </a:r>
          </a:p>
          <a:p>
            <a:pPr>
              <a:spcBef>
                <a:spcPct val="0"/>
              </a:spcBef>
              <a:buFontTx/>
              <a:buNone/>
            </a:pPr>
            <a:r>
              <a:rPr lang="it-IT" altLang="it-IT" sz="1600">
                <a:effectLst/>
                <a:latin typeface="Courier New" panose="02070309020205020404" pitchFamily="49" charset="0"/>
              </a:rPr>
              <a:t>	WHERE I.Dipartimento = D.Codice AND D.Manager = M.ID AND</a:t>
            </a:r>
          </a:p>
          <a:p>
            <a:pPr>
              <a:spcBef>
                <a:spcPct val="0"/>
              </a:spcBef>
              <a:buFontTx/>
              <a:buNone/>
            </a:pPr>
            <a:r>
              <a:rPr lang="it-IT" altLang="it-IT" sz="1600">
                <a:effectLst/>
                <a:latin typeface="Courier New" panose="02070309020205020404" pitchFamily="49" charset="0"/>
              </a:rPr>
              <a:t>         I.Stipendio &gt; 40000; </a:t>
            </a:r>
          </a:p>
        </p:txBody>
      </p:sp>
      <p:sp>
        <p:nvSpPr>
          <p:cNvPr id="256009" name="AutoShape 9">
            <a:hlinkClick r:id="rId3" action="ppaction://hlinksldjump" highlightClick="1"/>
          </p:cNvPr>
          <p:cNvSpPr>
            <a:spLocks noChangeArrowheads="1"/>
          </p:cNvSpPr>
          <p:nvPr/>
        </p:nvSpPr>
        <p:spPr bwMode="auto">
          <a:xfrm>
            <a:off x="8104188" y="1754188"/>
            <a:ext cx="360362" cy="215900"/>
          </a:xfrm>
          <a:prstGeom prst="actionButtonForwardNex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003">
                                            <p:txEl>
                                              <p:pRg st="3" end="3"/>
                                            </p:txEl>
                                          </p:spTgt>
                                        </p:tgtEl>
                                        <p:attrNameLst>
                                          <p:attrName>style.visibility</p:attrName>
                                        </p:attrNameLst>
                                      </p:cBhvr>
                                      <p:to>
                                        <p:strVal val="visible"/>
                                      </p:to>
                                    </p:set>
                                    <p:animEffect transition="in" filter="dissolve">
                                      <p:cBhvr>
                                        <p:cTn id="7" dur="500"/>
                                        <p:tgtEl>
                                          <p:spTgt spid="25600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6003">
                                            <p:txEl>
                                              <p:pRg st="4" end="4"/>
                                            </p:txEl>
                                          </p:spTgt>
                                        </p:tgtEl>
                                        <p:attrNameLst>
                                          <p:attrName>style.visibility</p:attrName>
                                        </p:attrNameLst>
                                      </p:cBhvr>
                                      <p:to>
                                        <p:strVal val="visible"/>
                                      </p:to>
                                    </p:set>
                                    <p:animEffect transition="in" filter="dissolve">
                                      <p:cBhvr>
                                        <p:cTn id="10" dur="500"/>
                                        <p:tgtEl>
                                          <p:spTgt spid="25600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56003">
                                            <p:txEl>
                                              <p:pRg st="5" end="5"/>
                                            </p:txEl>
                                          </p:spTgt>
                                        </p:tgtEl>
                                        <p:attrNameLst>
                                          <p:attrName>style.visibility</p:attrName>
                                        </p:attrNameLst>
                                      </p:cBhvr>
                                      <p:to>
                                        <p:strVal val="visible"/>
                                      </p:to>
                                    </p:set>
                                    <p:animEffect transition="in" filter="dissolve">
                                      <p:cBhvr>
                                        <p:cTn id="13" dur="500"/>
                                        <p:tgtEl>
                                          <p:spTgt spid="25600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56003">
                                            <p:txEl>
                                              <p:pRg st="6" end="6"/>
                                            </p:txEl>
                                          </p:spTgt>
                                        </p:tgtEl>
                                        <p:attrNameLst>
                                          <p:attrName>style.visibility</p:attrName>
                                        </p:attrNameLst>
                                      </p:cBhvr>
                                      <p:to>
                                        <p:strVal val="visible"/>
                                      </p:to>
                                    </p:set>
                                    <p:animEffect transition="in" filter="dissolve">
                                      <p:cBhvr>
                                        <p:cTn id="16" dur="500"/>
                                        <p:tgtEl>
                                          <p:spTgt spid="256003">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56008"/>
                                        </p:tgtEl>
                                        <p:attrNameLst>
                                          <p:attrName>style.visibility</p:attrName>
                                        </p:attrNameLst>
                                      </p:cBhvr>
                                      <p:to>
                                        <p:strVal val="visible"/>
                                      </p:to>
                                    </p:set>
                                    <p:animEffect transition="in" filter="dissolve">
                                      <p:cBhvr>
                                        <p:cTn id="21" dur="500"/>
                                        <p:tgtEl>
                                          <p:spTgt spid="25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C210C6C6-55E6-48E9-8F77-70AFA4658AD2}" type="slidenum">
              <a:rPr lang="it-IT" altLang="it-IT"/>
              <a:pPr/>
              <a:t>41</a:t>
            </a:fld>
            <a:endParaRPr lang="it-IT" altLang="it-IT">
              <a:solidFill>
                <a:schemeClr val="tx1"/>
              </a:solidFill>
            </a:endParaRPr>
          </a:p>
        </p:txBody>
      </p:sp>
      <p:sp>
        <p:nvSpPr>
          <p:cNvPr id="301058" name="Rectangle 2"/>
          <p:cNvSpPr>
            <a:spLocks noGrp="1" noChangeArrowheads="1"/>
          </p:cNvSpPr>
          <p:nvPr>
            <p:ph type="title"/>
          </p:nvPr>
        </p:nvSpPr>
        <p:spPr>
          <a:xfrm>
            <a:off x="611188" y="188913"/>
            <a:ext cx="7467600" cy="685800"/>
          </a:xfrm>
        </p:spPr>
        <p:txBody>
          <a:bodyPr/>
          <a:lstStyle/>
          <a:p>
            <a:r>
              <a:rPr lang="it-IT" altLang="it-IT" sz="3200">
                <a:solidFill>
                  <a:srgbClr val="CC6600"/>
                </a:solidFill>
              </a:rPr>
              <a:t>Esempi (6 bis)</a:t>
            </a:r>
          </a:p>
        </p:txBody>
      </p:sp>
      <p:sp>
        <p:nvSpPr>
          <p:cNvPr id="301059" name="Rectangle 3"/>
          <p:cNvSpPr>
            <a:spLocks noChangeArrowheads="1"/>
          </p:cNvSpPr>
          <p:nvPr/>
        </p:nvSpPr>
        <p:spPr bwMode="auto">
          <a:xfrm>
            <a:off x="276225" y="1154113"/>
            <a:ext cx="8569325" cy="5299075"/>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234000" tIns="334800" bIns="118800"/>
          <a:lstStyle>
            <a:lvl1pPr marL="457200" indent="-4572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914400" indent="-45720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295400" indent="-3810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7145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2133600" indent="-3810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5908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30480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5052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962400" indent="-3810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ClrTx/>
              <a:buSzTx/>
              <a:buFontTx/>
              <a:buNone/>
            </a:pPr>
            <a:endParaRPr lang="it-IT" altLang="it-IT" sz="1800" b="0">
              <a:effectLst/>
            </a:endParaRPr>
          </a:p>
          <a:p>
            <a:pPr>
              <a:spcBef>
                <a:spcPct val="0"/>
              </a:spcBef>
              <a:buClrTx/>
              <a:buSzTx/>
              <a:buFontTx/>
              <a:buNone/>
            </a:pPr>
            <a:endParaRPr lang="it-IT" altLang="it-IT" sz="1800" b="0">
              <a:effectLst/>
            </a:endParaRPr>
          </a:p>
          <a:p>
            <a:pPr>
              <a:spcBef>
                <a:spcPct val="0"/>
              </a:spcBef>
              <a:buClrTx/>
              <a:buSzTx/>
              <a:buFontTx/>
              <a:buNone/>
            </a:pPr>
            <a:endParaRPr lang="it-IT" altLang="it-IT" sz="1800" b="0">
              <a:effectLst/>
            </a:endParaRPr>
          </a:p>
          <a:p>
            <a:pPr>
              <a:spcBef>
                <a:spcPct val="0"/>
              </a:spcBef>
              <a:buFontTx/>
              <a:buNone/>
            </a:pPr>
            <a:endParaRPr lang="it-IT" altLang="it-IT" sz="1800" b="0">
              <a:effectLst/>
            </a:endParaRPr>
          </a:p>
          <a:p>
            <a:pPr>
              <a:buFontTx/>
              <a:buNone/>
            </a:pPr>
            <a:endParaRPr lang="it-IT" altLang="it-IT" sz="1800" b="0">
              <a:effectLst/>
            </a:endParaRPr>
          </a:p>
        </p:txBody>
      </p:sp>
      <p:pic>
        <p:nvPicPr>
          <p:cNvPr id="3010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765175"/>
            <a:ext cx="6337300" cy="23018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301061" name="Rectangle 5"/>
          <p:cNvSpPr>
            <a:spLocks noChangeArrowheads="1"/>
          </p:cNvSpPr>
          <p:nvPr/>
        </p:nvSpPr>
        <p:spPr bwMode="auto">
          <a:xfrm>
            <a:off x="817563" y="3240088"/>
            <a:ext cx="7489825" cy="1366837"/>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tIns="0" bIns="0" anchor="ctr"/>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0"/>
              </a:spcBef>
              <a:buFontTx/>
              <a:buNone/>
            </a:pPr>
            <a:r>
              <a:rPr lang="it-IT" altLang="it-IT" sz="1600">
                <a:effectLst/>
                <a:latin typeface="Courier New" panose="02070309020205020404" pitchFamily="49" charset="0"/>
              </a:rPr>
              <a:t>	SELECT I.ID,I.Nome,I.Cognome,I.Stipendio,I.Dipartimento, </a:t>
            </a:r>
          </a:p>
          <a:p>
            <a:pPr>
              <a:spcBef>
                <a:spcPct val="0"/>
              </a:spcBef>
              <a:buFontTx/>
              <a:buNone/>
            </a:pPr>
            <a:r>
              <a:rPr lang="it-IT" altLang="it-IT" sz="1600">
                <a:effectLst/>
                <a:latin typeface="Courier New" panose="02070309020205020404" pitchFamily="49" charset="0"/>
              </a:rPr>
              <a:t>		  </a:t>
            </a:r>
            <a:r>
              <a:rPr lang="it-IT" altLang="it-IT" sz="800">
                <a:effectLst/>
                <a:latin typeface="Courier New" panose="02070309020205020404" pitchFamily="49" charset="0"/>
              </a:rPr>
              <a:t> </a:t>
            </a:r>
            <a:r>
              <a:rPr lang="it-IT" altLang="it-IT" sz="1600">
                <a:effectLst/>
                <a:latin typeface="Courier New" panose="02070309020205020404" pitchFamily="49" charset="0"/>
              </a:rPr>
              <a:t>M.ID,M.Nome,M.Cognome</a:t>
            </a:r>
          </a:p>
          <a:p>
            <a:pPr>
              <a:spcBef>
                <a:spcPct val="0"/>
              </a:spcBef>
              <a:buFontTx/>
              <a:buNone/>
            </a:pPr>
            <a:r>
              <a:rPr lang="it-IT" altLang="it-IT" sz="1600">
                <a:effectLst/>
                <a:latin typeface="Courier New" panose="02070309020205020404" pitchFamily="49" charset="0"/>
              </a:rPr>
              <a:t>	FROM Impiegati I, Dipartimenti D, Impiegati M   </a:t>
            </a:r>
          </a:p>
          <a:p>
            <a:pPr>
              <a:spcBef>
                <a:spcPct val="0"/>
              </a:spcBef>
              <a:buFontTx/>
              <a:buNone/>
            </a:pPr>
            <a:r>
              <a:rPr lang="it-IT" altLang="it-IT" sz="1600">
                <a:effectLst/>
                <a:latin typeface="Courier New" panose="02070309020205020404" pitchFamily="49" charset="0"/>
              </a:rPr>
              <a:t>	WHERE I.Dipartimento = D.Codice AND D.Manager = M.ID AND</a:t>
            </a:r>
          </a:p>
          <a:p>
            <a:pPr>
              <a:spcBef>
                <a:spcPct val="0"/>
              </a:spcBef>
              <a:buFontTx/>
              <a:buNone/>
            </a:pPr>
            <a:r>
              <a:rPr lang="it-IT" altLang="it-IT" sz="1600">
                <a:effectLst/>
                <a:latin typeface="Courier New" panose="02070309020205020404" pitchFamily="49" charset="0"/>
              </a:rPr>
              <a:t>         I.Stipendio &gt; 40000 AND I.ID &lt;&gt; M.ID; </a:t>
            </a:r>
          </a:p>
        </p:txBody>
      </p:sp>
      <p:pic>
        <p:nvPicPr>
          <p:cNvPr id="3010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4710113"/>
            <a:ext cx="6913563" cy="1595437"/>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1061"/>
                                        </p:tgtEl>
                                        <p:attrNameLst>
                                          <p:attrName>style.visibility</p:attrName>
                                        </p:attrNameLst>
                                      </p:cBhvr>
                                      <p:to>
                                        <p:strVal val="visible"/>
                                      </p:to>
                                    </p:set>
                                    <p:animEffect transition="in" filter="dissolve">
                                      <p:cBhvr>
                                        <p:cTn id="7" dur="500"/>
                                        <p:tgtEl>
                                          <p:spTgt spid="301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1064"/>
                                        </p:tgtEl>
                                        <p:attrNameLst>
                                          <p:attrName>style.visibility</p:attrName>
                                        </p:attrNameLst>
                                      </p:cBhvr>
                                      <p:to>
                                        <p:strVal val="visible"/>
                                      </p:to>
                                    </p:set>
                                    <p:animEffect transition="in" filter="dissolve">
                                      <p:cBhvr>
                                        <p:cTn id="12" dur="500"/>
                                        <p:tgtEl>
                                          <p:spTgt spid="30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egnaposto numero diapositiva 4"/>
          <p:cNvSpPr>
            <a:spLocks noGrp="1"/>
          </p:cNvSpPr>
          <p:nvPr>
            <p:ph type="sldNum" sz="quarter" idx="11"/>
          </p:nvPr>
        </p:nvSpPr>
        <p:spPr/>
        <p:txBody>
          <a:bodyPr/>
          <a:lstStyle/>
          <a:p>
            <a:fld id="{D8A82EED-DCDA-43AA-9BBF-60AC22DBD3C2}" type="slidenum">
              <a:rPr lang="it-IT" altLang="it-IT"/>
              <a:pPr/>
              <a:t>42</a:t>
            </a:fld>
            <a:endParaRPr lang="it-IT" altLang="it-IT">
              <a:solidFill>
                <a:schemeClr val="tx1"/>
              </a:solidFill>
            </a:endParaRPr>
          </a:p>
        </p:txBody>
      </p:sp>
      <p:sp>
        <p:nvSpPr>
          <p:cNvPr id="158722" name="Rectangle 2"/>
          <p:cNvSpPr>
            <a:spLocks noGrp="1" noChangeArrowheads="1"/>
          </p:cNvSpPr>
          <p:nvPr>
            <p:ph type="title"/>
          </p:nvPr>
        </p:nvSpPr>
        <p:spPr/>
        <p:txBody>
          <a:bodyPr/>
          <a:lstStyle/>
          <a:p>
            <a:r>
              <a:rPr lang="it-IT" altLang="it-IT" sz="3200">
                <a:solidFill>
                  <a:srgbClr val="CC6600"/>
                </a:solidFill>
              </a:rPr>
              <a:t>Esempi (7) </a:t>
            </a:r>
          </a:p>
        </p:txBody>
      </p:sp>
      <p:sp>
        <p:nvSpPr>
          <p:cNvPr id="158723" name="Rectangle 3"/>
          <p:cNvSpPr>
            <a:spLocks noGrp="1" noChangeArrowheads="1"/>
          </p:cNvSpPr>
          <p:nvPr>
            <p:ph type="body" idx="1"/>
          </p:nvPr>
        </p:nvSpPr>
        <p:spPr>
          <a:xfrm>
            <a:off x="295275" y="1130300"/>
            <a:ext cx="8534400" cy="5294313"/>
          </a:xfr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62800"/>
          <a:lstStyle/>
          <a:p>
            <a:pPr>
              <a:spcBef>
                <a:spcPct val="30000"/>
              </a:spcBef>
              <a:buFontTx/>
              <a:buNone/>
            </a:pPr>
            <a:r>
              <a:rPr lang="it-IT" altLang="it-IT" sz="1800">
                <a:effectLst/>
              </a:rPr>
              <a:t>	Oggetti </a:t>
            </a:r>
            <a:r>
              <a:rPr lang="it-IT" altLang="it-IT" sz="1800" b="0">
                <a:effectLst/>
              </a:rPr>
              <a:t>(</a:t>
            </a:r>
            <a:r>
              <a:rPr lang="it-IT" altLang="it-IT" sz="1800" b="0" u="sng">
                <a:effectLst/>
              </a:rPr>
              <a:t>ID</a:t>
            </a:r>
            <a:r>
              <a:rPr lang="it-IT" altLang="it-IT" sz="1800" b="0">
                <a:effectLst/>
              </a:rPr>
              <a:t>, Descrizione, Qta, </a:t>
            </a:r>
            <a:r>
              <a:rPr lang="it-IT" altLang="it-IT" sz="1800" b="0" i="1">
                <a:effectLst/>
              </a:rPr>
              <a:t>ComponenteDi</a:t>
            </a:r>
            <a:r>
              <a:rPr lang="it-IT" altLang="it-IT" sz="1800" b="0">
                <a:effectLst/>
              </a:rPr>
              <a:t>)</a:t>
            </a:r>
          </a:p>
        </p:txBody>
      </p:sp>
      <p:grpSp>
        <p:nvGrpSpPr>
          <p:cNvPr id="158736" name="Group 16"/>
          <p:cNvGrpSpPr>
            <a:grpSpLocks/>
          </p:cNvGrpSpPr>
          <p:nvPr/>
        </p:nvGrpSpPr>
        <p:grpSpPr bwMode="auto">
          <a:xfrm>
            <a:off x="755650" y="1908175"/>
            <a:ext cx="3602038" cy="2241550"/>
            <a:chOff x="929" y="996"/>
            <a:chExt cx="2269" cy="1412"/>
          </a:xfrm>
        </p:grpSpPr>
        <p:grpSp>
          <p:nvGrpSpPr>
            <p:cNvPr id="158735" name="Group 15"/>
            <p:cNvGrpSpPr>
              <a:grpSpLocks/>
            </p:cNvGrpSpPr>
            <p:nvPr/>
          </p:nvGrpSpPr>
          <p:grpSpPr bwMode="auto">
            <a:xfrm>
              <a:off x="1638" y="2006"/>
              <a:ext cx="192" cy="266"/>
              <a:chOff x="1644" y="2024"/>
              <a:chExt cx="192" cy="266"/>
            </a:xfrm>
          </p:grpSpPr>
          <p:sp>
            <p:nvSpPr>
              <p:cNvPr id="158733" name="Line 13"/>
              <p:cNvSpPr>
                <a:spLocks noChangeShapeType="1"/>
              </p:cNvSpPr>
              <p:nvPr/>
            </p:nvSpPr>
            <p:spPr bwMode="auto">
              <a:xfrm flipV="1">
                <a:off x="1655" y="2024"/>
                <a:ext cx="181" cy="1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8734" name="Line 14"/>
              <p:cNvSpPr>
                <a:spLocks noChangeShapeType="1"/>
              </p:cNvSpPr>
              <p:nvPr/>
            </p:nvSpPr>
            <p:spPr bwMode="auto">
              <a:xfrm>
                <a:off x="1644" y="2154"/>
                <a:ext cx="181" cy="13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158726" name="Rectangle 6"/>
            <p:cNvSpPr>
              <a:spLocks noChangeArrowheads="1"/>
            </p:cNvSpPr>
            <p:nvPr/>
          </p:nvSpPr>
          <p:spPr bwMode="auto">
            <a:xfrm>
              <a:off x="961" y="1235"/>
              <a:ext cx="1054" cy="909"/>
            </a:xfrm>
            <a:prstGeom prst="rect">
              <a:avLst/>
            </a:prstGeom>
            <a:noFill/>
            <a:ln w="15875">
              <a:solidFill>
                <a:schemeClr val="tx1"/>
              </a:solidFill>
              <a:prstDash val="dash"/>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tIns="118800" bIns="118800" anchor="ctr">
              <a:spAutoFit/>
            </a:bodyPr>
            <a:lstStyle/>
            <a:p>
              <a:endParaRPr lang="it-IT"/>
            </a:p>
          </p:txBody>
        </p:sp>
        <p:sp>
          <p:nvSpPr>
            <p:cNvPr id="158727" name="Rectangle 7"/>
            <p:cNvSpPr>
              <a:spLocks noChangeArrowheads="1"/>
            </p:cNvSpPr>
            <p:nvPr/>
          </p:nvSpPr>
          <p:spPr bwMode="auto">
            <a:xfrm>
              <a:off x="1784" y="1818"/>
              <a:ext cx="1414" cy="590"/>
            </a:xfrm>
            <a:prstGeom prst="rect">
              <a:avLst/>
            </a:prstGeom>
            <a:solidFill>
              <a:srgbClr val="D3C4E0"/>
            </a:solidFill>
            <a:ln w="9525">
              <a:solidFill>
                <a:srgbClr val="969696"/>
              </a:solidFill>
              <a:miter lim="800000"/>
              <a:headEnd/>
              <a:tailEnd/>
            </a:ln>
            <a:effectLst>
              <a:outerShdw dist="107763" dir="2700000" algn="ctr" rotWithShape="0">
                <a:srgbClr val="808080">
                  <a:alpha val="50000"/>
                </a:srgbClr>
              </a:outerShdw>
            </a:effectLst>
          </p:spPr>
          <p:txBody>
            <a:bodyPr anchor="ctr" anchorCtr="1"/>
            <a:lstStyle/>
            <a:p>
              <a:pPr algn="ctr">
                <a:spcBef>
                  <a:spcPts val="300"/>
                </a:spcBef>
              </a:pPr>
              <a:r>
                <a:rPr lang="it-IT" altLang="it-IT" sz="1800">
                  <a:solidFill>
                    <a:schemeClr val="bg1"/>
                  </a:solidFill>
                  <a:effectLst>
                    <a:outerShdw blurRad="38100" dist="38100" dir="2700000" algn="tl">
                      <a:srgbClr val="000000"/>
                    </a:outerShdw>
                  </a:effectLst>
                </a:rPr>
                <a:t>Oggetto</a:t>
              </a:r>
            </a:p>
          </p:txBody>
        </p:sp>
        <p:sp>
          <p:nvSpPr>
            <p:cNvPr id="158728" name="Text Box 8"/>
            <p:cNvSpPr txBox="1">
              <a:spLocks noChangeArrowheads="1"/>
            </p:cNvSpPr>
            <p:nvPr/>
          </p:nvSpPr>
          <p:spPr bwMode="auto">
            <a:xfrm>
              <a:off x="1145" y="996"/>
              <a:ext cx="590" cy="28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18000" tIns="118800" rIns="18000" bIns="118800">
              <a:spAutoFit/>
            </a:bodyPr>
            <a:lstStyle/>
            <a:p>
              <a:pPr algn="ctr">
                <a:spcBef>
                  <a:spcPct val="50000"/>
                </a:spcBef>
              </a:pPr>
              <a:r>
                <a:rPr lang="it-IT" altLang="it-IT" sz="1400">
                  <a:effectLst>
                    <a:outerShdw blurRad="38100" dist="38100" dir="2700000" algn="tl">
                      <a:srgbClr val="C0C0C0"/>
                    </a:outerShdw>
                  </a:effectLst>
                </a:rPr>
                <a:t>Comporre </a:t>
              </a:r>
            </a:p>
          </p:txBody>
        </p:sp>
        <p:sp>
          <p:nvSpPr>
            <p:cNvPr id="158729" name="AutoShape 9"/>
            <p:cNvSpPr>
              <a:spLocks noChangeArrowheads="1"/>
            </p:cNvSpPr>
            <p:nvPr/>
          </p:nvSpPr>
          <p:spPr bwMode="auto">
            <a:xfrm rot="16200000" flipH="1">
              <a:off x="1754" y="1080"/>
              <a:ext cx="93" cy="125"/>
            </a:xfrm>
            <a:prstGeom prst="flowChartMerge">
              <a:avLst/>
            </a:prstGeom>
            <a:solidFill>
              <a:srgbClr val="000000"/>
            </a:solidFill>
            <a:ln w="9525">
              <a:solidFill>
                <a:srgbClr val="000000"/>
              </a:solidFill>
              <a:miter lim="800000"/>
              <a:headEnd/>
              <a:tailEnd/>
            </a:ln>
          </p:spPr>
          <p:txBody>
            <a:bodyPr anchor="ctr" anchorCtr="1"/>
            <a:lstStyle/>
            <a:p>
              <a:endParaRPr lang="it-IT"/>
            </a:p>
          </p:txBody>
        </p:sp>
        <p:sp>
          <p:nvSpPr>
            <p:cNvPr id="158730" name="Text Box 10"/>
            <p:cNvSpPr txBox="1">
              <a:spLocks noChangeArrowheads="1"/>
            </p:cNvSpPr>
            <p:nvPr/>
          </p:nvSpPr>
          <p:spPr bwMode="auto">
            <a:xfrm>
              <a:off x="2017" y="1598"/>
              <a:ext cx="592" cy="265"/>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118800" bIns="118800">
              <a:spAutoFit/>
            </a:bodyPr>
            <a:lstStyle/>
            <a:p>
              <a:pPr algn="ctr">
                <a:spcBef>
                  <a:spcPct val="50000"/>
                </a:spcBef>
              </a:pPr>
              <a:r>
                <a:rPr lang="it-IT" altLang="it-IT" sz="1200">
                  <a:solidFill>
                    <a:schemeClr val="accent2"/>
                  </a:solidFill>
                </a:rPr>
                <a:t>Prodotto</a:t>
              </a:r>
            </a:p>
          </p:txBody>
        </p:sp>
        <p:sp>
          <p:nvSpPr>
            <p:cNvPr id="158731" name="Text Box 11"/>
            <p:cNvSpPr txBox="1">
              <a:spLocks noChangeArrowheads="1"/>
            </p:cNvSpPr>
            <p:nvPr/>
          </p:nvSpPr>
          <p:spPr bwMode="auto">
            <a:xfrm>
              <a:off x="929" y="2115"/>
              <a:ext cx="726" cy="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46800" bIns="46800">
              <a:spAutoFit/>
            </a:bodyPr>
            <a:lstStyle/>
            <a:p>
              <a:pPr algn="ctr">
                <a:spcBef>
                  <a:spcPct val="50000"/>
                </a:spcBef>
              </a:pPr>
              <a:r>
                <a:rPr lang="it-IT" altLang="it-IT" sz="1200">
                  <a:solidFill>
                    <a:schemeClr val="accent2"/>
                  </a:solidFill>
                </a:rPr>
                <a:t>Componente</a:t>
              </a:r>
            </a:p>
          </p:txBody>
        </p:sp>
      </p:grpSp>
      <p:pic>
        <p:nvPicPr>
          <p:cNvPr id="15873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75" y="1773238"/>
            <a:ext cx="3762375" cy="4486275"/>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158738" name="Rectangle 18"/>
          <p:cNvSpPr>
            <a:spLocks noChangeArrowheads="1"/>
          </p:cNvSpPr>
          <p:nvPr/>
        </p:nvSpPr>
        <p:spPr bwMode="auto">
          <a:xfrm>
            <a:off x="827088" y="4941888"/>
            <a:ext cx="3600450" cy="863600"/>
          </a:xfrm>
          <a:prstGeom prst="rect">
            <a:avLst/>
          </a:prstGeo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anchor="ctr"/>
          <a:lstStyle/>
          <a:p>
            <a:pPr algn="ctr">
              <a:lnSpc>
                <a:spcPct val="90000"/>
              </a:lnSpc>
            </a:pPr>
            <a:r>
              <a:rPr lang="it-IT" altLang="it-IT" b="0"/>
              <a:t>Di quali parti è composta una camicia?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38"/>
                                        </p:tgtEl>
                                        <p:attrNameLst>
                                          <p:attrName>style.visibility</p:attrName>
                                        </p:attrNameLst>
                                      </p:cBhvr>
                                      <p:to>
                                        <p:strVal val="visible"/>
                                      </p:to>
                                    </p:set>
                                    <p:animEffect transition="in" filter="dissolve">
                                      <p:cBhvr>
                                        <p:cTn id="7" dur="500"/>
                                        <p:tgtEl>
                                          <p:spTgt spid="158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7651A49C-4089-4406-A825-30B114F1990B}" type="slidenum">
              <a:rPr lang="it-IT" altLang="it-IT"/>
              <a:pPr/>
              <a:t>43</a:t>
            </a:fld>
            <a:endParaRPr lang="it-IT" altLang="it-IT">
              <a:solidFill>
                <a:schemeClr val="tx1"/>
              </a:solidFill>
            </a:endParaRPr>
          </a:p>
        </p:txBody>
      </p:sp>
      <p:sp>
        <p:nvSpPr>
          <p:cNvPr id="266243" name="Rectangle 3"/>
          <p:cNvSpPr>
            <a:spLocks noGrp="1" noChangeArrowheads="1"/>
          </p:cNvSpPr>
          <p:nvPr>
            <p:ph type="body" idx="1"/>
          </p:nvPr>
        </p:nvSpPr>
        <p:spPr>
          <a:xfrm>
            <a:off x="304800" y="1125538"/>
            <a:ext cx="8534400" cy="5327650"/>
          </a:xfrm>
          <a:solidFill>
            <a:schemeClr val="bg1"/>
          </a:solidFill>
          <a:ln w="15875">
            <a:solidFill>
              <a:srgbClr val="C0C0C0"/>
            </a:solidFill>
            <a:miter lim="800000"/>
            <a:headEnd/>
            <a:tailEnd/>
          </a:ln>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334800"/>
          <a:lstStyle/>
          <a:p>
            <a:pPr>
              <a:spcBef>
                <a:spcPct val="0"/>
              </a:spcBef>
              <a:buFontTx/>
              <a:buNone/>
            </a:pPr>
            <a:r>
              <a:rPr lang="it-IT" altLang="it-IT" sz="1800" b="0">
                <a:effectLst/>
              </a:rPr>
              <a:t>	</a:t>
            </a:r>
          </a:p>
          <a:p>
            <a:pPr>
              <a:spcBef>
                <a:spcPct val="0"/>
              </a:spcBef>
              <a:buFontTx/>
              <a:buNone/>
            </a:pPr>
            <a:endParaRPr lang="it-IT" altLang="it-IT" sz="1800" b="0">
              <a:effectLst/>
            </a:endParaRPr>
          </a:p>
          <a:p>
            <a:r>
              <a:rPr lang="it-IT" altLang="it-IT" sz="1800" b="0">
                <a:effectLst/>
              </a:rPr>
              <a:t>Non c’è una operazione di self join esplicita ma spesso, per esempio con le tabelle derivate da associazioni ricorsive, serve congiungere una tabella con se stessa, come succede per elencare le componenti di una camicia. </a:t>
            </a:r>
          </a:p>
          <a:p>
            <a:pPr>
              <a:spcBef>
                <a:spcPct val="0"/>
              </a:spcBef>
              <a:buFontTx/>
              <a:buNone/>
            </a:pPr>
            <a:endParaRPr lang="it-IT" altLang="it-IT" sz="1800" b="0">
              <a:effectLst/>
            </a:endParaRPr>
          </a:p>
          <a:p>
            <a:pPr>
              <a:spcBef>
                <a:spcPct val="30000"/>
              </a:spcBef>
              <a:buFontTx/>
              <a:buNone/>
            </a:pPr>
            <a:endParaRPr lang="it-IT" altLang="it-IT" sz="1600">
              <a:effectLst/>
              <a:latin typeface="Courier New" panose="02070309020205020404" pitchFamily="49" charset="0"/>
            </a:endParaRPr>
          </a:p>
        </p:txBody>
      </p:sp>
      <p:sp>
        <p:nvSpPr>
          <p:cNvPr id="266248" name="Rectangle 8"/>
          <p:cNvSpPr>
            <a:spLocks noChangeArrowheads="1"/>
          </p:cNvSpPr>
          <p:nvPr/>
        </p:nvSpPr>
        <p:spPr bwMode="auto">
          <a:xfrm>
            <a:off x="574675" y="2952750"/>
            <a:ext cx="7993063" cy="143986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SzPct val="140000"/>
            </a:pPr>
            <a:r>
              <a:rPr lang="it-IT" altLang="it-IT">
                <a:latin typeface="Courier New" panose="02070309020205020404" pitchFamily="49" charset="0"/>
              </a:rPr>
              <a:t>   SELECT Parti.Descrizione AS Componente, Parti.Qta, </a:t>
            </a:r>
          </a:p>
          <a:p>
            <a:pPr>
              <a:buClr>
                <a:schemeClr val="accent2"/>
              </a:buClr>
              <a:buSzPct val="140000"/>
            </a:pPr>
            <a:r>
              <a:rPr lang="it-IT" altLang="it-IT">
                <a:latin typeface="Courier New" panose="02070309020205020404" pitchFamily="49" charset="0"/>
              </a:rPr>
              <a:t>          Composto.Descrizione AS Prodotto</a:t>
            </a:r>
          </a:p>
          <a:p>
            <a:pPr>
              <a:buClr>
                <a:schemeClr val="accent2"/>
              </a:buClr>
              <a:buSzPct val="140000"/>
            </a:pPr>
            <a:r>
              <a:rPr lang="it-IT" altLang="it-IT">
                <a:latin typeface="Courier New" panose="02070309020205020404" pitchFamily="49" charset="0"/>
              </a:rPr>
              <a:t>   FROM Oggetti AS Parti INNER JOIN Oggetti AS Composto ON       </a:t>
            </a:r>
          </a:p>
          <a:p>
            <a:pPr>
              <a:buClr>
                <a:schemeClr val="accent2"/>
              </a:buClr>
              <a:buSzPct val="140000"/>
            </a:pPr>
            <a:r>
              <a:rPr lang="it-IT" altLang="it-IT">
                <a:latin typeface="Courier New" panose="02070309020205020404" pitchFamily="49" charset="0"/>
              </a:rPr>
              <a:t>        Parti.ComponenteDi = Composto.ID 	</a:t>
            </a:r>
          </a:p>
          <a:p>
            <a:pPr>
              <a:buClr>
                <a:schemeClr val="accent2"/>
              </a:buClr>
              <a:buSzPct val="140000"/>
            </a:pPr>
            <a:r>
              <a:rPr lang="it-IT" altLang="it-IT">
                <a:latin typeface="Courier New" panose="02070309020205020404" pitchFamily="49" charset="0"/>
              </a:rPr>
              <a:t>   WHERE Composto.Descrizione ='Camicia';</a:t>
            </a:r>
          </a:p>
        </p:txBody>
      </p:sp>
      <p:sp>
        <p:nvSpPr>
          <p:cNvPr id="266249" name="Rectangle 9"/>
          <p:cNvSpPr>
            <a:spLocks noChangeArrowheads="1"/>
          </p:cNvSpPr>
          <p:nvPr/>
        </p:nvSpPr>
        <p:spPr bwMode="auto">
          <a:xfrm>
            <a:off x="588963" y="1239838"/>
            <a:ext cx="7964487" cy="638175"/>
          </a:xfrm>
          <a:prstGeom prst="rect">
            <a:avLst/>
          </a:prstGeom>
          <a:solidFill>
            <a:schemeClr val="bg1"/>
          </a:solidFill>
          <a:ln w="12700">
            <a:solidFill>
              <a:srgbClr val="C0C0C0"/>
            </a:solidFill>
            <a:miter lim="800000"/>
            <a:headEnd/>
            <a:tailEnd/>
          </a:ln>
          <a:effectLst>
            <a:outerShdw dist="107763" dir="2700000" algn="ctr" rotWithShape="0">
              <a:schemeClr val="bg2">
                <a:alpha val="50000"/>
              </a:schemeClr>
            </a:outerShdw>
          </a:effectLst>
        </p:spPr>
        <p:txBody>
          <a:bodyPr tIns="154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lnSpc>
                <a:spcPct val="80000"/>
              </a:lnSpc>
              <a:buFontTx/>
              <a:buNone/>
            </a:pPr>
            <a:r>
              <a:rPr lang="it-IT" altLang="it-IT" sz="1800">
                <a:effectLst/>
              </a:rPr>
              <a:t>	 Oggetti </a:t>
            </a:r>
            <a:r>
              <a:rPr lang="it-IT" altLang="it-IT" sz="1800" b="0">
                <a:effectLst/>
              </a:rPr>
              <a:t>(</a:t>
            </a:r>
            <a:r>
              <a:rPr lang="it-IT" altLang="it-IT" sz="1800" b="0" u="sng">
                <a:effectLst/>
              </a:rPr>
              <a:t>ID</a:t>
            </a:r>
            <a:r>
              <a:rPr lang="it-IT" altLang="it-IT" sz="1800" b="0">
                <a:effectLst/>
              </a:rPr>
              <a:t>, Descrizione, Qta, </a:t>
            </a:r>
            <a:r>
              <a:rPr lang="it-IT" altLang="it-IT" sz="1800" b="0" i="1">
                <a:effectLst/>
              </a:rPr>
              <a:t>ComponenteDi</a:t>
            </a:r>
            <a:r>
              <a:rPr lang="it-IT" altLang="it-IT" sz="1800" b="0">
                <a:effectLst/>
              </a:rPr>
              <a:t>)</a:t>
            </a:r>
          </a:p>
        </p:txBody>
      </p:sp>
      <p:sp>
        <p:nvSpPr>
          <p:cNvPr id="266252" name="Rectangle 12"/>
          <p:cNvSpPr>
            <a:spLocks noGrp="1" noChangeArrowheads="1"/>
          </p:cNvSpPr>
          <p:nvPr>
            <p:ph type="title"/>
          </p:nvPr>
        </p:nvSpPr>
        <p:spPr>
          <a:noFill/>
          <a:ln/>
        </p:spPr>
        <p:txBody>
          <a:bodyPr/>
          <a:lstStyle/>
          <a:p>
            <a:r>
              <a:rPr lang="it-IT" altLang="it-IT" sz="3200">
                <a:solidFill>
                  <a:srgbClr val="CC6600"/>
                </a:solidFill>
              </a:rPr>
              <a:t>Esempi (7 bis) </a:t>
            </a:r>
          </a:p>
        </p:txBody>
      </p:sp>
      <p:pic>
        <p:nvPicPr>
          <p:cNvPr id="2662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8" y="4292600"/>
            <a:ext cx="3863975" cy="2011363"/>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48"/>
                                        </p:tgtEl>
                                        <p:attrNameLst>
                                          <p:attrName>style.visibility</p:attrName>
                                        </p:attrNameLst>
                                      </p:cBhvr>
                                      <p:to>
                                        <p:strVal val="visible"/>
                                      </p:to>
                                    </p:set>
                                    <p:animEffect transition="in" filter="dissolve">
                                      <p:cBhvr>
                                        <p:cTn id="7" dur="500"/>
                                        <p:tgtEl>
                                          <p:spTgt spid="266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6253"/>
                                        </p:tgtEl>
                                        <p:attrNameLst>
                                          <p:attrName>style.visibility</p:attrName>
                                        </p:attrNameLst>
                                      </p:cBhvr>
                                      <p:to>
                                        <p:strVal val="visible"/>
                                      </p:to>
                                    </p:set>
                                    <p:animEffect transition="in" filter="dissolve">
                                      <p:cBhvr>
                                        <p:cTn id="12" dur="500"/>
                                        <p:tgtEl>
                                          <p:spTgt spid="26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5"/>
          <p:cNvSpPr>
            <a:spLocks noGrp="1"/>
          </p:cNvSpPr>
          <p:nvPr>
            <p:ph type="sldNum" sz="quarter" idx="11"/>
          </p:nvPr>
        </p:nvSpPr>
        <p:spPr/>
        <p:txBody>
          <a:bodyPr/>
          <a:lstStyle/>
          <a:p>
            <a:fld id="{0DD52816-3645-4619-A97D-732109CBE10C}" type="slidenum">
              <a:rPr lang="it-IT" altLang="it-IT"/>
              <a:pPr/>
              <a:t>5</a:t>
            </a:fld>
            <a:endParaRPr lang="it-IT" altLang="it-IT">
              <a:solidFill>
                <a:schemeClr val="tx1"/>
              </a:solidFill>
            </a:endParaRPr>
          </a:p>
        </p:txBody>
      </p:sp>
      <p:sp>
        <p:nvSpPr>
          <p:cNvPr id="146994" name="Rectangle 562"/>
          <p:cNvSpPr>
            <a:spLocks noChangeArrowheads="1"/>
          </p:cNvSpPr>
          <p:nvPr/>
        </p:nvSpPr>
        <p:spPr bwMode="auto">
          <a:xfrm>
            <a:off x="188913" y="1196975"/>
            <a:ext cx="8748712" cy="5111750"/>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r>
              <a:rPr lang="it-IT" altLang="it-IT" sz="1800" b="0">
                <a:effectLst/>
              </a:rPr>
              <a:t>	</a:t>
            </a:r>
          </a:p>
          <a:p>
            <a:pPr>
              <a:buFontTx/>
              <a:buNone/>
            </a:pPr>
            <a:r>
              <a:rPr lang="it-IT" altLang="it-IT" sz="1800" b="0">
                <a:effectLst/>
              </a:rPr>
              <a:t>	</a:t>
            </a:r>
            <a:endParaRPr lang="it-IT" altLang="it-IT" sz="1800" b="0">
              <a:solidFill>
                <a:schemeClr val="accent2"/>
              </a:solidFill>
              <a:effectLst/>
            </a:endParaRPr>
          </a:p>
        </p:txBody>
      </p:sp>
      <p:sp>
        <p:nvSpPr>
          <p:cNvPr id="146434" name="Rectangle 2"/>
          <p:cNvSpPr>
            <a:spLocks noGrp="1" noChangeArrowheads="1"/>
          </p:cNvSpPr>
          <p:nvPr>
            <p:ph type="title"/>
          </p:nvPr>
        </p:nvSpPr>
        <p:spPr/>
        <p:txBody>
          <a:bodyPr/>
          <a:lstStyle/>
          <a:p>
            <a:r>
              <a:rPr lang="it-IT" altLang="it-IT" sz="3200">
                <a:solidFill>
                  <a:srgbClr val="CC6600"/>
                </a:solidFill>
              </a:rPr>
              <a:t>Il database degli esempi (2)</a:t>
            </a:r>
          </a:p>
        </p:txBody>
      </p:sp>
      <p:sp>
        <p:nvSpPr>
          <p:cNvPr id="146866" name="Rectangle 434"/>
          <p:cNvSpPr>
            <a:spLocks noChangeArrowheads="1"/>
          </p:cNvSpPr>
          <p:nvPr/>
        </p:nvSpPr>
        <p:spPr bwMode="auto">
          <a:xfrm>
            <a:off x="3624263" y="6630988"/>
            <a:ext cx="639762" cy="0"/>
          </a:xfrm>
          <a:prstGeom prst="rect">
            <a:avLst/>
          </a:prstGeom>
          <a:solidFill>
            <a:srgbClr val="99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it-IT"/>
          </a:p>
        </p:txBody>
      </p:sp>
      <p:sp>
        <p:nvSpPr>
          <p:cNvPr id="146865" name="Text Box 433"/>
          <p:cNvSpPr txBox="1">
            <a:spLocks noChangeArrowheads="1"/>
          </p:cNvSpPr>
          <p:nvPr/>
        </p:nvSpPr>
        <p:spPr bwMode="auto">
          <a:xfrm>
            <a:off x="4271963" y="-1509713"/>
            <a:ext cx="800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ea typeface="Times New Roman" panose="02020603050405020304" pitchFamily="18" charset="0"/>
                <a:cs typeface="Arial" panose="020B0604020202020204" pitchFamily="34" charset="0"/>
              </a:rPr>
              <a:t>T1</a:t>
            </a:r>
            <a:endParaRPr lang="it-IT" altLang="it-IT" sz="2400" b="0">
              <a:latin typeface="Times New Roman" panose="02020603050405020304" pitchFamily="18" charset="0"/>
              <a:ea typeface="Times New Roman" panose="02020603050405020304" pitchFamily="18" charset="0"/>
              <a:cs typeface="Arial" panose="020B0604020202020204" pitchFamily="34" charset="0"/>
            </a:endParaRPr>
          </a:p>
        </p:txBody>
      </p:sp>
      <p:pic>
        <p:nvPicPr>
          <p:cNvPr id="146998" name="Picture 5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1797050"/>
            <a:ext cx="5118100" cy="28321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146999" name="Picture 5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3035300"/>
            <a:ext cx="4071938" cy="193833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146992" name="Text Box 560"/>
          <p:cNvSpPr txBox="1">
            <a:spLocks noChangeArrowheads="1"/>
          </p:cNvSpPr>
          <p:nvPr/>
        </p:nvSpPr>
        <p:spPr bwMode="auto">
          <a:xfrm>
            <a:off x="565150" y="153035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it-IT">
                <a:solidFill>
                  <a:schemeClr val="accent2"/>
                </a:solidFill>
              </a:rPr>
              <a:t>Impiegati</a:t>
            </a:r>
            <a:r>
              <a:rPr lang="it-IT" altLang="it-IT" sz="1800">
                <a:solidFill>
                  <a:schemeClr val="accent2"/>
                </a:solidFill>
              </a:rPr>
              <a:t> </a:t>
            </a:r>
          </a:p>
        </p:txBody>
      </p:sp>
      <p:sp>
        <p:nvSpPr>
          <p:cNvPr id="146993" name="Text Box 561"/>
          <p:cNvSpPr txBox="1">
            <a:spLocks noChangeArrowheads="1"/>
          </p:cNvSpPr>
          <p:nvPr/>
        </p:nvSpPr>
        <p:spPr bwMode="auto">
          <a:xfrm>
            <a:off x="5508625" y="2727325"/>
            <a:ext cx="151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it-IT">
                <a:solidFill>
                  <a:schemeClr val="accent2"/>
                </a:solidFill>
              </a:rPr>
              <a:t>Dipartimenti</a:t>
            </a:r>
            <a:endParaRPr lang="it-IT" altLang="it-IT" sz="1800">
              <a:solidFill>
                <a:schemeClr val="accent2"/>
              </a:solidFill>
            </a:endParaRPr>
          </a:p>
        </p:txBody>
      </p:sp>
      <p:sp>
        <p:nvSpPr>
          <p:cNvPr id="147000" name="AutoShape 568">
            <a:hlinkClick r:id="" action="ppaction://hlinkshowjump?jump=lastslideviewed" highlightClick="1"/>
          </p:cNvPr>
          <p:cNvSpPr>
            <a:spLocks noChangeArrowheads="1"/>
          </p:cNvSpPr>
          <p:nvPr/>
        </p:nvSpPr>
        <p:spPr bwMode="auto">
          <a:xfrm>
            <a:off x="8523288" y="5886450"/>
            <a:ext cx="287337" cy="277813"/>
          </a:xfrm>
          <a:prstGeom prst="actionButtonReturn">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4"/>
          <p:cNvSpPr>
            <a:spLocks noGrp="1"/>
          </p:cNvSpPr>
          <p:nvPr>
            <p:ph type="sldNum" sz="quarter" idx="11"/>
          </p:nvPr>
        </p:nvSpPr>
        <p:spPr/>
        <p:txBody>
          <a:bodyPr/>
          <a:lstStyle/>
          <a:p>
            <a:fld id="{69E030A5-E454-4509-9F00-7A508AF789CF}" type="slidenum">
              <a:rPr lang="it-IT" altLang="it-IT"/>
              <a:pPr/>
              <a:t>6</a:t>
            </a:fld>
            <a:endParaRPr lang="it-IT" altLang="it-IT">
              <a:solidFill>
                <a:schemeClr val="tx1"/>
              </a:solidFill>
            </a:endParaRPr>
          </a:p>
        </p:txBody>
      </p:sp>
      <p:sp>
        <p:nvSpPr>
          <p:cNvPr id="171010" name="Rectangle 2"/>
          <p:cNvSpPr>
            <a:spLocks noGrp="1" noChangeArrowheads="1"/>
          </p:cNvSpPr>
          <p:nvPr>
            <p:ph type="title"/>
          </p:nvPr>
        </p:nvSpPr>
        <p:spPr>
          <a:xfrm>
            <a:off x="323850" y="260350"/>
            <a:ext cx="7467600" cy="685800"/>
          </a:xfrm>
        </p:spPr>
        <p:txBody>
          <a:bodyPr/>
          <a:lstStyle/>
          <a:p>
            <a:r>
              <a:rPr lang="it-IT" altLang="it-IT" sz="3200">
                <a:solidFill>
                  <a:srgbClr val="CC6600"/>
                </a:solidFill>
              </a:rPr>
              <a:t>SQL un esempio di query</a:t>
            </a:r>
          </a:p>
        </p:txBody>
      </p:sp>
      <p:sp>
        <p:nvSpPr>
          <p:cNvPr id="171031" name="Rectangle 23"/>
          <p:cNvSpPr>
            <a:spLocks noChangeArrowheads="1"/>
          </p:cNvSpPr>
          <p:nvPr/>
        </p:nvSpPr>
        <p:spPr bwMode="auto">
          <a:xfrm>
            <a:off x="520700" y="1162050"/>
            <a:ext cx="8083550" cy="5281613"/>
          </a:xfrm>
          <a:prstGeom prst="rect">
            <a:avLst/>
          </a:prstGeom>
          <a:solidFill>
            <a:schemeClr val="bg1"/>
          </a:solidFill>
          <a:ln w="15875">
            <a:solidFill>
              <a:srgbClr val="C0C0C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54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50000"/>
              </a:spcBef>
              <a:buFontTx/>
              <a:buNone/>
            </a:pPr>
            <a:r>
              <a:rPr lang="it-IT" altLang="it-IT" sz="1800" b="0">
                <a:effectLst/>
              </a:rPr>
              <a:t>	Nome, Cognome, Stipendio e sede di lavoro dei dipendenti con retribuzione superiore a 50000 euro</a:t>
            </a:r>
          </a:p>
        </p:txBody>
      </p:sp>
      <p:pic>
        <p:nvPicPr>
          <p:cNvPr id="171429" name="Picture 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163" y="3952875"/>
            <a:ext cx="4524375" cy="2362200"/>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pic>
        <p:nvPicPr>
          <p:cNvPr id="171427" name="Picture 4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22625"/>
            <a:ext cx="3932237" cy="2135188"/>
          </a:xfrm>
          <a:prstGeom prst="rect">
            <a:avLst/>
          </a:prstGeom>
          <a:noFill/>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sp>
        <p:nvSpPr>
          <p:cNvPr id="171426" name="Rectangle 418"/>
          <p:cNvSpPr>
            <a:spLocks noChangeArrowheads="1"/>
          </p:cNvSpPr>
          <p:nvPr/>
        </p:nvSpPr>
        <p:spPr bwMode="auto">
          <a:xfrm>
            <a:off x="817563" y="1925638"/>
            <a:ext cx="7489825" cy="1223962"/>
          </a:xfrm>
          <a:prstGeom prst="rect">
            <a:avLst/>
          </a:prstGeom>
          <a:solidFill>
            <a:srgbClr val="F4F4F4"/>
          </a:solidFill>
          <a:ln>
            <a:noFill/>
          </a:ln>
          <a:effectLst/>
          <a:extLst>
            <a:ext uri="{91240B29-F687-4F45-9708-019B960494DF}">
              <a14:hiddenLine xmlns:a14="http://schemas.microsoft.com/office/drawing/2010/main" w="12700">
                <a:solidFill>
                  <a:srgbClr val="C0C0C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tIns="118800" bIns="118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buFontTx/>
              <a:buNone/>
            </a:pPr>
            <a:r>
              <a:rPr lang="it-IT" altLang="it-IT" sz="1600">
                <a:effectLst/>
                <a:latin typeface="Courier New" panose="02070309020205020404" pitchFamily="49" charset="0"/>
              </a:rPr>
              <a:t>	SELECT Nome, Cognome, Stipendio, Sede</a:t>
            </a:r>
          </a:p>
          <a:p>
            <a:pPr>
              <a:spcBef>
                <a:spcPct val="0"/>
              </a:spcBef>
              <a:buFontTx/>
              <a:buNone/>
            </a:pPr>
            <a:r>
              <a:rPr lang="it-IT" altLang="it-IT" sz="1600">
                <a:effectLst/>
                <a:latin typeface="Courier New" panose="02070309020205020404" pitchFamily="49" charset="0"/>
              </a:rPr>
              <a:t>	FROM Impiegati INNER JOIN Dipartimenti ON</a:t>
            </a:r>
          </a:p>
          <a:p>
            <a:pPr>
              <a:spcBef>
                <a:spcPct val="0"/>
              </a:spcBef>
              <a:buFontTx/>
              <a:buNone/>
            </a:pPr>
            <a:r>
              <a:rPr lang="it-IT" altLang="it-IT" sz="1600">
                <a:effectLst/>
                <a:latin typeface="Courier New" panose="02070309020205020404" pitchFamily="49" charset="0"/>
              </a:rPr>
              <a:t>		Impiegati.Dipartimento = Dipartimenti.Codice </a:t>
            </a:r>
          </a:p>
          <a:p>
            <a:pPr>
              <a:spcBef>
                <a:spcPct val="0"/>
              </a:spcBef>
              <a:buFontTx/>
              <a:buNone/>
            </a:pPr>
            <a:r>
              <a:rPr lang="it-IT" altLang="it-IT" sz="1600">
                <a:effectLst/>
                <a:latin typeface="Courier New" panose="02070309020205020404" pitchFamily="49" charset="0"/>
              </a:rPr>
              <a:t>	WHERE Stipendio &gt; 50000;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1429"/>
                                        </p:tgtEl>
                                        <p:attrNameLst>
                                          <p:attrName>style.visibility</p:attrName>
                                        </p:attrNameLst>
                                      </p:cBhvr>
                                      <p:to>
                                        <p:strVal val="visible"/>
                                      </p:to>
                                    </p:set>
                                    <p:animEffect transition="in" filter="dissolve">
                                      <p:cBhvr>
                                        <p:cTn id="7" dur="500"/>
                                        <p:tgtEl>
                                          <p:spTgt spid="171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1427"/>
                                        </p:tgtEl>
                                        <p:attrNameLst>
                                          <p:attrName>style.visibility</p:attrName>
                                        </p:attrNameLst>
                                      </p:cBhvr>
                                      <p:to>
                                        <p:strVal val="visible"/>
                                      </p:to>
                                    </p:set>
                                    <p:animEffect transition="in" filter="dissolve">
                                      <p:cBhvr>
                                        <p:cTn id="12" dur="500"/>
                                        <p:tgtEl>
                                          <p:spTgt spid="17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fld id="{AC2C970F-F5A8-471E-8004-7ECD0558D56F}" type="slidenum">
              <a:rPr lang="it-IT" altLang="it-IT"/>
              <a:pPr/>
              <a:t>7</a:t>
            </a:fld>
            <a:endParaRPr lang="it-IT" altLang="it-IT">
              <a:solidFill>
                <a:schemeClr val="tx1"/>
              </a:solidFill>
            </a:endParaRPr>
          </a:p>
        </p:txBody>
      </p:sp>
      <p:sp>
        <p:nvSpPr>
          <p:cNvPr id="177154" name="Rectangle 2"/>
          <p:cNvSpPr>
            <a:spLocks noGrp="1" noChangeArrowheads="1"/>
          </p:cNvSpPr>
          <p:nvPr>
            <p:ph type="title"/>
          </p:nvPr>
        </p:nvSpPr>
        <p:spPr>
          <a:xfrm>
            <a:off x="304800" y="160338"/>
            <a:ext cx="7467600" cy="685800"/>
          </a:xfrm>
        </p:spPr>
        <p:txBody>
          <a:bodyPr/>
          <a:lstStyle/>
          <a:p>
            <a:r>
              <a:rPr lang="it-IT" altLang="it-IT" sz="3200">
                <a:solidFill>
                  <a:srgbClr val="CC6600"/>
                </a:solidFill>
              </a:rPr>
              <a:t>Caratteristiche generali di SQL (1)</a:t>
            </a:r>
            <a:endParaRPr lang="it-IT" altLang="it-IT" sz="3200">
              <a:solidFill>
                <a:schemeClr val="accent2"/>
              </a:solidFill>
            </a:endParaRPr>
          </a:p>
        </p:txBody>
      </p:sp>
      <p:sp>
        <p:nvSpPr>
          <p:cNvPr id="177220" name="Rectangle 68"/>
          <p:cNvSpPr>
            <a:spLocks noChangeArrowheads="1"/>
          </p:cNvSpPr>
          <p:nvPr/>
        </p:nvSpPr>
        <p:spPr bwMode="auto">
          <a:xfrm>
            <a:off x="430213" y="1204913"/>
            <a:ext cx="8245475" cy="4989512"/>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26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70000"/>
              </a:spcBef>
            </a:pPr>
            <a:r>
              <a:rPr lang="it-IT" altLang="it-IT" sz="1800" b="0">
                <a:effectLst/>
              </a:rPr>
              <a:t>Linguaggio </a:t>
            </a:r>
            <a:r>
              <a:rPr lang="it-IT" altLang="it-IT" sz="1800">
                <a:solidFill>
                  <a:schemeClr val="accent2"/>
                </a:solidFill>
                <a:effectLst/>
              </a:rPr>
              <a:t>standard</a:t>
            </a:r>
            <a:r>
              <a:rPr lang="it-IT" altLang="it-IT" sz="1800" b="0">
                <a:effectLst/>
              </a:rPr>
              <a:t> per la gestione di data base relazionali</a:t>
            </a:r>
          </a:p>
          <a:p>
            <a:pPr>
              <a:spcBef>
                <a:spcPct val="70000"/>
              </a:spcBef>
            </a:pPr>
            <a:r>
              <a:rPr lang="it-IT" altLang="it-IT" sz="1800" b="0">
                <a:effectLst/>
              </a:rPr>
              <a:t>Linguaggio </a:t>
            </a:r>
            <a:r>
              <a:rPr lang="it-IT" altLang="it-IT" sz="1800">
                <a:solidFill>
                  <a:schemeClr val="accent2"/>
                </a:solidFill>
                <a:effectLst/>
              </a:rPr>
              <a:t>dichiarativo</a:t>
            </a:r>
            <a:r>
              <a:rPr lang="it-IT" altLang="it-IT" sz="1800" b="0">
                <a:effectLst/>
              </a:rPr>
              <a:t>: </a:t>
            </a:r>
          </a:p>
          <a:p>
            <a:pPr lvl="1">
              <a:spcBef>
                <a:spcPct val="30000"/>
              </a:spcBef>
            </a:pPr>
            <a:r>
              <a:rPr lang="it-IT" altLang="it-IT" sz="1800" b="0">
                <a:effectLst/>
              </a:rPr>
              <a:t>si dichiara cosa si vuole ottenere e non come ottenerlo</a:t>
            </a:r>
          </a:p>
          <a:p>
            <a:pPr>
              <a:spcBef>
                <a:spcPct val="70000"/>
              </a:spcBef>
            </a:pPr>
            <a:r>
              <a:rPr lang="it-IT" altLang="it-IT" sz="1800" b="0">
                <a:effectLst/>
              </a:rPr>
              <a:t>Estensione dell’algebra relazionale: </a:t>
            </a:r>
            <a:r>
              <a:rPr lang="it-IT" altLang="it-IT" sz="1800">
                <a:solidFill>
                  <a:schemeClr val="accent2"/>
                </a:solidFill>
                <a:effectLst/>
              </a:rPr>
              <a:t>calcoli</a:t>
            </a:r>
            <a:r>
              <a:rPr lang="it-IT" altLang="it-IT" sz="1800" b="0">
                <a:effectLst/>
              </a:rPr>
              <a:t>, </a:t>
            </a:r>
            <a:r>
              <a:rPr lang="it-IT" altLang="it-IT" sz="1800">
                <a:solidFill>
                  <a:schemeClr val="accent2"/>
                </a:solidFill>
                <a:effectLst/>
              </a:rPr>
              <a:t>ordinamenti</a:t>
            </a:r>
            <a:r>
              <a:rPr lang="it-IT" altLang="it-IT" sz="1800" b="0">
                <a:effectLst/>
              </a:rPr>
              <a:t>, </a:t>
            </a:r>
            <a:r>
              <a:rPr lang="it-IT" altLang="it-IT" sz="1800">
                <a:solidFill>
                  <a:schemeClr val="accent2"/>
                </a:solidFill>
                <a:effectLst/>
              </a:rPr>
              <a:t>raggruppamenti</a:t>
            </a:r>
          </a:p>
          <a:p>
            <a:pPr>
              <a:spcBef>
                <a:spcPct val="70000"/>
              </a:spcBef>
            </a:pPr>
            <a:r>
              <a:rPr lang="it-IT" altLang="it-IT" sz="1800" b="0">
                <a:effectLst/>
              </a:rPr>
              <a:t>Visione tabellare dei dati:</a:t>
            </a:r>
          </a:p>
          <a:p>
            <a:pPr lvl="1">
              <a:spcBef>
                <a:spcPct val="30000"/>
              </a:spcBef>
            </a:pPr>
            <a:r>
              <a:rPr lang="it-IT" altLang="it-IT" sz="1800" b="0">
                <a:effectLst/>
              </a:rPr>
              <a:t>opera su gruppi di righe o sull'intera tabella, non su una riga per volta</a:t>
            </a:r>
          </a:p>
          <a:p>
            <a:pPr>
              <a:spcBef>
                <a:spcPct val="70000"/>
              </a:spcBef>
            </a:pPr>
            <a:r>
              <a:rPr lang="it-IT" altLang="it-IT" sz="1800">
                <a:solidFill>
                  <a:schemeClr val="accent2"/>
                </a:solidFill>
                <a:effectLst/>
              </a:rPr>
              <a:t>Identificatori</a:t>
            </a:r>
            <a:r>
              <a:rPr lang="it-IT" altLang="it-IT" sz="1800" b="0">
                <a:effectLst/>
              </a:rPr>
              <a:t>: </a:t>
            </a:r>
          </a:p>
          <a:p>
            <a:pPr lvl="1">
              <a:spcBef>
                <a:spcPct val="30000"/>
              </a:spcBef>
            </a:pPr>
            <a:r>
              <a:rPr lang="it-IT" altLang="it-IT" sz="1800" b="0">
                <a:effectLst/>
              </a:rPr>
              <a:t>nomi di tabelle e di colonne di lunghezza massima  di 18 caratteri</a:t>
            </a:r>
          </a:p>
          <a:p>
            <a:pPr>
              <a:spcBef>
                <a:spcPct val="70000"/>
              </a:spcBef>
            </a:pPr>
            <a:r>
              <a:rPr lang="it-IT" altLang="it-IT" sz="1800" b="0">
                <a:effectLst/>
              </a:rPr>
              <a:t>Colonne specificate con la </a:t>
            </a:r>
            <a:r>
              <a:rPr lang="it-IT" altLang="it-IT" sz="1800">
                <a:solidFill>
                  <a:schemeClr val="accent2"/>
                </a:solidFill>
                <a:effectLst/>
              </a:rPr>
              <a:t>dot notation</a:t>
            </a:r>
            <a:r>
              <a:rPr lang="it-IT" altLang="it-IT" sz="1800" b="0">
                <a:effectLst/>
              </a:rPr>
              <a:t>:</a:t>
            </a:r>
          </a:p>
          <a:p>
            <a:pPr lvl="1">
              <a:spcBef>
                <a:spcPct val="30000"/>
              </a:spcBef>
            </a:pPr>
            <a:r>
              <a:rPr lang="it-IT" altLang="it-IT" sz="1800" b="0" i="1">
                <a:solidFill>
                  <a:schemeClr val="tx2"/>
                </a:solidFill>
                <a:effectLst/>
              </a:rPr>
              <a:t>NomeTabella.NomeColonna</a:t>
            </a:r>
          </a:p>
          <a:p>
            <a:pPr lvl="1">
              <a:spcBef>
                <a:spcPct val="10000"/>
              </a:spcBef>
            </a:pPr>
            <a:r>
              <a:rPr lang="it-IT" altLang="it-IT" sz="1800">
                <a:solidFill>
                  <a:schemeClr val="tx2"/>
                </a:solidFill>
                <a:effectLst/>
              </a:rPr>
              <a:t>Obbligatoria</a:t>
            </a:r>
            <a:r>
              <a:rPr lang="it-IT" altLang="it-IT" sz="1800" b="0">
                <a:solidFill>
                  <a:schemeClr val="tx2"/>
                </a:solidFill>
                <a:effectLst/>
              </a:rPr>
              <a:t> solo in caso di ambiguità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220">
                                            <p:txEl>
                                              <p:pRg st="3" end="3"/>
                                            </p:txEl>
                                          </p:spTgt>
                                        </p:tgtEl>
                                        <p:attrNameLst>
                                          <p:attrName>style.visibility</p:attrName>
                                        </p:attrNameLst>
                                      </p:cBhvr>
                                      <p:to>
                                        <p:strVal val="visible"/>
                                      </p:to>
                                    </p:set>
                                    <p:animEffect transition="in" filter="dissolve">
                                      <p:cBhvr>
                                        <p:cTn id="7" dur="500"/>
                                        <p:tgtEl>
                                          <p:spTgt spid="17722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7220">
                                            <p:txEl>
                                              <p:pRg st="4" end="4"/>
                                            </p:txEl>
                                          </p:spTgt>
                                        </p:tgtEl>
                                        <p:attrNameLst>
                                          <p:attrName>style.visibility</p:attrName>
                                        </p:attrNameLst>
                                      </p:cBhvr>
                                      <p:to>
                                        <p:strVal val="visible"/>
                                      </p:to>
                                    </p:set>
                                    <p:animEffect transition="in" filter="dissolve">
                                      <p:cBhvr>
                                        <p:cTn id="12" dur="500"/>
                                        <p:tgtEl>
                                          <p:spTgt spid="177220">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77220">
                                            <p:txEl>
                                              <p:pRg st="5" end="5"/>
                                            </p:txEl>
                                          </p:spTgt>
                                        </p:tgtEl>
                                        <p:attrNameLst>
                                          <p:attrName>style.visibility</p:attrName>
                                        </p:attrNameLst>
                                      </p:cBhvr>
                                      <p:to>
                                        <p:strVal val="visible"/>
                                      </p:to>
                                    </p:set>
                                    <p:animEffect transition="in" filter="dissolve">
                                      <p:cBhvr>
                                        <p:cTn id="15" dur="500"/>
                                        <p:tgtEl>
                                          <p:spTgt spid="177220">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77220">
                                            <p:txEl>
                                              <p:pRg st="6" end="6"/>
                                            </p:txEl>
                                          </p:spTgt>
                                        </p:tgtEl>
                                        <p:attrNameLst>
                                          <p:attrName>style.visibility</p:attrName>
                                        </p:attrNameLst>
                                      </p:cBhvr>
                                      <p:to>
                                        <p:strVal val="visible"/>
                                      </p:to>
                                    </p:set>
                                    <p:animEffect transition="in" filter="dissolve">
                                      <p:cBhvr>
                                        <p:cTn id="20" dur="500"/>
                                        <p:tgtEl>
                                          <p:spTgt spid="177220">
                                            <p:txEl>
                                              <p:pRg st="6" end="6"/>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77220">
                                            <p:txEl>
                                              <p:pRg st="7" end="7"/>
                                            </p:txEl>
                                          </p:spTgt>
                                        </p:tgtEl>
                                        <p:attrNameLst>
                                          <p:attrName>style.visibility</p:attrName>
                                        </p:attrNameLst>
                                      </p:cBhvr>
                                      <p:to>
                                        <p:strVal val="visible"/>
                                      </p:to>
                                    </p:set>
                                    <p:animEffect transition="in" filter="dissolve">
                                      <p:cBhvr>
                                        <p:cTn id="23" dur="500"/>
                                        <p:tgtEl>
                                          <p:spTgt spid="177220">
                                            <p:txEl>
                                              <p:pRg st="7" end="7"/>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77220">
                                            <p:txEl>
                                              <p:pRg st="8" end="8"/>
                                            </p:txEl>
                                          </p:spTgt>
                                        </p:tgtEl>
                                        <p:attrNameLst>
                                          <p:attrName>style.visibility</p:attrName>
                                        </p:attrNameLst>
                                      </p:cBhvr>
                                      <p:to>
                                        <p:strVal val="visible"/>
                                      </p:to>
                                    </p:set>
                                    <p:animEffect transition="in" filter="dissolve">
                                      <p:cBhvr>
                                        <p:cTn id="26" dur="500"/>
                                        <p:tgtEl>
                                          <p:spTgt spid="177220">
                                            <p:txEl>
                                              <p:pRg st="8" end="8"/>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177220">
                                            <p:txEl>
                                              <p:pRg st="9" end="9"/>
                                            </p:txEl>
                                          </p:spTgt>
                                        </p:tgtEl>
                                        <p:attrNameLst>
                                          <p:attrName>style.visibility</p:attrName>
                                        </p:attrNameLst>
                                      </p:cBhvr>
                                      <p:to>
                                        <p:strVal val="visible"/>
                                      </p:to>
                                    </p:set>
                                    <p:animEffect transition="in" filter="dissolve">
                                      <p:cBhvr>
                                        <p:cTn id="29" dur="500"/>
                                        <p:tgtEl>
                                          <p:spTgt spid="177220">
                                            <p:txEl>
                                              <p:pRg st="9" end="9"/>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177220">
                                            <p:txEl>
                                              <p:pRg st="10" end="10"/>
                                            </p:txEl>
                                          </p:spTgt>
                                        </p:tgtEl>
                                        <p:attrNameLst>
                                          <p:attrName>style.visibility</p:attrName>
                                        </p:attrNameLst>
                                      </p:cBhvr>
                                      <p:to>
                                        <p:strVal val="visible"/>
                                      </p:to>
                                    </p:set>
                                    <p:animEffect transition="in" filter="dissolve">
                                      <p:cBhvr>
                                        <p:cTn id="32" dur="500"/>
                                        <p:tgtEl>
                                          <p:spTgt spid="1772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fld id="{CEC53BE6-FCD1-4DF8-B390-36392D1FC6E6}" type="slidenum">
              <a:rPr lang="it-IT" altLang="it-IT"/>
              <a:pPr/>
              <a:t>8</a:t>
            </a:fld>
            <a:endParaRPr lang="it-IT" altLang="it-IT">
              <a:solidFill>
                <a:schemeClr val="tx1"/>
              </a:solidFill>
            </a:endParaRPr>
          </a:p>
        </p:txBody>
      </p:sp>
      <p:sp>
        <p:nvSpPr>
          <p:cNvPr id="284674" name="Rectangle 2"/>
          <p:cNvSpPr>
            <a:spLocks noGrp="1" noChangeArrowheads="1"/>
          </p:cNvSpPr>
          <p:nvPr>
            <p:ph type="title"/>
          </p:nvPr>
        </p:nvSpPr>
        <p:spPr>
          <a:xfrm>
            <a:off x="304800" y="160338"/>
            <a:ext cx="7467600" cy="685800"/>
          </a:xfrm>
        </p:spPr>
        <p:txBody>
          <a:bodyPr/>
          <a:lstStyle/>
          <a:p>
            <a:r>
              <a:rPr lang="it-IT" altLang="it-IT" sz="3200">
                <a:solidFill>
                  <a:srgbClr val="CC6600"/>
                </a:solidFill>
              </a:rPr>
              <a:t>Caratteristiche generali di SQL (2)</a:t>
            </a:r>
            <a:endParaRPr lang="it-IT" altLang="it-IT" sz="3200">
              <a:solidFill>
                <a:schemeClr val="accent2"/>
              </a:solidFill>
            </a:endParaRPr>
          </a:p>
        </p:txBody>
      </p:sp>
      <p:sp>
        <p:nvSpPr>
          <p:cNvPr id="284675" name="Rectangle 3"/>
          <p:cNvSpPr>
            <a:spLocks noChangeArrowheads="1"/>
          </p:cNvSpPr>
          <p:nvPr/>
        </p:nvSpPr>
        <p:spPr bwMode="auto">
          <a:xfrm>
            <a:off x="439738" y="1204913"/>
            <a:ext cx="8245475" cy="5167312"/>
          </a:xfrm>
          <a:prstGeom prst="rect">
            <a:avLst/>
          </a:prstGeom>
          <a:solidFill>
            <a:schemeClr val="bg1"/>
          </a:solidFill>
          <a:ln w="15875">
            <a:solidFill>
              <a:srgbClr val="C0C0C0"/>
            </a:solidFill>
            <a:miter lim="800000"/>
            <a:headEnd/>
            <a:tailEnd/>
          </a:ln>
          <a:effectLst>
            <a:outerShdw dist="107763" dir="2700000" algn="ctr" rotWithShape="0">
              <a:schemeClr val="bg2">
                <a:alpha val="50000"/>
              </a:schemeClr>
            </a:outerShdw>
          </a:effectLst>
        </p:spPr>
        <p:txBody>
          <a:bodyPr tIns="226800"/>
          <a:lstStyle>
            <a:lvl1pPr marL="342900" indent="-342900">
              <a:spcBef>
                <a:spcPct val="20000"/>
              </a:spcBef>
              <a:buClr>
                <a:schemeClr val="accent2"/>
              </a:buClr>
              <a:buSzPct val="140000"/>
              <a:buChar char="•"/>
              <a:defRPr sz="2400" b="1">
                <a:solidFill>
                  <a:schemeClr val="tx1"/>
                </a:solidFill>
                <a:effectLst>
                  <a:outerShdw blurRad="38100" dist="38100" dir="2700000" algn="tl">
                    <a:srgbClr val="C0C0C0"/>
                  </a:outerShdw>
                </a:effectLst>
                <a:latin typeface="Arial" panose="020B0604020202020204" pitchFamily="34" charset="0"/>
              </a:defRPr>
            </a:lvl1pPr>
            <a:lvl2pPr marL="742950" indent="-285750">
              <a:spcBef>
                <a:spcPct val="20000"/>
              </a:spcBef>
              <a:buClr>
                <a:schemeClr val="accent2"/>
              </a:buClr>
              <a:buSzPct val="120000"/>
              <a:buChar char="–"/>
              <a:defRPr sz="2400">
                <a:solidFill>
                  <a:schemeClr val="tx1"/>
                </a:solidFill>
                <a:effectLst>
                  <a:outerShdw blurRad="38100" dist="38100" dir="2700000" algn="tl">
                    <a:srgbClr val="C0C0C0"/>
                  </a:outerShdw>
                </a:effectLst>
                <a:latin typeface="Arial" panose="020B0604020202020204" pitchFamily="34" charset="0"/>
              </a:defRPr>
            </a:lvl2pPr>
            <a:lvl3pPr marL="1143000" indent="-228600">
              <a:spcBef>
                <a:spcPct val="20000"/>
              </a:spcBef>
              <a:buClr>
                <a:schemeClr val="accent2"/>
              </a:buClr>
              <a:buSzPct val="140000"/>
              <a:buChar char="•"/>
              <a:defRPr sz="2000" b="1">
                <a:solidFill>
                  <a:schemeClr val="tx1"/>
                </a:solidFill>
                <a:effectLst>
                  <a:outerShdw blurRad="38100" dist="38100" dir="2700000" algn="tl">
                    <a:srgbClr val="C0C0C0"/>
                  </a:outerShdw>
                </a:effectLst>
                <a:latin typeface="Arial" panose="020B0604020202020204" pitchFamily="34" charset="0"/>
              </a:defRPr>
            </a:lvl3pPr>
            <a:lvl4pPr marL="15621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4pPr>
            <a:lvl5pPr marL="1981200" indent="-228600">
              <a:spcBef>
                <a:spcPct val="20000"/>
              </a:spcBef>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5pPr>
            <a:lvl6pPr marL="24384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6pPr>
            <a:lvl7pPr marL="28956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7pPr>
            <a:lvl8pPr marL="33528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8pPr>
            <a:lvl9pPr marL="3810000" indent="-228600" eaLnBrk="0" fontAlgn="base" hangingPunct="0">
              <a:spcBef>
                <a:spcPct val="20000"/>
              </a:spcBef>
              <a:spcAft>
                <a:spcPct val="0"/>
              </a:spcAft>
              <a:buClr>
                <a:schemeClr val="accent2"/>
              </a:buClr>
              <a:buSzPct val="120000"/>
              <a:buChar char="»"/>
              <a:defRPr sz="2000">
                <a:solidFill>
                  <a:schemeClr val="tx1"/>
                </a:solidFill>
                <a:effectLst>
                  <a:outerShdw blurRad="38100" dist="38100" dir="2700000" algn="tl">
                    <a:srgbClr val="C0C0C0"/>
                  </a:outerShdw>
                </a:effectLst>
                <a:latin typeface="Arial" panose="020B0604020202020204" pitchFamily="34" charset="0"/>
              </a:defRPr>
            </a:lvl9pPr>
          </a:lstStyle>
          <a:p>
            <a:pPr>
              <a:spcBef>
                <a:spcPct val="70000"/>
              </a:spcBef>
            </a:pPr>
            <a:r>
              <a:rPr lang="it-IT" altLang="it-IT" sz="1800" b="0">
                <a:effectLst/>
              </a:rPr>
              <a:t>Operatori </a:t>
            </a:r>
            <a:r>
              <a:rPr lang="it-IT" altLang="it-IT" sz="1800">
                <a:solidFill>
                  <a:schemeClr val="accent2"/>
                </a:solidFill>
                <a:effectLst/>
              </a:rPr>
              <a:t>aritmetici</a:t>
            </a:r>
            <a:r>
              <a:rPr lang="it-IT" altLang="it-IT" sz="1800" b="0">
                <a:effectLst/>
              </a:rPr>
              <a:t> e </a:t>
            </a:r>
            <a:r>
              <a:rPr lang="it-IT" altLang="it-IT" sz="1800">
                <a:solidFill>
                  <a:schemeClr val="accent2"/>
                </a:solidFill>
                <a:effectLst/>
              </a:rPr>
              <a:t>relazionali</a:t>
            </a:r>
          </a:p>
          <a:p>
            <a:pPr lvl="1">
              <a:spcBef>
                <a:spcPct val="30000"/>
              </a:spcBef>
            </a:pPr>
            <a:r>
              <a:rPr lang="it-IT" altLang="it-IT" sz="1800">
                <a:effectLst/>
              </a:rPr>
              <a:t>   +   -   *   /   ^   &amp;   &gt;   &lt;   =   &lt;=   &gt;=   &lt;&gt;   Between   IN  LIKE … </a:t>
            </a:r>
          </a:p>
          <a:p>
            <a:pPr>
              <a:spcBef>
                <a:spcPct val="65000"/>
              </a:spcBef>
            </a:pPr>
            <a:r>
              <a:rPr lang="it-IT" altLang="it-IT" sz="1800" b="0">
                <a:effectLst/>
              </a:rPr>
              <a:t>Operatori </a:t>
            </a:r>
            <a:r>
              <a:rPr lang="it-IT" altLang="it-IT" sz="1800">
                <a:solidFill>
                  <a:schemeClr val="accent2"/>
                </a:solidFill>
                <a:effectLst/>
              </a:rPr>
              <a:t>logici</a:t>
            </a:r>
            <a:r>
              <a:rPr lang="it-IT" altLang="it-IT" sz="1800" b="0">
                <a:effectLst/>
              </a:rPr>
              <a:t>: </a:t>
            </a:r>
          </a:p>
          <a:p>
            <a:pPr lvl="1">
              <a:spcBef>
                <a:spcPct val="30000"/>
              </a:spcBef>
            </a:pPr>
            <a:r>
              <a:rPr lang="it-IT" altLang="it-IT" sz="1800">
                <a:effectLst/>
              </a:rPr>
              <a:t>AND   OR   NOT</a:t>
            </a:r>
            <a:r>
              <a:rPr lang="it-IT" altLang="it-IT" sz="1800" b="0">
                <a:effectLst/>
              </a:rPr>
              <a:t>   </a:t>
            </a:r>
            <a:r>
              <a:rPr lang="it-IT" altLang="it-IT" sz="1800">
                <a:effectLst/>
              </a:rPr>
              <a:t>XOR   …</a:t>
            </a:r>
          </a:p>
          <a:p>
            <a:pPr>
              <a:spcBef>
                <a:spcPct val="65000"/>
              </a:spcBef>
            </a:pPr>
            <a:r>
              <a:rPr lang="it-IT" altLang="it-IT" sz="1800">
                <a:effectLst/>
              </a:rPr>
              <a:t>Stringhe</a:t>
            </a:r>
            <a:r>
              <a:rPr lang="it-IT" altLang="it-IT" sz="1800" b="0">
                <a:effectLst/>
              </a:rPr>
              <a:t> di caratteri delimitate con </a:t>
            </a:r>
            <a:r>
              <a:rPr lang="it-IT" altLang="it-IT" sz="1800">
                <a:effectLst/>
              </a:rPr>
              <a:t>‘</a:t>
            </a:r>
            <a:r>
              <a:rPr lang="it-IT" altLang="it-IT" sz="1800" b="0">
                <a:effectLst/>
              </a:rPr>
              <a:t> oppure </a:t>
            </a:r>
            <a:r>
              <a:rPr lang="it-IT" altLang="it-IT" sz="1800">
                <a:effectLst/>
              </a:rPr>
              <a:t>“</a:t>
            </a:r>
          </a:p>
          <a:p>
            <a:pPr>
              <a:spcBef>
                <a:spcPct val="65000"/>
              </a:spcBef>
            </a:pPr>
            <a:r>
              <a:rPr lang="it-IT" altLang="it-IT" sz="1800" b="0">
                <a:effectLst/>
              </a:rPr>
              <a:t>Date delimitate con </a:t>
            </a:r>
            <a:r>
              <a:rPr lang="it-IT" altLang="it-IT" sz="1800">
                <a:effectLst/>
              </a:rPr>
              <a:t>#</a:t>
            </a:r>
            <a:r>
              <a:rPr lang="it-IT" altLang="it-IT" sz="1800" b="0">
                <a:effectLst/>
              </a:rPr>
              <a:t> 	(Access)  </a:t>
            </a:r>
            <a:endParaRPr lang="it-IT" altLang="it-IT" sz="1800">
              <a:solidFill>
                <a:schemeClr val="accent2"/>
              </a:solidFill>
              <a:effectLst/>
            </a:endParaRPr>
          </a:p>
          <a:p>
            <a:pPr>
              <a:spcBef>
                <a:spcPct val="65000"/>
              </a:spcBef>
            </a:pPr>
            <a:r>
              <a:rPr lang="it-IT" altLang="it-IT" sz="1800" b="0">
                <a:effectLst/>
              </a:rPr>
              <a:t>Assenza di informazioni, valore nullo: </a:t>
            </a:r>
            <a:r>
              <a:rPr lang="it-IT" altLang="it-IT" sz="1800">
                <a:effectLst/>
              </a:rPr>
              <a:t>NULL</a:t>
            </a:r>
            <a:r>
              <a:rPr lang="it-IT" altLang="it-IT" sz="1800" b="0">
                <a:effectLst/>
              </a:rPr>
              <a:t> </a:t>
            </a:r>
          </a:p>
          <a:p>
            <a:pPr lvl="1">
              <a:spcBef>
                <a:spcPct val="30000"/>
              </a:spcBef>
            </a:pPr>
            <a:r>
              <a:rPr lang="it-IT" altLang="it-IT" sz="1800" b="0">
                <a:effectLst/>
              </a:rPr>
              <a:t>Controllato con il predicato </a:t>
            </a:r>
            <a:r>
              <a:rPr lang="it-IT" altLang="it-IT" sz="1800">
                <a:effectLst/>
              </a:rPr>
              <a:t>IS NULL</a:t>
            </a:r>
          </a:p>
          <a:p>
            <a:pPr lvl="1">
              <a:spcBef>
                <a:spcPct val="30000"/>
              </a:spcBef>
            </a:pPr>
            <a:r>
              <a:rPr lang="it-IT" altLang="it-IT" sz="1800" b="0">
                <a:effectLst/>
              </a:rPr>
              <a:t>Esempio: 	</a:t>
            </a:r>
            <a:r>
              <a:rPr lang="it-IT" altLang="it-IT" sz="1800">
                <a:effectLst/>
                <a:latin typeface="Courier New" panose="02070309020205020404" pitchFamily="49" charset="0"/>
              </a:rPr>
              <a:t>Dipartimento IS NULL</a:t>
            </a:r>
            <a:r>
              <a:rPr lang="it-IT" altLang="it-IT" sz="1800" b="0">
                <a:effectLst/>
              </a:rPr>
              <a:t> </a:t>
            </a:r>
          </a:p>
          <a:p>
            <a:pPr lvl="1">
              <a:spcBef>
                <a:spcPct val="30000"/>
              </a:spcBef>
            </a:pPr>
            <a:r>
              <a:rPr lang="it-IT" altLang="it-IT" sz="1800">
                <a:effectLst/>
              </a:rPr>
              <a:t>Errore </a:t>
            </a:r>
            <a:r>
              <a:rPr lang="it-IT" altLang="it-IT" sz="1800">
                <a:effectLst/>
                <a:sym typeface="Wingdings" panose="05000000000000000000" pitchFamily="2" charset="2"/>
              </a:rPr>
              <a:t></a:t>
            </a:r>
            <a:r>
              <a:rPr lang="it-IT" altLang="it-IT" sz="1800" b="0">
                <a:effectLst/>
              </a:rPr>
              <a:t>: </a:t>
            </a:r>
            <a:r>
              <a:rPr lang="it-IT" altLang="it-IT" sz="1800">
                <a:effectLst/>
                <a:latin typeface="Courier New" panose="02070309020205020404" pitchFamily="49" charset="0"/>
              </a:rPr>
              <a:t>Dipartimento = NULL</a:t>
            </a:r>
            <a:r>
              <a:rPr lang="it-IT" altLang="it-IT" sz="1800" b="0">
                <a:effectLst/>
              </a:rPr>
              <a:t> </a:t>
            </a:r>
          </a:p>
          <a:p>
            <a:pPr>
              <a:spcBef>
                <a:spcPct val="65000"/>
              </a:spcBef>
            </a:pPr>
            <a:r>
              <a:rPr lang="it-IT" altLang="it-IT" sz="1800" b="0">
                <a:solidFill>
                  <a:schemeClr val="tx2"/>
                </a:solidFill>
                <a:effectLst/>
              </a:rPr>
              <a:t>Tipi per i dati:  </a:t>
            </a:r>
          </a:p>
          <a:p>
            <a:pPr lvl="1">
              <a:spcBef>
                <a:spcPct val="30000"/>
              </a:spcBef>
            </a:pPr>
            <a:r>
              <a:rPr lang="it-IT" altLang="it-IT" sz="1800">
                <a:solidFill>
                  <a:schemeClr val="tx2"/>
                </a:solidFill>
                <a:effectLst/>
              </a:rPr>
              <a:t>INTEGER, DECIMAL, FLOAT, CHARACTER, DATE,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xEl>
                                              <p:pRg st="4" end="4"/>
                                            </p:txEl>
                                          </p:spTgt>
                                        </p:tgtEl>
                                        <p:attrNameLst>
                                          <p:attrName>style.visibility</p:attrName>
                                        </p:attrNameLst>
                                      </p:cBhvr>
                                      <p:to>
                                        <p:strVal val="visible"/>
                                      </p:to>
                                    </p:set>
                                    <p:animEffect transition="in" filter="dissolve">
                                      <p:cBhvr>
                                        <p:cTn id="7" dur="500"/>
                                        <p:tgtEl>
                                          <p:spTgt spid="284675">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84675">
                                            <p:txEl>
                                              <p:pRg st="5" end="5"/>
                                            </p:txEl>
                                          </p:spTgt>
                                        </p:tgtEl>
                                        <p:attrNameLst>
                                          <p:attrName>style.visibility</p:attrName>
                                        </p:attrNameLst>
                                      </p:cBhvr>
                                      <p:to>
                                        <p:strVal val="visible"/>
                                      </p:to>
                                    </p:set>
                                    <p:animEffect transition="in" filter="dissolve">
                                      <p:cBhvr>
                                        <p:cTn id="10" dur="500"/>
                                        <p:tgtEl>
                                          <p:spTgt spid="284675">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84675">
                                            <p:txEl>
                                              <p:pRg st="6" end="6"/>
                                            </p:txEl>
                                          </p:spTgt>
                                        </p:tgtEl>
                                        <p:attrNameLst>
                                          <p:attrName>style.visibility</p:attrName>
                                        </p:attrNameLst>
                                      </p:cBhvr>
                                      <p:to>
                                        <p:strVal val="visible"/>
                                      </p:to>
                                    </p:set>
                                    <p:animEffect transition="in" filter="dissolve">
                                      <p:cBhvr>
                                        <p:cTn id="15" dur="500"/>
                                        <p:tgtEl>
                                          <p:spTgt spid="284675">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84675">
                                            <p:txEl>
                                              <p:pRg st="7" end="7"/>
                                            </p:txEl>
                                          </p:spTgt>
                                        </p:tgtEl>
                                        <p:attrNameLst>
                                          <p:attrName>style.visibility</p:attrName>
                                        </p:attrNameLst>
                                      </p:cBhvr>
                                      <p:to>
                                        <p:strVal val="visible"/>
                                      </p:to>
                                    </p:set>
                                    <p:animEffect transition="in" filter="dissolve">
                                      <p:cBhvr>
                                        <p:cTn id="18" dur="500"/>
                                        <p:tgtEl>
                                          <p:spTgt spid="284675">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84675">
                                            <p:txEl>
                                              <p:pRg st="8" end="8"/>
                                            </p:txEl>
                                          </p:spTgt>
                                        </p:tgtEl>
                                        <p:attrNameLst>
                                          <p:attrName>style.visibility</p:attrName>
                                        </p:attrNameLst>
                                      </p:cBhvr>
                                      <p:to>
                                        <p:strVal val="visible"/>
                                      </p:to>
                                    </p:set>
                                    <p:animEffect transition="in" filter="dissolve">
                                      <p:cBhvr>
                                        <p:cTn id="21" dur="500"/>
                                        <p:tgtEl>
                                          <p:spTgt spid="284675">
                                            <p:txEl>
                                              <p:pRg st="8" end="8"/>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84675">
                                            <p:txEl>
                                              <p:pRg st="9" end="9"/>
                                            </p:txEl>
                                          </p:spTgt>
                                        </p:tgtEl>
                                        <p:attrNameLst>
                                          <p:attrName>style.visibility</p:attrName>
                                        </p:attrNameLst>
                                      </p:cBhvr>
                                      <p:to>
                                        <p:strVal val="visible"/>
                                      </p:to>
                                    </p:set>
                                    <p:animEffect transition="in" filter="dissolve">
                                      <p:cBhvr>
                                        <p:cTn id="24" dur="500"/>
                                        <p:tgtEl>
                                          <p:spTgt spid="284675">
                                            <p:txEl>
                                              <p:pRg st="9" end="9"/>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84675">
                                            <p:txEl>
                                              <p:pRg st="10" end="10"/>
                                            </p:txEl>
                                          </p:spTgt>
                                        </p:tgtEl>
                                        <p:attrNameLst>
                                          <p:attrName>style.visibility</p:attrName>
                                        </p:attrNameLst>
                                      </p:cBhvr>
                                      <p:to>
                                        <p:strVal val="visible"/>
                                      </p:to>
                                    </p:set>
                                    <p:animEffect transition="in" filter="dissolve">
                                      <p:cBhvr>
                                        <p:cTn id="29" dur="500"/>
                                        <p:tgtEl>
                                          <p:spTgt spid="284675">
                                            <p:txEl>
                                              <p:pRg st="10" end="10"/>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84675">
                                            <p:txEl>
                                              <p:pRg st="11" end="11"/>
                                            </p:txEl>
                                          </p:spTgt>
                                        </p:tgtEl>
                                        <p:attrNameLst>
                                          <p:attrName>style.visibility</p:attrName>
                                        </p:attrNameLst>
                                      </p:cBhvr>
                                      <p:to>
                                        <p:strVal val="visible"/>
                                      </p:to>
                                    </p:set>
                                    <p:animEffect transition="in" filter="dissolve">
                                      <p:cBhvr>
                                        <p:cTn id="32" dur="500"/>
                                        <p:tgtEl>
                                          <p:spTgt spid="2846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fld id="{69E33EEF-7ED8-4911-8D67-A6060E5A7E52}" type="slidenum">
              <a:rPr lang="it-IT" altLang="it-IT"/>
              <a:pPr/>
              <a:t>9</a:t>
            </a:fld>
            <a:endParaRPr lang="it-IT" altLang="it-IT">
              <a:solidFill>
                <a:schemeClr val="tx1"/>
              </a:solidFill>
            </a:endParaRPr>
          </a:p>
        </p:txBody>
      </p:sp>
      <p:sp>
        <p:nvSpPr>
          <p:cNvPr id="286722" name="Rectangle 2"/>
          <p:cNvSpPr>
            <a:spLocks noChangeArrowheads="1"/>
          </p:cNvSpPr>
          <p:nvPr/>
        </p:nvSpPr>
        <p:spPr bwMode="auto">
          <a:xfrm>
            <a:off x="685800" y="3141663"/>
            <a:ext cx="7772400" cy="1143000"/>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2800" b="1">
                <a:solidFill>
                  <a:schemeClr val="tx2"/>
                </a:solidFill>
                <a:effectLst>
                  <a:outerShdw blurRad="38100" dist="38100" dir="2700000" algn="tl">
                    <a:srgbClr val="FFFFFF"/>
                  </a:outerShdw>
                </a:effectLst>
                <a:latin typeface="Arial" panose="020B0604020202020204" pitchFamily="34" charset="0"/>
              </a:defRPr>
            </a:lvl1pPr>
            <a:lvl2pPr algn="ctr">
              <a:defRPr sz="2800" b="1">
                <a:solidFill>
                  <a:schemeClr val="tx2"/>
                </a:solidFill>
                <a:effectLst>
                  <a:outerShdw blurRad="38100" dist="38100" dir="2700000" algn="tl">
                    <a:srgbClr val="FFFFFF"/>
                  </a:outerShdw>
                </a:effectLst>
                <a:latin typeface="Arial" panose="020B0604020202020204" pitchFamily="34" charset="0"/>
              </a:defRPr>
            </a:lvl2pPr>
            <a:lvl3pPr algn="ctr">
              <a:defRPr sz="2800" b="1">
                <a:solidFill>
                  <a:schemeClr val="tx2"/>
                </a:solidFill>
                <a:effectLst>
                  <a:outerShdw blurRad="38100" dist="38100" dir="2700000" algn="tl">
                    <a:srgbClr val="FFFFFF"/>
                  </a:outerShdw>
                </a:effectLst>
                <a:latin typeface="Arial" panose="020B0604020202020204" pitchFamily="34" charset="0"/>
              </a:defRPr>
            </a:lvl3pPr>
            <a:lvl4pPr algn="ctr">
              <a:defRPr sz="2800" b="1">
                <a:solidFill>
                  <a:schemeClr val="tx2"/>
                </a:solidFill>
                <a:effectLst>
                  <a:outerShdw blurRad="38100" dist="38100" dir="2700000" algn="tl">
                    <a:srgbClr val="FFFFFF"/>
                  </a:outerShdw>
                </a:effectLst>
                <a:latin typeface="Arial" panose="020B0604020202020204" pitchFamily="34" charset="0"/>
              </a:defRPr>
            </a:lvl4pPr>
            <a:lvl5pPr algn="ctr">
              <a:defRPr sz="2800" b="1">
                <a:solidFill>
                  <a:schemeClr val="tx2"/>
                </a:solidFill>
                <a:effectLst>
                  <a:outerShdw blurRad="38100" dist="38100" dir="2700000" algn="tl">
                    <a:srgbClr val="FFFFFF"/>
                  </a:outerShdw>
                </a:effectLst>
                <a:latin typeface="Arial" panose="020B0604020202020204" pitchFamily="34" charset="0"/>
              </a:defRPr>
            </a:lvl5pPr>
            <a:lvl6pPr marL="4572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6pPr>
            <a:lvl7pPr marL="9144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7pPr>
            <a:lvl8pPr marL="13716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8pPr>
            <a:lvl9pPr marL="1828800" algn="ctr" eaLnBrk="0" fontAlgn="base" hangingPunct="0">
              <a:spcBef>
                <a:spcPct val="0"/>
              </a:spcBef>
              <a:spcAft>
                <a:spcPct val="0"/>
              </a:spcAft>
              <a:defRPr sz="2800" b="1">
                <a:solidFill>
                  <a:schemeClr val="tx2"/>
                </a:solidFill>
                <a:effectLst>
                  <a:outerShdw blurRad="38100" dist="38100" dir="2700000" algn="tl">
                    <a:srgbClr val="FFFFFF"/>
                  </a:outerShdw>
                </a:effectLst>
                <a:latin typeface="Arial" panose="020B0604020202020204" pitchFamily="34" charset="0"/>
              </a:defRPr>
            </a:lvl9pPr>
          </a:lstStyle>
          <a:p>
            <a:r>
              <a:rPr lang="it-IT" altLang="it-IT">
                <a:solidFill>
                  <a:srgbClr val="FFFF00"/>
                </a:solidFill>
                <a:effectLst>
                  <a:outerShdw blurRad="38100" dist="38100" dir="2700000" algn="tl">
                    <a:srgbClr val="000000"/>
                  </a:outerShdw>
                </a:effectLst>
              </a:rPr>
              <a:t>SQL come DDL e DML </a:t>
            </a:r>
            <a:endParaRPr lang="it-IT" altLang="it-IT"/>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14558</TotalTime>
  <Words>3266</Words>
  <Application>Microsoft Office PowerPoint</Application>
  <PresentationFormat>Presentazione su schermo (4:3)</PresentationFormat>
  <Paragraphs>634</Paragraphs>
  <Slides>43</Slides>
  <Notes>43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43</vt:i4>
      </vt:variant>
    </vt:vector>
  </HeadingPairs>
  <TitlesOfParts>
    <vt:vector size="50" baseType="lpstr">
      <vt:lpstr>Arial</vt:lpstr>
      <vt:lpstr>Courier New</vt:lpstr>
      <vt:lpstr>Symbol</vt:lpstr>
      <vt:lpstr>Tahoma</vt:lpstr>
      <vt:lpstr>Times New Roman</vt:lpstr>
      <vt:lpstr>Wingdings</vt:lpstr>
      <vt:lpstr>Struttura predefinita</vt:lpstr>
      <vt:lpstr>  Linguaggio SQL  prima parte</vt:lpstr>
      <vt:lpstr>Presentazione standard di PowerPoint</vt:lpstr>
      <vt:lpstr>Il linguaggio SQL </vt:lpstr>
      <vt:lpstr>Il database degli esempi (1) </vt:lpstr>
      <vt:lpstr>Il database degli esempi (2)</vt:lpstr>
      <vt:lpstr>SQL un esempio di query</vt:lpstr>
      <vt:lpstr>Caratteristiche generali di SQL (1)</vt:lpstr>
      <vt:lpstr>Caratteristiche generali di SQL (2)</vt:lpstr>
      <vt:lpstr>Presentazione standard di PowerPoint</vt:lpstr>
      <vt:lpstr>Definizione delle tabelle (1)</vt:lpstr>
      <vt:lpstr>Definizione delle tabelle (2)</vt:lpstr>
      <vt:lpstr>Cambiamento della struttura di una tabella</vt:lpstr>
      <vt:lpstr>Manipolazione dei dati (1)</vt:lpstr>
      <vt:lpstr>Manipolazione dei dati (2)</vt:lpstr>
      <vt:lpstr>Presentazione standard di PowerPoint</vt:lpstr>
      <vt:lpstr>Il comando Select</vt:lpstr>
      <vt:lpstr>SELECT come Calcolatrice</vt:lpstr>
      <vt:lpstr>Le tavole di verità di AND, OR, ..</vt:lpstr>
      <vt:lpstr>Presentazione standard di PowerPoint</vt:lpstr>
      <vt:lpstr>Interrogazioni su una sola tabella (1)</vt:lpstr>
      <vt:lpstr>Interrogazioni su una sola tabella (2)</vt:lpstr>
      <vt:lpstr>Interrogazioni su una sola tabella (3)</vt:lpstr>
      <vt:lpstr>Interrogazioni parametriche</vt:lpstr>
      <vt:lpstr>Ricerca di valori nulli: IS NULL</vt:lpstr>
      <vt:lpstr>Proiezioni e selezioni con SQL</vt:lpstr>
      <vt:lpstr>Presentazione standard di PowerPoint</vt:lpstr>
      <vt:lpstr>JOIN ed SQL</vt:lpstr>
      <vt:lpstr>Prodotto Cartesiano</vt:lpstr>
      <vt:lpstr>Equi Join: due sintassi</vt:lpstr>
      <vt:lpstr>Left Join: tutte le madri</vt:lpstr>
      <vt:lpstr>Right Join: tutti i padri</vt:lpstr>
      <vt:lpstr>Osservazioni sul Join</vt:lpstr>
      <vt:lpstr>Presentazione standard di PowerPoint</vt:lpstr>
      <vt:lpstr>Esempi (1)</vt:lpstr>
      <vt:lpstr>Esempi (1 bis)</vt:lpstr>
      <vt:lpstr>Esempi (2)</vt:lpstr>
      <vt:lpstr>Esempi (3)</vt:lpstr>
      <vt:lpstr>Esempi (4)</vt:lpstr>
      <vt:lpstr>Esempi (5)</vt:lpstr>
      <vt:lpstr>Esempi (6)</vt:lpstr>
      <vt:lpstr>Esempi (6 bis)</vt:lpstr>
      <vt:lpstr>Esempi (7) </vt:lpstr>
      <vt:lpstr>Esempi (7 bis) </vt:lpstr>
    </vt:vector>
  </TitlesOfParts>
  <Company>Università di Bergamo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Nessun titolo diapositiva</dc:title>
  <dc:creator>Enrico Cavalli</dc:creator>
  <cp:lastModifiedBy>utente</cp:lastModifiedBy>
  <cp:revision>229</cp:revision>
  <dcterms:created xsi:type="dcterms:W3CDTF">2003-05-18T15:09:34Z</dcterms:created>
  <dcterms:modified xsi:type="dcterms:W3CDTF">2015-10-18T15:35:11Z</dcterms:modified>
</cp:coreProperties>
</file>