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handoutMasterIdLst>
    <p:handoutMasterId r:id="rId31"/>
  </p:handoutMasterIdLst>
  <p:sldIdLst>
    <p:sldId id="258" r:id="rId2"/>
    <p:sldId id="380" r:id="rId3"/>
    <p:sldId id="315" r:id="rId4"/>
    <p:sldId id="421" r:id="rId5"/>
    <p:sldId id="374" r:id="rId6"/>
    <p:sldId id="378" r:id="rId7"/>
    <p:sldId id="381" r:id="rId8"/>
    <p:sldId id="428" r:id="rId9"/>
    <p:sldId id="437" r:id="rId10"/>
    <p:sldId id="438" r:id="rId11"/>
    <p:sldId id="429" r:id="rId12"/>
    <p:sldId id="395" r:id="rId13"/>
    <p:sldId id="430" r:id="rId14"/>
    <p:sldId id="396" r:id="rId15"/>
    <p:sldId id="397" r:id="rId16"/>
    <p:sldId id="398" r:id="rId17"/>
    <p:sldId id="399" r:id="rId18"/>
    <p:sldId id="318" r:id="rId19"/>
    <p:sldId id="400" r:id="rId20"/>
    <p:sldId id="401" r:id="rId21"/>
    <p:sldId id="441" r:id="rId22"/>
    <p:sldId id="434" r:id="rId23"/>
    <p:sldId id="409" r:id="rId24"/>
    <p:sldId id="435" r:id="rId25"/>
    <p:sldId id="411" r:id="rId26"/>
    <p:sldId id="413" r:id="rId27"/>
    <p:sldId id="443" r:id="rId28"/>
    <p:sldId id="445" r:id="rId29"/>
  </p:sldIdLst>
  <p:sldSz cx="9144000" cy="6858000" type="screen4x3"/>
  <p:notesSz cx="7099300" cy="10234613"/>
  <p:defaultTextStyle>
    <a:defPPr>
      <a:defRPr lang="it-IT"/>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158">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6C8"/>
    <a:srgbClr val="FFFF00"/>
    <a:srgbClr val="EFFFEF"/>
    <a:srgbClr val="EAEAEA"/>
    <a:srgbClr val="0033CC"/>
    <a:srgbClr val="F4F4F4"/>
    <a:srgbClr val="F0F0F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340" autoAdjust="0"/>
    <p:restoredTop sz="99621" autoAdjust="0"/>
  </p:normalViewPr>
  <p:slideViewPr>
    <p:cSldViewPr>
      <p:cViewPr varScale="1">
        <p:scale>
          <a:sx n="92" d="100"/>
          <a:sy n="92" d="100"/>
        </p:scale>
        <p:origin x="1860" y="90"/>
      </p:cViewPr>
      <p:guideLst>
        <p:guide orient="horz" pos="315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94" y="25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latin typeface="Times New Roman" panose="02020603050405020304" pitchFamily="18" charset="0"/>
              </a:defRPr>
            </a:lvl1pPr>
          </a:lstStyle>
          <a:p>
            <a:endParaRPr lang="en-US" altLang="it-IT"/>
          </a:p>
        </p:txBody>
      </p:sp>
      <p:sp>
        <p:nvSpPr>
          <p:cNvPr id="11878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latin typeface="Times New Roman" panose="02020603050405020304" pitchFamily="18" charset="0"/>
              </a:defRPr>
            </a:lvl1pPr>
          </a:lstStyle>
          <a:p>
            <a:endParaRPr lang="en-US" altLang="it-IT"/>
          </a:p>
        </p:txBody>
      </p:sp>
      <p:sp>
        <p:nvSpPr>
          <p:cNvPr id="11878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latin typeface="Times New Roman" panose="02020603050405020304" pitchFamily="18" charset="0"/>
              </a:defRPr>
            </a:lvl1pPr>
          </a:lstStyle>
          <a:p>
            <a:endParaRPr lang="en-US" altLang="it-IT"/>
          </a:p>
        </p:txBody>
      </p:sp>
      <p:sp>
        <p:nvSpPr>
          <p:cNvPr id="11878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latin typeface="Times New Roman" panose="02020603050405020304" pitchFamily="18" charset="0"/>
              </a:defRPr>
            </a:lvl1pPr>
          </a:lstStyle>
          <a:p>
            <a:fld id="{127DDEDE-2E46-424C-BF28-29AABDE60051}" type="slidenum">
              <a:rPr lang="en-US" altLang="it-IT"/>
              <a:pPr/>
              <a:t>‹N›</a:t>
            </a:fld>
            <a:endParaRPr lang="en-US" altLang="it-IT"/>
          </a:p>
        </p:txBody>
      </p:sp>
    </p:spTree>
    <p:extLst>
      <p:ext uri="{BB962C8B-B14F-4D97-AF65-F5344CB8AC3E}">
        <p14:creationId xmlns:p14="http://schemas.microsoft.com/office/powerpoint/2010/main" val="260542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latin typeface="Times New Roman" panose="02020603050405020304" pitchFamily="18" charset="0"/>
              </a:defRPr>
            </a:lvl1pPr>
          </a:lstStyle>
          <a:p>
            <a:endParaRPr lang="it-IT" altLang="it-IT"/>
          </a:p>
        </p:txBody>
      </p:sp>
      <p:sp>
        <p:nvSpPr>
          <p:cNvPr id="3075"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latin typeface="Times New Roman" panose="02020603050405020304" pitchFamily="18" charset="0"/>
              </a:defRPr>
            </a:lvl1pPr>
          </a:lstStyle>
          <a:p>
            <a:endParaRPr lang="it-IT" altLang="it-IT"/>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3078"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latin typeface="Times New Roman" panose="02020603050405020304" pitchFamily="18" charset="0"/>
              </a:defRPr>
            </a:lvl1pPr>
          </a:lstStyle>
          <a:p>
            <a:endParaRPr lang="it-IT" altLang="it-IT"/>
          </a:p>
        </p:txBody>
      </p:sp>
      <p:sp>
        <p:nvSpPr>
          <p:cNvPr id="3079"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latin typeface="Times New Roman" panose="02020603050405020304" pitchFamily="18" charset="0"/>
              </a:defRPr>
            </a:lvl1pPr>
          </a:lstStyle>
          <a:p>
            <a:fld id="{86161C2F-6740-4868-9EC4-225327564A57}" type="slidenum">
              <a:rPr lang="it-IT" altLang="it-IT"/>
              <a:pPr/>
              <a:t>‹N›</a:t>
            </a:fld>
            <a:endParaRPr lang="it-IT" altLang="it-IT"/>
          </a:p>
        </p:txBody>
      </p:sp>
    </p:spTree>
    <p:extLst>
      <p:ext uri="{BB962C8B-B14F-4D97-AF65-F5344CB8AC3E}">
        <p14:creationId xmlns:p14="http://schemas.microsoft.com/office/powerpoint/2010/main" val="6950898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AA604-C09D-455B-A0CD-BA17B2F62CFC}" type="slidenum">
              <a:rPr lang="it-IT" altLang="it-IT"/>
              <a:pPr/>
              <a:t>1</a:t>
            </a:fld>
            <a:endParaRPr lang="it-IT" altLang="it-IT"/>
          </a:p>
        </p:txBody>
      </p:sp>
      <p:sp>
        <p:nvSpPr>
          <p:cNvPr id="160770" name="Rectangle 2"/>
          <p:cNvSpPr>
            <a:spLocks noGrp="1" noRot="1" noChangeAspect="1" noChangeArrowheads="1" noTextEdit="1"/>
          </p:cNvSpPr>
          <p:nvPr>
            <p:ph type="sldImg"/>
          </p:nvPr>
        </p:nvSpPr>
        <p:spPr>
          <a:xfrm>
            <a:off x="992188" y="796925"/>
            <a:ext cx="5114925" cy="3836988"/>
          </a:xfrm>
          <a:ln/>
        </p:spPr>
      </p:sp>
      <p:sp>
        <p:nvSpPr>
          <p:cNvPr id="16077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57498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A1F75-B7E2-471C-A4CB-663E37C343AD}" type="slidenum">
              <a:rPr lang="it-IT" altLang="it-IT"/>
              <a:pPr/>
              <a:t>10</a:t>
            </a:fld>
            <a:endParaRPr lang="it-IT" altLang="it-IT"/>
          </a:p>
        </p:txBody>
      </p:sp>
      <p:sp>
        <p:nvSpPr>
          <p:cNvPr id="306178" name="Rectangle 2"/>
          <p:cNvSpPr>
            <a:spLocks noGrp="1" noRot="1" noChangeAspect="1" noChangeArrowheads="1" noTextEdit="1"/>
          </p:cNvSpPr>
          <p:nvPr>
            <p:ph type="sldImg"/>
          </p:nvPr>
        </p:nvSpPr>
        <p:spPr>
          <a:xfrm>
            <a:off x="992188" y="796925"/>
            <a:ext cx="5114925" cy="3836988"/>
          </a:xfrm>
          <a:ln/>
        </p:spPr>
      </p:sp>
      <p:sp>
        <p:nvSpPr>
          <p:cNvPr id="306179" name="Rectangle 3"/>
          <p:cNvSpPr>
            <a:spLocks noGrp="1" noChangeArrowheads="1"/>
          </p:cNvSpPr>
          <p:nvPr>
            <p:ph type="body" idx="1"/>
          </p:nvPr>
        </p:nvSpPr>
        <p:spPr/>
        <p:txBody>
          <a:bodyPr/>
          <a:lstStyle/>
          <a:p>
            <a:r>
              <a:rPr lang="it-IT" altLang="it-IT"/>
              <a:t>Le funzioni </a:t>
            </a:r>
            <a:r>
              <a:rPr lang="it-IT" altLang="it-IT" b="1"/>
              <a:t>MIN </a:t>
            </a:r>
            <a:r>
              <a:rPr lang="it-IT" altLang="it-IT"/>
              <a:t>e </a:t>
            </a:r>
            <a:r>
              <a:rPr lang="it-IT" altLang="it-IT" b="1"/>
              <a:t>MAX </a:t>
            </a:r>
            <a:r>
              <a:rPr lang="it-IT" altLang="it-IT"/>
              <a:t>restituiscono rispettivamente il valore minimo e il valore massimo tra i valori della colonna di una tabella specificata come argomento della funzione; le funzioni Min e Max consentono di determinare i valori minimi e massimi anche per campi di tipo carattere.</a:t>
            </a:r>
          </a:p>
          <a:p>
            <a:r>
              <a:rPr lang="it-IT" altLang="it-IT"/>
              <a:t>Anche le funzioni Min e Max ignorano i campi con valore Null e possono avere come argomento un’espressione anziché il nome di un attributo.</a:t>
            </a:r>
          </a:p>
          <a:p>
            <a:r>
              <a:rPr lang="it-IT" altLang="it-IT"/>
              <a:t>Per esempio, utilizzando un attributo numerico come lo stipendio, si calcolano i valori minimo e massimo degli stipendi di tutti i dipendenti:</a:t>
            </a:r>
          </a:p>
          <a:p>
            <a:r>
              <a:rPr lang="it-IT" altLang="it-IT" b="1"/>
              <a:t>SELECT MIN(</a:t>
            </a:r>
            <a:r>
              <a:rPr lang="it-IT" altLang="it-IT"/>
              <a:t>Stipendio</a:t>
            </a:r>
            <a:r>
              <a:rPr lang="it-IT" altLang="it-IT" b="1"/>
              <a:t>), MAX(</a:t>
            </a:r>
            <a:r>
              <a:rPr lang="it-IT" altLang="it-IT"/>
              <a:t>Stipendio</a:t>
            </a:r>
            <a:r>
              <a:rPr lang="it-IT" altLang="it-IT" b="1"/>
              <a:t>)</a:t>
            </a:r>
          </a:p>
          <a:p>
            <a:r>
              <a:rPr lang="it-IT" altLang="it-IT" b="1"/>
              <a:t>FROM </a:t>
            </a:r>
            <a:r>
              <a:rPr lang="it-IT" altLang="it-IT"/>
              <a:t>Impiegati; 		Restituisce 25000 e 85000</a:t>
            </a:r>
          </a:p>
          <a:p>
            <a:r>
              <a:rPr lang="it-IT" altLang="it-IT"/>
              <a:t>Il seguente esempio di interrogazione invece restituisce il primo cognome e l’ultimo nell’elenco dei dipendenti, specificando come argomento delle funzioni l’attributo Cognome che è di tipo carattere:</a:t>
            </a:r>
          </a:p>
          <a:p>
            <a:r>
              <a:rPr lang="it-IT" altLang="it-IT" b="1"/>
              <a:t>SELECT MIN(</a:t>
            </a:r>
            <a:r>
              <a:rPr lang="it-IT" altLang="it-IT"/>
              <a:t>Cognome</a:t>
            </a:r>
            <a:r>
              <a:rPr lang="it-IT" altLang="it-IT" b="1"/>
              <a:t>), MAX(</a:t>
            </a:r>
            <a:r>
              <a:rPr lang="it-IT" altLang="it-IT"/>
              <a:t>Cognome</a:t>
            </a:r>
            <a:r>
              <a:rPr lang="it-IT" altLang="it-IT" b="1"/>
              <a:t>) </a:t>
            </a:r>
            <a:endParaRPr lang="it-IT" altLang="it-IT"/>
          </a:p>
          <a:p>
            <a:r>
              <a:rPr lang="it-IT" altLang="it-IT" b="1"/>
              <a:t>FROM </a:t>
            </a:r>
            <a:r>
              <a:rPr lang="it-IT" altLang="it-IT"/>
              <a:t>Impiegati;</a:t>
            </a:r>
            <a:endParaRPr lang="it-IT" altLang="it-IT" b="1"/>
          </a:p>
          <a:p>
            <a:endParaRPr lang="it-IT" altLang="it-IT" b="1"/>
          </a:p>
          <a:p>
            <a:endParaRPr lang="it-IT" altLang="it-IT" b="1"/>
          </a:p>
          <a:p>
            <a:r>
              <a:rPr lang="it-IT" altLang="it-IT" b="1"/>
              <a:t>Vedi pagine 268</a:t>
            </a:r>
          </a:p>
          <a:p>
            <a:endParaRPr lang="it-IT" altLang="it-IT" b="1"/>
          </a:p>
        </p:txBody>
      </p:sp>
    </p:spTree>
    <p:extLst>
      <p:ext uri="{BB962C8B-B14F-4D97-AF65-F5344CB8AC3E}">
        <p14:creationId xmlns:p14="http://schemas.microsoft.com/office/powerpoint/2010/main" val="2925317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72C7C-B9DD-418C-BC2F-F15C083CB51E}" type="slidenum">
              <a:rPr lang="it-IT" altLang="it-IT"/>
              <a:pPr/>
              <a:t>11</a:t>
            </a:fld>
            <a:endParaRPr lang="it-IT" altLang="it-IT"/>
          </a:p>
        </p:txBody>
      </p:sp>
      <p:sp>
        <p:nvSpPr>
          <p:cNvPr id="287746" name="Rectangle 2"/>
          <p:cNvSpPr>
            <a:spLocks noGrp="1" noRot="1" noChangeAspect="1" noChangeArrowheads="1" noTextEdit="1"/>
          </p:cNvSpPr>
          <p:nvPr>
            <p:ph type="sldImg"/>
          </p:nvPr>
        </p:nvSpPr>
        <p:spPr>
          <a:xfrm>
            <a:off x="992188" y="796925"/>
            <a:ext cx="5114925" cy="3836988"/>
          </a:xfrm>
          <a:ln/>
        </p:spPr>
      </p:sp>
      <p:sp>
        <p:nvSpPr>
          <p:cNvPr id="28774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84402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0705A8-722C-404A-8460-966C00E62E00}" type="slidenum">
              <a:rPr lang="it-IT" altLang="it-IT"/>
              <a:pPr/>
              <a:t>12</a:t>
            </a:fld>
            <a:endParaRPr lang="it-IT" altLang="it-IT"/>
          </a:p>
        </p:txBody>
      </p:sp>
      <p:sp>
        <p:nvSpPr>
          <p:cNvPr id="217090" name="Rectangle 2"/>
          <p:cNvSpPr>
            <a:spLocks noGrp="1" noRot="1" noChangeAspect="1" noChangeArrowheads="1" noTextEdit="1"/>
          </p:cNvSpPr>
          <p:nvPr>
            <p:ph type="sldImg"/>
          </p:nvPr>
        </p:nvSpPr>
        <p:spPr>
          <a:xfrm>
            <a:off x="992188" y="796925"/>
            <a:ext cx="5114925" cy="3836988"/>
          </a:xfrm>
          <a:ln/>
        </p:spPr>
      </p:sp>
      <p:sp>
        <p:nvSpPr>
          <p:cNvPr id="217091" name="Rectangle 3"/>
          <p:cNvSpPr>
            <a:spLocks noGrp="1" noChangeArrowheads="1"/>
          </p:cNvSpPr>
          <p:nvPr>
            <p:ph type="body" idx="1"/>
          </p:nvPr>
        </p:nvSpPr>
        <p:spPr>
          <a:xfrm>
            <a:off x="946150" y="4757738"/>
            <a:ext cx="5207000" cy="4605337"/>
          </a:xfrm>
        </p:spPr>
        <p:txBody>
          <a:bodyPr/>
          <a:lstStyle/>
          <a:p>
            <a:pPr>
              <a:lnSpc>
                <a:spcPct val="90000"/>
              </a:lnSpc>
            </a:pPr>
            <a:r>
              <a:rPr lang="it-IT" altLang="it-IT" sz="1000"/>
              <a:t>Nel comando Select si può inserire la clausola </a:t>
            </a:r>
            <a:r>
              <a:rPr lang="it-IT" altLang="it-IT" sz="1000" b="1"/>
              <a:t>ORDER BY </a:t>
            </a:r>
            <a:r>
              <a:rPr lang="it-IT" altLang="it-IT" sz="1000"/>
              <a:t>per ottenere i risultati di un’interrogazione ordinati secondo i valori contenuti in una o più colonne, tra quelle elencate accanto alla parola Select. L’indicazione delle colonne da considerare nell’ordinamento avviene precisando il nome della colonna oppure la posizione che essa occupa nella lista che segue la parola Select: 1 per la prima posizione, 2 per la seconda, e così via.</a:t>
            </a:r>
          </a:p>
          <a:p>
            <a:pPr>
              <a:lnSpc>
                <a:spcPct val="90000"/>
              </a:lnSpc>
            </a:pPr>
            <a:r>
              <a:rPr lang="it-IT" altLang="it-IT" sz="1000"/>
              <a:t>L’ordinamento può essere crescente (le stringhe dalla A alla Z e i numeri dal minore al maggiore) oppure decrescente (le stringhe dalla Z alla A e i numeri dal maggiore al minore): i due tipi di ordinamento sono specificati usando rispettivamente le parole chiave </a:t>
            </a:r>
            <a:r>
              <a:rPr lang="it-IT" altLang="it-IT" sz="1000" b="1"/>
              <a:t>ASC </a:t>
            </a:r>
            <a:r>
              <a:rPr lang="it-IT" altLang="it-IT" sz="1000"/>
              <a:t>per crescente e </a:t>
            </a:r>
            <a:r>
              <a:rPr lang="it-IT" altLang="it-IT" sz="1000" b="1"/>
              <a:t>DESC </a:t>
            </a:r>
            <a:r>
              <a:rPr lang="it-IT" altLang="it-IT" sz="1000"/>
              <a:t>per decrescente. L’ordinamento è crescente per default e va specificata la parola Desc solo se si desidera l’ordinamento decrescente. Negli ordinamenti il valore Null compare, di norma, all’inizio delle sequenze crescenti e alla fine delle sequenze decrescenti.</a:t>
            </a:r>
          </a:p>
          <a:p>
            <a:pPr>
              <a:lnSpc>
                <a:spcPct val="90000"/>
              </a:lnSpc>
            </a:pPr>
            <a:r>
              <a:rPr lang="it-IT" altLang="it-IT" sz="1000"/>
              <a:t>La clausola Order By, se presente, deve essere l’ultimo elemento di un comando Select. Il seguente esempio produce in output l’elenco alfabetico dei dipendenti, con cognome, nome, residenza:</a:t>
            </a:r>
          </a:p>
          <a:p>
            <a:pPr>
              <a:lnSpc>
                <a:spcPct val="90000"/>
              </a:lnSpc>
            </a:pPr>
            <a:r>
              <a:rPr lang="it-IT" altLang="it-IT" sz="1000" b="1"/>
              <a:t>SELECT </a:t>
            </a:r>
            <a:r>
              <a:rPr lang="it-IT" altLang="it-IT" sz="1000"/>
              <a:t>Cognome, Nome, Residenza</a:t>
            </a:r>
          </a:p>
          <a:p>
            <a:pPr>
              <a:lnSpc>
                <a:spcPct val="90000"/>
              </a:lnSpc>
            </a:pPr>
            <a:r>
              <a:rPr lang="it-IT" altLang="it-IT" sz="1000" b="1"/>
              <a:t>FROM </a:t>
            </a:r>
            <a:r>
              <a:rPr lang="it-IT" altLang="it-IT" sz="1000"/>
              <a:t>Impiegati</a:t>
            </a:r>
          </a:p>
          <a:p>
            <a:pPr>
              <a:lnSpc>
                <a:spcPct val="90000"/>
              </a:lnSpc>
            </a:pPr>
            <a:r>
              <a:rPr lang="it-IT" altLang="it-IT" sz="1000" b="1"/>
              <a:t>ORDER BY </a:t>
            </a:r>
            <a:r>
              <a:rPr lang="it-IT" altLang="it-IT" sz="1000"/>
              <a:t>Cognome, Nome;</a:t>
            </a:r>
          </a:p>
          <a:p>
            <a:pPr>
              <a:lnSpc>
                <a:spcPct val="90000"/>
              </a:lnSpc>
            </a:pPr>
            <a:r>
              <a:rPr lang="it-IT" altLang="it-IT" sz="1000"/>
              <a:t>L’ordinamento viene fatto su due attributi: a parità di cognome i dipendenti vengono ordinati per nome. Se i tipi di ordinamento richiesti riguardano più attributi e sono diversi, occorre aggiungere la parola Desc accanto agli attributi per i quali si vuole l’ordinamento decrescente. L’esempio seguente produce l’elenco dei dipendenti in ordine decrescente di stipendio e, a parità di stipendio, in ordine (crescente) di cognome: </a:t>
            </a:r>
          </a:p>
          <a:p>
            <a:pPr>
              <a:lnSpc>
                <a:spcPct val="90000"/>
              </a:lnSpc>
            </a:pPr>
            <a:r>
              <a:rPr lang="it-IT" altLang="it-IT" sz="1000" b="1"/>
              <a:t>SELECT </a:t>
            </a:r>
            <a:r>
              <a:rPr lang="it-IT" altLang="it-IT" sz="1000"/>
              <a:t>Cognome, Stipendio</a:t>
            </a:r>
          </a:p>
          <a:p>
            <a:pPr>
              <a:lnSpc>
                <a:spcPct val="90000"/>
              </a:lnSpc>
            </a:pPr>
            <a:r>
              <a:rPr lang="it-IT" altLang="it-IT" sz="1000" b="1"/>
              <a:t>FROM </a:t>
            </a:r>
            <a:r>
              <a:rPr lang="it-IT" altLang="it-IT" sz="1000"/>
              <a:t>Impiegati</a:t>
            </a:r>
          </a:p>
          <a:p>
            <a:pPr>
              <a:lnSpc>
                <a:spcPct val="90000"/>
              </a:lnSpc>
            </a:pPr>
            <a:r>
              <a:rPr lang="it-IT" altLang="it-IT" sz="1000" b="1"/>
              <a:t>ORDER BY </a:t>
            </a:r>
            <a:r>
              <a:rPr lang="it-IT" altLang="it-IT" sz="1000"/>
              <a:t>Stipendio </a:t>
            </a:r>
            <a:r>
              <a:rPr lang="it-IT" altLang="it-IT" sz="1000" b="1"/>
              <a:t>DESC</a:t>
            </a:r>
            <a:r>
              <a:rPr lang="it-IT" altLang="it-IT" sz="1000"/>
              <a:t>, Cognome;</a:t>
            </a:r>
          </a:p>
          <a:p>
            <a:pPr>
              <a:lnSpc>
                <a:spcPct val="90000"/>
              </a:lnSpc>
            </a:pPr>
            <a:endParaRPr lang="it-IT" altLang="it-IT" sz="900" b="1"/>
          </a:p>
          <a:p>
            <a:pPr>
              <a:lnSpc>
                <a:spcPct val="90000"/>
              </a:lnSpc>
            </a:pPr>
            <a:endParaRPr lang="it-IT" altLang="it-IT" sz="900" b="1"/>
          </a:p>
          <a:p>
            <a:pPr>
              <a:lnSpc>
                <a:spcPct val="90000"/>
              </a:lnSpc>
            </a:pPr>
            <a:r>
              <a:rPr lang="it-IT" altLang="it-IT" sz="900" b="1"/>
              <a:t>pagine 269</a:t>
            </a:r>
          </a:p>
          <a:p>
            <a:pPr>
              <a:lnSpc>
                <a:spcPct val="90000"/>
              </a:lnSpc>
            </a:pPr>
            <a:endParaRPr lang="it-IT" altLang="it-IT" sz="900" b="1"/>
          </a:p>
        </p:txBody>
      </p:sp>
    </p:spTree>
    <p:extLst>
      <p:ext uri="{BB962C8B-B14F-4D97-AF65-F5344CB8AC3E}">
        <p14:creationId xmlns:p14="http://schemas.microsoft.com/office/powerpoint/2010/main" val="195182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2F256-C371-4398-B54C-9DF56CBF765B}" type="slidenum">
              <a:rPr lang="it-IT" altLang="it-IT"/>
              <a:pPr/>
              <a:t>13</a:t>
            </a:fld>
            <a:endParaRPr lang="it-IT" altLang="it-IT"/>
          </a:p>
        </p:txBody>
      </p:sp>
      <p:sp>
        <p:nvSpPr>
          <p:cNvPr id="289794" name="Rectangle 2"/>
          <p:cNvSpPr>
            <a:spLocks noGrp="1" noRot="1" noChangeAspect="1" noChangeArrowheads="1" noTextEdit="1"/>
          </p:cNvSpPr>
          <p:nvPr>
            <p:ph type="sldImg"/>
          </p:nvPr>
        </p:nvSpPr>
        <p:spPr>
          <a:xfrm>
            <a:off x="992188" y="796925"/>
            <a:ext cx="5114925" cy="3836988"/>
          </a:xfrm>
          <a:ln/>
        </p:spPr>
      </p:sp>
      <p:sp>
        <p:nvSpPr>
          <p:cNvPr id="289795" name="Rectangle 3"/>
          <p:cNvSpPr>
            <a:spLocks noGrp="1" noChangeArrowheads="1"/>
          </p:cNvSpPr>
          <p:nvPr>
            <p:ph type="body" idx="1"/>
          </p:nvPr>
        </p:nvSpPr>
        <p:spPr>
          <a:xfrm>
            <a:off x="946150" y="4757738"/>
            <a:ext cx="5207000" cy="4605337"/>
          </a:xfrm>
        </p:spPr>
        <p:txBody>
          <a:bodyPr/>
          <a:lstStyle/>
          <a:p>
            <a:pPr>
              <a:lnSpc>
                <a:spcPct val="90000"/>
              </a:lnSpc>
            </a:pPr>
            <a:r>
              <a:rPr lang="it-IT" altLang="it-IT" sz="1000"/>
              <a:t>Si consideri una tabella delle fatture che contiene tra gli attributi di ogni fattura, la descrizione</a:t>
            </a:r>
          </a:p>
          <a:p>
            <a:pPr>
              <a:lnSpc>
                <a:spcPct val="90000"/>
              </a:lnSpc>
            </a:pPr>
            <a:r>
              <a:rPr lang="it-IT" altLang="it-IT" sz="1000"/>
              <a:t>del prodotto, il suo prezzo unitario e la quantità ordinata. Il seguente comando Select ordina</a:t>
            </a:r>
          </a:p>
          <a:p>
            <a:pPr>
              <a:lnSpc>
                <a:spcPct val="90000"/>
              </a:lnSpc>
            </a:pPr>
            <a:r>
              <a:rPr lang="it-IT" altLang="it-IT" sz="1000"/>
              <a:t>l’elenco per valori decrescenti dell’espressione PrezUnit*Qta (campo 4 tra quelli elencati</a:t>
            </a:r>
          </a:p>
          <a:p>
            <a:pPr>
              <a:lnSpc>
                <a:spcPct val="90000"/>
              </a:lnSpc>
            </a:pPr>
            <a:r>
              <a:rPr lang="it-IT" altLang="it-IT" sz="1000"/>
              <a:t>vicino a Select):</a:t>
            </a:r>
          </a:p>
          <a:p>
            <a:pPr>
              <a:lnSpc>
                <a:spcPct val="90000"/>
              </a:lnSpc>
            </a:pPr>
            <a:r>
              <a:rPr lang="it-IT" altLang="it-IT" sz="1000" b="1"/>
              <a:t>SELECT </a:t>
            </a:r>
            <a:r>
              <a:rPr lang="it-IT" altLang="it-IT" sz="1000"/>
              <a:t>NomeProdotto, PrezUnit, Qta, PrezUnit*Qta</a:t>
            </a:r>
          </a:p>
          <a:p>
            <a:pPr>
              <a:lnSpc>
                <a:spcPct val="90000"/>
              </a:lnSpc>
            </a:pPr>
            <a:r>
              <a:rPr lang="it-IT" altLang="it-IT" sz="1000" b="1"/>
              <a:t>FROM </a:t>
            </a:r>
            <a:r>
              <a:rPr lang="it-IT" altLang="it-IT" sz="1000"/>
              <a:t>Fatture 				Forma sconsigliata</a:t>
            </a:r>
          </a:p>
          <a:p>
            <a:pPr>
              <a:lnSpc>
                <a:spcPct val="90000"/>
              </a:lnSpc>
            </a:pPr>
            <a:r>
              <a:rPr lang="it-IT" altLang="it-IT" sz="1000" b="1"/>
              <a:t>ORDER BY 4 DESC</a:t>
            </a:r>
            <a:r>
              <a:rPr lang="it-IT" altLang="it-IT" sz="1000"/>
              <a:t>;</a:t>
            </a:r>
          </a:p>
          <a:p>
            <a:pPr>
              <a:lnSpc>
                <a:spcPct val="90000"/>
              </a:lnSpc>
            </a:pPr>
            <a:r>
              <a:rPr lang="it-IT" altLang="it-IT" sz="1000"/>
              <a:t>Si osservi però che l’uso del precedente comando non è raccomandato perché la sua lettura</a:t>
            </a:r>
          </a:p>
          <a:p>
            <a:pPr>
              <a:lnSpc>
                <a:spcPct val="90000"/>
              </a:lnSpc>
            </a:pPr>
            <a:r>
              <a:rPr lang="it-IT" altLang="it-IT" sz="1000"/>
              <a:t>è complicata dalla necessità di riesaminare la clausola Select per capire quale sia il tipo di</a:t>
            </a:r>
          </a:p>
          <a:p>
            <a:pPr>
              <a:lnSpc>
                <a:spcPct val="90000"/>
              </a:lnSpc>
            </a:pPr>
            <a:r>
              <a:rPr lang="it-IT" altLang="it-IT" sz="1000"/>
              <a:t>ordinamento richiesto. Non solo se, in un secondo tempo, si deve modificare l’elenco dei</a:t>
            </a:r>
          </a:p>
          <a:p>
            <a:pPr>
              <a:lnSpc>
                <a:spcPct val="90000"/>
              </a:lnSpc>
            </a:pPr>
            <a:r>
              <a:rPr lang="it-IT" altLang="it-IT" sz="1000"/>
              <a:t>campi nella clausola Select, bisogna ricordarsi di modificare il valore specificato nella clausola</a:t>
            </a:r>
          </a:p>
          <a:p>
            <a:pPr>
              <a:lnSpc>
                <a:spcPct val="90000"/>
              </a:lnSpc>
            </a:pPr>
            <a:r>
              <a:rPr lang="it-IT" altLang="it-IT" sz="1000"/>
              <a:t>Order By. In queste situazioni, si raccomanda di ridefinire il nome del campo contenete</a:t>
            </a:r>
          </a:p>
          <a:p>
            <a:pPr>
              <a:lnSpc>
                <a:spcPct val="90000"/>
              </a:lnSpc>
            </a:pPr>
            <a:r>
              <a:rPr lang="it-IT" altLang="it-IT" sz="1000"/>
              <a:t>l’espressione con la parola AS e di definire l’ordinamento nella clausola Order By, in modo</a:t>
            </a:r>
          </a:p>
          <a:p>
            <a:pPr>
              <a:lnSpc>
                <a:spcPct val="90000"/>
              </a:lnSpc>
            </a:pPr>
            <a:r>
              <a:rPr lang="it-IT" altLang="it-IT" sz="1000"/>
              <a:t>simbolico, mediante questo nome.</a:t>
            </a:r>
          </a:p>
          <a:p>
            <a:pPr>
              <a:lnSpc>
                <a:spcPct val="90000"/>
              </a:lnSpc>
            </a:pPr>
            <a:endParaRPr lang="it-IT" altLang="it-IT" sz="1000" b="1"/>
          </a:p>
          <a:p>
            <a:pPr>
              <a:lnSpc>
                <a:spcPct val="90000"/>
              </a:lnSpc>
            </a:pPr>
            <a:r>
              <a:rPr lang="it-IT" altLang="it-IT" sz="1000" b="1"/>
              <a:t>SELECT </a:t>
            </a:r>
            <a:r>
              <a:rPr lang="it-IT" altLang="it-IT" sz="1000"/>
              <a:t>NomeProdotto, PrezUnit, Qta, PrezUnit*Qta AS </a:t>
            </a:r>
            <a:r>
              <a:rPr lang="it-IT" altLang="it-IT" sz="1000" b="1"/>
              <a:t>Totale</a:t>
            </a:r>
          </a:p>
          <a:p>
            <a:pPr>
              <a:lnSpc>
                <a:spcPct val="90000"/>
              </a:lnSpc>
            </a:pPr>
            <a:r>
              <a:rPr lang="it-IT" altLang="it-IT" sz="1000" b="1"/>
              <a:t>FROM </a:t>
            </a:r>
            <a:r>
              <a:rPr lang="it-IT" altLang="it-IT" sz="1000"/>
              <a:t>Fatture 				Forma raccomandata</a:t>
            </a:r>
          </a:p>
          <a:p>
            <a:pPr>
              <a:lnSpc>
                <a:spcPct val="90000"/>
              </a:lnSpc>
            </a:pPr>
            <a:r>
              <a:rPr lang="it-IT" altLang="it-IT" sz="1000" b="1"/>
              <a:t>ORDER BY Totale DESC</a:t>
            </a:r>
            <a:r>
              <a:rPr lang="it-IT" altLang="it-IT" sz="1000"/>
              <a:t>;</a:t>
            </a:r>
          </a:p>
          <a:p>
            <a:pPr>
              <a:lnSpc>
                <a:spcPct val="90000"/>
              </a:lnSpc>
            </a:pPr>
            <a:endParaRPr lang="it-IT" altLang="it-IT" sz="900" b="1"/>
          </a:p>
          <a:p>
            <a:pPr>
              <a:lnSpc>
                <a:spcPct val="90000"/>
              </a:lnSpc>
            </a:pPr>
            <a:endParaRPr lang="it-IT" altLang="it-IT" sz="900" b="1"/>
          </a:p>
          <a:p>
            <a:pPr>
              <a:lnSpc>
                <a:spcPct val="90000"/>
              </a:lnSpc>
            </a:pPr>
            <a:endParaRPr lang="it-IT" altLang="it-IT" sz="900" b="1"/>
          </a:p>
          <a:p>
            <a:pPr>
              <a:lnSpc>
                <a:spcPct val="90000"/>
              </a:lnSpc>
            </a:pPr>
            <a:r>
              <a:rPr lang="it-IT" altLang="it-IT" sz="900" b="1"/>
              <a:t>pagine 269</a:t>
            </a:r>
          </a:p>
          <a:p>
            <a:pPr>
              <a:lnSpc>
                <a:spcPct val="90000"/>
              </a:lnSpc>
            </a:pPr>
            <a:endParaRPr lang="it-IT" altLang="it-IT" sz="900" b="1"/>
          </a:p>
        </p:txBody>
      </p:sp>
    </p:spTree>
    <p:extLst>
      <p:ext uri="{BB962C8B-B14F-4D97-AF65-F5344CB8AC3E}">
        <p14:creationId xmlns:p14="http://schemas.microsoft.com/office/powerpoint/2010/main" val="2449640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AA25C-8FB5-4171-9622-23F69949DABE}" type="slidenum">
              <a:rPr lang="it-IT" altLang="it-IT"/>
              <a:pPr/>
              <a:t>14</a:t>
            </a:fld>
            <a:endParaRPr lang="it-IT" altLang="it-IT"/>
          </a:p>
        </p:txBody>
      </p:sp>
      <p:sp>
        <p:nvSpPr>
          <p:cNvPr id="219138" name="Rectangle 2"/>
          <p:cNvSpPr>
            <a:spLocks noGrp="1" noRot="1" noChangeAspect="1" noChangeArrowheads="1" noTextEdit="1"/>
          </p:cNvSpPr>
          <p:nvPr>
            <p:ph type="sldImg"/>
          </p:nvPr>
        </p:nvSpPr>
        <p:spPr>
          <a:xfrm>
            <a:off x="992188" y="796925"/>
            <a:ext cx="5114925" cy="3836988"/>
          </a:xfrm>
          <a:ln/>
        </p:spPr>
      </p:sp>
      <p:sp>
        <p:nvSpPr>
          <p:cNvPr id="219139" name="Rectangle 3"/>
          <p:cNvSpPr>
            <a:spLocks noGrp="1" noChangeArrowheads="1"/>
          </p:cNvSpPr>
          <p:nvPr>
            <p:ph type="body" idx="1"/>
          </p:nvPr>
        </p:nvSpPr>
        <p:spPr/>
        <p:txBody>
          <a:bodyPr/>
          <a:lstStyle/>
          <a:p>
            <a:pPr>
              <a:lnSpc>
                <a:spcPct val="90000"/>
              </a:lnSpc>
            </a:pPr>
            <a:r>
              <a:rPr lang="it-IT" altLang="it-IT"/>
              <a:t>Con l’uso delle funzioni di aggregazione si condensano le informazioni di una tabella in un solo valore come, per esempio, la somma degli stipendi di tutti i dipendenti. Spesso è però utile sintetizzare i valori per classi omogenee, secondo opportuni criteri di raggruppamento, per esempio per produrre la somme parziali degli stipendi nei diversi dipartimenti.</a:t>
            </a:r>
          </a:p>
          <a:p>
            <a:pPr>
              <a:lnSpc>
                <a:spcPct val="90000"/>
              </a:lnSpc>
            </a:pPr>
            <a:r>
              <a:rPr lang="it-IT" altLang="it-IT"/>
              <a:t>La clausola </a:t>
            </a:r>
            <a:r>
              <a:rPr lang="it-IT" altLang="it-IT" b="1"/>
              <a:t>GROUP BY </a:t>
            </a:r>
            <a:r>
              <a:rPr lang="it-IT" altLang="it-IT"/>
              <a:t>ha esattamente questo scopo, in quanto permette di raggruppare un insieme di righe aventi lo stesso valore nelle colonne indicate dalla clausola. L’opzione produce una riga di risultati per ogni raggruppamento. Se nel comando viene inserita una funzione di aggregazione, come Sum o Count, per ciascuna riga della tabella risultante viene prodotto un valore di raggruppamento. I valori Null vengono raggruppati, ma non vengono valutati da nessuna delle funzioni di aggregazione ad eccezione di Count(*).</a:t>
            </a:r>
          </a:p>
          <a:p>
            <a:pPr>
              <a:lnSpc>
                <a:spcPct val="90000"/>
              </a:lnSpc>
            </a:pPr>
            <a:r>
              <a:rPr lang="it-IT" altLang="it-IT"/>
              <a:t>Quando si utilizza una clausola Group By, tutti gli attributi che compaiono nella lista accanto alla parola Select devono essere inclusi nella clausola Group By oppure devono essere argomenti di una funzione di aggregazione. Il comando seguente elenca i dipartimenti dove lavorano i dipendenti, con la somma degli stipendi e il numero dei dipendenti per ogni dipartimento:</a:t>
            </a:r>
          </a:p>
          <a:p>
            <a:pPr>
              <a:lnSpc>
                <a:spcPct val="90000"/>
              </a:lnSpc>
            </a:pPr>
            <a:r>
              <a:rPr lang="it-IT" altLang="it-IT" b="1"/>
              <a:t>SELECT </a:t>
            </a:r>
            <a:r>
              <a:rPr lang="it-IT" altLang="it-IT"/>
              <a:t>Dipartimento, </a:t>
            </a:r>
            <a:r>
              <a:rPr lang="it-IT" altLang="it-IT" b="1"/>
              <a:t>COUNT(</a:t>
            </a:r>
            <a:r>
              <a:rPr lang="it-IT" altLang="it-IT"/>
              <a:t>ID</a:t>
            </a:r>
            <a:r>
              <a:rPr lang="it-IT" altLang="it-IT" b="1"/>
              <a:t>), SUM(</a:t>
            </a:r>
            <a:r>
              <a:rPr lang="it-IT" altLang="it-IT"/>
              <a:t>Stipendio</a:t>
            </a:r>
            <a:r>
              <a:rPr lang="it-IT" altLang="it-IT" b="1"/>
              <a:t>)</a:t>
            </a:r>
            <a:r>
              <a:rPr lang="it-IT" altLang="it-IT"/>
              <a:t>,</a:t>
            </a:r>
          </a:p>
          <a:p>
            <a:pPr>
              <a:lnSpc>
                <a:spcPct val="90000"/>
              </a:lnSpc>
              <a:spcBef>
                <a:spcPct val="0"/>
              </a:spcBef>
            </a:pPr>
            <a:r>
              <a:rPr lang="it-IT" altLang="it-IT" b="1"/>
              <a:t>FROM </a:t>
            </a:r>
            <a:r>
              <a:rPr lang="it-IT" altLang="it-IT"/>
              <a:t>Impiegati</a:t>
            </a:r>
          </a:p>
          <a:p>
            <a:pPr>
              <a:lnSpc>
                <a:spcPct val="90000"/>
              </a:lnSpc>
              <a:spcBef>
                <a:spcPct val="0"/>
              </a:spcBef>
            </a:pPr>
            <a:r>
              <a:rPr lang="it-IT" altLang="it-IT" b="1"/>
              <a:t>GROUP BY </a:t>
            </a:r>
            <a:r>
              <a:rPr lang="it-IT" altLang="it-IT"/>
              <a:t>Dipartimento;</a:t>
            </a:r>
          </a:p>
          <a:p>
            <a:pPr>
              <a:lnSpc>
                <a:spcPct val="90000"/>
              </a:lnSpc>
            </a:pPr>
            <a:r>
              <a:rPr lang="it-IT" altLang="it-IT"/>
              <a:t>L’interrogazione viene eseguita per passi: </a:t>
            </a:r>
          </a:p>
          <a:p>
            <a:pPr>
              <a:lnSpc>
                <a:spcPct val="90000"/>
              </a:lnSpc>
            </a:pPr>
            <a:r>
              <a:rPr lang="it-IT" altLang="it-IT"/>
              <a:t>1. le righe vengono raggruppate per dipartimento</a:t>
            </a:r>
          </a:p>
          <a:p>
            <a:pPr>
              <a:lnSpc>
                <a:spcPct val="90000"/>
              </a:lnSpc>
            </a:pPr>
            <a:r>
              <a:rPr lang="it-IT" altLang="it-IT"/>
              <a:t>2. le funzioni di aggregazione vengono applicate ai singoli raggruppamenti.</a:t>
            </a:r>
          </a:p>
          <a:p>
            <a:pPr>
              <a:lnSpc>
                <a:spcPct val="90000"/>
              </a:lnSpc>
            </a:pPr>
            <a:r>
              <a:rPr lang="it-IT" altLang="it-IT" b="1"/>
              <a:t>pagine 270</a:t>
            </a:r>
          </a:p>
          <a:p>
            <a:pPr>
              <a:lnSpc>
                <a:spcPct val="90000"/>
              </a:lnSpc>
            </a:pPr>
            <a:endParaRPr lang="it-IT" altLang="it-IT" b="1"/>
          </a:p>
        </p:txBody>
      </p:sp>
    </p:spTree>
    <p:extLst>
      <p:ext uri="{BB962C8B-B14F-4D97-AF65-F5344CB8AC3E}">
        <p14:creationId xmlns:p14="http://schemas.microsoft.com/office/powerpoint/2010/main" val="358045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15F302-C32D-4A37-BAF6-9916D3BA0350}" type="slidenum">
              <a:rPr lang="it-IT" altLang="it-IT"/>
              <a:pPr/>
              <a:t>15</a:t>
            </a:fld>
            <a:endParaRPr lang="it-IT" altLang="it-IT"/>
          </a:p>
        </p:txBody>
      </p:sp>
      <p:sp>
        <p:nvSpPr>
          <p:cNvPr id="221186" name="Rectangle 2"/>
          <p:cNvSpPr>
            <a:spLocks noGrp="1" noRot="1" noChangeAspect="1" noChangeArrowheads="1" noTextEdit="1"/>
          </p:cNvSpPr>
          <p:nvPr>
            <p:ph type="sldImg"/>
          </p:nvPr>
        </p:nvSpPr>
        <p:spPr>
          <a:xfrm>
            <a:off x="992188" y="796925"/>
            <a:ext cx="5114925" cy="3836988"/>
          </a:xfrm>
          <a:ln/>
        </p:spPr>
      </p:sp>
      <p:sp>
        <p:nvSpPr>
          <p:cNvPr id="221187" name="Rectangle 3"/>
          <p:cNvSpPr>
            <a:spLocks noGrp="1" noChangeArrowheads="1"/>
          </p:cNvSpPr>
          <p:nvPr>
            <p:ph type="body" idx="1"/>
          </p:nvPr>
        </p:nvSpPr>
        <p:spPr/>
        <p:txBody>
          <a:bodyPr/>
          <a:lstStyle/>
          <a:p>
            <a:r>
              <a:rPr lang="it-IT" altLang="it-IT" b="1"/>
              <a:t>Vedi pagine </a:t>
            </a:r>
          </a:p>
          <a:p>
            <a:endParaRPr lang="it-IT" altLang="it-IT" b="1"/>
          </a:p>
        </p:txBody>
      </p:sp>
    </p:spTree>
    <p:extLst>
      <p:ext uri="{BB962C8B-B14F-4D97-AF65-F5344CB8AC3E}">
        <p14:creationId xmlns:p14="http://schemas.microsoft.com/office/powerpoint/2010/main" val="3312475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9C0FFC-886F-47B8-96D1-25DB2B5E501D}" type="slidenum">
              <a:rPr lang="it-IT" altLang="it-IT"/>
              <a:pPr/>
              <a:t>16</a:t>
            </a:fld>
            <a:endParaRPr lang="it-IT" altLang="it-IT"/>
          </a:p>
        </p:txBody>
      </p:sp>
      <p:sp>
        <p:nvSpPr>
          <p:cNvPr id="223234" name="Rectangle 2"/>
          <p:cNvSpPr>
            <a:spLocks noGrp="1" noRot="1" noChangeAspect="1" noChangeArrowheads="1" noTextEdit="1"/>
          </p:cNvSpPr>
          <p:nvPr>
            <p:ph type="sldImg"/>
          </p:nvPr>
        </p:nvSpPr>
        <p:spPr>
          <a:xfrm>
            <a:off x="992188" y="796925"/>
            <a:ext cx="5114925" cy="3836988"/>
          </a:xfrm>
          <a:ln/>
        </p:spPr>
      </p:sp>
      <p:sp>
        <p:nvSpPr>
          <p:cNvPr id="223235" name="Rectangle 3"/>
          <p:cNvSpPr>
            <a:spLocks noGrp="1" noChangeArrowheads="1"/>
          </p:cNvSpPr>
          <p:nvPr>
            <p:ph type="body" idx="1"/>
          </p:nvPr>
        </p:nvSpPr>
        <p:spPr>
          <a:xfrm>
            <a:off x="946150" y="4829175"/>
            <a:ext cx="5207000" cy="4605338"/>
          </a:xfrm>
        </p:spPr>
        <p:txBody>
          <a:bodyPr/>
          <a:lstStyle/>
          <a:p>
            <a:r>
              <a:rPr lang="it-IT" altLang="it-IT"/>
              <a:t>Se nell’elenco prodotto si desidera che compaia il nome per esteso del dipartimento, bisogna includere anche la tabella Dipartimenti nell’interrogazione ed effettuare il raggruppamento sul campo Descrizione:</a:t>
            </a:r>
          </a:p>
          <a:p>
            <a:r>
              <a:rPr lang="it-IT" altLang="it-IT" b="1"/>
              <a:t>SELECT </a:t>
            </a:r>
            <a:r>
              <a:rPr lang="it-IT" altLang="it-IT"/>
              <a:t>Descrizione, </a:t>
            </a:r>
            <a:r>
              <a:rPr lang="it-IT" altLang="it-IT" b="1"/>
              <a:t>COUNT(</a:t>
            </a:r>
            <a:r>
              <a:rPr lang="it-IT" altLang="it-IT"/>
              <a:t>*</a:t>
            </a:r>
            <a:r>
              <a:rPr lang="it-IT" altLang="it-IT" b="1"/>
              <a:t>), SUM(</a:t>
            </a:r>
            <a:r>
              <a:rPr lang="it-IT" altLang="it-IT"/>
              <a:t>Stipendio</a:t>
            </a:r>
            <a:r>
              <a:rPr lang="it-IT" altLang="it-IT" b="1"/>
              <a:t>)</a:t>
            </a:r>
          </a:p>
          <a:p>
            <a:pPr>
              <a:spcBef>
                <a:spcPct val="0"/>
              </a:spcBef>
            </a:pPr>
            <a:r>
              <a:rPr lang="it-IT" altLang="it-IT" b="1"/>
              <a:t>FROM </a:t>
            </a:r>
            <a:r>
              <a:rPr lang="it-IT" altLang="it-IT"/>
              <a:t>Impiegati, Dipartimenti</a:t>
            </a:r>
          </a:p>
          <a:p>
            <a:pPr>
              <a:spcBef>
                <a:spcPct val="0"/>
              </a:spcBef>
            </a:pPr>
            <a:r>
              <a:rPr lang="it-IT" altLang="it-IT" b="1"/>
              <a:t>WHERE </a:t>
            </a:r>
            <a:r>
              <a:rPr lang="it-IT" altLang="it-IT"/>
              <a:t>Impiegati.Dipartimento = Dipartimenti.Codice</a:t>
            </a:r>
          </a:p>
          <a:p>
            <a:pPr>
              <a:spcBef>
                <a:spcPct val="0"/>
              </a:spcBef>
            </a:pPr>
            <a:r>
              <a:rPr lang="it-IT" altLang="it-IT" b="1"/>
              <a:t>GROUP BY </a:t>
            </a:r>
            <a:r>
              <a:rPr lang="it-IT" altLang="it-IT"/>
              <a:t>Descrizione;</a:t>
            </a:r>
          </a:p>
          <a:p>
            <a:r>
              <a:rPr lang="it-IT" altLang="it-IT"/>
              <a:t>Questa interrogazione differisce dalla precedente non solo per la presenza del nome del dipartimento al posto del suo codice, ma anche per il fatto che nell’elenco generato non ci sono le informazioni sui dipendenti che non sono inquadrati in alcun dipartimento, in quanto queste righe sono escluse dalla congiunzione tra le due tabelle. Si osservi anche l’uso di: COUNT(*) al posto di COUNT(ID), che conta le righe prodotte nei singoli raggruppamenti.</a:t>
            </a:r>
          </a:p>
          <a:p>
            <a:endParaRPr lang="it-IT" altLang="it-IT"/>
          </a:p>
          <a:p>
            <a:endParaRPr lang="it-IT" altLang="it-IT" b="1"/>
          </a:p>
          <a:p>
            <a:endParaRPr lang="it-IT" altLang="it-IT" b="1"/>
          </a:p>
          <a:p>
            <a:endParaRPr lang="it-IT" altLang="it-IT" b="1"/>
          </a:p>
          <a:p>
            <a:r>
              <a:rPr lang="it-IT" altLang="it-IT" b="1"/>
              <a:t>Vedi pagine 271</a:t>
            </a:r>
          </a:p>
          <a:p>
            <a:endParaRPr lang="it-IT" altLang="it-IT" b="1"/>
          </a:p>
        </p:txBody>
      </p:sp>
    </p:spTree>
    <p:extLst>
      <p:ext uri="{BB962C8B-B14F-4D97-AF65-F5344CB8AC3E}">
        <p14:creationId xmlns:p14="http://schemas.microsoft.com/office/powerpoint/2010/main" val="1216448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EB38A-DF59-42FA-BE5E-5A171B4CF49A}" type="slidenum">
              <a:rPr lang="it-IT" altLang="it-IT"/>
              <a:pPr/>
              <a:t>17</a:t>
            </a:fld>
            <a:endParaRPr lang="it-IT" altLang="it-IT"/>
          </a:p>
        </p:txBody>
      </p:sp>
      <p:sp>
        <p:nvSpPr>
          <p:cNvPr id="225282" name="Rectangle 2"/>
          <p:cNvSpPr>
            <a:spLocks noGrp="1" noRot="1" noChangeAspect="1" noChangeArrowheads="1" noTextEdit="1"/>
          </p:cNvSpPr>
          <p:nvPr>
            <p:ph type="sldImg"/>
          </p:nvPr>
        </p:nvSpPr>
        <p:spPr>
          <a:xfrm>
            <a:off x="992188" y="796925"/>
            <a:ext cx="5114925" cy="3836988"/>
          </a:xfrm>
          <a:ln/>
        </p:spPr>
      </p:sp>
      <p:sp>
        <p:nvSpPr>
          <p:cNvPr id="225283" name="Rectangle 3"/>
          <p:cNvSpPr>
            <a:spLocks noGrp="1" noChangeArrowheads="1"/>
          </p:cNvSpPr>
          <p:nvPr>
            <p:ph type="body" idx="1"/>
          </p:nvPr>
        </p:nvSpPr>
        <p:spPr/>
        <p:txBody>
          <a:bodyPr/>
          <a:lstStyle/>
          <a:p>
            <a:pPr>
              <a:lnSpc>
                <a:spcPct val="90000"/>
              </a:lnSpc>
            </a:pPr>
            <a:r>
              <a:rPr lang="it-IT" altLang="it-IT" sz="1000"/>
              <a:t>La struttura del comando Select con raggruppamenti può essere ulteriormente ampliata con la clausola </a:t>
            </a:r>
            <a:r>
              <a:rPr lang="it-IT" altLang="it-IT" sz="1000" b="1"/>
              <a:t>HAVING </a:t>
            </a:r>
            <a:r>
              <a:rPr lang="it-IT" altLang="it-IT" sz="1000"/>
              <a:t>con la quale è possibile sottoporre al controllo di una o più condizioni i gruppi creati con la clausola Group by. La condizione scritta dopo Having in genere controlla il valore restituito dalle funzioni di aggregazione (Count, Sum, Avg, Min,</a:t>
            </a:r>
          </a:p>
          <a:p>
            <a:pPr>
              <a:lnSpc>
                <a:spcPct val="90000"/>
              </a:lnSpc>
            </a:pPr>
            <a:r>
              <a:rPr lang="it-IT" altLang="it-IT" sz="1000"/>
              <a:t>Max). Normalmente la clausola Having viene usata insieme a Group By: dopo che Group By ha formato i raggruppamenti di righe, Having serve a visualizzare le sole righe di raggruppamento che soddisfano alle condizioni scritte accanto a Having. Il seguente esempio mostra l’uso del comando Select per ottenere, per i soli dipartimenti con più di 2 addetti, il numero degli addetti e la somma degli stipendi. L’elenco si limita al solo dipartimento Produzione che ha 3 addetti.</a:t>
            </a:r>
          </a:p>
          <a:p>
            <a:pPr>
              <a:lnSpc>
                <a:spcPct val="90000"/>
              </a:lnSpc>
            </a:pPr>
            <a:r>
              <a:rPr lang="it-IT" altLang="it-IT" sz="1000" b="1"/>
              <a:t>SELECT </a:t>
            </a:r>
            <a:r>
              <a:rPr lang="it-IT" altLang="it-IT" sz="1000"/>
              <a:t>Dipartimento, </a:t>
            </a:r>
            <a:r>
              <a:rPr lang="it-IT" altLang="it-IT" sz="1000" b="1"/>
              <a:t>COUNT(</a:t>
            </a:r>
            <a:r>
              <a:rPr lang="it-IT" altLang="it-IT" sz="1000"/>
              <a:t>ID</a:t>
            </a:r>
            <a:r>
              <a:rPr lang="it-IT" altLang="it-IT" sz="1000" b="1"/>
              <a:t>), SUM(</a:t>
            </a:r>
            <a:r>
              <a:rPr lang="it-IT" altLang="it-IT" sz="1000"/>
              <a:t>Stipendio</a:t>
            </a:r>
            <a:r>
              <a:rPr lang="it-IT" altLang="it-IT" sz="1000" b="1"/>
              <a:t>) FROM </a:t>
            </a:r>
            <a:r>
              <a:rPr lang="it-IT" altLang="it-IT" sz="1000"/>
              <a:t>Impiegati</a:t>
            </a:r>
          </a:p>
          <a:p>
            <a:pPr>
              <a:lnSpc>
                <a:spcPct val="90000"/>
              </a:lnSpc>
            </a:pPr>
            <a:r>
              <a:rPr lang="it-IT" altLang="it-IT" sz="1000" b="1"/>
              <a:t>GROUP BY </a:t>
            </a:r>
            <a:r>
              <a:rPr lang="it-IT" altLang="it-IT" sz="1000"/>
              <a:t>Dipartimento </a:t>
            </a:r>
            <a:r>
              <a:rPr lang="it-IT" altLang="it-IT" sz="1000" b="1"/>
              <a:t>HAVING COUN</a:t>
            </a:r>
            <a:r>
              <a:rPr lang="it-IT" altLang="it-IT" sz="1000"/>
              <a:t>T(ID) &gt; 2;</a:t>
            </a:r>
          </a:p>
          <a:p>
            <a:pPr>
              <a:lnSpc>
                <a:spcPct val="90000"/>
              </a:lnSpc>
            </a:pPr>
            <a:r>
              <a:rPr lang="it-IT" altLang="it-IT" sz="1000"/>
              <a:t>Se l’istruzione Select contiene la clausola Where, i valori vengono raggruppati </a:t>
            </a:r>
            <a:r>
              <a:rPr lang="it-IT" altLang="it-IT" sz="1000" b="1"/>
              <a:t>dopo </a:t>
            </a:r>
            <a:r>
              <a:rPr lang="it-IT" altLang="it-IT" sz="1000"/>
              <a:t>aver operato la selezione sulle righe che rispettano le condizioni scritte accanto a Where. Con il seguente comando si ottiene l’elenco dei dipartimenti con sede a Torino con più di un addetto, per questi dipartimenti viene elencato oltre al nome anche il numero di impiegati e la somma degli stipendi:</a:t>
            </a:r>
          </a:p>
          <a:p>
            <a:pPr>
              <a:lnSpc>
                <a:spcPct val="90000"/>
              </a:lnSpc>
            </a:pPr>
            <a:r>
              <a:rPr lang="it-IT" altLang="it-IT" sz="1000"/>
              <a:t>La clausola Having presenta caratteristiche analoghe alla clausola Where, ma agisce in modo differente: con Where vengono poste condizioni sulle righe della tabella, con Having il controllo delle condizioni viene fatto sui risultati delle funzioni di aggregazione applicate a gruppi di righe; in sostanza: Having pone condizioni sui gruppi, Where pone condizioni sulle singole righe.</a:t>
            </a:r>
          </a:p>
          <a:p>
            <a:pPr>
              <a:lnSpc>
                <a:spcPct val="90000"/>
              </a:lnSpc>
            </a:pPr>
            <a:r>
              <a:rPr lang="it-IT" altLang="it-IT" sz="1000"/>
              <a:t>Per realizzare l’ultima interrogazione con Access in modalità QBE bisogna trovare il modo di esprimere nella griglia posta nella parte inferiore della QBE sia le condizioni sui raggruppamenti (in Having) sia le condizioni sulle righe (clausola Where). Operando come descritto nel capitolo 5, si fa clic sull’icona </a:t>
            </a:r>
            <a:r>
              <a:rPr lang="it-IT" altLang="it-IT" sz="1000" b="1"/>
              <a:t>Totali </a:t>
            </a:r>
            <a:r>
              <a:rPr lang="it-IT" altLang="it-IT" sz="1000"/>
              <a:t>per attivare la riga </a:t>
            </a:r>
            <a:r>
              <a:rPr lang="it-IT" altLang="it-IT" sz="1000" b="1"/>
              <a:t>Formula </a:t>
            </a:r>
            <a:r>
              <a:rPr lang="it-IT" altLang="it-IT" sz="1000"/>
              <a:t>nella griglia QBE e si definiscono nei diversi campi raggruppamenti, conteggi, somme in base alle richieste del problema.</a:t>
            </a:r>
          </a:p>
          <a:p>
            <a:pPr>
              <a:lnSpc>
                <a:spcPct val="90000"/>
              </a:lnSpc>
            </a:pPr>
            <a:r>
              <a:rPr lang="it-IT" altLang="it-IT" sz="1000"/>
              <a:t>A questo punto ogni condizione scritta nella riga </a:t>
            </a:r>
            <a:r>
              <a:rPr lang="it-IT" altLang="it-IT" sz="1000" b="1"/>
              <a:t>Criteri </a:t>
            </a:r>
            <a:r>
              <a:rPr lang="it-IT" altLang="it-IT" sz="1000"/>
              <a:t>della QBE viene interpretata da Access come una condizione sui raggruppamenti ed è immediato verificare che viene inserita di seguito a Having nella versione SQL della query.</a:t>
            </a:r>
          </a:p>
          <a:p>
            <a:pPr>
              <a:lnSpc>
                <a:spcPct val="90000"/>
              </a:lnSpc>
            </a:pPr>
            <a:endParaRPr lang="it-IT" altLang="it-IT" sz="1000" b="1"/>
          </a:p>
          <a:p>
            <a:pPr>
              <a:lnSpc>
                <a:spcPct val="90000"/>
              </a:lnSpc>
            </a:pPr>
            <a:r>
              <a:rPr lang="it-IT" altLang="it-IT" sz="1000" b="1"/>
              <a:t>Vedi pagina 271</a:t>
            </a:r>
          </a:p>
          <a:p>
            <a:pPr>
              <a:lnSpc>
                <a:spcPct val="90000"/>
              </a:lnSpc>
            </a:pPr>
            <a:endParaRPr lang="it-IT" altLang="it-IT" sz="1000" b="1"/>
          </a:p>
        </p:txBody>
      </p:sp>
    </p:spTree>
    <p:extLst>
      <p:ext uri="{BB962C8B-B14F-4D97-AF65-F5344CB8AC3E}">
        <p14:creationId xmlns:p14="http://schemas.microsoft.com/office/powerpoint/2010/main" val="96462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080224-6CAD-4E87-A418-28D7902D5543}" type="slidenum">
              <a:rPr lang="it-IT" altLang="it-IT"/>
              <a:pPr/>
              <a:t>18</a:t>
            </a:fld>
            <a:endParaRPr lang="it-IT" altLang="it-IT"/>
          </a:p>
        </p:txBody>
      </p:sp>
      <p:sp>
        <p:nvSpPr>
          <p:cNvPr id="145410" name="Rectangle 2"/>
          <p:cNvSpPr>
            <a:spLocks noGrp="1" noRot="1" noChangeAspect="1" noChangeArrowheads="1" noTextEdit="1"/>
          </p:cNvSpPr>
          <p:nvPr>
            <p:ph type="sldImg"/>
          </p:nvPr>
        </p:nvSpPr>
        <p:spPr>
          <a:xfrm>
            <a:off x="992188" y="796925"/>
            <a:ext cx="5114925" cy="3836988"/>
          </a:xfrm>
          <a:ln/>
        </p:spPr>
      </p:sp>
      <p:sp>
        <p:nvSpPr>
          <p:cNvPr id="14541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867705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76DD4-327A-473D-AD48-FA30B439CFF9}" type="slidenum">
              <a:rPr lang="it-IT" altLang="it-IT"/>
              <a:pPr/>
              <a:t>19</a:t>
            </a:fld>
            <a:endParaRPr lang="it-IT" altLang="it-IT"/>
          </a:p>
        </p:txBody>
      </p:sp>
      <p:sp>
        <p:nvSpPr>
          <p:cNvPr id="227330" name="Rectangle 2"/>
          <p:cNvSpPr>
            <a:spLocks noGrp="1" noRot="1" noChangeAspect="1" noChangeArrowheads="1" noTextEdit="1"/>
          </p:cNvSpPr>
          <p:nvPr>
            <p:ph type="sldImg"/>
          </p:nvPr>
        </p:nvSpPr>
        <p:spPr>
          <a:xfrm>
            <a:off x="992188" y="796925"/>
            <a:ext cx="5114925" cy="3836988"/>
          </a:xfrm>
          <a:ln/>
        </p:spPr>
      </p:sp>
      <p:sp>
        <p:nvSpPr>
          <p:cNvPr id="227331" name="Rectangle 3"/>
          <p:cNvSpPr>
            <a:spLocks noGrp="1" noChangeArrowheads="1"/>
          </p:cNvSpPr>
          <p:nvPr>
            <p:ph type="body" idx="1"/>
          </p:nvPr>
        </p:nvSpPr>
        <p:spPr/>
        <p:txBody>
          <a:bodyPr/>
          <a:lstStyle/>
          <a:p>
            <a:r>
              <a:rPr lang="it-IT" altLang="it-IT"/>
              <a:t>Per indicare che i raggruppamenti devono essere effettuati solo sulle righe dei dipartimenti con sede a Torino, bisogna inserire il campo Sede in una colonna della QBE e nella riga della </a:t>
            </a:r>
            <a:r>
              <a:rPr lang="it-IT" altLang="it-IT" b="1"/>
              <a:t>Formula, </a:t>
            </a:r>
            <a:r>
              <a:rPr lang="it-IT" altLang="it-IT"/>
              <a:t>in corrispondenza di Sede, selezionare </a:t>
            </a:r>
            <a:r>
              <a:rPr lang="it-IT" altLang="it-IT" b="1"/>
              <a:t>Dove </a:t>
            </a:r>
            <a:r>
              <a:rPr lang="it-IT" altLang="it-IT"/>
              <a:t>dal menu a discesa.</a:t>
            </a:r>
          </a:p>
          <a:p>
            <a:r>
              <a:rPr lang="it-IT" altLang="it-IT"/>
              <a:t>A questo punto il segno di spunta in corrispondenza di </a:t>
            </a:r>
            <a:r>
              <a:rPr lang="it-IT" altLang="it-IT" b="1"/>
              <a:t>Mostra </a:t>
            </a:r>
            <a:r>
              <a:rPr lang="it-IT" altLang="it-IT"/>
              <a:t>del campo Sede sparisce e si può verificare che la condizione espressa nella riga </a:t>
            </a:r>
            <a:r>
              <a:rPr lang="it-IT" altLang="it-IT" b="1"/>
              <a:t>Criteri </a:t>
            </a:r>
            <a:r>
              <a:rPr lang="it-IT" altLang="it-IT"/>
              <a:t>di Sede viene inserita di seguito a Where nella versione SQL della query.</a:t>
            </a:r>
          </a:p>
          <a:p>
            <a:endParaRPr lang="it-IT" altLang="it-IT"/>
          </a:p>
          <a:p>
            <a:endParaRPr lang="it-IT" altLang="it-IT"/>
          </a:p>
          <a:p>
            <a:endParaRPr lang="it-IT" altLang="it-IT"/>
          </a:p>
          <a:p>
            <a:r>
              <a:rPr lang="it-IT" altLang="it-IT"/>
              <a:t>Vedi pag 272</a:t>
            </a:r>
          </a:p>
        </p:txBody>
      </p:sp>
    </p:spTree>
    <p:extLst>
      <p:ext uri="{BB962C8B-B14F-4D97-AF65-F5344CB8AC3E}">
        <p14:creationId xmlns:p14="http://schemas.microsoft.com/office/powerpoint/2010/main" val="316798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5DEA0-F85A-49F7-B10E-BD04727FA280}" type="slidenum">
              <a:rPr lang="it-IT" altLang="it-IT"/>
              <a:pPr/>
              <a:t>2</a:t>
            </a:fld>
            <a:endParaRPr lang="it-IT" altLang="it-IT"/>
          </a:p>
        </p:txBody>
      </p:sp>
      <p:sp>
        <p:nvSpPr>
          <p:cNvPr id="176130" name="Rectangle 2"/>
          <p:cNvSpPr>
            <a:spLocks noGrp="1" noRot="1" noChangeAspect="1" noChangeArrowheads="1" noTextEdit="1"/>
          </p:cNvSpPr>
          <p:nvPr>
            <p:ph type="sldImg"/>
          </p:nvPr>
        </p:nvSpPr>
        <p:spPr>
          <a:xfrm>
            <a:off x="992188" y="796925"/>
            <a:ext cx="5114925" cy="3836988"/>
          </a:xfrm>
          <a:ln/>
        </p:spPr>
      </p:sp>
      <p:sp>
        <p:nvSpPr>
          <p:cNvPr id="17613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555892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F8C46-03CF-4C72-80F5-D003A9F6BB5B}" type="slidenum">
              <a:rPr lang="it-IT" altLang="it-IT"/>
              <a:pPr/>
              <a:t>20</a:t>
            </a:fld>
            <a:endParaRPr lang="it-IT" altLang="it-IT"/>
          </a:p>
        </p:txBody>
      </p:sp>
      <p:sp>
        <p:nvSpPr>
          <p:cNvPr id="229378" name="Rectangle 2"/>
          <p:cNvSpPr>
            <a:spLocks noGrp="1" noRot="1" noChangeAspect="1" noChangeArrowheads="1" noTextEdit="1"/>
          </p:cNvSpPr>
          <p:nvPr>
            <p:ph type="sldImg"/>
          </p:nvPr>
        </p:nvSpPr>
        <p:spPr>
          <a:xfrm>
            <a:off x="992188" y="796925"/>
            <a:ext cx="5114925" cy="3836988"/>
          </a:xfrm>
          <a:ln/>
        </p:spPr>
      </p:sp>
      <p:sp>
        <p:nvSpPr>
          <p:cNvPr id="229379" name="Rectangle 3"/>
          <p:cNvSpPr>
            <a:spLocks noGrp="1" noChangeArrowheads="1"/>
          </p:cNvSpPr>
          <p:nvPr>
            <p:ph type="body" idx="1"/>
          </p:nvPr>
        </p:nvSpPr>
        <p:spPr/>
        <p:txBody>
          <a:bodyPr/>
          <a:lstStyle/>
          <a:p>
            <a:r>
              <a:rPr lang="it-IT" altLang="it-IT"/>
              <a:t>Sintetizziamo in un unico quadro le diverse clausole che possono apparire nel comando Select:</a:t>
            </a:r>
          </a:p>
          <a:p>
            <a:r>
              <a:rPr lang="it-IT" altLang="it-IT" b="1"/>
              <a:t>SELECT 	</a:t>
            </a:r>
            <a:r>
              <a:rPr lang="it-IT" altLang="it-IT"/>
              <a:t>Elenco colonne da mostrare</a:t>
            </a:r>
          </a:p>
          <a:p>
            <a:r>
              <a:rPr lang="it-IT" altLang="it-IT" b="1"/>
              <a:t>FROM 	</a:t>
            </a:r>
            <a:r>
              <a:rPr lang="it-IT" altLang="it-IT"/>
              <a:t>Tabelle da cui estrarre le righe</a:t>
            </a:r>
          </a:p>
          <a:p>
            <a:r>
              <a:rPr lang="it-IT" altLang="it-IT" b="1"/>
              <a:t>WHERE 	</a:t>
            </a:r>
            <a:r>
              <a:rPr lang="it-IT" altLang="it-IT"/>
              <a:t>Condizioni sulle congiunzioni o sulle righe estratte</a:t>
            </a:r>
          </a:p>
          <a:p>
            <a:r>
              <a:rPr lang="it-IT" altLang="it-IT" b="1"/>
              <a:t>GROUP BY 	</a:t>
            </a:r>
            <a:r>
              <a:rPr lang="it-IT" altLang="it-IT"/>
              <a:t>Campi da considerare per i raggruppamenti</a:t>
            </a:r>
          </a:p>
          <a:p>
            <a:r>
              <a:rPr lang="it-IT" altLang="it-IT" b="1"/>
              <a:t>HAVING 	</a:t>
            </a:r>
            <a:r>
              <a:rPr lang="it-IT" altLang="it-IT"/>
              <a:t>Condizioni sui raggruppamenti</a:t>
            </a:r>
          </a:p>
          <a:p>
            <a:r>
              <a:rPr lang="it-IT" altLang="it-IT" b="1"/>
              <a:t>ORDER BY 	</a:t>
            </a:r>
            <a:r>
              <a:rPr lang="it-IT" altLang="it-IT"/>
              <a:t>Ordinamenti sulle colonne elencate nella clausola SELECT</a:t>
            </a:r>
          </a:p>
          <a:p>
            <a:r>
              <a:rPr lang="it-IT" altLang="it-IT"/>
              <a:t>È opportuno fare le seguenti precisazioni:</a:t>
            </a:r>
          </a:p>
          <a:p>
            <a:r>
              <a:rPr lang="it-IT" altLang="it-IT"/>
              <a:t>• Le uniche clausole che devono comparire obbligatoriamente in un comando Select sono le prime due dell’elenco, le altre sono facoltative.</a:t>
            </a:r>
          </a:p>
          <a:p>
            <a:r>
              <a:rPr lang="it-IT" altLang="it-IT"/>
              <a:t>• Le clausole utilizzate devono essere elencate rispettando l’ordinamento del precedente elenco: Select deve precedere From, ..., Having deve precedere Order by.</a:t>
            </a:r>
          </a:p>
          <a:p>
            <a:r>
              <a:rPr lang="it-IT" altLang="it-IT"/>
              <a:t>• Le interrogazioni che si possono costruire con le operazioni relazionali si esprimono conle sole clausole Select, From e Where.</a:t>
            </a:r>
          </a:p>
          <a:p>
            <a:r>
              <a:rPr lang="it-IT" altLang="it-IT"/>
              <a:t>• Il DBMS esegue il comando elaborando le clausole nel seguente ordine:</a:t>
            </a:r>
          </a:p>
          <a:p>
            <a:r>
              <a:rPr lang="it-IT" altLang="it-IT" b="1"/>
              <a:t>From </a:t>
            </a:r>
            <a:r>
              <a:rPr lang="it-IT" altLang="it-IT"/>
              <a:t>􀂣 </a:t>
            </a:r>
            <a:r>
              <a:rPr lang="it-IT" altLang="it-IT" b="1"/>
              <a:t>Where </a:t>
            </a:r>
            <a:r>
              <a:rPr lang="it-IT" altLang="it-IT"/>
              <a:t>􀂣 </a:t>
            </a:r>
            <a:r>
              <a:rPr lang="it-IT" altLang="it-IT" b="1"/>
              <a:t>Group by </a:t>
            </a:r>
            <a:r>
              <a:rPr lang="it-IT" altLang="it-IT"/>
              <a:t>􀂣 </a:t>
            </a:r>
            <a:r>
              <a:rPr lang="it-IT" altLang="it-IT" b="1"/>
              <a:t>Having </a:t>
            </a:r>
            <a:r>
              <a:rPr lang="it-IT" altLang="it-IT"/>
              <a:t>􀂣 </a:t>
            </a:r>
            <a:r>
              <a:rPr lang="it-IT" altLang="it-IT" b="1"/>
              <a:t>Select </a:t>
            </a:r>
            <a:r>
              <a:rPr lang="it-IT" altLang="it-IT"/>
              <a:t>􀂣 </a:t>
            </a:r>
            <a:r>
              <a:rPr lang="it-IT" altLang="it-IT" b="1"/>
              <a:t>Order by</a:t>
            </a:r>
          </a:p>
          <a:p>
            <a:endParaRPr lang="it-IT" altLang="it-IT"/>
          </a:p>
          <a:p>
            <a:r>
              <a:rPr lang="it-IT" altLang="it-IT"/>
              <a:t>Pagina 272</a:t>
            </a:r>
          </a:p>
        </p:txBody>
      </p:sp>
    </p:spTree>
    <p:extLst>
      <p:ext uri="{BB962C8B-B14F-4D97-AF65-F5344CB8AC3E}">
        <p14:creationId xmlns:p14="http://schemas.microsoft.com/office/powerpoint/2010/main" val="4133104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71240-61EB-468F-A48F-EEEB38C107A5}" type="slidenum">
              <a:rPr lang="it-IT" altLang="it-IT"/>
              <a:pPr/>
              <a:t>21</a:t>
            </a:fld>
            <a:endParaRPr lang="it-IT" altLang="it-IT"/>
          </a:p>
        </p:txBody>
      </p:sp>
      <p:sp>
        <p:nvSpPr>
          <p:cNvPr id="312322" name="Rectangle 2"/>
          <p:cNvSpPr>
            <a:spLocks noGrp="1" noRot="1" noChangeAspect="1" noChangeArrowheads="1" noTextEdit="1"/>
          </p:cNvSpPr>
          <p:nvPr>
            <p:ph type="sldImg"/>
          </p:nvPr>
        </p:nvSpPr>
        <p:spPr>
          <a:xfrm>
            <a:off x="992188" y="796925"/>
            <a:ext cx="5114925" cy="3836988"/>
          </a:xfrm>
          <a:ln/>
        </p:spPr>
      </p:sp>
      <p:sp>
        <p:nvSpPr>
          <p:cNvPr id="31232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578134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BC5E0-6C9C-43AB-83D3-8A7153F1D7F8}" type="slidenum">
              <a:rPr lang="it-IT" altLang="it-IT"/>
              <a:pPr/>
              <a:t>22</a:t>
            </a:fld>
            <a:endParaRPr lang="it-IT" altLang="it-IT"/>
          </a:p>
        </p:txBody>
      </p:sp>
      <p:sp>
        <p:nvSpPr>
          <p:cNvPr id="297986" name="Rectangle 2"/>
          <p:cNvSpPr>
            <a:spLocks noGrp="1" noRot="1" noChangeAspect="1" noChangeArrowheads="1" noTextEdit="1"/>
          </p:cNvSpPr>
          <p:nvPr>
            <p:ph type="sldImg"/>
          </p:nvPr>
        </p:nvSpPr>
        <p:spPr>
          <a:xfrm>
            <a:off x="992188" y="796925"/>
            <a:ext cx="5114925" cy="3836988"/>
          </a:xfrm>
          <a:ln/>
        </p:spPr>
      </p:sp>
      <p:sp>
        <p:nvSpPr>
          <p:cNvPr id="297987" name="Rectangle 3"/>
          <p:cNvSpPr>
            <a:spLocks noGrp="1" noChangeArrowheads="1"/>
          </p:cNvSpPr>
          <p:nvPr>
            <p:ph type="body" idx="1"/>
          </p:nvPr>
        </p:nvSpPr>
        <p:spPr/>
        <p:txBody>
          <a:bodyPr/>
          <a:lstStyle/>
          <a:p>
            <a:r>
              <a:rPr lang="it-IT" altLang="it-IT"/>
              <a:t>Si supponga di voler conoscere Nome, Cognome e Dipartimento del dipendente con lo stipendio massimo. Per risolvere il problema si può ricercare, con l’interrogazione in figura, lo stipendio di valore massimo fra quelli di tutti i dipendenti.</a:t>
            </a:r>
          </a:p>
          <a:p>
            <a:r>
              <a:rPr lang="it-IT" altLang="it-IT"/>
              <a:t>Annotato il valore dello stipendio massimo si ricerca il dipendente con tale stipendio costruendo l’interrogazione mostrata nella Query2 in figura.</a:t>
            </a:r>
          </a:p>
          <a:p>
            <a:endParaRPr lang="it-IT" altLang="it-IT"/>
          </a:p>
          <a:p>
            <a:endParaRPr lang="it-IT" altLang="it-IT"/>
          </a:p>
          <a:p>
            <a:endParaRPr lang="it-IT" altLang="it-IT"/>
          </a:p>
          <a:p>
            <a:endParaRPr lang="it-IT" altLang="it-IT"/>
          </a:p>
          <a:p>
            <a:r>
              <a:rPr lang="it-IT" altLang="it-IT"/>
              <a:t>Pagina 275</a:t>
            </a:r>
          </a:p>
        </p:txBody>
      </p:sp>
    </p:spTree>
    <p:extLst>
      <p:ext uri="{BB962C8B-B14F-4D97-AF65-F5344CB8AC3E}">
        <p14:creationId xmlns:p14="http://schemas.microsoft.com/office/powerpoint/2010/main" val="2772616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3527B-2D14-4610-87D5-06DD7CE07C7F}" type="slidenum">
              <a:rPr lang="it-IT" altLang="it-IT"/>
              <a:pPr/>
              <a:t>23</a:t>
            </a:fld>
            <a:endParaRPr lang="it-IT" altLang="it-IT"/>
          </a:p>
        </p:txBody>
      </p:sp>
      <p:sp>
        <p:nvSpPr>
          <p:cNvPr id="246786" name="Rectangle 2"/>
          <p:cNvSpPr>
            <a:spLocks noGrp="1" noRot="1" noChangeAspect="1" noChangeArrowheads="1" noTextEdit="1"/>
          </p:cNvSpPr>
          <p:nvPr>
            <p:ph type="sldImg"/>
          </p:nvPr>
        </p:nvSpPr>
        <p:spPr>
          <a:xfrm>
            <a:off x="992188" y="796925"/>
            <a:ext cx="5114925" cy="3836988"/>
          </a:xfrm>
          <a:ln/>
        </p:spPr>
      </p:sp>
      <p:sp>
        <p:nvSpPr>
          <p:cNvPr id="246787" name="Rectangle 3"/>
          <p:cNvSpPr>
            <a:spLocks noGrp="1" noChangeArrowheads="1"/>
          </p:cNvSpPr>
          <p:nvPr>
            <p:ph type="body" idx="1"/>
          </p:nvPr>
        </p:nvSpPr>
        <p:spPr/>
        <p:txBody>
          <a:bodyPr/>
          <a:lstStyle/>
          <a:p>
            <a:r>
              <a:rPr lang="it-IT" altLang="it-IT"/>
              <a:t>Il linguaggio SQL ha una interessante caratteristica secondo la quale si può sostituire a una costante in una clausola Where, l’interrogazione che genera tale costante. Ne segue che, in virtù di questa regola, le due precedenti interrogazioni possono essere cortocircuitate, costruendo l’interrogazione nidificata in figura.</a:t>
            </a:r>
          </a:p>
          <a:p>
            <a:r>
              <a:rPr lang="it-IT" altLang="it-IT"/>
              <a:t>L’esempio mostra un’importante caratteristica delle interrogazioni nidificate: si può usare una Select … al posto di una costante in una clausola Where. Si costruisce cosi un comando Select che contiene un altro comando Select al proprio interno. Il comando interno è indicato con il nome di sottoquery e deve comparire racchiuso in una coppia di parentesi senza il ; finale.</a:t>
            </a:r>
          </a:p>
          <a:p>
            <a:endParaRPr lang="it-IT" altLang="it-IT"/>
          </a:p>
          <a:p>
            <a:endParaRPr lang="it-IT" altLang="it-IT"/>
          </a:p>
          <a:p>
            <a:endParaRPr lang="it-IT" altLang="it-IT"/>
          </a:p>
          <a:p>
            <a:endParaRPr lang="it-IT" altLang="it-IT"/>
          </a:p>
          <a:p>
            <a:r>
              <a:rPr lang="it-IT" altLang="it-IT"/>
              <a:t>Pagina 275</a:t>
            </a:r>
          </a:p>
        </p:txBody>
      </p:sp>
    </p:spTree>
    <p:extLst>
      <p:ext uri="{BB962C8B-B14F-4D97-AF65-F5344CB8AC3E}">
        <p14:creationId xmlns:p14="http://schemas.microsoft.com/office/powerpoint/2010/main" val="2680828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340883-F14F-4D19-8156-7A458249C53C}" type="slidenum">
              <a:rPr lang="it-IT" altLang="it-IT"/>
              <a:pPr/>
              <a:t>24</a:t>
            </a:fld>
            <a:endParaRPr lang="it-IT" altLang="it-IT"/>
          </a:p>
        </p:txBody>
      </p:sp>
      <p:sp>
        <p:nvSpPr>
          <p:cNvPr id="300034" name="Rectangle 2"/>
          <p:cNvSpPr>
            <a:spLocks noGrp="1" noRot="1" noChangeAspect="1" noChangeArrowheads="1" noTextEdit="1"/>
          </p:cNvSpPr>
          <p:nvPr>
            <p:ph type="sldImg"/>
          </p:nvPr>
        </p:nvSpPr>
        <p:spPr>
          <a:xfrm>
            <a:off x="992188" y="796925"/>
            <a:ext cx="5114925" cy="3836988"/>
          </a:xfrm>
          <a:ln/>
        </p:spPr>
      </p:sp>
      <p:sp>
        <p:nvSpPr>
          <p:cNvPr id="300035" name="Rectangle 3"/>
          <p:cNvSpPr>
            <a:spLocks noGrp="1" noChangeArrowheads="1"/>
          </p:cNvSpPr>
          <p:nvPr>
            <p:ph type="body" idx="1"/>
          </p:nvPr>
        </p:nvSpPr>
        <p:spPr/>
        <p:txBody>
          <a:bodyPr/>
          <a:lstStyle/>
          <a:p>
            <a:r>
              <a:rPr lang="it-IT" altLang="it-IT"/>
              <a:t>Si consideri, come ulteriore esempio, il problema di elencare cognome e nome dei dipendenti che hanno lo stipendio inferiore allo stipendio medio di tutti i dipendenti. Ricordando che un comando Select può sostituire una costante in una clausola Where si può costruire la query StipendiInferioriMedia.</a:t>
            </a:r>
          </a:p>
          <a:p>
            <a:endParaRPr lang="it-IT" altLang="it-IT"/>
          </a:p>
          <a:p>
            <a:r>
              <a:rPr lang="it-IT" altLang="it-IT"/>
              <a:t>Il comando Select interno restituisce il valore medio degli stipendi; questo dato viene usato nell’interrogazione principale per il confronto con i valori dell’attributo Stipendio nel criterio di selezione scritto dopo Where.</a:t>
            </a:r>
          </a:p>
          <a:p>
            <a:endParaRPr lang="it-IT" altLang="it-IT"/>
          </a:p>
          <a:p>
            <a:endParaRPr lang="it-IT" altLang="it-IT"/>
          </a:p>
          <a:p>
            <a:endParaRPr lang="it-IT" altLang="it-IT"/>
          </a:p>
          <a:p>
            <a:r>
              <a:rPr lang="it-IT" altLang="it-IT"/>
              <a:t>Pagina 276</a:t>
            </a:r>
          </a:p>
        </p:txBody>
      </p:sp>
    </p:spTree>
    <p:extLst>
      <p:ext uri="{BB962C8B-B14F-4D97-AF65-F5344CB8AC3E}">
        <p14:creationId xmlns:p14="http://schemas.microsoft.com/office/powerpoint/2010/main" val="3805327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372BB6-B1F0-4385-9968-435C202C8AF2}" type="slidenum">
              <a:rPr lang="it-IT" altLang="it-IT"/>
              <a:pPr/>
              <a:t>25</a:t>
            </a:fld>
            <a:endParaRPr lang="it-IT" altLang="it-IT"/>
          </a:p>
        </p:txBody>
      </p:sp>
      <p:sp>
        <p:nvSpPr>
          <p:cNvPr id="250882" name="Rectangle 2"/>
          <p:cNvSpPr>
            <a:spLocks noGrp="1" noRot="1" noChangeAspect="1" noChangeArrowheads="1" noTextEdit="1"/>
          </p:cNvSpPr>
          <p:nvPr>
            <p:ph type="sldImg"/>
          </p:nvPr>
        </p:nvSpPr>
        <p:spPr>
          <a:xfrm>
            <a:off x="992188" y="796925"/>
            <a:ext cx="5114925" cy="3836988"/>
          </a:xfrm>
          <a:ln/>
        </p:spPr>
      </p:sp>
      <p:sp>
        <p:nvSpPr>
          <p:cNvPr id="250883" name="Rectangle 3"/>
          <p:cNvSpPr>
            <a:spLocks noGrp="1" noChangeArrowheads="1"/>
          </p:cNvSpPr>
          <p:nvPr>
            <p:ph type="body" idx="1"/>
          </p:nvPr>
        </p:nvSpPr>
        <p:spPr/>
        <p:txBody>
          <a:bodyPr/>
          <a:lstStyle/>
          <a:p>
            <a:r>
              <a:rPr lang="it-IT" altLang="it-IT" sz="1000"/>
              <a:t>Sino ad ora si sono considerate sottointerrogazioni che restituiscono un singolo valore. Il prossimo esempio mostra l’utilità delle sottointerrogazioni che restituiscono un elenco di valori.</a:t>
            </a:r>
          </a:p>
          <a:p>
            <a:r>
              <a:rPr lang="it-IT" altLang="it-IT" sz="1000"/>
              <a:t>Si consideri il problema di elencare, con Nome, Cognome e Stipendio, i dipendenti che sono manager. Procediamo, come nel caso della query StipendioMax, e costruiamo, con l’interrogazione in figura, l’elenco dei codici identificativi dei dipendenti che sono manager:</a:t>
            </a:r>
          </a:p>
          <a:p>
            <a:r>
              <a:rPr lang="it-IT" altLang="it-IT" sz="1000"/>
              <a:t>…. </a:t>
            </a:r>
          </a:p>
          <a:p>
            <a:r>
              <a:rPr lang="it-IT" altLang="it-IT" sz="1000"/>
              <a:t>Disponendo dell’elenco degli ID dei dipendenti che sono manager è molto semplice produrre l’elenco richiesto, come è mostrato in DatiManager. Cortocircuitando la due query precedenti si ottiene la query annidata in figura che risolve il problema.</a:t>
            </a:r>
          </a:p>
          <a:p>
            <a:r>
              <a:rPr lang="it-IT" altLang="it-IT" sz="1000"/>
              <a:t>Per costruire l’interrogazione DatiManager si è fatto uso di una regola della sintassi del linguaggio SQL che afferma che un elenco di valori che compare dopo il predicato </a:t>
            </a:r>
            <a:r>
              <a:rPr lang="it-IT" altLang="it-IT" sz="1000" b="1"/>
              <a:t>IN</a:t>
            </a:r>
            <a:r>
              <a:rPr lang="it-IT" altLang="it-IT" sz="1000"/>
              <a:t>, in una clausola Where, può essere sostituito dalla sottointerrogazione che lo genera. Analogamente, l’elenco dei dipendenti che non sono capi di dipartimento si ottiene, con l’interrogazione:</a:t>
            </a:r>
          </a:p>
          <a:p>
            <a:r>
              <a:rPr lang="it-IT" altLang="it-IT" sz="1000" b="1"/>
              <a:t>SELECT </a:t>
            </a:r>
            <a:r>
              <a:rPr lang="it-IT" altLang="it-IT" sz="1000"/>
              <a:t>Cognome, Nome, Stipendio </a:t>
            </a:r>
            <a:r>
              <a:rPr lang="it-IT" altLang="it-IT" sz="1000" b="1"/>
              <a:t>FROM </a:t>
            </a:r>
            <a:r>
              <a:rPr lang="it-IT" altLang="it-IT" sz="1000"/>
              <a:t>Impiegati </a:t>
            </a:r>
            <a:r>
              <a:rPr lang="it-IT" altLang="it-IT" sz="1000" b="1"/>
              <a:t>WHERE </a:t>
            </a:r>
            <a:r>
              <a:rPr lang="it-IT" altLang="it-IT" sz="1000"/>
              <a:t>ID </a:t>
            </a:r>
            <a:r>
              <a:rPr lang="it-IT" altLang="it-IT" sz="1000" b="1"/>
              <a:t>NOT IN ( SELECT DISTINCT </a:t>
            </a:r>
            <a:r>
              <a:rPr lang="it-IT" altLang="it-IT" sz="1000"/>
              <a:t>Manager </a:t>
            </a:r>
            <a:r>
              <a:rPr lang="it-IT" altLang="it-IT" sz="1000" b="1"/>
              <a:t>FROM </a:t>
            </a:r>
            <a:r>
              <a:rPr lang="it-IT" altLang="it-IT" sz="1000"/>
              <a:t>Dipartimenti );</a:t>
            </a:r>
          </a:p>
          <a:p>
            <a:r>
              <a:rPr lang="it-IT" altLang="it-IT" sz="1000"/>
              <a:t>Si noti in particolare, nella sottoquery, l’uso della clausola </a:t>
            </a:r>
            <a:r>
              <a:rPr lang="it-IT" altLang="it-IT" sz="1000" b="1"/>
              <a:t>DISTINCT </a:t>
            </a:r>
            <a:r>
              <a:rPr lang="it-IT" altLang="it-IT" sz="1000"/>
              <a:t>per impedire che i</a:t>
            </a:r>
          </a:p>
          <a:p>
            <a:r>
              <a:rPr lang="it-IT" altLang="it-IT" sz="1000"/>
              <a:t>manager a capo di più di un dipartimento compaiano più volte. Si ricordi che il predicato IN utilizzato nella forma x IN Elenco, è vero se x appartiene all’elenco, mentre è falso se x non compare in Elenco.</a:t>
            </a:r>
          </a:p>
          <a:p>
            <a:r>
              <a:rPr lang="it-IT" altLang="it-IT" sz="1000"/>
              <a:t>Pagina 277</a:t>
            </a:r>
          </a:p>
        </p:txBody>
      </p:sp>
    </p:spTree>
    <p:extLst>
      <p:ext uri="{BB962C8B-B14F-4D97-AF65-F5344CB8AC3E}">
        <p14:creationId xmlns:p14="http://schemas.microsoft.com/office/powerpoint/2010/main" val="3900711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4B1826-E969-4621-A35F-940A51EF9620}" type="slidenum">
              <a:rPr lang="it-IT" altLang="it-IT"/>
              <a:pPr/>
              <a:t>26</a:t>
            </a:fld>
            <a:endParaRPr lang="it-IT" altLang="it-IT"/>
          </a:p>
        </p:txBody>
      </p:sp>
      <p:sp>
        <p:nvSpPr>
          <p:cNvPr id="254978" name="Rectangle 2"/>
          <p:cNvSpPr>
            <a:spLocks noGrp="1" noRot="1" noChangeAspect="1" noChangeArrowheads="1" noTextEdit="1"/>
          </p:cNvSpPr>
          <p:nvPr>
            <p:ph type="sldImg"/>
          </p:nvPr>
        </p:nvSpPr>
        <p:spPr>
          <a:xfrm>
            <a:off x="992188" y="796925"/>
            <a:ext cx="5114925" cy="3836988"/>
          </a:xfrm>
          <a:ln/>
        </p:spPr>
      </p:sp>
      <p:sp>
        <p:nvSpPr>
          <p:cNvPr id="254979" name="Rectangle 3"/>
          <p:cNvSpPr>
            <a:spLocks noGrp="1" noChangeArrowheads="1"/>
          </p:cNvSpPr>
          <p:nvPr>
            <p:ph type="body" idx="1"/>
          </p:nvPr>
        </p:nvSpPr>
        <p:spPr/>
        <p:txBody>
          <a:bodyPr/>
          <a:lstStyle/>
          <a:p>
            <a:r>
              <a:rPr lang="it-IT" altLang="it-IT"/>
              <a:t>Access ammette l’uso delle interrogazioni annidate. Il loro inserimento può essere effettuato, come abbiamo mostrato negli esempi precedenti, scrivendo l’interrogazione direttamente nella finestra SQL delle query. Per inserire una </a:t>
            </a:r>
            <a:r>
              <a:rPr lang="it-IT" altLang="it-IT" b="1"/>
              <a:t>sottoquery in modalità QBE</a:t>
            </a:r>
            <a:r>
              <a:rPr lang="it-IT" altLang="it-IT"/>
              <a:t>, bisogna scrivere l’istruzione Select che rappresenta la sottoquery in un campo della riga Criteri nella griglia QBE.</a:t>
            </a:r>
          </a:p>
          <a:p>
            <a:r>
              <a:rPr lang="it-IT" altLang="it-IT"/>
              <a:t>La sottoquery va scritta all’interno di una coppia di parentesi tonde e, per rendere più agevole la scrittura dell’istruzione, è opportuno usare la finestra Zoom che si apre facendo clic con il tasto destro del mouse e scegliendo opportunamente nel menu di scelta rapida. Nella figura, che mostra la precedente interrogazione DatiManager in visualizzazione struttura, si noti la sottoquery che produce l’elenco degli ID dei manager da controllare con il predicato IN.</a:t>
            </a:r>
          </a:p>
          <a:p>
            <a:endParaRPr lang="it-IT" altLang="it-IT"/>
          </a:p>
          <a:p>
            <a:endParaRPr lang="it-IT" altLang="it-IT"/>
          </a:p>
          <a:p>
            <a:r>
              <a:rPr lang="it-IT" altLang="it-IT"/>
              <a:t>Pagina 278</a:t>
            </a:r>
          </a:p>
        </p:txBody>
      </p:sp>
    </p:spTree>
    <p:extLst>
      <p:ext uri="{BB962C8B-B14F-4D97-AF65-F5344CB8AC3E}">
        <p14:creationId xmlns:p14="http://schemas.microsoft.com/office/powerpoint/2010/main" val="570290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C42FC-57ED-4028-BC8D-0F2713132378}" type="slidenum">
              <a:rPr lang="it-IT" altLang="it-IT"/>
              <a:pPr/>
              <a:t>27</a:t>
            </a:fld>
            <a:endParaRPr lang="it-IT" altLang="it-IT"/>
          </a:p>
        </p:txBody>
      </p:sp>
      <p:sp>
        <p:nvSpPr>
          <p:cNvPr id="316418" name="Rectangle 2"/>
          <p:cNvSpPr>
            <a:spLocks noGrp="1" noRot="1" noChangeAspect="1" noChangeArrowheads="1" noTextEdit="1"/>
          </p:cNvSpPr>
          <p:nvPr>
            <p:ph type="sldImg"/>
          </p:nvPr>
        </p:nvSpPr>
        <p:spPr>
          <a:xfrm>
            <a:off x="992188" y="796925"/>
            <a:ext cx="5114925" cy="3836988"/>
          </a:xfrm>
          <a:ln/>
        </p:spPr>
      </p:sp>
      <p:sp>
        <p:nvSpPr>
          <p:cNvPr id="316419" name="Rectangle 3"/>
          <p:cNvSpPr>
            <a:spLocks noGrp="1" noChangeArrowheads="1"/>
          </p:cNvSpPr>
          <p:nvPr>
            <p:ph type="body" idx="1"/>
          </p:nvPr>
        </p:nvSpPr>
        <p:spPr/>
        <p:txBody>
          <a:bodyPr/>
          <a:lstStyle/>
          <a:p>
            <a:r>
              <a:rPr lang="it-IT" altLang="it-IT"/>
              <a:t>Si consideri ora il problema di calcolare da quante differenti città di residenza provengono i dipendenti del dipartimento Produzione. Nel linguaggio SQL si usa la funzione Count con la clausola Distinct come nel seguente comando:</a:t>
            </a:r>
          </a:p>
          <a:p>
            <a:r>
              <a:rPr lang="it-IT" altLang="it-IT" b="1"/>
              <a:t>SELECT COUNT</a:t>
            </a:r>
            <a:r>
              <a:rPr lang="it-IT" altLang="it-IT"/>
              <a:t>(</a:t>
            </a:r>
            <a:r>
              <a:rPr lang="it-IT" altLang="it-IT" b="1"/>
              <a:t>DISTINCT </a:t>
            </a:r>
            <a:r>
              <a:rPr lang="it-IT" altLang="it-IT"/>
              <a:t>Residenza) 		Restituisce 2</a:t>
            </a:r>
          </a:p>
          <a:p>
            <a:r>
              <a:rPr lang="it-IT" altLang="it-IT" b="1"/>
              <a:t>FROM </a:t>
            </a:r>
            <a:r>
              <a:rPr lang="it-IT" altLang="it-IT"/>
              <a:t>Impiegati</a:t>
            </a:r>
          </a:p>
          <a:p>
            <a:r>
              <a:rPr lang="it-IT" altLang="it-IT" b="1"/>
              <a:t>WHERE </a:t>
            </a:r>
            <a:r>
              <a:rPr lang="it-IT" altLang="it-IT"/>
              <a:t>Dipartimento = 'Prod';</a:t>
            </a:r>
          </a:p>
          <a:p>
            <a:endParaRPr lang="it-IT" altLang="it-IT"/>
          </a:p>
          <a:p>
            <a:r>
              <a:rPr lang="it-IT" altLang="it-IT"/>
              <a:t>La clausola Distinct non può essere usata nel formato con l’asterisco Count(*). Il linguaggio SQL di Acess non consente l’uso della clausola Distinct all’interno della funzione Count. Il problema può essere risolto con la seguente interrogazione nidificata inserita direttamente nella clausola From:</a:t>
            </a:r>
          </a:p>
          <a:p>
            <a:r>
              <a:rPr lang="it-IT" altLang="it-IT" b="1"/>
              <a:t>SELECT</a:t>
            </a:r>
            <a:r>
              <a:rPr lang="it-IT" altLang="it-IT"/>
              <a:t> COUNT(*)</a:t>
            </a:r>
          </a:p>
          <a:p>
            <a:r>
              <a:rPr lang="it-IT" altLang="it-IT" b="1"/>
              <a:t>FROM ( SELECT DISTINCT </a:t>
            </a:r>
            <a:r>
              <a:rPr lang="it-IT" altLang="it-IT"/>
              <a:t>Residenza</a:t>
            </a:r>
          </a:p>
          <a:p>
            <a:r>
              <a:rPr lang="it-IT" altLang="it-IT" b="1"/>
              <a:t>                FROM </a:t>
            </a:r>
            <a:r>
              <a:rPr lang="it-IT" altLang="it-IT"/>
              <a:t>Impiegati</a:t>
            </a:r>
          </a:p>
          <a:p>
            <a:r>
              <a:rPr lang="it-IT" altLang="it-IT" b="1"/>
              <a:t>                WHERE </a:t>
            </a:r>
            <a:r>
              <a:rPr lang="it-IT" altLang="it-IT"/>
              <a:t>Dipartimento = 'Prod');</a:t>
            </a:r>
          </a:p>
          <a:p>
            <a:endParaRPr lang="it-IT" altLang="it-IT"/>
          </a:p>
          <a:p>
            <a:endParaRPr lang="it-IT" altLang="it-IT"/>
          </a:p>
          <a:p>
            <a:endParaRPr lang="it-IT" altLang="it-IT"/>
          </a:p>
          <a:p>
            <a:endParaRPr lang="it-IT" altLang="it-IT"/>
          </a:p>
          <a:p>
            <a:r>
              <a:rPr lang="it-IT" altLang="it-IT"/>
              <a:t>Pagina 277 - 278</a:t>
            </a:r>
          </a:p>
          <a:p>
            <a:endParaRPr lang="it-IT" altLang="it-IT"/>
          </a:p>
        </p:txBody>
      </p:sp>
    </p:spTree>
    <p:extLst>
      <p:ext uri="{BB962C8B-B14F-4D97-AF65-F5344CB8AC3E}">
        <p14:creationId xmlns:p14="http://schemas.microsoft.com/office/powerpoint/2010/main" val="170630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9908BF-ED36-4667-987E-B08E7EBD29D0}" type="slidenum">
              <a:rPr lang="it-IT" altLang="it-IT"/>
              <a:pPr/>
              <a:t>28</a:t>
            </a:fld>
            <a:endParaRPr lang="it-IT" altLang="it-IT"/>
          </a:p>
        </p:txBody>
      </p:sp>
      <p:sp>
        <p:nvSpPr>
          <p:cNvPr id="320514" name="Rectangle 2"/>
          <p:cNvSpPr>
            <a:spLocks noGrp="1" noRot="1" noChangeAspect="1" noChangeArrowheads="1" noTextEdit="1"/>
          </p:cNvSpPr>
          <p:nvPr>
            <p:ph type="sldImg"/>
          </p:nvPr>
        </p:nvSpPr>
        <p:spPr>
          <a:xfrm>
            <a:off x="992188" y="796925"/>
            <a:ext cx="5114925" cy="3836988"/>
          </a:xfrm>
          <a:ln/>
        </p:spPr>
      </p:sp>
      <p:sp>
        <p:nvSpPr>
          <p:cNvPr id="320515" name="Rectangle 3"/>
          <p:cNvSpPr>
            <a:spLocks noGrp="1" noChangeArrowheads="1"/>
          </p:cNvSpPr>
          <p:nvPr>
            <p:ph type="body" idx="1"/>
          </p:nvPr>
        </p:nvSpPr>
        <p:spPr/>
        <p:txBody>
          <a:bodyPr/>
          <a:lstStyle/>
          <a:p>
            <a:r>
              <a:rPr lang="it-IT" altLang="it-IT"/>
              <a:t>• </a:t>
            </a:r>
            <a:r>
              <a:rPr lang="it-IT" altLang="it-IT" b="1"/>
              <a:t>Query di ricerca dati duplicati in Access</a:t>
            </a:r>
          </a:p>
          <a:p>
            <a:r>
              <a:rPr lang="it-IT" altLang="it-IT"/>
              <a:t>La ricerca di valori duplicati in una colonna di una tabella si può eseguire con una query prodotta da una creazione guidata. Per generare la query si attiva la </a:t>
            </a:r>
            <a:r>
              <a:rPr lang="it-IT" altLang="it-IT" b="1"/>
              <a:t>Creazione guidata query </a:t>
            </a:r>
            <a:r>
              <a:rPr lang="it-IT" altLang="it-IT"/>
              <a:t>e, nella finestra </a:t>
            </a:r>
            <a:r>
              <a:rPr lang="it-IT" altLang="it-IT" b="1"/>
              <a:t>Nuova query </a:t>
            </a:r>
            <a:r>
              <a:rPr lang="it-IT" altLang="it-IT"/>
              <a:t>si sceglie </a:t>
            </a:r>
            <a:r>
              <a:rPr lang="it-IT" altLang="it-IT" b="1"/>
              <a:t>Creazione guidata Query ricerca duplicati. </a:t>
            </a:r>
            <a:r>
              <a:rPr lang="it-IT" altLang="it-IT"/>
              <a:t>Il generatore, in successive finestre di dialogo, richiede di specificare: la tabella e il campo nel quale cercare i valori duplicati e quali altri campi devono essere visualizzati nell’output generato. Al termine dell’interazione la query è salvata con un nome opportuno ed eseguita automaticamente. Per esempio, la ricerca di valori duplicati nel campo Manager di Dipartimenti può essere utile per identificare i manager responsabili di più di un dipartimento. Nell’autocomposizione bisogna richiedere di cercare nella tabella Dipartimenti i valori duplicati di Manager e, oltre al valore di tale campo, di visualizzare anche quello di Descrizione. Access genera la query Trova duplicati per Dipartimenti in figura.</a:t>
            </a:r>
          </a:p>
          <a:p>
            <a:r>
              <a:rPr lang="it-IT" altLang="it-IT"/>
              <a:t>Il codice SQL dell’interrogazione è il seguente: </a:t>
            </a:r>
          </a:p>
          <a:p>
            <a:endParaRPr lang="it-IT" altLang="it-IT"/>
          </a:p>
          <a:p>
            <a:r>
              <a:rPr lang="it-IT" altLang="it-IT"/>
              <a:t>Come si vede, la query di ricerca dei dati duplicati utilizza una query nidificata per generare l’elenco dei manager che compaiono più di una volta in Dipartimenti. Nell’interrogazione nidificata compare una sottoquery che produce, con un controllo sui raggruppamenti, l’elenco dei valori duplicati.</a:t>
            </a:r>
          </a:p>
          <a:p>
            <a:endParaRPr lang="it-IT" altLang="it-IT"/>
          </a:p>
        </p:txBody>
      </p:sp>
    </p:spTree>
    <p:extLst>
      <p:ext uri="{BB962C8B-B14F-4D97-AF65-F5344CB8AC3E}">
        <p14:creationId xmlns:p14="http://schemas.microsoft.com/office/powerpoint/2010/main" val="113091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42550-29F2-488F-8FC4-77E2AEC100B5}" type="slidenum">
              <a:rPr lang="it-IT" altLang="it-IT"/>
              <a:pPr/>
              <a:t>3</a:t>
            </a:fld>
            <a:endParaRPr lang="it-IT" altLang="it-IT"/>
          </a:p>
        </p:txBody>
      </p:sp>
      <p:sp>
        <p:nvSpPr>
          <p:cNvPr id="144386" name="Rectangle 2"/>
          <p:cNvSpPr>
            <a:spLocks noGrp="1" noRot="1" noChangeAspect="1" noChangeArrowheads="1" noTextEdit="1"/>
          </p:cNvSpPr>
          <p:nvPr>
            <p:ph type="sldImg"/>
          </p:nvPr>
        </p:nvSpPr>
        <p:spPr>
          <a:xfrm>
            <a:off x="992188" y="796925"/>
            <a:ext cx="5114925" cy="3836988"/>
          </a:xfrm>
          <a:ln/>
        </p:spPr>
      </p:sp>
      <p:sp>
        <p:nvSpPr>
          <p:cNvPr id="144387" name="Rectangle 3"/>
          <p:cNvSpPr>
            <a:spLocks noGrp="1" noChangeArrowheads="1"/>
          </p:cNvSpPr>
          <p:nvPr>
            <p:ph type="body" idx="1"/>
          </p:nvPr>
        </p:nvSpPr>
        <p:spPr>
          <a:xfrm>
            <a:off x="946150" y="4829175"/>
            <a:ext cx="5207000" cy="4605338"/>
          </a:xfrm>
        </p:spPr>
        <p:txBody>
          <a:bodyPr/>
          <a:lstStyle/>
          <a:p>
            <a:endParaRPr lang="it-IT" altLang="it-IT"/>
          </a:p>
          <a:p>
            <a:r>
              <a:rPr lang="it-IT" altLang="it-IT"/>
              <a:t>Le </a:t>
            </a:r>
            <a:r>
              <a:rPr lang="it-IT" altLang="it-IT" b="1"/>
              <a:t>condizioni di ricerca </a:t>
            </a:r>
            <a:r>
              <a:rPr lang="it-IT" altLang="it-IT"/>
              <a:t>sono utilizzate nelle clausole Where e Having per determinare i criteri di selezione rispettivamente delle righe e dei raggruppamenti. Nella scrittura delle condizioni si usano i segni del confronto =, &lt;, &gt;, &lt;&gt;, &gt;=, &lt;=.</a:t>
            </a:r>
          </a:p>
          <a:p>
            <a:r>
              <a:rPr lang="it-IT" altLang="it-IT"/>
              <a:t>Una condizione di ricerca è costruita anche mettendo insieme più condizioni legate tra loro con gli operatori </a:t>
            </a:r>
            <a:r>
              <a:rPr lang="it-IT" altLang="it-IT" b="1"/>
              <a:t>AND </a:t>
            </a:r>
            <a:r>
              <a:rPr lang="it-IT" altLang="it-IT"/>
              <a:t>e </a:t>
            </a:r>
            <a:r>
              <a:rPr lang="it-IT" altLang="it-IT" b="1"/>
              <a:t>OR</a:t>
            </a:r>
            <a:r>
              <a:rPr lang="it-IT" altLang="it-IT"/>
              <a:t>, precedute eventualmente dall’operazione </a:t>
            </a:r>
            <a:r>
              <a:rPr lang="it-IT" altLang="it-IT" b="1"/>
              <a:t>NOT</a:t>
            </a:r>
            <a:r>
              <a:rPr lang="it-IT" altLang="it-IT"/>
              <a:t>. L’ordine di applicazione degli operatori è il seguente: </a:t>
            </a:r>
            <a:r>
              <a:rPr lang="it-IT" altLang="it-IT" b="1"/>
              <a:t>NOT </a:t>
            </a:r>
            <a:r>
              <a:rPr lang="it-IT" altLang="it-IT"/>
              <a:t>viene applicato prima di </a:t>
            </a:r>
            <a:r>
              <a:rPr lang="it-IT" altLang="it-IT" b="1"/>
              <a:t>AND </a:t>
            </a:r>
            <a:r>
              <a:rPr lang="it-IT" altLang="it-IT"/>
              <a:t>e </a:t>
            </a:r>
            <a:r>
              <a:rPr lang="it-IT" altLang="it-IT" b="1"/>
              <a:t>AND </a:t>
            </a:r>
            <a:r>
              <a:rPr lang="it-IT" altLang="it-IT"/>
              <a:t>prima di </a:t>
            </a:r>
            <a:r>
              <a:rPr lang="it-IT" altLang="it-IT" b="1"/>
              <a:t>OR</a:t>
            </a:r>
            <a:r>
              <a:rPr lang="it-IT" altLang="it-IT"/>
              <a:t>.</a:t>
            </a:r>
          </a:p>
          <a:p>
            <a:r>
              <a:rPr lang="it-IT" altLang="it-IT"/>
              <a:t>Le condizioni di ricerca si possono esprimere utilizzando anche altre parole del linguaggio SQL che indicano operatori o predicati, con i quali è possibile rendere più raffinate ed espressive le interrogazioni alla base di dati.</a:t>
            </a:r>
          </a:p>
          <a:p>
            <a:endParaRPr lang="it-IT" altLang="it-IT" sz="900" b="1"/>
          </a:p>
          <a:p>
            <a:r>
              <a:rPr lang="it-IT" altLang="it-IT" sz="900" b="1"/>
              <a:t>Vedi pagina 273</a:t>
            </a:r>
          </a:p>
        </p:txBody>
      </p:sp>
    </p:spTree>
    <p:extLst>
      <p:ext uri="{BB962C8B-B14F-4D97-AF65-F5344CB8AC3E}">
        <p14:creationId xmlns:p14="http://schemas.microsoft.com/office/powerpoint/2010/main" val="74471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DF37A-F2B7-452E-B11C-32BF40B62EFA}" type="slidenum">
              <a:rPr lang="it-IT" altLang="it-IT"/>
              <a:pPr/>
              <a:t>4</a:t>
            </a:fld>
            <a:endParaRPr lang="it-IT" altLang="it-IT"/>
          </a:p>
        </p:txBody>
      </p:sp>
      <p:sp>
        <p:nvSpPr>
          <p:cNvPr id="271362" name="Rectangle 2"/>
          <p:cNvSpPr>
            <a:spLocks noGrp="1" noRot="1" noChangeAspect="1" noChangeArrowheads="1" noTextEdit="1"/>
          </p:cNvSpPr>
          <p:nvPr>
            <p:ph type="sldImg"/>
          </p:nvPr>
        </p:nvSpPr>
        <p:spPr>
          <a:xfrm>
            <a:off x="992188" y="796925"/>
            <a:ext cx="5114925" cy="3836988"/>
          </a:xfrm>
          <a:ln/>
        </p:spPr>
      </p:sp>
      <p:sp>
        <p:nvSpPr>
          <p:cNvPr id="271363" name="Rectangle 3"/>
          <p:cNvSpPr>
            <a:spLocks noGrp="1" noChangeArrowheads="1"/>
          </p:cNvSpPr>
          <p:nvPr>
            <p:ph type="body" idx="1"/>
          </p:nvPr>
        </p:nvSpPr>
        <p:spPr>
          <a:xfrm>
            <a:off x="946150" y="4829175"/>
            <a:ext cx="5207000" cy="4605338"/>
          </a:xfrm>
        </p:spPr>
        <p:txBody>
          <a:bodyPr/>
          <a:lstStyle/>
          <a:p>
            <a:r>
              <a:rPr lang="it-IT" altLang="it-IT"/>
              <a:t>L’operatore </a:t>
            </a:r>
            <a:r>
              <a:rPr lang="it-IT" altLang="it-IT" b="1"/>
              <a:t>BETWEEN </a:t>
            </a:r>
            <a:r>
              <a:rPr lang="it-IT" altLang="it-IT"/>
              <a:t>controlla se un valore è compreso all’interno di un intervallo di valori, inclusi gli estremi. È possibile specificare, anteponendolo a Between, anche l’operatore logico </a:t>
            </a:r>
            <a:r>
              <a:rPr lang="it-IT" altLang="it-IT" b="1"/>
              <a:t>NOT </a:t>
            </a:r>
            <a:r>
              <a:rPr lang="it-IT" altLang="it-IT"/>
              <a:t>per valutare la condizione opposta, cioè per controllare se il valore non rientra nell’intervallo specificato. Per ottenere l’elenco dei dipendenti (con cognome, nome, residenza) che hanno retribuzione compresa tra 30000 e 45000 euro, si può usare la parola Between nella scrittura della condizione dopo Where: … </a:t>
            </a:r>
          </a:p>
          <a:p>
            <a:r>
              <a:rPr lang="it-IT" altLang="it-IT"/>
              <a:t>La condizione specificata con Between nella clausola Where è preferibile, per chiarezza e sinteticità, alla condizione equivalente: Stipendio&gt;=30000 </a:t>
            </a:r>
            <a:r>
              <a:rPr lang="it-IT" altLang="it-IT" b="1"/>
              <a:t>AND </a:t>
            </a:r>
            <a:r>
              <a:rPr lang="it-IT" altLang="it-IT"/>
              <a:t>Stipendio&lt;=45000</a:t>
            </a:r>
            <a:endParaRPr lang="it-IT" altLang="it-IT" b="1"/>
          </a:p>
          <a:p>
            <a:r>
              <a:rPr lang="it-IT" altLang="it-IT"/>
              <a:t>L’operatore </a:t>
            </a:r>
            <a:r>
              <a:rPr lang="it-IT" altLang="it-IT" b="1"/>
              <a:t>IN </a:t>
            </a:r>
            <a:r>
              <a:rPr lang="it-IT" altLang="it-IT"/>
              <a:t>controlla se un valore appartiene a uno dei valori di una lista che viene precisata dopo la parola In all’interno della condizione. Anche </a:t>
            </a:r>
            <a:r>
              <a:rPr lang="it-IT" altLang="it-IT" b="1"/>
              <a:t>IN </a:t>
            </a:r>
            <a:r>
              <a:rPr lang="it-IT" altLang="it-IT"/>
              <a:t>può essere preceduto da </a:t>
            </a:r>
            <a:r>
              <a:rPr lang="it-IT" altLang="it-IT" b="1"/>
              <a:t>NOT </a:t>
            </a:r>
            <a:r>
              <a:rPr lang="it-IT" altLang="it-IT"/>
              <a:t>per indicare la condizione opposta, cioè la non appartenenza del valore all’insieme dei valori. Per ottenere tutti i dati dei dipendenti che risiedono a Torino, Venezia e Palermo, si usa il comando Select nella forma: …….</a:t>
            </a:r>
          </a:p>
          <a:p>
            <a:r>
              <a:rPr lang="it-IT" altLang="it-IT" b="1"/>
              <a:t>WHERE </a:t>
            </a:r>
            <a:r>
              <a:rPr lang="it-IT" altLang="it-IT"/>
              <a:t>Residenza </a:t>
            </a:r>
            <a:r>
              <a:rPr lang="it-IT" altLang="it-IT" b="1"/>
              <a:t>IN </a:t>
            </a:r>
            <a:r>
              <a:rPr lang="it-IT" altLang="it-IT"/>
              <a:t>('Torino','Venezia','Palermo');</a:t>
            </a:r>
          </a:p>
          <a:p>
            <a:r>
              <a:rPr lang="it-IT" altLang="it-IT"/>
              <a:t>Anche in questo caso la condizione espressa con In nella clausola Where è sicuramente preferibile alla condizione equivalente:</a:t>
            </a:r>
          </a:p>
          <a:p>
            <a:r>
              <a:rPr lang="it-IT" altLang="it-IT"/>
              <a:t>Residenza ='Torino' </a:t>
            </a:r>
            <a:r>
              <a:rPr lang="it-IT" altLang="it-IT" b="1"/>
              <a:t>OR </a:t>
            </a:r>
            <a:r>
              <a:rPr lang="it-IT" altLang="it-IT"/>
              <a:t>Residenza ='Venezia' </a:t>
            </a:r>
            <a:r>
              <a:rPr lang="it-IT" altLang="it-IT" b="1"/>
              <a:t>OR </a:t>
            </a:r>
            <a:r>
              <a:rPr lang="it-IT" altLang="it-IT"/>
              <a:t>Residenza ='Palermo'</a:t>
            </a:r>
            <a:endParaRPr lang="it-IT" altLang="it-IT" sz="1000" b="1"/>
          </a:p>
          <a:p>
            <a:endParaRPr lang="it-IT" altLang="it-IT" sz="1000" b="1"/>
          </a:p>
          <a:p>
            <a:r>
              <a:rPr lang="it-IT" altLang="it-IT" sz="1000" b="1"/>
              <a:t>Vedi pagina 273</a:t>
            </a:r>
          </a:p>
        </p:txBody>
      </p:sp>
    </p:spTree>
    <p:extLst>
      <p:ext uri="{BB962C8B-B14F-4D97-AF65-F5344CB8AC3E}">
        <p14:creationId xmlns:p14="http://schemas.microsoft.com/office/powerpoint/2010/main" val="362914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3197C-5623-4777-A390-EBEFC81B2559}" type="slidenum">
              <a:rPr lang="it-IT" altLang="it-IT"/>
              <a:pPr/>
              <a:t>5</a:t>
            </a:fld>
            <a:endParaRPr lang="it-IT" altLang="it-IT"/>
          </a:p>
        </p:txBody>
      </p:sp>
      <p:sp>
        <p:nvSpPr>
          <p:cNvPr id="147458" name="Rectangle 2"/>
          <p:cNvSpPr>
            <a:spLocks noGrp="1" noRot="1" noChangeAspect="1" noChangeArrowheads="1" noTextEdit="1"/>
          </p:cNvSpPr>
          <p:nvPr>
            <p:ph type="sldImg"/>
          </p:nvPr>
        </p:nvSpPr>
        <p:spPr>
          <a:xfrm>
            <a:off x="992188" y="796925"/>
            <a:ext cx="5114925" cy="3836988"/>
          </a:xfrm>
          <a:ln/>
        </p:spPr>
      </p:sp>
      <p:sp>
        <p:nvSpPr>
          <p:cNvPr id="147459" name="Rectangle 3"/>
          <p:cNvSpPr>
            <a:spLocks noGrp="1" noChangeArrowheads="1"/>
          </p:cNvSpPr>
          <p:nvPr>
            <p:ph type="body" idx="1"/>
          </p:nvPr>
        </p:nvSpPr>
        <p:spPr/>
        <p:txBody>
          <a:bodyPr/>
          <a:lstStyle/>
          <a:p>
            <a:pPr>
              <a:lnSpc>
                <a:spcPct val="80000"/>
              </a:lnSpc>
            </a:pPr>
            <a:r>
              <a:rPr lang="it-IT" altLang="it-IT" sz="1000"/>
              <a:t>L’operatore </a:t>
            </a:r>
            <a:r>
              <a:rPr lang="it-IT" altLang="it-IT" sz="1000" b="1"/>
              <a:t>LIKE </a:t>
            </a:r>
            <a:r>
              <a:rPr lang="it-IT" altLang="it-IT" sz="1000"/>
              <a:t>confronta il valore di un attributo di tipo carattere con un modello di stringa che può contenere </a:t>
            </a:r>
            <a:r>
              <a:rPr lang="it-IT" altLang="it-IT" sz="1000" b="1"/>
              <a:t>caratteri jolly </a:t>
            </a:r>
            <a:r>
              <a:rPr lang="it-IT" altLang="it-IT" sz="1000"/>
              <a:t>(o metacaratteri). Anche in questo caso si può usare l’operatore </a:t>
            </a:r>
            <a:r>
              <a:rPr lang="it-IT" altLang="it-IT" sz="1000" b="1"/>
              <a:t>NOT </a:t>
            </a:r>
            <a:r>
              <a:rPr lang="it-IT" altLang="it-IT" sz="1000"/>
              <a:t>prima di Like per indicare criteri di ricerca opposti. Per l’uso dell’operatore </a:t>
            </a:r>
            <a:r>
              <a:rPr lang="it-IT" altLang="it-IT" sz="1000" b="1"/>
              <a:t>LIKE </a:t>
            </a:r>
            <a:r>
              <a:rPr lang="it-IT" altLang="it-IT" sz="1000"/>
              <a:t>nelle interrogazioni SQL di Access valgono le convenzioni descritte nel capitolo precedente.  I caratteri jolly sono:</a:t>
            </a:r>
          </a:p>
          <a:p>
            <a:pPr>
              <a:lnSpc>
                <a:spcPct val="80000"/>
              </a:lnSpc>
            </a:pPr>
            <a:r>
              <a:rPr lang="it-IT" altLang="it-IT" sz="1000"/>
              <a:t>_ (underline) per indicare uno e un solo carattere qualsiasi in quella posizione della stringa;</a:t>
            </a:r>
          </a:p>
          <a:p>
            <a:pPr>
              <a:lnSpc>
                <a:spcPct val="80000"/>
              </a:lnSpc>
            </a:pPr>
            <a:r>
              <a:rPr lang="it-IT" altLang="it-IT" sz="1000"/>
              <a:t>% (percento) per indicare una sequenza di zero o più caratteri in quella posizione della stringa.</a:t>
            </a:r>
          </a:p>
          <a:p>
            <a:pPr>
              <a:lnSpc>
                <a:spcPct val="80000"/>
              </a:lnSpc>
            </a:pPr>
            <a:r>
              <a:rPr lang="it-IT" altLang="it-IT" sz="1000"/>
              <a:t>Per esempio:</a:t>
            </a:r>
          </a:p>
          <a:p>
            <a:pPr>
              <a:lnSpc>
                <a:spcPct val="80000"/>
              </a:lnSpc>
            </a:pPr>
            <a:r>
              <a:rPr lang="it-IT" altLang="it-IT" sz="1000"/>
              <a:t>LIKE 'xyz%' vengono ricercate tutte le stringhe che iniziano con i caratteri 'xyz';</a:t>
            </a:r>
          </a:p>
          <a:p>
            <a:pPr>
              <a:lnSpc>
                <a:spcPct val="80000"/>
              </a:lnSpc>
            </a:pPr>
            <a:r>
              <a:rPr lang="it-IT" altLang="it-IT" sz="1000"/>
              <a:t>LIKE '%xyz' serve a ricercare tutte le stringhe che finiscono con i caratteri 'xyz';</a:t>
            </a:r>
          </a:p>
          <a:p>
            <a:pPr>
              <a:lnSpc>
                <a:spcPct val="80000"/>
              </a:lnSpc>
            </a:pPr>
            <a:r>
              <a:rPr lang="it-IT" altLang="it-IT" sz="1000"/>
              <a:t>LIKE '%xyz%' per tutte le stringhe di 3 o più caratteri che contengono i caratteri 'xyz';</a:t>
            </a:r>
          </a:p>
          <a:p>
            <a:pPr>
              <a:lnSpc>
                <a:spcPct val="80000"/>
              </a:lnSpc>
            </a:pPr>
            <a:r>
              <a:rPr lang="it-IT" altLang="it-IT" sz="1000"/>
              <a:t>LIKE '_xyz' controlla le stringhe di 4 caratteri che finiscono con 'xyz'.</a:t>
            </a:r>
          </a:p>
          <a:p>
            <a:pPr>
              <a:lnSpc>
                <a:spcPct val="80000"/>
              </a:lnSpc>
            </a:pPr>
            <a:r>
              <a:rPr lang="it-IT" altLang="it-IT" sz="1000"/>
              <a:t>L’operatore Like utilizzato con un modello di stringa che non contiene caratteri jolly è del tutto equivalente all’operatore =.</a:t>
            </a:r>
          </a:p>
          <a:p>
            <a:pPr>
              <a:lnSpc>
                <a:spcPct val="80000"/>
              </a:lnSpc>
            </a:pPr>
            <a:r>
              <a:rPr lang="it-IT" altLang="it-IT" sz="1000"/>
              <a:t>Con il comando Select scritto nella forma seguente, è possibile ottenere il cognome e il dipartimento dei dipendenti con il cognome che inizia con ‘R’;</a:t>
            </a:r>
          </a:p>
          <a:p>
            <a:pPr>
              <a:lnSpc>
                <a:spcPct val="80000"/>
              </a:lnSpc>
            </a:pPr>
            <a:endParaRPr lang="it-IT" altLang="it-IT" sz="1000" b="1"/>
          </a:p>
          <a:p>
            <a:pPr>
              <a:lnSpc>
                <a:spcPct val="80000"/>
              </a:lnSpc>
            </a:pPr>
            <a:r>
              <a:rPr lang="it-IT" altLang="it-IT" sz="1000"/>
              <a:t>Per ricercare uno dei caratteri jolly in una stringa si deve usare uno speciale carattere, detto </a:t>
            </a:r>
            <a:r>
              <a:rPr lang="it-IT" altLang="it-IT" sz="1000" b="1"/>
              <a:t>carattere escape </a:t>
            </a:r>
            <a:r>
              <a:rPr lang="it-IT" altLang="it-IT" sz="1000"/>
              <a:t>per qualificare il carattere come carattere da ricercare e non come un metacarattere. Il carattere escape viene precisato con la dichiarazione </a:t>
            </a:r>
            <a:r>
              <a:rPr lang="it-IT" altLang="it-IT" sz="1000" b="1"/>
              <a:t>ESCAPE</a:t>
            </a:r>
            <a:r>
              <a:rPr lang="it-IT" altLang="it-IT" sz="1000"/>
              <a:t>. Per esempio, per ricercare la presenza del carattere _ nel nome di un dipartimento, si usa la seguente condizione:</a:t>
            </a:r>
          </a:p>
          <a:p>
            <a:pPr>
              <a:lnSpc>
                <a:spcPct val="80000"/>
              </a:lnSpc>
            </a:pPr>
            <a:r>
              <a:rPr lang="it-IT" altLang="it-IT" sz="1000" b="1"/>
              <a:t>LIKE </a:t>
            </a:r>
            <a:r>
              <a:rPr lang="it-IT" altLang="it-IT" sz="1000"/>
              <a:t>'%$_%' </a:t>
            </a:r>
            <a:r>
              <a:rPr lang="it-IT" altLang="it-IT" sz="1000" b="1"/>
              <a:t>ESCAPE </a:t>
            </a:r>
            <a:r>
              <a:rPr lang="it-IT" altLang="it-IT" sz="1000"/>
              <a:t>'$'.</a:t>
            </a:r>
          </a:p>
          <a:p>
            <a:pPr>
              <a:lnSpc>
                <a:spcPct val="80000"/>
              </a:lnSpc>
            </a:pPr>
            <a:r>
              <a:rPr lang="it-IT" altLang="it-IT" sz="1000"/>
              <a:t>Il carattere ‘$’ è il carattere escape e, pertanto, la sequenza ‘$_’ precisa che il carattere _ (underline) è il carattere da ricercare nella stringa e non un carattere jolly. Si noti bene che l’SQL di Access accetta, come molte altre implementazione di SQL, la coppia di caratteri jolly: ? ed * in sostituzione dei caratteri di sottolineatura _ e di percentuale %. In sostanza nell’SQL di Access: </a:t>
            </a:r>
          </a:p>
          <a:p>
            <a:pPr>
              <a:lnSpc>
                <a:spcPct val="80000"/>
              </a:lnSpc>
            </a:pPr>
            <a:r>
              <a:rPr lang="it-IT" altLang="it-IT" sz="1000"/>
              <a:t>- con ? si vuole indicare la presenza di uno e un solo carattere nella stringa modello;</a:t>
            </a:r>
          </a:p>
          <a:p>
            <a:pPr>
              <a:lnSpc>
                <a:spcPct val="80000"/>
              </a:lnSpc>
            </a:pPr>
            <a:r>
              <a:rPr lang="it-IT" altLang="it-IT" sz="1000"/>
              <a:t>- il carattere * indica una sequenza arbitraria (e anche vuota) di caratteri.</a:t>
            </a:r>
          </a:p>
          <a:p>
            <a:pPr>
              <a:lnSpc>
                <a:spcPct val="80000"/>
              </a:lnSpc>
            </a:pPr>
            <a:endParaRPr lang="it-IT" altLang="it-IT" sz="1000" b="1"/>
          </a:p>
          <a:p>
            <a:pPr>
              <a:lnSpc>
                <a:spcPct val="80000"/>
              </a:lnSpc>
            </a:pPr>
            <a:r>
              <a:rPr lang="it-IT" altLang="it-IT" sz="1000" b="1"/>
              <a:t>Pagina 273-274</a:t>
            </a:r>
          </a:p>
        </p:txBody>
      </p:sp>
    </p:spTree>
    <p:extLst>
      <p:ext uri="{BB962C8B-B14F-4D97-AF65-F5344CB8AC3E}">
        <p14:creationId xmlns:p14="http://schemas.microsoft.com/office/powerpoint/2010/main" val="2308107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4D322E-508F-4B6C-B6BE-D7349612B1A7}" type="slidenum">
              <a:rPr lang="it-IT" altLang="it-IT"/>
              <a:pPr/>
              <a:t>6</a:t>
            </a:fld>
            <a:endParaRPr lang="it-IT" altLang="it-IT"/>
          </a:p>
        </p:txBody>
      </p:sp>
      <p:sp>
        <p:nvSpPr>
          <p:cNvPr id="172034" name="Rectangle 2"/>
          <p:cNvSpPr>
            <a:spLocks noGrp="1" noRot="1" noChangeAspect="1" noChangeArrowheads="1" noTextEdit="1"/>
          </p:cNvSpPr>
          <p:nvPr>
            <p:ph type="sldImg"/>
          </p:nvPr>
        </p:nvSpPr>
        <p:spPr>
          <a:xfrm>
            <a:off x="992188" y="796925"/>
            <a:ext cx="5114925" cy="3836988"/>
          </a:xfrm>
          <a:ln/>
        </p:spPr>
      </p:sp>
      <p:sp>
        <p:nvSpPr>
          <p:cNvPr id="172035" name="Rectangle 3"/>
          <p:cNvSpPr>
            <a:spLocks noGrp="1" noChangeArrowheads="1"/>
          </p:cNvSpPr>
          <p:nvPr>
            <p:ph type="body" idx="1"/>
          </p:nvPr>
        </p:nvSpPr>
        <p:spPr/>
        <p:txBody>
          <a:bodyPr/>
          <a:lstStyle/>
          <a:p>
            <a:endParaRPr lang="it-IT" altLang="it-IT" b="1"/>
          </a:p>
        </p:txBody>
      </p:sp>
    </p:spTree>
    <p:extLst>
      <p:ext uri="{BB962C8B-B14F-4D97-AF65-F5344CB8AC3E}">
        <p14:creationId xmlns:p14="http://schemas.microsoft.com/office/powerpoint/2010/main" val="300749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C028F-F5C9-4887-90BD-4C69CC1ED857}" type="slidenum">
              <a:rPr lang="it-IT" altLang="it-IT"/>
              <a:pPr/>
              <a:t>7</a:t>
            </a:fld>
            <a:endParaRPr lang="it-IT" altLang="it-IT"/>
          </a:p>
        </p:txBody>
      </p:sp>
      <p:sp>
        <p:nvSpPr>
          <p:cNvPr id="178178" name="Rectangle 2"/>
          <p:cNvSpPr>
            <a:spLocks noGrp="1" noRot="1" noChangeAspect="1" noChangeArrowheads="1" noTextEdit="1"/>
          </p:cNvSpPr>
          <p:nvPr>
            <p:ph type="sldImg"/>
          </p:nvPr>
        </p:nvSpPr>
        <p:spPr>
          <a:xfrm>
            <a:off x="992188" y="796925"/>
            <a:ext cx="5114925" cy="3836988"/>
          </a:xfrm>
          <a:ln/>
        </p:spPr>
      </p:sp>
      <p:sp>
        <p:nvSpPr>
          <p:cNvPr id="178179" name="Rectangle 3"/>
          <p:cNvSpPr>
            <a:spLocks noGrp="1" noChangeArrowheads="1"/>
          </p:cNvSpPr>
          <p:nvPr>
            <p:ph type="body" idx="1"/>
          </p:nvPr>
        </p:nvSpPr>
        <p:spPr/>
        <p:txBody>
          <a:bodyPr/>
          <a:lstStyle/>
          <a:p>
            <a:r>
              <a:rPr lang="it-IT" altLang="it-IT" sz="1000"/>
              <a:t>All’interno del comando Select possono essere usate funzioni predefinite che agiscono sui valori contenuti in insiemi di righe della tabella e che per questo motivo si chiamano </a:t>
            </a:r>
            <a:r>
              <a:rPr lang="it-IT" altLang="it-IT" sz="1000" b="1"/>
              <a:t>funzioni di aggregazione</a:t>
            </a:r>
            <a:r>
              <a:rPr lang="it-IT" altLang="it-IT" sz="1000"/>
              <a:t>.</a:t>
            </a:r>
          </a:p>
          <a:p>
            <a:r>
              <a:rPr lang="it-IT" altLang="it-IT" sz="1000"/>
              <a:t>Le funzioni di aggregazione agiscono sui valori di una singola colonna e restituiscono un solo valore come il massimo o il minimo dei valori considerati. Le righe considerate per l’aggregazione sono quelle prodotte dall’interrogazione e quindi, in presenza di una clausola Where, sono le sole righe che soddisfano la condizione specificata.</a:t>
            </a:r>
          </a:p>
          <a:p>
            <a:r>
              <a:rPr lang="it-IT" altLang="it-IT" sz="1000"/>
              <a:t>Le funzioni di aggregazione possono essere utilizzate solo come argomento scritto accanto a Select oppure nella clausola Having (che sarà spiegata nell’approfondimento del prossimo paragrafo).</a:t>
            </a:r>
          </a:p>
          <a:p>
            <a:endParaRPr lang="it-IT" altLang="it-IT" sz="1000"/>
          </a:p>
          <a:p>
            <a:r>
              <a:rPr lang="it-IT" altLang="it-IT" sz="1000"/>
              <a:t>• </a:t>
            </a:r>
            <a:r>
              <a:rPr lang="it-IT" altLang="it-IT" sz="1000" b="1"/>
              <a:t>Funzione COUNT</a:t>
            </a:r>
          </a:p>
          <a:p>
            <a:r>
              <a:rPr lang="it-IT" altLang="it-IT" sz="1000"/>
              <a:t>La funzione </a:t>
            </a:r>
            <a:r>
              <a:rPr lang="it-IT" altLang="it-IT" sz="1000" b="1"/>
              <a:t>COUNT </a:t>
            </a:r>
            <a:r>
              <a:rPr lang="it-IT" altLang="it-IT" sz="1000"/>
              <a:t>conta il numero di righe selezionate dall’interrogazione. La sintassi del linguaggio SQL richiede di specificare come argomento della funzione il nome di un attributo oppure il carattere * (asterisco): nel primo caso non vengono conteggiate le righe che hanno valore Null nella colonna dell’attributo specificato; nel secondo caso, indicando l’asterisco, la funzione Count(*) calcola il numero delle righe della tabella, incluse quelle con campi di tipo Null. In sostanza la funzione Count(*) serve per ottenere la cardinalità di una relazione.</a:t>
            </a:r>
          </a:p>
          <a:p>
            <a:r>
              <a:rPr lang="it-IT" altLang="it-IT" sz="1000"/>
              <a:t>Il seguente comando restituisce il numero delle righe presenti nella tabella Impiegati (12 nell’esempio):</a:t>
            </a:r>
          </a:p>
          <a:p>
            <a:endParaRPr lang="it-IT" altLang="it-IT" sz="1000" b="1"/>
          </a:p>
          <a:p>
            <a:r>
              <a:rPr lang="it-IT" altLang="it-IT" sz="1000" b="1"/>
              <a:t>SELECT COUNT (</a:t>
            </a:r>
            <a:r>
              <a:rPr lang="it-IT" altLang="it-IT" sz="1000"/>
              <a:t>*</a:t>
            </a:r>
            <a:r>
              <a:rPr lang="it-IT" altLang="it-IT" sz="1000" b="1"/>
              <a:t>) FROM </a:t>
            </a:r>
            <a:r>
              <a:rPr lang="it-IT" altLang="it-IT" sz="1000"/>
              <a:t>Impiegati; </a:t>
            </a:r>
          </a:p>
          <a:p>
            <a:endParaRPr lang="it-IT" altLang="it-IT" sz="1000"/>
          </a:p>
          <a:p>
            <a:r>
              <a:rPr lang="it-IT" altLang="it-IT" sz="1000" b="1"/>
              <a:t>Vedi pagine 267</a:t>
            </a:r>
          </a:p>
          <a:p>
            <a:endParaRPr lang="it-IT" altLang="it-IT" sz="1000" b="1"/>
          </a:p>
        </p:txBody>
      </p:sp>
    </p:spTree>
    <p:extLst>
      <p:ext uri="{BB962C8B-B14F-4D97-AF65-F5344CB8AC3E}">
        <p14:creationId xmlns:p14="http://schemas.microsoft.com/office/powerpoint/2010/main" val="1503802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0F095-2022-472D-B4E3-6C399FDDB722}" type="slidenum">
              <a:rPr lang="it-IT" altLang="it-IT"/>
              <a:pPr/>
              <a:t>8</a:t>
            </a:fld>
            <a:endParaRPr lang="it-IT" altLang="it-IT"/>
          </a:p>
        </p:txBody>
      </p:sp>
      <p:sp>
        <p:nvSpPr>
          <p:cNvPr id="285698" name="Rectangle 2"/>
          <p:cNvSpPr>
            <a:spLocks noGrp="1" noRot="1" noChangeAspect="1" noChangeArrowheads="1" noTextEdit="1"/>
          </p:cNvSpPr>
          <p:nvPr>
            <p:ph type="sldImg"/>
          </p:nvPr>
        </p:nvSpPr>
        <p:spPr>
          <a:xfrm>
            <a:off x="992188" y="796925"/>
            <a:ext cx="5114925" cy="3836988"/>
          </a:xfrm>
          <a:ln/>
        </p:spPr>
      </p:sp>
      <p:sp>
        <p:nvSpPr>
          <p:cNvPr id="285699" name="Rectangle 3"/>
          <p:cNvSpPr>
            <a:spLocks noGrp="1" noChangeArrowheads="1"/>
          </p:cNvSpPr>
          <p:nvPr>
            <p:ph type="body" idx="1"/>
          </p:nvPr>
        </p:nvSpPr>
        <p:spPr/>
        <p:txBody>
          <a:bodyPr/>
          <a:lstStyle/>
          <a:p>
            <a:pPr>
              <a:lnSpc>
                <a:spcPct val="90000"/>
              </a:lnSpc>
            </a:pPr>
            <a:r>
              <a:rPr lang="it-IT" altLang="it-IT" sz="1000"/>
              <a:t>Specificando il nome dell’attributo Dipartimento come argomento della funzione Count, si ottiene il numero dei dipendenti della tabella Impiegati che sono assegnati a un dipartimento. (11 nell’esempio perché nel conteggio non sono considerati i valori nulli).</a:t>
            </a:r>
          </a:p>
          <a:p>
            <a:pPr>
              <a:lnSpc>
                <a:spcPct val="90000"/>
              </a:lnSpc>
            </a:pPr>
            <a:r>
              <a:rPr lang="it-IT" altLang="it-IT" sz="1000" b="1"/>
              <a:t>SELECT COUNT (</a:t>
            </a:r>
            <a:r>
              <a:rPr lang="it-IT" altLang="it-IT" sz="1000"/>
              <a:t>Dipartimento</a:t>
            </a:r>
            <a:r>
              <a:rPr lang="it-IT" altLang="it-IT" sz="1000" b="1"/>
              <a:t>) 	FROM </a:t>
            </a:r>
            <a:r>
              <a:rPr lang="it-IT" altLang="it-IT" sz="1000"/>
              <a:t>Impiegati; Restituisce 11</a:t>
            </a:r>
          </a:p>
          <a:p>
            <a:pPr>
              <a:lnSpc>
                <a:spcPct val="90000"/>
              </a:lnSpc>
            </a:pPr>
            <a:r>
              <a:rPr lang="it-IT" altLang="it-IT" sz="1000"/>
              <a:t>La seguente interrogazione restituisce il numero dei dipendenti residenti a Roma presenti nella tabella Impiegati:</a:t>
            </a:r>
          </a:p>
          <a:p>
            <a:pPr>
              <a:lnSpc>
                <a:spcPct val="90000"/>
              </a:lnSpc>
            </a:pPr>
            <a:r>
              <a:rPr lang="it-IT" altLang="it-IT" sz="1000" b="1"/>
              <a:t>SELECT COUNT</a:t>
            </a:r>
            <a:r>
              <a:rPr lang="it-IT" altLang="it-IT" sz="1000"/>
              <a:t>(*)  </a:t>
            </a:r>
            <a:r>
              <a:rPr lang="it-IT" altLang="it-IT" sz="1000" b="1"/>
              <a:t>FROM </a:t>
            </a:r>
            <a:r>
              <a:rPr lang="it-IT" altLang="it-IT" sz="1000"/>
              <a:t>Impiegati  </a:t>
            </a:r>
            <a:r>
              <a:rPr lang="it-IT" altLang="it-IT" sz="1000" b="1"/>
              <a:t>WHERE </a:t>
            </a:r>
            <a:r>
              <a:rPr lang="it-IT" altLang="it-IT" sz="1000"/>
              <a:t>Residenza = 'Roma';</a:t>
            </a:r>
          </a:p>
          <a:p>
            <a:pPr>
              <a:lnSpc>
                <a:spcPct val="90000"/>
              </a:lnSpc>
            </a:pPr>
            <a:r>
              <a:rPr lang="it-IT" altLang="it-IT" sz="1000"/>
              <a:t>Il risultato del conteggio può essere anche descritto con un’opportuna intestazione, come già visto in precedenza, aggiungendo la clausola </a:t>
            </a:r>
            <a:r>
              <a:rPr lang="it-IT" altLang="it-IT" sz="1000" b="1"/>
              <a:t>AS </a:t>
            </a:r>
            <a:r>
              <a:rPr lang="it-IT" altLang="it-IT" sz="1000"/>
              <a:t>seguita dal nuovo nome da utilizzare come intestazione di colonna.</a:t>
            </a:r>
          </a:p>
          <a:p>
            <a:pPr>
              <a:lnSpc>
                <a:spcPct val="90000"/>
              </a:lnSpc>
            </a:pPr>
            <a:r>
              <a:rPr lang="it-IT" altLang="it-IT" sz="1000"/>
              <a:t>Diversamente la colonna viene presentata con un’intestazione che dipende dall’implementazione: Access, per esempio, nel caso dell’interrogazione considerata, produce l’intestazione EXPR1000, EXPR1001, … .</a:t>
            </a:r>
          </a:p>
          <a:p>
            <a:pPr>
              <a:lnSpc>
                <a:spcPct val="90000"/>
              </a:lnSpc>
            </a:pPr>
            <a:r>
              <a:rPr lang="it-IT" altLang="it-IT" sz="1000" b="1"/>
              <a:t>SELECT COUNT</a:t>
            </a:r>
            <a:r>
              <a:rPr lang="it-IT" altLang="it-IT" sz="1000"/>
              <a:t>(*)</a:t>
            </a:r>
            <a:r>
              <a:rPr lang="it-IT" altLang="it-IT" sz="1000" b="1"/>
              <a:t>, COUNT</a:t>
            </a:r>
            <a:r>
              <a:rPr lang="it-IT" altLang="it-IT" sz="1000"/>
              <a:t>(*) </a:t>
            </a:r>
            <a:r>
              <a:rPr lang="it-IT" altLang="it-IT" sz="1000" b="1"/>
              <a:t>AS </a:t>
            </a:r>
            <a:r>
              <a:rPr lang="it-IT" altLang="it-IT" sz="1000"/>
              <a:t>ResidentiRoma </a:t>
            </a:r>
            <a:r>
              <a:rPr lang="it-IT" altLang="it-IT" sz="1000" b="1"/>
              <a:t>FROM </a:t>
            </a:r>
            <a:r>
              <a:rPr lang="it-IT" altLang="it-IT" sz="1000"/>
              <a:t>Impiegati </a:t>
            </a:r>
            <a:r>
              <a:rPr lang="it-IT" altLang="it-IT" sz="1000" b="1"/>
              <a:t>WHERE </a:t>
            </a:r>
            <a:r>
              <a:rPr lang="it-IT" altLang="it-IT" sz="1000"/>
              <a:t>Residenza = 'Roma';</a:t>
            </a:r>
            <a:endParaRPr lang="it-IT" altLang="it-IT" sz="1000" b="1"/>
          </a:p>
          <a:p>
            <a:pPr>
              <a:lnSpc>
                <a:spcPct val="90000"/>
              </a:lnSpc>
            </a:pPr>
            <a:endParaRPr lang="it-IT" altLang="it-IT" sz="1000"/>
          </a:p>
          <a:p>
            <a:pPr>
              <a:lnSpc>
                <a:spcPct val="90000"/>
              </a:lnSpc>
            </a:pPr>
            <a:r>
              <a:rPr lang="it-IT" altLang="it-IT" sz="1000"/>
              <a:t>La funzione </a:t>
            </a:r>
            <a:r>
              <a:rPr lang="it-IT" altLang="it-IT" sz="1000" b="1"/>
              <a:t>SUM </a:t>
            </a:r>
            <a:r>
              <a:rPr lang="it-IT" altLang="it-IT" sz="1000"/>
              <a:t>restituisce la somma di tutti i valori contenuti in una colonna specificatacome argomento della funzione: naturalmente l’attributo utilizzato nel calcolo deve essere di tipo numerico; anche con questa funzione si può usare, se necessario, la parola Distinct prima del nome dell’attributo, se si vogliono eliminare dal calcolo della somma i valori duplicati presenti nella colonna specificata; i valori nulli sono trascurati dalla funzione Sum.</a:t>
            </a:r>
          </a:p>
          <a:p>
            <a:pPr>
              <a:lnSpc>
                <a:spcPct val="90000"/>
              </a:lnSpc>
            </a:pPr>
            <a:r>
              <a:rPr lang="it-IT" altLang="it-IT" sz="1000"/>
              <a:t>Per esempio se si vuole ottenere la somma degli stipendi dei dipendenti che appartengono al dipartimento Amministrazione, occorre usare il comando Select nella forma:</a:t>
            </a:r>
          </a:p>
          <a:p>
            <a:pPr>
              <a:lnSpc>
                <a:spcPct val="90000"/>
              </a:lnSpc>
            </a:pPr>
            <a:endParaRPr lang="it-IT" altLang="it-IT" sz="1000" b="1"/>
          </a:p>
          <a:p>
            <a:pPr>
              <a:lnSpc>
                <a:spcPct val="90000"/>
              </a:lnSpc>
            </a:pPr>
            <a:r>
              <a:rPr lang="it-IT" altLang="it-IT" sz="1000" b="1"/>
              <a:t>….</a:t>
            </a:r>
          </a:p>
          <a:p>
            <a:pPr>
              <a:lnSpc>
                <a:spcPct val="90000"/>
              </a:lnSpc>
            </a:pPr>
            <a:r>
              <a:rPr lang="it-IT" altLang="it-IT" sz="1000" b="1"/>
              <a:t>Vedi pagine 267 -268</a:t>
            </a:r>
          </a:p>
          <a:p>
            <a:pPr>
              <a:lnSpc>
                <a:spcPct val="90000"/>
              </a:lnSpc>
            </a:pPr>
            <a:endParaRPr lang="it-IT" altLang="it-IT" sz="1000" b="1"/>
          </a:p>
        </p:txBody>
      </p:sp>
    </p:spTree>
    <p:extLst>
      <p:ext uri="{BB962C8B-B14F-4D97-AF65-F5344CB8AC3E}">
        <p14:creationId xmlns:p14="http://schemas.microsoft.com/office/powerpoint/2010/main" val="97211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D0A90-38EC-4177-8C51-CBC780990924}" type="slidenum">
              <a:rPr lang="it-IT" altLang="it-IT"/>
              <a:pPr/>
              <a:t>9</a:t>
            </a:fld>
            <a:endParaRPr lang="it-IT" altLang="it-IT"/>
          </a:p>
        </p:txBody>
      </p:sp>
      <p:sp>
        <p:nvSpPr>
          <p:cNvPr id="304130" name="Rectangle 2"/>
          <p:cNvSpPr>
            <a:spLocks noGrp="1" noRot="1" noChangeAspect="1" noChangeArrowheads="1" noTextEdit="1"/>
          </p:cNvSpPr>
          <p:nvPr>
            <p:ph type="sldImg"/>
          </p:nvPr>
        </p:nvSpPr>
        <p:spPr>
          <a:xfrm>
            <a:off x="992188" y="796925"/>
            <a:ext cx="5114925" cy="3836988"/>
          </a:xfrm>
          <a:ln/>
        </p:spPr>
      </p:sp>
      <p:sp>
        <p:nvSpPr>
          <p:cNvPr id="304131" name="Rectangle 3"/>
          <p:cNvSpPr>
            <a:spLocks noGrp="1" noChangeArrowheads="1"/>
          </p:cNvSpPr>
          <p:nvPr>
            <p:ph type="body" idx="1"/>
          </p:nvPr>
        </p:nvSpPr>
        <p:spPr/>
        <p:txBody>
          <a:bodyPr/>
          <a:lstStyle/>
          <a:p>
            <a:r>
              <a:rPr lang="it-IT" altLang="it-IT"/>
              <a:t>In modo analogo agisce la funzione </a:t>
            </a:r>
            <a:r>
              <a:rPr lang="it-IT" altLang="it-IT" b="1"/>
              <a:t>AVG </a:t>
            </a:r>
            <a:r>
              <a:rPr lang="it-IT" altLang="it-IT"/>
              <a:t>(dall’inglese average = media), per calcolare la media dei valori (numerici) contenuti in una determinata colonna di una tabella, con l’eventuale aggiunta dell’opzione Distinct. L’argomento della funzione può essere un’espressione aritmetica anziché il nome di un attributo. La media calcolata dalla funzione Avg equivale alla media aritmetica, cioè la somma dei valori diviso il numero dei valori. La funzione Avg non include nel</a:t>
            </a:r>
          </a:p>
          <a:p>
            <a:r>
              <a:rPr lang="it-IT" altLang="it-IT"/>
              <a:t>calcolo i valori di tipo Null presenti nella colonna. Nell’esempio seguente viene calcolato lo stipendio medio dei dipendenti che lavorano in dipartimenti con sede a Torino:</a:t>
            </a:r>
          </a:p>
          <a:p>
            <a:r>
              <a:rPr lang="it-IT" altLang="it-IT" b="1"/>
              <a:t>SELECT AVG(</a:t>
            </a:r>
            <a:r>
              <a:rPr lang="it-IT" altLang="it-IT"/>
              <a:t>Stipendio</a:t>
            </a:r>
            <a:r>
              <a:rPr lang="it-IT" altLang="it-IT" b="1"/>
              <a:t>) 		</a:t>
            </a:r>
            <a:r>
              <a:rPr lang="it-IT" altLang="it-IT"/>
              <a:t>Restituisce 46916,66.7</a:t>
            </a:r>
          </a:p>
          <a:p>
            <a:r>
              <a:rPr lang="it-IT" altLang="it-IT" b="1"/>
              <a:t>FROM </a:t>
            </a:r>
            <a:r>
              <a:rPr lang="it-IT" altLang="it-IT"/>
              <a:t>Impiegati, Dipartimenti</a:t>
            </a:r>
          </a:p>
          <a:p>
            <a:r>
              <a:rPr lang="it-IT" altLang="it-IT" b="1"/>
              <a:t>WHERE </a:t>
            </a:r>
            <a:r>
              <a:rPr lang="it-IT" altLang="it-IT"/>
              <a:t>Dipartimento = Codice </a:t>
            </a:r>
            <a:r>
              <a:rPr lang="it-IT" altLang="it-IT" b="1"/>
              <a:t>AND</a:t>
            </a:r>
          </a:p>
          <a:p>
            <a:r>
              <a:rPr lang="it-IT" altLang="it-IT"/>
              <a:t>Sede = “Torino”;</a:t>
            </a:r>
          </a:p>
          <a:p>
            <a:endParaRPr lang="it-IT" altLang="it-IT"/>
          </a:p>
          <a:p>
            <a:endParaRPr lang="it-IT" altLang="it-IT" b="1"/>
          </a:p>
          <a:p>
            <a:r>
              <a:rPr lang="it-IT" altLang="it-IT" b="1"/>
              <a:t>Vedi pagine 268</a:t>
            </a:r>
          </a:p>
          <a:p>
            <a:endParaRPr lang="it-IT" altLang="it-IT" b="1"/>
          </a:p>
        </p:txBody>
      </p:sp>
    </p:spTree>
    <p:extLst>
      <p:ext uri="{BB962C8B-B14F-4D97-AF65-F5344CB8AC3E}">
        <p14:creationId xmlns:p14="http://schemas.microsoft.com/office/powerpoint/2010/main" val="1676702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C8101FF0-217E-4862-A105-8BCBC126CBFE}"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374377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ABD94C00-3304-4062-9898-8A31DA81D933}"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192958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05600" y="228600"/>
            <a:ext cx="2133600" cy="60198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304800" y="228600"/>
            <a:ext cx="6248400" cy="60198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F4636625-E3A6-4093-A3FE-885912CC93C2}"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3524342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304800" y="228600"/>
            <a:ext cx="7467600" cy="6858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304800" y="1219200"/>
            <a:ext cx="4191000" cy="5029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219200"/>
            <a:ext cx="4191000" cy="5029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piè di pagina 4"/>
          <p:cNvSpPr>
            <a:spLocks noGrp="1"/>
          </p:cNvSpPr>
          <p:nvPr>
            <p:ph type="ftr" sz="quarter" idx="10"/>
          </p:nvPr>
        </p:nvSpPr>
        <p:spPr>
          <a:xfrm>
            <a:off x="179388" y="6553200"/>
            <a:ext cx="7086600" cy="304800"/>
          </a:xfrm>
        </p:spPr>
        <p:txBody>
          <a:bodyPr/>
          <a:lstStyle>
            <a:lvl1pPr>
              <a:defRPr/>
            </a:lvl1pPr>
          </a:lstStyle>
          <a:p>
            <a:r>
              <a:rPr lang="it-IT" altLang="it-IT"/>
              <a:t>Corso di Informatica - Facoltà di Economia - Università degli Studi di Bergamo</a:t>
            </a:r>
          </a:p>
        </p:txBody>
      </p:sp>
      <p:sp>
        <p:nvSpPr>
          <p:cNvPr id="6" name="Segnaposto numero diapositiva 5"/>
          <p:cNvSpPr>
            <a:spLocks noGrp="1"/>
          </p:cNvSpPr>
          <p:nvPr>
            <p:ph type="sldNum" sz="quarter" idx="11"/>
          </p:nvPr>
        </p:nvSpPr>
        <p:spPr>
          <a:xfrm>
            <a:off x="7696200" y="6553200"/>
            <a:ext cx="1219200" cy="304800"/>
          </a:xfrm>
        </p:spPr>
        <p:txBody>
          <a:bodyPr/>
          <a:lstStyle>
            <a:lvl1pPr>
              <a:defRPr/>
            </a:lvl1pPr>
          </a:lstStyle>
          <a:p>
            <a:fld id="{0F0644E2-AFC7-491C-A84E-7293CD36865D}"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2118267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304800" y="228600"/>
            <a:ext cx="7467600" cy="6858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304800" y="1219200"/>
            <a:ext cx="8534400" cy="5029200"/>
          </a:xfrm>
        </p:spPr>
        <p:txBody>
          <a:bodyPr/>
          <a:lstStyle/>
          <a:p>
            <a:endParaRPr lang="it-IT"/>
          </a:p>
        </p:txBody>
      </p:sp>
      <p:sp>
        <p:nvSpPr>
          <p:cNvPr id="4" name="Segnaposto piè di pagina 3"/>
          <p:cNvSpPr>
            <a:spLocks noGrp="1"/>
          </p:cNvSpPr>
          <p:nvPr>
            <p:ph type="ftr" sz="quarter" idx="10"/>
          </p:nvPr>
        </p:nvSpPr>
        <p:spPr>
          <a:xfrm>
            <a:off x="179388" y="6553200"/>
            <a:ext cx="7086600" cy="304800"/>
          </a:xfrm>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a:xfrm>
            <a:off x="7696200" y="6553200"/>
            <a:ext cx="1219200" cy="304800"/>
          </a:xfrm>
        </p:spPr>
        <p:txBody>
          <a:bodyPr/>
          <a:lstStyle>
            <a:lvl1pPr>
              <a:defRPr/>
            </a:lvl1pPr>
          </a:lstStyle>
          <a:p>
            <a:fld id="{E09F5369-5083-4162-950E-0F75629006CC}"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337549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4AECDE5C-0757-4B5E-9607-CFD4E4D0EB69}"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26251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smtClean="0"/>
              <a:t>Fare clic per modificare stili del testo dello schema</a:t>
            </a:r>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7182A82F-77C4-4BA4-84FF-B6BBBFAF842F}"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19313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304800" y="1219200"/>
            <a:ext cx="4191000" cy="5029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219200"/>
            <a:ext cx="4191000" cy="5029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piè di pagina 4"/>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6" name="Segnaposto numero diapositiva 5"/>
          <p:cNvSpPr>
            <a:spLocks noGrp="1"/>
          </p:cNvSpPr>
          <p:nvPr>
            <p:ph type="sldNum" sz="quarter" idx="11"/>
          </p:nvPr>
        </p:nvSpPr>
        <p:spPr/>
        <p:txBody>
          <a:bodyPr/>
          <a:lstStyle>
            <a:lvl1pPr>
              <a:defRPr/>
            </a:lvl1pPr>
          </a:lstStyle>
          <a:p>
            <a:fld id="{CE694796-A574-4AB0-AA25-13BC2AC8348D}"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157683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630238" y="2505075"/>
            <a:ext cx="386873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29150" y="2505075"/>
            <a:ext cx="38877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piè di pagina 6"/>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8" name="Segnaposto numero diapositiva 7"/>
          <p:cNvSpPr>
            <a:spLocks noGrp="1"/>
          </p:cNvSpPr>
          <p:nvPr>
            <p:ph type="sldNum" sz="quarter" idx="11"/>
          </p:nvPr>
        </p:nvSpPr>
        <p:spPr/>
        <p:txBody>
          <a:bodyPr/>
          <a:lstStyle>
            <a:lvl1pPr>
              <a:defRPr/>
            </a:lvl1pPr>
          </a:lstStyle>
          <a:p>
            <a:fld id="{A68ED050-28CE-4DBC-A645-FD3F086ED9ED}"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139071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piè di pagina 2"/>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4" name="Segnaposto numero diapositiva 3"/>
          <p:cNvSpPr>
            <a:spLocks noGrp="1"/>
          </p:cNvSpPr>
          <p:nvPr>
            <p:ph type="sldNum" sz="quarter" idx="11"/>
          </p:nvPr>
        </p:nvSpPr>
        <p:spPr/>
        <p:txBody>
          <a:bodyPr/>
          <a:lstStyle>
            <a:lvl1pPr>
              <a:defRPr/>
            </a:lvl1pPr>
          </a:lstStyle>
          <a:p>
            <a:fld id="{4DFAB387-3B10-4AE1-A194-5CB5C657049E}"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178283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piè di pagina 1"/>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3" name="Segnaposto numero diapositiva 2"/>
          <p:cNvSpPr>
            <a:spLocks noGrp="1"/>
          </p:cNvSpPr>
          <p:nvPr>
            <p:ph type="sldNum" sz="quarter" idx="11"/>
          </p:nvPr>
        </p:nvSpPr>
        <p:spPr/>
        <p:txBody>
          <a:bodyPr/>
          <a:lstStyle>
            <a:lvl1pPr>
              <a:defRPr/>
            </a:lvl1pPr>
          </a:lstStyle>
          <a:p>
            <a:fld id="{BD8C243D-F973-48AA-8BCD-936C1497E6B2}"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176978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piè di pagina 4"/>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6" name="Segnaposto numero diapositiva 5"/>
          <p:cNvSpPr>
            <a:spLocks noGrp="1"/>
          </p:cNvSpPr>
          <p:nvPr>
            <p:ph type="sldNum" sz="quarter" idx="11"/>
          </p:nvPr>
        </p:nvSpPr>
        <p:spPr/>
        <p:txBody>
          <a:bodyPr/>
          <a:lstStyle>
            <a:lvl1pPr>
              <a:defRPr/>
            </a:lvl1pPr>
          </a:lstStyle>
          <a:p>
            <a:fld id="{2710985D-2315-4CA6-B14F-E97E067D78D6}"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63543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piè di pagina 4"/>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6" name="Segnaposto numero diapositiva 5"/>
          <p:cNvSpPr>
            <a:spLocks noGrp="1"/>
          </p:cNvSpPr>
          <p:nvPr>
            <p:ph type="sldNum" sz="quarter" idx="11"/>
          </p:nvPr>
        </p:nvSpPr>
        <p:spPr/>
        <p:txBody>
          <a:bodyPr/>
          <a:lstStyle>
            <a:lvl1pPr>
              <a:defRPr/>
            </a:lvl1pPr>
          </a:lstStyle>
          <a:p>
            <a:fld id="{A14A0784-36DB-4764-8883-F95707677A0F}"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351678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 dello schema</a:t>
            </a:r>
          </a:p>
        </p:txBody>
      </p:sp>
      <p:sp>
        <p:nvSpPr>
          <p:cNvPr id="1027" name="Rectangle 3"/>
          <p:cNvSpPr>
            <a:spLocks noGrp="1" noChangeArrowheads="1"/>
          </p:cNvSpPr>
          <p:nvPr>
            <p:ph type="body" idx="1"/>
          </p:nvPr>
        </p:nvSpPr>
        <p:spPr bwMode="auto">
          <a:xfrm>
            <a:off x="304800" y="12192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1029" name="Rectangle 5"/>
          <p:cNvSpPr>
            <a:spLocks noGrp="1" noChangeArrowheads="1"/>
          </p:cNvSpPr>
          <p:nvPr>
            <p:ph type="ftr" sz="quarter" idx="3"/>
          </p:nvPr>
        </p:nvSpPr>
        <p:spPr bwMode="auto">
          <a:xfrm>
            <a:off x="179388" y="6553200"/>
            <a:ext cx="708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accent2"/>
                </a:solidFill>
                <a:latin typeface="Times New Roman" panose="02020603050405020304" pitchFamily="18" charset="0"/>
              </a:defRPr>
            </a:lvl1pPr>
          </a:lstStyle>
          <a:p>
            <a:r>
              <a:rPr lang="it-IT" altLang="it-IT"/>
              <a:t>Corso di Informatica - Facoltà di Economia - Università degli Studi di Bergamo</a:t>
            </a:r>
          </a:p>
        </p:txBody>
      </p:sp>
      <p:sp>
        <p:nvSpPr>
          <p:cNvPr id="1030" name="Rectangle 6"/>
          <p:cNvSpPr>
            <a:spLocks noGrp="1" noChangeArrowheads="1"/>
          </p:cNvSpPr>
          <p:nvPr>
            <p:ph type="sldNum" sz="quarter" idx="4"/>
          </p:nvPr>
        </p:nvSpPr>
        <p:spPr bwMode="auto">
          <a:xfrm>
            <a:off x="76962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accent2"/>
                </a:solidFill>
                <a:effectLst>
                  <a:outerShdw blurRad="38100" dist="38100" dir="2700000" algn="tl">
                    <a:srgbClr val="C0C0C0"/>
                  </a:outerShdw>
                </a:effectLst>
              </a:defRPr>
            </a:lvl1pPr>
          </a:lstStyle>
          <a:p>
            <a:fld id="{B66E4C2F-8C53-4C67-9DAF-76D4459CCDBA}" type="slidenum">
              <a:rPr lang="it-IT" altLang="it-IT"/>
              <a:pPr/>
              <a:t>‹N›</a:t>
            </a:fld>
            <a:endParaRPr lang="it-IT" altLang="it-IT">
              <a:solidFill>
                <a:schemeClr val="tx1"/>
              </a:solidFill>
            </a:endParaRPr>
          </a:p>
        </p:txBody>
      </p:sp>
      <p:sp>
        <p:nvSpPr>
          <p:cNvPr id="1031" name="Line 7"/>
          <p:cNvSpPr>
            <a:spLocks noChangeShapeType="1"/>
          </p:cNvSpPr>
          <p:nvPr/>
        </p:nvSpPr>
        <p:spPr bwMode="auto">
          <a:xfrm>
            <a:off x="368300" y="1066800"/>
            <a:ext cx="83820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33" name="Line 9"/>
          <p:cNvSpPr>
            <a:spLocks noChangeShapeType="1"/>
          </p:cNvSpPr>
          <p:nvPr/>
        </p:nvSpPr>
        <p:spPr bwMode="auto">
          <a:xfrm>
            <a:off x="366713" y="6477000"/>
            <a:ext cx="83820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dt="0"/>
  <p:txStyles>
    <p:titleStyle>
      <a:lvl1pPr algn="ctr" rtl="0" eaLnBrk="0" fontAlgn="base" hangingPunct="0">
        <a:spcBef>
          <a:spcPct val="0"/>
        </a:spcBef>
        <a:spcAft>
          <a:spcPct val="0"/>
        </a:spcAft>
        <a:defRPr sz="2800" b="1"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2pPr>
      <a:lvl3pPr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3pPr>
      <a:lvl4pPr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4pPr>
      <a:lvl5pPr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5pPr>
      <a:lvl6pPr marL="457200"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6pPr>
      <a:lvl7pPr marL="914400"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7pPr>
      <a:lvl8pPr marL="1371600"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8pPr>
      <a:lvl9pPr marL="1828800"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2"/>
        </a:buClr>
        <a:buSzPct val="140000"/>
        <a:buChar char="•"/>
        <a:defRPr sz="2400" b="1"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120000"/>
        <a:buChar char="–"/>
        <a:defRPr sz="2400" kern="1200">
          <a:solidFill>
            <a:schemeClr val="tx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140000"/>
        <a:buChar char="•"/>
        <a:defRPr sz="2000" b="1" kern="1200">
          <a:solidFill>
            <a:schemeClr val="tx1"/>
          </a:solidFill>
          <a:effectLst>
            <a:outerShdw blurRad="38100" dist="38100" dir="2700000" algn="tl">
              <a:srgbClr val="C0C0C0"/>
            </a:outerShdw>
          </a:effectLst>
          <a:latin typeface="+mn-lt"/>
          <a:ea typeface="+mn-ea"/>
          <a:cs typeface="+mn-cs"/>
        </a:defRPr>
      </a:lvl3pPr>
      <a:lvl4pPr marL="1562100" indent="-228600" algn="l" rtl="0" eaLnBrk="0" fontAlgn="base" hangingPunct="0">
        <a:spcBef>
          <a:spcPct val="20000"/>
        </a:spcBef>
        <a:spcAft>
          <a:spcPct val="0"/>
        </a:spcAft>
        <a:buClr>
          <a:schemeClr val="accent2"/>
        </a:buClr>
        <a:buSzPct val="120000"/>
        <a:buChar char="–"/>
        <a:defRPr sz="2000" kern="1200">
          <a:solidFill>
            <a:schemeClr val="tx1"/>
          </a:solidFill>
          <a:effectLst>
            <a:outerShdw blurRad="38100" dist="38100" dir="2700000" algn="tl">
              <a:srgbClr val="C0C0C0"/>
            </a:outerShdw>
          </a:effectLst>
          <a:latin typeface="+mn-lt"/>
          <a:ea typeface="+mn-ea"/>
          <a:cs typeface="+mn-cs"/>
        </a:defRPr>
      </a:lvl4pPr>
      <a:lvl5pPr marL="1981200" indent="-228600" algn="l" rtl="0" eaLnBrk="0" fontAlgn="base" hangingPunct="0">
        <a:spcBef>
          <a:spcPct val="20000"/>
        </a:spcBef>
        <a:spcAft>
          <a:spcPct val="0"/>
        </a:spcAft>
        <a:buClr>
          <a:schemeClr val="accent2"/>
        </a:buClr>
        <a:buSzPct val="120000"/>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LinguaggioSQL1.ppt#-1,5,Il database degli esempi (2)"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LinguaggioSQL1.ppt#-1,5,Il database degli esempi (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bg1"/>
        </a:solidFill>
        <a:effectLst/>
      </p:bgPr>
    </p:bg>
    <p:spTree>
      <p:nvGrpSpPr>
        <p:cNvPr id="1" name=""/>
        <p:cNvGrpSpPr/>
        <p:nvPr/>
      </p:nvGrpSpPr>
      <p:grpSpPr>
        <a:xfrm>
          <a:off x="0" y="0"/>
          <a:ext cx="0" cy="0"/>
          <a:chOff x="0" y="0"/>
          <a:chExt cx="0" cy="0"/>
        </a:xfrm>
      </p:grpSpPr>
      <p:pic>
        <p:nvPicPr>
          <p:cNvPr id="9218" name="Picture 2" descr="destra"/>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943599" y="990600"/>
            <a:ext cx="218752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sinistra"/>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827088" y="981075"/>
            <a:ext cx="3429000" cy="1979613"/>
          </a:xfrm>
          <a:prstGeom prst="rect">
            <a:avLst/>
          </a:prstGeom>
          <a:noFill/>
          <a:extLst>
            <a:ext uri="{909E8E84-426E-40DD-AFC4-6F175D3DCCD1}">
              <a14:hiddenFill xmlns:a14="http://schemas.microsoft.com/office/drawing/2010/main">
                <a:solidFill>
                  <a:srgbClr val="FFFFFF"/>
                </a:solidFill>
              </a14:hiddenFill>
            </a:ext>
          </a:extLst>
        </p:spPr>
      </p:pic>
      <p:sp>
        <p:nvSpPr>
          <p:cNvPr id="9220" name="Rectangle 4"/>
          <p:cNvSpPr>
            <a:spLocks noGrp="1" noChangeArrowheads="1"/>
          </p:cNvSpPr>
          <p:nvPr>
            <p:ph type="ctrTitle"/>
          </p:nvPr>
        </p:nvSpPr>
        <p:spPr>
          <a:xfrm>
            <a:off x="827088" y="1095503"/>
            <a:ext cx="7280224" cy="1600200"/>
          </a:xfrm>
        </p:spPr>
        <p:txBody>
          <a:bodyPr anchor="ctr"/>
          <a:lstStyle/>
          <a:p>
            <a:r>
              <a:rPr lang="it-IT" altLang="it-IT" sz="3600" dirty="0">
                <a:solidFill>
                  <a:srgbClr val="333399"/>
                </a:solidFill>
                <a:effectLst/>
              </a:rPr>
              <a:t/>
            </a:r>
            <a:br>
              <a:rPr lang="it-IT" altLang="it-IT" sz="3600" dirty="0">
                <a:solidFill>
                  <a:srgbClr val="333399"/>
                </a:solidFill>
                <a:effectLst/>
              </a:rPr>
            </a:br>
            <a:r>
              <a:rPr lang="it-IT" altLang="it-IT" sz="2400" dirty="0">
                <a:solidFill>
                  <a:srgbClr val="333399"/>
                </a:solidFill>
              </a:rPr>
              <a:t> </a:t>
            </a:r>
            <a:r>
              <a:rPr lang="it-IT" altLang="it-IT" sz="3600" dirty="0">
                <a:solidFill>
                  <a:srgbClr val="333399"/>
                </a:solidFill>
              </a:rPr>
              <a:t>Linguaggio </a:t>
            </a:r>
            <a:r>
              <a:rPr lang="it-IT" altLang="it-IT" sz="3600" dirty="0" smtClean="0">
                <a:solidFill>
                  <a:srgbClr val="333399"/>
                </a:solidFill>
              </a:rPr>
              <a:t>SQL</a:t>
            </a:r>
            <a:br>
              <a:rPr lang="it-IT" altLang="it-IT" sz="3600" dirty="0" smtClean="0">
                <a:solidFill>
                  <a:srgbClr val="333399"/>
                </a:solidFill>
              </a:rPr>
            </a:br>
            <a:r>
              <a:rPr lang="it-IT" altLang="it-IT" sz="3600" dirty="0" smtClean="0">
                <a:solidFill>
                  <a:srgbClr val="333399"/>
                </a:solidFill>
              </a:rPr>
              <a:t>seconda </a:t>
            </a:r>
            <a:r>
              <a:rPr lang="it-IT" altLang="it-IT" sz="3600" dirty="0">
                <a:solidFill>
                  <a:srgbClr val="333399"/>
                </a:solidFill>
              </a:rPr>
              <a:t>parte</a:t>
            </a:r>
          </a:p>
        </p:txBody>
      </p:sp>
      <p:sp>
        <p:nvSpPr>
          <p:cNvPr id="9226" name="Line 10"/>
          <p:cNvSpPr>
            <a:spLocks noChangeShapeType="1"/>
          </p:cNvSpPr>
          <p:nvPr/>
        </p:nvSpPr>
        <p:spPr bwMode="auto">
          <a:xfrm>
            <a:off x="241300" y="5843588"/>
            <a:ext cx="8697913" cy="0"/>
          </a:xfrm>
          <a:prstGeom prst="line">
            <a:avLst/>
          </a:prstGeom>
          <a:noFill/>
          <a:ln w="9525">
            <a:solidFill>
              <a:srgbClr val="FB07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it-IT"/>
          </a:p>
        </p:txBody>
      </p:sp>
      <p:sp>
        <p:nvSpPr>
          <p:cNvPr id="9228" name="Text Box 12"/>
          <p:cNvSpPr txBox="1">
            <a:spLocks noChangeArrowheads="1"/>
          </p:cNvSpPr>
          <p:nvPr/>
        </p:nvSpPr>
        <p:spPr bwMode="auto">
          <a:xfrm>
            <a:off x="1054100" y="4310063"/>
            <a:ext cx="632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it-IT" sz="1800" b="0">
              <a:effectLst>
                <a:outerShdw blurRad="38100" dist="38100" dir="2700000" algn="tl">
                  <a:srgbClr val="C0C0C0"/>
                </a:outerShdw>
              </a:effectLst>
              <a:latin typeface="Tahoma" panose="020B0604030504040204" pitchFamily="34" charset="0"/>
            </a:endParaRPr>
          </a:p>
        </p:txBody>
      </p:sp>
      <p:sp>
        <p:nvSpPr>
          <p:cNvPr id="9233" name="Rectangle 17"/>
          <p:cNvSpPr>
            <a:spLocks noChangeArrowheads="1"/>
          </p:cNvSpPr>
          <p:nvPr/>
        </p:nvSpPr>
        <p:spPr bwMode="auto">
          <a:xfrm>
            <a:off x="827088" y="981075"/>
            <a:ext cx="7304036" cy="19859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 name="Text Box 19"/>
          <p:cNvSpPr txBox="1">
            <a:spLocks noChangeArrowheads="1"/>
          </p:cNvSpPr>
          <p:nvPr/>
        </p:nvSpPr>
        <p:spPr bwMode="auto">
          <a:xfrm>
            <a:off x="853654" y="4015043"/>
            <a:ext cx="7277471" cy="17851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it-IT" altLang="it-IT" sz="2000" dirty="0" smtClean="0">
                <a:solidFill>
                  <a:srgbClr val="000066"/>
                </a:solidFill>
                <a:effectLst>
                  <a:outerShdw blurRad="38100" dist="38100" dir="2700000" algn="tl">
                    <a:srgbClr val="C0C0C0"/>
                  </a:outerShdw>
                </a:effectLst>
                <a:latin typeface="Arial" panose="020B0604020202020204" pitchFamily="34" charset="0"/>
              </a:rPr>
              <a:t>A. Lorenzi, E. Cavalli</a:t>
            </a:r>
          </a:p>
          <a:p>
            <a:pPr>
              <a:spcBef>
                <a:spcPct val="50000"/>
              </a:spcBef>
            </a:pPr>
            <a:r>
              <a:rPr lang="it-IT" altLang="it-IT" sz="2000" dirty="0" smtClean="0">
                <a:solidFill>
                  <a:srgbClr val="000066"/>
                </a:solidFill>
                <a:effectLst>
                  <a:outerShdw blurRad="38100" dist="38100" dir="2700000" algn="tl">
                    <a:srgbClr val="C0C0C0"/>
                  </a:outerShdw>
                </a:effectLst>
                <a:latin typeface="Arial" panose="020B0604020202020204" pitchFamily="34" charset="0"/>
              </a:rPr>
              <a:t>INFORMATICA </a:t>
            </a:r>
            <a:r>
              <a:rPr lang="it-IT" sz="2000" dirty="0">
                <a:solidFill>
                  <a:srgbClr val="000066"/>
                </a:solidFill>
                <a:effectLst>
                  <a:outerShdw blurRad="38100" dist="38100" dir="2700000" algn="tl">
                    <a:srgbClr val="C0C0C0"/>
                  </a:outerShdw>
                </a:effectLst>
              </a:rPr>
              <a:t>PER ISTITUTI TECNICI TECNOLOGICI</a:t>
            </a:r>
          </a:p>
          <a:p>
            <a:pPr>
              <a:spcBef>
                <a:spcPct val="50000"/>
              </a:spcBef>
            </a:pPr>
            <a:endParaRPr lang="it-IT" altLang="it-IT" sz="2000" dirty="0" smtClean="0">
              <a:solidFill>
                <a:srgbClr val="000066"/>
              </a:solidFill>
              <a:effectLst>
                <a:outerShdw blurRad="38100" dist="38100" dir="2700000" algn="tl">
                  <a:srgbClr val="C0C0C0"/>
                </a:outerShdw>
              </a:effectLst>
              <a:latin typeface="Arial" panose="020B0604020202020204" pitchFamily="34" charset="0"/>
            </a:endParaRPr>
          </a:p>
          <a:p>
            <a:pPr>
              <a:spcBef>
                <a:spcPct val="50000"/>
              </a:spcBef>
            </a:pPr>
            <a:endParaRPr lang="it-IT" altLang="it-IT" sz="2000" b="0" dirty="0">
              <a:solidFill>
                <a:srgbClr val="000066"/>
              </a:solidFill>
              <a:effectLst>
                <a:outerShdw blurRad="38100" dist="38100" dir="2700000" algn="tl">
                  <a:srgbClr val="C0C0C0"/>
                </a:outerShdw>
              </a:effectLst>
              <a:latin typeface="Arial" panose="020B0604020202020204" pitchFamily="34" charset="0"/>
            </a:endParaRPr>
          </a:p>
        </p:txBody>
      </p:sp>
      <p:sp>
        <p:nvSpPr>
          <p:cNvPr id="12" name="Rettangolo 1"/>
          <p:cNvSpPr>
            <a:spLocks noChangeArrowheads="1"/>
          </p:cNvSpPr>
          <p:nvPr/>
        </p:nvSpPr>
        <p:spPr bwMode="auto">
          <a:xfrm>
            <a:off x="853654" y="6015038"/>
            <a:ext cx="7277471" cy="400110"/>
          </a:xfrm>
          <a:prstGeom prst="rect">
            <a:avLst/>
          </a:prstGeom>
          <a:solidFill>
            <a:srgbClr val="002060"/>
          </a:solidFill>
          <a:ln>
            <a:noFill/>
          </a:ln>
          <a:extLst/>
        </p:spPr>
        <p:txBody>
          <a:bodyPr wrap="square">
            <a:spAutoFit/>
          </a:bodyPr>
          <a:lstStyle/>
          <a:p>
            <a:pPr algn="ctr"/>
            <a:r>
              <a:rPr lang="it-IT" sz="2000" b="1" dirty="0">
                <a:solidFill>
                  <a:schemeClr val="bg1"/>
                </a:solidFill>
              </a:rPr>
              <a:t>Copyright ©  Istituto Italiano Edizioni Atlas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4"/>
          <p:cNvSpPr>
            <a:spLocks noGrp="1"/>
          </p:cNvSpPr>
          <p:nvPr>
            <p:ph type="sldNum" sz="quarter" idx="11"/>
          </p:nvPr>
        </p:nvSpPr>
        <p:spPr/>
        <p:txBody>
          <a:bodyPr/>
          <a:lstStyle/>
          <a:p>
            <a:fld id="{6AB60EA6-7F20-4266-90BD-52D2F69477B1}" type="slidenum">
              <a:rPr lang="it-IT" altLang="it-IT"/>
              <a:pPr/>
              <a:t>10</a:t>
            </a:fld>
            <a:endParaRPr lang="it-IT" altLang="it-IT">
              <a:solidFill>
                <a:schemeClr val="tx1"/>
              </a:solidFill>
            </a:endParaRPr>
          </a:p>
        </p:txBody>
      </p:sp>
      <p:sp>
        <p:nvSpPr>
          <p:cNvPr id="305154" name="Rectangle 2"/>
          <p:cNvSpPr>
            <a:spLocks noGrp="1" noChangeArrowheads="1"/>
          </p:cNvSpPr>
          <p:nvPr>
            <p:ph type="title"/>
          </p:nvPr>
        </p:nvSpPr>
        <p:spPr>
          <a:xfrm>
            <a:off x="304800" y="160338"/>
            <a:ext cx="7467600" cy="685800"/>
          </a:xfrm>
        </p:spPr>
        <p:txBody>
          <a:bodyPr/>
          <a:lstStyle/>
          <a:p>
            <a:r>
              <a:rPr lang="it-IT" altLang="it-IT" sz="3200">
                <a:solidFill>
                  <a:srgbClr val="CC6600"/>
                </a:solidFill>
              </a:rPr>
              <a:t>Funzioni di aggregazione (4)</a:t>
            </a:r>
          </a:p>
        </p:txBody>
      </p:sp>
      <p:sp>
        <p:nvSpPr>
          <p:cNvPr id="305155" name="Rectangle 3"/>
          <p:cNvSpPr>
            <a:spLocks noChangeArrowheads="1"/>
          </p:cNvSpPr>
          <p:nvPr/>
        </p:nvSpPr>
        <p:spPr bwMode="auto">
          <a:xfrm>
            <a:off x="439738" y="1177925"/>
            <a:ext cx="8245475" cy="5218113"/>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190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buFontTx/>
              <a:buNone/>
            </a:pPr>
            <a:endParaRPr lang="it-IT" altLang="it-IT" sz="1800">
              <a:effectLst/>
            </a:endParaRPr>
          </a:p>
        </p:txBody>
      </p:sp>
      <p:sp>
        <p:nvSpPr>
          <p:cNvPr id="305157" name="Rectangle 5"/>
          <p:cNvSpPr>
            <a:spLocks noChangeArrowheads="1"/>
          </p:cNvSpPr>
          <p:nvPr/>
        </p:nvSpPr>
        <p:spPr bwMode="auto">
          <a:xfrm>
            <a:off x="817563" y="1557338"/>
            <a:ext cx="7489825" cy="89217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1080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MIN(Stipendio), MAX(Stipendio)</a:t>
            </a:r>
          </a:p>
          <a:p>
            <a:pPr>
              <a:spcBef>
                <a:spcPct val="0"/>
              </a:spcBef>
              <a:buFontTx/>
              <a:buNone/>
            </a:pPr>
            <a:r>
              <a:rPr lang="it-IT" altLang="it-IT" sz="1600">
                <a:effectLst/>
                <a:latin typeface="Courier New" panose="02070309020205020404" pitchFamily="49" charset="0"/>
              </a:rPr>
              <a:t>FROM Impiegati;</a:t>
            </a:r>
          </a:p>
        </p:txBody>
      </p:sp>
      <p:sp>
        <p:nvSpPr>
          <p:cNvPr id="305159" name="Rectangle 7"/>
          <p:cNvSpPr>
            <a:spLocks noChangeArrowheads="1"/>
          </p:cNvSpPr>
          <p:nvPr/>
        </p:nvSpPr>
        <p:spPr bwMode="auto">
          <a:xfrm>
            <a:off x="817563" y="4038600"/>
            <a:ext cx="7489825" cy="86360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1080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MIN(Cognome), MAX(Cognome)</a:t>
            </a:r>
          </a:p>
          <a:p>
            <a:pPr>
              <a:spcBef>
                <a:spcPct val="0"/>
              </a:spcBef>
              <a:buFontTx/>
              <a:buNone/>
            </a:pPr>
            <a:r>
              <a:rPr lang="it-IT" altLang="it-IT" sz="1600">
                <a:effectLst/>
                <a:latin typeface="Courier New" panose="02070309020205020404" pitchFamily="49" charset="0"/>
              </a:rPr>
              <a:t>FROM Impiegati;</a:t>
            </a:r>
          </a:p>
        </p:txBody>
      </p:sp>
      <p:pic>
        <p:nvPicPr>
          <p:cNvPr id="30516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25" y="2070100"/>
            <a:ext cx="3019425" cy="12858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30516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325" y="4519613"/>
            <a:ext cx="2857500" cy="12858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5159"/>
                                        </p:tgtEl>
                                        <p:attrNameLst>
                                          <p:attrName>style.visibility</p:attrName>
                                        </p:attrNameLst>
                                      </p:cBhvr>
                                      <p:to>
                                        <p:strVal val="visible"/>
                                      </p:to>
                                    </p:set>
                                    <p:animEffect transition="in" filter="dissolve">
                                      <p:cBhvr>
                                        <p:cTn id="7" dur="500"/>
                                        <p:tgtEl>
                                          <p:spTgt spid="305159"/>
                                        </p:tgtEl>
                                      </p:cBhvr>
                                    </p:animEffect>
                                  </p:childTnLst>
                                </p:cTn>
                              </p:par>
                              <p:par>
                                <p:cTn id="8" presetID="9" presetClass="entr" presetSubtype="0" fill="hold" nodeType="withEffect">
                                  <p:stCondLst>
                                    <p:cond delay="0"/>
                                  </p:stCondLst>
                                  <p:childTnLst>
                                    <p:set>
                                      <p:cBhvr>
                                        <p:cTn id="9" dur="1" fill="hold">
                                          <p:stCondLst>
                                            <p:cond delay="0"/>
                                          </p:stCondLst>
                                        </p:cTn>
                                        <p:tgtEl>
                                          <p:spTgt spid="305162"/>
                                        </p:tgtEl>
                                        <p:attrNameLst>
                                          <p:attrName>style.visibility</p:attrName>
                                        </p:attrNameLst>
                                      </p:cBhvr>
                                      <p:to>
                                        <p:strVal val="visible"/>
                                      </p:to>
                                    </p:set>
                                    <p:animEffect transition="in" filter="dissolve">
                                      <p:cBhvr>
                                        <p:cTn id="10" dur="500"/>
                                        <p:tgtEl>
                                          <p:spTgt spid="305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fld id="{EB66380B-EE41-459D-91EB-6E6449ADFA68}" type="slidenum">
              <a:rPr lang="it-IT" altLang="it-IT"/>
              <a:pPr/>
              <a:t>11</a:t>
            </a:fld>
            <a:endParaRPr lang="it-IT" altLang="it-IT">
              <a:solidFill>
                <a:schemeClr val="tx1"/>
              </a:solidFill>
            </a:endParaRPr>
          </a:p>
        </p:txBody>
      </p:sp>
      <p:sp>
        <p:nvSpPr>
          <p:cNvPr id="286722" name="Rectangle 2"/>
          <p:cNvSpPr>
            <a:spLocks noChangeArrowheads="1"/>
          </p:cNvSpPr>
          <p:nvPr/>
        </p:nvSpPr>
        <p:spPr bwMode="auto">
          <a:xfrm>
            <a:off x="685800" y="3141663"/>
            <a:ext cx="7772400" cy="1143000"/>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b="1">
                <a:solidFill>
                  <a:schemeClr val="tx2"/>
                </a:solidFill>
                <a:effectLst>
                  <a:outerShdw blurRad="38100" dist="38100" dir="2700000" algn="tl">
                    <a:srgbClr val="FFFFFF"/>
                  </a:outerShdw>
                </a:effectLst>
                <a:latin typeface="Arial" panose="020B0604020202020204" pitchFamily="34" charset="0"/>
              </a:defRPr>
            </a:lvl1pPr>
            <a:lvl2pPr algn="ctr">
              <a:defRPr sz="2800" b="1">
                <a:solidFill>
                  <a:schemeClr val="tx2"/>
                </a:solidFill>
                <a:effectLst>
                  <a:outerShdw blurRad="38100" dist="38100" dir="2700000" algn="tl">
                    <a:srgbClr val="FFFFFF"/>
                  </a:outerShdw>
                </a:effectLst>
                <a:latin typeface="Arial" panose="020B0604020202020204" pitchFamily="34" charset="0"/>
              </a:defRPr>
            </a:lvl2pPr>
            <a:lvl3pPr algn="ctr">
              <a:defRPr sz="2800" b="1">
                <a:solidFill>
                  <a:schemeClr val="tx2"/>
                </a:solidFill>
                <a:effectLst>
                  <a:outerShdw blurRad="38100" dist="38100" dir="2700000" algn="tl">
                    <a:srgbClr val="FFFFFF"/>
                  </a:outerShdw>
                </a:effectLst>
                <a:latin typeface="Arial" panose="020B0604020202020204" pitchFamily="34" charset="0"/>
              </a:defRPr>
            </a:lvl3pPr>
            <a:lvl4pPr algn="ctr">
              <a:defRPr sz="2800" b="1">
                <a:solidFill>
                  <a:schemeClr val="tx2"/>
                </a:solidFill>
                <a:effectLst>
                  <a:outerShdw blurRad="38100" dist="38100" dir="2700000" algn="tl">
                    <a:srgbClr val="FFFFFF"/>
                  </a:outerShdw>
                </a:effectLst>
                <a:latin typeface="Arial" panose="020B0604020202020204" pitchFamily="34" charset="0"/>
              </a:defRPr>
            </a:lvl4pPr>
            <a:lvl5pPr algn="ctr">
              <a:defRPr sz="2800" b="1">
                <a:solidFill>
                  <a:schemeClr val="tx2"/>
                </a:solidFill>
                <a:effectLst>
                  <a:outerShdw blurRad="38100" dist="38100" dir="2700000" algn="tl">
                    <a:srgbClr val="FFFFFF"/>
                  </a:outerShdw>
                </a:effectLst>
                <a:latin typeface="Arial" panose="020B0604020202020204" pitchFamily="34" charset="0"/>
              </a:defRPr>
            </a:lvl5pPr>
            <a:lvl6pPr marL="4572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6pPr>
            <a:lvl7pPr marL="9144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7pPr>
            <a:lvl8pPr marL="13716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8pPr>
            <a:lvl9pPr marL="18288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9pPr>
          </a:lstStyle>
          <a:p>
            <a:r>
              <a:rPr lang="it-IT" altLang="it-IT">
                <a:solidFill>
                  <a:srgbClr val="FFFF00"/>
                </a:solidFill>
                <a:effectLst>
                  <a:outerShdw blurRad="38100" dist="38100" dir="2700000" algn="tl">
                    <a:srgbClr val="000000"/>
                  </a:outerShdw>
                </a:effectLst>
              </a:rPr>
              <a:t>Ordinamenti e Raggruppamenti </a:t>
            </a:r>
            <a:endParaRPr lang="it-IT" altLang="it-IT"/>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4"/>
          <p:cNvSpPr>
            <a:spLocks noGrp="1"/>
          </p:cNvSpPr>
          <p:nvPr>
            <p:ph type="sldNum" sz="quarter" idx="11"/>
          </p:nvPr>
        </p:nvSpPr>
        <p:spPr/>
        <p:txBody>
          <a:bodyPr/>
          <a:lstStyle/>
          <a:p>
            <a:fld id="{107C8B49-79E2-44FC-82FF-7F2370C73ED1}" type="slidenum">
              <a:rPr lang="it-IT" altLang="it-IT"/>
              <a:pPr/>
              <a:t>12</a:t>
            </a:fld>
            <a:endParaRPr lang="it-IT" altLang="it-IT">
              <a:solidFill>
                <a:schemeClr val="tx1"/>
              </a:solidFill>
            </a:endParaRPr>
          </a:p>
        </p:txBody>
      </p:sp>
      <p:sp>
        <p:nvSpPr>
          <p:cNvPr id="216066" name="Rectangle 2"/>
          <p:cNvSpPr>
            <a:spLocks noGrp="1" noChangeArrowheads="1"/>
          </p:cNvSpPr>
          <p:nvPr>
            <p:ph type="title"/>
          </p:nvPr>
        </p:nvSpPr>
        <p:spPr>
          <a:xfrm>
            <a:off x="390525" y="115888"/>
            <a:ext cx="7467600" cy="846137"/>
          </a:xfrm>
        </p:spPr>
        <p:txBody>
          <a:bodyPr/>
          <a:lstStyle/>
          <a:p>
            <a:r>
              <a:rPr lang="it-IT" altLang="it-IT" sz="3200">
                <a:solidFill>
                  <a:srgbClr val="CC6600"/>
                </a:solidFill>
              </a:rPr>
              <a:t>Ordinamenti (1)</a:t>
            </a:r>
          </a:p>
        </p:txBody>
      </p:sp>
      <p:sp>
        <p:nvSpPr>
          <p:cNvPr id="216078" name="Rectangle 14"/>
          <p:cNvSpPr>
            <a:spLocks noChangeArrowheads="1"/>
          </p:cNvSpPr>
          <p:nvPr/>
        </p:nvSpPr>
        <p:spPr bwMode="auto">
          <a:xfrm>
            <a:off x="520700" y="1144588"/>
            <a:ext cx="8083550" cy="5265737"/>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226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buFontTx/>
              <a:buNone/>
            </a:pPr>
            <a:r>
              <a:rPr lang="it-IT" altLang="it-IT" sz="1800" b="0">
                <a:effectLst/>
              </a:rPr>
              <a:t>	</a:t>
            </a:r>
            <a:r>
              <a:rPr lang="it-IT" altLang="it-IT" sz="1800">
                <a:solidFill>
                  <a:schemeClr val="accent2"/>
                </a:solidFill>
                <a:effectLst/>
              </a:rPr>
              <a:t>ORDER BY</a:t>
            </a:r>
            <a:r>
              <a:rPr lang="it-IT" altLang="it-IT" sz="1800" b="0">
                <a:effectLst/>
              </a:rPr>
              <a:t>, se presente, deve essere l’ultima clausola di </a:t>
            </a:r>
            <a:r>
              <a:rPr lang="it-IT" altLang="it-IT" sz="1800">
                <a:effectLst/>
              </a:rPr>
              <a:t>SELECT</a:t>
            </a:r>
            <a:endParaRPr lang="it-IT" altLang="it-IT" sz="1800">
              <a:solidFill>
                <a:schemeClr val="accent2"/>
              </a:solidFill>
              <a:effectLst/>
            </a:endParaRP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b="0">
              <a:effectLst/>
            </a:endParaRPr>
          </a:p>
          <a:p>
            <a:pPr>
              <a:spcBef>
                <a:spcPct val="50000"/>
              </a:spcBef>
              <a:buFontTx/>
              <a:buNone/>
            </a:pPr>
            <a:endParaRPr lang="it-IT" altLang="it-IT" sz="1800">
              <a:solidFill>
                <a:schemeClr val="accent2"/>
              </a:solidFill>
              <a:effectLst/>
            </a:endParaRPr>
          </a:p>
        </p:txBody>
      </p:sp>
      <p:sp>
        <p:nvSpPr>
          <p:cNvPr id="216090" name="Rectangle 26"/>
          <p:cNvSpPr>
            <a:spLocks noChangeArrowheads="1"/>
          </p:cNvSpPr>
          <p:nvPr/>
        </p:nvSpPr>
        <p:spPr bwMode="auto">
          <a:xfrm>
            <a:off x="817563" y="1916113"/>
            <a:ext cx="7489825" cy="1008062"/>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1080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Cognome, Nome, Residenza</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ORDER BY Cognome, Nome;</a:t>
            </a:r>
          </a:p>
        </p:txBody>
      </p:sp>
      <p:sp>
        <p:nvSpPr>
          <p:cNvPr id="216091" name="Rectangle 27"/>
          <p:cNvSpPr>
            <a:spLocks noChangeArrowheads="1"/>
          </p:cNvSpPr>
          <p:nvPr/>
        </p:nvSpPr>
        <p:spPr bwMode="auto">
          <a:xfrm>
            <a:off x="817563" y="3557588"/>
            <a:ext cx="7489825" cy="1008062"/>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1080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Cognome, Stipendio</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ORDER BY Stipendio DESC, Cognome;</a:t>
            </a:r>
          </a:p>
        </p:txBody>
      </p:sp>
      <p:pic>
        <p:nvPicPr>
          <p:cNvPr id="21609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3213100"/>
            <a:ext cx="2343150" cy="301942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16093" name="Rectangle 29"/>
          <p:cNvSpPr>
            <a:spLocks noChangeArrowheads="1"/>
          </p:cNvSpPr>
          <p:nvPr/>
        </p:nvSpPr>
        <p:spPr bwMode="auto">
          <a:xfrm>
            <a:off x="1187450" y="5157788"/>
            <a:ext cx="4103688" cy="5556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pPr algn="ctr">
              <a:lnSpc>
                <a:spcPct val="90000"/>
              </a:lnSpc>
            </a:pPr>
            <a:r>
              <a:rPr lang="it-IT" altLang="it-IT"/>
              <a:t>ORDER BY</a:t>
            </a:r>
            <a:r>
              <a:rPr lang="it-IT" altLang="it-IT" b="0"/>
              <a:t> </a:t>
            </a:r>
            <a:r>
              <a:rPr lang="it-IT" altLang="it-IT" b="0" i="1"/>
              <a:t>Colonna</a:t>
            </a:r>
            <a:r>
              <a:rPr lang="it-IT" altLang="it-IT" b="0"/>
              <a:t> </a:t>
            </a:r>
            <a:r>
              <a:rPr lang="it-IT" altLang="it-IT" u="sng"/>
              <a:t>ASC</a:t>
            </a:r>
            <a:r>
              <a:rPr lang="it-IT" altLang="it-IT" b="0"/>
              <a:t> | </a:t>
            </a:r>
            <a:r>
              <a:rPr lang="it-IT" altLang="it-IT"/>
              <a:t>DESC</a:t>
            </a:r>
          </a:p>
        </p:txBody>
      </p:sp>
      <p:sp>
        <p:nvSpPr>
          <p:cNvPr id="216094" name="Rectangle 30"/>
          <p:cNvSpPr>
            <a:spLocks noChangeArrowheads="1"/>
          </p:cNvSpPr>
          <p:nvPr/>
        </p:nvSpPr>
        <p:spPr bwMode="auto">
          <a:xfrm>
            <a:off x="5175250" y="2051050"/>
            <a:ext cx="2520950" cy="7207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pPr algn="ctr">
              <a:lnSpc>
                <a:spcPct val="90000"/>
              </a:lnSpc>
            </a:pPr>
            <a:r>
              <a:rPr lang="it-IT" altLang="it-IT" sz="1400" b="0"/>
              <a:t>Ordinato per valori crescenti di Cognome e, a parità di Cognome, per Nome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6091"/>
                                        </p:tgtEl>
                                        <p:attrNameLst>
                                          <p:attrName>style.visibility</p:attrName>
                                        </p:attrNameLst>
                                      </p:cBhvr>
                                      <p:to>
                                        <p:strVal val="visible"/>
                                      </p:to>
                                    </p:set>
                                    <p:animEffect transition="in" filter="dissolve">
                                      <p:cBhvr>
                                        <p:cTn id="7" dur="500"/>
                                        <p:tgtEl>
                                          <p:spTgt spid="216091"/>
                                        </p:tgtEl>
                                      </p:cBhvr>
                                    </p:animEffect>
                                  </p:childTnLst>
                                </p:cTn>
                              </p:par>
                              <p:par>
                                <p:cTn id="8" presetID="9" presetClass="entr" presetSubtype="0" fill="hold" nodeType="withEffect">
                                  <p:stCondLst>
                                    <p:cond delay="0"/>
                                  </p:stCondLst>
                                  <p:childTnLst>
                                    <p:set>
                                      <p:cBhvr>
                                        <p:cTn id="9" dur="1" fill="hold">
                                          <p:stCondLst>
                                            <p:cond delay="0"/>
                                          </p:stCondLst>
                                        </p:cTn>
                                        <p:tgtEl>
                                          <p:spTgt spid="216092"/>
                                        </p:tgtEl>
                                        <p:attrNameLst>
                                          <p:attrName>style.visibility</p:attrName>
                                        </p:attrNameLst>
                                      </p:cBhvr>
                                      <p:to>
                                        <p:strVal val="visible"/>
                                      </p:to>
                                    </p:set>
                                    <p:animEffect transition="in" filter="dissolve">
                                      <p:cBhvr>
                                        <p:cTn id="10" dur="500"/>
                                        <p:tgtEl>
                                          <p:spTgt spid="2160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6093"/>
                                        </p:tgtEl>
                                        <p:attrNameLst>
                                          <p:attrName>style.visibility</p:attrName>
                                        </p:attrNameLst>
                                      </p:cBhvr>
                                      <p:to>
                                        <p:strVal val="visible"/>
                                      </p:to>
                                    </p:set>
                                    <p:animEffect transition="in" filter="dissolve">
                                      <p:cBhvr>
                                        <p:cTn id="15" dur="500"/>
                                        <p:tgtEl>
                                          <p:spTgt spid="216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91" grpId="0" animBg="1"/>
      <p:bldP spid="21609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numero diapositiva 4"/>
          <p:cNvSpPr>
            <a:spLocks noGrp="1"/>
          </p:cNvSpPr>
          <p:nvPr>
            <p:ph type="sldNum" sz="quarter" idx="11"/>
          </p:nvPr>
        </p:nvSpPr>
        <p:spPr/>
        <p:txBody>
          <a:bodyPr/>
          <a:lstStyle/>
          <a:p>
            <a:fld id="{7CE41633-B4DC-4078-AA1D-EBE643983723}" type="slidenum">
              <a:rPr lang="it-IT" altLang="it-IT"/>
              <a:pPr/>
              <a:t>13</a:t>
            </a:fld>
            <a:endParaRPr lang="it-IT" altLang="it-IT">
              <a:solidFill>
                <a:schemeClr val="tx1"/>
              </a:solidFill>
            </a:endParaRPr>
          </a:p>
        </p:txBody>
      </p:sp>
      <p:sp>
        <p:nvSpPr>
          <p:cNvPr id="288770" name="Rectangle 2"/>
          <p:cNvSpPr>
            <a:spLocks noGrp="1" noChangeArrowheads="1"/>
          </p:cNvSpPr>
          <p:nvPr>
            <p:ph type="title"/>
          </p:nvPr>
        </p:nvSpPr>
        <p:spPr>
          <a:xfrm>
            <a:off x="395288" y="115888"/>
            <a:ext cx="7467600" cy="846137"/>
          </a:xfrm>
        </p:spPr>
        <p:txBody>
          <a:bodyPr/>
          <a:lstStyle/>
          <a:p>
            <a:r>
              <a:rPr lang="it-IT" altLang="it-IT" sz="3200">
                <a:solidFill>
                  <a:srgbClr val="CC6600"/>
                </a:solidFill>
              </a:rPr>
              <a:t>Ordinamenti (2)</a:t>
            </a:r>
          </a:p>
        </p:txBody>
      </p:sp>
      <p:sp>
        <p:nvSpPr>
          <p:cNvPr id="288771" name="Rectangle 3"/>
          <p:cNvSpPr>
            <a:spLocks noChangeArrowheads="1"/>
          </p:cNvSpPr>
          <p:nvPr/>
        </p:nvSpPr>
        <p:spPr bwMode="auto">
          <a:xfrm>
            <a:off x="520700" y="1135063"/>
            <a:ext cx="8083550" cy="5256212"/>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90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pPr>
            <a:r>
              <a:rPr lang="it-IT" altLang="it-IT" sz="1800" b="0">
                <a:effectLst/>
              </a:rPr>
              <a:t>Ordinare secondo i valori di un campo calcolato</a:t>
            </a:r>
          </a:p>
          <a:p>
            <a:pPr>
              <a:spcBef>
                <a:spcPct val="50000"/>
              </a:spcBef>
            </a:pPr>
            <a:endParaRPr lang="it-IT" altLang="it-IT" sz="1800" b="0">
              <a:effectLst/>
            </a:endParaRPr>
          </a:p>
          <a:p>
            <a:pPr>
              <a:spcBef>
                <a:spcPct val="50000"/>
              </a:spcBef>
            </a:pPr>
            <a:endParaRPr lang="it-IT" altLang="it-IT" sz="1800" b="0">
              <a:effectLst/>
            </a:endParaRPr>
          </a:p>
          <a:p>
            <a:pPr>
              <a:spcBef>
                <a:spcPct val="50000"/>
              </a:spcBef>
            </a:pPr>
            <a:endParaRPr lang="it-IT" altLang="it-IT" sz="1800" b="0">
              <a:effectLst/>
            </a:endParaRPr>
          </a:p>
          <a:p>
            <a:pPr>
              <a:spcBef>
                <a:spcPct val="50000"/>
              </a:spcBef>
            </a:pPr>
            <a:endParaRPr lang="it-IT" altLang="it-IT" sz="1800" b="0">
              <a:effectLst/>
            </a:endParaRPr>
          </a:p>
          <a:p>
            <a:pPr>
              <a:spcBef>
                <a:spcPct val="50000"/>
              </a:spcBef>
            </a:pPr>
            <a:endParaRPr lang="it-IT" altLang="it-IT" sz="1800" b="0">
              <a:effectLst/>
            </a:endParaRPr>
          </a:p>
          <a:p>
            <a:pPr>
              <a:spcBef>
                <a:spcPct val="50000"/>
              </a:spcBef>
            </a:pPr>
            <a:endParaRPr lang="it-IT" altLang="it-IT" sz="1800" b="0">
              <a:effectLst/>
            </a:endParaRPr>
          </a:p>
          <a:p>
            <a:pPr>
              <a:spcBef>
                <a:spcPct val="50000"/>
              </a:spcBef>
            </a:pPr>
            <a:endParaRPr lang="it-IT" altLang="it-IT" sz="1800" b="0">
              <a:effectLst/>
            </a:endParaRPr>
          </a:p>
          <a:p>
            <a:pPr>
              <a:spcBef>
                <a:spcPct val="50000"/>
              </a:spcBef>
            </a:pPr>
            <a:endParaRPr lang="it-IT" altLang="it-IT" sz="1800" b="0">
              <a:effectLst/>
            </a:endParaRPr>
          </a:p>
          <a:p>
            <a:pPr>
              <a:spcBef>
                <a:spcPct val="65000"/>
              </a:spcBef>
            </a:pPr>
            <a:r>
              <a:rPr lang="it-IT" altLang="it-IT" sz="1800">
                <a:effectLst/>
              </a:rPr>
              <a:t>Attenzione</a:t>
            </a:r>
            <a:r>
              <a:rPr lang="it-IT" altLang="it-IT" sz="1800" b="0">
                <a:effectLst/>
              </a:rPr>
              <a:t>: con Access </a:t>
            </a:r>
            <a:r>
              <a:rPr lang="it-IT" altLang="it-IT" sz="1800" b="0" u="sng">
                <a:effectLst/>
              </a:rPr>
              <a:t>bisogna</a:t>
            </a:r>
            <a:r>
              <a:rPr lang="it-IT" altLang="it-IT" sz="1800" b="0">
                <a:effectLst/>
              </a:rPr>
              <a:t> usare una delle due forme</a:t>
            </a:r>
          </a:p>
        </p:txBody>
      </p:sp>
      <p:sp>
        <p:nvSpPr>
          <p:cNvPr id="288781" name="Rectangle 13"/>
          <p:cNvSpPr>
            <a:spLocks noChangeArrowheads="1"/>
          </p:cNvSpPr>
          <p:nvPr/>
        </p:nvSpPr>
        <p:spPr bwMode="auto">
          <a:xfrm>
            <a:off x="827088" y="1662113"/>
            <a:ext cx="7489825" cy="1319212"/>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1080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NomeProdotto, PrezUnit, Qta, PrezUnit*Qta</a:t>
            </a:r>
          </a:p>
          <a:p>
            <a:pPr>
              <a:spcBef>
                <a:spcPct val="0"/>
              </a:spcBef>
              <a:buFontTx/>
              <a:buNone/>
            </a:pPr>
            <a:r>
              <a:rPr lang="it-IT" altLang="it-IT" sz="1600">
                <a:effectLst/>
                <a:latin typeface="Courier New" panose="02070309020205020404" pitchFamily="49" charset="0"/>
              </a:rPr>
              <a:t>FROM Fatture</a:t>
            </a:r>
          </a:p>
          <a:p>
            <a:pPr>
              <a:spcBef>
                <a:spcPct val="0"/>
              </a:spcBef>
              <a:buFontTx/>
              <a:buNone/>
            </a:pPr>
            <a:r>
              <a:rPr lang="it-IT" altLang="it-IT" sz="1600">
                <a:effectLst/>
                <a:latin typeface="Courier New" panose="02070309020205020404" pitchFamily="49" charset="0"/>
              </a:rPr>
              <a:t>ORDER BY 4 DESC;</a:t>
            </a:r>
          </a:p>
        </p:txBody>
      </p:sp>
      <p:sp>
        <p:nvSpPr>
          <p:cNvPr id="288775" name="Rectangle 7"/>
          <p:cNvSpPr>
            <a:spLocks noChangeArrowheads="1"/>
          </p:cNvSpPr>
          <p:nvPr/>
        </p:nvSpPr>
        <p:spPr bwMode="auto">
          <a:xfrm>
            <a:off x="1585913" y="2449513"/>
            <a:ext cx="1401762" cy="217487"/>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88783" name="Rectangle 15"/>
          <p:cNvSpPr>
            <a:spLocks noChangeArrowheads="1"/>
          </p:cNvSpPr>
          <p:nvPr/>
        </p:nvSpPr>
        <p:spPr bwMode="auto">
          <a:xfrm>
            <a:off x="5248275" y="1979613"/>
            <a:ext cx="1700213" cy="217487"/>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88784" name="Rectangle 16"/>
          <p:cNvSpPr>
            <a:spLocks noChangeArrowheads="1"/>
          </p:cNvSpPr>
          <p:nvPr/>
        </p:nvSpPr>
        <p:spPr bwMode="auto">
          <a:xfrm>
            <a:off x="817563" y="3459163"/>
            <a:ext cx="7489825" cy="1150937"/>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1080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NomeProdotto, PrezUnit, Qta, PrezUnit*Qta AS Totale</a:t>
            </a:r>
          </a:p>
          <a:p>
            <a:pPr>
              <a:spcBef>
                <a:spcPct val="0"/>
              </a:spcBef>
              <a:buFontTx/>
              <a:buNone/>
            </a:pPr>
            <a:r>
              <a:rPr lang="it-IT" altLang="it-IT" sz="1600">
                <a:effectLst/>
                <a:latin typeface="Courier New" panose="02070309020205020404" pitchFamily="49" charset="0"/>
              </a:rPr>
              <a:t>FROM Fatture</a:t>
            </a:r>
          </a:p>
          <a:p>
            <a:pPr>
              <a:spcBef>
                <a:spcPct val="0"/>
              </a:spcBef>
              <a:buFontTx/>
              <a:buNone/>
            </a:pPr>
            <a:r>
              <a:rPr lang="it-IT" altLang="it-IT" sz="1600">
                <a:effectLst/>
                <a:latin typeface="Courier New" panose="02070309020205020404" pitchFamily="49" charset="0"/>
              </a:rPr>
              <a:t>ORDER BY Totale DESC;</a:t>
            </a:r>
          </a:p>
        </p:txBody>
      </p:sp>
      <p:sp>
        <p:nvSpPr>
          <p:cNvPr id="288786" name="Rectangle 18"/>
          <p:cNvSpPr>
            <a:spLocks noChangeArrowheads="1"/>
          </p:cNvSpPr>
          <p:nvPr/>
        </p:nvSpPr>
        <p:spPr bwMode="auto">
          <a:xfrm>
            <a:off x="3851275" y="4130675"/>
            <a:ext cx="3816350" cy="555625"/>
          </a:xfrm>
          <a:prstGeom prst="rect">
            <a:avLst/>
          </a:prstGeom>
          <a:solidFill>
            <a:srgbClr val="FFFF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90000"/>
              </a:lnSpc>
            </a:pPr>
            <a:r>
              <a:rPr lang="it-IT" altLang="it-IT" sz="1800" b="0"/>
              <a:t>Forma raccomandata</a:t>
            </a:r>
          </a:p>
        </p:txBody>
      </p:sp>
      <p:sp>
        <p:nvSpPr>
          <p:cNvPr id="288782" name="Rectangle 14"/>
          <p:cNvSpPr>
            <a:spLocks noChangeArrowheads="1"/>
          </p:cNvSpPr>
          <p:nvPr/>
        </p:nvSpPr>
        <p:spPr bwMode="auto">
          <a:xfrm>
            <a:off x="3851275" y="2527300"/>
            <a:ext cx="3816350" cy="555625"/>
          </a:xfrm>
          <a:prstGeom prst="rect">
            <a:avLst/>
          </a:prstGeom>
          <a:solidFill>
            <a:srgbClr val="FFFF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90000"/>
              </a:lnSpc>
            </a:pPr>
            <a:r>
              <a:rPr lang="it-IT" altLang="it-IT" sz="1800" b="0"/>
              <a:t>Forma sconsigliata</a:t>
            </a:r>
          </a:p>
        </p:txBody>
      </p:sp>
      <p:sp>
        <p:nvSpPr>
          <p:cNvPr id="288791" name="Rectangle 23"/>
          <p:cNvSpPr>
            <a:spLocks noChangeArrowheads="1"/>
          </p:cNvSpPr>
          <p:nvPr/>
        </p:nvSpPr>
        <p:spPr bwMode="auto">
          <a:xfrm>
            <a:off x="2222500" y="5776913"/>
            <a:ext cx="4678363" cy="2889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anchor="ctr"/>
          <a:lstStyle/>
          <a:p>
            <a:pPr>
              <a:buClr>
                <a:schemeClr val="accent2"/>
              </a:buClr>
              <a:buSzPct val="140000"/>
            </a:pPr>
            <a:r>
              <a:rPr lang="it-IT" altLang="it-IT">
                <a:latin typeface="Courier New" panose="02070309020205020404" pitchFamily="49" charset="0"/>
              </a:rPr>
              <a:t>ORDER BY 4 DESC</a:t>
            </a:r>
            <a:endParaRPr lang="it-IT" altLang="it-IT" b="0"/>
          </a:p>
        </p:txBody>
      </p:sp>
      <p:sp>
        <p:nvSpPr>
          <p:cNvPr id="288792" name="Text Box 24"/>
          <p:cNvSpPr txBox="1">
            <a:spLocks noChangeArrowheads="1"/>
          </p:cNvSpPr>
          <p:nvPr/>
        </p:nvSpPr>
        <p:spPr bwMode="auto">
          <a:xfrm>
            <a:off x="1547813" y="1700213"/>
            <a:ext cx="60483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spAutoFit/>
          </a:bodyPr>
          <a:lstStyle/>
          <a:p>
            <a:pPr>
              <a:spcBef>
                <a:spcPct val="50000"/>
              </a:spcBef>
            </a:pPr>
            <a:r>
              <a:rPr lang="it-IT" altLang="it-IT"/>
              <a:t>              </a:t>
            </a:r>
            <a:r>
              <a:rPr lang="it-IT" altLang="it-IT" sz="1200">
                <a:solidFill>
                  <a:schemeClr val="accent2"/>
                </a:solidFill>
              </a:rPr>
              <a:t>1                                 2                   3                         4</a:t>
            </a:r>
          </a:p>
        </p:txBody>
      </p:sp>
      <p:sp>
        <p:nvSpPr>
          <p:cNvPr id="288793" name="Rectangle 25"/>
          <p:cNvSpPr>
            <a:spLocks noChangeArrowheads="1"/>
          </p:cNvSpPr>
          <p:nvPr/>
        </p:nvSpPr>
        <p:spPr bwMode="auto">
          <a:xfrm>
            <a:off x="2224088" y="5473700"/>
            <a:ext cx="4678362" cy="2889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anchor="ctr"/>
          <a:lstStyle/>
          <a:p>
            <a:pPr>
              <a:buClr>
                <a:schemeClr val="accent2"/>
              </a:buClr>
              <a:buSzPct val="140000"/>
            </a:pPr>
            <a:r>
              <a:rPr lang="it-IT" altLang="it-IT">
                <a:latin typeface="Courier New" panose="02070309020205020404" pitchFamily="49" charset="0"/>
              </a:rPr>
              <a:t>ORDER BY [PrezUnit]*[Qta] DESC</a:t>
            </a:r>
            <a:endParaRPr lang="it-IT" altLang="it-IT"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792"/>
                                        </p:tgtEl>
                                        <p:attrNameLst>
                                          <p:attrName>style.visibility</p:attrName>
                                        </p:attrNameLst>
                                      </p:cBhvr>
                                      <p:to>
                                        <p:strVal val="visible"/>
                                      </p:to>
                                    </p:set>
                                    <p:animEffect transition="in" filter="dissolve">
                                      <p:cBhvr>
                                        <p:cTn id="7" dur="500"/>
                                        <p:tgtEl>
                                          <p:spTgt spid="2887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8782"/>
                                        </p:tgtEl>
                                        <p:attrNameLst>
                                          <p:attrName>style.visibility</p:attrName>
                                        </p:attrNameLst>
                                      </p:cBhvr>
                                      <p:to>
                                        <p:strVal val="visible"/>
                                      </p:to>
                                    </p:set>
                                    <p:animEffect transition="in" filter="dissolve">
                                      <p:cBhvr>
                                        <p:cTn id="12" dur="500"/>
                                        <p:tgtEl>
                                          <p:spTgt spid="2887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8784"/>
                                        </p:tgtEl>
                                        <p:attrNameLst>
                                          <p:attrName>style.visibility</p:attrName>
                                        </p:attrNameLst>
                                      </p:cBhvr>
                                      <p:to>
                                        <p:strVal val="visible"/>
                                      </p:to>
                                    </p:set>
                                    <p:animEffect transition="in" filter="dissolve">
                                      <p:cBhvr>
                                        <p:cTn id="17" dur="500"/>
                                        <p:tgtEl>
                                          <p:spTgt spid="288784"/>
                                        </p:tgtEl>
                                      </p:cBhvr>
                                    </p:animEffect>
                                  </p:childTnLst>
                                </p:cTn>
                              </p:par>
                              <p:par>
                                <p:cTn id="18" presetID="9" presetClass="entr" presetSubtype="0" fill="hold" grpId="1" nodeType="withEffect">
                                  <p:stCondLst>
                                    <p:cond delay="0"/>
                                  </p:stCondLst>
                                  <p:childTnLst>
                                    <p:set>
                                      <p:cBhvr>
                                        <p:cTn id="19" dur="1" fill="hold">
                                          <p:stCondLst>
                                            <p:cond delay="0"/>
                                          </p:stCondLst>
                                        </p:cTn>
                                        <p:tgtEl>
                                          <p:spTgt spid="288786"/>
                                        </p:tgtEl>
                                        <p:attrNameLst>
                                          <p:attrName>style.visibility</p:attrName>
                                        </p:attrNameLst>
                                      </p:cBhvr>
                                      <p:to>
                                        <p:strVal val="visible"/>
                                      </p:to>
                                    </p:set>
                                    <p:animEffect transition="in" filter="dissolve">
                                      <p:cBhvr>
                                        <p:cTn id="20" dur="500"/>
                                        <p:tgtEl>
                                          <p:spTgt spid="2887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88771">
                                            <p:txEl>
                                              <p:pRg st="9" end="9"/>
                                            </p:txEl>
                                          </p:spTgt>
                                        </p:tgtEl>
                                        <p:attrNameLst>
                                          <p:attrName>style.visibility</p:attrName>
                                        </p:attrNameLst>
                                      </p:cBhvr>
                                      <p:to>
                                        <p:strVal val="visible"/>
                                      </p:to>
                                    </p:set>
                                    <p:animEffect transition="in" filter="dissolve">
                                      <p:cBhvr>
                                        <p:cTn id="25" dur="500"/>
                                        <p:tgtEl>
                                          <p:spTgt spid="288771">
                                            <p:txEl>
                                              <p:pRg st="9" end="9"/>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8791"/>
                                        </p:tgtEl>
                                        <p:attrNameLst>
                                          <p:attrName>style.visibility</p:attrName>
                                        </p:attrNameLst>
                                      </p:cBhvr>
                                      <p:to>
                                        <p:strVal val="visible"/>
                                      </p:to>
                                    </p:set>
                                    <p:animEffect transition="in" filter="dissolve">
                                      <p:cBhvr>
                                        <p:cTn id="28" dur="500"/>
                                        <p:tgtEl>
                                          <p:spTgt spid="28879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8793"/>
                                        </p:tgtEl>
                                        <p:attrNameLst>
                                          <p:attrName>style.visibility</p:attrName>
                                        </p:attrNameLst>
                                      </p:cBhvr>
                                      <p:to>
                                        <p:strVal val="visible"/>
                                      </p:to>
                                    </p:set>
                                    <p:animEffect transition="in" filter="dissolve">
                                      <p:cBhvr>
                                        <p:cTn id="31" dur="500"/>
                                        <p:tgtEl>
                                          <p:spTgt spid="28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4" grpId="0" animBg="1"/>
      <p:bldP spid="288786" grpId="1" animBg="1"/>
      <p:bldP spid="288782" grpId="0" animBg="1"/>
      <p:bldP spid="288791" grpId="0" animBg="1"/>
      <p:bldP spid="288792" grpId="0"/>
      <p:bldP spid="28879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numero diapositiva 4"/>
          <p:cNvSpPr>
            <a:spLocks noGrp="1"/>
          </p:cNvSpPr>
          <p:nvPr>
            <p:ph type="sldNum" sz="quarter" idx="11"/>
          </p:nvPr>
        </p:nvSpPr>
        <p:spPr/>
        <p:txBody>
          <a:bodyPr/>
          <a:lstStyle/>
          <a:p>
            <a:fld id="{D8C59C5B-358B-4576-96F6-6B3A1BEA144A}" type="slidenum">
              <a:rPr lang="it-IT" altLang="it-IT"/>
              <a:pPr/>
              <a:t>14</a:t>
            </a:fld>
            <a:endParaRPr lang="it-IT" altLang="it-IT">
              <a:solidFill>
                <a:schemeClr val="tx1"/>
              </a:solidFill>
            </a:endParaRPr>
          </a:p>
        </p:txBody>
      </p:sp>
      <p:sp>
        <p:nvSpPr>
          <p:cNvPr id="218114" name="Rectangle 2"/>
          <p:cNvSpPr>
            <a:spLocks noGrp="1" noChangeArrowheads="1"/>
          </p:cNvSpPr>
          <p:nvPr>
            <p:ph type="title"/>
          </p:nvPr>
        </p:nvSpPr>
        <p:spPr>
          <a:xfrm>
            <a:off x="395288" y="115888"/>
            <a:ext cx="7467600" cy="846137"/>
          </a:xfrm>
        </p:spPr>
        <p:txBody>
          <a:bodyPr/>
          <a:lstStyle/>
          <a:p>
            <a:r>
              <a:rPr lang="it-IT" altLang="it-IT" sz="3200">
                <a:solidFill>
                  <a:srgbClr val="CC6600"/>
                </a:solidFill>
              </a:rPr>
              <a:t>Raggruppamenti (1)</a:t>
            </a:r>
          </a:p>
        </p:txBody>
      </p:sp>
      <p:sp>
        <p:nvSpPr>
          <p:cNvPr id="218119" name="Rectangle 7"/>
          <p:cNvSpPr>
            <a:spLocks noChangeArrowheads="1"/>
          </p:cNvSpPr>
          <p:nvPr/>
        </p:nvSpPr>
        <p:spPr bwMode="auto">
          <a:xfrm>
            <a:off x="520700" y="1116013"/>
            <a:ext cx="8083550" cy="533717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pPr>
            <a:r>
              <a:rPr lang="it-IT" altLang="it-IT" sz="1800">
                <a:solidFill>
                  <a:schemeClr val="accent2"/>
                </a:solidFill>
                <a:effectLst/>
              </a:rPr>
              <a:t>GROUP BY</a:t>
            </a:r>
            <a:r>
              <a:rPr lang="it-IT" altLang="it-IT" sz="1800" b="0">
                <a:effectLst/>
              </a:rPr>
              <a:t> per sintetizzare i valori di un campo per classi omogenee</a:t>
            </a:r>
          </a:p>
          <a:p>
            <a:pPr>
              <a:spcBef>
                <a:spcPct val="50000"/>
              </a:spcBef>
              <a:buFontTx/>
              <a:buNone/>
            </a:pPr>
            <a:endParaRPr lang="it-IT" altLang="it-IT" sz="1800" b="0">
              <a:effectLst/>
            </a:endParaRPr>
          </a:p>
          <a:p>
            <a:pPr>
              <a:spcBef>
                <a:spcPct val="50000"/>
              </a:spcBef>
            </a:pPr>
            <a:endParaRPr lang="it-IT" altLang="it-IT" sz="1800" b="0">
              <a:effectLst/>
            </a:endParaRPr>
          </a:p>
          <a:p>
            <a:pPr>
              <a:spcBef>
                <a:spcPct val="50000"/>
              </a:spcBef>
            </a:pPr>
            <a:endParaRPr lang="it-IT" altLang="it-IT" sz="1800" b="0">
              <a:effectLst/>
            </a:endParaRPr>
          </a:p>
        </p:txBody>
      </p:sp>
      <p:sp>
        <p:nvSpPr>
          <p:cNvPr id="218130" name="Rectangle 18"/>
          <p:cNvSpPr>
            <a:spLocks noChangeArrowheads="1"/>
          </p:cNvSpPr>
          <p:nvPr/>
        </p:nvSpPr>
        <p:spPr bwMode="auto">
          <a:xfrm>
            <a:off x="817563" y="1600200"/>
            <a:ext cx="7489825" cy="107950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46800" bIns="468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Dipartimento, COUNT(ID) AS .. , SUM(Stipendio) AS .. </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GROUP BY Dipartimento;</a:t>
            </a:r>
          </a:p>
        </p:txBody>
      </p:sp>
      <p:pic>
        <p:nvPicPr>
          <p:cNvPr id="21813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519488"/>
            <a:ext cx="2879725" cy="2827337"/>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18135"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113" y="3824288"/>
            <a:ext cx="3098800" cy="22256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18137" name="AutoShape 25"/>
          <p:cNvSpPr>
            <a:spLocks noChangeArrowheads="1"/>
          </p:cNvSpPr>
          <p:nvPr/>
        </p:nvSpPr>
        <p:spPr bwMode="auto">
          <a:xfrm>
            <a:off x="4127500" y="4743450"/>
            <a:ext cx="792163" cy="287338"/>
          </a:xfrm>
          <a:prstGeom prst="rightArrow">
            <a:avLst>
              <a:gd name="adj1" fmla="val 50000"/>
              <a:gd name="adj2" fmla="val 68923"/>
            </a:avLst>
          </a:prstGeom>
          <a:solidFill>
            <a:schemeClr val="hlink"/>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38" name="Rectangle 26"/>
          <p:cNvSpPr>
            <a:spLocks noChangeArrowheads="1"/>
          </p:cNvSpPr>
          <p:nvPr/>
        </p:nvSpPr>
        <p:spPr bwMode="auto">
          <a:xfrm>
            <a:off x="5422900" y="2198688"/>
            <a:ext cx="2703513" cy="106203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pPr algn="ctr">
              <a:lnSpc>
                <a:spcPct val="90000"/>
              </a:lnSpc>
            </a:pPr>
            <a:r>
              <a:rPr lang="it-IT" altLang="it-IT" sz="1400" b="0"/>
              <a:t>Nella clausola </a:t>
            </a:r>
            <a:r>
              <a:rPr lang="it-IT" altLang="it-IT" sz="1400"/>
              <a:t>SELECT</a:t>
            </a:r>
            <a:r>
              <a:rPr lang="it-IT" altLang="it-IT" sz="1400" b="0"/>
              <a:t> possono comparire solo i campi elencati in </a:t>
            </a:r>
            <a:r>
              <a:rPr lang="it-IT" altLang="it-IT" sz="1400"/>
              <a:t>GROUP BY</a:t>
            </a:r>
            <a:r>
              <a:rPr lang="it-IT" altLang="it-IT" sz="1400" b="0"/>
              <a:t> e funzioni di aggregazione</a:t>
            </a:r>
          </a:p>
        </p:txBody>
      </p:sp>
      <p:sp>
        <p:nvSpPr>
          <p:cNvPr id="218139" name="Text Box 27"/>
          <p:cNvSpPr txBox="1">
            <a:spLocks noChangeArrowheads="1"/>
          </p:cNvSpPr>
          <p:nvPr/>
        </p:nvSpPr>
        <p:spPr bwMode="auto">
          <a:xfrm>
            <a:off x="842963" y="3035300"/>
            <a:ext cx="280828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it-IT" altLang="it-IT" b="0"/>
              <a:t>Le righe sono raggruppate per dipartimento</a:t>
            </a:r>
          </a:p>
        </p:txBody>
      </p:sp>
      <p:sp>
        <p:nvSpPr>
          <p:cNvPr id="218140" name="Text Box 28"/>
          <p:cNvSpPr txBox="1">
            <a:spLocks noChangeArrowheads="1"/>
          </p:cNvSpPr>
          <p:nvPr/>
        </p:nvSpPr>
        <p:spPr bwMode="auto">
          <a:xfrm>
            <a:off x="4951413" y="3360738"/>
            <a:ext cx="3643312"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it-IT" altLang="it-IT" b="0"/>
              <a:t>Le funzioni di aggregazione sono applicate ai raggruppamenti</a:t>
            </a:r>
          </a:p>
        </p:txBody>
      </p:sp>
      <p:sp>
        <p:nvSpPr>
          <p:cNvPr id="218141" name="AutoShape 29">
            <a:hlinkClick r:id="rId5" action="ppaction://hlinkpres?slideindex=5&amp;slidetitle=Il database degli esempi (2)" highlightClick="1"/>
          </p:cNvPr>
          <p:cNvSpPr>
            <a:spLocks noChangeArrowheads="1"/>
          </p:cNvSpPr>
          <p:nvPr/>
        </p:nvSpPr>
        <p:spPr bwMode="auto">
          <a:xfrm>
            <a:off x="8675688" y="6021388"/>
            <a:ext cx="288925" cy="287337"/>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8139"/>
                                        </p:tgtEl>
                                        <p:attrNameLst>
                                          <p:attrName>style.visibility</p:attrName>
                                        </p:attrNameLst>
                                      </p:cBhvr>
                                      <p:to>
                                        <p:strVal val="visible"/>
                                      </p:to>
                                    </p:set>
                                    <p:animEffect transition="in" filter="dissolve">
                                      <p:cBhvr>
                                        <p:cTn id="7" dur="500"/>
                                        <p:tgtEl>
                                          <p:spTgt spid="218139"/>
                                        </p:tgtEl>
                                      </p:cBhvr>
                                    </p:animEffect>
                                  </p:childTnLst>
                                </p:cTn>
                              </p:par>
                              <p:par>
                                <p:cTn id="8" presetID="9" presetClass="entr" presetSubtype="0" fill="hold" nodeType="withEffect">
                                  <p:stCondLst>
                                    <p:cond delay="0"/>
                                  </p:stCondLst>
                                  <p:childTnLst>
                                    <p:set>
                                      <p:cBhvr>
                                        <p:cTn id="9" dur="1" fill="hold">
                                          <p:stCondLst>
                                            <p:cond delay="0"/>
                                          </p:stCondLst>
                                        </p:cTn>
                                        <p:tgtEl>
                                          <p:spTgt spid="218134"/>
                                        </p:tgtEl>
                                        <p:attrNameLst>
                                          <p:attrName>style.visibility</p:attrName>
                                        </p:attrNameLst>
                                      </p:cBhvr>
                                      <p:to>
                                        <p:strVal val="visible"/>
                                      </p:to>
                                    </p:set>
                                    <p:animEffect transition="in" filter="dissolve">
                                      <p:cBhvr>
                                        <p:cTn id="10" dur="500"/>
                                        <p:tgtEl>
                                          <p:spTgt spid="2181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8137"/>
                                        </p:tgtEl>
                                        <p:attrNameLst>
                                          <p:attrName>style.visibility</p:attrName>
                                        </p:attrNameLst>
                                      </p:cBhvr>
                                      <p:to>
                                        <p:strVal val="visible"/>
                                      </p:to>
                                    </p:set>
                                    <p:animEffect transition="in" filter="dissolve">
                                      <p:cBhvr>
                                        <p:cTn id="15" dur="500"/>
                                        <p:tgtEl>
                                          <p:spTgt spid="21813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18140"/>
                                        </p:tgtEl>
                                        <p:attrNameLst>
                                          <p:attrName>style.visibility</p:attrName>
                                        </p:attrNameLst>
                                      </p:cBhvr>
                                      <p:to>
                                        <p:strVal val="visible"/>
                                      </p:to>
                                    </p:set>
                                    <p:animEffect transition="in" filter="dissolve">
                                      <p:cBhvr>
                                        <p:cTn id="18" dur="500"/>
                                        <p:tgtEl>
                                          <p:spTgt spid="218140"/>
                                        </p:tgtEl>
                                      </p:cBhvr>
                                    </p:animEffect>
                                  </p:childTnLst>
                                </p:cTn>
                              </p:par>
                              <p:par>
                                <p:cTn id="19" presetID="9" presetClass="entr" presetSubtype="0" fill="hold" nodeType="withEffect">
                                  <p:stCondLst>
                                    <p:cond delay="0"/>
                                  </p:stCondLst>
                                  <p:childTnLst>
                                    <p:set>
                                      <p:cBhvr>
                                        <p:cTn id="20" dur="1" fill="hold">
                                          <p:stCondLst>
                                            <p:cond delay="0"/>
                                          </p:stCondLst>
                                        </p:cTn>
                                        <p:tgtEl>
                                          <p:spTgt spid="218135"/>
                                        </p:tgtEl>
                                        <p:attrNameLst>
                                          <p:attrName>style.visibility</p:attrName>
                                        </p:attrNameLst>
                                      </p:cBhvr>
                                      <p:to>
                                        <p:strVal val="visible"/>
                                      </p:to>
                                    </p:set>
                                    <p:animEffect transition="in" filter="dissolve">
                                      <p:cBhvr>
                                        <p:cTn id="21" dur="500"/>
                                        <p:tgtEl>
                                          <p:spTgt spid="2181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18138"/>
                                        </p:tgtEl>
                                        <p:attrNameLst>
                                          <p:attrName>style.visibility</p:attrName>
                                        </p:attrNameLst>
                                      </p:cBhvr>
                                      <p:to>
                                        <p:strVal val="visible"/>
                                      </p:to>
                                    </p:set>
                                    <p:animEffect transition="in" filter="dissolve">
                                      <p:cBhvr>
                                        <p:cTn id="26" dur="500"/>
                                        <p:tgtEl>
                                          <p:spTgt spid="218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37" grpId="0" animBg="1"/>
      <p:bldP spid="218138" grpId="0" animBg="1"/>
      <p:bldP spid="218139" grpId="0"/>
      <p:bldP spid="2181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4"/>
          <p:cNvSpPr>
            <a:spLocks noGrp="1"/>
          </p:cNvSpPr>
          <p:nvPr>
            <p:ph type="sldNum" sz="quarter" idx="11"/>
          </p:nvPr>
        </p:nvSpPr>
        <p:spPr/>
        <p:txBody>
          <a:bodyPr/>
          <a:lstStyle/>
          <a:p>
            <a:fld id="{ECCC5ACC-484D-43F9-86ED-BAA78E78DCA4}" type="slidenum">
              <a:rPr lang="it-IT" altLang="it-IT"/>
              <a:pPr/>
              <a:t>15</a:t>
            </a:fld>
            <a:endParaRPr lang="it-IT" altLang="it-IT">
              <a:solidFill>
                <a:schemeClr val="tx1"/>
              </a:solidFill>
            </a:endParaRPr>
          </a:p>
        </p:txBody>
      </p:sp>
      <p:sp>
        <p:nvSpPr>
          <p:cNvPr id="220162" name="Rectangle 2"/>
          <p:cNvSpPr>
            <a:spLocks noGrp="1" noChangeArrowheads="1"/>
          </p:cNvSpPr>
          <p:nvPr>
            <p:ph type="title"/>
          </p:nvPr>
        </p:nvSpPr>
        <p:spPr>
          <a:xfrm>
            <a:off x="395288" y="115888"/>
            <a:ext cx="7467600" cy="846137"/>
          </a:xfrm>
        </p:spPr>
        <p:txBody>
          <a:bodyPr/>
          <a:lstStyle/>
          <a:p>
            <a:r>
              <a:rPr lang="it-IT" altLang="it-IT" sz="3200">
                <a:solidFill>
                  <a:srgbClr val="CC6600"/>
                </a:solidFill>
              </a:rPr>
              <a:t>Raggruppamenti (2)</a:t>
            </a:r>
          </a:p>
        </p:txBody>
      </p:sp>
      <p:sp>
        <p:nvSpPr>
          <p:cNvPr id="220179" name="Rectangle 19"/>
          <p:cNvSpPr>
            <a:spLocks noChangeArrowheads="1"/>
          </p:cNvSpPr>
          <p:nvPr/>
        </p:nvSpPr>
        <p:spPr bwMode="auto">
          <a:xfrm>
            <a:off x="520700" y="1149350"/>
            <a:ext cx="8083550" cy="5294313"/>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262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5000"/>
              </a:spcBef>
            </a:pPr>
            <a:r>
              <a:rPr lang="it-IT" altLang="it-IT" sz="1800" b="0">
                <a:effectLst/>
              </a:rPr>
              <a:t>La precedente interrogazione in </a:t>
            </a:r>
            <a:r>
              <a:rPr lang="it-IT" altLang="it-IT" sz="1800">
                <a:effectLst/>
              </a:rPr>
              <a:t>SQL</a:t>
            </a:r>
            <a:r>
              <a:rPr lang="it-IT" altLang="it-IT" sz="1800" b="0">
                <a:effectLst/>
              </a:rPr>
              <a:t> e </a:t>
            </a:r>
            <a:r>
              <a:rPr lang="it-IT" altLang="it-IT" sz="1800">
                <a:effectLst/>
              </a:rPr>
              <a:t>QBE</a:t>
            </a:r>
            <a:r>
              <a:rPr lang="it-IT" altLang="it-IT" sz="1800" b="0">
                <a:effectLst/>
              </a:rPr>
              <a:t> di Access</a:t>
            </a:r>
            <a:endParaRPr lang="it-IT" altLang="it-IT" sz="1800">
              <a:effectLst/>
            </a:endParaRPr>
          </a:p>
          <a:p>
            <a:pPr>
              <a:spcBef>
                <a:spcPct val="55000"/>
              </a:spcBef>
              <a:buFontTx/>
              <a:buNone/>
            </a:pPr>
            <a:r>
              <a:rPr lang="it-IT" altLang="it-IT" sz="1600">
                <a:effectLst/>
                <a:latin typeface="Courier New" panose="02070309020205020404" pitchFamily="49" charset="0"/>
              </a:rPr>
              <a:t>	</a:t>
            </a:r>
          </a:p>
        </p:txBody>
      </p:sp>
      <p:pic>
        <p:nvPicPr>
          <p:cNvPr id="22018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63" y="1844675"/>
            <a:ext cx="6335712" cy="4192588"/>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20187"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349500"/>
            <a:ext cx="4967287" cy="18827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numero diapositiva 4"/>
          <p:cNvSpPr>
            <a:spLocks noGrp="1"/>
          </p:cNvSpPr>
          <p:nvPr>
            <p:ph type="sldNum" sz="quarter" idx="11"/>
          </p:nvPr>
        </p:nvSpPr>
        <p:spPr/>
        <p:txBody>
          <a:bodyPr/>
          <a:lstStyle/>
          <a:p>
            <a:fld id="{4C8733B7-A946-42A0-8906-851D2ED7801B}" type="slidenum">
              <a:rPr lang="it-IT" altLang="it-IT"/>
              <a:pPr/>
              <a:t>16</a:t>
            </a:fld>
            <a:endParaRPr lang="it-IT" altLang="it-IT">
              <a:solidFill>
                <a:schemeClr val="tx1"/>
              </a:solidFill>
            </a:endParaRPr>
          </a:p>
        </p:txBody>
      </p:sp>
      <p:sp>
        <p:nvSpPr>
          <p:cNvPr id="222210" name="Rectangle 2"/>
          <p:cNvSpPr>
            <a:spLocks noGrp="1" noChangeArrowheads="1"/>
          </p:cNvSpPr>
          <p:nvPr>
            <p:ph type="title"/>
          </p:nvPr>
        </p:nvSpPr>
        <p:spPr>
          <a:xfrm>
            <a:off x="390525" y="115888"/>
            <a:ext cx="7467600" cy="846137"/>
          </a:xfrm>
        </p:spPr>
        <p:txBody>
          <a:bodyPr/>
          <a:lstStyle/>
          <a:p>
            <a:r>
              <a:rPr lang="it-IT" altLang="it-IT" sz="3200">
                <a:solidFill>
                  <a:srgbClr val="CC6600"/>
                </a:solidFill>
              </a:rPr>
              <a:t>Raggruppamenti (3)</a:t>
            </a:r>
          </a:p>
        </p:txBody>
      </p:sp>
      <p:sp>
        <p:nvSpPr>
          <p:cNvPr id="222227" name="Rectangle 19"/>
          <p:cNvSpPr>
            <a:spLocks noChangeArrowheads="1"/>
          </p:cNvSpPr>
          <p:nvPr/>
        </p:nvSpPr>
        <p:spPr bwMode="auto">
          <a:xfrm>
            <a:off x="520700" y="1149350"/>
            <a:ext cx="8083550" cy="5232400"/>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54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5000"/>
              </a:spcBef>
            </a:pPr>
            <a:r>
              <a:rPr lang="it-IT" altLang="it-IT" sz="1800" b="0" dirty="0">
                <a:effectLst/>
              </a:rPr>
              <a:t>Volendo il </a:t>
            </a:r>
            <a:r>
              <a:rPr lang="it-IT" altLang="it-IT" sz="1800" dirty="0">
                <a:effectLst/>
              </a:rPr>
              <a:t>nome</a:t>
            </a:r>
            <a:r>
              <a:rPr lang="it-IT" altLang="it-IT" sz="1800" b="0" dirty="0">
                <a:effectLst/>
              </a:rPr>
              <a:t> del dipartimento, si </a:t>
            </a:r>
            <a:r>
              <a:rPr lang="it-IT" altLang="it-IT" sz="1800" b="0" u="sng" dirty="0">
                <a:effectLst/>
              </a:rPr>
              <a:t>deve</a:t>
            </a:r>
            <a:r>
              <a:rPr lang="it-IT" altLang="it-IT" sz="1800" b="0" dirty="0">
                <a:effectLst/>
              </a:rPr>
              <a:t> raggruppare per </a:t>
            </a:r>
            <a:r>
              <a:rPr lang="it-IT" altLang="it-IT" sz="1800" b="0" i="1" dirty="0">
                <a:effectLst/>
              </a:rPr>
              <a:t>Descrizione</a:t>
            </a:r>
            <a:r>
              <a:rPr lang="it-IT" altLang="it-IT" sz="1800" b="0" dirty="0">
                <a:effectLst/>
              </a:rPr>
              <a:t>:</a:t>
            </a:r>
            <a:endParaRPr lang="it-IT" altLang="it-IT" sz="1800" i="1" dirty="0">
              <a:effectLst/>
            </a:endParaRPr>
          </a:p>
          <a:p>
            <a:pPr>
              <a:spcBef>
                <a:spcPct val="55000"/>
              </a:spcBef>
              <a:buFontTx/>
              <a:buNone/>
            </a:pPr>
            <a:r>
              <a:rPr lang="it-IT" altLang="it-IT" sz="1600" dirty="0">
                <a:effectLst/>
                <a:latin typeface="Courier New" panose="02070309020205020404" pitchFamily="49" charset="0"/>
              </a:rPr>
              <a:t>	</a:t>
            </a:r>
          </a:p>
          <a:p>
            <a:pPr>
              <a:spcBef>
                <a:spcPct val="55000"/>
              </a:spcBef>
              <a:buFontTx/>
              <a:buNone/>
            </a:pPr>
            <a:endParaRPr lang="it-IT" altLang="it-IT" sz="1800" b="0" dirty="0">
              <a:effectLst/>
            </a:endParaRPr>
          </a:p>
          <a:p>
            <a:pPr>
              <a:spcBef>
                <a:spcPct val="85000"/>
              </a:spcBef>
            </a:pPr>
            <a:endParaRPr lang="it-IT" altLang="it-IT" sz="1800" b="0" dirty="0">
              <a:effectLst/>
            </a:endParaRPr>
          </a:p>
          <a:p>
            <a:pPr>
              <a:spcBef>
                <a:spcPct val="45000"/>
              </a:spcBef>
            </a:pPr>
            <a:r>
              <a:rPr lang="it-IT" altLang="it-IT" sz="1800" b="0" dirty="0">
                <a:effectLst/>
              </a:rPr>
              <a:t>Oppure</a:t>
            </a:r>
          </a:p>
          <a:p>
            <a:pPr>
              <a:spcBef>
                <a:spcPct val="55000"/>
              </a:spcBef>
              <a:buFontTx/>
              <a:buNone/>
            </a:pPr>
            <a:r>
              <a:rPr lang="it-IT" altLang="it-IT" sz="1600" dirty="0">
                <a:effectLst/>
                <a:latin typeface="Courier New" panose="02070309020205020404" pitchFamily="49" charset="0"/>
              </a:rPr>
              <a:t>	</a:t>
            </a:r>
          </a:p>
          <a:p>
            <a:pPr>
              <a:spcBef>
                <a:spcPct val="55000"/>
              </a:spcBef>
              <a:buFontTx/>
              <a:buNone/>
            </a:pPr>
            <a:endParaRPr lang="it-IT" altLang="it-IT" sz="1600" dirty="0">
              <a:effectLst/>
              <a:latin typeface="Courier New" panose="02070309020205020404" pitchFamily="49" charset="0"/>
            </a:endParaRPr>
          </a:p>
          <a:p>
            <a:pPr>
              <a:spcBef>
                <a:spcPct val="55000"/>
              </a:spcBef>
            </a:pPr>
            <a:endParaRPr lang="it-IT" altLang="it-IT" sz="1800" b="0" dirty="0">
              <a:effectLst/>
            </a:endParaRPr>
          </a:p>
          <a:p>
            <a:pPr>
              <a:spcBef>
                <a:spcPct val="55000"/>
              </a:spcBef>
              <a:buFontTx/>
              <a:buNone/>
            </a:pPr>
            <a:r>
              <a:rPr lang="it-IT" altLang="it-IT" sz="1600" dirty="0">
                <a:effectLst/>
                <a:latin typeface="Courier New" panose="02070309020205020404" pitchFamily="49" charset="0"/>
              </a:rPr>
              <a:t>	</a:t>
            </a:r>
          </a:p>
        </p:txBody>
      </p:sp>
      <p:sp>
        <p:nvSpPr>
          <p:cNvPr id="222228" name="Rectangle 20"/>
          <p:cNvSpPr>
            <a:spLocks noChangeArrowheads="1"/>
          </p:cNvSpPr>
          <p:nvPr/>
        </p:nvSpPr>
        <p:spPr bwMode="auto">
          <a:xfrm>
            <a:off x="817563" y="1619250"/>
            <a:ext cx="7489825" cy="113347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Descrizione, COUNT(*), SUM(Stipendio)</a:t>
            </a:r>
          </a:p>
          <a:p>
            <a:pPr>
              <a:spcBef>
                <a:spcPct val="0"/>
              </a:spcBef>
              <a:buFontTx/>
              <a:buNone/>
            </a:pPr>
            <a:r>
              <a:rPr lang="it-IT" altLang="it-IT" sz="1600">
                <a:effectLst/>
                <a:latin typeface="Courier New" panose="02070309020205020404" pitchFamily="49" charset="0"/>
              </a:rPr>
              <a:t>FROM Impiegati, Dipartimenti</a:t>
            </a:r>
          </a:p>
          <a:p>
            <a:pPr>
              <a:spcBef>
                <a:spcPct val="0"/>
              </a:spcBef>
              <a:buFontTx/>
              <a:buNone/>
            </a:pPr>
            <a:r>
              <a:rPr lang="it-IT" altLang="it-IT" sz="1600">
                <a:effectLst/>
                <a:latin typeface="Courier New" panose="02070309020205020404" pitchFamily="49" charset="0"/>
              </a:rPr>
              <a:t>WHERE Impiegati.Dipartimento = Dipartimenti.Codice</a:t>
            </a:r>
          </a:p>
          <a:p>
            <a:pPr>
              <a:spcBef>
                <a:spcPct val="0"/>
              </a:spcBef>
              <a:buFontTx/>
              <a:buNone/>
            </a:pPr>
            <a:r>
              <a:rPr lang="it-IT" altLang="it-IT" sz="1600">
                <a:effectLst/>
                <a:latin typeface="Courier New" panose="02070309020205020404" pitchFamily="49" charset="0"/>
              </a:rPr>
              <a:t>GROUP BY Descrizione;</a:t>
            </a:r>
          </a:p>
        </p:txBody>
      </p:sp>
      <p:sp>
        <p:nvSpPr>
          <p:cNvPr id="222234" name="Rectangle 26"/>
          <p:cNvSpPr>
            <a:spLocks noChangeArrowheads="1"/>
          </p:cNvSpPr>
          <p:nvPr/>
        </p:nvSpPr>
        <p:spPr bwMode="auto">
          <a:xfrm>
            <a:off x="817563" y="3314700"/>
            <a:ext cx="7489825" cy="118427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Descrizione, COUNT(*), SUM(Stipendio)</a:t>
            </a:r>
          </a:p>
          <a:p>
            <a:pPr>
              <a:spcBef>
                <a:spcPct val="0"/>
              </a:spcBef>
              <a:buFontTx/>
              <a:buNone/>
            </a:pPr>
            <a:r>
              <a:rPr lang="it-IT" altLang="it-IT" sz="1600">
                <a:effectLst/>
                <a:latin typeface="Courier New" panose="02070309020205020404" pitchFamily="49" charset="0"/>
              </a:rPr>
              <a:t>FROM Impiegati, Dipartimenti</a:t>
            </a:r>
          </a:p>
          <a:p>
            <a:pPr>
              <a:spcBef>
                <a:spcPct val="0"/>
              </a:spcBef>
              <a:buFontTx/>
              <a:buNone/>
            </a:pPr>
            <a:r>
              <a:rPr lang="it-IT" altLang="it-IT" sz="1600">
                <a:effectLst/>
                <a:latin typeface="Courier New" panose="02070309020205020404" pitchFamily="49" charset="0"/>
              </a:rPr>
              <a:t>WHERE Impiegati.Dipartimento = Dipartimenti.Codice</a:t>
            </a:r>
          </a:p>
          <a:p>
            <a:pPr>
              <a:spcBef>
                <a:spcPct val="0"/>
              </a:spcBef>
              <a:buFontTx/>
              <a:buNone/>
            </a:pPr>
            <a:r>
              <a:rPr lang="it-IT" altLang="it-IT" sz="1600">
                <a:effectLst/>
                <a:latin typeface="Courier New" panose="02070309020205020404" pitchFamily="49" charset="0"/>
              </a:rPr>
              <a:t>GROUP BY Dipartimento, Descrizione;</a:t>
            </a:r>
          </a:p>
        </p:txBody>
      </p:sp>
      <p:sp>
        <p:nvSpPr>
          <p:cNvPr id="222237" name="Rectangle 29"/>
          <p:cNvSpPr>
            <a:spLocks noChangeArrowheads="1"/>
          </p:cNvSpPr>
          <p:nvPr/>
        </p:nvSpPr>
        <p:spPr bwMode="auto">
          <a:xfrm>
            <a:off x="1979613" y="2449513"/>
            <a:ext cx="1512887" cy="2159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it-IT" sz="1800"/>
          </a:p>
        </p:txBody>
      </p:sp>
      <p:sp>
        <p:nvSpPr>
          <p:cNvPr id="222241" name="AutoShape 33">
            <a:hlinkClick r:id="rId3" highlightClick="1"/>
          </p:cNvPr>
          <p:cNvSpPr>
            <a:spLocks noChangeArrowheads="1"/>
          </p:cNvSpPr>
          <p:nvPr/>
        </p:nvSpPr>
        <p:spPr bwMode="auto">
          <a:xfrm>
            <a:off x="8675688" y="6021388"/>
            <a:ext cx="288925" cy="287337"/>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2227">
                                            <p:txEl>
                                              <p:pRg st="4" end="4"/>
                                            </p:txEl>
                                          </p:spTgt>
                                        </p:tgtEl>
                                        <p:attrNameLst>
                                          <p:attrName>style.visibility</p:attrName>
                                        </p:attrNameLst>
                                      </p:cBhvr>
                                      <p:to>
                                        <p:strVal val="visible"/>
                                      </p:to>
                                    </p:set>
                                    <p:animEffect transition="in" filter="dissolve">
                                      <p:cBhvr>
                                        <p:cTn id="7" dur="500"/>
                                        <p:tgtEl>
                                          <p:spTgt spid="222227">
                                            <p:txEl>
                                              <p:pRg st="4" end="4"/>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2234"/>
                                        </p:tgtEl>
                                        <p:attrNameLst>
                                          <p:attrName>style.visibility</p:attrName>
                                        </p:attrNameLst>
                                      </p:cBhvr>
                                      <p:to>
                                        <p:strVal val="visible"/>
                                      </p:to>
                                    </p:set>
                                    <p:animEffect transition="in" filter="dissolve">
                                      <p:cBhvr>
                                        <p:cTn id="10" dur="500"/>
                                        <p:tgtEl>
                                          <p:spTgt spid="222234"/>
                                        </p:tgtEl>
                                      </p:cBhvr>
                                    </p:animEffect>
                                  </p:childTnLst>
                                </p:cTn>
                              </p:par>
                              <p:par>
                                <p:cTn id="11" presetID="9" presetClass="entr" presetSubtype="0" fill="hold" nodeType="withEffect">
                                  <p:stCondLst>
                                    <p:cond delay="0"/>
                                  </p:stCondLst>
                                  <p:childTnLst>
                                    <p:set>
                                      <p:cBhvr>
                                        <p:cTn id="12" dur="1" fill="hold">
                                          <p:stCondLst>
                                            <p:cond delay="0"/>
                                          </p:stCondLst>
                                        </p:cTn>
                                        <p:tgtEl>
                                          <p:spTgt spid="222227">
                                            <p:txEl>
                                              <p:pRg st="8" end="8"/>
                                            </p:txEl>
                                          </p:spTgt>
                                        </p:tgtEl>
                                        <p:attrNameLst>
                                          <p:attrName>style.visibility</p:attrName>
                                        </p:attrNameLst>
                                      </p:cBhvr>
                                      <p:to>
                                        <p:strVal val="visible"/>
                                      </p:to>
                                    </p:set>
                                    <p:animEffect transition="in" filter="dissolve">
                                      <p:cBhvr>
                                        <p:cTn id="13" dur="500"/>
                                        <p:tgtEl>
                                          <p:spTgt spid="222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numero diapositiva 4"/>
          <p:cNvSpPr>
            <a:spLocks noGrp="1"/>
          </p:cNvSpPr>
          <p:nvPr>
            <p:ph type="sldNum" sz="quarter" idx="11"/>
          </p:nvPr>
        </p:nvSpPr>
        <p:spPr/>
        <p:txBody>
          <a:bodyPr/>
          <a:lstStyle/>
          <a:p>
            <a:fld id="{2CD18660-E4AB-4B48-8F5D-87DDA329041E}" type="slidenum">
              <a:rPr lang="it-IT" altLang="it-IT"/>
              <a:pPr/>
              <a:t>17</a:t>
            </a:fld>
            <a:endParaRPr lang="it-IT" altLang="it-IT">
              <a:solidFill>
                <a:schemeClr val="tx1"/>
              </a:solidFill>
            </a:endParaRPr>
          </a:p>
        </p:txBody>
      </p:sp>
      <p:sp>
        <p:nvSpPr>
          <p:cNvPr id="224259" name="Rectangle 3"/>
          <p:cNvSpPr>
            <a:spLocks noGrp="1" noChangeArrowheads="1"/>
          </p:cNvSpPr>
          <p:nvPr>
            <p:ph type="title"/>
          </p:nvPr>
        </p:nvSpPr>
        <p:spPr>
          <a:xfrm>
            <a:off x="395288" y="115888"/>
            <a:ext cx="7467600" cy="846137"/>
          </a:xfrm>
        </p:spPr>
        <p:txBody>
          <a:bodyPr/>
          <a:lstStyle/>
          <a:p>
            <a:r>
              <a:rPr lang="it-IT" altLang="it-IT" sz="3200">
                <a:solidFill>
                  <a:srgbClr val="CC6600"/>
                </a:solidFill>
              </a:rPr>
              <a:t>Condizioni sui raggruppamenti (1)</a:t>
            </a:r>
            <a:endParaRPr lang="it-IT" altLang="it-IT" sz="3200">
              <a:solidFill>
                <a:schemeClr val="accent2"/>
              </a:solidFill>
            </a:endParaRPr>
          </a:p>
        </p:txBody>
      </p:sp>
      <p:sp>
        <p:nvSpPr>
          <p:cNvPr id="224260" name="Rectangle 4"/>
          <p:cNvSpPr>
            <a:spLocks noChangeArrowheads="1"/>
          </p:cNvSpPr>
          <p:nvPr/>
        </p:nvSpPr>
        <p:spPr bwMode="auto">
          <a:xfrm>
            <a:off x="520700" y="1135063"/>
            <a:ext cx="8083550" cy="5289550"/>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90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a:solidFill>
                  <a:schemeClr val="accent2"/>
                </a:solidFill>
                <a:effectLst/>
              </a:rPr>
              <a:t>HAVING</a:t>
            </a:r>
            <a:r>
              <a:rPr lang="it-IT" altLang="it-IT" sz="1800" b="0">
                <a:effectLst/>
              </a:rPr>
              <a:t> per elencare i dipartimenti con più di due dipendenti</a:t>
            </a:r>
          </a:p>
          <a:p>
            <a:pPr>
              <a:buFontTx/>
              <a:buNone/>
            </a:pPr>
            <a:endParaRPr lang="it-IT" altLang="it-IT" sz="1800" b="0">
              <a:effectLst/>
            </a:endParaRPr>
          </a:p>
          <a:p>
            <a:pPr>
              <a:buFontTx/>
              <a:buNone/>
            </a:pPr>
            <a:endParaRPr lang="it-IT" altLang="it-IT" sz="1800" b="0">
              <a:effectLst/>
            </a:endParaRPr>
          </a:p>
          <a:p>
            <a:pPr>
              <a:buFontTx/>
              <a:buNone/>
            </a:pPr>
            <a:endParaRPr lang="it-IT" altLang="it-IT" sz="1800" b="0">
              <a:effectLst/>
            </a:endParaRPr>
          </a:p>
          <a:p>
            <a:pPr>
              <a:buFontTx/>
              <a:buNone/>
            </a:pPr>
            <a:endParaRPr lang="it-IT" altLang="it-IT" sz="1800" b="0">
              <a:effectLst/>
            </a:endParaRPr>
          </a:p>
          <a:p>
            <a:pPr>
              <a:buFontTx/>
              <a:buNone/>
            </a:pPr>
            <a:endParaRPr lang="it-IT" altLang="it-IT" sz="1800" b="0">
              <a:effectLst/>
            </a:endParaRPr>
          </a:p>
        </p:txBody>
      </p:sp>
      <p:sp>
        <p:nvSpPr>
          <p:cNvPr id="224268" name="Rectangle 12"/>
          <p:cNvSpPr>
            <a:spLocks noChangeArrowheads="1"/>
          </p:cNvSpPr>
          <p:nvPr/>
        </p:nvSpPr>
        <p:spPr bwMode="auto">
          <a:xfrm>
            <a:off x="827088" y="1700213"/>
            <a:ext cx="7489825" cy="122555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en-US" altLang="it-IT" sz="1600">
                <a:effectLst/>
                <a:latin typeface="Courier New" panose="02070309020205020404" pitchFamily="49" charset="0"/>
              </a:rPr>
              <a:t>SELECT Dipartimento, COUNT(ID), SUM(Stipendio)</a:t>
            </a:r>
          </a:p>
          <a:p>
            <a:pPr>
              <a:spcBef>
                <a:spcPct val="0"/>
              </a:spcBef>
              <a:buFontTx/>
              <a:buNone/>
            </a:pPr>
            <a:r>
              <a:rPr lang="en-US" altLang="it-IT" sz="1600">
                <a:effectLst/>
                <a:latin typeface="Courier New" panose="02070309020205020404" pitchFamily="49" charset="0"/>
              </a:rPr>
              <a:t>FROM Impiegati</a:t>
            </a:r>
          </a:p>
          <a:p>
            <a:pPr>
              <a:spcBef>
                <a:spcPct val="0"/>
              </a:spcBef>
              <a:buFontTx/>
              <a:buNone/>
            </a:pPr>
            <a:r>
              <a:rPr lang="en-US" altLang="it-IT" sz="1600">
                <a:effectLst/>
                <a:latin typeface="Courier New" panose="02070309020205020404" pitchFamily="49" charset="0"/>
              </a:rPr>
              <a:t>GROUP BY Dipartimento</a:t>
            </a:r>
          </a:p>
          <a:p>
            <a:pPr>
              <a:spcBef>
                <a:spcPct val="0"/>
              </a:spcBef>
              <a:buFontTx/>
              <a:buNone/>
            </a:pPr>
            <a:r>
              <a:rPr lang="en-US" altLang="it-IT" sz="1600">
                <a:effectLst/>
                <a:latin typeface="Courier New" panose="02070309020205020404" pitchFamily="49" charset="0"/>
              </a:rPr>
              <a:t>HAVING COUNT(ID) &gt; 2;</a:t>
            </a:r>
            <a:endParaRPr lang="it-IT" altLang="it-IT" sz="1600">
              <a:effectLst/>
              <a:latin typeface="Courier New" panose="02070309020205020404" pitchFamily="49" charset="0"/>
            </a:endParaRPr>
          </a:p>
        </p:txBody>
      </p:sp>
      <p:pic>
        <p:nvPicPr>
          <p:cNvPr id="2242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997200"/>
            <a:ext cx="6048375" cy="3281363"/>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2427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420938"/>
            <a:ext cx="3671887" cy="1065212"/>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24274" name="Line 18"/>
          <p:cNvSpPr>
            <a:spLocks noChangeShapeType="1"/>
          </p:cNvSpPr>
          <p:nvPr/>
        </p:nvSpPr>
        <p:spPr bwMode="auto">
          <a:xfrm>
            <a:off x="2484438" y="2786063"/>
            <a:ext cx="935037" cy="1152525"/>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4275" name="Rectangle 19"/>
          <p:cNvSpPr>
            <a:spLocks noChangeArrowheads="1"/>
          </p:cNvSpPr>
          <p:nvPr/>
        </p:nvSpPr>
        <p:spPr bwMode="auto">
          <a:xfrm>
            <a:off x="755650" y="2565400"/>
            <a:ext cx="2782888" cy="21113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it-IT" sz="1800"/>
          </a:p>
        </p:txBody>
      </p:sp>
      <p:sp>
        <p:nvSpPr>
          <p:cNvPr id="224277" name="Line 21"/>
          <p:cNvSpPr>
            <a:spLocks noChangeShapeType="1"/>
          </p:cNvSpPr>
          <p:nvPr/>
        </p:nvSpPr>
        <p:spPr bwMode="auto">
          <a:xfrm>
            <a:off x="4427538" y="4370388"/>
            <a:ext cx="1058862" cy="153035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4278" name="Rectangle 22"/>
          <p:cNvSpPr>
            <a:spLocks noChangeArrowheads="1"/>
          </p:cNvSpPr>
          <p:nvPr/>
        </p:nvSpPr>
        <p:spPr bwMode="auto">
          <a:xfrm>
            <a:off x="5508625" y="5929313"/>
            <a:ext cx="358775" cy="287337"/>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it-IT" sz="1800"/>
          </a:p>
        </p:txBody>
      </p:sp>
      <p:sp>
        <p:nvSpPr>
          <p:cNvPr id="224271" name="Rectangle 15"/>
          <p:cNvSpPr>
            <a:spLocks noChangeArrowheads="1"/>
          </p:cNvSpPr>
          <p:nvPr/>
        </p:nvSpPr>
        <p:spPr bwMode="auto">
          <a:xfrm>
            <a:off x="3276600" y="3794125"/>
            <a:ext cx="1943100" cy="7191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a:t>HAVING</a:t>
            </a:r>
            <a:r>
              <a:rPr lang="it-IT" altLang="it-IT" b="0"/>
              <a:t> predica sui raggruppamenti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75"/>
                                        </p:tgtEl>
                                        <p:attrNameLst>
                                          <p:attrName>style.visibility</p:attrName>
                                        </p:attrNameLst>
                                      </p:cBhvr>
                                      <p:to>
                                        <p:strVal val="visible"/>
                                      </p:to>
                                    </p:set>
                                    <p:animEffect transition="in" filter="dissolve">
                                      <p:cBhvr>
                                        <p:cTn id="7" dur="500"/>
                                        <p:tgtEl>
                                          <p:spTgt spid="22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4278"/>
                                        </p:tgtEl>
                                        <p:attrNameLst>
                                          <p:attrName>style.visibility</p:attrName>
                                        </p:attrNameLst>
                                      </p:cBhvr>
                                      <p:to>
                                        <p:strVal val="visible"/>
                                      </p:to>
                                    </p:set>
                                    <p:animEffect transition="in" filter="dissolve">
                                      <p:cBhvr>
                                        <p:cTn id="12" dur="500"/>
                                        <p:tgtEl>
                                          <p:spTgt spid="224278"/>
                                        </p:tgtEl>
                                      </p:cBhvr>
                                    </p:animEffect>
                                  </p:childTnLst>
                                </p:cTn>
                              </p:par>
                              <p:par>
                                <p:cTn id="13" presetID="9" presetClass="entr" presetSubtype="0" fill="hold" nodeType="withEffect">
                                  <p:stCondLst>
                                    <p:cond delay="0"/>
                                  </p:stCondLst>
                                  <p:childTnLst>
                                    <p:set>
                                      <p:cBhvr>
                                        <p:cTn id="14" dur="1" fill="hold">
                                          <p:stCondLst>
                                            <p:cond delay="0"/>
                                          </p:stCondLst>
                                        </p:cTn>
                                        <p:tgtEl>
                                          <p:spTgt spid="224269"/>
                                        </p:tgtEl>
                                        <p:attrNameLst>
                                          <p:attrName>style.visibility</p:attrName>
                                        </p:attrNameLst>
                                      </p:cBhvr>
                                      <p:to>
                                        <p:strVal val="visible"/>
                                      </p:to>
                                    </p:set>
                                    <p:animEffect transition="in" filter="dissolve">
                                      <p:cBhvr>
                                        <p:cTn id="15" dur="500"/>
                                        <p:tgtEl>
                                          <p:spTgt spid="2242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24274"/>
                                        </p:tgtEl>
                                        <p:attrNameLst>
                                          <p:attrName>style.visibility</p:attrName>
                                        </p:attrNameLst>
                                      </p:cBhvr>
                                      <p:to>
                                        <p:strVal val="visible"/>
                                      </p:to>
                                    </p:set>
                                    <p:animEffect transition="in" filter="dissolve">
                                      <p:cBhvr>
                                        <p:cTn id="20" dur="500"/>
                                        <p:tgtEl>
                                          <p:spTgt spid="22427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24271"/>
                                        </p:tgtEl>
                                        <p:attrNameLst>
                                          <p:attrName>style.visibility</p:attrName>
                                        </p:attrNameLst>
                                      </p:cBhvr>
                                      <p:to>
                                        <p:strVal val="visible"/>
                                      </p:to>
                                    </p:set>
                                    <p:animEffect transition="in" filter="dissolve">
                                      <p:cBhvr>
                                        <p:cTn id="23" dur="500"/>
                                        <p:tgtEl>
                                          <p:spTgt spid="22427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24277"/>
                                        </p:tgtEl>
                                        <p:attrNameLst>
                                          <p:attrName>style.visibility</p:attrName>
                                        </p:attrNameLst>
                                      </p:cBhvr>
                                      <p:to>
                                        <p:strVal val="visible"/>
                                      </p:to>
                                    </p:set>
                                    <p:animEffect transition="in" filter="dissolve">
                                      <p:cBhvr>
                                        <p:cTn id="26" dur="500"/>
                                        <p:tgtEl>
                                          <p:spTgt spid="22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4" grpId="0" animBg="1"/>
      <p:bldP spid="224275" grpId="0" animBg="1"/>
      <p:bldP spid="224277" grpId="0" animBg="1"/>
      <p:bldP spid="224278" grpId="0" animBg="1"/>
      <p:bldP spid="22427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4"/>
          <p:cNvSpPr>
            <a:spLocks noGrp="1"/>
          </p:cNvSpPr>
          <p:nvPr>
            <p:ph type="sldNum" sz="quarter" idx="11"/>
          </p:nvPr>
        </p:nvSpPr>
        <p:spPr/>
        <p:txBody>
          <a:bodyPr/>
          <a:lstStyle/>
          <a:p>
            <a:fld id="{40BF2757-E20F-4676-B021-3900D507712C}" type="slidenum">
              <a:rPr lang="it-IT" altLang="it-IT"/>
              <a:pPr/>
              <a:t>18</a:t>
            </a:fld>
            <a:endParaRPr lang="it-IT" altLang="it-IT">
              <a:solidFill>
                <a:schemeClr val="tx1"/>
              </a:solidFill>
            </a:endParaRPr>
          </a:p>
        </p:txBody>
      </p:sp>
      <p:sp>
        <p:nvSpPr>
          <p:cNvPr id="72706"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Condizioni sui raggruppamenti (2)</a:t>
            </a:r>
          </a:p>
        </p:txBody>
      </p:sp>
      <p:sp>
        <p:nvSpPr>
          <p:cNvPr id="72710" name="Rectangle 6"/>
          <p:cNvSpPr>
            <a:spLocks noChangeArrowheads="1"/>
          </p:cNvSpPr>
          <p:nvPr/>
        </p:nvSpPr>
        <p:spPr bwMode="auto">
          <a:xfrm>
            <a:off x="590550" y="1125538"/>
            <a:ext cx="7962900" cy="529907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5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a:effectLst/>
              </a:rPr>
              <a:t>HAVING</a:t>
            </a:r>
            <a:r>
              <a:rPr lang="it-IT" altLang="it-IT" sz="1800" b="0">
                <a:effectLst/>
              </a:rPr>
              <a:t> e </a:t>
            </a:r>
            <a:r>
              <a:rPr lang="it-IT" altLang="it-IT" sz="1800">
                <a:effectLst/>
              </a:rPr>
              <a:t>WHERE: </a:t>
            </a:r>
            <a:r>
              <a:rPr lang="it-IT" altLang="it-IT" sz="1800" b="0">
                <a:effectLst/>
              </a:rPr>
              <a:t>i dipartimenti di Torino con più di 1 dipendente</a:t>
            </a:r>
          </a:p>
        </p:txBody>
      </p:sp>
      <p:sp>
        <p:nvSpPr>
          <p:cNvPr id="72712" name="Rectangle 8"/>
          <p:cNvSpPr>
            <a:spLocks noChangeArrowheads="1"/>
          </p:cNvSpPr>
          <p:nvPr/>
        </p:nvSpPr>
        <p:spPr bwMode="auto">
          <a:xfrm>
            <a:off x="1104900" y="1700213"/>
            <a:ext cx="6913563" cy="1944687"/>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lnSpc>
                <a:spcPct val="90000"/>
              </a:lnSpc>
              <a:spcBef>
                <a:spcPct val="0"/>
              </a:spcBef>
              <a:buFontTx/>
              <a:buNone/>
            </a:pPr>
            <a:r>
              <a:rPr lang="it-IT" altLang="it-IT" sz="1600">
                <a:effectLst/>
                <a:latin typeface="Courier New" panose="02070309020205020404" pitchFamily="49" charset="0"/>
              </a:rPr>
              <a:t>	SELECT Descrizione, Count(ID) AS Dipendenti,</a:t>
            </a:r>
          </a:p>
          <a:p>
            <a:pPr>
              <a:lnSpc>
                <a:spcPct val="90000"/>
              </a:lnSpc>
              <a:spcBef>
                <a:spcPct val="0"/>
              </a:spcBef>
              <a:buFontTx/>
              <a:buNone/>
            </a:pPr>
            <a:r>
              <a:rPr lang="it-IT" altLang="it-IT" sz="1600">
                <a:effectLst/>
                <a:latin typeface="Courier New" panose="02070309020205020404" pitchFamily="49" charset="0"/>
              </a:rPr>
              <a:t>          Sum(Stipendio) AS Stipendi</a:t>
            </a:r>
          </a:p>
          <a:p>
            <a:pPr>
              <a:lnSpc>
                <a:spcPct val="90000"/>
              </a:lnSpc>
              <a:spcBef>
                <a:spcPct val="0"/>
              </a:spcBef>
              <a:buFontTx/>
              <a:buNone/>
            </a:pPr>
            <a:r>
              <a:rPr lang="it-IT" altLang="it-IT" sz="1600">
                <a:effectLst/>
                <a:latin typeface="Courier New" panose="02070309020205020404" pitchFamily="49" charset="0"/>
              </a:rPr>
              <a:t>	FROM Dipartimenti D INNER JOIN Impiegati I ON </a:t>
            </a:r>
          </a:p>
          <a:p>
            <a:pPr>
              <a:lnSpc>
                <a:spcPct val="90000"/>
              </a:lnSpc>
              <a:spcBef>
                <a:spcPct val="0"/>
              </a:spcBef>
              <a:buFontTx/>
              <a:buNone/>
            </a:pPr>
            <a:r>
              <a:rPr lang="it-IT" altLang="it-IT" sz="1600">
                <a:effectLst/>
                <a:latin typeface="Courier New" panose="02070309020205020404" pitchFamily="49" charset="0"/>
              </a:rPr>
              <a:t>        D.Codice = I.Dipartimento</a:t>
            </a:r>
          </a:p>
          <a:p>
            <a:pPr>
              <a:lnSpc>
                <a:spcPct val="90000"/>
              </a:lnSpc>
              <a:spcBef>
                <a:spcPct val="0"/>
              </a:spcBef>
              <a:buFontTx/>
              <a:buNone/>
            </a:pPr>
            <a:r>
              <a:rPr lang="it-IT" altLang="it-IT" sz="1600">
                <a:effectLst/>
                <a:latin typeface="Courier New" panose="02070309020205020404" pitchFamily="49" charset="0"/>
              </a:rPr>
              <a:t>	WHERE Sede = 'Torino'</a:t>
            </a:r>
          </a:p>
          <a:p>
            <a:pPr>
              <a:lnSpc>
                <a:spcPct val="90000"/>
              </a:lnSpc>
              <a:spcBef>
                <a:spcPct val="0"/>
              </a:spcBef>
              <a:buFontTx/>
              <a:buNone/>
            </a:pPr>
            <a:r>
              <a:rPr lang="it-IT" altLang="it-IT" sz="1600">
                <a:effectLst/>
                <a:latin typeface="Courier New" panose="02070309020205020404" pitchFamily="49" charset="0"/>
              </a:rPr>
              <a:t>	GROUP BY Descrizione</a:t>
            </a:r>
          </a:p>
          <a:p>
            <a:pPr>
              <a:lnSpc>
                <a:spcPct val="90000"/>
              </a:lnSpc>
              <a:spcBef>
                <a:spcPct val="0"/>
              </a:spcBef>
              <a:buFontTx/>
              <a:buNone/>
            </a:pPr>
            <a:r>
              <a:rPr lang="it-IT" altLang="it-IT" sz="1600">
                <a:effectLst/>
                <a:latin typeface="Courier New" panose="02070309020205020404" pitchFamily="49" charset="0"/>
              </a:rPr>
              <a:t>	HAVING Count(ID)&gt;1;</a:t>
            </a:r>
          </a:p>
        </p:txBody>
      </p:sp>
      <p:pic>
        <p:nvPicPr>
          <p:cNvPr id="7271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111625"/>
            <a:ext cx="4537075" cy="150812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72720" name="Rectangle 16"/>
          <p:cNvSpPr>
            <a:spLocks noChangeArrowheads="1"/>
          </p:cNvSpPr>
          <p:nvPr/>
        </p:nvSpPr>
        <p:spPr bwMode="auto">
          <a:xfrm>
            <a:off x="1466850" y="3222625"/>
            <a:ext cx="2447925" cy="2159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it-IT" sz="1800"/>
          </a:p>
        </p:txBody>
      </p:sp>
      <p:sp>
        <p:nvSpPr>
          <p:cNvPr id="72721" name="Rectangle 17"/>
          <p:cNvSpPr>
            <a:spLocks noChangeArrowheads="1"/>
          </p:cNvSpPr>
          <p:nvPr/>
        </p:nvSpPr>
        <p:spPr bwMode="auto">
          <a:xfrm>
            <a:off x="1476375" y="2781300"/>
            <a:ext cx="2735263" cy="2159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it-IT" sz="1800"/>
          </a:p>
        </p:txBody>
      </p:sp>
      <p:sp>
        <p:nvSpPr>
          <p:cNvPr id="72722" name="Rectangle 18"/>
          <p:cNvSpPr>
            <a:spLocks noChangeArrowheads="1"/>
          </p:cNvSpPr>
          <p:nvPr/>
        </p:nvSpPr>
        <p:spPr bwMode="auto">
          <a:xfrm>
            <a:off x="1135063" y="5022850"/>
            <a:ext cx="2087562" cy="6381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a:t>HAVING</a:t>
            </a:r>
            <a:r>
              <a:rPr lang="it-IT" altLang="it-IT" b="0"/>
              <a:t> predica sui raggruppamenti</a:t>
            </a:r>
          </a:p>
        </p:txBody>
      </p:sp>
      <p:sp>
        <p:nvSpPr>
          <p:cNvPr id="72723" name="Rectangle 19"/>
          <p:cNvSpPr>
            <a:spLocks noChangeArrowheads="1"/>
          </p:cNvSpPr>
          <p:nvPr/>
        </p:nvSpPr>
        <p:spPr bwMode="auto">
          <a:xfrm>
            <a:off x="1135063" y="4076700"/>
            <a:ext cx="2087562" cy="6381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a:t>WHERE</a:t>
            </a:r>
            <a:r>
              <a:rPr lang="it-IT" altLang="it-IT" b="0"/>
              <a:t> predica sulle righe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21"/>
                                        </p:tgtEl>
                                        <p:attrNameLst>
                                          <p:attrName>style.visibility</p:attrName>
                                        </p:attrNameLst>
                                      </p:cBhvr>
                                      <p:to>
                                        <p:strVal val="visible"/>
                                      </p:to>
                                    </p:set>
                                    <p:animEffect transition="in" filter="dissolve">
                                      <p:cBhvr>
                                        <p:cTn id="7" dur="500"/>
                                        <p:tgtEl>
                                          <p:spTgt spid="727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723"/>
                                        </p:tgtEl>
                                        <p:attrNameLst>
                                          <p:attrName>style.visibility</p:attrName>
                                        </p:attrNameLst>
                                      </p:cBhvr>
                                      <p:to>
                                        <p:strVal val="visible"/>
                                      </p:to>
                                    </p:set>
                                    <p:animEffect transition="in" filter="dissolve">
                                      <p:cBhvr>
                                        <p:cTn id="10" dur="500"/>
                                        <p:tgtEl>
                                          <p:spTgt spid="727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2722"/>
                                        </p:tgtEl>
                                        <p:attrNameLst>
                                          <p:attrName>style.visibility</p:attrName>
                                        </p:attrNameLst>
                                      </p:cBhvr>
                                      <p:to>
                                        <p:strVal val="visible"/>
                                      </p:to>
                                    </p:set>
                                    <p:animEffect transition="in" filter="dissolve">
                                      <p:cBhvr>
                                        <p:cTn id="15" dur="500"/>
                                        <p:tgtEl>
                                          <p:spTgt spid="727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2720"/>
                                        </p:tgtEl>
                                        <p:attrNameLst>
                                          <p:attrName>style.visibility</p:attrName>
                                        </p:attrNameLst>
                                      </p:cBhvr>
                                      <p:to>
                                        <p:strVal val="visible"/>
                                      </p:to>
                                    </p:set>
                                    <p:animEffect transition="in" filter="dissolve">
                                      <p:cBhvr>
                                        <p:cTn id="18" dur="500"/>
                                        <p:tgtEl>
                                          <p:spTgt spid="72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0" grpId="0" animBg="1"/>
      <p:bldP spid="72721" grpId="0" animBg="1"/>
      <p:bldP spid="72722" grpId="0" animBg="1"/>
      <p:bldP spid="727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numero diapositiva 4"/>
          <p:cNvSpPr>
            <a:spLocks noGrp="1"/>
          </p:cNvSpPr>
          <p:nvPr>
            <p:ph type="sldNum" sz="quarter" idx="11"/>
          </p:nvPr>
        </p:nvSpPr>
        <p:spPr/>
        <p:txBody>
          <a:bodyPr/>
          <a:lstStyle/>
          <a:p>
            <a:fld id="{F55DFF6E-0214-4038-8F33-A4A55B8CB1C6}" type="slidenum">
              <a:rPr lang="it-IT" altLang="it-IT"/>
              <a:pPr/>
              <a:t>19</a:t>
            </a:fld>
            <a:endParaRPr lang="it-IT" altLang="it-IT">
              <a:solidFill>
                <a:schemeClr val="tx1"/>
              </a:solidFill>
            </a:endParaRPr>
          </a:p>
        </p:txBody>
      </p:sp>
      <p:sp>
        <p:nvSpPr>
          <p:cNvPr id="226306"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Condizioni sui raggruppamenti (3)</a:t>
            </a:r>
          </a:p>
        </p:txBody>
      </p:sp>
      <p:sp>
        <p:nvSpPr>
          <p:cNvPr id="226308" name="Rectangle 4"/>
          <p:cNvSpPr>
            <a:spLocks noChangeArrowheads="1"/>
          </p:cNvSpPr>
          <p:nvPr/>
        </p:nvSpPr>
        <p:spPr bwMode="auto">
          <a:xfrm>
            <a:off x="577850" y="1173163"/>
            <a:ext cx="7962900" cy="52800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5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a:solidFill>
                  <a:schemeClr val="accent2"/>
                </a:solidFill>
                <a:effectLst/>
              </a:rPr>
              <a:t>DOVE </a:t>
            </a:r>
            <a:r>
              <a:rPr lang="it-IT" altLang="it-IT" sz="1800" b="0">
                <a:effectLst/>
              </a:rPr>
              <a:t>nelle query QBE per inserire condizioni sulle righe</a:t>
            </a:r>
          </a:p>
        </p:txBody>
      </p:sp>
      <p:pic>
        <p:nvPicPr>
          <p:cNvPr id="22631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1719263"/>
            <a:ext cx="72009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16" name="Rectangle 12"/>
          <p:cNvSpPr>
            <a:spLocks noChangeArrowheads="1"/>
          </p:cNvSpPr>
          <p:nvPr/>
        </p:nvSpPr>
        <p:spPr bwMode="auto">
          <a:xfrm>
            <a:off x="1370013" y="4941888"/>
            <a:ext cx="1800225" cy="6381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b="0"/>
              <a:t>Condizione sui raggruppamenti</a:t>
            </a:r>
          </a:p>
        </p:txBody>
      </p:sp>
      <p:sp>
        <p:nvSpPr>
          <p:cNvPr id="226320" name="Rectangle 16"/>
          <p:cNvSpPr>
            <a:spLocks noChangeArrowheads="1"/>
          </p:cNvSpPr>
          <p:nvPr/>
        </p:nvSpPr>
        <p:spPr bwMode="auto">
          <a:xfrm>
            <a:off x="3103563" y="4724400"/>
            <a:ext cx="358775" cy="28733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it-IT" sz="1800"/>
          </a:p>
        </p:txBody>
      </p:sp>
      <p:sp>
        <p:nvSpPr>
          <p:cNvPr id="226322" name="Rectangle 18"/>
          <p:cNvSpPr>
            <a:spLocks noChangeArrowheads="1"/>
          </p:cNvSpPr>
          <p:nvPr/>
        </p:nvSpPr>
        <p:spPr bwMode="auto">
          <a:xfrm>
            <a:off x="4140200" y="4941888"/>
            <a:ext cx="1368425" cy="6381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b="0"/>
              <a:t>Condizione sulle righe</a:t>
            </a:r>
          </a:p>
        </p:txBody>
      </p:sp>
      <p:sp>
        <p:nvSpPr>
          <p:cNvPr id="226321" name="Rectangle 17"/>
          <p:cNvSpPr>
            <a:spLocks noChangeArrowheads="1"/>
          </p:cNvSpPr>
          <p:nvPr/>
        </p:nvSpPr>
        <p:spPr bwMode="auto">
          <a:xfrm>
            <a:off x="5445125" y="4724400"/>
            <a:ext cx="469900" cy="28733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it-IT" sz="1800"/>
          </a:p>
        </p:txBody>
      </p:sp>
      <p:sp>
        <p:nvSpPr>
          <p:cNvPr id="226323" name="Rectangle 19"/>
          <p:cNvSpPr>
            <a:spLocks noChangeArrowheads="1"/>
          </p:cNvSpPr>
          <p:nvPr/>
        </p:nvSpPr>
        <p:spPr bwMode="auto">
          <a:xfrm>
            <a:off x="6372225" y="6102350"/>
            <a:ext cx="1017588" cy="1873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it-IT" sz="1800"/>
          </a:p>
        </p:txBody>
      </p:sp>
      <p:sp>
        <p:nvSpPr>
          <p:cNvPr id="226324" name="Line 20"/>
          <p:cNvSpPr>
            <a:spLocks noChangeShapeType="1"/>
          </p:cNvSpPr>
          <p:nvPr/>
        </p:nvSpPr>
        <p:spPr bwMode="auto">
          <a:xfrm rot="5400000">
            <a:off x="6154738" y="4030663"/>
            <a:ext cx="0" cy="755650"/>
          </a:xfrm>
          <a:prstGeom prst="line">
            <a:avLst/>
          </a:prstGeom>
          <a:noFill/>
          <a:ln w="698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6325" name="Text Box 21"/>
          <p:cNvSpPr txBox="1">
            <a:spLocks noChangeArrowheads="1"/>
          </p:cNvSpPr>
          <p:nvPr/>
        </p:nvSpPr>
        <p:spPr bwMode="auto">
          <a:xfrm>
            <a:off x="5229225" y="2449513"/>
            <a:ext cx="2303463"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buClr>
                <a:schemeClr val="accent2"/>
              </a:buClr>
              <a:buSzPct val="140000"/>
            </a:pPr>
            <a:r>
              <a:rPr lang="it-IT" altLang="it-IT" sz="1400">
                <a:solidFill>
                  <a:schemeClr val="bg2"/>
                </a:solidFill>
                <a:latin typeface="Courier New" panose="02070309020205020404" pitchFamily="49" charset="0"/>
              </a:rPr>
              <a:t> . . .</a:t>
            </a:r>
          </a:p>
          <a:p>
            <a:pPr>
              <a:lnSpc>
                <a:spcPct val="90000"/>
              </a:lnSpc>
              <a:buClr>
                <a:schemeClr val="accent2"/>
              </a:buClr>
              <a:buSzPct val="140000"/>
            </a:pPr>
            <a:r>
              <a:rPr lang="it-IT" altLang="it-IT" sz="1400">
                <a:solidFill>
                  <a:schemeClr val="bg2"/>
                </a:solidFill>
                <a:latin typeface="Courier New" panose="02070309020205020404" pitchFamily="49" charset="0"/>
              </a:rPr>
              <a:t>WHERE Sede = 'Torino'</a:t>
            </a:r>
          </a:p>
          <a:p>
            <a:pPr>
              <a:lnSpc>
                <a:spcPct val="90000"/>
              </a:lnSpc>
              <a:buClr>
                <a:schemeClr val="accent2"/>
              </a:buClr>
              <a:buSzPct val="140000"/>
            </a:pPr>
            <a:r>
              <a:rPr lang="it-IT" altLang="it-IT" sz="1400">
                <a:solidFill>
                  <a:schemeClr val="bg2"/>
                </a:solidFill>
                <a:latin typeface="Courier New" panose="02070309020205020404" pitchFamily="49" charset="0"/>
              </a:rPr>
              <a:t>GROUP BY Descrizione</a:t>
            </a:r>
          </a:p>
          <a:p>
            <a:pPr>
              <a:lnSpc>
                <a:spcPct val="90000"/>
              </a:lnSpc>
              <a:buClr>
                <a:schemeClr val="accent2"/>
              </a:buClr>
              <a:buSzPct val="140000"/>
            </a:pPr>
            <a:r>
              <a:rPr lang="it-IT" altLang="it-IT" sz="1400">
                <a:solidFill>
                  <a:schemeClr val="bg2"/>
                </a:solidFill>
                <a:latin typeface="Courier New" panose="02070309020205020404" pitchFamily="49" charset="0"/>
              </a:rPr>
              <a:t>HAVING Count(ID) &gt;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321"/>
                                        </p:tgtEl>
                                        <p:attrNameLst>
                                          <p:attrName>style.visibility</p:attrName>
                                        </p:attrNameLst>
                                      </p:cBhvr>
                                      <p:to>
                                        <p:strVal val="visible"/>
                                      </p:to>
                                    </p:set>
                                    <p:animEffect transition="in" filter="dissolve">
                                      <p:cBhvr>
                                        <p:cTn id="7" dur="500"/>
                                        <p:tgtEl>
                                          <p:spTgt spid="2263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322"/>
                                        </p:tgtEl>
                                        <p:attrNameLst>
                                          <p:attrName>style.visibility</p:attrName>
                                        </p:attrNameLst>
                                      </p:cBhvr>
                                      <p:to>
                                        <p:strVal val="visible"/>
                                      </p:to>
                                    </p:set>
                                    <p:animEffect transition="in" filter="dissolve">
                                      <p:cBhvr>
                                        <p:cTn id="10" dur="500"/>
                                        <p:tgtEl>
                                          <p:spTgt spid="22632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6324"/>
                                        </p:tgtEl>
                                        <p:attrNameLst>
                                          <p:attrName>style.visibility</p:attrName>
                                        </p:attrNameLst>
                                      </p:cBhvr>
                                      <p:to>
                                        <p:strVal val="visible"/>
                                      </p:to>
                                    </p:set>
                                    <p:animEffect transition="in" filter="dissolve">
                                      <p:cBhvr>
                                        <p:cTn id="13" dur="500"/>
                                        <p:tgtEl>
                                          <p:spTgt spid="2263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26320"/>
                                        </p:tgtEl>
                                        <p:attrNameLst>
                                          <p:attrName>style.visibility</p:attrName>
                                        </p:attrNameLst>
                                      </p:cBhvr>
                                      <p:to>
                                        <p:strVal val="visible"/>
                                      </p:to>
                                    </p:set>
                                    <p:animEffect transition="in" filter="dissolve">
                                      <p:cBhvr>
                                        <p:cTn id="18" dur="500"/>
                                        <p:tgtEl>
                                          <p:spTgt spid="22632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26316"/>
                                        </p:tgtEl>
                                        <p:attrNameLst>
                                          <p:attrName>style.visibility</p:attrName>
                                        </p:attrNameLst>
                                      </p:cBhvr>
                                      <p:to>
                                        <p:strVal val="visible"/>
                                      </p:to>
                                    </p:set>
                                    <p:animEffect transition="in" filter="dissolve">
                                      <p:cBhvr>
                                        <p:cTn id="21" dur="500"/>
                                        <p:tgtEl>
                                          <p:spTgt spid="226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6" grpId="0" animBg="1"/>
      <p:bldP spid="226320" grpId="0" animBg="1"/>
      <p:bldP spid="226322" grpId="0" animBg="1"/>
      <p:bldP spid="226321" grpId="0" animBg="1"/>
      <p:bldP spid="2263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fld id="{286A1665-0E13-44FB-ABD1-3B7DE19865C1}" type="slidenum">
              <a:rPr lang="it-IT" altLang="it-IT"/>
              <a:pPr/>
              <a:t>2</a:t>
            </a:fld>
            <a:endParaRPr lang="it-IT" altLang="it-IT">
              <a:solidFill>
                <a:schemeClr val="tx1"/>
              </a:solidFill>
            </a:endParaRPr>
          </a:p>
        </p:txBody>
      </p:sp>
      <p:sp>
        <p:nvSpPr>
          <p:cNvPr id="175106" name="Rectangle 2"/>
          <p:cNvSpPr>
            <a:spLocks noChangeArrowheads="1"/>
          </p:cNvSpPr>
          <p:nvPr/>
        </p:nvSpPr>
        <p:spPr bwMode="auto">
          <a:xfrm>
            <a:off x="685800" y="3149600"/>
            <a:ext cx="7772400" cy="1143000"/>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b="1">
                <a:solidFill>
                  <a:schemeClr val="tx2"/>
                </a:solidFill>
                <a:effectLst>
                  <a:outerShdw blurRad="38100" dist="38100" dir="2700000" algn="tl">
                    <a:srgbClr val="FFFFFF"/>
                  </a:outerShdw>
                </a:effectLst>
                <a:latin typeface="Arial" panose="020B0604020202020204" pitchFamily="34" charset="0"/>
              </a:defRPr>
            </a:lvl1pPr>
            <a:lvl2pPr algn="ctr">
              <a:defRPr sz="2800" b="1">
                <a:solidFill>
                  <a:schemeClr val="tx2"/>
                </a:solidFill>
                <a:effectLst>
                  <a:outerShdw blurRad="38100" dist="38100" dir="2700000" algn="tl">
                    <a:srgbClr val="FFFFFF"/>
                  </a:outerShdw>
                </a:effectLst>
                <a:latin typeface="Arial" panose="020B0604020202020204" pitchFamily="34" charset="0"/>
              </a:defRPr>
            </a:lvl2pPr>
            <a:lvl3pPr algn="ctr">
              <a:defRPr sz="2800" b="1">
                <a:solidFill>
                  <a:schemeClr val="tx2"/>
                </a:solidFill>
                <a:effectLst>
                  <a:outerShdw blurRad="38100" dist="38100" dir="2700000" algn="tl">
                    <a:srgbClr val="FFFFFF"/>
                  </a:outerShdw>
                </a:effectLst>
                <a:latin typeface="Arial" panose="020B0604020202020204" pitchFamily="34" charset="0"/>
              </a:defRPr>
            </a:lvl3pPr>
            <a:lvl4pPr algn="ctr">
              <a:defRPr sz="2800" b="1">
                <a:solidFill>
                  <a:schemeClr val="tx2"/>
                </a:solidFill>
                <a:effectLst>
                  <a:outerShdw blurRad="38100" dist="38100" dir="2700000" algn="tl">
                    <a:srgbClr val="FFFFFF"/>
                  </a:outerShdw>
                </a:effectLst>
                <a:latin typeface="Arial" panose="020B0604020202020204" pitchFamily="34" charset="0"/>
              </a:defRPr>
            </a:lvl4pPr>
            <a:lvl5pPr algn="ctr">
              <a:defRPr sz="2800" b="1">
                <a:solidFill>
                  <a:schemeClr val="tx2"/>
                </a:solidFill>
                <a:effectLst>
                  <a:outerShdw blurRad="38100" dist="38100" dir="2700000" algn="tl">
                    <a:srgbClr val="FFFFFF"/>
                  </a:outerShdw>
                </a:effectLst>
                <a:latin typeface="Arial" panose="020B0604020202020204" pitchFamily="34" charset="0"/>
              </a:defRPr>
            </a:lvl5pPr>
            <a:lvl6pPr marL="4572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6pPr>
            <a:lvl7pPr marL="9144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7pPr>
            <a:lvl8pPr marL="13716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8pPr>
            <a:lvl9pPr marL="18288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9pPr>
          </a:lstStyle>
          <a:p>
            <a:r>
              <a:rPr lang="it-IT" altLang="it-IT">
                <a:solidFill>
                  <a:srgbClr val="FFFF00"/>
                </a:solidFill>
                <a:effectLst>
                  <a:outerShdw blurRad="38100" dist="38100" dir="2700000" algn="tl">
                    <a:srgbClr val="000000"/>
                  </a:outerShdw>
                </a:effectLst>
              </a:rPr>
              <a:t>Le condizioni di ricerca</a:t>
            </a:r>
            <a:endParaRPr lang="it-IT" altLang="it-IT"/>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p:cNvSpPr>
            <a:spLocks noGrp="1"/>
          </p:cNvSpPr>
          <p:nvPr>
            <p:ph type="sldNum" sz="quarter" idx="11"/>
          </p:nvPr>
        </p:nvSpPr>
        <p:spPr/>
        <p:txBody>
          <a:bodyPr/>
          <a:lstStyle/>
          <a:p>
            <a:fld id="{E78B7721-FDA6-4B35-A66D-20643E3AFE64}" type="slidenum">
              <a:rPr lang="it-IT" altLang="it-IT"/>
              <a:pPr/>
              <a:t>20</a:t>
            </a:fld>
            <a:endParaRPr lang="it-IT" altLang="it-IT">
              <a:solidFill>
                <a:schemeClr val="tx1"/>
              </a:solidFill>
            </a:endParaRPr>
          </a:p>
        </p:txBody>
      </p:sp>
      <p:sp>
        <p:nvSpPr>
          <p:cNvPr id="228354" name="Rectangle 2"/>
          <p:cNvSpPr>
            <a:spLocks noGrp="1" noChangeArrowheads="1"/>
          </p:cNvSpPr>
          <p:nvPr>
            <p:ph type="title"/>
          </p:nvPr>
        </p:nvSpPr>
        <p:spPr>
          <a:xfrm>
            <a:off x="468313" y="179388"/>
            <a:ext cx="7467600" cy="685800"/>
          </a:xfrm>
        </p:spPr>
        <p:txBody>
          <a:bodyPr/>
          <a:lstStyle/>
          <a:p>
            <a:r>
              <a:rPr lang="it-IT" altLang="it-IT" sz="3200">
                <a:solidFill>
                  <a:srgbClr val="CC6600"/>
                </a:solidFill>
              </a:rPr>
              <a:t>Il comando SELECT </a:t>
            </a:r>
          </a:p>
        </p:txBody>
      </p:sp>
      <p:sp>
        <p:nvSpPr>
          <p:cNvPr id="228363" name="Rectangle 11"/>
          <p:cNvSpPr>
            <a:spLocks noChangeArrowheads="1"/>
          </p:cNvSpPr>
          <p:nvPr/>
        </p:nvSpPr>
        <p:spPr bwMode="auto">
          <a:xfrm>
            <a:off x="590550" y="1125538"/>
            <a:ext cx="7962900" cy="5313362"/>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5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a:effectLst/>
              </a:rPr>
              <a:t>Tutte le clausole del comando </a:t>
            </a:r>
            <a:r>
              <a:rPr lang="it-IT" altLang="it-IT" sz="1800">
                <a:solidFill>
                  <a:schemeClr val="accent2"/>
                </a:solidFill>
                <a:effectLst/>
              </a:rPr>
              <a:t>SELECT</a:t>
            </a: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pPr>
              <a:spcBef>
                <a:spcPct val="80000"/>
              </a:spcBef>
            </a:pPr>
            <a:r>
              <a:rPr lang="it-IT" altLang="it-IT" sz="1800" b="0">
                <a:effectLst/>
              </a:rPr>
              <a:t>Obbligatorie le sole clausole </a:t>
            </a:r>
            <a:r>
              <a:rPr lang="it-IT" altLang="it-IT" sz="1800">
                <a:effectLst/>
              </a:rPr>
              <a:t>SELECT</a:t>
            </a:r>
            <a:r>
              <a:rPr lang="it-IT" altLang="it-IT" sz="1800" b="0">
                <a:effectLst/>
              </a:rPr>
              <a:t> (e </a:t>
            </a:r>
            <a:r>
              <a:rPr lang="it-IT" altLang="it-IT" sz="1800">
                <a:effectLst/>
              </a:rPr>
              <a:t>FROM</a:t>
            </a:r>
            <a:r>
              <a:rPr lang="it-IT" altLang="it-IT" sz="1800" b="0">
                <a:effectLst/>
              </a:rPr>
              <a:t> se ci sono tabelle)</a:t>
            </a:r>
          </a:p>
          <a:p>
            <a:pPr>
              <a:spcBef>
                <a:spcPct val="105000"/>
              </a:spcBef>
            </a:pPr>
            <a:r>
              <a:rPr lang="it-IT" altLang="it-IT" sz="1800" b="0">
                <a:effectLst/>
              </a:rPr>
              <a:t>Devono rispettare l’ordinamento: </a:t>
            </a:r>
            <a:r>
              <a:rPr lang="it-IT" altLang="it-IT" sz="1800">
                <a:effectLst/>
              </a:rPr>
              <a:t>SELECT</a:t>
            </a:r>
            <a:r>
              <a:rPr lang="it-IT" altLang="it-IT" sz="1800" b="0">
                <a:effectLst/>
              </a:rPr>
              <a:t> </a:t>
            </a:r>
            <a:r>
              <a:rPr lang="it-IT" altLang="it-IT" sz="1800" b="0">
                <a:effectLst/>
                <a:sym typeface="Wingdings" panose="05000000000000000000" pitchFamily="2" charset="2"/>
              </a:rPr>
              <a:t></a:t>
            </a:r>
            <a:r>
              <a:rPr lang="it-IT" altLang="it-IT" sz="1800">
                <a:effectLst/>
                <a:sym typeface="Wingdings" panose="05000000000000000000" pitchFamily="2" charset="2"/>
              </a:rPr>
              <a:t>FROM </a:t>
            </a:r>
            <a:r>
              <a:rPr lang="it-IT" altLang="it-IT" sz="1800" b="0">
                <a:effectLst/>
                <a:sym typeface="Wingdings" panose="05000000000000000000" pitchFamily="2" charset="2"/>
              </a:rPr>
              <a:t>…</a:t>
            </a:r>
            <a:r>
              <a:rPr lang="it-IT" altLang="it-IT" sz="1800">
                <a:effectLst/>
              </a:rPr>
              <a:t>ORDER</a:t>
            </a:r>
            <a:r>
              <a:rPr lang="it-IT" altLang="it-IT" sz="1800" b="0">
                <a:effectLst/>
              </a:rPr>
              <a:t> </a:t>
            </a:r>
            <a:r>
              <a:rPr lang="it-IT" altLang="it-IT" sz="1800">
                <a:effectLst/>
              </a:rPr>
              <a:t>BY</a:t>
            </a:r>
          </a:p>
          <a:p>
            <a:pPr>
              <a:spcBef>
                <a:spcPct val="105000"/>
              </a:spcBef>
            </a:pPr>
            <a:r>
              <a:rPr lang="it-IT" altLang="it-IT" sz="1800">
                <a:effectLst/>
              </a:rPr>
              <a:t>SELECT</a:t>
            </a:r>
            <a:r>
              <a:rPr lang="it-IT" altLang="it-IT" sz="1800" b="0">
                <a:effectLst/>
              </a:rPr>
              <a:t> è valutata dal motore del DBMS nell’ordine: </a:t>
            </a:r>
          </a:p>
          <a:p>
            <a:pPr lvl="1">
              <a:buFontTx/>
              <a:buNone/>
            </a:pPr>
            <a:r>
              <a:rPr lang="it-IT" altLang="it-IT" sz="1800">
                <a:solidFill>
                  <a:schemeClr val="accent2"/>
                </a:solidFill>
                <a:effectLst/>
              </a:rPr>
              <a:t>FROM</a:t>
            </a:r>
            <a:r>
              <a:rPr lang="it-IT" altLang="it-IT" sz="1800" b="0">
                <a:effectLst/>
                <a:sym typeface="Wingdings" panose="05000000000000000000" pitchFamily="2" charset="2"/>
              </a:rPr>
              <a:t></a:t>
            </a:r>
            <a:r>
              <a:rPr lang="it-IT" altLang="it-IT" sz="1800">
                <a:solidFill>
                  <a:schemeClr val="accent2"/>
                </a:solidFill>
                <a:effectLst/>
              </a:rPr>
              <a:t>WHERE</a:t>
            </a:r>
            <a:r>
              <a:rPr lang="it-IT" altLang="it-IT" sz="1800" b="0">
                <a:effectLst/>
                <a:sym typeface="Wingdings" panose="05000000000000000000" pitchFamily="2" charset="2"/>
              </a:rPr>
              <a:t></a:t>
            </a:r>
            <a:r>
              <a:rPr lang="it-IT" altLang="it-IT" sz="1800">
                <a:solidFill>
                  <a:schemeClr val="accent2"/>
                </a:solidFill>
                <a:effectLst/>
              </a:rPr>
              <a:t>GROUP</a:t>
            </a:r>
            <a:r>
              <a:rPr lang="it-IT" altLang="it-IT" sz="1800" b="0">
                <a:effectLst/>
              </a:rPr>
              <a:t> </a:t>
            </a:r>
            <a:r>
              <a:rPr lang="it-IT" altLang="it-IT" sz="1800">
                <a:solidFill>
                  <a:schemeClr val="accent2"/>
                </a:solidFill>
                <a:effectLst/>
              </a:rPr>
              <a:t>BY</a:t>
            </a:r>
            <a:r>
              <a:rPr lang="it-IT" altLang="it-IT" sz="1800" b="0">
                <a:effectLst/>
                <a:sym typeface="Wingdings" panose="05000000000000000000" pitchFamily="2" charset="2"/>
              </a:rPr>
              <a:t></a:t>
            </a:r>
            <a:r>
              <a:rPr lang="it-IT" altLang="it-IT" sz="1800">
                <a:solidFill>
                  <a:schemeClr val="accent2"/>
                </a:solidFill>
                <a:effectLst/>
              </a:rPr>
              <a:t>HAVING</a:t>
            </a:r>
            <a:r>
              <a:rPr lang="it-IT" altLang="it-IT" sz="1800" b="0">
                <a:effectLst/>
                <a:sym typeface="Wingdings" panose="05000000000000000000" pitchFamily="2" charset="2"/>
              </a:rPr>
              <a:t></a:t>
            </a:r>
            <a:r>
              <a:rPr lang="it-IT" altLang="it-IT" sz="1800">
                <a:solidFill>
                  <a:schemeClr val="accent2"/>
                </a:solidFill>
                <a:effectLst/>
              </a:rPr>
              <a:t>SELECT</a:t>
            </a:r>
            <a:r>
              <a:rPr lang="it-IT" altLang="it-IT" sz="1800" b="0">
                <a:effectLst/>
                <a:sym typeface="Wingdings" panose="05000000000000000000" pitchFamily="2" charset="2"/>
              </a:rPr>
              <a:t></a:t>
            </a:r>
            <a:r>
              <a:rPr lang="it-IT" altLang="it-IT" sz="1800">
                <a:solidFill>
                  <a:schemeClr val="accent2"/>
                </a:solidFill>
                <a:effectLst/>
              </a:rPr>
              <a:t>ORDER BY</a:t>
            </a:r>
          </a:p>
        </p:txBody>
      </p:sp>
      <p:sp>
        <p:nvSpPr>
          <p:cNvPr id="228364" name="Rectangle 12"/>
          <p:cNvSpPr>
            <a:spLocks noChangeArrowheads="1"/>
          </p:cNvSpPr>
          <p:nvPr/>
        </p:nvSpPr>
        <p:spPr bwMode="auto">
          <a:xfrm>
            <a:off x="960438" y="1619250"/>
            <a:ext cx="7202487" cy="2414588"/>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162000"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30000"/>
              </a:spcBef>
              <a:buFontTx/>
              <a:buNone/>
            </a:pPr>
            <a:r>
              <a:rPr lang="it-IT" altLang="it-IT" sz="1600">
                <a:solidFill>
                  <a:schemeClr val="accent2"/>
                </a:solidFill>
                <a:effectLst/>
              </a:rPr>
              <a:t>  SELECT</a:t>
            </a:r>
            <a:r>
              <a:rPr lang="it-IT" altLang="it-IT" sz="1800">
                <a:effectLst/>
              </a:rPr>
              <a:t>     </a:t>
            </a:r>
            <a:r>
              <a:rPr lang="it-IT" altLang="it-IT" sz="1800" b="0" i="1">
                <a:effectLst/>
              </a:rPr>
              <a:t>Elenco di espressioni da mostrare</a:t>
            </a:r>
          </a:p>
          <a:p>
            <a:pPr>
              <a:spcBef>
                <a:spcPct val="30000"/>
              </a:spcBef>
              <a:buFontTx/>
              <a:buNone/>
            </a:pPr>
            <a:r>
              <a:rPr lang="it-IT" altLang="it-IT" sz="1800">
                <a:solidFill>
                  <a:schemeClr val="accent2"/>
                </a:solidFill>
                <a:effectLst/>
              </a:rPr>
              <a:t>  </a:t>
            </a:r>
            <a:r>
              <a:rPr lang="it-IT" altLang="it-IT" sz="1600">
                <a:solidFill>
                  <a:schemeClr val="accent2"/>
                </a:solidFill>
                <a:effectLst/>
              </a:rPr>
              <a:t>FROM</a:t>
            </a:r>
            <a:r>
              <a:rPr lang="it-IT" altLang="it-IT" sz="1800">
                <a:effectLst/>
              </a:rPr>
              <a:t> 	     </a:t>
            </a:r>
            <a:r>
              <a:rPr lang="it-IT" altLang="it-IT" sz="1800" b="0" i="1">
                <a:effectLst/>
              </a:rPr>
              <a:t>Tabelle da cui estrarre le righe</a:t>
            </a:r>
          </a:p>
          <a:p>
            <a:pPr>
              <a:spcBef>
                <a:spcPct val="30000"/>
              </a:spcBef>
              <a:buFontTx/>
              <a:buNone/>
            </a:pPr>
            <a:r>
              <a:rPr lang="it-IT" altLang="it-IT" sz="1800">
                <a:solidFill>
                  <a:schemeClr val="accent2"/>
                </a:solidFill>
                <a:effectLst/>
              </a:rPr>
              <a:t>  </a:t>
            </a:r>
            <a:r>
              <a:rPr lang="it-IT" altLang="it-IT" sz="1600">
                <a:solidFill>
                  <a:schemeClr val="accent2"/>
                </a:solidFill>
                <a:effectLst/>
              </a:rPr>
              <a:t>WHERE</a:t>
            </a:r>
            <a:r>
              <a:rPr lang="it-IT" altLang="it-IT" sz="1800">
                <a:effectLst/>
              </a:rPr>
              <a:t>      </a:t>
            </a:r>
            <a:r>
              <a:rPr lang="it-IT" altLang="it-IT" sz="1800" b="0" i="1">
                <a:effectLst/>
              </a:rPr>
              <a:t>Condizioni sulle congiunzioni e sulle righe estratte</a:t>
            </a:r>
          </a:p>
          <a:p>
            <a:pPr>
              <a:spcBef>
                <a:spcPct val="30000"/>
              </a:spcBef>
              <a:buFontTx/>
              <a:buNone/>
            </a:pPr>
            <a:r>
              <a:rPr lang="it-IT" altLang="it-IT" sz="1800">
                <a:solidFill>
                  <a:schemeClr val="accent2"/>
                </a:solidFill>
                <a:effectLst/>
              </a:rPr>
              <a:t>  </a:t>
            </a:r>
            <a:r>
              <a:rPr lang="it-IT" altLang="it-IT" sz="1600">
                <a:solidFill>
                  <a:schemeClr val="accent2"/>
                </a:solidFill>
                <a:effectLst/>
              </a:rPr>
              <a:t>GROUP BY</a:t>
            </a:r>
            <a:r>
              <a:rPr lang="it-IT" altLang="it-IT" sz="1800">
                <a:effectLst/>
              </a:rPr>
              <a:t> </a:t>
            </a:r>
            <a:r>
              <a:rPr lang="it-IT" altLang="it-IT" sz="1800" b="0" i="1">
                <a:effectLst/>
              </a:rPr>
              <a:t>Campi da considerare per i raggruppamenti</a:t>
            </a:r>
          </a:p>
          <a:p>
            <a:pPr>
              <a:spcBef>
                <a:spcPct val="30000"/>
              </a:spcBef>
              <a:buFontTx/>
              <a:buNone/>
            </a:pPr>
            <a:r>
              <a:rPr lang="it-IT" altLang="it-IT" sz="1800">
                <a:solidFill>
                  <a:schemeClr val="accent2"/>
                </a:solidFill>
                <a:effectLst/>
              </a:rPr>
              <a:t>  </a:t>
            </a:r>
            <a:r>
              <a:rPr lang="it-IT" altLang="it-IT" sz="1600">
                <a:solidFill>
                  <a:schemeClr val="accent2"/>
                </a:solidFill>
                <a:effectLst/>
              </a:rPr>
              <a:t>HAVING</a:t>
            </a:r>
            <a:r>
              <a:rPr lang="it-IT" altLang="it-IT" sz="1800">
                <a:effectLst/>
              </a:rPr>
              <a:t>     </a:t>
            </a:r>
            <a:r>
              <a:rPr lang="it-IT" altLang="it-IT" sz="1800" b="0" i="1">
                <a:effectLst/>
              </a:rPr>
              <a:t>Condizioni sui raggruppamenti</a:t>
            </a:r>
          </a:p>
          <a:p>
            <a:pPr>
              <a:spcBef>
                <a:spcPct val="30000"/>
              </a:spcBef>
              <a:buFontTx/>
              <a:buNone/>
            </a:pPr>
            <a:r>
              <a:rPr lang="it-IT" altLang="it-IT" sz="1800">
                <a:solidFill>
                  <a:schemeClr val="accent2"/>
                </a:solidFill>
                <a:effectLst/>
              </a:rPr>
              <a:t>  </a:t>
            </a:r>
            <a:r>
              <a:rPr lang="it-IT" altLang="it-IT" sz="1600">
                <a:solidFill>
                  <a:schemeClr val="accent2"/>
                </a:solidFill>
                <a:effectLst/>
              </a:rPr>
              <a:t>ORDER BY</a:t>
            </a:r>
            <a:r>
              <a:rPr lang="it-IT" altLang="it-IT" sz="1800">
                <a:effectLst/>
              </a:rPr>
              <a:t> </a:t>
            </a:r>
            <a:r>
              <a:rPr lang="it-IT" altLang="it-IT" sz="1800" b="0" i="1">
                <a:effectLst/>
              </a:rPr>
              <a:t>Ordinamenti sulle espressioni elencate in</a:t>
            </a:r>
            <a:r>
              <a:rPr lang="it-IT" altLang="it-IT" sz="1800" b="0">
                <a:effectLst/>
              </a:rPr>
              <a:t> SELECT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8363">
                                            <p:txEl>
                                              <p:pRg st="9" end="9"/>
                                            </p:txEl>
                                          </p:spTgt>
                                        </p:tgtEl>
                                        <p:attrNameLst>
                                          <p:attrName>style.visibility</p:attrName>
                                        </p:attrNameLst>
                                      </p:cBhvr>
                                      <p:to>
                                        <p:strVal val="visible"/>
                                      </p:to>
                                    </p:set>
                                    <p:animEffect transition="in" filter="dissolve">
                                      <p:cBhvr>
                                        <p:cTn id="7" dur="500"/>
                                        <p:tgtEl>
                                          <p:spTgt spid="228363">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8363">
                                            <p:txEl>
                                              <p:pRg st="10" end="10"/>
                                            </p:txEl>
                                          </p:spTgt>
                                        </p:tgtEl>
                                        <p:attrNameLst>
                                          <p:attrName>style.visibility</p:attrName>
                                        </p:attrNameLst>
                                      </p:cBhvr>
                                      <p:to>
                                        <p:strVal val="visible"/>
                                      </p:to>
                                    </p:set>
                                    <p:animEffect transition="in" filter="dissolve">
                                      <p:cBhvr>
                                        <p:cTn id="12" dur="500"/>
                                        <p:tgtEl>
                                          <p:spTgt spid="228363">
                                            <p:txEl>
                                              <p:pRg st="10" end="1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8363">
                                            <p:txEl>
                                              <p:pRg st="11" end="11"/>
                                            </p:txEl>
                                          </p:spTgt>
                                        </p:tgtEl>
                                        <p:attrNameLst>
                                          <p:attrName>style.visibility</p:attrName>
                                        </p:attrNameLst>
                                      </p:cBhvr>
                                      <p:to>
                                        <p:strVal val="visible"/>
                                      </p:to>
                                    </p:set>
                                    <p:animEffect transition="in" filter="dissolve">
                                      <p:cBhvr>
                                        <p:cTn id="17" dur="500"/>
                                        <p:tgtEl>
                                          <p:spTgt spid="228363">
                                            <p:txEl>
                                              <p:pRg st="11" end="1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28363">
                                            <p:txEl>
                                              <p:pRg st="12" end="12"/>
                                            </p:txEl>
                                          </p:spTgt>
                                        </p:tgtEl>
                                        <p:attrNameLst>
                                          <p:attrName>style.visibility</p:attrName>
                                        </p:attrNameLst>
                                      </p:cBhvr>
                                      <p:to>
                                        <p:strVal val="visible"/>
                                      </p:to>
                                    </p:set>
                                    <p:animEffect transition="in" filter="dissolve">
                                      <p:cBhvr>
                                        <p:cTn id="20" dur="500"/>
                                        <p:tgtEl>
                                          <p:spTgt spid="228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fld id="{CE239122-A478-4A82-AF60-7A49B3BD942C}" type="slidenum">
              <a:rPr lang="it-IT" altLang="it-IT"/>
              <a:pPr/>
              <a:t>21</a:t>
            </a:fld>
            <a:endParaRPr lang="it-IT" altLang="it-IT">
              <a:solidFill>
                <a:schemeClr val="tx1"/>
              </a:solidFill>
            </a:endParaRPr>
          </a:p>
        </p:txBody>
      </p:sp>
      <p:sp>
        <p:nvSpPr>
          <p:cNvPr id="311298" name="Rectangle 2"/>
          <p:cNvSpPr>
            <a:spLocks noChangeArrowheads="1"/>
          </p:cNvSpPr>
          <p:nvPr/>
        </p:nvSpPr>
        <p:spPr bwMode="auto">
          <a:xfrm>
            <a:off x="685800" y="3149600"/>
            <a:ext cx="7772400" cy="1143000"/>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b="1">
                <a:solidFill>
                  <a:schemeClr val="tx2"/>
                </a:solidFill>
                <a:effectLst>
                  <a:outerShdw blurRad="38100" dist="38100" dir="2700000" algn="tl">
                    <a:srgbClr val="FFFFFF"/>
                  </a:outerShdw>
                </a:effectLst>
                <a:latin typeface="Arial" panose="020B0604020202020204" pitchFamily="34" charset="0"/>
              </a:defRPr>
            </a:lvl1pPr>
            <a:lvl2pPr algn="ctr">
              <a:defRPr sz="2800" b="1">
                <a:solidFill>
                  <a:schemeClr val="tx2"/>
                </a:solidFill>
                <a:effectLst>
                  <a:outerShdw blurRad="38100" dist="38100" dir="2700000" algn="tl">
                    <a:srgbClr val="FFFFFF"/>
                  </a:outerShdw>
                </a:effectLst>
                <a:latin typeface="Arial" panose="020B0604020202020204" pitchFamily="34" charset="0"/>
              </a:defRPr>
            </a:lvl2pPr>
            <a:lvl3pPr algn="ctr">
              <a:defRPr sz="2800" b="1">
                <a:solidFill>
                  <a:schemeClr val="tx2"/>
                </a:solidFill>
                <a:effectLst>
                  <a:outerShdw blurRad="38100" dist="38100" dir="2700000" algn="tl">
                    <a:srgbClr val="FFFFFF"/>
                  </a:outerShdw>
                </a:effectLst>
                <a:latin typeface="Arial" panose="020B0604020202020204" pitchFamily="34" charset="0"/>
              </a:defRPr>
            </a:lvl3pPr>
            <a:lvl4pPr algn="ctr">
              <a:defRPr sz="2800" b="1">
                <a:solidFill>
                  <a:schemeClr val="tx2"/>
                </a:solidFill>
                <a:effectLst>
                  <a:outerShdw blurRad="38100" dist="38100" dir="2700000" algn="tl">
                    <a:srgbClr val="FFFFFF"/>
                  </a:outerShdw>
                </a:effectLst>
                <a:latin typeface="Arial" panose="020B0604020202020204" pitchFamily="34" charset="0"/>
              </a:defRPr>
            </a:lvl4pPr>
            <a:lvl5pPr algn="ctr">
              <a:defRPr sz="2800" b="1">
                <a:solidFill>
                  <a:schemeClr val="tx2"/>
                </a:solidFill>
                <a:effectLst>
                  <a:outerShdw blurRad="38100" dist="38100" dir="2700000" algn="tl">
                    <a:srgbClr val="FFFFFF"/>
                  </a:outerShdw>
                </a:effectLst>
                <a:latin typeface="Arial" panose="020B0604020202020204" pitchFamily="34" charset="0"/>
              </a:defRPr>
            </a:lvl5pPr>
            <a:lvl6pPr marL="4572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6pPr>
            <a:lvl7pPr marL="9144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7pPr>
            <a:lvl8pPr marL="13716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8pPr>
            <a:lvl9pPr marL="18288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9pPr>
          </a:lstStyle>
          <a:p>
            <a:r>
              <a:rPr lang="it-IT" altLang="it-IT">
                <a:solidFill>
                  <a:srgbClr val="FFFF00"/>
                </a:solidFill>
                <a:effectLst>
                  <a:outerShdw blurRad="38100" dist="38100" dir="2700000" algn="tl">
                    <a:srgbClr val="000000"/>
                  </a:outerShdw>
                </a:effectLst>
              </a:rPr>
              <a:t>Interrogazioni nidificate</a:t>
            </a:r>
            <a:endParaRPr lang="it-IT" altLang="it-IT"/>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numero diapositiva 4"/>
          <p:cNvSpPr>
            <a:spLocks noGrp="1"/>
          </p:cNvSpPr>
          <p:nvPr>
            <p:ph type="sldNum" sz="quarter" idx="11"/>
          </p:nvPr>
        </p:nvSpPr>
        <p:spPr/>
        <p:txBody>
          <a:bodyPr/>
          <a:lstStyle/>
          <a:p>
            <a:fld id="{6625DD4C-4A9F-4D05-BA6D-A6DC152BFF13}" type="slidenum">
              <a:rPr lang="it-IT" altLang="it-IT"/>
              <a:pPr/>
              <a:t>22</a:t>
            </a:fld>
            <a:endParaRPr lang="it-IT" altLang="it-IT">
              <a:solidFill>
                <a:schemeClr val="tx1"/>
              </a:solidFill>
            </a:endParaRPr>
          </a:p>
        </p:txBody>
      </p:sp>
      <p:sp>
        <p:nvSpPr>
          <p:cNvPr id="296962"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Query nidificate (1)</a:t>
            </a:r>
          </a:p>
        </p:txBody>
      </p:sp>
      <p:sp>
        <p:nvSpPr>
          <p:cNvPr id="296963" name="Rectangle 3"/>
          <p:cNvSpPr>
            <a:spLocks noChangeArrowheads="1"/>
          </p:cNvSpPr>
          <p:nvPr/>
        </p:nvSpPr>
        <p:spPr bwMode="auto">
          <a:xfrm>
            <a:off x="414338" y="1196975"/>
            <a:ext cx="8312150" cy="5289550"/>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15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i="1">
                <a:effectLst/>
              </a:rPr>
              <a:t>Nome</a:t>
            </a:r>
            <a:r>
              <a:rPr lang="it-IT" altLang="it-IT" sz="1800" b="0">
                <a:effectLst/>
              </a:rPr>
              <a:t>, </a:t>
            </a:r>
            <a:r>
              <a:rPr lang="it-IT" altLang="it-IT" sz="1800" b="0" i="1">
                <a:effectLst/>
              </a:rPr>
              <a:t>Cognome</a:t>
            </a:r>
            <a:r>
              <a:rPr lang="it-IT" altLang="it-IT" sz="1800" b="0">
                <a:effectLst/>
              </a:rPr>
              <a:t> e </a:t>
            </a:r>
            <a:r>
              <a:rPr lang="it-IT" altLang="it-IT" sz="1800" b="0" i="1">
                <a:effectLst/>
              </a:rPr>
              <a:t>Dipartimento</a:t>
            </a:r>
            <a:r>
              <a:rPr lang="it-IT" altLang="it-IT" sz="1800" b="0">
                <a:effectLst/>
              </a:rPr>
              <a:t> del dipendente con lo stipendio massimo</a:t>
            </a:r>
          </a:p>
          <a:p>
            <a:endParaRPr lang="it-IT" altLang="it-IT" sz="1800" b="0">
              <a:effectLst/>
            </a:endParaRPr>
          </a:p>
          <a:p>
            <a:endParaRPr lang="it-IT" altLang="it-IT" sz="1800" b="0">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a:solidFill>
                <a:schemeClr val="accent2"/>
              </a:solidFill>
              <a:effectLst/>
            </a:endParaRPr>
          </a:p>
          <a:p>
            <a:endParaRPr lang="it-IT" altLang="it-IT" sz="1800" b="0">
              <a:effectLst/>
            </a:endParaRPr>
          </a:p>
          <a:p>
            <a:endParaRPr lang="it-IT" altLang="it-IT" sz="1800" b="0">
              <a:effectLst/>
            </a:endParaRPr>
          </a:p>
          <a:p>
            <a:pPr>
              <a:spcBef>
                <a:spcPct val="0"/>
              </a:spcBef>
            </a:pPr>
            <a:r>
              <a:rPr lang="it-IT" altLang="it-IT" sz="1800" b="0">
                <a:effectLst/>
              </a:rPr>
              <a:t>Perché non cortocircuitare le due interrogazioni?</a:t>
            </a:r>
            <a:endParaRPr lang="it-IT" altLang="it-IT" sz="1800">
              <a:effectLst/>
            </a:endParaRPr>
          </a:p>
        </p:txBody>
      </p:sp>
      <p:sp>
        <p:nvSpPr>
          <p:cNvPr id="29696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t-IT"/>
          </a:p>
        </p:txBody>
      </p:sp>
      <p:graphicFrame>
        <p:nvGraphicFramePr>
          <p:cNvPr id="296966" name="Object 6"/>
          <p:cNvGraphicFramePr>
            <a:graphicFrameLocks noChangeAspect="1"/>
          </p:cNvGraphicFramePr>
          <p:nvPr/>
        </p:nvGraphicFramePr>
        <p:xfrm>
          <a:off x="1062038" y="1863725"/>
          <a:ext cx="6688137" cy="1739900"/>
        </p:xfrm>
        <a:graphic>
          <a:graphicData uri="http://schemas.openxmlformats.org/presentationml/2006/ole">
            <mc:AlternateContent xmlns:mc="http://schemas.openxmlformats.org/markup-compatibility/2006">
              <mc:Choice xmlns:v="urn:schemas-microsoft-com:vml" Requires="v">
                <p:oleObj spid="_x0000_s296978" name="Immagine bitmap" r:id="rId4" imgW="5200000" imgH="1352381" progId="Paint.Picture">
                  <p:embed/>
                </p:oleObj>
              </mc:Choice>
              <mc:Fallback>
                <p:oleObj name="Immagine bitmap" r:id="rId4" imgW="5200000" imgH="1352381"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2038" y="1863725"/>
                        <a:ext cx="6688137" cy="173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696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703638"/>
            <a:ext cx="6761163"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6971" name="Group 11"/>
          <p:cNvGrpSpPr>
            <a:grpSpLocks/>
          </p:cNvGrpSpPr>
          <p:nvPr/>
        </p:nvGrpSpPr>
        <p:grpSpPr bwMode="auto">
          <a:xfrm>
            <a:off x="2738438" y="2689225"/>
            <a:ext cx="2703512" cy="1909763"/>
            <a:chOff x="1701" y="1616"/>
            <a:chExt cx="1703" cy="1203"/>
          </a:xfrm>
        </p:grpSpPr>
        <p:sp>
          <p:nvSpPr>
            <p:cNvPr id="296969" name="Rectangle 9"/>
            <p:cNvSpPr>
              <a:spLocks noChangeArrowheads="1"/>
            </p:cNvSpPr>
            <p:nvPr/>
          </p:nvSpPr>
          <p:spPr bwMode="auto">
            <a:xfrm>
              <a:off x="2950" y="1616"/>
              <a:ext cx="454" cy="181"/>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96970" name="Freeform 10"/>
            <p:cNvSpPr>
              <a:spLocks/>
            </p:cNvSpPr>
            <p:nvPr/>
          </p:nvSpPr>
          <p:spPr bwMode="auto">
            <a:xfrm>
              <a:off x="1701" y="1700"/>
              <a:ext cx="1243" cy="1119"/>
            </a:xfrm>
            <a:custGeom>
              <a:avLst/>
              <a:gdLst>
                <a:gd name="T0" fmla="*/ 1270 w 1270"/>
                <a:gd name="T1" fmla="*/ 0 h 998"/>
                <a:gd name="T2" fmla="*/ 363 w 1270"/>
                <a:gd name="T3" fmla="*/ 272 h 998"/>
                <a:gd name="T4" fmla="*/ 0 w 1270"/>
                <a:gd name="T5" fmla="*/ 998 h 998"/>
              </a:gdLst>
              <a:ahLst/>
              <a:cxnLst>
                <a:cxn ang="0">
                  <a:pos x="T0" y="T1"/>
                </a:cxn>
                <a:cxn ang="0">
                  <a:pos x="T2" y="T3"/>
                </a:cxn>
                <a:cxn ang="0">
                  <a:pos x="T4" y="T5"/>
                </a:cxn>
              </a:cxnLst>
              <a:rect l="0" t="0" r="r" b="b"/>
              <a:pathLst>
                <a:path w="1270" h="998">
                  <a:moveTo>
                    <a:pt x="1270" y="0"/>
                  </a:moveTo>
                  <a:cubicBezTo>
                    <a:pt x="922" y="53"/>
                    <a:pt x="575" y="106"/>
                    <a:pt x="363" y="272"/>
                  </a:cubicBezTo>
                  <a:cubicBezTo>
                    <a:pt x="151" y="438"/>
                    <a:pt x="75" y="718"/>
                    <a:pt x="0" y="998"/>
                  </a:cubicBezTo>
                </a:path>
              </a:pathLst>
            </a:custGeom>
            <a:noFill/>
            <a:ln w="25400" cap="flat">
              <a:solidFill>
                <a:srgbClr val="FF0000"/>
              </a:solidFill>
              <a:prstDash val="dash"/>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296972" name="Rectangle 12"/>
          <p:cNvSpPr>
            <a:spLocks noChangeArrowheads="1"/>
          </p:cNvSpPr>
          <p:nvPr/>
        </p:nvSpPr>
        <p:spPr bwMode="auto">
          <a:xfrm>
            <a:off x="5508625" y="2608263"/>
            <a:ext cx="2736850"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b="0"/>
              <a:t>Noto lo stipendio massimo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6966"/>
                                        </p:tgtEl>
                                        <p:attrNameLst>
                                          <p:attrName>style.visibility</p:attrName>
                                        </p:attrNameLst>
                                      </p:cBhvr>
                                      <p:to>
                                        <p:strVal val="visible"/>
                                      </p:to>
                                    </p:set>
                                    <p:animEffect transition="in" filter="dissolve">
                                      <p:cBhvr>
                                        <p:cTn id="7" dur="500"/>
                                        <p:tgtEl>
                                          <p:spTgt spid="296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6972"/>
                                        </p:tgtEl>
                                        <p:attrNameLst>
                                          <p:attrName>style.visibility</p:attrName>
                                        </p:attrNameLst>
                                      </p:cBhvr>
                                      <p:to>
                                        <p:strVal val="visible"/>
                                      </p:to>
                                    </p:set>
                                    <p:animEffect transition="in" filter="dissolve">
                                      <p:cBhvr>
                                        <p:cTn id="12" dur="500"/>
                                        <p:tgtEl>
                                          <p:spTgt spid="296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96968"/>
                                        </p:tgtEl>
                                        <p:attrNameLst>
                                          <p:attrName>style.visibility</p:attrName>
                                        </p:attrNameLst>
                                      </p:cBhvr>
                                      <p:to>
                                        <p:strVal val="visible"/>
                                      </p:to>
                                    </p:set>
                                    <p:animEffect transition="in" filter="dissolve">
                                      <p:cBhvr>
                                        <p:cTn id="17" dur="500"/>
                                        <p:tgtEl>
                                          <p:spTgt spid="296968"/>
                                        </p:tgtEl>
                                      </p:cBhvr>
                                    </p:animEffect>
                                  </p:childTnLst>
                                </p:cTn>
                              </p:par>
                              <p:par>
                                <p:cTn id="18" presetID="9" presetClass="entr" presetSubtype="0" fill="hold" nodeType="withEffect">
                                  <p:stCondLst>
                                    <p:cond delay="0"/>
                                  </p:stCondLst>
                                  <p:childTnLst>
                                    <p:set>
                                      <p:cBhvr>
                                        <p:cTn id="19" dur="1" fill="hold">
                                          <p:stCondLst>
                                            <p:cond delay="0"/>
                                          </p:stCondLst>
                                        </p:cTn>
                                        <p:tgtEl>
                                          <p:spTgt spid="296971"/>
                                        </p:tgtEl>
                                        <p:attrNameLst>
                                          <p:attrName>style.visibility</p:attrName>
                                        </p:attrNameLst>
                                      </p:cBhvr>
                                      <p:to>
                                        <p:strVal val="visible"/>
                                      </p:to>
                                    </p:set>
                                    <p:animEffect transition="in" filter="dissolve">
                                      <p:cBhvr>
                                        <p:cTn id="20" dur="500"/>
                                        <p:tgtEl>
                                          <p:spTgt spid="2969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96963">
                                            <p:txEl>
                                              <p:pRg st="14" end="14"/>
                                            </p:txEl>
                                          </p:spTgt>
                                        </p:tgtEl>
                                        <p:attrNameLst>
                                          <p:attrName>style.visibility</p:attrName>
                                        </p:attrNameLst>
                                      </p:cBhvr>
                                      <p:to>
                                        <p:strVal val="visible"/>
                                      </p:to>
                                    </p:set>
                                    <p:animEffect transition="in" filter="dissolve">
                                      <p:cBhvr>
                                        <p:cTn id="25" dur="500"/>
                                        <p:tgtEl>
                                          <p:spTgt spid="29696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4"/>
          <p:cNvSpPr>
            <a:spLocks noGrp="1"/>
          </p:cNvSpPr>
          <p:nvPr>
            <p:ph type="sldNum" sz="quarter" idx="11"/>
          </p:nvPr>
        </p:nvSpPr>
        <p:spPr/>
        <p:txBody>
          <a:bodyPr/>
          <a:lstStyle/>
          <a:p>
            <a:fld id="{8ACFF6FA-B62C-437F-AAF7-AFDC278C17F2}" type="slidenum">
              <a:rPr lang="it-IT" altLang="it-IT"/>
              <a:pPr/>
              <a:t>23</a:t>
            </a:fld>
            <a:endParaRPr lang="it-IT" altLang="it-IT">
              <a:solidFill>
                <a:schemeClr val="tx1"/>
              </a:solidFill>
            </a:endParaRPr>
          </a:p>
        </p:txBody>
      </p:sp>
      <p:sp>
        <p:nvSpPr>
          <p:cNvPr id="245762"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Query nidificate (2)</a:t>
            </a:r>
          </a:p>
        </p:txBody>
      </p:sp>
      <p:sp>
        <p:nvSpPr>
          <p:cNvPr id="245763" name="Rectangle 3"/>
          <p:cNvSpPr>
            <a:spLocks noChangeArrowheads="1"/>
          </p:cNvSpPr>
          <p:nvPr/>
        </p:nvSpPr>
        <p:spPr bwMode="auto">
          <a:xfrm>
            <a:off x="179388" y="1135063"/>
            <a:ext cx="8785225" cy="5246687"/>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lvl="1">
              <a:spcBef>
                <a:spcPct val="60000"/>
              </a:spcBef>
              <a:buFontTx/>
              <a:buNone/>
            </a:pPr>
            <a:endParaRPr lang="it-IT" altLang="it-IT" sz="1600" b="0" i="1">
              <a:effectLst/>
            </a:endParaRPr>
          </a:p>
          <a:p>
            <a:pPr lvl="1">
              <a:spcBef>
                <a:spcPct val="60000"/>
              </a:spcBef>
              <a:buFontTx/>
              <a:buNone/>
            </a:pPr>
            <a:endParaRPr lang="it-IT" altLang="it-IT" sz="1600" b="0" i="1">
              <a:effectLst/>
            </a:endParaRPr>
          </a:p>
          <a:p>
            <a:pPr>
              <a:spcBef>
                <a:spcPct val="55000"/>
              </a:spcBef>
            </a:pPr>
            <a:endParaRPr lang="it-IT" altLang="it-IT" sz="1800" b="0">
              <a:effectLst/>
            </a:endParaRPr>
          </a:p>
          <a:p>
            <a:pPr>
              <a:spcBef>
                <a:spcPct val="55000"/>
              </a:spcBef>
            </a:pPr>
            <a:endParaRPr lang="it-IT" altLang="it-IT" sz="1800" b="0">
              <a:effectLst/>
            </a:endParaRPr>
          </a:p>
          <a:p>
            <a:pPr>
              <a:spcBef>
                <a:spcPct val="55000"/>
              </a:spcBef>
            </a:pPr>
            <a:endParaRPr lang="it-IT" altLang="it-IT" sz="1800" b="0">
              <a:effectLst/>
            </a:endParaRPr>
          </a:p>
          <a:p>
            <a:pPr>
              <a:spcBef>
                <a:spcPct val="55000"/>
              </a:spcBef>
            </a:pPr>
            <a:endParaRPr lang="it-IT" altLang="it-IT" sz="1800" b="0">
              <a:effectLst/>
            </a:endParaRPr>
          </a:p>
        </p:txBody>
      </p:sp>
      <p:sp>
        <p:nvSpPr>
          <p:cNvPr id="245793" name="Rectangle 33"/>
          <p:cNvSpPr>
            <a:spLocks noGrp="1" noChangeArrowheads="1"/>
          </p:cNvSpPr>
          <p:nvPr>
            <p:ph type="body" idx="1"/>
          </p:nvPr>
        </p:nvSpPr>
        <p:spPr>
          <a:xfrm>
            <a:off x="1023938" y="1370013"/>
            <a:ext cx="7078662" cy="825500"/>
          </a:xfr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tIns="154800"/>
          <a:lstStyle/>
          <a:p>
            <a:pPr>
              <a:spcBef>
                <a:spcPct val="0"/>
              </a:spcBef>
              <a:buFontTx/>
              <a:buNone/>
            </a:pPr>
            <a:r>
              <a:rPr lang="it-IT" altLang="it-IT" sz="1800">
                <a:effectLst/>
              </a:rPr>
              <a:t>	</a:t>
            </a:r>
            <a:r>
              <a:rPr lang="it-IT" altLang="it-IT" sz="1800" b="0">
                <a:effectLst/>
              </a:rPr>
              <a:t>Una costante in una clausola </a:t>
            </a:r>
            <a:r>
              <a:rPr lang="it-IT" altLang="it-IT" sz="1800">
                <a:effectLst/>
              </a:rPr>
              <a:t>WHERE</a:t>
            </a:r>
            <a:r>
              <a:rPr lang="it-IT" altLang="it-IT" sz="1800" b="0">
                <a:effectLst/>
              </a:rPr>
              <a:t> può essere rimpiazzata  con l’interrogazione che genera tale costante</a:t>
            </a:r>
          </a:p>
        </p:txBody>
      </p:sp>
      <p:sp>
        <p:nvSpPr>
          <p:cNvPr id="245795" name="Rectangle 35"/>
          <p:cNvSpPr>
            <a:spLocks noChangeArrowheads="1"/>
          </p:cNvSpPr>
          <p:nvPr/>
        </p:nvSpPr>
        <p:spPr bwMode="auto">
          <a:xfrm>
            <a:off x="827088" y="2770188"/>
            <a:ext cx="7489825" cy="1512887"/>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Nome, Cognome, Dipartimento</a:t>
            </a:r>
          </a:p>
          <a:p>
            <a:pPr>
              <a:spcBef>
                <a:spcPct val="0"/>
              </a:spcBef>
              <a:buFontTx/>
              <a:buNone/>
            </a:pPr>
            <a:r>
              <a:rPr lang="it-IT" altLang="it-IT" sz="1600">
                <a:effectLst/>
                <a:latin typeface="Courier New" panose="02070309020205020404" pitchFamily="49" charset="0"/>
              </a:rPr>
              <a:t>	FROM Impiegati</a:t>
            </a:r>
          </a:p>
          <a:p>
            <a:pPr>
              <a:spcBef>
                <a:spcPct val="0"/>
              </a:spcBef>
              <a:buFontTx/>
              <a:buNone/>
            </a:pPr>
            <a:r>
              <a:rPr lang="it-IT" altLang="it-IT" sz="1600">
                <a:effectLst/>
                <a:latin typeface="Courier New" panose="02070309020205020404" pitchFamily="49" charset="0"/>
              </a:rPr>
              <a:t>	WHERE Stipendio = ( SELECT MAX(Stipendio) </a:t>
            </a:r>
          </a:p>
          <a:p>
            <a:pPr>
              <a:spcBef>
                <a:spcPct val="0"/>
              </a:spcBef>
              <a:buFontTx/>
              <a:buNone/>
            </a:pPr>
            <a:r>
              <a:rPr lang="it-IT" altLang="it-IT" sz="1600">
                <a:effectLst/>
                <a:latin typeface="Courier New" panose="02070309020205020404" pitchFamily="49" charset="0"/>
              </a:rPr>
              <a:t>                       FROM Impiegati );</a:t>
            </a:r>
          </a:p>
        </p:txBody>
      </p:sp>
      <p:sp>
        <p:nvSpPr>
          <p:cNvPr id="245799" name="Rectangle 39"/>
          <p:cNvSpPr>
            <a:spLocks noChangeArrowheads="1"/>
          </p:cNvSpPr>
          <p:nvPr/>
        </p:nvSpPr>
        <p:spPr bwMode="auto">
          <a:xfrm>
            <a:off x="3419475" y="3438525"/>
            <a:ext cx="2905125" cy="63817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45801" name="Group 41"/>
          <p:cNvGrpSpPr>
            <a:grpSpLocks/>
          </p:cNvGrpSpPr>
          <p:nvPr/>
        </p:nvGrpSpPr>
        <p:grpSpPr bwMode="auto">
          <a:xfrm>
            <a:off x="3203575" y="4075113"/>
            <a:ext cx="3365500" cy="2143125"/>
            <a:chOff x="2012" y="2574"/>
            <a:chExt cx="2120" cy="1350"/>
          </a:xfrm>
        </p:grpSpPr>
        <p:sp>
          <p:nvSpPr>
            <p:cNvPr id="245796" name="Rectangle 36"/>
            <p:cNvSpPr>
              <a:spLocks noChangeArrowheads="1"/>
            </p:cNvSpPr>
            <p:nvPr/>
          </p:nvSpPr>
          <p:spPr bwMode="auto">
            <a:xfrm>
              <a:off x="2012" y="3113"/>
              <a:ext cx="2120" cy="81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a:t>Sottointerrogazione</a:t>
              </a:r>
              <a:r>
                <a:rPr lang="it-IT" altLang="it-IT" b="0"/>
                <a:t>: deve essere racchiusa da parentesi.</a:t>
              </a:r>
            </a:p>
            <a:p>
              <a:pPr algn="ctr">
                <a:spcBef>
                  <a:spcPct val="30000"/>
                </a:spcBef>
              </a:pPr>
              <a:r>
                <a:rPr lang="it-IT" altLang="it-IT" b="0"/>
                <a:t>L’interrogazione è una sola e c’è un solo ; finale.</a:t>
              </a:r>
            </a:p>
          </p:txBody>
        </p:sp>
        <p:sp>
          <p:nvSpPr>
            <p:cNvPr id="245800" name="Line 40"/>
            <p:cNvSpPr>
              <a:spLocks noChangeShapeType="1"/>
            </p:cNvSpPr>
            <p:nvPr/>
          </p:nvSpPr>
          <p:spPr bwMode="auto">
            <a:xfrm>
              <a:off x="3073" y="2574"/>
              <a:ext cx="0" cy="545"/>
            </a:xfrm>
            <a:prstGeom prst="line">
              <a:avLst/>
            </a:prstGeom>
            <a:noFill/>
            <a:ln w="25400">
              <a:solidFill>
                <a:srgbClr val="FF000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95"/>
                                        </p:tgtEl>
                                        <p:attrNameLst>
                                          <p:attrName>style.visibility</p:attrName>
                                        </p:attrNameLst>
                                      </p:cBhvr>
                                      <p:to>
                                        <p:strVal val="visible"/>
                                      </p:to>
                                    </p:set>
                                    <p:animEffect transition="in" filter="dissolve">
                                      <p:cBhvr>
                                        <p:cTn id="7" dur="500"/>
                                        <p:tgtEl>
                                          <p:spTgt spid="24579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5799"/>
                                        </p:tgtEl>
                                        <p:attrNameLst>
                                          <p:attrName>style.visibility</p:attrName>
                                        </p:attrNameLst>
                                      </p:cBhvr>
                                      <p:to>
                                        <p:strVal val="visible"/>
                                      </p:to>
                                    </p:set>
                                    <p:animEffect transition="in" filter="dissolve">
                                      <p:cBhvr>
                                        <p:cTn id="10" dur="500"/>
                                        <p:tgtEl>
                                          <p:spTgt spid="2457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45801"/>
                                        </p:tgtEl>
                                        <p:attrNameLst>
                                          <p:attrName>style.visibility</p:attrName>
                                        </p:attrNameLst>
                                      </p:cBhvr>
                                      <p:to>
                                        <p:strVal val="visible"/>
                                      </p:to>
                                    </p:set>
                                    <p:animEffect transition="in" filter="dissolve">
                                      <p:cBhvr>
                                        <p:cTn id="15" dur="500"/>
                                        <p:tgtEl>
                                          <p:spTgt spid="245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5" grpId="0" animBg="1"/>
      <p:bldP spid="2457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4"/>
          <p:cNvSpPr>
            <a:spLocks noGrp="1"/>
          </p:cNvSpPr>
          <p:nvPr>
            <p:ph type="sldNum" sz="quarter" idx="11"/>
          </p:nvPr>
        </p:nvSpPr>
        <p:spPr/>
        <p:txBody>
          <a:bodyPr/>
          <a:lstStyle/>
          <a:p>
            <a:fld id="{74845F86-3CC7-470F-851E-91E5A2454284}" type="slidenum">
              <a:rPr lang="it-IT" altLang="it-IT"/>
              <a:pPr/>
              <a:t>24</a:t>
            </a:fld>
            <a:endParaRPr lang="it-IT" altLang="it-IT">
              <a:solidFill>
                <a:schemeClr val="tx1"/>
              </a:solidFill>
            </a:endParaRPr>
          </a:p>
        </p:txBody>
      </p:sp>
      <p:sp>
        <p:nvSpPr>
          <p:cNvPr id="299010"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Query nidificate (3)</a:t>
            </a:r>
          </a:p>
        </p:txBody>
      </p:sp>
      <p:sp>
        <p:nvSpPr>
          <p:cNvPr id="299024" name="Rectangle 16"/>
          <p:cNvSpPr>
            <a:spLocks noChangeArrowheads="1"/>
          </p:cNvSpPr>
          <p:nvPr/>
        </p:nvSpPr>
        <p:spPr bwMode="auto">
          <a:xfrm>
            <a:off x="276225" y="1163638"/>
            <a:ext cx="8569325" cy="52419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190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pPr>
            <a:r>
              <a:rPr lang="it-IT" altLang="it-IT" sz="1800" b="0" i="1">
                <a:effectLst/>
              </a:rPr>
              <a:t>Cognome, Nome e Stipendio </a:t>
            </a:r>
            <a:r>
              <a:rPr lang="it-IT" altLang="it-IT" sz="1800" b="0">
                <a:effectLst/>
              </a:rPr>
              <a:t>degli impiegati con stipendio inferiore alla media degli stipendi degli altri impiegati</a:t>
            </a: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r>
              <a:rPr lang="it-IT" altLang="it-IT" sz="1800" b="0">
                <a:effectLst/>
              </a:rPr>
              <a:t>Il dipartimento che spende di più in stipendi (problema già risolto)	</a:t>
            </a:r>
          </a:p>
        </p:txBody>
      </p:sp>
      <p:sp>
        <p:nvSpPr>
          <p:cNvPr id="299023" name="Rectangle 15"/>
          <p:cNvSpPr>
            <a:spLocks noChangeArrowheads="1"/>
          </p:cNvSpPr>
          <p:nvPr/>
        </p:nvSpPr>
        <p:spPr bwMode="auto">
          <a:xfrm>
            <a:off x="817563" y="2205038"/>
            <a:ext cx="7489825" cy="15843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Cognome, Nome, Stipendio</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Stipendio &lt; ( SELECT AVG(Stipendio)        </a:t>
            </a:r>
          </a:p>
          <a:p>
            <a:pPr>
              <a:spcBef>
                <a:spcPct val="0"/>
              </a:spcBef>
              <a:buFontTx/>
              <a:buNone/>
            </a:pPr>
            <a:r>
              <a:rPr lang="it-IT" altLang="it-IT" sz="1600">
                <a:effectLst/>
                <a:latin typeface="Courier New" panose="02070309020205020404" pitchFamily="49" charset="0"/>
              </a:rPr>
              <a:t>                    FROM Impiegati );</a:t>
            </a:r>
          </a:p>
        </p:txBody>
      </p:sp>
      <p:pic>
        <p:nvPicPr>
          <p:cNvPr id="29902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916113"/>
            <a:ext cx="2686050" cy="129540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99027" name="Rectangle 19"/>
          <p:cNvSpPr>
            <a:spLocks noChangeArrowheads="1"/>
          </p:cNvSpPr>
          <p:nvPr/>
        </p:nvSpPr>
        <p:spPr bwMode="auto">
          <a:xfrm>
            <a:off x="817563" y="4752975"/>
            <a:ext cx="7489825" cy="1296988"/>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Dipartimento, Stipendi</a:t>
            </a:r>
          </a:p>
          <a:p>
            <a:pPr>
              <a:spcBef>
                <a:spcPct val="0"/>
              </a:spcBef>
              <a:buFontTx/>
              <a:buNone/>
            </a:pPr>
            <a:r>
              <a:rPr lang="it-IT" altLang="it-IT" sz="1600">
                <a:effectLst/>
                <a:latin typeface="Courier New" panose="02070309020205020404" pitchFamily="49" charset="0"/>
              </a:rPr>
              <a:t>  FROM StipendiPerDipartimento</a:t>
            </a:r>
          </a:p>
          <a:p>
            <a:pPr>
              <a:spcBef>
                <a:spcPct val="0"/>
              </a:spcBef>
              <a:buFontTx/>
              <a:buNone/>
            </a:pPr>
            <a:r>
              <a:rPr lang="it-IT" altLang="it-IT" sz="1600">
                <a:effectLst/>
                <a:latin typeface="Courier New" panose="02070309020205020404" pitchFamily="49" charset="0"/>
              </a:rPr>
              <a:t>  WHERE Stipendi = ( SELECT MAX(Stipendi) </a:t>
            </a:r>
          </a:p>
          <a:p>
            <a:pPr>
              <a:spcBef>
                <a:spcPct val="0"/>
              </a:spcBef>
              <a:buFontTx/>
              <a:buNone/>
            </a:pPr>
            <a:r>
              <a:rPr lang="it-IT" altLang="it-IT" sz="1600">
                <a:effectLst/>
                <a:latin typeface="Courier New" panose="02070309020205020404" pitchFamily="49" charset="0"/>
              </a:rPr>
              <a:t>                     FROM StipendiPerDipartimento );</a:t>
            </a:r>
          </a:p>
        </p:txBody>
      </p:sp>
      <p:sp>
        <p:nvSpPr>
          <p:cNvPr id="299029" name="Rectangle 21"/>
          <p:cNvSpPr>
            <a:spLocks noChangeArrowheads="1"/>
          </p:cNvSpPr>
          <p:nvPr/>
        </p:nvSpPr>
        <p:spPr bwMode="auto">
          <a:xfrm>
            <a:off x="6227763" y="4941888"/>
            <a:ext cx="1800225"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sz="1800" b="0"/>
              <a:t>Quarto modo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9023"/>
                                        </p:tgtEl>
                                        <p:attrNameLst>
                                          <p:attrName>style.visibility</p:attrName>
                                        </p:attrNameLst>
                                      </p:cBhvr>
                                      <p:to>
                                        <p:strVal val="visible"/>
                                      </p:to>
                                    </p:set>
                                    <p:animEffect transition="in" filter="dissolve">
                                      <p:cBhvr>
                                        <p:cTn id="7" dur="500"/>
                                        <p:tgtEl>
                                          <p:spTgt spid="299023"/>
                                        </p:tgtEl>
                                      </p:cBhvr>
                                    </p:animEffect>
                                  </p:childTnLst>
                                </p:cTn>
                              </p:par>
                              <p:par>
                                <p:cTn id="8" presetID="9" presetClass="entr" presetSubtype="0" fill="hold" nodeType="withEffect">
                                  <p:stCondLst>
                                    <p:cond delay="0"/>
                                  </p:stCondLst>
                                  <p:childTnLst>
                                    <p:set>
                                      <p:cBhvr>
                                        <p:cTn id="9" dur="1" fill="hold">
                                          <p:stCondLst>
                                            <p:cond delay="0"/>
                                          </p:stCondLst>
                                        </p:cTn>
                                        <p:tgtEl>
                                          <p:spTgt spid="299026"/>
                                        </p:tgtEl>
                                        <p:attrNameLst>
                                          <p:attrName>style.visibility</p:attrName>
                                        </p:attrNameLst>
                                      </p:cBhvr>
                                      <p:to>
                                        <p:strVal val="visible"/>
                                      </p:to>
                                    </p:set>
                                    <p:animEffect transition="in" filter="dissolve">
                                      <p:cBhvr>
                                        <p:cTn id="10" dur="500"/>
                                        <p:tgtEl>
                                          <p:spTgt spid="2990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99024">
                                            <p:txEl>
                                              <p:pRg st="10" end="10"/>
                                            </p:txEl>
                                          </p:spTgt>
                                        </p:tgtEl>
                                        <p:attrNameLst>
                                          <p:attrName>style.visibility</p:attrName>
                                        </p:attrNameLst>
                                      </p:cBhvr>
                                      <p:to>
                                        <p:strVal val="visible"/>
                                      </p:to>
                                    </p:set>
                                    <p:animEffect transition="in" filter="dissolve">
                                      <p:cBhvr>
                                        <p:cTn id="15" dur="500"/>
                                        <p:tgtEl>
                                          <p:spTgt spid="299024">
                                            <p:txEl>
                                              <p:pRg st="10" end="1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99027"/>
                                        </p:tgtEl>
                                        <p:attrNameLst>
                                          <p:attrName>style.visibility</p:attrName>
                                        </p:attrNameLst>
                                      </p:cBhvr>
                                      <p:to>
                                        <p:strVal val="visible"/>
                                      </p:to>
                                    </p:set>
                                    <p:animEffect transition="in" filter="dissolve">
                                      <p:cBhvr>
                                        <p:cTn id="20" dur="500"/>
                                        <p:tgtEl>
                                          <p:spTgt spid="29902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99029"/>
                                        </p:tgtEl>
                                        <p:attrNameLst>
                                          <p:attrName>style.visibility</p:attrName>
                                        </p:attrNameLst>
                                      </p:cBhvr>
                                      <p:to>
                                        <p:strVal val="visible"/>
                                      </p:to>
                                    </p:set>
                                    <p:animEffect transition="in" filter="dissolve">
                                      <p:cBhvr>
                                        <p:cTn id="23" dur="500"/>
                                        <p:tgtEl>
                                          <p:spTgt spid="29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3" grpId="0" animBg="1"/>
      <p:bldP spid="299027" grpId="0" animBg="1"/>
      <p:bldP spid="2990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numero diapositiva 4"/>
          <p:cNvSpPr>
            <a:spLocks noGrp="1"/>
          </p:cNvSpPr>
          <p:nvPr>
            <p:ph type="sldNum" sz="quarter" idx="11"/>
          </p:nvPr>
        </p:nvSpPr>
        <p:spPr/>
        <p:txBody>
          <a:bodyPr/>
          <a:lstStyle/>
          <a:p>
            <a:fld id="{52115E07-618C-4639-A689-C4708BC13EC7}" type="slidenum">
              <a:rPr lang="it-IT" altLang="it-IT"/>
              <a:pPr/>
              <a:t>25</a:t>
            </a:fld>
            <a:endParaRPr lang="it-IT" altLang="it-IT">
              <a:solidFill>
                <a:schemeClr val="tx1"/>
              </a:solidFill>
            </a:endParaRPr>
          </a:p>
        </p:txBody>
      </p:sp>
      <p:sp>
        <p:nvSpPr>
          <p:cNvPr id="249858" name="Rectangle 2"/>
          <p:cNvSpPr>
            <a:spLocks noGrp="1" noChangeArrowheads="1"/>
          </p:cNvSpPr>
          <p:nvPr>
            <p:ph type="title"/>
          </p:nvPr>
        </p:nvSpPr>
        <p:spPr>
          <a:xfrm>
            <a:off x="611188" y="188913"/>
            <a:ext cx="7467600" cy="685800"/>
          </a:xfrm>
        </p:spPr>
        <p:txBody>
          <a:bodyPr/>
          <a:lstStyle/>
          <a:p>
            <a:r>
              <a:rPr lang="it-IT" altLang="it-IT">
                <a:solidFill>
                  <a:srgbClr val="CC6600"/>
                </a:solidFill>
              </a:rPr>
              <a:t>Query nidificate (4)</a:t>
            </a:r>
          </a:p>
        </p:txBody>
      </p:sp>
      <p:sp>
        <p:nvSpPr>
          <p:cNvPr id="249859" name="Rectangle 3"/>
          <p:cNvSpPr>
            <a:spLocks noChangeArrowheads="1"/>
          </p:cNvSpPr>
          <p:nvPr/>
        </p:nvSpPr>
        <p:spPr bwMode="auto">
          <a:xfrm>
            <a:off x="276225" y="1149350"/>
            <a:ext cx="8569325" cy="52419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190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a:effectLst/>
              </a:rPr>
              <a:t>Sottointerrogazioni che restituiscono un </a:t>
            </a:r>
            <a:r>
              <a:rPr lang="it-IT" altLang="it-IT" sz="1800">
                <a:effectLst/>
              </a:rPr>
              <a:t>elenco</a:t>
            </a:r>
            <a:r>
              <a:rPr lang="it-IT" altLang="it-IT" sz="1800" b="0">
                <a:effectLst/>
              </a:rPr>
              <a:t> di valori: </a:t>
            </a:r>
            <a:r>
              <a:rPr lang="it-IT" altLang="it-IT" sz="1800" b="0" i="1">
                <a:effectLst/>
              </a:rPr>
              <a:t>Nome</a:t>
            </a:r>
            <a:r>
              <a:rPr lang="it-IT" altLang="it-IT" sz="1800" b="0">
                <a:effectLst/>
              </a:rPr>
              <a:t>, </a:t>
            </a:r>
            <a:r>
              <a:rPr lang="it-IT" altLang="it-IT" sz="1800" b="0" i="1">
                <a:effectLst/>
              </a:rPr>
              <a:t>Cognome</a:t>
            </a:r>
            <a:r>
              <a:rPr lang="it-IT" altLang="it-IT" sz="1800" b="0">
                <a:effectLst/>
              </a:rPr>
              <a:t> e </a:t>
            </a:r>
            <a:r>
              <a:rPr lang="it-IT" altLang="it-IT" sz="1800" b="0" i="1">
                <a:effectLst/>
              </a:rPr>
              <a:t>Stipendio</a:t>
            </a:r>
            <a:r>
              <a:rPr lang="it-IT" altLang="it-IT" sz="1800" b="0">
                <a:effectLst/>
              </a:rPr>
              <a:t> dei dipendenti che sono manager.</a:t>
            </a:r>
          </a:p>
        </p:txBody>
      </p:sp>
      <p:sp>
        <p:nvSpPr>
          <p:cNvPr id="249888" name="Rectangle 32"/>
          <p:cNvSpPr>
            <a:spLocks noChangeArrowheads="1"/>
          </p:cNvSpPr>
          <p:nvPr/>
        </p:nvSpPr>
        <p:spPr bwMode="auto">
          <a:xfrm>
            <a:off x="817563" y="5186363"/>
            <a:ext cx="7489825" cy="1008062"/>
          </a:xfrm>
          <a:prstGeom prst="rect">
            <a:avLst/>
          </a:prstGeo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800" b="0">
                <a:effectLst/>
              </a:rPr>
              <a:t>	L’elenco di valori che compare nel predicato </a:t>
            </a:r>
            <a:r>
              <a:rPr lang="it-IT" altLang="it-IT" sz="1800">
                <a:effectLst/>
              </a:rPr>
              <a:t>IN</a:t>
            </a:r>
            <a:r>
              <a:rPr lang="it-IT" altLang="it-IT" sz="1800" b="0">
                <a:effectLst/>
              </a:rPr>
              <a:t>, in una clausola </a:t>
            </a:r>
            <a:r>
              <a:rPr lang="it-IT" altLang="it-IT" sz="1800">
                <a:effectLst/>
              </a:rPr>
              <a:t>WHERE</a:t>
            </a:r>
            <a:r>
              <a:rPr lang="it-IT" altLang="it-IT" sz="1800" b="0">
                <a:effectLst/>
              </a:rPr>
              <a:t>, può essere sostituito dalla sottointerrogazione che lo genera.</a:t>
            </a:r>
          </a:p>
        </p:txBody>
      </p:sp>
      <p:pic>
        <p:nvPicPr>
          <p:cNvPr id="249894" name="Picture 38"/>
          <p:cNvPicPr>
            <a:picLocks noChangeAspect="1" noChangeArrowheads="1"/>
          </p:cNvPicPr>
          <p:nvPr/>
        </p:nvPicPr>
        <p:blipFill>
          <a:blip r:embed="rId3">
            <a:extLst>
              <a:ext uri="{28A0092B-C50C-407E-A947-70E740481C1C}">
                <a14:useLocalDpi xmlns:a14="http://schemas.microsoft.com/office/drawing/2010/main" val="0"/>
              </a:ext>
            </a:extLst>
          </a:blip>
          <a:srcRect r="16071" b="8632"/>
          <a:stretch>
            <a:fillRect/>
          </a:stretch>
        </p:blipFill>
        <p:spPr bwMode="auto">
          <a:xfrm>
            <a:off x="755650" y="1989138"/>
            <a:ext cx="7108825" cy="12715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95" name="Picture 39"/>
          <p:cNvPicPr>
            <a:picLocks noChangeAspect="1" noChangeArrowheads="1"/>
          </p:cNvPicPr>
          <p:nvPr/>
        </p:nvPicPr>
        <p:blipFill>
          <a:blip r:embed="rId4">
            <a:extLst>
              <a:ext uri="{28A0092B-C50C-407E-A947-70E740481C1C}">
                <a14:useLocalDpi xmlns:a14="http://schemas.microsoft.com/office/drawing/2010/main" val="0"/>
              </a:ext>
            </a:extLst>
          </a:blip>
          <a:srcRect r="34489"/>
          <a:stretch>
            <a:fillRect/>
          </a:stretch>
        </p:blipFill>
        <p:spPr bwMode="auto">
          <a:xfrm>
            <a:off x="827088" y="3370263"/>
            <a:ext cx="6265862" cy="14970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901" name="Rectangle 45"/>
          <p:cNvSpPr>
            <a:spLocks noChangeArrowheads="1"/>
          </p:cNvSpPr>
          <p:nvPr/>
        </p:nvSpPr>
        <p:spPr bwMode="auto">
          <a:xfrm>
            <a:off x="3779838" y="2636838"/>
            <a:ext cx="3932237" cy="21748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5000"/>
              </a:lnSpc>
            </a:pPr>
            <a:r>
              <a:rPr lang="it-IT" altLang="it-IT" sz="1400" b="0"/>
              <a:t>Restituisce l’elenco di valori: 10,12,13,14</a:t>
            </a:r>
          </a:p>
        </p:txBody>
      </p:sp>
      <p:grpSp>
        <p:nvGrpSpPr>
          <p:cNvPr id="249899" name="Group 43"/>
          <p:cNvGrpSpPr>
            <a:grpSpLocks/>
          </p:cNvGrpSpPr>
          <p:nvPr/>
        </p:nvGrpSpPr>
        <p:grpSpPr bwMode="auto">
          <a:xfrm>
            <a:off x="2468563" y="2598738"/>
            <a:ext cx="4968875" cy="1728787"/>
            <a:chOff x="1565" y="1570"/>
            <a:chExt cx="3091" cy="1089"/>
          </a:xfrm>
        </p:grpSpPr>
        <p:sp>
          <p:nvSpPr>
            <p:cNvPr id="249897" name="Rectangle 41"/>
            <p:cNvSpPr>
              <a:spLocks noChangeArrowheads="1"/>
            </p:cNvSpPr>
            <p:nvPr/>
          </p:nvSpPr>
          <p:spPr bwMode="auto">
            <a:xfrm>
              <a:off x="4008" y="1570"/>
              <a:ext cx="648" cy="181"/>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49898" name="Freeform 42"/>
            <p:cNvSpPr>
              <a:spLocks/>
            </p:cNvSpPr>
            <p:nvPr/>
          </p:nvSpPr>
          <p:spPr bwMode="auto">
            <a:xfrm>
              <a:off x="1565" y="1655"/>
              <a:ext cx="2434" cy="1004"/>
            </a:xfrm>
            <a:custGeom>
              <a:avLst/>
              <a:gdLst>
                <a:gd name="T0" fmla="*/ 1270 w 1270"/>
                <a:gd name="T1" fmla="*/ 0 h 998"/>
                <a:gd name="T2" fmla="*/ 363 w 1270"/>
                <a:gd name="T3" fmla="*/ 272 h 998"/>
                <a:gd name="T4" fmla="*/ 0 w 1270"/>
                <a:gd name="T5" fmla="*/ 998 h 998"/>
              </a:gdLst>
              <a:ahLst/>
              <a:cxnLst>
                <a:cxn ang="0">
                  <a:pos x="T0" y="T1"/>
                </a:cxn>
                <a:cxn ang="0">
                  <a:pos x="T2" y="T3"/>
                </a:cxn>
                <a:cxn ang="0">
                  <a:pos x="T4" y="T5"/>
                </a:cxn>
              </a:cxnLst>
              <a:rect l="0" t="0" r="r" b="b"/>
              <a:pathLst>
                <a:path w="1270" h="998">
                  <a:moveTo>
                    <a:pt x="1270" y="0"/>
                  </a:moveTo>
                  <a:cubicBezTo>
                    <a:pt x="922" y="53"/>
                    <a:pt x="575" y="106"/>
                    <a:pt x="363" y="272"/>
                  </a:cubicBezTo>
                  <a:cubicBezTo>
                    <a:pt x="151" y="438"/>
                    <a:pt x="75" y="718"/>
                    <a:pt x="0" y="998"/>
                  </a:cubicBezTo>
                </a:path>
              </a:pathLst>
            </a:custGeom>
            <a:noFill/>
            <a:ln w="25400" cap="flat">
              <a:solidFill>
                <a:srgbClr val="FF0000"/>
              </a:solidFill>
              <a:prstDash val="dash"/>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249900" name="Rectangle 44"/>
          <p:cNvSpPr>
            <a:spLocks noChangeArrowheads="1"/>
          </p:cNvSpPr>
          <p:nvPr/>
        </p:nvSpPr>
        <p:spPr bwMode="auto">
          <a:xfrm>
            <a:off x="4140200" y="3560763"/>
            <a:ext cx="1871663" cy="10398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5000"/>
              </a:lnSpc>
            </a:pPr>
            <a:r>
              <a:rPr lang="it-IT" altLang="it-IT" sz="1800" b="0"/>
              <a:t>Perché non cortocircuitare le due query?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9894"/>
                                        </p:tgtEl>
                                        <p:attrNameLst>
                                          <p:attrName>style.visibility</p:attrName>
                                        </p:attrNameLst>
                                      </p:cBhvr>
                                      <p:to>
                                        <p:strVal val="visible"/>
                                      </p:to>
                                    </p:set>
                                    <p:animEffect transition="in" filter="dissolve">
                                      <p:cBhvr>
                                        <p:cTn id="7" dur="500"/>
                                        <p:tgtEl>
                                          <p:spTgt spid="2498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9901"/>
                                        </p:tgtEl>
                                        <p:attrNameLst>
                                          <p:attrName>style.visibility</p:attrName>
                                        </p:attrNameLst>
                                      </p:cBhvr>
                                      <p:to>
                                        <p:strVal val="visible"/>
                                      </p:to>
                                    </p:set>
                                    <p:animEffect transition="in" filter="dissolve">
                                      <p:cBhvr>
                                        <p:cTn id="10" dur="500"/>
                                        <p:tgtEl>
                                          <p:spTgt spid="24990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49899"/>
                                        </p:tgtEl>
                                        <p:attrNameLst>
                                          <p:attrName>style.visibility</p:attrName>
                                        </p:attrNameLst>
                                      </p:cBhvr>
                                      <p:to>
                                        <p:strVal val="visible"/>
                                      </p:to>
                                    </p:set>
                                    <p:animEffect transition="in" filter="dissolve">
                                      <p:cBhvr>
                                        <p:cTn id="15" dur="500"/>
                                        <p:tgtEl>
                                          <p:spTgt spid="249899"/>
                                        </p:tgtEl>
                                      </p:cBhvr>
                                    </p:animEffect>
                                  </p:childTnLst>
                                </p:cTn>
                              </p:par>
                              <p:par>
                                <p:cTn id="16" presetID="9" presetClass="entr" presetSubtype="0" fill="hold" nodeType="withEffect">
                                  <p:stCondLst>
                                    <p:cond delay="0"/>
                                  </p:stCondLst>
                                  <p:childTnLst>
                                    <p:set>
                                      <p:cBhvr>
                                        <p:cTn id="17" dur="1" fill="hold">
                                          <p:stCondLst>
                                            <p:cond delay="0"/>
                                          </p:stCondLst>
                                        </p:cTn>
                                        <p:tgtEl>
                                          <p:spTgt spid="249895"/>
                                        </p:tgtEl>
                                        <p:attrNameLst>
                                          <p:attrName>style.visibility</p:attrName>
                                        </p:attrNameLst>
                                      </p:cBhvr>
                                      <p:to>
                                        <p:strVal val="visible"/>
                                      </p:to>
                                    </p:set>
                                    <p:animEffect transition="in" filter="dissolve">
                                      <p:cBhvr>
                                        <p:cTn id="18" dur="500"/>
                                        <p:tgtEl>
                                          <p:spTgt spid="2498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9900"/>
                                        </p:tgtEl>
                                        <p:attrNameLst>
                                          <p:attrName>style.visibility</p:attrName>
                                        </p:attrNameLst>
                                      </p:cBhvr>
                                      <p:to>
                                        <p:strVal val="visible"/>
                                      </p:to>
                                    </p:set>
                                    <p:animEffect transition="in" filter="dissolve">
                                      <p:cBhvr>
                                        <p:cTn id="23" dur="500"/>
                                        <p:tgtEl>
                                          <p:spTgt spid="2499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9888"/>
                                        </p:tgtEl>
                                        <p:attrNameLst>
                                          <p:attrName>style.visibility</p:attrName>
                                        </p:attrNameLst>
                                      </p:cBhvr>
                                      <p:to>
                                        <p:strVal val="visible"/>
                                      </p:to>
                                    </p:set>
                                    <p:animEffect transition="in" filter="dissolve">
                                      <p:cBhvr>
                                        <p:cTn id="28" dur="500"/>
                                        <p:tgtEl>
                                          <p:spTgt spid="249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88" grpId="0" animBg="1"/>
      <p:bldP spid="249901" grpId="0" animBg="1"/>
      <p:bldP spid="24990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4"/>
          <p:cNvSpPr>
            <a:spLocks noGrp="1"/>
          </p:cNvSpPr>
          <p:nvPr>
            <p:ph type="sldNum" sz="quarter" idx="11"/>
          </p:nvPr>
        </p:nvSpPr>
        <p:spPr/>
        <p:txBody>
          <a:bodyPr/>
          <a:lstStyle/>
          <a:p>
            <a:fld id="{F630AB17-DD80-4E27-992E-BA4994C6FF9F}" type="slidenum">
              <a:rPr lang="it-IT" altLang="it-IT"/>
              <a:pPr/>
              <a:t>26</a:t>
            </a:fld>
            <a:endParaRPr lang="it-IT" altLang="it-IT">
              <a:solidFill>
                <a:schemeClr val="tx1"/>
              </a:solidFill>
            </a:endParaRPr>
          </a:p>
        </p:txBody>
      </p:sp>
      <p:sp>
        <p:nvSpPr>
          <p:cNvPr id="253954"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Query nidificate (5)</a:t>
            </a:r>
          </a:p>
        </p:txBody>
      </p:sp>
      <p:sp>
        <p:nvSpPr>
          <p:cNvPr id="253955" name="Rectangle 3"/>
          <p:cNvSpPr>
            <a:spLocks noChangeArrowheads="1"/>
          </p:cNvSpPr>
          <p:nvPr/>
        </p:nvSpPr>
        <p:spPr bwMode="auto">
          <a:xfrm>
            <a:off x="250825" y="1139825"/>
            <a:ext cx="8569325" cy="52419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ClrTx/>
              <a:buSzTx/>
              <a:buFontTx/>
              <a:buNone/>
            </a:pPr>
            <a:endParaRPr lang="it-IT" altLang="it-IT" sz="1800" b="0">
              <a:effectLst/>
            </a:endParaRPr>
          </a:p>
          <a:p>
            <a:pPr>
              <a:spcBef>
                <a:spcPct val="0"/>
              </a:spcBef>
              <a:buFontTx/>
              <a:buNone/>
            </a:pPr>
            <a:r>
              <a:rPr lang="it-IT" altLang="it-IT" sz="1800" b="0">
                <a:effectLst/>
              </a:rPr>
              <a:t>	</a:t>
            </a:r>
          </a:p>
        </p:txBody>
      </p:sp>
      <p:pic>
        <p:nvPicPr>
          <p:cNvPr id="2539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1168400"/>
            <a:ext cx="7770812"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6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88" y="3016250"/>
            <a:ext cx="7672387" cy="318770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grpSp>
        <p:nvGrpSpPr>
          <p:cNvPr id="253973" name="Group 21"/>
          <p:cNvGrpSpPr>
            <a:grpSpLocks/>
          </p:cNvGrpSpPr>
          <p:nvPr/>
        </p:nvGrpSpPr>
        <p:grpSpPr bwMode="auto">
          <a:xfrm>
            <a:off x="3890963" y="3644900"/>
            <a:ext cx="3273425" cy="2230438"/>
            <a:chOff x="2381" y="2296"/>
            <a:chExt cx="2062" cy="1405"/>
          </a:xfrm>
        </p:grpSpPr>
        <p:sp>
          <p:nvSpPr>
            <p:cNvPr id="253969" name="Line 17"/>
            <p:cNvSpPr>
              <a:spLocks noChangeShapeType="1"/>
            </p:cNvSpPr>
            <p:nvPr/>
          </p:nvSpPr>
          <p:spPr bwMode="auto">
            <a:xfrm>
              <a:off x="3415" y="2976"/>
              <a:ext cx="0" cy="725"/>
            </a:xfrm>
            <a:prstGeom prst="line">
              <a:avLst/>
            </a:prstGeom>
            <a:noFill/>
            <a:ln w="25400">
              <a:solidFill>
                <a:srgbClr val="FF000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53968" name="Rectangle 16"/>
            <p:cNvSpPr>
              <a:spLocks noChangeArrowheads="1"/>
            </p:cNvSpPr>
            <p:nvPr/>
          </p:nvSpPr>
          <p:spPr bwMode="auto">
            <a:xfrm>
              <a:off x="2381" y="2296"/>
              <a:ext cx="2062" cy="67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b="0"/>
                <a:t>Bisogna usare un comando SELECT anche nelle query nidificate in modalità QBE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3966"/>
                                        </p:tgtEl>
                                        <p:attrNameLst>
                                          <p:attrName>style.visibility</p:attrName>
                                        </p:attrNameLst>
                                      </p:cBhvr>
                                      <p:to>
                                        <p:strVal val="visible"/>
                                      </p:to>
                                    </p:set>
                                    <p:animEffect transition="in" filter="dissolve">
                                      <p:cBhvr>
                                        <p:cTn id="7" dur="500"/>
                                        <p:tgtEl>
                                          <p:spTgt spid="253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3973"/>
                                        </p:tgtEl>
                                        <p:attrNameLst>
                                          <p:attrName>style.visibility</p:attrName>
                                        </p:attrNameLst>
                                      </p:cBhvr>
                                      <p:to>
                                        <p:strVal val="visible"/>
                                      </p:to>
                                    </p:set>
                                    <p:animEffect transition="in" filter="dissolve">
                                      <p:cBhvr>
                                        <p:cTn id="12" dur="500"/>
                                        <p:tgtEl>
                                          <p:spTgt spid="25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4"/>
          <p:cNvSpPr>
            <a:spLocks noGrp="1"/>
          </p:cNvSpPr>
          <p:nvPr>
            <p:ph type="sldNum" sz="quarter" idx="11"/>
          </p:nvPr>
        </p:nvSpPr>
        <p:spPr/>
        <p:txBody>
          <a:bodyPr/>
          <a:lstStyle/>
          <a:p>
            <a:fld id="{EE9375A7-7A9F-4AE9-A7A9-B0F52859255C}" type="slidenum">
              <a:rPr lang="it-IT" altLang="it-IT"/>
              <a:pPr/>
              <a:t>27</a:t>
            </a:fld>
            <a:endParaRPr lang="it-IT" altLang="it-IT">
              <a:solidFill>
                <a:schemeClr val="tx1"/>
              </a:solidFill>
            </a:endParaRPr>
          </a:p>
        </p:txBody>
      </p:sp>
      <p:sp>
        <p:nvSpPr>
          <p:cNvPr id="315394"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Numero di valori diversi </a:t>
            </a:r>
          </a:p>
        </p:txBody>
      </p:sp>
      <p:sp>
        <p:nvSpPr>
          <p:cNvPr id="315395" name="Rectangle 3"/>
          <p:cNvSpPr>
            <a:spLocks noChangeArrowheads="1"/>
          </p:cNvSpPr>
          <p:nvPr/>
        </p:nvSpPr>
        <p:spPr bwMode="auto">
          <a:xfrm>
            <a:off x="276225" y="1158875"/>
            <a:ext cx="8569325" cy="52419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190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pPr>
            <a:r>
              <a:rPr lang="it-IT" altLang="it-IT" sz="1800" b="0">
                <a:effectLst/>
              </a:rPr>
              <a:t>Da quante differenti città di residenza provengono i dipendenti del dipartimento </a:t>
            </a:r>
            <a:r>
              <a:rPr lang="it-IT" altLang="it-IT" sz="1800" b="0" i="1">
                <a:effectLst/>
              </a:rPr>
              <a:t>Produzione</a:t>
            </a:r>
            <a:r>
              <a:rPr lang="it-IT" altLang="it-IT" sz="1800" b="0">
                <a:effectLst/>
              </a:rPr>
              <a:t>?</a:t>
            </a: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60000"/>
              </a:spcBef>
            </a:pPr>
            <a:r>
              <a:rPr lang="it-IT" altLang="it-IT" sz="1800" b="0">
                <a:effectLst/>
              </a:rPr>
              <a:t>Bisogna ricorrere a una query annidata nella clausola </a:t>
            </a:r>
            <a:r>
              <a:rPr lang="it-IT" altLang="it-IT" sz="1800">
                <a:effectLst/>
              </a:rPr>
              <a:t>FROM</a:t>
            </a:r>
            <a:r>
              <a:rPr lang="it-IT" altLang="it-IT" sz="1800" b="0">
                <a:effectLst/>
              </a:rPr>
              <a:t> </a:t>
            </a:r>
          </a:p>
          <a:p>
            <a:pPr>
              <a:spcBef>
                <a:spcPct val="0"/>
              </a:spcBef>
              <a:buFontTx/>
              <a:buNone/>
            </a:pPr>
            <a:r>
              <a:rPr lang="it-IT" altLang="it-IT" sz="1800" b="0">
                <a:effectLst/>
              </a:rPr>
              <a:t>	</a:t>
            </a:r>
          </a:p>
        </p:txBody>
      </p:sp>
      <p:sp>
        <p:nvSpPr>
          <p:cNvPr id="315397" name="Rectangle 5"/>
          <p:cNvSpPr>
            <a:spLocks noChangeArrowheads="1"/>
          </p:cNvSpPr>
          <p:nvPr/>
        </p:nvSpPr>
        <p:spPr bwMode="auto">
          <a:xfrm>
            <a:off x="817563" y="2133600"/>
            <a:ext cx="7489825" cy="1008063"/>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COUNT(DISTINCT Residenza) </a:t>
            </a:r>
          </a:p>
          <a:p>
            <a:pPr>
              <a:spcBef>
                <a:spcPct val="0"/>
              </a:spcBef>
              <a:buFontTx/>
              <a:buNone/>
            </a:pPr>
            <a:r>
              <a:rPr lang="it-IT" altLang="it-IT" sz="1600">
                <a:effectLst/>
                <a:latin typeface="Courier New" panose="02070309020205020404" pitchFamily="49" charset="0"/>
              </a:rPr>
              <a:t>	FROM Impiegati</a:t>
            </a:r>
          </a:p>
          <a:p>
            <a:pPr>
              <a:spcBef>
                <a:spcPct val="0"/>
              </a:spcBef>
              <a:buFontTx/>
              <a:buNone/>
            </a:pPr>
            <a:r>
              <a:rPr lang="it-IT" altLang="it-IT" sz="1600">
                <a:effectLst/>
                <a:latin typeface="Courier New" panose="02070309020205020404" pitchFamily="49" charset="0"/>
              </a:rPr>
              <a:t>	WHERE Dipartimento = 'Prod';</a:t>
            </a:r>
          </a:p>
        </p:txBody>
      </p:sp>
      <p:sp>
        <p:nvSpPr>
          <p:cNvPr id="315402" name="Rectangle 10"/>
          <p:cNvSpPr>
            <a:spLocks noChangeArrowheads="1"/>
          </p:cNvSpPr>
          <p:nvPr/>
        </p:nvSpPr>
        <p:spPr bwMode="auto">
          <a:xfrm>
            <a:off x="5003800" y="2733675"/>
            <a:ext cx="2881313" cy="7921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sz="1800" b="0"/>
              <a:t>Sintassi non ammessa nell’SQL di Access</a:t>
            </a:r>
          </a:p>
        </p:txBody>
      </p:sp>
      <p:sp>
        <p:nvSpPr>
          <p:cNvPr id="315403" name="Rectangle 11"/>
          <p:cNvSpPr>
            <a:spLocks noChangeArrowheads="1"/>
          </p:cNvSpPr>
          <p:nvPr/>
        </p:nvSpPr>
        <p:spPr bwMode="auto">
          <a:xfrm>
            <a:off x="817563" y="4384675"/>
            <a:ext cx="7489825" cy="149225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a:t>
            </a:r>
            <a:r>
              <a:rPr lang="en-US" altLang="it-IT" sz="1600">
                <a:effectLst/>
                <a:latin typeface="Courier New" panose="02070309020205020404" pitchFamily="49" charset="0"/>
              </a:rPr>
              <a:t>SELECT COUNT(*)</a:t>
            </a:r>
          </a:p>
          <a:p>
            <a:pPr>
              <a:spcBef>
                <a:spcPct val="0"/>
              </a:spcBef>
              <a:buFontTx/>
              <a:buNone/>
            </a:pPr>
            <a:r>
              <a:rPr lang="en-US" altLang="it-IT" sz="1600">
                <a:effectLst/>
                <a:latin typeface="Courier New" panose="02070309020205020404" pitchFamily="49" charset="0"/>
              </a:rPr>
              <a:t>	FROM ( SELECT DISTINCT Residenza</a:t>
            </a:r>
          </a:p>
          <a:p>
            <a:pPr>
              <a:spcBef>
                <a:spcPct val="0"/>
              </a:spcBef>
              <a:buFontTx/>
              <a:buNone/>
            </a:pPr>
            <a:r>
              <a:rPr lang="en-US" altLang="it-IT" sz="1600">
                <a:effectLst/>
                <a:latin typeface="Courier New" panose="02070309020205020404" pitchFamily="49" charset="0"/>
              </a:rPr>
              <a:t>	       FROM Impiegati</a:t>
            </a:r>
          </a:p>
          <a:p>
            <a:pPr>
              <a:spcBef>
                <a:spcPct val="0"/>
              </a:spcBef>
              <a:buFontTx/>
              <a:buNone/>
            </a:pPr>
            <a:r>
              <a:rPr lang="en-US" altLang="it-IT" sz="1600">
                <a:effectLst/>
                <a:latin typeface="Courier New" panose="02070309020205020404" pitchFamily="49" charset="0"/>
              </a:rPr>
              <a:t>	       WHERE Dipartimento = 'Prod');</a:t>
            </a:r>
            <a:endParaRPr lang="it-IT" altLang="it-IT" sz="1600">
              <a:effectLst/>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5397"/>
                                        </p:tgtEl>
                                        <p:attrNameLst>
                                          <p:attrName>style.visibility</p:attrName>
                                        </p:attrNameLst>
                                      </p:cBhvr>
                                      <p:to>
                                        <p:strVal val="visible"/>
                                      </p:to>
                                    </p:set>
                                    <p:animEffect transition="in" filter="dissolve">
                                      <p:cBhvr>
                                        <p:cTn id="7" dur="500"/>
                                        <p:tgtEl>
                                          <p:spTgt spid="31539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5402"/>
                                        </p:tgtEl>
                                        <p:attrNameLst>
                                          <p:attrName>style.visibility</p:attrName>
                                        </p:attrNameLst>
                                      </p:cBhvr>
                                      <p:to>
                                        <p:strVal val="visible"/>
                                      </p:to>
                                    </p:set>
                                    <p:animEffect transition="in" filter="dissolve">
                                      <p:cBhvr>
                                        <p:cTn id="10" dur="500"/>
                                        <p:tgtEl>
                                          <p:spTgt spid="3154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15395">
                                            <p:txEl>
                                              <p:pRg st="8" end="8"/>
                                            </p:txEl>
                                          </p:spTgt>
                                        </p:tgtEl>
                                        <p:attrNameLst>
                                          <p:attrName>style.visibility</p:attrName>
                                        </p:attrNameLst>
                                      </p:cBhvr>
                                      <p:to>
                                        <p:strVal val="visible"/>
                                      </p:to>
                                    </p:set>
                                    <p:animEffect transition="in" filter="dissolve">
                                      <p:cBhvr>
                                        <p:cTn id="15" dur="500"/>
                                        <p:tgtEl>
                                          <p:spTgt spid="315395">
                                            <p:txEl>
                                              <p:pRg st="8" end="8"/>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15403"/>
                                        </p:tgtEl>
                                        <p:attrNameLst>
                                          <p:attrName>style.visibility</p:attrName>
                                        </p:attrNameLst>
                                      </p:cBhvr>
                                      <p:to>
                                        <p:strVal val="visible"/>
                                      </p:to>
                                    </p:set>
                                    <p:animEffect transition="in" filter="dissolve">
                                      <p:cBhvr>
                                        <p:cTn id="18" dur="500"/>
                                        <p:tgtEl>
                                          <p:spTgt spid="315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animBg="1"/>
      <p:bldP spid="315402" grpId="0" animBg="1"/>
      <p:bldP spid="3154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4"/>
          <p:cNvSpPr>
            <a:spLocks noGrp="1"/>
          </p:cNvSpPr>
          <p:nvPr>
            <p:ph type="sldNum" sz="quarter" idx="11"/>
          </p:nvPr>
        </p:nvSpPr>
        <p:spPr/>
        <p:txBody>
          <a:bodyPr/>
          <a:lstStyle/>
          <a:p>
            <a:fld id="{091A5213-F234-4980-B1E9-8BF43ACB41EB}" type="slidenum">
              <a:rPr lang="it-IT" altLang="it-IT"/>
              <a:pPr/>
              <a:t>28</a:t>
            </a:fld>
            <a:endParaRPr lang="it-IT" altLang="it-IT">
              <a:solidFill>
                <a:schemeClr val="tx1"/>
              </a:solidFill>
            </a:endParaRPr>
          </a:p>
        </p:txBody>
      </p:sp>
      <p:sp>
        <p:nvSpPr>
          <p:cNvPr id="319490"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Ricerca di valori duplicati </a:t>
            </a:r>
          </a:p>
        </p:txBody>
      </p:sp>
      <p:sp>
        <p:nvSpPr>
          <p:cNvPr id="319491" name="Rectangle 3"/>
          <p:cNvSpPr>
            <a:spLocks noChangeArrowheads="1"/>
          </p:cNvSpPr>
          <p:nvPr/>
        </p:nvSpPr>
        <p:spPr bwMode="auto">
          <a:xfrm>
            <a:off x="285750" y="1139825"/>
            <a:ext cx="8569325" cy="52800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15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pPr>
            <a:r>
              <a:rPr lang="it-IT" altLang="it-IT" sz="1800" b="0">
                <a:effectLst/>
              </a:rPr>
              <a:t>Chi sono i manager responsabili di più di un dipartimento?</a:t>
            </a:r>
          </a:p>
          <a:p>
            <a:pPr>
              <a:spcBef>
                <a:spcPct val="0"/>
              </a:spcBef>
              <a:buFontTx/>
              <a:buNone/>
            </a:pPr>
            <a:r>
              <a:rPr lang="it-IT" altLang="it-IT" sz="1800" b="0">
                <a:effectLst/>
              </a:rPr>
              <a:t>	</a:t>
            </a:r>
          </a:p>
        </p:txBody>
      </p:sp>
      <p:pic>
        <p:nvPicPr>
          <p:cNvPr id="3194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585913"/>
            <a:ext cx="63341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2" name="Rectangle 4"/>
          <p:cNvSpPr>
            <a:spLocks noChangeArrowheads="1"/>
          </p:cNvSpPr>
          <p:nvPr/>
        </p:nvSpPr>
        <p:spPr bwMode="auto">
          <a:xfrm>
            <a:off x="817563" y="4365625"/>
            <a:ext cx="7489825" cy="1752600"/>
          </a:xfrm>
          <a:prstGeom prst="rect">
            <a:avLst/>
          </a:prstGeom>
          <a:solidFill>
            <a:srgbClr val="F4F4F4"/>
          </a:solidFill>
          <a:ln w="12700">
            <a:solidFill>
              <a:srgbClr val="C0C0C0"/>
            </a:solidFill>
            <a:miter lim="800000"/>
            <a:headEnd/>
            <a:tailEnd/>
          </a:ln>
          <a:effectLst>
            <a:outerShdw dist="107763" dir="2700000" algn="ctr" rotWithShape="0">
              <a:schemeClr val="bg2">
                <a:alpha val="50000"/>
              </a:schemeClr>
            </a:outerShdw>
          </a:effec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Manager, Descrizione</a:t>
            </a:r>
          </a:p>
          <a:p>
            <a:pPr>
              <a:spcBef>
                <a:spcPct val="0"/>
              </a:spcBef>
              <a:buFontTx/>
              <a:buNone/>
            </a:pPr>
            <a:r>
              <a:rPr lang="it-IT" altLang="it-IT" sz="1600">
                <a:effectLst/>
                <a:latin typeface="Courier New" panose="02070309020205020404" pitchFamily="49" charset="0"/>
              </a:rPr>
              <a:t>	FROM Dipartimenti</a:t>
            </a:r>
          </a:p>
          <a:p>
            <a:pPr>
              <a:spcBef>
                <a:spcPct val="0"/>
              </a:spcBef>
              <a:buFontTx/>
              <a:buNone/>
            </a:pPr>
            <a:r>
              <a:rPr lang="it-IT" altLang="it-IT" sz="1600">
                <a:effectLst/>
                <a:latin typeface="Courier New" panose="02070309020205020404" pitchFamily="49" charset="0"/>
              </a:rPr>
              <a:t>	WHERE Manager IN ( SELECT Manager FROM Dipartimenti</a:t>
            </a:r>
          </a:p>
          <a:p>
            <a:pPr>
              <a:spcBef>
                <a:spcPct val="0"/>
              </a:spcBef>
              <a:buFontTx/>
              <a:buNone/>
            </a:pPr>
            <a:r>
              <a:rPr lang="it-IT" altLang="it-IT" sz="1600">
                <a:effectLst/>
                <a:latin typeface="Courier New" panose="02070309020205020404" pitchFamily="49" charset="0"/>
              </a:rPr>
              <a:t>	                   GROUP BY Manager </a:t>
            </a:r>
          </a:p>
          <a:p>
            <a:pPr>
              <a:spcBef>
                <a:spcPct val="0"/>
              </a:spcBef>
              <a:buFontTx/>
              <a:buNone/>
            </a:pPr>
            <a:r>
              <a:rPr lang="it-IT" altLang="it-IT" sz="1600">
                <a:effectLst/>
                <a:latin typeface="Courier New" panose="02070309020205020404" pitchFamily="49" charset="0"/>
              </a:rPr>
              <a:t>	                   HAVING Count(*)&gt;1 )</a:t>
            </a:r>
          </a:p>
          <a:p>
            <a:pPr>
              <a:spcBef>
                <a:spcPct val="0"/>
              </a:spcBef>
              <a:buFontTx/>
              <a:buNone/>
            </a:pPr>
            <a:r>
              <a:rPr lang="it-IT" altLang="it-IT" sz="1600">
                <a:effectLst/>
                <a:latin typeface="Courier New" panose="02070309020205020404" pitchFamily="49" charset="0"/>
              </a:rPr>
              <a:t>	ORDER BY Manager;</a:t>
            </a:r>
          </a:p>
        </p:txBody>
      </p:sp>
      <p:sp>
        <p:nvSpPr>
          <p:cNvPr id="319493" name="Rectangle 5"/>
          <p:cNvSpPr>
            <a:spLocks noChangeArrowheads="1"/>
          </p:cNvSpPr>
          <p:nvPr/>
        </p:nvSpPr>
        <p:spPr bwMode="auto">
          <a:xfrm>
            <a:off x="423863" y="2147888"/>
            <a:ext cx="2212975" cy="7921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sz="1800" b="0"/>
              <a:t>Query di </a:t>
            </a:r>
            <a:r>
              <a:rPr lang="it-IT" altLang="it-IT" sz="1800"/>
              <a:t>ricerca duplicati</a:t>
            </a:r>
            <a:r>
              <a:rPr lang="it-IT" altLang="it-IT" sz="1800" b="0"/>
              <a:t> di Access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9492"/>
                                        </p:tgtEl>
                                        <p:attrNameLst>
                                          <p:attrName>style.visibility</p:attrName>
                                        </p:attrNameLst>
                                      </p:cBhvr>
                                      <p:to>
                                        <p:strVal val="visible"/>
                                      </p:to>
                                    </p:set>
                                    <p:animEffect transition="in" filter="dissolve">
                                      <p:cBhvr>
                                        <p:cTn id="7" dur="500"/>
                                        <p:tgtEl>
                                          <p:spTgt spid="3194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9493"/>
                                        </p:tgtEl>
                                        <p:attrNameLst>
                                          <p:attrName>style.visibility</p:attrName>
                                        </p:attrNameLst>
                                      </p:cBhvr>
                                      <p:to>
                                        <p:strVal val="visible"/>
                                      </p:to>
                                    </p:set>
                                    <p:animEffect transition="in" filter="dissolve">
                                      <p:cBhvr>
                                        <p:cTn id="10" dur="500"/>
                                        <p:tgtEl>
                                          <p:spTgt spid="319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animBg="1"/>
      <p:bldP spid="31949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fld id="{0C7292F6-78AC-4194-A2CE-ED26B2F13592}" type="slidenum">
              <a:rPr lang="it-IT" altLang="it-IT"/>
              <a:pPr/>
              <a:t>3</a:t>
            </a:fld>
            <a:endParaRPr lang="it-IT" altLang="it-IT">
              <a:solidFill>
                <a:schemeClr val="tx1"/>
              </a:solidFill>
            </a:endParaRPr>
          </a:p>
        </p:txBody>
      </p:sp>
      <p:sp>
        <p:nvSpPr>
          <p:cNvPr id="69691" name="Rectangle 59"/>
          <p:cNvSpPr>
            <a:spLocks noChangeArrowheads="1"/>
          </p:cNvSpPr>
          <p:nvPr/>
        </p:nvSpPr>
        <p:spPr bwMode="auto">
          <a:xfrm>
            <a:off x="458788" y="1193800"/>
            <a:ext cx="8208962" cy="5168900"/>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lIns="234000" tIns="370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a:effectLst/>
              </a:rPr>
              <a:t>Usate nelle clausole </a:t>
            </a:r>
            <a:r>
              <a:rPr lang="it-IT" altLang="it-IT" sz="1800">
                <a:effectLst/>
              </a:rPr>
              <a:t>WHERE</a:t>
            </a:r>
            <a:r>
              <a:rPr lang="it-IT" altLang="it-IT" sz="1800" b="0">
                <a:effectLst/>
              </a:rPr>
              <a:t> e </a:t>
            </a:r>
            <a:r>
              <a:rPr lang="it-IT" altLang="it-IT" sz="1800">
                <a:effectLst/>
              </a:rPr>
              <a:t>HAVING</a:t>
            </a:r>
            <a:r>
              <a:rPr lang="it-IT" altLang="it-IT" sz="1800" b="0">
                <a:effectLst/>
              </a:rPr>
              <a:t>  </a:t>
            </a:r>
          </a:p>
          <a:p>
            <a:pPr>
              <a:spcBef>
                <a:spcPct val="70000"/>
              </a:spcBef>
            </a:pPr>
            <a:r>
              <a:rPr lang="it-IT" altLang="it-IT" sz="1800" b="0">
                <a:effectLst/>
              </a:rPr>
              <a:t>Costruite con gli operatori di confronto: </a:t>
            </a:r>
            <a:r>
              <a:rPr lang="it-IT" altLang="it-IT" sz="1800">
                <a:effectLst/>
              </a:rPr>
              <a:t>&gt;</a:t>
            </a:r>
            <a:r>
              <a:rPr lang="it-IT" altLang="it-IT" sz="1800" b="0">
                <a:effectLst/>
              </a:rPr>
              <a:t>,</a:t>
            </a:r>
            <a:r>
              <a:rPr lang="it-IT" altLang="it-IT" sz="1800">
                <a:effectLst/>
              </a:rPr>
              <a:t> &gt;=</a:t>
            </a:r>
            <a:r>
              <a:rPr lang="it-IT" altLang="it-IT" sz="1800" b="0">
                <a:effectLst/>
              </a:rPr>
              <a:t>,</a:t>
            </a:r>
            <a:r>
              <a:rPr lang="it-IT" altLang="it-IT" sz="1800">
                <a:effectLst/>
              </a:rPr>
              <a:t> &lt;</a:t>
            </a:r>
            <a:r>
              <a:rPr lang="it-IT" altLang="it-IT" sz="1800" b="0">
                <a:effectLst/>
              </a:rPr>
              <a:t>,</a:t>
            </a:r>
            <a:r>
              <a:rPr lang="it-IT" altLang="it-IT" sz="1800">
                <a:effectLst/>
              </a:rPr>
              <a:t> &lt;=</a:t>
            </a:r>
            <a:r>
              <a:rPr lang="it-IT" altLang="it-IT" sz="1800" b="0">
                <a:effectLst/>
              </a:rPr>
              <a:t>, </a:t>
            </a:r>
            <a:r>
              <a:rPr lang="it-IT" altLang="it-IT" sz="1800">
                <a:effectLst/>
              </a:rPr>
              <a:t>=</a:t>
            </a:r>
            <a:r>
              <a:rPr lang="it-IT" altLang="it-IT" sz="1800" b="0">
                <a:effectLst/>
              </a:rPr>
              <a:t>,</a:t>
            </a:r>
            <a:r>
              <a:rPr lang="it-IT" altLang="it-IT" sz="1800">
                <a:effectLst/>
              </a:rPr>
              <a:t> &lt;&gt;</a:t>
            </a:r>
          </a:p>
          <a:p>
            <a:pPr>
              <a:spcBef>
                <a:spcPct val="70000"/>
              </a:spcBef>
            </a:pPr>
            <a:r>
              <a:rPr lang="it-IT" altLang="it-IT" sz="1800" b="0">
                <a:effectLst/>
              </a:rPr>
              <a:t>Espressioni ottenute concatenando confronti con gli operatori logici: </a:t>
            </a:r>
            <a:r>
              <a:rPr lang="it-IT" altLang="it-IT" sz="1800">
                <a:effectLst/>
              </a:rPr>
              <a:t>AND</a:t>
            </a:r>
            <a:r>
              <a:rPr lang="it-IT" altLang="it-IT" sz="1800" b="0">
                <a:effectLst/>
              </a:rPr>
              <a:t>, </a:t>
            </a:r>
            <a:r>
              <a:rPr lang="it-IT" altLang="it-IT" sz="1800">
                <a:effectLst/>
              </a:rPr>
              <a:t>OR</a:t>
            </a:r>
            <a:r>
              <a:rPr lang="it-IT" altLang="it-IT" sz="1800" b="0">
                <a:effectLst/>
              </a:rPr>
              <a:t>, </a:t>
            </a:r>
            <a:r>
              <a:rPr lang="it-IT" altLang="it-IT" sz="1800">
                <a:effectLst/>
              </a:rPr>
              <a:t>NOT</a:t>
            </a:r>
            <a:r>
              <a:rPr lang="it-IT" altLang="it-IT" sz="1800" b="0">
                <a:effectLst/>
              </a:rPr>
              <a:t>, </a:t>
            </a:r>
            <a:r>
              <a:rPr lang="it-IT" altLang="it-IT" sz="1800">
                <a:effectLst/>
              </a:rPr>
              <a:t>XOR</a:t>
            </a:r>
            <a:r>
              <a:rPr lang="it-IT" altLang="it-IT" sz="1800" b="0">
                <a:effectLst/>
              </a:rPr>
              <a:t> </a:t>
            </a:r>
          </a:p>
          <a:p>
            <a:pPr>
              <a:spcBef>
                <a:spcPct val="70000"/>
              </a:spcBef>
            </a:pPr>
            <a:r>
              <a:rPr lang="it-IT" altLang="it-IT" sz="1800" b="0">
                <a:effectLst/>
              </a:rPr>
              <a:t>Altri operatori di confronto:  </a:t>
            </a:r>
            <a:r>
              <a:rPr lang="it-IT" altLang="it-IT" sz="1800">
                <a:effectLst/>
              </a:rPr>
              <a:t>BETWEEN, NOT BETWEEN, IN, NOT IN,  		             	       LIKE, NOT LIKE, IS NULL , IS NOT NULL</a:t>
            </a:r>
          </a:p>
          <a:p>
            <a:pPr>
              <a:spcBef>
                <a:spcPct val="70000"/>
              </a:spcBef>
            </a:pPr>
            <a:r>
              <a:rPr lang="it-IT" altLang="it-IT" sz="1800">
                <a:effectLst/>
              </a:rPr>
              <a:t>BETWEEN</a:t>
            </a:r>
            <a:r>
              <a:rPr lang="it-IT" altLang="it-IT" sz="1800" b="0">
                <a:effectLst/>
              </a:rPr>
              <a:t>: controlla l’appartenenza di un valore in un dato intervallo</a:t>
            </a:r>
          </a:p>
          <a:p>
            <a:pPr>
              <a:spcBef>
                <a:spcPct val="70000"/>
              </a:spcBef>
            </a:pPr>
            <a:r>
              <a:rPr lang="it-IT" altLang="it-IT" sz="1800">
                <a:effectLst/>
              </a:rPr>
              <a:t>IN</a:t>
            </a:r>
            <a:r>
              <a:rPr lang="it-IT" altLang="it-IT" sz="1800" b="0">
                <a:effectLst/>
              </a:rPr>
              <a:t>: controlla l’appartenenza a uno dei valori di un elenco</a:t>
            </a:r>
          </a:p>
          <a:p>
            <a:pPr>
              <a:spcBef>
                <a:spcPct val="70000"/>
              </a:spcBef>
            </a:pPr>
            <a:r>
              <a:rPr lang="it-IT" altLang="it-IT" sz="1800">
                <a:effectLst/>
              </a:rPr>
              <a:t>LIKE</a:t>
            </a:r>
            <a:r>
              <a:rPr lang="it-IT" altLang="it-IT" sz="1800" b="0">
                <a:effectLst/>
              </a:rPr>
              <a:t>: confronta una stringa di caratteri con un modello di stringa costruita, in genere, con </a:t>
            </a:r>
            <a:r>
              <a:rPr lang="it-IT" altLang="it-IT" sz="1800">
                <a:effectLst/>
              </a:rPr>
              <a:t>caratteri jolly</a:t>
            </a:r>
          </a:p>
          <a:p>
            <a:pPr>
              <a:spcBef>
                <a:spcPct val="70000"/>
              </a:spcBef>
            </a:pPr>
            <a:r>
              <a:rPr lang="it-IT" altLang="it-IT" sz="1800">
                <a:effectLst/>
              </a:rPr>
              <a:t>IS NULL</a:t>
            </a:r>
            <a:r>
              <a:rPr lang="it-IT" altLang="it-IT" sz="1800" b="0">
                <a:effectLst/>
              </a:rPr>
              <a:t>: controlla la presenza di valori nulli</a:t>
            </a:r>
          </a:p>
        </p:txBody>
      </p:sp>
      <p:sp>
        <p:nvSpPr>
          <p:cNvPr id="69714" name="Rectangle 82"/>
          <p:cNvSpPr>
            <a:spLocks noGrp="1" noChangeArrowheads="1"/>
          </p:cNvSpPr>
          <p:nvPr>
            <p:ph type="title"/>
          </p:nvPr>
        </p:nvSpPr>
        <p:spPr>
          <a:xfrm>
            <a:off x="381000" y="241300"/>
            <a:ext cx="7467600" cy="685800"/>
          </a:xfrm>
          <a:noFill/>
          <a:ln/>
        </p:spPr>
        <p:txBody>
          <a:bodyPr/>
          <a:lstStyle/>
          <a:p>
            <a:r>
              <a:rPr lang="it-IT" altLang="it-IT" sz="3200">
                <a:solidFill>
                  <a:srgbClr val="CC6600"/>
                </a:solidFill>
              </a:rPr>
              <a:t>Le condizioni di ricerca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9691">
                                            <p:txEl>
                                              <p:pRg st="2" end="2"/>
                                            </p:txEl>
                                          </p:spTgt>
                                        </p:tgtEl>
                                        <p:attrNameLst>
                                          <p:attrName>style.visibility</p:attrName>
                                        </p:attrNameLst>
                                      </p:cBhvr>
                                      <p:to>
                                        <p:strVal val="visible"/>
                                      </p:to>
                                    </p:set>
                                    <p:animEffect transition="in" filter="dissolve">
                                      <p:cBhvr>
                                        <p:cTn id="7" dur="500"/>
                                        <p:tgtEl>
                                          <p:spTgt spid="696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9691">
                                            <p:txEl>
                                              <p:pRg st="3" end="3"/>
                                            </p:txEl>
                                          </p:spTgt>
                                        </p:tgtEl>
                                        <p:attrNameLst>
                                          <p:attrName>style.visibility</p:attrName>
                                        </p:attrNameLst>
                                      </p:cBhvr>
                                      <p:to>
                                        <p:strVal val="visible"/>
                                      </p:to>
                                    </p:set>
                                    <p:animEffect transition="in" filter="dissolve">
                                      <p:cBhvr>
                                        <p:cTn id="12" dur="500"/>
                                        <p:tgtEl>
                                          <p:spTgt spid="6969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9691">
                                            <p:txEl>
                                              <p:pRg st="4" end="4"/>
                                            </p:txEl>
                                          </p:spTgt>
                                        </p:tgtEl>
                                        <p:attrNameLst>
                                          <p:attrName>style.visibility</p:attrName>
                                        </p:attrNameLst>
                                      </p:cBhvr>
                                      <p:to>
                                        <p:strVal val="visible"/>
                                      </p:to>
                                    </p:set>
                                    <p:animEffect transition="in" filter="dissolve">
                                      <p:cBhvr>
                                        <p:cTn id="17" dur="500"/>
                                        <p:tgtEl>
                                          <p:spTgt spid="6969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9691">
                                            <p:txEl>
                                              <p:pRg st="5" end="5"/>
                                            </p:txEl>
                                          </p:spTgt>
                                        </p:tgtEl>
                                        <p:attrNameLst>
                                          <p:attrName>style.visibility</p:attrName>
                                        </p:attrNameLst>
                                      </p:cBhvr>
                                      <p:to>
                                        <p:strVal val="visible"/>
                                      </p:to>
                                    </p:set>
                                    <p:animEffect transition="in" filter="dissolve">
                                      <p:cBhvr>
                                        <p:cTn id="22" dur="500"/>
                                        <p:tgtEl>
                                          <p:spTgt spid="6969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9691">
                                            <p:txEl>
                                              <p:pRg st="6" end="6"/>
                                            </p:txEl>
                                          </p:spTgt>
                                        </p:tgtEl>
                                        <p:attrNameLst>
                                          <p:attrName>style.visibility</p:attrName>
                                        </p:attrNameLst>
                                      </p:cBhvr>
                                      <p:to>
                                        <p:strVal val="visible"/>
                                      </p:to>
                                    </p:set>
                                    <p:animEffect transition="in" filter="dissolve">
                                      <p:cBhvr>
                                        <p:cTn id="27" dur="500"/>
                                        <p:tgtEl>
                                          <p:spTgt spid="6969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9691">
                                            <p:txEl>
                                              <p:pRg st="7" end="7"/>
                                            </p:txEl>
                                          </p:spTgt>
                                        </p:tgtEl>
                                        <p:attrNameLst>
                                          <p:attrName>style.visibility</p:attrName>
                                        </p:attrNameLst>
                                      </p:cBhvr>
                                      <p:to>
                                        <p:strVal val="visible"/>
                                      </p:to>
                                    </p:set>
                                    <p:animEffect transition="in" filter="dissolve">
                                      <p:cBhvr>
                                        <p:cTn id="32" dur="500"/>
                                        <p:tgtEl>
                                          <p:spTgt spid="696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4"/>
          <p:cNvSpPr>
            <a:spLocks noGrp="1"/>
          </p:cNvSpPr>
          <p:nvPr>
            <p:ph type="sldNum" sz="quarter" idx="11"/>
          </p:nvPr>
        </p:nvSpPr>
        <p:spPr/>
        <p:txBody>
          <a:bodyPr/>
          <a:lstStyle/>
          <a:p>
            <a:fld id="{6AA002F8-796D-4F8C-8E5A-666A463F6B28}" type="slidenum">
              <a:rPr lang="it-IT" altLang="it-IT"/>
              <a:pPr/>
              <a:t>4</a:t>
            </a:fld>
            <a:endParaRPr lang="it-IT" altLang="it-IT">
              <a:solidFill>
                <a:schemeClr val="tx1"/>
              </a:solidFill>
            </a:endParaRPr>
          </a:p>
        </p:txBody>
      </p:sp>
      <p:sp>
        <p:nvSpPr>
          <p:cNvPr id="270338" name="Rectangle 2"/>
          <p:cNvSpPr>
            <a:spLocks noGrp="1" noChangeArrowheads="1"/>
          </p:cNvSpPr>
          <p:nvPr>
            <p:ph type="title"/>
          </p:nvPr>
        </p:nvSpPr>
        <p:spPr>
          <a:xfrm>
            <a:off x="371475" y="241300"/>
            <a:ext cx="7467600" cy="685800"/>
          </a:xfrm>
        </p:spPr>
        <p:txBody>
          <a:bodyPr/>
          <a:lstStyle/>
          <a:p>
            <a:r>
              <a:rPr lang="it-IT" altLang="it-IT" sz="3200">
                <a:solidFill>
                  <a:srgbClr val="CC6600"/>
                </a:solidFill>
              </a:rPr>
              <a:t>BETWEEN, IN</a:t>
            </a:r>
          </a:p>
        </p:txBody>
      </p:sp>
      <p:sp>
        <p:nvSpPr>
          <p:cNvPr id="270383" name="Rectangle 47"/>
          <p:cNvSpPr>
            <a:spLocks noChangeArrowheads="1"/>
          </p:cNvSpPr>
          <p:nvPr/>
        </p:nvSpPr>
        <p:spPr bwMode="auto">
          <a:xfrm>
            <a:off x="458788" y="1193800"/>
            <a:ext cx="8208962" cy="5168900"/>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lIns="234000" tIns="154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a:effectLst/>
              </a:rPr>
              <a:t>BETWEEN</a:t>
            </a:r>
            <a:r>
              <a:rPr lang="it-IT" altLang="it-IT" sz="1800" b="0">
                <a:effectLst/>
              </a:rPr>
              <a:t>  </a:t>
            </a:r>
          </a:p>
          <a:p>
            <a:pPr>
              <a:spcBef>
                <a:spcPct val="90000"/>
              </a:spcBef>
            </a:pPr>
            <a:endParaRPr lang="it-IT" altLang="it-IT" sz="1800" b="0">
              <a:effectLst/>
            </a:endParaRPr>
          </a:p>
          <a:p>
            <a:pPr>
              <a:spcBef>
                <a:spcPct val="90000"/>
              </a:spcBef>
            </a:pPr>
            <a:endParaRPr lang="it-IT" altLang="it-IT" sz="1800">
              <a:effectLst/>
            </a:endParaRPr>
          </a:p>
          <a:p>
            <a:pPr>
              <a:spcBef>
                <a:spcPct val="90000"/>
              </a:spcBef>
            </a:pPr>
            <a:endParaRPr lang="it-IT" altLang="it-IT" sz="1800">
              <a:effectLst/>
            </a:endParaRPr>
          </a:p>
          <a:p>
            <a:pPr>
              <a:spcBef>
                <a:spcPct val="90000"/>
              </a:spcBef>
            </a:pPr>
            <a:endParaRPr lang="it-IT" altLang="it-IT" sz="1800">
              <a:effectLst/>
            </a:endParaRPr>
          </a:p>
          <a:p>
            <a:pPr>
              <a:spcBef>
                <a:spcPct val="50000"/>
              </a:spcBef>
            </a:pPr>
            <a:r>
              <a:rPr lang="it-IT" altLang="it-IT" sz="1800">
                <a:effectLst/>
              </a:rPr>
              <a:t>IN</a:t>
            </a:r>
            <a:endParaRPr lang="it-IT" altLang="it-IT" sz="1800">
              <a:solidFill>
                <a:schemeClr val="accent2"/>
              </a:solidFill>
              <a:effectLst/>
            </a:endParaRPr>
          </a:p>
        </p:txBody>
      </p:sp>
      <p:sp>
        <p:nvSpPr>
          <p:cNvPr id="270384" name="Rectangle 48"/>
          <p:cNvSpPr>
            <a:spLocks noChangeArrowheads="1"/>
          </p:cNvSpPr>
          <p:nvPr/>
        </p:nvSpPr>
        <p:spPr bwMode="auto">
          <a:xfrm>
            <a:off x="817563" y="1700213"/>
            <a:ext cx="7489825" cy="15843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82800" bIns="82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Cognome, Nome, Residenza</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Stipendio BETWEEN 30000 AND 45000;</a:t>
            </a:r>
          </a:p>
          <a:p>
            <a:pPr>
              <a:spcBef>
                <a:spcPct val="0"/>
              </a:spcBef>
              <a:buFontTx/>
              <a:buNone/>
            </a:pPr>
            <a:endParaRPr lang="it-IT" altLang="it-IT" sz="1600">
              <a:effectLst/>
              <a:latin typeface="Courier New" panose="02070309020205020404" pitchFamily="49" charset="0"/>
            </a:endParaRPr>
          </a:p>
          <a:p>
            <a:pPr>
              <a:spcBef>
                <a:spcPct val="80000"/>
              </a:spcBef>
              <a:buFontTx/>
              <a:buNone/>
            </a:pPr>
            <a:r>
              <a:rPr lang="it-IT" altLang="it-IT" sz="1600">
                <a:effectLst/>
                <a:latin typeface="Courier New" panose="02070309020205020404" pitchFamily="49" charset="0"/>
              </a:rPr>
              <a:t>WHERE Stipendio &gt;= 30000 AND Stipendio &lt;= 45000;</a:t>
            </a:r>
          </a:p>
        </p:txBody>
      </p:sp>
      <p:sp>
        <p:nvSpPr>
          <p:cNvPr id="270386" name="Rectangle 50"/>
          <p:cNvSpPr>
            <a:spLocks noChangeArrowheads="1"/>
          </p:cNvSpPr>
          <p:nvPr/>
        </p:nvSpPr>
        <p:spPr bwMode="auto">
          <a:xfrm>
            <a:off x="1403350" y="2598738"/>
            <a:ext cx="2089150" cy="2778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b="0"/>
              <a:t>equivale a: </a:t>
            </a:r>
          </a:p>
        </p:txBody>
      </p:sp>
      <p:sp>
        <p:nvSpPr>
          <p:cNvPr id="270387" name="Rectangle 51"/>
          <p:cNvSpPr>
            <a:spLocks noChangeArrowheads="1"/>
          </p:cNvSpPr>
          <p:nvPr/>
        </p:nvSpPr>
        <p:spPr bwMode="auto">
          <a:xfrm>
            <a:off x="817563" y="4264025"/>
            <a:ext cx="7489825" cy="1944688"/>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82800" bIns="82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Residenza IN ('Torino','Venezia','Palermo');</a:t>
            </a:r>
          </a:p>
          <a:p>
            <a:pPr>
              <a:spcBef>
                <a:spcPct val="205000"/>
              </a:spcBef>
              <a:buFontTx/>
              <a:buNone/>
            </a:pPr>
            <a:r>
              <a:rPr lang="it-IT" altLang="it-IT" sz="1600">
                <a:effectLst/>
                <a:latin typeface="Courier New" panose="02070309020205020404" pitchFamily="49" charset="0"/>
              </a:rPr>
              <a:t>WHERE Residenza = 'Torino' OR Residenza = 'Venezia' OR</a:t>
            </a:r>
          </a:p>
          <a:p>
            <a:pPr>
              <a:spcBef>
                <a:spcPct val="0"/>
              </a:spcBef>
              <a:buFontTx/>
              <a:buNone/>
            </a:pPr>
            <a:r>
              <a:rPr lang="it-IT" altLang="it-IT" sz="1600">
                <a:effectLst/>
                <a:latin typeface="Courier New" panose="02070309020205020404" pitchFamily="49" charset="0"/>
              </a:rPr>
              <a:t>      Residenza = 'Palermo';</a:t>
            </a:r>
          </a:p>
        </p:txBody>
      </p:sp>
      <p:sp>
        <p:nvSpPr>
          <p:cNvPr id="270388" name="Rectangle 52"/>
          <p:cNvSpPr>
            <a:spLocks noChangeArrowheads="1"/>
          </p:cNvSpPr>
          <p:nvPr/>
        </p:nvSpPr>
        <p:spPr bwMode="auto">
          <a:xfrm>
            <a:off x="1403350" y="5176838"/>
            <a:ext cx="2089150" cy="2778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b="0"/>
              <a:t>equivale 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0384">
                                            <p:txEl>
                                              <p:pRg st="4" end="4"/>
                                            </p:txEl>
                                          </p:spTgt>
                                        </p:tgtEl>
                                        <p:attrNameLst>
                                          <p:attrName>style.visibility</p:attrName>
                                        </p:attrNameLst>
                                      </p:cBhvr>
                                      <p:to>
                                        <p:strVal val="visible"/>
                                      </p:to>
                                    </p:set>
                                    <p:animEffect transition="in" filter="dissolve">
                                      <p:cBhvr>
                                        <p:cTn id="7" dur="500"/>
                                        <p:tgtEl>
                                          <p:spTgt spid="270384">
                                            <p:txEl>
                                              <p:pRg st="4" end="4"/>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0386"/>
                                        </p:tgtEl>
                                        <p:attrNameLst>
                                          <p:attrName>style.visibility</p:attrName>
                                        </p:attrNameLst>
                                      </p:cBhvr>
                                      <p:to>
                                        <p:strVal val="visible"/>
                                      </p:to>
                                    </p:set>
                                    <p:animEffect transition="in" filter="dissolve">
                                      <p:cBhvr>
                                        <p:cTn id="10" dur="500"/>
                                        <p:tgtEl>
                                          <p:spTgt spid="27038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70383">
                                            <p:txEl>
                                              <p:pRg st="5" end="5"/>
                                            </p:txEl>
                                          </p:spTgt>
                                        </p:tgtEl>
                                        <p:attrNameLst>
                                          <p:attrName>style.visibility</p:attrName>
                                        </p:attrNameLst>
                                      </p:cBhvr>
                                      <p:to>
                                        <p:strVal val="visible"/>
                                      </p:to>
                                    </p:set>
                                    <p:animEffect transition="in" filter="dissolve">
                                      <p:cBhvr>
                                        <p:cTn id="15" dur="500"/>
                                        <p:tgtEl>
                                          <p:spTgt spid="270383">
                                            <p:txEl>
                                              <p:pRg st="5" end="5"/>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0387">
                                            <p:bg/>
                                          </p:spTgt>
                                        </p:tgtEl>
                                        <p:attrNameLst>
                                          <p:attrName>style.visibility</p:attrName>
                                        </p:attrNameLst>
                                      </p:cBhvr>
                                      <p:to>
                                        <p:strVal val="visible"/>
                                      </p:to>
                                    </p:set>
                                    <p:animEffect transition="in" filter="dissolve">
                                      <p:cBhvr>
                                        <p:cTn id="18" dur="500"/>
                                        <p:tgtEl>
                                          <p:spTgt spid="270387">
                                            <p:bg/>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0387">
                                            <p:txEl>
                                              <p:pRg st="0" end="0"/>
                                            </p:txEl>
                                          </p:spTgt>
                                        </p:tgtEl>
                                        <p:attrNameLst>
                                          <p:attrName>style.visibility</p:attrName>
                                        </p:attrNameLst>
                                      </p:cBhvr>
                                      <p:to>
                                        <p:strVal val="visible"/>
                                      </p:to>
                                    </p:set>
                                    <p:animEffect transition="in" filter="dissolve">
                                      <p:cBhvr>
                                        <p:cTn id="21" dur="500"/>
                                        <p:tgtEl>
                                          <p:spTgt spid="270387">
                                            <p:txEl>
                                              <p:pRg st="0" end="0"/>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0387">
                                            <p:txEl>
                                              <p:pRg st="1" end="1"/>
                                            </p:txEl>
                                          </p:spTgt>
                                        </p:tgtEl>
                                        <p:attrNameLst>
                                          <p:attrName>style.visibility</p:attrName>
                                        </p:attrNameLst>
                                      </p:cBhvr>
                                      <p:to>
                                        <p:strVal val="visible"/>
                                      </p:to>
                                    </p:set>
                                    <p:animEffect transition="in" filter="dissolve">
                                      <p:cBhvr>
                                        <p:cTn id="24" dur="500"/>
                                        <p:tgtEl>
                                          <p:spTgt spid="270387">
                                            <p:txEl>
                                              <p:pRg st="1" end="1"/>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0387">
                                            <p:txEl>
                                              <p:pRg st="2" end="2"/>
                                            </p:txEl>
                                          </p:spTgt>
                                        </p:tgtEl>
                                        <p:attrNameLst>
                                          <p:attrName>style.visibility</p:attrName>
                                        </p:attrNameLst>
                                      </p:cBhvr>
                                      <p:to>
                                        <p:strVal val="visible"/>
                                      </p:to>
                                    </p:set>
                                    <p:animEffect transition="in" filter="dissolve">
                                      <p:cBhvr>
                                        <p:cTn id="27" dur="500"/>
                                        <p:tgtEl>
                                          <p:spTgt spid="27038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0388"/>
                                        </p:tgtEl>
                                        <p:attrNameLst>
                                          <p:attrName>style.visibility</p:attrName>
                                        </p:attrNameLst>
                                      </p:cBhvr>
                                      <p:to>
                                        <p:strVal val="visible"/>
                                      </p:to>
                                    </p:set>
                                    <p:animEffect transition="in" filter="dissolve">
                                      <p:cBhvr>
                                        <p:cTn id="32" dur="500"/>
                                        <p:tgtEl>
                                          <p:spTgt spid="270388"/>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0387">
                                            <p:txEl>
                                              <p:pRg st="3" end="3"/>
                                            </p:txEl>
                                          </p:spTgt>
                                        </p:tgtEl>
                                        <p:attrNameLst>
                                          <p:attrName>style.visibility</p:attrName>
                                        </p:attrNameLst>
                                      </p:cBhvr>
                                      <p:to>
                                        <p:strVal val="visible"/>
                                      </p:to>
                                    </p:set>
                                    <p:animEffect transition="in" filter="dissolve">
                                      <p:cBhvr>
                                        <p:cTn id="35" dur="500"/>
                                        <p:tgtEl>
                                          <p:spTgt spid="270387">
                                            <p:txEl>
                                              <p:pRg st="3" end="3"/>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70387">
                                            <p:txEl>
                                              <p:pRg st="4" end="4"/>
                                            </p:txEl>
                                          </p:spTgt>
                                        </p:tgtEl>
                                        <p:attrNameLst>
                                          <p:attrName>style.visibility</p:attrName>
                                        </p:attrNameLst>
                                      </p:cBhvr>
                                      <p:to>
                                        <p:strVal val="visible"/>
                                      </p:to>
                                    </p:set>
                                    <p:animEffect transition="in" filter="dissolve">
                                      <p:cBhvr>
                                        <p:cTn id="38" dur="500"/>
                                        <p:tgtEl>
                                          <p:spTgt spid="270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86" grpId="0" animBg="1"/>
      <p:bldP spid="270387" grpId="0" uiExpand="1" build="allAtOnce" animBg="1"/>
      <p:bldP spid="27038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5"/>
          <p:cNvSpPr>
            <a:spLocks noGrp="1"/>
          </p:cNvSpPr>
          <p:nvPr>
            <p:ph type="sldNum" sz="quarter" idx="11"/>
          </p:nvPr>
        </p:nvSpPr>
        <p:spPr/>
        <p:txBody>
          <a:bodyPr/>
          <a:lstStyle/>
          <a:p>
            <a:fld id="{41270837-8F0B-499B-8DBE-00633C80AC4A}" type="slidenum">
              <a:rPr lang="it-IT" altLang="it-IT"/>
              <a:pPr/>
              <a:t>5</a:t>
            </a:fld>
            <a:endParaRPr lang="it-IT" altLang="it-IT">
              <a:solidFill>
                <a:schemeClr val="tx1"/>
              </a:solidFill>
            </a:endParaRPr>
          </a:p>
        </p:txBody>
      </p:sp>
      <p:sp>
        <p:nvSpPr>
          <p:cNvPr id="146994" name="Rectangle 562"/>
          <p:cNvSpPr>
            <a:spLocks noChangeArrowheads="1"/>
          </p:cNvSpPr>
          <p:nvPr/>
        </p:nvSpPr>
        <p:spPr bwMode="auto">
          <a:xfrm>
            <a:off x="187325" y="1135063"/>
            <a:ext cx="8748713" cy="5237162"/>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lIns="162000"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lgn="ctr">
              <a:buFontTx/>
              <a:buNone/>
            </a:pPr>
            <a:r>
              <a:rPr lang="it-IT" altLang="it-IT" sz="2000">
                <a:effectLst/>
              </a:rPr>
              <a:t>Caratteri</a:t>
            </a:r>
            <a:r>
              <a:rPr lang="it-IT" altLang="it-IT" sz="2000" b="0">
                <a:solidFill>
                  <a:srgbClr val="4A56C8"/>
                </a:solidFill>
                <a:effectLst/>
              </a:rPr>
              <a:t> </a:t>
            </a:r>
            <a:r>
              <a:rPr lang="it-IT" altLang="it-IT" sz="2000">
                <a:solidFill>
                  <a:srgbClr val="4A56C8"/>
                </a:solidFill>
                <a:effectLst/>
              </a:rPr>
              <a:t>Jolly</a:t>
            </a:r>
          </a:p>
          <a:p>
            <a:pPr>
              <a:spcBef>
                <a:spcPct val="55000"/>
              </a:spcBef>
              <a:buFontTx/>
              <a:buNone/>
            </a:pPr>
            <a:r>
              <a:rPr lang="it-IT" altLang="it-IT" b="0">
                <a:effectLst/>
              </a:rPr>
              <a:t>?</a:t>
            </a:r>
            <a:r>
              <a:rPr lang="it-IT" altLang="it-IT" sz="1800" b="0">
                <a:effectLst/>
              </a:rPr>
              <a:t> 	indica uno e un solo carattere qualsiasi in quella posizione della stringa </a:t>
            </a:r>
          </a:p>
          <a:p>
            <a:pPr>
              <a:spcBef>
                <a:spcPct val="0"/>
              </a:spcBef>
              <a:buFontTx/>
              <a:buNone/>
            </a:pPr>
            <a:r>
              <a:rPr lang="it-IT" altLang="it-IT" sz="1800" b="0">
                <a:effectLst/>
              </a:rPr>
              <a:t>	(nello standard SQL _ ) </a:t>
            </a:r>
          </a:p>
          <a:p>
            <a:pPr>
              <a:buFontTx/>
              <a:buNone/>
            </a:pPr>
            <a:r>
              <a:rPr lang="it-IT" altLang="it-IT">
                <a:effectLst/>
              </a:rPr>
              <a:t>*   </a:t>
            </a:r>
            <a:r>
              <a:rPr lang="it-IT" altLang="it-IT" sz="1800" b="0">
                <a:effectLst/>
              </a:rPr>
              <a:t>indica una sequenza qualsiasi di caratteri in quella posizione della stringa </a:t>
            </a:r>
          </a:p>
          <a:p>
            <a:pPr>
              <a:spcBef>
                <a:spcPct val="0"/>
              </a:spcBef>
              <a:buFontTx/>
              <a:buNone/>
            </a:pPr>
            <a:r>
              <a:rPr lang="it-IT" altLang="it-IT" sz="1800" b="0">
                <a:effectLst/>
              </a:rPr>
              <a:t>	(nello   standard SQL %)</a:t>
            </a:r>
          </a:p>
          <a:p>
            <a:pPr>
              <a:spcBef>
                <a:spcPct val="60000"/>
              </a:spcBef>
              <a:buFontTx/>
              <a:buNone/>
            </a:pPr>
            <a:r>
              <a:rPr lang="it-IT" altLang="it-IT" sz="1800">
                <a:effectLst/>
                <a:latin typeface="Courier New" panose="02070309020205020404" pitchFamily="49" charset="0"/>
              </a:rPr>
              <a:t>LIKE 'xyz*' </a:t>
            </a:r>
            <a:r>
              <a:rPr lang="it-IT" altLang="it-IT" sz="1800" b="0">
                <a:effectLst/>
              </a:rPr>
              <a:t>	</a:t>
            </a:r>
            <a:r>
              <a:rPr lang="it-IT" altLang="it-IT" sz="1800" b="0">
                <a:effectLst/>
                <a:sym typeface="Wingdings" panose="05000000000000000000" pitchFamily="2" charset="2"/>
              </a:rPr>
              <a:t> </a:t>
            </a:r>
            <a:r>
              <a:rPr lang="it-IT" altLang="it-IT" sz="1800" b="0">
                <a:effectLst/>
              </a:rPr>
              <a:t>riconosce le stringhe che iniziano con 'xyz';</a:t>
            </a:r>
          </a:p>
          <a:p>
            <a:pPr>
              <a:buFontTx/>
              <a:buNone/>
            </a:pPr>
            <a:r>
              <a:rPr lang="it-IT" altLang="it-IT" sz="1800">
                <a:effectLst/>
                <a:latin typeface="Courier New" panose="02070309020205020404" pitchFamily="49" charset="0"/>
              </a:rPr>
              <a:t>LIKE '*xyz'</a:t>
            </a:r>
            <a:r>
              <a:rPr lang="it-IT" altLang="it-IT" sz="1800" b="0">
                <a:effectLst/>
              </a:rPr>
              <a:t> 	</a:t>
            </a:r>
            <a:r>
              <a:rPr lang="it-IT" altLang="it-IT" sz="1800" b="0">
                <a:effectLst/>
                <a:sym typeface="Wingdings" panose="05000000000000000000" pitchFamily="2" charset="2"/>
              </a:rPr>
              <a:t> </a:t>
            </a:r>
            <a:r>
              <a:rPr lang="it-IT" altLang="it-IT" sz="1800" b="0">
                <a:effectLst/>
              </a:rPr>
              <a:t>riconosce le stringhe che finiscono con 'xyz';</a:t>
            </a:r>
          </a:p>
          <a:p>
            <a:pPr>
              <a:buFontTx/>
              <a:buNone/>
            </a:pPr>
            <a:r>
              <a:rPr lang="it-IT" altLang="it-IT" sz="1800">
                <a:effectLst/>
                <a:latin typeface="Courier New" panose="02070309020205020404" pitchFamily="49" charset="0"/>
              </a:rPr>
              <a:t>LIKE '*xyz*'</a:t>
            </a:r>
            <a:r>
              <a:rPr lang="it-IT" altLang="it-IT" sz="1800" b="0">
                <a:effectLst/>
              </a:rPr>
              <a:t> 	</a:t>
            </a:r>
            <a:r>
              <a:rPr lang="it-IT" altLang="it-IT" sz="1800" b="0">
                <a:effectLst/>
                <a:sym typeface="Wingdings" panose="05000000000000000000" pitchFamily="2" charset="2"/>
              </a:rPr>
              <a:t> riconosce </a:t>
            </a:r>
            <a:r>
              <a:rPr lang="it-IT" altLang="it-IT" sz="1800" b="0">
                <a:effectLst/>
              </a:rPr>
              <a:t>le stringhe di 3 o più caratteri che contengono 'xyz';</a:t>
            </a:r>
          </a:p>
          <a:p>
            <a:pPr>
              <a:buFontTx/>
              <a:buNone/>
            </a:pPr>
            <a:r>
              <a:rPr lang="it-IT" altLang="it-IT" sz="1800">
                <a:effectLst/>
                <a:latin typeface="Courier New" panose="02070309020205020404" pitchFamily="49" charset="0"/>
              </a:rPr>
              <a:t>LIKE '?xyz'</a:t>
            </a:r>
            <a:r>
              <a:rPr lang="it-IT" altLang="it-IT" sz="1800" b="0">
                <a:effectLst/>
              </a:rPr>
              <a:t> 	</a:t>
            </a:r>
            <a:r>
              <a:rPr lang="it-IT" altLang="it-IT" sz="1800" b="0">
                <a:effectLst/>
                <a:sym typeface="Wingdings" panose="05000000000000000000" pitchFamily="2" charset="2"/>
              </a:rPr>
              <a:t> riconosce </a:t>
            </a:r>
            <a:r>
              <a:rPr lang="it-IT" altLang="it-IT" sz="1800" b="0">
                <a:effectLst/>
              </a:rPr>
              <a:t>le stringhe di 4 caratteri che finiscono con 'xyz'.</a:t>
            </a:r>
          </a:p>
        </p:txBody>
      </p:sp>
      <p:sp>
        <p:nvSpPr>
          <p:cNvPr id="146434" name="Rectangle 2"/>
          <p:cNvSpPr>
            <a:spLocks noGrp="1" noChangeArrowheads="1"/>
          </p:cNvSpPr>
          <p:nvPr>
            <p:ph type="title"/>
          </p:nvPr>
        </p:nvSpPr>
        <p:spPr>
          <a:xfrm>
            <a:off x="323850" y="260350"/>
            <a:ext cx="7467600" cy="685800"/>
          </a:xfrm>
        </p:spPr>
        <p:txBody>
          <a:bodyPr/>
          <a:lstStyle/>
          <a:p>
            <a:r>
              <a:rPr lang="it-IT" altLang="it-IT" sz="3200">
                <a:solidFill>
                  <a:srgbClr val="CC6600"/>
                </a:solidFill>
              </a:rPr>
              <a:t>LIKE (1)</a:t>
            </a:r>
          </a:p>
        </p:txBody>
      </p:sp>
      <p:sp>
        <p:nvSpPr>
          <p:cNvPr id="146866" name="Rectangle 434"/>
          <p:cNvSpPr>
            <a:spLocks noChangeArrowheads="1"/>
          </p:cNvSpPr>
          <p:nvPr/>
        </p:nvSpPr>
        <p:spPr bwMode="auto">
          <a:xfrm>
            <a:off x="3624263" y="6630988"/>
            <a:ext cx="639762" cy="0"/>
          </a:xfrm>
          <a:prstGeom prst="rect">
            <a:avLst/>
          </a:prstGeom>
          <a:solidFill>
            <a:srgbClr val="99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t-IT"/>
          </a:p>
        </p:txBody>
      </p:sp>
      <p:sp>
        <p:nvSpPr>
          <p:cNvPr id="146865" name="Text Box 433"/>
          <p:cNvSpPr txBox="1">
            <a:spLocks noChangeArrowheads="1"/>
          </p:cNvSpPr>
          <p:nvPr/>
        </p:nvSpPr>
        <p:spPr bwMode="auto">
          <a:xfrm>
            <a:off x="4271963" y="-1509713"/>
            <a:ext cx="800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ea typeface="Times New Roman" panose="02020603050405020304" pitchFamily="18" charset="0"/>
                <a:cs typeface="Arial" panose="020B0604020202020204" pitchFamily="34" charset="0"/>
              </a:rPr>
              <a:t>T1</a:t>
            </a:r>
            <a:endParaRPr lang="it-IT" altLang="it-IT" sz="2400" b="0">
              <a:latin typeface="Times New Roman" panose="02020603050405020304" pitchFamily="18" charset="0"/>
              <a:ea typeface="Times New Roman" panose="02020603050405020304" pitchFamily="18" charset="0"/>
              <a:cs typeface="Arial" panose="020B0604020202020204" pitchFamily="34" charset="0"/>
            </a:endParaRPr>
          </a:p>
        </p:txBody>
      </p:sp>
      <p:sp>
        <p:nvSpPr>
          <p:cNvPr id="147001" name="Rectangle 569"/>
          <p:cNvSpPr>
            <a:spLocks noChangeArrowheads="1"/>
          </p:cNvSpPr>
          <p:nvPr/>
        </p:nvSpPr>
        <p:spPr bwMode="auto">
          <a:xfrm>
            <a:off x="817563" y="4941888"/>
            <a:ext cx="7489825" cy="121285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226800" bIns="82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Cognome, Dipartimento</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Cognome LIKE ‘R*’;</a:t>
            </a:r>
          </a:p>
        </p:txBody>
      </p:sp>
      <p:sp>
        <p:nvSpPr>
          <p:cNvPr id="147002" name="Rectangle 570"/>
          <p:cNvSpPr>
            <a:spLocks noChangeArrowheads="1"/>
          </p:cNvSpPr>
          <p:nvPr/>
        </p:nvSpPr>
        <p:spPr bwMode="auto">
          <a:xfrm>
            <a:off x="5292725" y="5286375"/>
            <a:ext cx="2592388" cy="4937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b="0"/>
              <a:t>Gli impiegati con il cognome che inizia per 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6994">
                                            <p:txEl>
                                              <p:pRg st="5" end="5"/>
                                            </p:txEl>
                                          </p:spTgt>
                                        </p:tgtEl>
                                        <p:attrNameLst>
                                          <p:attrName>style.visibility</p:attrName>
                                        </p:attrNameLst>
                                      </p:cBhvr>
                                      <p:to>
                                        <p:strVal val="visible"/>
                                      </p:to>
                                    </p:set>
                                    <p:animEffect transition="in" filter="dissolve">
                                      <p:cBhvr>
                                        <p:cTn id="7" dur="500"/>
                                        <p:tgtEl>
                                          <p:spTgt spid="146994">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6994">
                                            <p:txEl>
                                              <p:pRg st="6" end="6"/>
                                            </p:txEl>
                                          </p:spTgt>
                                        </p:tgtEl>
                                        <p:attrNameLst>
                                          <p:attrName>style.visibility</p:attrName>
                                        </p:attrNameLst>
                                      </p:cBhvr>
                                      <p:to>
                                        <p:strVal val="visible"/>
                                      </p:to>
                                    </p:set>
                                    <p:animEffect transition="in" filter="dissolve">
                                      <p:cBhvr>
                                        <p:cTn id="10" dur="500"/>
                                        <p:tgtEl>
                                          <p:spTgt spid="146994">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46994">
                                            <p:txEl>
                                              <p:pRg st="7" end="7"/>
                                            </p:txEl>
                                          </p:spTgt>
                                        </p:tgtEl>
                                        <p:attrNameLst>
                                          <p:attrName>style.visibility</p:attrName>
                                        </p:attrNameLst>
                                      </p:cBhvr>
                                      <p:to>
                                        <p:strVal val="visible"/>
                                      </p:to>
                                    </p:set>
                                    <p:animEffect transition="in" filter="dissolve">
                                      <p:cBhvr>
                                        <p:cTn id="13" dur="500"/>
                                        <p:tgtEl>
                                          <p:spTgt spid="146994">
                                            <p:txEl>
                                              <p:pRg st="7" end="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46994">
                                            <p:txEl>
                                              <p:pRg st="8" end="8"/>
                                            </p:txEl>
                                          </p:spTgt>
                                        </p:tgtEl>
                                        <p:attrNameLst>
                                          <p:attrName>style.visibility</p:attrName>
                                        </p:attrNameLst>
                                      </p:cBhvr>
                                      <p:to>
                                        <p:strVal val="visible"/>
                                      </p:to>
                                    </p:set>
                                    <p:animEffect transition="in" filter="dissolve">
                                      <p:cBhvr>
                                        <p:cTn id="16" dur="500"/>
                                        <p:tgtEl>
                                          <p:spTgt spid="146994">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7001"/>
                                        </p:tgtEl>
                                        <p:attrNameLst>
                                          <p:attrName>style.visibility</p:attrName>
                                        </p:attrNameLst>
                                      </p:cBhvr>
                                      <p:to>
                                        <p:strVal val="visible"/>
                                      </p:to>
                                    </p:set>
                                    <p:animEffect transition="in" filter="dissolve">
                                      <p:cBhvr>
                                        <p:cTn id="21" dur="500"/>
                                        <p:tgtEl>
                                          <p:spTgt spid="14700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7002"/>
                                        </p:tgtEl>
                                        <p:attrNameLst>
                                          <p:attrName>style.visibility</p:attrName>
                                        </p:attrNameLst>
                                      </p:cBhvr>
                                      <p:to>
                                        <p:strVal val="visible"/>
                                      </p:to>
                                    </p:set>
                                    <p:animEffect transition="in" filter="dissolve">
                                      <p:cBhvr>
                                        <p:cTn id="24" dur="500"/>
                                        <p:tgtEl>
                                          <p:spTgt spid="147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01" grpId="0" animBg="1"/>
      <p:bldP spid="1470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4"/>
          <p:cNvSpPr>
            <a:spLocks noGrp="1"/>
          </p:cNvSpPr>
          <p:nvPr>
            <p:ph type="sldNum" sz="quarter" idx="11"/>
          </p:nvPr>
        </p:nvSpPr>
        <p:spPr/>
        <p:txBody>
          <a:bodyPr/>
          <a:lstStyle/>
          <a:p>
            <a:fld id="{9BFBF331-4402-4247-9D10-12B2EBC1E136}" type="slidenum">
              <a:rPr lang="it-IT" altLang="it-IT"/>
              <a:pPr/>
              <a:t>6</a:t>
            </a:fld>
            <a:endParaRPr lang="it-IT" altLang="it-IT">
              <a:solidFill>
                <a:schemeClr val="tx1"/>
              </a:solidFill>
            </a:endParaRPr>
          </a:p>
        </p:txBody>
      </p:sp>
      <p:sp>
        <p:nvSpPr>
          <p:cNvPr id="171010" name="Rectangle 2"/>
          <p:cNvSpPr>
            <a:spLocks noGrp="1" noChangeArrowheads="1"/>
          </p:cNvSpPr>
          <p:nvPr>
            <p:ph type="title"/>
          </p:nvPr>
        </p:nvSpPr>
        <p:spPr>
          <a:xfrm>
            <a:off x="323850" y="260350"/>
            <a:ext cx="7467600" cy="685800"/>
          </a:xfrm>
        </p:spPr>
        <p:txBody>
          <a:bodyPr/>
          <a:lstStyle/>
          <a:p>
            <a:r>
              <a:rPr lang="it-IT" altLang="it-IT" sz="3200">
                <a:solidFill>
                  <a:srgbClr val="CC6600"/>
                </a:solidFill>
              </a:rPr>
              <a:t>LIKE (2)</a:t>
            </a:r>
          </a:p>
        </p:txBody>
      </p:sp>
      <p:sp>
        <p:nvSpPr>
          <p:cNvPr id="171031" name="Rectangle 23"/>
          <p:cNvSpPr>
            <a:spLocks noChangeArrowheads="1"/>
          </p:cNvSpPr>
          <p:nvPr/>
        </p:nvSpPr>
        <p:spPr bwMode="auto">
          <a:xfrm>
            <a:off x="520700" y="1133475"/>
            <a:ext cx="8083550" cy="5248275"/>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226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buFontTx/>
              <a:buNone/>
            </a:pPr>
            <a:r>
              <a:rPr lang="it-IT" altLang="it-IT" sz="1800" b="0">
                <a:effectLst/>
              </a:rPr>
              <a:t>[ ]		ricerca un  carattere fra quelli elencati fra le parentesi quadre</a:t>
            </a:r>
          </a:p>
          <a:p>
            <a:pPr>
              <a:spcBef>
                <a:spcPct val="50000"/>
              </a:spcBef>
              <a:buFontTx/>
              <a:buNone/>
            </a:pPr>
            <a:r>
              <a:rPr lang="it-IT" altLang="it-IT" sz="1800" b="0">
                <a:effectLst/>
              </a:rPr>
              <a:t> !		ricerca caratteri diversi da quelli specificati tra [ ]  (anche ^) </a:t>
            </a:r>
          </a:p>
          <a:p>
            <a:pPr>
              <a:spcBef>
                <a:spcPct val="50000"/>
              </a:spcBef>
              <a:buFontTx/>
              <a:buNone/>
            </a:pPr>
            <a:r>
              <a:rPr lang="it-IT" altLang="it-IT" sz="1800" b="0">
                <a:effectLst/>
              </a:rPr>
              <a:t>[</a:t>
            </a:r>
            <a:r>
              <a:rPr lang="el-GR" altLang="it-IT" sz="1800" b="0">
                <a:effectLst/>
                <a:cs typeface="Arial" panose="020B0604020202020204" pitchFamily="34" charset="0"/>
              </a:rPr>
              <a:t>α</a:t>
            </a:r>
            <a:r>
              <a:rPr lang="it-IT" altLang="it-IT" sz="1800" b="0">
                <a:effectLst/>
                <a:cs typeface="Arial" panose="020B0604020202020204" pitchFamily="34" charset="0"/>
              </a:rPr>
              <a:t>-</a:t>
            </a:r>
            <a:r>
              <a:rPr lang="el-GR" altLang="it-IT" sz="1800" b="0">
                <a:effectLst/>
                <a:cs typeface="Arial" panose="020B0604020202020204" pitchFamily="34" charset="0"/>
              </a:rPr>
              <a:t>β</a:t>
            </a:r>
            <a:r>
              <a:rPr lang="it-IT" altLang="it-IT" sz="1800" b="0">
                <a:effectLst/>
                <a:cs typeface="Arial" panose="020B0604020202020204" pitchFamily="34" charset="0"/>
              </a:rPr>
              <a:t>]</a:t>
            </a:r>
            <a:r>
              <a:rPr lang="it-IT" altLang="it-IT" sz="1800" b="0">
                <a:effectLst/>
              </a:rPr>
              <a:t> 	ricerca i caratteri di un intervallo. Deve essere </a:t>
            </a:r>
            <a:r>
              <a:rPr lang="el-GR" altLang="it-IT" sz="1800" b="0">
                <a:effectLst/>
                <a:cs typeface="Arial" panose="020B0604020202020204" pitchFamily="34" charset="0"/>
              </a:rPr>
              <a:t>α</a:t>
            </a:r>
            <a:r>
              <a:rPr lang="it-IT" altLang="it-IT" sz="1800" b="0">
                <a:effectLst/>
                <a:cs typeface="Arial" panose="020B0604020202020204" pitchFamily="34" charset="0"/>
              </a:rPr>
              <a:t>&lt;</a:t>
            </a:r>
            <a:r>
              <a:rPr lang="el-GR" altLang="it-IT" sz="1800" b="0">
                <a:effectLst/>
                <a:cs typeface="Arial" panose="020B0604020202020204" pitchFamily="34" charset="0"/>
              </a:rPr>
              <a:t>β</a:t>
            </a:r>
            <a:endParaRPr lang="it-IT" altLang="it-IT" sz="1800" b="0">
              <a:effectLst/>
            </a:endParaRPr>
          </a:p>
          <a:p>
            <a:pPr>
              <a:spcBef>
                <a:spcPct val="50000"/>
              </a:spcBef>
              <a:buFontTx/>
              <a:buNone/>
            </a:pPr>
            <a:r>
              <a:rPr lang="it-IT" altLang="it-IT" sz="1800" b="0">
                <a:effectLst/>
              </a:rPr>
              <a:t>#   		ricerca un carattere numerico (“caratteri jolly” nella guida in linea)</a:t>
            </a:r>
          </a:p>
          <a:p>
            <a:pPr>
              <a:spcBef>
                <a:spcPct val="50000"/>
              </a:spcBef>
              <a:buFontTx/>
              <a:buNone/>
            </a:pPr>
            <a:endParaRPr lang="it-IT" altLang="it-IT" sz="1800" b="0">
              <a:effectLst/>
            </a:endParaRPr>
          </a:p>
          <a:p>
            <a:pPr>
              <a:spcBef>
                <a:spcPct val="50000"/>
              </a:spcBef>
              <a:buFontTx/>
              <a:buNone/>
            </a:pPr>
            <a:r>
              <a:rPr lang="it-IT" altLang="it-IT" sz="1800">
                <a:effectLst/>
                <a:latin typeface="Courier New" panose="02070309020205020404" pitchFamily="49" charset="0"/>
              </a:rPr>
              <a:t>Like “R[ai]s*” </a:t>
            </a:r>
            <a:r>
              <a:rPr lang="it-IT" altLang="it-IT" sz="1800" b="0">
                <a:effectLst/>
                <a:sym typeface="Wingdings" panose="05000000000000000000" pitchFamily="2" charset="2"/>
              </a:rPr>
              <a:t> </a:t>
            </a:r>
            <a:r>
              <a:rPr lang="it-IT" altLang="it-IT" sz="1800" b="0">
                <a:effectLst/>
              </a:rPr>
              <a:t>Raso, Riso, Rasente, Risoluto ma non Rosoni</a:t>
            </a:r>
          </a:p>
          <a:p>
            <a:pPr>
              <a:spcBef>
                <a:spcPct val="50000"/>
              </a:spcBef>
              <a:buFontTx/>
              <a:buNone/>
            </a:pPr>
            <a:r>
              <a:rPr lang="it-IT" altLang="it-IT" sz="1800">
                <a:effectLst/>
                <a:latin typeface="Courier New" panose="02070309020205020404" pitchFamily="49" charset="0"/>
              </a:rPr>
              <a:t>Like “R[!i]s?”</a:t>
            </a:r>
            <a:r>
              <a:rPr lang="it-IT" altLang="it-IT" sz="1800" b="0">
                <a:effectLst/>
              </a:rPr>
              <a:t>  </a:t>
            </a:r>
            <a:r>
              <a:rPr lang="it-IT" altLang="it-IT" sz="1800" b="0">
                <a:effectLst/>
                <a:sym typeface="Wingdings" panose="05000000000000000000" pitchFamily="2" charset="2"/>
              </a:rPr>
              <a:t> </a:t>
            </a:r>
            <a:r>
              <a:rPr lang="it-IT" altLang="it-IT" sz="1800" b="0">
                <a:effectLst/>
              </a:rPr>
              <a:t>Raso, Reso, Roso, ma non Rosoni, Riso, Risaia</a:t>
            </a:r>
          </a:p>
          <a:p>
            <a:pPr>
              <a:spcBef>
                <a:spcPct val="50000"/>
              </a:spcBef>
              <a:buFontTx/>
              <a:buNone/>
            </a:pPr>
            <a:r>
              <a:rPr lang="it-IT" altLang="it-IT" sz="1800">
                <a:effectLst/>
                <a:latin typeface="Courier New" panose="02070309020205020404" pitchFamily="49" charset="0"/>
              </a:rPr>
              <a:t>Like “[A-M]*”</a:t>
            </a:r>
            <a:r>
              <a:rPr lang="it-IT" altLang="it-IT" sz="1800" b="0">
                <a:effectLst/>
              </a:rPr>
              <a:t>    </a:t>
            </a:r>
            <a:r>
              <a:rPr lang="it-IT" altLang="it-IT" sz="1800" b="0">
                <a:effectLst/>
                <a:sym typeface="Wingdings" panose="05000000000000000000" pitchFamily="2" charset="2"/>
              </a:rPr>
              <a:t> </a:t>
            </a:r>
            <a:r>
              <a:rPr lang="it-IT" altLang="it-IT" sz="1800" b="0">
                <a:effectLst/>
              </a:rPr>
              <a:t>tutte le stringhe che iniziano con un </a:t>
            </a:r>
          </a:p>
          <a:p>
            <a:pPr>
              <a:spcBef>
                <a:spcPct val="0"/>
              </a:spcBef>
              <a:buFontTx/>
              <a:buNone/>
            </a:pPr>
            <a:r>
              <a:rPr lang="it-IT" altLang="it-IT" sz="1800" b="0">
                <a:effectLst/>
              </a:rPr>
              <a:t>			        carattere compreso tra A ed M</a:t>
            </a:r>
          </a:p>
        </p:txBody>
      </p:sp>
      <p:sp>
        <p:nvSpPr>
          <p:cNvPr id="171430" name="Rectangle 422"/>
          <p:cNvSpPr>
            <a:spLocks noChangeArrowheads="1"/>
          </p:cNvSpPr>
          <p:nvPr/>
        </p:nvSpPr>
        <p:spPr bwMode="auto">
          <a:xfrm>
            <a:off x="817563" y="5013325"/>
            <a:ext cx="7489825" cy="121285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334800" bIns="82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Cognome, Dipartimento</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Cognome LIKE [Carattere iniziale?] &amp; ‘*’;</a:t>
            </a:r>
          </a:p>
        </p:txBody>
      </p:sp>
      <p:sp>
        <p:nvSpPr>
          <p:cNvPr id="171431" name="Rectangle 423"/>
          <p:cNvSpPr>
            <a:spLocks noChangeArrowheads="1"/>
          </p:cNvSpPr>
          <p:nvPr/>
        </p:nvSpPr>
        <p:spPr bwMode="auto">
          <a:xfrm>
            <a:off x="4778375" y="5157788"/>
            <a:ext cx="3384550" cy="5762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b="0"/>
              <a:t>L’iniziale del cognome è scelta quando si esegue l’interrogazione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1031">
                                            <p:txEl>
                                              <p:pRg st="5" end="5"/>
                                            </p:txEl>
                                          </p:spTgt>
                                        </p:tgtEl>
                                        <p:attrNameLst>
                                          <p:attrName>style.visibility</p:attrName>
                                        </p:attrNameLst>
                                      </p:cBhvr>
                                      <p:to>
                                        <p:strVal val="visible"/>
                                      </p:to>
                                    </p:set>
                                    <p:animEffect transition="in" filter="dissolve">
                                      <p:cBhvr>
                                        <p:cTn id="7" dur="500"/>
                                        <p:tgtEl>
                                          <p:spTgt spid="17103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1031">
                                            <p:txEl>
                                              <p:pRg st="6" end="6"/>
                                            </p:txEl>
                                          </p:spTgt>
                                        </p:tgtEl>
                                        <p:attrNameLst>
                                          <p:attrName>style.visibility</p:attrName>
                                        </p:attrNameLst>
                                      </p:cBhvr>
                                      <p:to>
                                        <p:strVal val="visible"/>
                                      </p:to>
                                    </p:set>
                                    <p:animEffect transition="in" filter="dissolve">
                                      <p:cBhvr>
                                        <p:cTn id="12" dur="500"/>
                                        <p:tgtEl>
                                          <p:spTgt spid="171031">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1031">
                                            <p:txEl>
                                              <p:pRg st="7" end="7"/>
                                            </p:txEl>
                                          </p:spTgt>
                                        </p:tgtEl>
                                        <p:attrNameLst>
                                          <p:attrName>style.visibility</p:attrName>
                                        </p:attrNameLst>
                                      </p:cBhvr>
                                      <p:to>
                                        <p:strVal val="visible"/>
                                      </p:to>
                                    </p:set>
                                    <p:animEffect transition="in" filter="dissolve">
                                      <p:cBhvr>
                                        <p:cTn id="17" dur="500"/>
                                        <p:tgtEl>
                                          <p:spTgt spid="171031">
                                            <p:txEl>
                                              <p:pRg st="7" end="7"/>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71031">
                                            <p:txEl>
                                              <p:pRg st="8" end="8"/>
                                            </p:txEl>
                                          </p:spTgt>
                                        </p:tgtEl>
                                        <p:attrNameLst>
                                          <p:attrName>style.visibility</p:attrName>
                                        </p:attrNameLst>
                                      </p:cBhvr>
                                      <p:to>
                                        <p:strVal val="visible"/>
                                      </p:to>
                                    </p:set>
                                    <p:animEffect transition="in" filter="dissolve">
                                      <p:cBhvr>
                                        <p:cTn id="20" dur="500"/>
                                        <p:tgtEl>
                                          <p:spTgt spid="171031">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1" nodeType="clickEffect">
                                  <p:stCondLst>
                                    <p:cond delay="0"/>
                                  </p:stCondLst>
                                  <p:childTnLst>
                                    <p:set>
                                      <p:cBhvr>
                                        <p:cTn id="24" dur="1" fill="hold">
                                          <p:stCondLst>
                                            <p:cond delay="0"/>
                                          </p:stCondLst>
                                        </p:cTn>
                                        <p:tgtEl>
                                          <p:spTgt spid="171431"/>
                                        </p:tgtEl>
                                        <p:attrNameLst>
                                          <p:attrName>style.visibility</p:attrName>
                                        </p:attrNameLst>
                                      </p:cBhvr>
                                      <p:to>
                                        <p:strVal val="visible"/>
                                      </p:to>
                                    </p:set>
                                    <p:animEffect transition="in" filter="dissolve">
                                      <p:cBhvr>
                                        <p:cTn id="25" dur="500"/>
                                        <p:tgtEl>
                                          <p:spTgt spid="17143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1430"/>
                                        </p:tgtEl>
                                        <p:attrNameLst>
                                          <p:attrName>style.visibility</p:attrName>
                                        </p:attrNameLst>
                                      </p:cBhvr>
                                      <p:to>
                                        <p:strVal val="visible"/>
                                      </p:to>
                                    </p:set>
                                    <p:animEffect transition="in" filter="dissolve">
                                      <p:cBhvr>
                                        <p:cTn id="28" dur="500"/>
                                        <p:tgtEl>
                                          <p:spTgt spid="17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430" grpId="0" animBg="1"/>
      <p:bldP spid="17143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4"/>
          <p:cNvSpPr>
            <a:spLocks noGrp="1"/>
          </p:cNvSpPr>
          <p:nvPr>
            <p:ph type="sldNum" sz="quarter" idx="11"/>
          </p:nvPr>
        </p:nvSpPr>
        <p:spPr/>
        <p:txBody>
          <a:bodyPr/>
          <a:lstStyle/>
          <a:p>
            <a:fld id="{3494BBB0-9F58-48AB-8B77-73B5640C294C}" type="slidenum">
              <a:rPr lang="it-IT" altLang="it-IT"/>
              <a:pPr/>
              <a:t>7</a:t>
            </a:fld>
            <a:endParaRPr lang="it-IT" altLang="it-IT">
              <a:solidFill>
                <a:schemeClr val="tx1"/>
              </a:solidFill>
            </a:endParaRPr>
          </a:p>
        </p:txBody>
      </p:sp>
      <p:sp>
        <p:nvSpPr>
          <p:cNvPr id="177154" name="Rectangle 2"/>
          <p:cNvSpPr>
            <a:spLocks noGrp="1" noChangeArrowheads="1"/>
          </p:cNvSpPr>
          <p:nvPr>
            <p:ph type="title"/>
          </p:nvPr>
        </p:nvSpPr>
        <p:spPr>
          <a:xfrm>
            <a:off x="304800" y="160338"/>
            <a:ext cx="7467600" cy="685800"/>
          </a:xfrm>
        </p:spPr>
        <p:txBody>
          <a:bodyPr/>
          <a:lstStyle/>
          <a:p>
            <a:r>
              <a:rPr lang="it-IT" altLang="it-IT" sz="3200">
                <a:solidFill>
                  <a:srgbClr val="CC6600"/>
                </a:solidFill>
              </a:rPr>
              <a:t>Funzioni di aggregazione (1)</a:t>
            </a:r>
            <a:endParaRPr lang="it-IT" altLang="it-IT" sz="3200">
              <a:solidFill>
                <a:schemeClr val="accent2"/>
              </a:solidFill>
            </a:endParaRPr>
          </a:p>
        </p:txBody>
      </p:sp>
      <p:sp>
        <p:nvSpPr>
          <p:cNvPr id="177220" name="Rectangle 68"/>
          <p:cNvSpPr>
            <a:spLocks noChangeArrowheads="1"/>
          </p:cNvSpPr>
          <p:nvPr/>
        </p:nvSpPr>
        <p:spPr bwMode="auto">
          <a:xfrm>
            <a:off x="439738" y="1150938"/>
            <a:ext cx="8245475" cy="5272087"/>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226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pPr>
            <a:r>
              <a:rPr lang="it-IT" altLang="it-IT" sz="1800">
                <a:solidFill>
                  <a:schemeClr val="accent2"/>
                </a:solidFill>
                <a:effectLst/>
              </a:rPr>
              <a:t>COUNT</a:t>
            </a:r>
            <a:r>
              <a:rPr lang="it-IT" altLang="it-IT" sz="1800" b="0">
                <a:effectLst/>
              </a:rPr>
              <a:t>, </a:t>
            </a:r>
            <a:r>
              <a:rPr lang="it-IT" altLang="it-IT" sz="1800">
                <a:solidFill>
                  <a:schemeClr val="accent2"/>
                </a:solidFill>
                <a:effectLst/>
              </a:rPr>
              <a:t>SUM</a:t>
            </a:r>
            <a:r>
              <a:rPr lang="it-IT" altLang="it-IT" sz="1800" b="0">
                <a:effectLst/>
              </a:rPr>
              <a:t>, </a:t>
            </a:r>
            <a:r>
              <a:rPr lang="it-IT" altLang="it-IT" sz="1800">
                <a:solidFill>
                  <a:schemeClr val="accent2"/>
                </a:solidFill>
                <a:effectLst/>
              </a:rPr>
              <a:t>MIN</a:t>
            </a:r>
            <a:r>
              <a:rPr lang="it-IT" altLang="it-IT" sz="1800" b="0">
                <a:effectLst/>
              </a:rPr>
              <a:t>, </a:t>
            </a:r>
            <a:r>
              <a:rPr lang="it-IT" altLang="it-IT" sz="1800">
                <a:solidFill>
                  <a:schemeClr val="accent2"/>
                </a:solidFill>
                <a:effectLst/>
              </a:rPr>
              <a:t>MAX</a:t>
            </a:r>
            <a:r>
              <a:rPr lang="it-IT" altLang="it-IT" sz="1800" b="0">
                <a:effectLst/>
              </a:rPr>
              <a:t>, </a:t>
            </a:r>
            <a:r>
              <a:rPr lang="it-IT" altLang="it-IT" sz="1800">
                <a:solidFill>
                  <a:schemeClr val="accent2"/>
                </a:solidFill>
                <a:effectLst/>
              </a:rPr>
              <a:t>AVG</a:t>
            </a:r>
            <a:r>
              <a:rPr lang="it-IT" altLang="it-IT" sz="1800" b="0">
                <a:effectLst/>
              </a:rPr>
              <a:t>, …</a:t>
            </a:r>
          </a:p>
          <a:p>
            <a:pPr>
              <a:spcBef>
                <a:spcPct val="125000"/>
              </a:spcBef>
            </a:pPr>
            <a:r>
              <a:rPr lang="it-IT" altLang="it-IT" sz="1800" b="0">
                <a:effectLst/>
              </a:rPr>
              <a:t>Sintetizzano le informazioni di una colonna in un solo valore</a:t>
            </a:r>
          </a:p>
          <a:p>
            <a:pPr>
              <a:spcBef>
                <a:spcPct val="70000"/>
              </a:spcBef>
            </a:pPr>
            <a:r>
              <a:rPr lang="it-IT" altLang="it-IT" sz="1800" b="0">
                <a:effectLst/>
              </a:rPr>
              <a:t>Possono comparire </a:t>
            </a:r>
            <a:r>
              <a:rPr lang="it-IT" altLang="it-IT" sz="1800" b="0" u="sng">
                <a:effectLst/>
              </a:rPr>
              <a:t>solo</a:t>
            </a:r>
            <a:r>
              <a:rPr lang="it-IT" altLang="it-IT" sz="1800" b="0">
                <a:effectLst/>
              </a:rPr>
              <a:t> nelle clausole </a:t>
            </a:r>
            <a:r>
              <a:rPr lang="it-IT" altLang="it-IT" sz="1800">
                <a:effectLst/>
              </a:rPr>
              <a:t>SELECT</a:t>
            </a:r>
            <a:r>
              <a:rPr lang="it-IT" altLang="it-IT" sz="1800" b="0">
                <a:effectLst/>
              </a:rPr>
              <a:t> e </a:t>
            </a:r>
            <a:r>
              <a:rPr lang="it-IT" altLang="it-IT" sz="1800">
                <a:effectLst/>
              </a:rPr>
              <a:t>HAVING</a:t>
            </a:r>
            <a:r>
              <a:rPr lang="it-IT" altLang="it-IT" sz="1800" b="0">
                <a:effectLst/>
              </a:rPr>
              <a:t> </a:t>
            </a:r>
          </a:p>
          <a:p>
            <a:pPr>
              <a:spcBef>
                <a:spcPct val="70000"/>
              </a:spcBef>
            </a:pPr>
            <a:r>
              <a:rPr lang="it-IT" altLang="it-IT" sz="1800">
                <a:effectLst/>
              </a:rPr>
              <a:t>COUNT</a:t>
            </a:r>
            <a:r>
              <a:rPr lang="it-IT" altLang="it-IT" sz="1800" b="0">
                <a:effectLst/>
              </a:rPr>
              <a:t>: conta il numero di righe o di valori non nulli in una colonna</a:t>
            </a:r>
          </a:p>
          <a:p>
            <a:pPr lvl="1">
              <a:spcBef>
                <a:spcPct val="30000"/>
              </a:spcBef>
            </a:pPr>
            <a:r>
              <a:rPr lang="it-IT" altLang="it-IT" sz="1800">
                <a:effectLst/>
                <a:latin typeface="Courier New" panose="02070309020205020404" pitchFamily="49" charset="0"/>
              </a:rPr>
              <a:t>COUNT(*)</a:t>
            </a:r>
            <a:r>
              <a:rPr lang="it-IT" altLang="it-IT" sz="1800" b="0">
                <a:effectLst/>
              </a:rPr>
              <a:t> conta le righe di una tabella</a:t>
            </a:r>
          </a:p>
          <a:p>
            <a:pPr>
              <a:spcBef>
                <a:spcPct val="70000"/>
              </a:spcBef>
            </a:pPr>
            <a:r>
              <a:rPr lang="it-IT" altLang="it-IT" sz="1800">
                <a:effectLst/>
              </a:rPr>
              <a:t>SUM</a:t>
            </a:r>
            <a:r>
              <a:rPr lang="it-IT" altLang="it-IT" sz="1800" b="0">
                <a:effectLst/>
              </a:rPr>
              <a:t>: somma i valori non nulli di una colonna</a:t>
            </a:r>
          </a:p>
          <a:p>
            <a:pPr>
              <a:spcBef>
                <a:spcPct val="70000"/>
              </a:spcBef>
            </a:pPr>
            <a:r>
              <a:rPr lang="it-IT" altLang="it-IT" sz="1800">
                <a:effectLst/>
              </a:rPr>
              <a:t>AVG</a:t>
            </a:r>
            <a:r>
              <a:rPr lang="it-IT" altLang="it-IT" sz="1800" b="0">
                <a:effectLst/>
              </a:rPr>
              <a:t>: restituisce la media dei valori non nulli di una colonna</a:t>
            </a:r>
          </a:p>
          <a:p>
            <a:pPr lvl="1">
              <a:spcBef>
                <a:spcPct val="30000"/>
              </a:spcBef>
            </a:pPr>
            <a:r>
              <a:rPr lang="it-IT" altLang="it-IT" sz="1800">
                <a:effectLst/>
                <a:latin typeface="Courier New" panose="02070309020205020404" pitchFamily="49" charset="0"/>
              </a:rPr>
              <a:t>AVG(Stipendio)</a:t>
            </a:r>
            <a:r>
              <a:rPr lang="it-IT" altLang="it-IT" sz="1800" b="0">
                <a:effectLst/>
              </a:rPr>
              <a:t> = </a:t>
            </a:r>
            <a:r>
              <a:rPr lang="it-IT" altLang="it-IT" sz="1800">
                <a:effectLst/>
                <a:latin typeface="Courier New" panose="02070309020205020404" pitchFamily="49" charset="0"/>
              </a:rPr>
              <a:t>SUM(Stipendio)/COUNT(Stipendio) </a:t>
            </a:r>
          </a:p>
          <a:p>
            <a:pPr>
              <a:spcBef>
                <a:spcPct val="70000"/>
              </a:spcBef>
            </a:pPr>
            <a:r>
              <a:rPr lang="it-IT" altLang="it-IT" sz="1800">
                <a:effectLst/>
              </a:rPr>
              <a:t>MIN, MAX</a:t>
            </a:r>
            <a:r>
              <a:rPr lang="it-IT" altLang="it-IT" sz="1800" b="0">
                <a:effectLst/>
              </a:rPr>
              <a:t>:</a:t>
            </a:r>
            <a:r>
              <a:rPr lang="it-IT" altLang="it-IT" sz="1800">
                <a:effectLst/>
              </a:rPr>
              <a:t> </a:t>
            </a:r>
            <a:r>
              <a:rPr lang="it-IT" altLang="it-IT" sz="1800" b="0">
                <a:effectLst/>
              </a:rPr>
              <a:t>restituiscono il valore minimo e massimo di una colonna</a:t>
            </a:r>
          </a:p>
        </p:txBody>
      </p:sp>
      <p:sp>
        <p:nvSpPr>
          <p:cNvPr id="177221" name="Rectangle 69"/>
          <p:cNvSpPr>
            <a:spLocks noChangeArrowheads="1"/>
          </p:cNvSpPr>
          <p:nvPr/>
        </p:nvSpPr>
        <p:spPr bwMode="auto">
          <a:xfrm>
            <a:off x="817563" y="5502275"/>
            <a:ext cx="7489825" cy="63817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828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COUNT(*) FROM Impiegati; </a:t>
            </a:r>
          </a:p>
        </p:txBody>
      </p:sp>
      <p:sp>
        <p:nvSpPr>
          <p:cNvPr id="177222" name="Rectangle 70"/>
          <p:cNvSpPr>
            <a:spLocks noChangeArrowheads="1"/>
          </p:cNvSpPr>
          <p:nvPr/>
        </p:nvSpPr>
        <p:spPr bwMode="auto">
          <a:xfrm>
            <a:off x="5354638" y="5656263"/>
            <a:ext cx="2592387" cy="3397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b="0"/>
              <a:t>Restituisce 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7220">
                                            <p:txEl>
                                              <p:pRg st="3" end="3"/>
                                            </p:txEl>
                                          </p:spTgt>
                                        </p:tgtEl>
                                        <p:attrNameLst>
                                          <p:attrName>style.visibility</p:attrName>
                                        </p:attrNameLst>
                                      </p:cBhvr>
                                      <p:to>
                                        <p:strVal val="visible"/>
                                      </p:to>
                                    </p:set>
                                    <p:animEffect transition="in" filter="dissolve">
                                      <p:cBhvr>
                                        <p:cTn id="7" dur="500"/>
                                        <p:tgtEl>
                                          <p:spTgt spid="177220">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7220">
                                            <p:txEl>
                                              <p:pRg st="4" end="4"/>
                                            </p:txEl>
                                          </p:spTgt>
                                        </p:tgtEl>
                                        <p:attrNameLst>
                                          <p:attrName>style.visibility</p:attrName>
                                        </p:attrNameLst>
                                      </p:cBhvr>
                                      <p:to>
                                        <p:strVal val="visible"/>
                                      </p:to>
                                    </p:set>
                                    <p:animEffect transition="in" filter="dissolve">
                                      <p:cBhvr>
                                        <p:cTn id="10" dur="500"/>
                                        <p:tgtEl>
                                          <p:spTgt spid="177220">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77220">
                                            <p:txEl>
                                              <p:pRg st="5" end="5"/>
                                            </p:txEl>
                                          </p:spTgt>
                                        </p:tgtEl>
                                        <p:attrNameLst>
                                          <p:attrName>style.visibility</p:attrName>
                                        </p:attrNameLst>
                                      </p:cBhvr>
                                      <p:to>
                                        <p:strVal val="visible"/>
                                      </p:to>
                                    </p:set>
                                    <p:animEffect transition="in" filter="dissolve">
                                      <p:cBhvr>
                                        <p:cTn id="15" dur="500"/>
                                        <p:tgtEl>
                                          <p:spTgt spid="177220">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77220">
                                            <p:txEl>
                                              <p:pRg st="6" end="6"/>
                                            </p:txEl>
                                          </p:spTgt>
                                        </p:tgtEl>
                                        <p:attrNameLst>
                                          <p:attrName>style.visibility</p:attrName>
                                        </p:attrNameLst>
                                      </p:cBhvr>
                                      <p:to>
                                        <p:strVal val="visible"/>
                                      </p:to>
                                    </p:set>
                                    <p:animEffect transition="in" filter="dissolve">
                                      <p:cBhvr>
                                        <p:cTn id="20" dur="500"/>
                                        <p:tgtEl>
                                          <p:spTgt spid="177220">
                                            <p:txEl>
                                              <p:pRg st="6" end="6"/>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77220">
                                            <p:txEl>
                                              <p:pRg st="7" end="7"/>
                                            </p:txEl>
                                          </p:spTgt>
                                        </p:tgtEl>
                                        <p:attrNameLst>
                                          <p:attrName>style.visibility</p:attrName>
                                        </p:attrNameLst>
                                      </p:cBhvr>
                                      <p:to>
                                        <p:strVal val="visible"/>
                                      </p:to>
                                    </p:set>
                                    <p:animEffect transition="in" filter="dissolve">
                                      <p:cBhvr>
                                        <p:cTn id="23" dur="500"/>
                                        <p:tgtEl>
                                          <p:spTgt spid="177220">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77220">
                                            <p:txEl>
                                              <p:pRg st="8" end="8"/>
                                            </p:txEl>
                                          </p:spTgt>
                                        </p:tgtEl>
                                        <p:attrNameLst>
                                          <p:attrName>style.visibility</p:attrName>
                                        </p:attrNameLst>
                                      </p:cBhvr>
                                      <p:to>
                                        <p:strVal val="visible"/>
                                      </p:to>
                                    </p:set>
                                    <p:animEffect transition="in" filter="dissolve">
                                      <p:cBhvr>
                                        <p:cTn id="28" dur="500"/>
                                        <p:tgtEl>
                                          <p:spTgt spid="177220">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7222"/>
                                        </p:tgtEl>
                                        <p:attrNameLst>
                                          <p:attrName>style.visibility</p:attrName>
                                        </p:attrNameLst>
                                      </p:cBhvr>
                                      <p:to>
                                        <p:strVal val="visible"/>
                                      </p:to>
                                    </p:set>
                                    <p:animEffect transition="in" filter="dissolve">
                                      <p:cBhvr>
                                        <p:cTn id="33" dur="500"/>
                                        <p:tgtEl>
                                          <p:spTgt spid="1772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77221"/>
                                        </p:tgtEl>
                                        <p:attrNameLst>
                                          <p:attrName>style.visibility</p:attrName>
                                        </p:attrNameLst>
                                      </p:cBhvr>
                                      <p:to>
                                        <p:strVal val="visible"/>
                                      </p:to>
                                    </p:set>
                                    <p:animEffect transition="in" filter="dissolve">
                                      <p:cBhvr>
                                        <p:cTn id="36" dur="500"/>
                                        <p:tgtEl>
                                          <p:spTgt spid="17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21" grpId="0" animBg="1"/>
      <p:bldP spid="1772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numero diapositiva 4"/>
          <p:cNvSpPr>
            <a:spLocks noGrp="1"/>
          </p:cNvSpPr>
          <p:nvPr>
            <p:ph type="sldNum" sz="quarter" idx="11"/>
          </p:nvPr>
        </p:nvSpPr>
        <p:spPr/>
        <p:txBody>
          <a:bodyPr/>
          <a:lstStyle/>
          <a:p>
            <a:fld id="{1E97C1CA-7A4B-4403-AD47-14028C3B850A}" type="slidenum">
              <a:rPr lang="it-IT" altLang="it-IT"/>
              <a:pPr/>
              <a:t>8</a:t>
            </a:fld>
            <a:endParaRPr lang="it-IT" altLang="it-IT">
              <a:solidFill>
                <a:schemeClr val="tx1"/>
              </a:solidFill>
            </a:endParaRPr>
          </a:p>
        </p:txBody>
      </p:sp>
      <p:sp>
        <p:nvSpPr>
          <p:cNvPr id="284674" name="Rectangle 2"/>
          <p:cNvSpPr>
            <a:spLocks noGrp="1" noChangeArrowheads="1"/>
          </p:cNvSpPr>
          <p:nvPr>
            <p:ph type="title"/>
          </p:nvPr>
        </p:nvSpPr>
        <p:spPr>
          <a:xfrm>
            <a:off x="304800" y="160338"/>
            <a:ext cx="7467600" cy="685800"/>
          </a:xfrm>
        </p:spPr>
        <p:txBody>
          <a:bodyPr/>
          <a:lstStyle/>
          <a:p>
            <a:r>
              <a:rPr lang="it-IT" altLang="it-IT" sz="3200">
                <a:solidFill>
                  <a:srgbClr val="CC6600"/>
                </a:solidFill>
              </a:rPr>
              <a:t>Funzioni di aggregazione (2)</a:t>
            </a:r>
          </a:p>
        </p:txBody>
      </p:sp>
      <p:sp>
        <p:nvSpPr>
          <p:cNvPr id="284675" name="Rectangle 3"/>
          <p:cNvSpPr>
            <a:spLocks noChangeArrowheads="1"/>
          </p:cNvSpPr>
          <p:nvPr/>
        </p:nvSpPr>
        <p:spPr bwMode="auto">
          <a:xfrm>
            <a:off x="439738" y="1130300"/>
            <a:ext cx="8245475" cy="5313363"/>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90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buFontTx/>
              <a:buNone/>
            </a:pPr>
            <a:endParaRPr lang="it-IT" altLang="it-IT" sz="1800" b="0">
              <a:solidFill>
                <a:schemeClr val="tx2"/>
              </a:solidFill>
              <a:effectLst/>
            </a:endParaRPr>
          </a:p>
        </p:txBody>
      </p:sp>
      <p:sp>
        <p:nvSpPr>
          <p:cNvPr id="284676" name="Rectangle 4"/>
          <p:cNvSpPr>
            <a:spLocks noChangeArrowheads="1"/>
          </p:cNvSpPr>
          <p:nvPr/>
        </p:nvSpPr>
        <p:spPr bwMode="auto">
          <a:xfrm>
            <a:off x="827088" y="1312863"/>
            <a:ext cx="7489825" cy="63817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828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COUNT(Dipartimento) FROM Impiegati; </a:t>
            </a:r>
          </a:p>
        </p:txBody>
      </p:sp>
      <p:sp>
        <p:nvSpPr>
          <p:cNvPr id="284677" name="Rectangle 5"/>
          <p:cNvSpPr>
            <a:spLocks noChangeArrowheads="1"/>
          </p:cNvSpPr>
          <p:nvPr/>
        </p:nvSpPr>
        <p:spPr bwMode="auto">
          <a:xfrm>
            <a:off x="6246813" y="1452563"/>
            <a:ext cx="1873250" cy="3397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b="0"/>
              <a:t>Restituisce 11</a:t>
            </a:r>
          </a:p>
        </p:txBody>
      </p:sp>
      <p:sp>
        <p:nvSpPr>
          <p:cNvPr id="284678" name="Rectangle 6"/>
          <p:cNvSpPr>
            <a:spLocks noChangeArrowheads="1"/>
          </p:cNvSpPr>
          <p:nvPr/>
        </p:nvSpPr>
        <p:spPr bwMode="auto">
          <a:xfrm>
            <a:off x="817563" y="2430463"/>
            <a:ext cx="7489825" cy="99695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1080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en-US" altLang="it-IT" sz="1600">
                <a:effectLst/>
                <a:latin typeface="Courier New" panose="02070309020205020404" pitchFamily="49" charset="0"/>
              </a:rPr>
              <a:t>SELECT COUNT(*), COUNT(*) AS ResidentiRoma</a:t>
            </a:r>
          </a:p>
          <a:p>
            <a:pPr>
              <a:spcBef>
                <a:spcPct val="0"/>
              </a:spcBef>
              <a:buFontTx/>
              <a:buNone/>
            </a:pPr>
            <a:r>
              <a:rPr lang="en-US" altLang="it-IT" sz="1600">
                <a:effectLst/>
                <a:latin typeface="Courier New" panose="02070309020205020404" pitchFamily="49" charset="0"/>
              </a:rPr>
              <a:t>FROM Impiegati</a:t>
            </a:r>
          </a:p>
          <a:p>
            <a:pPr>
              <a:spcBef>
                <a:spcPct val="0"/>
              </a:spcBef>
              <a:buFontTx/>
              <a:buNone/>
            </a:pPr>
            <a:r>
              <a:rPr lang="en-US" altLang="it-IT" sz="1600">
                <a:effectLst/>
                <a:latin typeface="Courier New" panose="02070309020205020404" pitchFamily="49" charset="0"/>
              </a:rPr>
              <a:t>WHERE Residenza = 'Roma';</a:t>
            </a:r>
            <a:endParaRPr lang="it-IT" altLang="it-IT" sz="1600">
              <a:effectLst/>
              <a:latin typeface="Courier New" panose="02070309020205020404" pitchFamily="49" charset="0"/>
            </a:endParaRPr>
          </a:p>
        </p:txBody>
      </p:sp>
      <p:sp>
        <p:nvSpPr>
          <p:cNvPr id="284679" name="Rectangle 7"/>
          <p:cNvSpPr>
            <a:spLocks noChangeArrowheads="1"/>
          </p:cNvSpPr>
          <p:nvPr/>
        </p:nvSpPr>
        <p:spPr bwMode="auto">
          <a:xfrm>
            <a:off x="817563" y="4394200"/>
            <a:ext cx="7489825" cy="13684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82800" bIns="828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SUM(Stipendio) AS StipendiAmm,</a:t>
            </a:r>
          </a:p>
          <a:p>
            <a:pPr>
              <a:spcBef>
                <a:spcPct val="0"/>
              </a:spcBef>
              <a:buFontTx/>
              <a:buNone/>
            </a:pPr>
            <a:r>
              <a:rPr lang="it-IT" altLang="it-IT" sz="1600">
                <a:effectLst/>
                <a:latin typeface="Courier New" panose="02070309020205020404" pitchFamily="49" charset="0"/>
              </a:rPr>
              <a:t>       SUM(Stipendio*1.03) AS NuoviStipendiAmm</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Dipartimento = 'Amm';</a:t>
            </a:r>
          </a:p>
        </p:txBody>
      </p:sp>
      <p:pic>
        <p:nvPicPr>
          <p:cNvPr id="2846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2987675"/>
            <a:ext cx="3200400" cy="106680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8468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186363"/>
            <a:ext cx="3114675" cy="106680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84682" name="Rectangle 10"/>
          <p:cNvSpPr>
            <a:spLocks noChangeArrowheads="1"/>
          </p:cNvSpPr>
          <p:nvPr/>
        </p:nvSpPr>
        <p:spPr bwMode="auto">
          <a:xfrm>
            <a:off x="4868863" y="3284538"/>
            <a:ext cx="863600" cy="18415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4678"/>
                                        </p:tgtEl>
                                        <p:attrNameLst>
                                          <p:attrName>style.visibility</p:attrName>
                                        </p:attrNameLst>
                                      </p:cBhvr>
                                      <p:to>
                                        <p:strVal val="visible"/>
                                      </p:to>
                                    </p:set>
                                    <p:animEffect transition="in" filter="dissolve">
                                      <p:cBhvr>
                                        <p:cTn id="7" dur="500"/>
                                        <p:tgtEl>
                                          <p:spTgt spid="284678"/>
                                        </p:tgtEl>
                                      </p:cBhvr>
                                    </p:animEffect>
                                  </p:childTnLst>
                                </p:cTn>
                              </p:par>
                              <p:par>
                                <p:cTn id="8" presetID="9" presetClass="entr" presetSubtype="0" fill="hold" nodeType="withEffect">
                                  <p:stCondLst>
                                    <p:cond delay="0"/>
                                  </p:stCondLst>
                                  <p:childTnLst>
                                    <p:set>
                                      <p:cBhvr>
                                        <p:cTn id="9" dur="1" fill="hold">
                                          <p:stCondLst>
                                            <p:cond delay="0"/>
                                          </p:stCondLst>
                                        </p:cTn>
                                        <p:tgtEl>
                                          <p:spTgt spid="284680"/>
                                        </p:tgtEl>
                                        <p:attrNameLst>
                                          <p:attrName>style.visibility</p:attrName>
                                        </p:attrNameLst>
                                      </p:cBhvr>
                                      <p:to>
                                        <p:strVal val="visible"/>
                                      </p:to>
                                    </p:set>
                                    <p:animEffect transition="in" filter="dissolve">
                                      <p:cBhvr>
                                        <p:cTn id="10" dur="500"/>
                                        <p:tgtEl>
                                          <p:spTgt spid="2846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4682"/>
                                        </p:tgtEl>
                                        <p:attrNameLst>
                                          <p:attrName>style.visibility</p:attrName>
                                        </p:attrNameLst>
                                      </p:cBhvr>
                                      <p:to>
                                        <p:strVal val="visible"/>
                                      </p:to>
                                    </p:set>
                                    <p:animEffect transition="in" filter="dissolve">
                                      <p:cBhvr>
                                        <p:cTn id="15" dur="500"/>
                                        <p:tgtEl>
                                          <p:spTgt spid="2846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84679"/>
                                        </p:tgtEl>
                                        <p:attrNameLst>
                                          <p:attrName>style.visibility</p:attrName>
                                        </p:attrNameLst>
                                      </p:cBhvr>
                                      <p:to>
                                        <p:strVal val="visible"/>
                                      </p:to>
                                    </p:set>
                                    <p:animEffect transition="in" filter="dissolve">
                                      <p:cBhvr>
                                        <p:cTn id="20" dur="500"/>
                                        <p:tgtEl>
                                          <p:spTgt spid="284679"/>
                                        </p:tgtEl>
                                      </p:cBhvr>
                                    </p:animEffect>
                                  </p:childTnLst>
                                </p:cTn>
                              </p:par>
                              <p:par>
                                <p:cTn id="21" presetID="9" presetClass="entr" presetSubtype="0" fill="hold" nodeType="withEffect">
                                  <p:stCondLst>
                                    <p:cond delay="0"/>
                                  </p:stCondLst>
                                  <p:childTnLst>
                                    <p:set>
                                      <p:cBhvr>
                                        <p:cTn id="22" dur="1" fill="hold">
                                          <p:stCondLst>
                                            <p:cond delay="0"/>
                                          </p:stCondLst>
                                        </p:cTn>
                                        <p:tgtEl>
                                          <p:spTgt spid="284681"/>
                                        </p:tgtEl>
                                        <p:attrNameLst>
                                          <p:attrName>style.visibility</p:attrName>
                                        </p:attrNameLst>
                                      </p:cBhvr>
                                      <p:to>
                                        <p:strVal val="visible"/>
                                      </p:to>
                                    </p:set>
                                    <p:animEffect transition="in" filter="dissolve">
                                      <p:cBhvr>
                                        <p:cTn id="23" dur="500"/>
                                        <p:tgtEl>
                                          <p:spTgt spid="284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8" grpId="0" animBg="1"/>
      <p:bldP spid="284679" grpId="0" animBg="1"/>
      <p:bldP spid="2846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4"/>
          <p:cNvSpPr>
            <a:spLocks noGrp="1"/>
          </p:cNvSpPr>
          <p:nvPr>
            <p:ph type="sldNum" sz="quarter" idx="11"/>
          </p:nvPr>
        </p:nvSpPr>
        <p:spPr/>
        <p:txBody>
          <a:bodyPr/>
          <a:lstStyle/>
          <a:p>
            <a:fld id="{C4199D48-09A3-4107-9C18-274D21B371C0}" type="slidenum">
              <a:rPr lang="it-IT" altLang="it-IT"/>
              <a:pPr/>
              <a:t>9</a:t>
            </a:fld>
            <a:endParaRPr lang="it-IT" altLang="it-IT">
              <a:solidFill>
                <a:schemeClr val="tx1"/>
              </a:solidFill>
            </a:endParaRPr>
          </a:p>
        </p:txBody>
      </p:sp>
      <p:sp>
        <p:nvSpPr>
          <p:cNvPr id="303106" name="Rectangle 2"/>
          <p:cNvSpPr>
            <a:spLocks noGrp="1" noChangeArrowheads="1"/>
          </p:cNvSpPr>
          <p:nvPr>
            <p:ph type="title"/>
          </p:nvPr>
        </p:nvSpPr>
        <p:spPr>
          <a:xfrm>
            <a:off x="323850" y="188913"/>
            <a:ext cx="7467600" cy="685800"/>
          </a:xfrm>
        </p:spPr>
        <p:txBody>
          <a:bodyPr/>
          <a:lstStyle/>
          <a:p>
            <a:r>
              <a:rPr lang="it-IT" altLang="it-IT" sz="3200">
                <a:solidFill>
                  <a:srgbClr val="CC6600"/>
                </a:solidFill>
              </a:rPr>
              <a:t>Funzioni di aggregazione (3)</a:t>
            </a:r>
          </a:p>
        </p:txBody>
      </p:sp>
      <p:sp>
        <p:nvSpPr>
          <p:cNvPr id="303107" name="Rectangle 3"/>
          <p:cNvSpPr>
            <a:spLocks noChangeArrowheads="1"/>
          </p:cNvSpPr>
          <p:nvPr/>
        </p:nvSpPr>
        <p:spPr bwMode="auto">
          <a:xfrm>
            <a:off x="439738" y="1139825"/>
            <a:ext cx="8245475" cy="5284788"/>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90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50000"/>
              </a:spcBef>
            </a:pPr>
            <a:endParaRPr lang="it-IT" altLang="it-IT" sz="1800">
              <a:effectLst/>
            </a:endParaRPr>
          </a:p>
          <a:p>
            <a:pPr>
              <a:spcBef>
                <a:spcPct val="105000"/>
              </a:spcBef>
            </a:pPr>
            <a:r>
              <a:rPr lang="it-IT" altLang="it-IT" sz="1800" b="0">
                <a:solidFill>
                  <a:schemeClr val="tx2"/>
                </a:solidFill>
                <a:effectLst/>
              </a:rPr>
              <a:t>Per arrotondare i risultati si usa la funzione </a:t>
            </a:r>
            <a:r>
              <a:rPr lang="it-IT" altLang="it-IT" sz="1800">
                <a:solidFill>
                  <a:schemeClr val="tx2"/>
                </a:solidFill>
                <a:effectLst/>
              </a:rPr>
              <a:t>ROUND</a:t>
            </a:r>
          </a:p>
        </p:txBody>
      </p:sp>
      <p:sp>
        <p:nvSpPr>
          <p:cNvPr id="303109" name="Rectangle 5"/>
          <p:cNvSpPr>
            <a:spLocks noChangeArrowheads="1"/>
          </p:cNvSpPr>
          <p:nvPr/>
        </p:nvSpPr>
        <p:spPr bwMode="auto">
          <a:xfrm>
            <a:off x="2654300" y="5632450"/>
            <a:ext cx="3816350" cy="5556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a:t>ROUND</a:t>
            </a:r>
            <a:r>
              <a:rPr lang="it-IT" altLang="it-IT" b="0"/>
              <a:t>( </a:t>
            </a:r>
            <a:r>
              <a:rPr lang="it-IT" altLang="it-IT" b="0" i="1"/>
              <a:t>Espressione</a:t>
            </a:r>
            <a:r>
              <a:rPr lang="it-IT" altLang="it-IT" b="0"/>
              <a:t>, </a:t>
            </a:r>
            <a:r>
              <a:rPr lang="it-IT" altLang="it-IT" b="0" i="1"/>
              <a:t>NumCifre</a:t>
            </a:r>
            <a:r>
              <a:rPr lang="it-IT" altLang="it-IT" b="0"/>
              <a:t> ) </a:t>
            </a:r>
          </a:p>
        </p:txBody>
      </p:sp>
      <p:sp>
        <p:nvSpPr>
          <p:cNvPr id="303110" name="Rectangle 6"/>
          <p:cNvSpPr>
            <a:spLocks noChangeArrowheads="1"/>
          </p:cNvSpPr>
          <p:nvPr/>
        </p:nvSpPr>
        <p:spPr bwMode="auto">
          <a:xfrm>
            <a:off x="817563" y="1303338"/>
            <a:ext cx="7489825" cy="129540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1080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AVG(Stipendio)</a:t>
            </a:r>
          </a:p>
          <a:p>
            <a:pPr>
              <a:spcBef>
                <a:spcPct val="0"/>
              </a:spcBef>
              <a:buFontTx/>
              <a:buNone/>
            </a:pPr>
            <a:r>
              <a:rPr lang="it-IT" altLang="it-IT" sz="1600">
                <a:effectLst/>
                <a:latin typeface="Courier New" panose="02070309020205020404" pitchFamily="49" charset="0"/>
              </a:rPr>
              <a:t>FROM Impiegati, Dipartimenti</a:t>
            </a:r>
          </a:p>
          <a:p>
            <a:pPr>
              <a:spcBef>
                <a:spcPct val="0"/>
              </a:spcBef>
              <a:buFontTx/>
              <a:buNone/>
            </a:pPr>
            <a:r>
              <a:rPr lang="it-IT" altLang="it-IT" sz="1600">
                <a:effectLst/>
                <a:latin typeface="Courier New" panose="02070309020205020404" pitchFamily="49" charset="0"/>
              </a:rPr>
              <a:t>WHERE Dipartimento = Codice AND</a:t>
            </a:r>
          </a:p>
          <a:p>
            <a:pPr>
              <a:spcBef>
                <a:spcPct val="0"/>
              </a:spcBef>
              <a:buFontTx/>
              <a:buNone/>
            </a:pPr>
            <a:r>
              <a:rPr lang="it-IT" altLang="it-IT" sz="1600">
                <a:effectLst/>
                <a:latin typeface="Courier New" panose="02070309020205020404" pitchFamily="49" charset="0"/>
              </a:rPr>
              <a:t>      Sede = 'Torino';</a:t>
            </a:r>
          </a:p>
        </p:txBody>
      </p:sp>
      <p:pic>
        <p:nvPicPr>
          <p:cNvPr id="3031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863" y="1700213"/>
            <a:ext cx="2762250" cy="112395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303115" name="Rectangle 11"/>
          <p:cNvSpPr>
            <a:spLocks noChangeArrowheads="1"/>
          </p:cNvSpPr>
          <p:nvPr/>
        </p:nvSpPr>
        <p:spPr bwMode="auto">
          <a:xfrm>
            <a:off x="817563" y="3170238"/>
            <a:ext cx="7489825" cy="129540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08000" bIns="10800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ROUND(AVG(Stipendio)), ROUND(AVG(Stipendio),2) </a:t>
            </a:r>
          </a:p>
          <a:p>
            <a:pPr>
              <a:spcBef>
                <a:spcPct val="0"/>
              </a:spcBef>
              <a:buFontTx/>
              <a:buNone/>
            </a:pPr>
            <a:r>
              <a:rPr lang="it-IT" altLang="it-IT" sz="1600">
                <a:effectLst/>
                <a:latin typeface="Courier New" panose="02070309020205020404" pitchFamily="49" charset="0"/>
              </a:rPr>
              <a:t>FROM Impiegati, Dipartimenti</a:t>
            </a:r>
          </a:p>
          <a:p>
            <a:pPr>
              <a:spcBef>
                <a:spcPct val="0"/>
              </a:spcBef>
              <a:buFontTx/>
              <a:buNone/>
            </a:pPr>
            <a:r>
              <a:rPr lang="it-IT" altLang="it-IT" sz="1600">
                <a:effectLst/>
                <a:latin typeface="Courier New" panose="02070309020205020404" pitchFamily="49" charset="0"/>
              </a:rPr>
              <a:t>WHERE Dipartimento = Codice AND</a:t>
            </a:r>
          </a:p>
          <a:p>
            <a:pPr>
              <a:spcBef>
                <a:spcPct val="0"/>
              </a:spcBef>
              <a:buFontTx/>
              <a:buNone/>
            </a:pPr>
            <a:r>
              <a:rPr lang="it-IT" altLang="it-IT" sz="1600">
                <a:effectLst/>
                <a:latin typeface="Courier New" panose="02070309020205020404" pitchFamily="49" charset="0"/>
              </a:rPr>
              <a:t>      Sede = 'Torino';</a:t>
            </a:r>
          </a:p>
        </p:txBody>
      </p:sp>
      <p:pic>
        <p:nvPicPr>
          <p:cNvPr id="30311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3627438"/>
            <a:ext cx="2914650" cy="131445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303117" name="Rectangle 13"/>
          <p:cNvSpPr>
            <a:spLocks noChangeArrowheads="1"/>
          </p:cNvSpPr>
          <p:nvPr/>
        </p:nvSpPr>
        <p:spPr bwMode="auto">
          <a:xfrm>
            <a:off x="5935663" y="2181225"/>
            <a:ext cx="1401762" cy="17938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3117"/>
                                        </p:tgtEl>
                                        <p:attrNameLst>
                                          <p:attrName>style.visibility</p:attrName>
                                        </p:attrNameLst>
                                      </p:cBhvr>
                                      <p:to>
                                        <p:strVal val="visible"/>
                                      </p:to>
                                    </p:set>
                                    <p:animEffect transition="in" filter="dissolve">
                                      <p:cBhvr>
                                        <p:cTn id="7" dur="500"/>
                                        <p:tgtEl>
                                          <p:spTgt spid="303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3115"/>
                                        </p:tgtEl>
                                        <p:attrNameLst>
                                          <p:attrName>style.visibility</p:attrName>
                                        </p:attrNameLst>
                                      </p:cBhvr>
                                      <p:to>
                                        <p:strVal val="visible"/>
                                      </p:to>
                                    </p:set>
                                    <p:animEffect transition="in" filter="dissolve">
                                      <p:cBhvr>
                                        <p:cTn id="12" dur="500"/>
                                        <p:tgtEl>
                                          <p:spTgt spid="303115"/>
                                        </p:tgtEl>
                                      </p:cBhvr>
                                    </p:animEffect>
                                  </p:childTnLst>
                                </p:cTn>
                              </p:par>
                              <p:par>
                                <p:cTn id="13" presetID="9" presetClass="entr" presetSubtype="0" fill="hold" nodeType="withEffect">
                                  <p:stCondLst>
                                    <p:cond delay="0"/>
                                  </p:stCondLst>
                                  <p:childTnLst>
                                    <p:set>
                                      <p:cBhvr>
                                        <p:cTn id="14" dur="1" fill="hold">
                                          <p:stCondLst>
                                            <p:cond delay="0"/>
                                          </p:stCondLst>
                                        </p:cTn>
                                        <p:tgtEl>
                                          <p:spTgt spid="303116"/>
                                        </p:tgtEl>
                                        <p:attrNameLst>
                                          <p:attrName>style.visibility</p:attrName>
                                        </p:attrNameLst>
                                      </p:cBhvr>
                                      <p:to>
                                        <p:strVal val="visible"/>
                                      </p:to>
                                    </p:set>
                                    <p:animEffect transition="in" filter="dissolve">
                                      <p:cBhvr>
                                        <p:cTn id="15" dur="500"/>
                                        <p:tgtEl>
                                          <p:spTgt spid="3031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03107">
                                            <p:txEl>
                                              <p:pRg st="9" end="9"/>
                                            </p:txEl>
                                          </p:spTgt>
                                        </p:tgtEl>
                                        <p:attrNameLst>
                                          <p:attrName>style.visibility</p:attrName>
                                        </p:attrNameLst>
                                      </p:cBhvr>
                                      <p:to>
                                        <p:strVal val="visible"/>
                                      </p:to>
                                    </p:set>
                                    <p:animEffect transition="in" filter="dissolve">
                                      <p:cBhvr>
                                        <p:cTn id="20" dur="500"/>
                                        <p:tgtEl>
                                          <p:spTgt spid="303107">
                                            <p:txEl>
                                              <p:pRg st="9" end="9"/>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03109"/>
                                        </p:tgtEl>
                                        <p:attrNameLst>
                                          <p:attrName>style.visibility</p:attrName>
                                        </p:attrNameLst>
                                      </p:cBhvr>
                                      <p:to>
                                        <p:strVal val="visible"/>
                                      </p:to>
                                    </p:set>
                                    <p:animEffect transition="in" filter="dissolve">
                                      <p:cBhvr>
                                        <p:cTn id="23" dur="500"/>
                                        <p:tgtEl>
                                          <p:spTgt spid="303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9" grpId="0" animBg="1"/>
      <p:bldP spid="303115" grpId="0" animBg="1"/>
      <p:bldP spid="303117" grpId="0" animBg="1"/>
    </p:bldLst>
  </p:timing>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16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16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17021</TotalTime>
  <Words>4602</Words>
  <Application>Microsoft Office PowerPoint</Application>
  <PresentationFormat>Presentazione su schermo (4:3)</PresentationFormat>
  <Paragraphs>601</Paragraphs>
  <Slides>28</Slides>
  <Notes>28</Notes>
  <HiddenSlides>0</HiddenSlides>
  <MMClips>0</MMClips>
  <ScaleCrop>false</ScaleCrop>
  <HeadingPairs>
    <vt:vector size="8" baseType="variant">
      <vt:variant>
        <vt:lpstr>Caratteri utilizzati</vt:lpstr>
      </vt:variant>
      <vt:variant>
        <vt:i4>5</vt:i4>
      </vt:variant>
      <vt:variant>
        <vt:lpstr>Tema</vt:lpstr>
      </vt:variant>
      <vt:variant>
        <vt:i4>1</vt:i4>
      </vt:variant>
      <vt:variant>
        <vt:lpstr>Server OLE incorporati</vt:lpstr>
      </vt:variant>
      <vt:variant>
        <vt:i4>1</vt:i4>
      </vt:variant>
      <vt:variant>
        <vt:lpstr>Titoli diapositive</vt:lpstr>
      </vt:variant>
      <vt:variant>
        <vt:i4>28</vt:i4>
      </vt:variant>
    </vt:vector>
  </HeadingPairs>
  <TitlesOfParts>
    <vt:vector size="35" baseType="lpstr">
      <vt:lpstr>Arial</vt:lpstr>
      <vt:lpstr>Courier New</vt:lpstr>
      <vt:lpstr>Tahoma</vt:lpstr>
      <vt:lpstr>Times New Roman</vt:lpstr>
      <vt:lpstr>Wingdings</vt:lpstr>
      <vt:lpstr>Struttura predefinita</vt:lpstr>
      <vt:lpstr>Immagine bitmap</vt:lpstr>
      <vt:lpstr>  Linguaggio SQL seconda parte</vt:lpstr>
      <vt:lpstr>Presentazione standard di PowerPoint</vt:lpstr>
      <vt:lpstr>Le condizioni di ricerca </vt:lpstr>
      <vt:lpstr>BETWEEN, IN</vt:lpstr>
      <vt:lpstr>LIKE (1)</vt:lpstr>
      <vt:lpstr>LIKE (2)</vt:lpstr>
      <vt:lpstr>Funzioni di aggregazione (1)</vt:lpstr>
      <vt:lpstr>Funzioni di aggregazione (2)</vt:lpstr>
      <vt:lpstr>Funzioni di aggregazione (3)</vt:lpstr>
      <vt:lpstr>Funzioni di aggregazione (4)</vt:lpstr>
      <vt:lpstr>Presentazione standard di PowerPoint</vt:lpstr>
      <vt:lpstr>Ordinamenti (1)</vt:lpstr>
      <vt:lpstr>Ordinamenti (2)</vt:lpstr>
      <vt:lpstr>Raggruppamenti (1)</vt:lpstr>
      <vt:lpstr>Raggruppamenti (2)</vt:lpstr>
      <vt:lpstr>Raggruppamenti (3)</vt:lpstr>
      <vt:lpstr>Condizioni sui raggruppamenti (1)</vt:lpstr>
      <vt:lpstr>Condizioni sui raggruppamenti (2)</vt:lpstr>
      <vt:lpstr>Condizioni sui raggruppamenti (3)</vt:lpstr>
      <vt:lpstr>Il comando SELECT </vt:lpstr>
      <vt:lpstr>Presentazione standard di PowerPoint</vt:lpstr>
      <vt:lpstr>Query nidificate (1)</vt:lpstr>
      <vt:lpstr>Query nidificate (2)</vt:lpstr>
      <vt:lpstr>Query nidificate (3)</vt:lpstr>
      <vt:lpstr>Query nidificate (4)</vt:lpstr>
      <vt:lpstr>Query nidificate (5)</vt:lpstr>
      <vt:lpstr>Numero di valori diversi </vt:lpstr>
      <vt:lpstr>Ricerca di valori duplicati </vt:lpstr>
    </vt:vector>
  </TitlesOfParts>
  <Company>Università di Bergamo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Nessun titolo diapositiva</dc:title>
  <dc:creator>Enrico Cavalli</dc:creator>
  <cp:lastModifiedBy>utente</cp:lastModifiedBy>
  <cp:revision>261</cp:revision>
  <dcterms:created xsi:type="dcterms:W3CDTF">2003-05-18T15:09:34Z</dcterms:created>
  <dcterms:modified xsi:type="dcterms:W3CDTF">2015-10-18T15:39:55Z</dcterms:modified>
</cp:coreProperties>
</file>