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4"/>
  </p:sldMasterIdLst>
  <p:notesMasterIdLst>
    <p:notesMasterId r:id="rId22"/>
  </p:notesMasterIdLst>
  <p:sldIdLst>
    <p:sldId id="256" r:id="rId5"/>
    <p:sldId id="269" r:id="rId6"/>
    <p:sldId id="270" r:id="rId7"/>
    <p:sldId id="275" r:id="rId8"/>
    <p:sldId id="273" r:id="rId9"/>
    <p:sldId id="284" r:id="rId10"/>
    <p:sldId id="268" r:id="rId11"/>
    <p:sldId id="272" r:id="rId12"/>
    <p:sldId id="279" r:id="rId13"/>
    <p:sldId id="282" r:id="rId14"/>
    <p:sldId id="283" r:id="rId15"/>
    <p:sldId id="276" r:id="rId16"/>
    <p:sldId id="277" r:id="rId17"/>
    <p:sldId id="278" r:id="rId18"/>
    <p:sldId id="280" r:id="rId19"/>
    <p:sldId id="285"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931D"/>
    <a:srgbClr val="000000"/>
    <a:srgbClr val="30EE30"/>
    <a:srgbClr val="0909FE"/>
    <a:srgbClr val="FFCA08"/>
    <a:srgbClr val="2F3D54"/>
    <a:srgbClr val="B85450"/>
    <a:srgbClr val="F8CECC"/>
    <a:srgbClr val="82B366"/>
    <a:srgbClr val="D5E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66070-97C1-33EF-8A2F-2DF18799E2E9}" v="3" dt="2022-01-19T11:37:14.970"/>
    <p1510:client id="{25D6E88F-3643-63A5-279E-4B9246F017C1}" v="2" dt="2022-01-19T09:28:15.538"/>
    <p1510:client id="{3BBD98C3-B2AB-4AAB-AAEA-9A61213291C4}" v="5408" dt="2022-01-19T14:47:30.691"/>
    <p1510:client id="{3F9005D3-C86B-4F15-8325-38C0D5CC346B}" v="1788" dt="2022-01-19T10:50:14.256"/>
    <p1510:client id="{8D80145C-8FA7-78F8-88C0-871910911B89}" v="1" dt="2022-01-19T11:19:24.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31.949"/>
    </inkml:context>
    <inkml:brush xml:id="br0">
      <inkml:brushProperty name="width" value="0.05" units="cm"/>
      <inkml:brushProperty name="height" value="0.05" units="cm"/>
      <inkml:brushProperty name="color" value="#E71224"/>
    </inkml:brush>
  </inkml:definitions>
  <inkml:trace contextRef="#ctx0" brushRef="#br0">1 522 24575,'6'-3'0,"1"-1"0,0 0 0,0 1 0,3 0 0,9-7 0,-6 2 0,30-8 0,-28 12 0,44-14 0,-42 15 0,44-18 0,-48 18 0,45-18 0,-42 18 0,42-15 0,-38 14 0,42-15 0,-43 13 0,52-15 0,-49 19 0,51-13 0,-56 10 0,44-8 0,-48 9 0,42-5 0,-39 8 0,33-5 0,-34 5 0,28-8 0,-32 8 0,35-8 0,-34 8 0,34-5 0,-35 5 0,44-8 0,-38 8 0,60-11 0,-55 10 0,64-13 0,-64 13 0,76-18 0,-72 17 0,29-6 0,-1 0 0,-28 7 0,72-8 0,-76 10 0,61-13 0,-61 8 0,57-8 0,-57 10 0,52-3 0,-54 2 0,45-3 0,-46 0 0,52-2 0,-52 1 0,60-8 0,-60 11 0,60-7 0,-60 11 0,75-8 0,-65 8 0,28-2 0,3 0 0,-21 3 0,17-2 0,-1 1 0,-25 0 0,68-11 0,-74 10 0,68-7 0,-70 9 0,64 0 0,-64 0 0,67 0 0,-66 0 0,57 0 0,-60 0 0,51 0 0,-53 0 0,64 0 0,-65 0 0,68 0 0,-69 0 0,66 6 0,-62-5 0,30 5 0,3 1 0,-20-6 0,20 2 0,0 0 0,-25-3 0,52 0 0,-59 0 0,55 0 0,-54 0 0,52 0 0,-54 0 0,48 6 0,-51-4 0,47 10 0,-50-7 0,37 5 0,-39-7 0,31 0 0,-32-3 0,14 0 0,-19 0 0,4 0 0,-2 0 0,11 0 0,-10 4 0,24 9 0,-21-4 0,33 13 0,-32-17 0,32 4 0,-33-9 0,27 10 0,-28-8 0,14 7 0,-18-9 0,6 0 0,-5 0 0,1 0 0,-2 0 0,3 0 0,-3 0 0,9 0 0,-8 0 0,11 0 0,-10 0 0,3 0 0,-5 0 0,0 0 0,0 0 0,-4 3 0,3-2 0,10 8 0,-6-4 0,27 11 0,-29-8 0,22 5 0,-28-6 0,10-3 0,-11 2 0,5-5 0,-2 5 0,3-6 0,5 10 0,6 0 0,-3-1 0,-2 3 0,-4-5 0,-8-3 0,5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32.854"/>
    </inkml:context>
    <inkml:brush xml:id="br0">
      <inkml:brushProperty name="width" value="0.05" units="cm"/>
      <inkml:brushProperty name="height" value="0.05" units="cm"/>
      <inkml:brushProperty name="color" value="#E71224"/>
    </inkml:brush>
  </inkml:definitions>
  <inkml:trace contextRef="#ctx0" brushRef="#br0">55 454 24575,'0'-7'0,"0"0"0,0 1 0,0-1 0,0 0 0,0 0 0,0 0 0,0 1 0,0-1 0,0 0 0,0 0 0,0 1 0,0-1 0,0 0 0,0 0 0,0-5 0,0 3 0,0-6 0,0 7 0,0-5 0,0 6 0,0-9 0,0 8 0,0-17 0,0 15 0,-3-12 0,3 15 0,-6-18 0,5 14 0,-8-25 0,7 25 0,-7-17 0,5 20 0,0-5 0,1 6 0,3 1 0,0-1 0,0 0 0,0 0 0,0 1 0,0-1 0,0 0 0,0 0 0,-3 4 0,-1 0 0,0 3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33.744"/>
    </inkml:context>
    <inkml:brush xml:id="br0">
      <inkml:brushProperty name="width" value="0.05" units="cm"/>
      <inkml:brushProperty name="height" value="0.05" units="cm"/>
      <inkml:brushProperty name="color" value="#E71224"/>
    </inkml:brush>
  </inkml:definitions>
  <inkml:trace contextRef="#ctx0" brushRef="#br0">661 0 24575,'-7'0'0,"3"3"0,1 1 0,0 0 0,-1-1 0,-6 0 0,3-2 0,-3 2 0,3-3 0,0 0 0,3 3 0,-2-2 0,2 2 0,-3 0 0,-12 4 0,9-3 0,-27 12 0,25-14 0,-34 16 0,34-15 0,-29 18 0,31-18 0,-18 21 0,19-21 0,-20 16 0,19-15 0,-21 12 0,21-7 0,-27 16 0,25-18 0,-37 20 0,36-20 0,-37 15 0,39-17 0,-24 13 0,26-15 0,-7 12 0,9-13 0,-3 7 0,3-9 0,-3 10 0,6-6 0,1 3 0,3-4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40.368"/>
    </inkml:context>
    <inkml:brush xml:id="br0">
      <inkml:brushProperty name="width" value="0.05" units="cm"/>
      <inkml:brushProperty name="height" value="0.05" units="cm"/>
      <inkml:brushProperty name="color" value="#E71224"/>
    </inkml:brush>
  </inkml:definitions>
  <inkml:trace contextRef="#ctx0" brushRef="#br0">0 373 24575,'7'0'0,"0"0"0,0 0 0,-1 0 0,4 0 0,-2 0 0,2 0 0,11-9 0,-10 6 0,35-18 0,-34 15 0,52-16 0,-49 14 0,55-11 0,-52 14 0,52-25 0,-49 22 0,50-17 0,-51 18 0,51 0 0,-50 1 0,56-1 0,-56 0 0,62-9 0,-60 10 0,62-18 0,-62 21 0,66-15 0,-66 14 0,57-12 0,-60 11 0,57-13 0,-58 15 0,54-12 0,-56 11 0,65-15 0,-57 13 0,36-4 0,3 2 0,-28 6-3392,58-1 0,6 0 3392,-35 3 0,10 0 0,16 0 0,-14 0-200,-1 0 200,0 2 0,16-1 0,-18 1 0,-9-1 0,1 0 0,12 1 0,-16-1 0,-17-1 0,27 0 0,-3 0 0,-38 0 0,67 0 0,-75 0 0,68 6 0,-66-2 0,72 6 0,-73-3 0,68-3 0,-69 2 0,65 4 0,-64-2 0,55 5 0,-62-6 0,47 0 0,-50-3 0,50 2 0,-50-5 0,47 11 0,-45-10 0,36 23 0,-37-18 0,40 21 0,-41-19 0,47 7 0,-48-9 0,45 3 0,-45-2 0,54 14 0,-51-15 0,65 23 0,-61-26 0,66 21 0,-64-23 0,27 10 0,0 1 0,-23-9 0,31 16 0,1 1 0,-31-12 0,36 16 0,2 2 0,-30-14 0,41 21 0,1 1 0,-38-17 0,27 16 0,-4-2 0,-40-19 0,43 15 0,-51-24 6684,20 2-6684,-25 1 300,7 0-300,-9 0 0,0-4 0,-1-3 0,1 0 0,0 0 0,0 0 0,-1 0 0,-2 3 0,2-2 0,-2 2 0,3-3 0,-1 0 0,1 0 0,0 0 0,0 3 0,6-2 0,-5 2 0,11 3 0,-14-1 0,7 2 0,-8-4 0,2-3 0,1 0 0,0 0 0,0 0 0,-4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41.018"/>
    </inkml:context>
    <inkml:brush xml:id="br0">
      <inkml:brushProperty name="width" value="0.05" units="cm"/>
      <inkml:brushProperty name="height" value="0.05" units="cm"/>
      <inkml:brushProperty name="color" value="#E71224"/>
    </inkml:brush>
  </inkml:definitions>
  <inkml:trace contextRef="#ctx0" brushRef="#br0">619 1 24575,'-6'0'0,"-1"0"0,3 3 0,-2-3 0,2 4 0,-3-4 0,-6 6 0,5-2 0,-8 3 0,8-4 0,-11 0 0,10-2 0,-10 5 0,11-5 0,1 5 0,1-2 0,2 0 0,-3 2 0,0-6 0,1 4 0,-1-4 0,-12 6 0,9-5 0,-16 14 0,18-12 0,-23 12 0,19-10 0,-25 8 0,27-6 0,-15 0 0,16-1 0,-16 4 0,15-1 0,-12 7 0,14-12 0,-2 2 0,3-6 0,1 0 0,-14 3 0,10 1 0,-27 12 0,26-10 0,-27 16 0,28-20 0,-9 10 0,12-11 0,0 2 0,4-3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42.528"/>
    </inkml:context>
    <inkml:brush xml:id="br0">
      <inkml:brushProperty name="width" value="0.05" units="cm"/>
      <inkml:brushProperty name="height" value="0.05" units="cm"/>
      <inkml:brushProperty name="color" value="#E71224"/>
    </inkml:brush>
  </inkml:definitions>
  <inkml:trace contextRef="#ctx0" brushRef="#br0">200 555 24575,'0'-6'0,"0"-1"0,0 0 0,0 0 0,0 1 0,-3-1 0,2 0 0,-2 0 0,3 1 0,-6-1 0,4 0 0,-13-12 0,9 12 0,-10-17 0,9 19 0,0-26 0,4 20 0,3-14 0,-12-9 0,9 21 0,-10-24 0,10 30 0,-1-12 0,1 10 0,-4-10 0,7 11 0,-9-1 0,7 2 0,-4 0 0,6 0 0,0 1 0,-3 2 0,2-2 0,-5 2 0,5-3 0,-2 1 0,3-10 0,-3 7 0,-4-7 0,3 9 0,-6-6 0,10 5 0,-3-5 0,3 7 0,0-4 0,-3 5 0,-1-1 0,-3 6 0,3-3 0,1 0 0,3-4 0,0 0 0,0 0 0,0 0 0,-3 4 0,2 0 0,-2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46.172"/>
    </inkml:context>
    <inkml:brush xml:id="br0">
      <inkml:brushProperty name="width" value="0.05" units="cm"/>
      <inkml:brushProperty name="height" value="0.05" units="cm"/>
      <inkml:brushProperty name="color" value="#E71224"/>
    </inkml:brush>
  </inkml:definitions>
  <inkml:trace contextRef="#ctx0" brushRef="#br0">0 0 24575,'7'0'0,"0"0"0,0 0 0,-1 0 0,1 0 0,0 0 0,0 0 0,-1 0 0,1 0 0,0 0 0,6 0 0,-5 0 0,17 0 0,-15 0 0,23 0 0,-22 0 0,35 3 0,-30 1 0,54 0 0,-47-1 0,63 6 0,-64-3 0,64 13 0,-64-11 0,70 17 0,-68-18 0,53 18 0,-58-20 0,42 11 0,-41-8 0,51 14 0,-53-15 0,46 20 0,-51-24 0,39 25 0,-40-21 0,37 30 0,-37-29 0,27 29 0,-29-30 0,21 30 0,-21-25 0,24 47 0,-24-41 0,30 62 0,-29-57 0,14 34 0,2 2 0,-8-22 0,13 37 0,0 0 0,-13-38 0,9 27 0,-1-3 0,-16-36 0,24 68 0,-29-69 0,9 69 0,-14-67 0,2 73 0,-3-68 0,0 29 0,0 1 0,0-26 0,0 23 0,0-3 0,0-31 0,0 54 0,0-60 0,-9 54 0,6-56 0,-24 62 0,22-61 0,-28 61 0,26-62 0,-31 58 0,30-54 0,-32 52 0,33-50 0,-34 50 0,30-50 0,-33 51 0,33-55 0,-30 51 0,30-51 0,-32 61 0,31-56 0,-18 26 0,-1 0 0,16-23 0,-43 52 0,47-58 0,-33 49 0,33-45 0,-33 54 0,36-59 0,-20 37 0,24-43 0,-12 28 0,10-29 0,-15 32 0,15-30 0,-25 48 0,20-45 0,-27 57 0,28-55 0,-15 30 0,0 3 0,11-24 0,-12 24 0,0 0 0,14-29 0,-25 43 0,27-50 0,-15 35 0,19-35 0,-18 35 0,20-31 0,-26 40 0,23-39 0,-19 49 0,18-52 0,-11 39 0,14-45 0,-5 15 0,10-19 0,-3-1 0,3 1 0,-3 0 0,0 3 0,-1-2 0,-3-1 0,0-1 0,3-2 0,1 2 0,3-2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47"/>
    </inkml:context>
    <inkml:brush xml:id="br0">
      <inkml:brushProperty name="width" value="0.05" units="cm"/>
      <inkml:brushProperty name="height" value="0.05" units="cm"/>
      <inkml:brushProperty name="color" value="#E71224"/>
    </inkml:brush>
  </inkml:definitions>
  <inkml:trace contextRef="#ctx0" brushRef="#br0">35 886 24575,'0'-6'0,"-3"2"0,-1 1 0,0 0 0,-2 2 0,2-2 0,-2 0 0,2-1 0,1-15 0,3 10 0,0-22 0,0 21 0,0-18 0,0 19 0,0-25 0,0 23 0,3-35 0,-3 34 0,9-37 0,-7 37 0,10-33 0,-11 33 0,9-34 0,-10 34 0,6-33 0,-5 33 0,5-28 0,-5 30 0,2-24 0,-3 24 0,0-24 0,0 24 0,0-30 0,0 29 0,0-35 0,0 34 0,0-34 0,0 35 0,0-29 0,0 29 0,0-16 0,0 18 0,0-3 0,0 5 0,0 3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21:42:48.160"/>
    </inkml:context>
    <inkml:brush xml:id="br0">
      <inkml:brushProperty name="width" value="0.05" units="cm"/>
      <inkml:brushProperty name="height" value="0.05" units="cm"/>
      <inkml:brushProperty name="color" value="#E71224"/>
    </inkml:brush>
  </inkml:definitions>
  <inkml:trace contextRef="#ctx0" brushRef="#br0">1 129 24575,'7'3'0,"-1"-3"0,1 4 0,0-4 0,0 0 0,0 0 0,5 0 0,-3 0 0,21 0 0,-15 0 0,34 0 0,-30 0 0,52 0 0,-49 0 0,70 0 0,-68 0 0,56-6 0,-61 4 0,49-22 0,-47 19 0,56-22 0,-56 25 0,26-10 0,-3-1 0,-23 7-648,22-6 648,-29 12 0,-4-3 0,3 3 0,-5-3 0,1 3 0,-2 0 0,0-3 0,0-1 162,17-3 0,-15 3 0,12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B85F6-4CD5-4963-9C67-6B63929B6BF5}" type="datetimeFigureOut">
              <a:rPr lang="en-GB" smtClean="0"/>
              <a:t>19/01/2022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DAD34-A769-48BC-AB81-437DC4C70C94}" type="slidenum">
              <a:rPr lang="en-GB" smtClean="0"/>
              <a:t>‹N›</a:t>
            </a:fld>
            <a:endParaRPr lang="en-GB"/>
          </a:p>
        </p:txBody>
      </p:sp>
    </p:spTree>
    <p:extLst>
      <p:ext uri="{BB962C8B-B14F-4D97-AF65-F5344CB8AC3E}">
        <p14:creationId xmlns:p14="http://schemas.microsoft.com/office/powerpoint/2010/main" val="95713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Il sistema del nostro progetto consiste in un aeroporto composto da un’unica  pista di atterraggio/decollo, occupabile da un solo aereo per volta, da una torre di controllo che gestisce l’acesso alla pista, e da un area di parcheggio per gli aerei. </a:t>
            </a:r>
            <a:br>
              <a:rPr lang="it-IT" sz="1800">
                <a:effectLst/>
                <a:latin typeface="Calibri" panose="020F0502020204030204" pitchFamily="34" charset="0"/>
                <a:ea typeface="Calibri" panose="020F0502020204030204" pitchFamily="34" charset="0"/>
                <a:cs typeface="Times New Roman" panose="02020603050405020304" pitchFamily="18" charset="0"/>
              </a:rPr>
            </a:br>
            <a:r>
              <a:rPr lang="it-IT" sz="1800">
                <a:effectLst/>
                <a:latin typeface="Calibri" panose="020F0502020204030204" pitchFamily="34" charset="0"/>
                <a:ea typeface="Calibri" panose="020F0502020204030204" pitchFamily="34" charset="0"/>
                <a:cs typeface="Times New Roman" panose="02020603050405020304" pitchFamily="18" charset="0"/>
              </a:rPr>
              <a:t>In particolare, un aereo che arriva all’aereoporto chiede l’ok per atterrare alla torre di controllo; una volta ricevuto l’ok, occuperà la pista di atterraggio per un certo tempo, e a dopodichè andrà nell’area di parcheggio nella quale ci rimarrà per un certo tempo; passato questo tempo chiederà alla torre di controllo di decollare, e quando avrà ricevuto l’ok occuperà la pista di decollo per un ulteriore intervallo di tempo e infine lascerà il sistema. </a:t>
            </a:r>
          </a:p>
          <a:p>
            <a:pPr>
              <a:lnSpc>
                <a:spcPct val="107000"/>
              </a:lnSpc>
              <a:spcAft>
                <a:spcPts val="800"/>
              </a:spcAft>
            </a:pPr>
            <a:endParaRPr lang="it-IT"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it-IT" sz="1800">
                <a:effectLst/>
                <a:latin typeface="Calibri" panose="020F0502020204030204" pitchFamily="34" charset="0"/>
                <a:ea typeface="Calibri" panose="020F0502020204030204" pitchFamily="34" charset="0"/>
                <a:cs typeface="Times New Roman" panose="02020603050405020304" pitchFamily="18" charset="0"/>
              </a:rPr>
              <a:t>Inoltre l’aeroporto segue la politica secondo la quale gli aerei che devono decollare hanno la precedenza sugli arei che devono atterrare.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Gli obiettivi dello studio sono stati: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it-IT" sz="1800">
                <a:effectLst/>
                <a:latin typeface="Calibri" panose="020F0502020204030204" pitchFamily="34" charset="0"/>
                <a:ea typeface="Calibri" panose="020F0502020204030204" pitchFamily="34" charset="0"/>
                <a:cs typeface="Times New Roman" panose="02020603050405020304" pitchFamily="18" charset="0"/>
              </a:rPr>
              <a:t>L’analisi dei tempi di attesa nelle code di atterraggio e decollo. </a:t>
            </a:r>
            <a:br>
              <a:rPr lang="it-IT" sz="1800">
                <a:effectLst/>
                <a:latin typeface="Calibri" panose="020F0502020204030204" pitchFamily="34" charset="0"/>
                <a:ea typeface="Calibri" panose="020F0502020204030204" pitchFamily="34" charset="0"/>
                <a:cs typeface="Times New Roman" panose="02020603050405020304" pitchFamily="18" charset="0"/>
              </a:rPr>
            </a:br>
            <a:r>
              <a:rPr lang="it-IT" sz="1800">
                <a:effectLst/>
                <a:latin typeface="Calibri" panose="020F0502020204030204" pitchFamily="34" charset="0"/>
                <a:ea typeface="Calibri" panose="020F0502020204030204" pitchFamily="34" charset="0"/>
                <a:cs typeface="Times New Roman" panose="02020603050405020304" pitchFamily="18" charset="0"/>
              </a:rPr>
              <a:t>In particolare è importante capire i tempi di attesa nella coda di atterraggio perchè un aereo che si trova in tale coda nella pratica starà sorvolando l’aeroporto, e dunque necessiterà di un eccesso di carburante.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it-IT" sz="1800">
                <a:effectLst/>
                <a:latin typeface="Calibri" panose="020F0502020204030204" pitchFamily="34" charset="0"/>
                <a:ea typeface="Calibri" panose="020F0502020204030204" pitchFamily="34" charset="0"/>
                <a:cs typeface="Times New Roman" panose="02020603050405020304" pitchFamily="18" charset="0"/>
              </a:rPr>
              <a:t>L’altro obiettivo è stato l’analisi ed il dimensionamento dell’area di parcheggio.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it-IT" sz="1800">
                <a:effectLst/>
                <a:latin typeface="Calibri" panose="020F0502020204030204" pitchFamily="34" charset="0"/>
                <a:ea typeface="Calibri" panose="020F0502020204030204" pitchFamily="34" charset="0"/>
                <a:cs typeface="Times New Roman" panose="02020603050405020304" pitchFamily="18" charset="0"/>
              </a:rPr>
            </a:br>
            <a:r>
              <a:rPr lang="it-IT" sz="1800">
                <a:effectLst/>
                <a:latin typeface="Calibri" panose="020F0502020204030204" pitchFamily="34" charset="0"/>
                <a:ea typeface="Calibri" panose="020F0502020204030204" pitchFamily="34" charset="0"/>
                <a:cs typeface="Times New Roman" panose="02020603050405020304" pitchFamily="18" charset="0"/>
              </a:rPr>
              <a:t>Gli scenari studiati sono uno in cui sia l’interarrival time degli aerei che i vari service time (operazioni di atterraggio, decollo, e tempo nel parcheggio) sono costanti, ed uno in cui invece sono tutte distribuzioni esponenziali.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14DAD34-A769-48BC-AB81-437DC4C70C94}" type="slidenum">
              <a:rPr lang="en-GB" smtClean="0"/>
              <a:t>2</a:t>
            </a:fld>
            <a:endParaRPr lang="en-GB"/>
          </a:p>
        </p:txBody>
      </p:sp>
    </p:spTree>
    <p:extLst>
      <p:ext uri="{BB962C8B-B14F-4D97-AF65-F5344CB8AC3E}">
        <p14:creationId xmlns:p14="http://schemas.microsoft.com/office/powerpoint/2010/main" val="846688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Per </a:t>
            </a:r>
            <a:r>
              <a:rPr lang="en-GB" err="1"/>
              <a:t>avere</a:t>
            </a:r>
            <a:r>
              <a:rPr lang="en-GB"/>
              <a:t> </a:t>
            </a:r>
            <a:r>
              <a:rPr lang="en-GB" err="1"/>
              <a:t>indice</a:t>
            </a:r>
            <a:r>
              <a:rPr lang="en-GB"/>
              <a:t> fairness </a:t>
            </a:r>
            <a:r>
              <a:rPr lang="en-GB" err="1"/>
              <a:t>tra</a:t>
            </a:r>
            <a:r>
              <a:rPr lang="en-GB"/>
              <a:t> le due code </a:t>
            </a:r>
            <a:r>
              <a:rPr lang="it-IT"/>
              <a:t>-&gt; studio vantaggio coda di take-off su quella di landing</a:t>
            </a:r>
          </a:p>
          <a:p>
            <a:pPr marL="171450" indent="-171450">
              <a:buFont typeface="Arial" panose="020B0604020202020204" pitchFamily="34" charset="0"/>
              <a:buChar char="•"/>
            </a:pPr>
            <a:r>
              <a:rPr lang="it-IT"/>
              <a:t>Calcolato come 1 – rapporto tra il tempo di attesa nelle rispettive code</a:t>
            </a:r>
          </a:p>
          <a:p>
            <a:pPr marL="171450" indent="-171450">
              <a:buFont typeface="Arial" panose="020B0604020202020204" pitchFamily="34" charset="0"/>
              <a:buChar char="•"/>
            </a:pPr>
            <a:r>
              <a:rPr lang="en-GB"/>
              <a:t>Per com</a:t>
            </a:r>
            <a:r>
              <a:rPr lang="it-IT"/>
              <a:t>’è definito -&gt; vantaggio cresce linearmente con rho; quasi nullo per rho-&gt;0; tendente circa a 1 quando rho=1</a:t>
            </a:r>
          </a:p>
          <a:p>
            <a:pPr marL="171450" indent="-171450">
              <a:buFont typeface="Arial" panose="020B0604020202020204" pitchFamily="34" charset="0"/>
              <a:buChar char="•"/>
            </a:pPr>
            <a:r>
              <a:rPr lang="it-IT"/>
              <a:t>-&gt; avvicinandoci a una condizione di saturazione del sistema -&gt; aereo trascorrerebbe infinitamente più tempo in L che T</a:t>
            </a:r>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11</a:t>
            </a:fld>
            <a:endParaRPr lang="en-GB"/>
          </a:p>
        </p:txBody>
      </p:sp>
    </p:spTree>
    <p:extLst>
      <p:ext uri="{BB962C8B-B14F-4D97-AF65-F5344CB8AC3E}">
        <p14:creationId xmlns:p14="http://schemas.microsoft.com/office/powerpoint/2010/main" val="3372911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GB">
                <a:cs typeface="Calibri" panose="020F0502020204030204"/>
              </a:rPr>
              <a:t>STUDIO SUL NUMERO DI AEREI CHE OCCUPANO L'AREA DI PARCHEGGIO CONTEMPORANEAMENTE</a:t>
            </a:r>
          </a:p>
          <a:p>
            <a:pPr marL="171450" indent="-171450">
              <a:buFont typeface="Arial"/>
              <a:buChar char="•"/>
            </a:pPr>
            <a:r>
              <a:rPr lang="en-GB">
                <a:cs typeface="Calibri" panose="020F0502020204030204"/>
              </a:rPr>
              <a:t>Studio </a:t>
            </a:r>
            <a:r>
              <a:rPr lang="en-GB" err="1">
                <a:cs typeface="Calibri" panose="020F0502020204030204"/>
              </a:rPr>
              <a:t>deterministico</a:t>
            </a:r>
            <a:r>
              <a:rPr lang="en-GB">
                <a:cs typeface="Calibri" panose="020F0502020204030204"/>
              </a:rPr>
              <a:t> con service time e interarrival time </a:t>
            </a:r>
            <a:r>
              <a:rPr lang="en-GB" err="1">
                <a:cs typeface="Calibri" panose="020F0502020204030204"/>
              </a:rPr>
              <a:t>costanti</a:t>
            </a:r>
            <a:endParaRPr lang="en-GB">
              <a:cs typeface="Calibri" panose="020F0502020204030204"/>
            </a:endParaRPr>
          </a:p>
          <a:p>
            <a:pPr marL="171450" indent="-171450">
              <a:buFont typeface="Arial"/>
              <a:buChar char="•"/>
            </a:pPr>
            <a:r>
              <a:rPr lang="en-GB">
                <a:cs typeface="Calibri" panose="020F0502020204030204"/>
              </a:rPr>
              <a:t>Steady-state ---&gt; per </a:t>
            </a:r>
            <a:r>
              <a:rPr lang="en-GB" err="1">
                <a:cs typeface="Calibri" panose="020F0502020204030204"/>
              </a:rPr>
              <a:t>ogni</a:t>
            </a:r>
            <a:r>
              <a:rPr lang="en-GB">
                <a:cs typeface="Calibri" panose="020F0502020204030204"/>
              </a:rPr>
              <a:t> </a:t>
            </a:r>
            <a:r>
              <a:rPr lang="en-GB" err="1">
                <a:cs typeface="Calibri" panose="020F0502020204030204"/>
              </a:rPr>
              <a:t>aereo</a:t>
            </a:r>
            <a:r>
              <a:rPr lang="en-GB">
                <a:cs typeface="Calibri" panose="020F0502020204030204"/>
              </a:rPr>
              <a:t> </a:t>
            </a:r>
            <a:r>
              <a:rPr lang="en-GB" err="1">
                <a:cs typeface="Calibri" panose="020F0502020204030204"/>
              </a:rPr>
              <a:t>che</a:t>
            </a:r>
            <a:r>
              <a:rPr lang="en-GB">
                <a:cs typeface="Calibri" panose="020F0502020204030204"/>
              </a:rPr>
              <a:t> </a:t>
            </a:r>
            <a:r>
              <a:rPr lang="en-GB" err="1">
                <a:cs typeface="Calibri" panose="020F0502020204030204"/>
              </a:rPr>
              <a:t>entra</a:t>
            </a:r>
            <a:r>
              <a:rPr lang="en-GB">
                <a:cs typeface="Calibri" panose="020F0502020204030204"/>
              </a:rPr>
              <a:t>, ci </a:t>
            </a:r>
            <a:r>
              <a:rPr lang="en-GB" err="1">
                <a:cs typeface="Calibri" panose="020F0502020204030204"/>
              </a:rPr>
              <a:t>sarà</a:t>
            </a:r>
            <a:r>
              <a:rPr lang="en-GB">
                <a:cs typeface="Calibri" panose="020F0502020204030204"/>
              </a:rPr>
              <a:t> un </a:t>
            </a:r>
            <a:r>
              <a:rPr lang="en-GB" err="1">
                <a:cs typeface="Calibri" panose="020F0502020204030204"/>
              </a:rPr>
              <a:t>aereo</a:t>
            </a:r>
            <a:r>
              <a:rPr lang="en-GB">
                <a:cs typeface="Calibri" panose="020F0502020204030204"/>
              </a:rPr>
              <a:t> </a:t>
            </a:r>
            <a:r>
              <a:rPr lang="en-GB" err="1">
                <a:cs typeface="Calibri" panose="020F0502020204030204"/>
              </a:rPr>
              <a:t>che</a:t>
            </a:r>
            <a:r>
              <a:rPr lang="en-GB">
                <a:cs typeface="Calibri" panose="020F0502020204030204"/>
              </a:rPr>
              <a:t> </a:t>
            </a:r>
            <a:r>
              <a:rPr lang="en-GB" err="1">
                <a:cs typeface="Calibri" panose="020F0502020204030204"/>
              </a:rPr>
              <a:t>esce</a:t>
            </a:r>
          </a:p>
          <a:p>
            <a:pPr marL="171450" indent="-171450">
              <a:buFont typeface="Arial"/>
              <a:buChar char="•"/>
            </a:pPr>
            <a:r>
              <a:rPr lang="en-GB">
                <a:cs typeface="Calibri" panose="020F0502020204030204"/>
              </a:rPr>
              <a:t>Posso </a:t>
            </a:r>
            <a:r>
              <a:rPr lang="en-GB" err="1">
                <a:cs typeface="Calibri" panose="020F0502020204030204"/>
              </a:rPr>
              <a:t>trovare</a:t>
            </a:r>
            <a:r>
              <a:rPr lang="en-GB">
                <a:cs typeface="Calibri" panose="020F0502020204030204"/>
              </a:rPr>
              <a:t> la </a:t>
            </a:r>
            <a:r>
              <a:rPr lang="en-GB" err="1">
                <a:cs typeface="Calibri" panose="020F0502020204030204"/>
              </a:rPr>
              <a:t>dimensione</a:t>
            </a:r>
            <a:r>
              <a:rPr lang="en-GB">
                <a:cs typeface="Calibri" panose="020F0502020204030204"/>
              </a:rPr>
              <a:t> </a:t>
            </a:r>
            <a:r>
              <a:rPr lang="en-GB" err="1">
                <a:cs typeface="Calibri" panose="020F0502020204030204"/>
              </a:rPr>
              <a:t>massima</a:t>
            </a:r>
            <a:r>
              <a:rPr lang="en-GB">
                <a:cs typeface="Calibri" panose="020F0502020204030204"/>
              </a:rPr>
              <a:t> del </a:t>
            </a:r>
            <a:r>
              <a:rPr lang="en-GB" err="1">
                <a:cs typeface="Calibri" panose="020F0502020204030204"/>
              </a:rPr>
              <a:t>parcheggio</a:t>
            </a:r>
            <a:r>
              <a:rPr lang="en-GB">
                <a:cs typeface="Calibri" panose="020F0502020204030204"/>
              </a:rPr>
              <a:t> data dal </a:t>
            </a:r>
            <a:r>
              <a:rPr lang="en-GB" err="1">
                <a:cs typeface="Calibri" panose="020F0502020204030204"/>
              </a:rPr>
              <a:t>numero</a:t>
            </a:r>
            <a:r>
              <a:rPr lang="en-GB">
                <a:cs typeface="Calibri" panose="020F0502020204030204"/>
              </a:rPr>
              <a:t> di </a:t>
            </a:r>
            <a:r>
              <a:rPr lang="en-GB" err="1">
                <a:cs typeface="Calibri" panose="020F0502020204030204"/>
              </a:rPr>
              <a:t>aerei</a:t>
            </a:r>
            <a:r>
              <a:rPr lang="en-GB">
                <a:cs typeface="Calibri" panose="020F0502020204030204"/>
              </a:rPr>
              <a:t> </a:t>
            </a:r>
            <a:r>
              <a:rPr lang="en-GB" err="1">
                <a:cs typeface="Calibri" panose="020F0502020204030204"/>
              </a:rPr>
              <a:t>che</a:t>
            </a:r>
            <a:r>
              <a:rPr lang="en-GB">
                <a:cs typeface="Calibri" panose="020F0502020204030204"/>
              </a:rPr>
              <a:t> </a:t>
            </a:r>
            <a:r>
              <a:rPr lang="en-GB" err="1">
                <a:cs typeface="Calibri" panose="020F0502020204030204"/>
              </a:rPr>
              <a:t>entrano</a:t>
            </a:r>
            <a:r>
              <a:rPr lang="en-GB">
                <a:cs typeface="Calibri" panose="020F0502020204030204"/>
              </a:rPr>
              <a:t> prima </a:t>
            </a:r>
            <a:r>
              <a:rPr lang="en-GB" err="1">
                <a:cs typeface="Calibri" panose="020F0502020204030204"/>
              </a:rPr>
              <a:t>che</a:t>
            </a:r>
            <a:r>
              <a:rPr lang="en-GB">
                <a:cs typeface="Calibri" panose="020F0502020204030204"/>
              </a:rPr>
              <a:t> il primo esca</a:t>
            </a:r>
          </a:p>
          <a:p>
            <a:pPr marL="171450" indent="-171450">
              <a:buFont typeface="Arial"/>
              <a:buChar char="•"/>
            </a:pPr>
            <a:r>
              <a:rPr lang="en-GB">
                <a:cs typeface="Calibri" panose="020F0502020204030204"/>
              </a:rPr>
              <a:t>Il </a:t>
            </a:r>
            <a:r>
              <a:rPr lang="en-GB" err="1">
                <a:cs typeface="Calibri" panose="020F0502020204030204"/>
              </a:rPr>
              <a:t>numero</a:t>
            </a:r>
            <a:r>
              <a:rPr lang="en-GB">
                <a:cs typeface="Calibri" panose="020F0502020204030204"/>
              </a:rPr>
              <a:t> </a:t>
            </a:r>
            <a:r>
              <a:rPr lang="en-GB" err="1">
                <a:cs typeface="Calibri" panose="020F0502020204030204"/>
              </a:rPr>
              <a:t>varierà</a:t>
            </a:r>
            <a:r>
              <a:rPr lang="en-GB">
                <a:cs typeface="Calibri" panose="020F0502020204030204"/>
              </a:rPr>
              <a:t> </a:t>
            </a:r>
            <a:r>
              <a:rPr lang="en-GB" err="1">
                <a:cs typeface="Calibri" panose="020F0502020204030204"/>
              </a:rPr>
              <a:t>tra</a:t>
            </a:r>
            <a:r>
              <a:rPr lang="en-GB">
                <a:cs typeface="Calibri" panose="020F0502020204030204"/>
              </a:rPr>
              <a:t> S e S-1</a:t>
            </a:r>
          </a:p>
          <a:p>
            <a:pPr marL="171450" indent="-171450">
              <a:buFont typeface="Arial"/>
              <a:buChar char="•"/>
            </a:pPr>
            <a:r>
              <a:rPr lang="en-GB">
                <a:cs typeface="Calibri" panose="020F0502020204030204"/>
              </a:rPr>
              <a:t>Per il worst case scenario del nostro </a:t>
            </a:r>
            <a:r>
              <a:rPr lang="en-GB" err="1">
                <a:cs typeface="Calibri" panose="020F0502020204030204"/>
              </a:rPr>
              <a:t>sistema</a:t>
            </a:r>
            <a:r>
              <a:rPr lang="en-GB">
                <a:cs typeface="Calibri" panose="020F0502020204030204"/>
              </a:rPr>
              <a:t> </a:t>
            </a:r>
            <a:r>
              <a:rPr lang="en-GB" err="1">
                <a:cs typeface="Calibri" panose="020F0502020204030204"/>
              </a:rPr>
              <a:t>abbiamo</a:t>
            </a:r>
            <a:r>
              <a:rPr lang="en-GB">
                <a:cs typeface="Calibri"/>
              </a:rPr>
              <a:t> S=15</a:t>
            </a:r>
          </a:p>
        </p:txBody>
      </p:sp>
      <p:sp>
        <p:nvSpPr>
          <p:cNvPr id="4" name="Slide Number Placeholder 3"/>
          <p:cNvSpPr>
            <a:spLocks noGrp="1"/>
          </p:cNvSpPr>
          <p:nvPr>
            <p:ph type="sldNum" sz="quarter" idx="5"/>
          </p:nvPr>
        </p:nvSpPr>
        <p:spPr/>
        <p:txBody>
          <a:bodyPr/>
          <a:lstStyle/>
          <a:p>
            <a:fld id="{314DAD34-A769-48BC-AB81-437DC4C70C94}" type="slidenum">
              <a:rPr lang="en-GB" smtClean="0"/>
              <a:t>12</a:t>
            </a:fld>
            <a:endParaRPr lang="en-GB"/>
          </a:p>
        </p:txBody>
      </p:sp>
    </p:spTree>
    <p:extLst>
      <p:ext uri="{BB962C8B-B14F-4D97-AF65-F5344CB8AC3E}">
        <p14:creationId xmlns:p14="http://schemas.microsoft.com/office/powerpoint/2010/main" val="41904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GB">
                <a:cs typeface="Calibri" panose="020F0502020204030204"/>
              </a:rPr>
              <a:t>Studio </a:t>
            </a:r>
            <a:r>
              <a:rPr lang="en-GB" err="1">
                <a:cs typeface="Calibri" panose="020F0502020204030204"/>
              </a:rPr>
              <a:t>realistico</a:t>
            </a:r>
            <a:r>
              <a:rPr lang="en-GB">
                <a:cs typeface="Calibri" panose="020F0502020204030204"/>
              </a:rPr>
              <a:t> </a:t>
            </a:r>
            <a:r>
              <a:rPr lang="en-GB" err="1">
                <a:cs typeface="Calibri" panose="020F0502020204030204"/>
              </a:rPr>
              <a:t>tramite</a:t>
            </a:r>
            <a:r>
              <a:rPr lang="en-GB">
                <a:cs typeface="Calibri" panose="020F0502020204030204"/>
              </a:rPr>
              <a:t> service time e interarrival time </a:t>
            </a:r>
            <a:r>
              <a:rPr lang="en-GB" err="1">
                <a:cs typeface="Calibri" panose="020F0502020204030204"/>
              </a:rPr>
              <a:t>esponenziali</a:t>
            </a:r>
          </a:p>
          <a:p>
            <a:pPr marL="171450" indent="-171450">
              <a:buFont typeface="Arial"/>
              <a:buChar char="•"/>
            </a:pPr>
            <a:r>
              <a:rPr lang="en-GB">
                <a:cs typeface="Calibri" panose="020F0502020204030204"/>
              </a:rPr>
              <a:t>Non è </a:t>
            </a:r>
            <a:r>
              <a:rPr lang="en-GB" err="1">
                <a:cs typeface="Calibri" panose="020F0502020204030204"/>
              </a:rPr>
              <a:t>possibile</a:t>
            </a:r>
            <a:r>
              <a:rPr lang="en-GB">
                <a:cs typeface="Calibri" panose="020F0502020204030204"/>
              </a:rPr>
              <a:t> </a:t>
            </a:r>
            <a:r>
              <a:rPr lang="en-GB" err="1">
                <a:cs typeface="Calibri" panose="020F0502020204030204"/>
              </a:rPr>
              <a:t>calcolare</a:t>
            </a:r>
            <a:r>
              <a:rPr lang="en-GB">
                <a:cs typeface="Calibri" panose="020F0502020204030204"/>
              </a:rPr>
              <a:t> con </a:t>
            </a:r>
            <a:r>
              <a:rPr lang="en-GB" err="1">
                <a:cs typeface="Calibri" panose="020F0502020204030204"/>
              </a:rPr>
              <a:t>precisione</a:t>
            </a:r>
            <a:r>
              <a:rPr lang="en-GB">
                <a:cs typeface="Calibri" panose="020F0502020204030204"/>
              </a:rPr>
              <a:t> la </a:t>
            </a:r>
            <a:r>
              <a:rPr lang="en-GB" err="1">
                <a:cs typeface="Calibri" panose="020F0502020204030204"/>
              </a:rPr>
              <a:t>dimensione</a:t>
            </a:r>
            <a:r>
              <a:rPr lang="en-GB">
                <a:cs typeface="Calibri" panose="020F0502020204030204"/>
              </a:rPr>
              <a:t> </a:t>
            </a:r>
            <a:r>
              <a:rPr lang="en-GB" err="1">
                <a:cs typeface="Calibri" panose="020F0502020204030204"/>
              </a:rPr>
              <a:t>massima</a:t>
            </a:r>
            <a:r>
              <a:rPr lang="en-GB">
                <a:cs typeface="Calibri" panose="020F0502020204030204"/>
              </a:rPr>
              <a:t> del </a:t>
            </a:r>
            <a:r>
              <a:rPr lang="en-GB" err="1">
                <a:cs typeface="Calibri" panose="020F0502020204030204"/>
              </a:rPr>
              <a:t>parcheggio</a:t>
            </a:r>
          </a:p>
          <a:p>
            <a:pPr marL="171450" indent="-171450">
              <a:buFont typeface="Arial"/>
              <a:buChar char="•"/>
            </a:pPr>
            <a:r>
              <a:rPr lang="en-GB" err="1">
                <a:cs typeface="Calibri" panose="020F0502020204030204"/>
              </a:rPr>
              <a:t>Analizzare</a:t>
            </a:r>
            <a:r>
              <a:rPr lang="en-GB">
                <a:cs typeface="Calibri" panose="020F0502020204030204"/>
              </a:rPr>
              <a:t> 2 </a:t>
            </a:r>
            <a:r>
              <a:rPr lang="en-GB" err="1">
                <a:cs typeface="Calibri" panose="020F0502020204030204"/>
              </a:rPr>
              <a:t>cose</a:t>
            </a:r>
            <a:r>
              <a:rPr lang="en-GB">
                <a:cs typeface="Calibri" panose="020F0502020204030204"/>
              </a:rPr>
              <a:t>: in </a:t>
            </a:r>
            <a:r>
              <a:rPr lang="en-GB" err="1">
                <a:cs typeface="Calibri" panose="020F0502020204030204"/>
              </a:rPr>
              <a:t>primis</a:t>
            </a:r>
            <a:r>
              <a:rPr lang="en-GB">
                <a:cs typeface="Calibri" panose="020F0502020204030204"/>
              </a:rPr>
              <a:t> la </a:t>
            </a:r>
            <a:r>
              <a:rPr lang="en-GB" err="1">
                <a:cs typeface="Calibri" panose="020F0502020204030204"/>
              </a:rPr>
              <a:t>relazione</a:t>
            </a:r>
            <a:r>
              <a:rPr lang="en-GB">
                <a:cs typeface="Calibri" panose="020F0502020204030204"/>
              </a:rPr>
              <a:t> </a:t>
            </a:r>
            <a:r>
              <a:rPr lang="en-GB" err="1">
                <a:cs typeface="Calibri" panose="020F0502020204030204"/>
              </a:rPr>
              <a:t>tra</a:t>
            </a:r>
            <a:r>
              <a:rPr lang="en-GB">
                <a:cs typeface="Calibri" panose="020F0502020204030204"/>
              </a:rPr>
              <a:t> la parking occupancy e I </a:t>
            </a:r>
            <a:r>
              <a:rPr lang="en-GB" err="1">
                <a:cs typeface="Calibri" panose="020F0502020204030204"/>
              </a:rPr>
              <a:t>parametri</a:t>
            </a:r>
            <a:r>
              <a:rPr lang="en-GB">
                <a:cs typeface="Calibri" panose="020F0502020204030204"/>
              </a:rPr>
              <a:t> del </a:t>
            </a:r>
            <a:r>
              <a:rPr lang="en-GB" err="1">
                <a:cs typeface="Calibri" panose="020F0502020204030204"/>
              </a:rPr>
              <a:t>sistema</a:t>
            </a:r>
            <a:r>
              <a:rPr lang="en-GB">
                <a:cs typeface="Calibri" panose="020F0502020204030204"/>
              </a:rPr>
              <a:t>, poi una </a:t>
            </a:r>
            <a:r>
              <a:rPr lang="en-GB" err="1">
                <a:cs typeface="Calibri" panose="020F0502020204030204"/>
              </a:rPr>
              <a:t>dimensione</a:t>
            </a:r>
            <a:r>
              <a:rPr lang="en-GB">
                <a:cs typeface="Calibri" panose="020F0502020204030204"/>
              </a:rPr>
              <a:t> del </a:t>
            </a:r>
            <a:r>
              <a:rPr lang="en-GB" err="1">
                <a:cs typeface="Calibri" panose="020F0502020204030204"/>
              </a:rPr>
              <a:t>parcheggio</a:t>
            </a:r>
            <a:r>
              <a:rPr lang="en-GB">
                <a:cs typeface="Calibri" panose="020F0502020204030204"/>
              </a:rPr>
              <a:t> </a:t>
            </a:r>
            <a:r>
              <a:rPr lang="en-GB" err="1">
                <a:cs typeface="Calibri" panose="020F0502020204030204"/>
              </a:rPr>
              <a:t>che</a:t>
            </a:r>
            <a:r>
              <a:rPr lang="en-GB">
                <a:cs typeface="Calibri" panose="020F0502020204030204"/>
              </a:rPr>
              <a:t> </a:t>
            </a:r>
            <a:r>
              <a:rPr lang="en-GB" err="1">
                <a:cs typeface="Calibri" panose="020F0502020204030204"/>
              </a:rPr>
              <a:t>riteniamo</a:t>
            </a:r>
            <a:r>
              <a:rPr lang="en-GB">
                <a:cs typeface="Calibri" panose="020F0502020204030204"/>
              </a:rPr>
              <a:t> </a:t>
            </a:r>
            <a:r>
              <a:rPr lang="en-GB" err="1">
                <a:cs typeface="Calibri" panose="020F0502020204030204"/>
              </a:rPr>
              <a:t>adeguata</a:t>
            </a:r>
            <a:r>
              <a:rPr lang="en-GB">
                <a:cs typeface="Calibri" panose="020F0502020204030204"/>
              </a:rPr>
              <a:t> </a:t>
            </a:r>
            <a:r>
              <a:rPr lang="en-GB" err="1">
                <a:cs typeface="Calibri" panose="020F0502020204030204"/>
              </a:rPr>
              <a:t>tramite</a:t>
            </a:r>
          </a:p>
          <a:p>
            <a:pPr marL="171450" indent="-171450">
              <a:buFont typeface="Arial"/>
              <a:buChar char="•"/>
            </a:pPr>
            <a:r>
              <a:rPr lang="en-GB">
                <a:cs typeface="Calibri" panose="020F0502020204030204"/>
              </a:rPr>
              <a:t>Dalla 2kr è </a:t>
            </a:r>
            <a:r>
              <a:rPr lang="en-GB" err="1">
                <a:cs typeface="Calibri" panose="020F0502020204030204"/>
              </a:rPr>
              <a:t>emerso</a:t>
            </a:r>
            <a:r>
              <a:rPr lang="en-GB">
                <a:cs typeface="Calibri" panose="020F0502020204030204"/>
              </a:rPr>
              <a:t> </a:t>
            </a:r>
            <a:r>
              <a:rPr lang="en-GB" err="1">
                <a:cs typeface="Calibri" panose="020F0502020204030204"/>
              </a:rPr>
              <a:t>che</a:t>
            </a:r>
            <a:r>
              <a:rPr lang="en-GB">
                <a:cs typeface="Calibri" panose="020F0502020204030204"/>
              </a:rPr>
              <a:t> la parking occupancy è </a:t>
            </a:r>
            <a:r>
              <a:rPr lang="en-GB" err="1">
                <a:cs typeface="Calibri" panose="020F0502020204030204"/>
              </a:rPr>
              <a:t>indipendente</a:t>
            </a:r>
            <a:r>
              <a:rPr lang="en-GB">
                <a:cs typeface="Calibri" panose="020F0502020204030204"/>
              </a:rPr>
              <a:t> </a:t>
            </a:r>
            <a:r>
              <a:rPr lang="en-GB" err="1">
                <a:cs typeface="Calibri" panose="020F0502020204030204"/>
              </a:rPr>
              <a:t>dai</a:t>
            </a:r>
            <a:r>
              <a:rPr lang="en-GB">
                <a:cs typeface="Calibri" panose="020F0502020204030204"/>
              </a:rPr>
              <a:t> service time </a:t>
            </a:r>
            <a:r>
              <a:rPr lang="en-GB" err="1">
                <a:cs typeface="Calibri" panose="020F0502020204030204"/>
              </a:rPr>
              <a:t>delle</a:t>
            </a:r>
            <a:r>
              <a:rPr lang="en-GB">
                <a:cs typeface="Calibri" panose="020F0502020204030204"/>
              </a:rPr>
              <a:t> code, come </a:t>
            </a:r>
            <a:r>
              <a:rPr lang="en-GB" err="1">
                <a:cs typeface="Calibri" panose="020F0502020204030204"/>
              </a:rPr>
              <a:t>notato</a:t>
            </a:r>
            <a:r>
              <a:rPr lang="en-GB">
                <a:cs typeface="Calibri" panose="020F0502020204030204"/>
              </a:rPr>
              <a:t> </a:t>
            </a:r>
            <a:r>
              <a:rPr lang="en-GB" err="1">
                <a:cs typeface="Calibri" panose="020F0502020204030204"/>
              </a:rPr>
              <a:t>nel</a:t>
            </a:r>
            <a:r>
              <a:rPr lang="en-GB">
                <a:cs typeface="Calibri" panose="020F0502020204030204"/>
              </a:rPr>
              <a:t> </a:t>
            </a:r>
            <a:r>
              <a:rPr lang="en-GB" err="1">
                <a:cs typeface="Calibri" panose="020F0502020204030204"/>
              </a:rPr>
              <a:t>caso</a:t>
            </a:r>
            <a:r>
              <a:rPr lang="en-GB">
                <a:cs typeface="Calibri" panose="020F0502020204030204"/>
              </a:rPr>
              <a:t> </a:t>
            </a:r>
            <a:r>
              <a:rPr lang="en-GB" err="1">
                <a:cs typeface="Calibri" panose="020F0502020204030204"/>
              </a:rPr>
              <a:t>deterministico</a:t>
            </a:r>
          </a:p>
          <a:p>
            <a:pPr marL="171450" indent="-171450">
              <a:buFont typeface="Arial"/>
              <a:buChar char="•"/>
            </a:pPr>
            <a:r>
              <a:rPr lang="en-GB">
                <a:cs typeface="Calibri" panose="020F0502020204030204"/>
              </a:rPr>
              <a:t>Di </a:t>
            </a:r>
            <a:r>
              <a:rPr lang="en-GB" err="1">
                <a:cs typeface="Calibri" panose="020F0502020204030204"/>
              </a:rPr>
              <a:t>conseguenza</a:t>
            </a:r>
            <a:r>
              <a:rPr lang="en-GB">
                <a:cs typeface="Calibri" panose="020F0502020204030204"/>
              </a:rPr>
              <a:t> </a:t>
            </a:r>
            <a:r>
              <a:rPr lang="en-GB" err="1">
                <a:cs typeface="Calibri" panose="020F0502020204030204"/>
              </a:rPr>
              <a:t>abbiamo</a:t>
            </a:r>
            <a:r>
              <a:rPr lang="en-GB">
                <a:cs typeface="Calibri" panose="020F0502020204030204"/>
              </a:rPr>
              <a:t> </a:t>
            </a:r>
            <a:r>
              <a:rPr lang="en-GB" err="1">
                <a:cs typeface="Calibri" panose="020F0502020204030204"/>
              </a:rPr>
              <a:t>analizzato</a:t>
            </a:r>
            <a:r>
              <a:rPr lang="en-GB">
                <a:cs typeface="Calibri" panose="020F0502020204030204"/>
              </a:rPr>
              <a:t> come varia il </a:t>
            </a:r>
            <a:r>
              <a:rPr lang="en-GB" err="1">
                <a:cs typeface="Calibri" panose="020F0502020204030204"/>
              </a:rPr>
              <a:t>numero</a:t>
            </a:r>
            <a:r>
              <a:rPr lang="en-GB">
                <a:cs typeface="Calibri" panose="020F0502020204030204"/>
              </a:rPr>
              <a:t> medio di </a:t>
            </a:r>
            <a:r>
              <a:rPr lang="en-GB" err="1">
                <a:cs typeface="Calibri" panose="020F0502020204030204"/>
              </a:rPr>
              <a:t>aerei</a:t>
            </a:r>
            <a:r>
              <a:rPr lang="en-GB">
                <a:cs typeface="Calibri" panose="020F0502020204030204"/>
              </a:rPr>
              <a:t> </a:t>
            </a:r>
            <a:r>
              <a:rPr lang="en-GB" err="1">
                <a:cs typeface="Calibri" panose="020F0502020204030204"/>
              </a:rPr>
              <a:t>nel</a:t>
            </a:r>
            <a:r>
              <a:rPr lang="en-GB">
                <a:cs typeface="Calibri" panose="020F0502020204030204"/>
              </a:rPr>
              <a:t> </a:t>
            </a:r>
            <a:r>
              <a:rPr lang="en-GB" err="1">
                <a:cs typeface="Calibri" panose="020F0502020204030204"/>
              </a:rPr>
              <a:t>parcheggio</a:t>
            </a:r>
            <a:r>
              <a:rPr lang="en-GB">
                <a:cs typeface="Calibri" panose="020F0502020204030204"/>
              </a:rPr>
              <a:t> al </a:t>
            </a:r>
            <a:r>
              <a:rPr lang="en-GB" err="1">
                <a:cs typeface="Calibri" panose="020F0502020204030204"/>
              </a:rPr>
              <a:t>variare</a:t>
            </a:r>
            <a:r>
              <a:rPr lang="en-GB">
                <a:cs typeface="Calibri" panose="020F0502020204030204"/>
              </a:rPr>
              <a:t> </a:t>
            </a:r>
            <a:r>
              <a:rPr lang="en-GB" err="1">
                <a:cs typeface="Calibri" panose="020F0502020204030204"/>
              </a:rPr>
              <a:t>dell'interarrival</a:t>
            </a:r>
            <a:r>
              <a:rPr lang="en-GB">
                <a:cs typeface="Calibri" panose="020F0502020204030204"/>
              </a:rPr>
              <a:t> e del parking time</a:t>
            </a:r>
          </a:p>
        </p:txBody>
      </p:sp>
      <p:sp>
        <p:nvSpPr>
          <p:cNvPr id="4" name="Slide Number Placeholder 3"/>
          <p:cNvSpPr>
            <a:spLocks noGrp="1"/>
          </p:cNvSpPr>
          <p:nvPr>
            <p:ph type="sldNum" sz="quarter" idx="5"/>
          </p:nvPr>
        </p:nvSpPr>
        <p:spPr/>
        <p:txBody>
          <a:bodyPr/>
          <a:lstStyle/>
          <a:p>
            <a:fld id="{314DAD34-A769-48BC-AB81-437DC4C70C94}" type="slidenum">
              <a:rPr lang="en-GB" smtClean="0"/>
              <a:t>13</a:t>
            </a:fld>
            <a:endParaRPr lang="en-GB"/>
          </a:p>
        </p:txBody>
      </p:sp>
    </p:spTree>
    <p:extLst>
      <p:ext uri="{BB962C8B-B14F-4D97-AF65-F5344CB8AC3E}">
        <p14:creationId xmlns:p14="http://schemas.microsoft.com/office/powerpoint/2010/main" val="3995097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GB">
                <a:cs typeface="Calibri" panose="020F0502020204030204"/>
              </a:rPr>
              <a:t>Un delay </a:t>
            </a:r>
            <a:r>
              <a:rPr lang="en-GB" err="1">
                <a:cs typeface="Calibri" panose="020F0502020204030204"/>
              </a:rPr>
              <a:t>center</a:t>
            </a:r>
            <a:r>
              <a:rPr lang="en-GB">
                <a:cs typeface="Calibri" panose="020F0502020204030204"/>
              </a:rPr>
              <a:t> </a:t>
            </a:r>
            <a:r>
              <a:rPr lang="en-GB" err="1">
                <a:cs typeface="Calibri" panose="020F0502020204030204"/>
              </a:rPr>
              <a:t>allo</a:t>
            </a:r>
            <a:r>
              <a:rPr lang="en-GB">
                <a:cs typeface="Calibri" panose="020F0502020204030204"/>
              </a:rPr>
              <a:t> steady state è </a:t>
            </a:r>
            <a:r>
              <a:rPr lang="en-GB" err="1">
                <a:cs typeface="Calibri" panose="020F0502020204030204"/>
              </a:rPr>
              <a:t>approssimabile</a:t>
            </a:r>
            <a:r>
              <a:rPr lang="en-GB">
                <a:cs typeface="Calibri" panose="020F0502020204030204"/>
              </a:rPr>
              <a:t> </a:t>
            </a:r>
            <a:r>
              <a:rPr lang="en-GB" err="1">
                <a:cs typeface="Calibri" panose="020F0502020204030204"/>
              </a:rPr>
              <a:t>tramite</a:t>
            </a:r>
            <a:r>
              <a:rPr lang="en-GB">
                <a:cs typeface="Calibri" panose="020F0502020204030204"/>
              </a:rPr>
              <a:t> una </a:t>
            </a:r>
            <a:r>
              <a:rPr lang="en-GB" err="1">
                <a:cs typeface="Calibri" panose="020F0502020204030204"/>
              </a:rPr>
              <a:t>distribuzione</a:t>
            </a:r>
            <a:r>
              <a:rPr lang="en-GB">
                <a:cs typeface="Calibri" panose="020F0502020204030204"/>
              </a:rPr>
              <a:t> di </a:t>
            </a:r>
            <a:r>
              <a:rPr lang="en-GB" err="1">
                <a:cs typeface="Calibri" panose="020F0502020204030204"/>
              </a:rPr>
              <a:t>poisson</a:t>
            </a:r>
            <a:r>
              <a:rPr lang="en-GB">
                <a:cs typeface="Calibri" panose="020F0502020204030204"/>
              </a:rPr>
              <a:t> </a:t>
            </a:r>
            <a:r>
              <a:rPr lang="en-GB" err="1">
                <a:cs typeface="Calibri" panose="020F0502020204030204"/>
              </a:rPr>
              <a:t>che</a:t>
            </a:r>
            <a:r>
              <a:rPr lang="en-GB">
                <a:cs typeface="Calibri" panose="020F0502020204030204"/>
              </a:rPr>
              <a:t> ha media lambda/mu</a:t>
            </a:r>
          </a:p>
        </p:txBody>
      </p:sp>
      <p:sp>
        <p:nvSpPr>
          <p:cNvPr id="4" name="Slide Number Placeholder 3"/>
          <p:cNvSpPr>
            <a:spLocks noGrp="1"/>
          </p:cNvSpPr>
          <p:nvPr>
            <p:ph type="sldNum" sz="quarter" idx="5"/>
          </p:nvPr>
        </p:nvSpPr>
        <p:spPr/>
        <p:txBody>
          <a:bodyPr/>
          <a:lstStyle/>
          <a:p>
            <a:fld id="{314DAD34-A769-48BC-AB81-437DC4C70C94}" type="slidenum">
              <a:rPr lang="en-GB" smtClean="0"/>
              <a:t>14</a:t>
            </a:fld>
            <a:endParaRPr lang="en-GB"/>
          </a:p>
        </p:txBody>
      </p:sp>
    </p:spTree>
    <p:extLst>
      <p:ext uri="{BB962C8B-B14F-4D97-AF65-F5344CB8AC3E}">
        <p14:creationId xmlns:p14="http://schemas.microsoft.com/office/powerpoint/2010/main" val="3917897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15</a:t>
            </a:fld>
            <a:endParaRPr lang="en-GB"/>
          </a:p>
        </p:txBody>
      </p:sp>
    </p:spTree>
    <p:extLst>
      <p:ext uri="{BB962C8B-B14F-4D97-AF65-F5344CB8AC3E}">
        <p14:creationId xmlns:p14="http://schemas.microsoft.com/office/powerpoint/2010/main" val="1155029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GB">
                <a:cs typeface="Calibri" panose="020F0502020204030204"/>
              </a:rPr>
              <a:t>Come </a:t>
            </a:r>
            <a:r>
              <a:rPr lang="en-GB" err="1">
                <a:cs typeface="Calibri" panose="020F0502020204030204"/>
              </a:rPr>
              <a:t>possiamo</a:t>
            </a:r>
            <a:r>
              <a:rPr lang="en-GB">
                <a:cs typeface="Calibri" panose="020F0502020204030204"/>
              </a:rPr>
              <a:t> </a:t>
            </a:r>
            <a:r>
              <a:rPr lang="en-GB" err="1">
                <a:cs typeface="Calibri" panose="020F0502020204030204"/>
              </a:rPr>
              <a:t>vedere</a:t>
            </a:r>
            <a:r>
              <a:rPr lang="en-GB">
                <a:cs typeface="Calibri" panose="020F0502020204030204"/>
              </a:rPr>
              <a:t> dal </a:t>
            </a:r>
            <a:r>
              <a:rPr lang="en-GB" err="1">
                <a:cs typeface="Calibri" panose="020F0502020204030204"/>
              </a:rPr>
              <a:t>grafico</a:t>
            </a:r>
            <a:r>
              <a:rPr lang="en-GB">
                <a:cs typeface="Calibri" panose="020F0502020204030204"/>
              </a:rPr>
              <a:t>, </a:t>
            </a:r>
            <a:r>
              <a:rPr lang="en-GB" err="1">
                <a:cs typeface="Calibri" panose="020F0502020204030204"/>
              </a:rPr>
              <a:t>tra</a:t>
            </a:r>
            <a:r>
              <a:rPr lang="en-GB">
                <a:cs typeface="Calibri" panose="020F0502020204030204"/>
              </a:rPr>
              <a:t> le media </a:t>
            </a:r>
            <a:r>
              <a:rPr lang="en-GB" err="1">
                <a:cs typeface="Calibri" panose="020F0502020204030204"/>
              </a:rPr>
              <a:t>della</a:t>
            </a:r>
            <a:r>
              <a:rPr lang="en-GB">
                <a:cs typeface="Calibri" panose="020F0502020204030204"/>
              </a:rPr>
              <a:t> parking occupancy e il </a:t>
            </a:r>
            <a:r>
              <a:rPr lang="en-GB" err="1">
                <a:cs typeface="Calibri" panose="020F0502020204030204"/>
              </a:rPr>
              <a:t>suo</a:t>
            </a:r>
            <a:r>
              <a:rPr lang="en-GB">
                <a:cs typeface="Calibri" panose="020F0502020204030204"/>
              </a:rPr>
              <a:t> 0.9 quantile vi è una </a:t>
            </a:r>
            <a:r>
              <a:rPr lang="en-GB" err="1">
                <a:cs typeface="Calibri" panose="020F0502020204030204"/>
              </a:rPr>
              <a:t>relazione</a:t>
            </a:r>
            <a:r>
              <a:rPr lang="en-GB">
                <a:cs typeface="Calibri" panose="020F0502020204030204"/>
              </a:rPr>
              <a:t> di </a:t>
            </a:r>
            <a:r>
              <a:rPr lang="en-GB" err="1">
                <a:cs typeface="Calibri" panose="020F0502020204030204"/>
              </a:rPr>
              <a:t>tipo</a:t>
            </a:r>
            <a:r>
              <a:rPr lang="en-GB">
                <a:cs typeface="Calibri" panose="020F0502020204030204"/>
              </a:rPr>
              <a:t> </a:t>
            </a:r>
            <a:r>
              <a:rPr lang="en-GB" err="1">
                <a:cs typeface="Calibri" panose="020F0502020204030204"/>
              </a:rPr>
              <a:t>lineare</a:t>
            </a:r>
          </a:p>
          <a:p>
            <a:pPr marL="171450" indent="-171450">
              <a:buFont typeface="Arial"/>
              <a:buChar char="•"/>
            </a:pPr>
            <a:r>
              <a:rPr lang="en-GB">
                <a:cs typeface="Calibri" panose="020F0502020204030204"/>
              </a:rPr>
              <a:t>Per </a:t>
            </a:r>
            <a:r>
              <a:rPr lang="en-GB" err="1">
                <a:cs typeface="Calibri" panose="020F0502020204030204"/>
              </a:rPr>
              <a:t>questo</a:t>
            </a:r>
            <a:r>
              <a:rPr lang="en-GB">
                <a:cs typeface="Calibri" panose="020F0502020204030204"/>
              </a:rPr>
              <a:t> fitting è </a:t>
            </a:r>
            <a:r>
              <a:rPr lang="en-GB" err="1">
                <a:cs typeface="Calibri" panose="020F0502020204030204"/>
              </a:rPr>
              <a:t>stato</a:t>
            </a:r>
            <a:r>
              <a:rPr lang="en-GB">
                <a:cs typeface="Calibri" panose="020F0502020204030204"/>
              </a:rPr>
              <a:t> </a:t>
            </a:r>
            <a:r>
              <a:rPr lang="en-GB" err="1">
                <a:cs typeface="Calibri" panose="020F0502020204030204"/>
              </a:rPr>
              <a:t>utilizzato</a:t>
            </a:r>
            <a:r>
              <a:rPr lang="en-GB">
                <a:cs typeface="Calibri" panose="020F0502020204030204"/>
              </a:rPr>
              <a:t> un intervallo di </a:t>
            </a:r>
            <a:r>
              <a:rPr lang="en-GB" err="1">
                <a:cs typeface="Calibri" panose="020F0502020204030204"/>
              </a:rPr>
              <a:t>confidenza</a:t>
            </a:r>
            <a:r>
              <a:rPr lang="en-GB">
                <a:cs typeface="Calibri" panose="020F0502020204030204"/>
              </a:rPr>
              <a:t> dell 99.9%</a:t>
            </a:r>
          </a:p>
          <a:p>
            <a:pPr marL="171450" indent="-171450">
              <a:buFont typeface="Arial"/>
              <a:buChar char="•"/>
            </a:pPr>
            <a:r>
              <a:rPr lang="en-GB">
                <a:cs typeface="Calibri" panose="020F0502020204030204"/>
              </a:rPr>
              <a:t>Per </a:t>
            </a:r>
            <a:r>
              <a:rPr lang="en-GB" err="1">
                <a:cs typeface="Calibri" panose="020F0502020204030204"/>
              </a:rPr>
              <a:t>sicurezza</a:t>
            </a:r>
            <a:r>
              <a:rPr lang="en-GB">
                <a:cs typeface="Calibri" panose="020F0502020204030204"/>
              </a:rPr>
              <a:t> è </a:t>
            </a:r>
            <a:r>
              <a:rPr lang="en-GB" err="1">
                <a:cs typeface="Calibri" panose="020F0502020204030204"/>
              </a:rPr>
              <a:t>stato</a:t>
            </a:r>
            <a:r>
              <a:rPr lang="en-GB">
                <a:cs typeface="Calibri" panose="020F0502020204030204"/>
              </a:rPr>
              <a:t> </a:t>
            </a:r>
            <a:r>
              <a:rPr lang="en-GB" err="1">
                <a:cs typeface="Calibri" panose="020F0502020204030204"/>
              </a:rPr>
              <a:t>scelto</a:t>
            </a:r>
            <a:r>
              <a:rPr lang="en-GB">
                <a:cs typeface="Calibri" panose="020F0502020204030204"/>
              </a:rPr>
              <a:t> di </a:t>
            </a:r>
            <a:r>
              <a:rPr lang="en-GB" err="1">
                <a:cs typeface="Calibri" panose="020F0502020204030204"/>
              </a:rPr>
              <a:t>approssimare</a:t>
            </a:r>
            <a:r>
              <a:rPr lang="en-GB">
                <a:cs typeface="Calibri" panose="020F0502020204030204"/>
              </a:rPr>
              <a:t> il </a:t>
            </a:r>
            <a:r>
              <a:rPr lang="en-GB" err="1">
                <a:cs typeface="Calibri" panose="020F0502020204030204"/>
              </a:rPr>
              <a:t>limite</a:t>
            </a:r>
            <a:r>
              <a:rPr lang="en-GB">
                <a:cs typeface="Calibri" panose="020F0502020204030204"/>
              </a:rPr>
              <a:t> </a:t>
            </a:r>
            <a:r>
              <a:rPr lang="en-GB" err="1">
                <a:cs typeface="Calibri" panose="020F0502020204030204"/>
              </a:rPr>
              <a:t>superiore</a:t>
            </a:r>
            <a:r>
              <a:rPr lang="en-GB">
                <a:cs typeface="Calibri" panose="020F0502020204030204"/>
              </a:rPr>
              <a:t> di </a:t>
            </a:r>
            <a:r>
              <a:rPr lang="en-GB" err="1">
                <a:cs typeface="Calibri" panose="020F0502020204030204"/>
              </a:rPr>
              <a:t>questo</a:t>
            </a:r>
            <a:r>
              <a:rPr lang="en-GB">
                <a:cs typeface="Calibri" panose="020F0502020204030204"/>
              </a:rPr>
              <a:t> intervallo, </a:t>
            </a:r>
            <a:r>
              <a:rPr lang="en-GB" err="1">
                <a:cs typeface="Calibri" panose="020F0502020204030204"/>
              </a:rPr>
              <a:t>che</a:t>
            </a:r>
            <a:r>
              <a:rPr lang="en-GB">
                <a:cs typeface="Calibri" panose="020F0502020204030204"/>
              </a:rPr>
              <a:t> </a:t>
            </a:r>
            <a:r>
              <a:rPr lang="en-GB" err="1">
                <a:cs typeface="Calibri" panose="020F0502020204030204"/>
              </a:rPr>
              <a:t>siamo</a:t>
            </a:r>
            <a:r>
              <a:rPr lang="en-GB">
                <a:cs typeface="Calibri" panose="020F0502020204030204"/>
              </a:rPr>
              <a:t> </a:t>
            </a:r>
            <a:r>
              <a:rPr lang="en-GB" err="1">
                <a:cs typeface="Calibri" panose="020F0502020204030204"/>
              </a:rPr>
              <a:t>riusciti</a:t>
            </a:r>
            <a:r>
              <a:rPr lang="en-GB">
                <a:cs typeface="Calibri" panose="020F0502020204030204"/>
              </a:rPr>
              <a:t> ad </a:t>
            </a:r>
            <a:r>
              <a:rPr lang="en-GB" err="1">
                <a:cs typeface="Calibri" panose="020F0502020204030204"/>
              </a:rPr>
              <a:t>approssimare</a:t>
            </a:r>
            <a:r>
              <a:rPr lang="en-GB">
                <a:cs typeface="Calibri" panose="020F0502020204030204"/>
              </a:rPr>
              <a:t> in </a:t>
            </a:r>
            <a:r>
              <a:rPr lang="en-GB" err="1">
                <a:cs typeface="Calibri" panose="020F0502020204030204"/>
              </a:rPr>
              <a:t>maniera</a:t>
            </a:r>
            <a:r>
              <a:rPr lang="en-GB">
                <a:cs typeface="Calibri" panose="020F0502020204030204"/>
              </a:rPr>
              <a:t> </a:t>
            </a:r>
            <a:r>
              <a:rPr lang="en-GB" err="1">
                <a:cs typeface="Calibri" panose="020F0502020204030204"/>
              </a:rPr>
              <a:t>piuttosto</a:t>
            </a:r>
            <a:r>
              <a:rPr lang="en-GB">
                <a:cs typeface="Calibri" panose="020F0502020204030204"/>
              </a:rPr>
              <a:t> </a:t>
            </a:r>
            <a:r>
              <a:rPr lang="en-GB" err="1">
                <a:cs typeface="Calibri" panose="020F0502020204030204"/>
              </a:rPr>
              <a:t>precisa</a:t>
            </a:r>
            <a:r>
              <a:rPr lang="en-GB">
                <a:cs typeface="Calibri" panose="020F0502020204030204"/>
              </a:rPr>
              <a:t> </a:t>
            </a:r>
            <a:r>
              <a:rPr lang="en-GB" err="1">
                <a:cs typeface="Calibri" panose="020F0502020204030204"/>
              </a:rPr>
              <a:t>tramite</a:t>
            </a:r>
            <a:r>
              <a:rPr lang="en-GB">
                <a:cs typeface="Calibri" panose="020F0502020204030204"/>
              </a:rPr>
              <a:t> </a:t>
            </a:r>
            <a:r>
              <a:rPr lang="en-GB" err="1">
                <a:cs typeface="Calibri" panose="020F0502020204030204"/>
              </a:rPr>
              <a:t>questa</a:t>
            </a:r>
            <a:r>
              <a:rPr lang="en-GB">
                <a:cs typeface="Calibri" panose="020F0502020204030204"/>
              </a:rPr>
              <a:t> formula</a:t>
            </a:r>
          </a:p>
          <a:p>
            <a:pPr marL="171450" indent="-171450">
              <a:buFont typeface="Arial"/>
              <a:buChar char="•"/>
            </a:pPr>
            <a:r>
              <a:rPr lang="en-GB">
                <a:cs typeface="Calibri" panose="020F0502020204030204"/>
              </a:rPr>
              <a:t>La formula ci dice </a:t>
            </a:r>
            <a:r>
              <a:rPr lang="en-GB" err="1">
                <a:cs typeface="Calibri" panose="020F0502020204030204"/>
              </a:rPr>
              <a:t>che</a:t>
            </a:r>
            <a:r>
              <a:rPr lang="en-GB">
                <a:cs typeface="Calibri" panose="020F0502020204030204"/>
              </a:rPr>
              <a:t> </a:t>
            </a:r>
            <a:r>
              <a:rPr lang="en-GB" err="1">
                <a:cs typeface="Calibri" panose="020F0502020204030204"/>
              </a:rPr>
              <a:t>aumentando</a:t>
            </a:r>
            <a:r>
              <a:rPr lang="en-GB">
                <a:cs typeface="Calibri" panose="020F0502020204030204"/>
              </a:rPr>
              <a:t> del 38% la </a:t>
            </a:r>
            <a:r>
              <a:rPr lang="en-GB" err="1">
                <a:cs typeface="Calibri" panose="020F0502020204030204"/>
              </a:rPr>
              <a:t>dimensione</a:t>
            </a:r>
            <a:r>
              <a:rPr lang="en-GB">
                <a:cs typeface="Calibri" panose="020F0502020204030204"/>
              </a:rPr>
              <a:t> del </a:t>
            </a:r>
            <a:r>
              <a:rPr lang="en-GB" err="1">
                <a:cs typeface="Calibri" panose="020F0502020204030204"/>
              </a:rPr>
              <a:t>parcheggio</a:t>
            </a:r>
            <a:r>
              <a:rPr lang="en-GB">
                <a:cs typeface="Calibri" panose="020F0502020204030204"/>
              </a:rPr>
              <a:t> rispetto a </a:t>
            </a:r>
            <a:r>
              <a:rPr lang="en-GB" err="1">
                <a:cs typeface="Calibri" panose="020F0502020204030204"/>
              </a:rPr>
              <a:t>quella</a:t>
            </a:r>
            <a:r>
              <a:rPr lang="en-GB">
                <a:cs typeface="Calibri" panose="020F0502020204030204"/>
              </a:rPr>
              <a:t> </a:t>
            </a:r>
            <a:r>
              <a:rPr lang="en-GB" err="1">
                <a:cs typeface="Calibri" panose="020F0502020204030204"/>
              </a:rPr>
              <a:t>necessaria</a:t>
            </a:r>
            <a:r>
              <a:rPr lang="en-GB">
                <a:cs typeface="Calibri" panose="020F0502020204030204"/>
              </a:rPr>
              <a:t> per </a:t>
            </a:r>
            <a:r>
              <a:rPr lang="en-GB" err="1">
                <a:cs typeface="Calibri" panose="020F0502020204030204"/>
              </a:rPr>
              <a:t>contenere</a:t>
            </a:r>
            <a:r>
              <a:rPr lang="en-GB">
                <a:cs typeface="Calibri" panose="020F0502020204030204"/>
              </a:rPr>
              <a:t> la media </a:t>
            </a:r>
            <a:r>
              <a:rPr lang="en-GB" err="1">
                <a:cs typeface="Calibri" panose="020F0502020204030204"/>
              </a:rPr>
              <a:t>degli</a:t>
            </a:r>
            <a:r>
              <a:rPr lang="en-GB">
                <a:cs typeface="Calibri" panose="020F0502020204030204"/>
              </a:rPr>
              <a:t> </a:t>
            </a:r>
            <a:r>
              <a:rPr lang="en-GB" err="1">
                <a:cs typeface="Calibri" panose="020F0502020204030204"/>
              </a:rPr>
              <a:t>aerei</a:t>
            </a:r>
            <a:r>
              <a:rPr lang="en-GB">
                <a:cs typeface="Calibri" panose="020F0502020204030204"/>
              </a:rPr>
              <a:t>, </a:t>
            </a:r>
            <a:r>
              <a:rPr lang="en-GB" err="1">
                <a:cs typeface="Calibri" panose="020F0502020204030204"/>
              </a:rPr>
              <a:t>applicando</a:t>
            </a:r>
            <a:r>
              <a:rPr lang="en-GB">
                <a:cs typeface="Calibri" panose="020F0502020204030204"/>
              </a:rPr>
              <a:t> la </a:t>
            </a:r>
            <a:r>
              <a:rPr lang="en-GB" err="1">
                <a:cs typeface="Calibri" panose="020F0502020204030204"/>
              </a:rPr>
              <a:t>funzione</a:t>
            </a:r>
            <a:r>
              <a:rPr lang="en-GB">
                <a:cs typeface="Calibri" panose="020F0502020204030204"/>
              </a:rPr>
              <a:t> ceil per </a:t>
            </a:r>
            <a:r>
              <a:rPr lang="en-GB" err="1">
                <a:cs typeface="Calibri" panose="020F0502020204030204"/>
              </a:rPr>
              <a:t>ottenere</a:t>
            </a:r>
            <a:r>
              <a:rPr lang="en-GB">
                <a:cs typeface="Calibri" panose="020F0502020204030204"/>
              </a:rPr>
              <a:t> un </a:t>
            </a:r>
            <a:r>
              <a:rPr lang="en-GB" err="1">
                <a:cs typeface="Calibri" panose="020F0502020204030204"/>
              </a:rPr>
              <a:t>valore</a:t>
            </a:r>
            <a:r>
              <a:rPr lang="en-GB">
                <a:cs typeface="Calibri" panose="020F0502020204030204"/>
              </a:rPr>
              <a:t> </a:t>
            </a:r>
            <a:r>
              <a:rPr lang="en-GB" err="1">
                <a:cs typeface="Calibri" panose="020F0502020204030204"/>
              </a:rPr>
              <a:t>intero</a:t>
            </a:r>
            <a:r>
              <a:rPr lang="en-GB">
                <a:cs typeface="Calibri" panose="020F0502020204030204"/>
              </a:rPr>
              <a:t>, e </a:t>
            </a:r>
            <a:r>
              <a:rPr lang="en-GB" err="1">
                <a:cs typeface="Calibri" panose="020F0502020204030204"/>
              </a:rPr>
              <a:t>aumentando</a:t>
            </a:r>
            <a:r>
              <a:rPr lang="en-GB">
                <a:cs typeface="Calibri" panose="020F0502020204030204"/>
              </a:rPr>
              <a:t> il </a:t>
            </a:r>
            <a:r>
              <a:rPr lang="en-GB" err="1">
                <a:cs typeface="Calibri" panose="020F0502020204030204"/>
              </a:rPr>
              <a:t>tutto</a:t>
            </a:r>
            <a:r>
              <a:rPr lang="en-GB">
                <a:cs typeface="Calibri" panose="020F0502020204030204"/>
              </a:rPr>
              <a:t> di 1, </a:t>
            </a:r>
            <a:r>
              <a:rPr lang="en-GB" err="1">
                <a:cs typeface="Calibri" panose="020F0502020204030204"/>
              </a:rPr>
              <a:t>siamo</a:t>
            </a:r>
            <a:r>
              <a:rPr lang="en-GB">
                <a:cs typeface="Calibri" panose="020F0502020204030204"/>
              </a:rPr>
              <a:t> </a:t>
            </a:r>
            <a:r>
              <a:rPr lang="en-GB" err="1">
                <a:cs typeface="Calibri" panose="020F0502020204030204"/>
              </a:rPr>
              <a:t>praticamente</a:t>
            </a:r>
            <a:r>
              <a:rPr lang="en-GB">
                <a:cs typeface="Calibri" panose="020F0502020204030204"/>
              </a:rPr>
              <a:t> </a:t>
            </a:r>
            <a:r>
              <a:rPr lang="en-GB" err="1">
                <a:cs typeface="Calibri" panose="020F0502020204030204"/>
              </a:rPr>
              <a:t>sicuri</a:t>
            </a:r>
            <a:r>
              <a:rPr lang="en-GB">
                <a:cs typeface="Calibri" panose="020F0502020204030204"/>
              </a:rPr>
              <a:t> </a:t>
            </a:r>
            <a:r>
              <a:rPr lang="en-GB" err="1">
                <a:cs typeface="Calibri" panose="020F0502020204030204"/>
              </a:rPr>
              <a:t>che</a:t>
            </a:r>
            <a:r>
              <a:rPr lang="en-GB">
                <a:cs typeface="Calibri" panose="020F0502020204030204"/>
              </a:rPr>
              <a:t> lo 0.9 quantile </a:t>
            </a:r>
            <a:r>
              <a:rPr lang="en-GB" err="1">
                <a:cs typeface="Calibri" panose="020F0502020204030204"/>
              </a:rPr>
              <a:t>della</a:t>
            </a:r>
            <a:r>
              <a:rPr lang="en-GB">
                <a:cs typeface="Calibri" panose="020F0502020204030204"/>
              </a:rPr>
              <a:t> parking occupancy non </a:t>
            </a:r>
            <a:r>
              <a:rPr lang="en-GB" err="1">
                <a:cs typeface="Calibri" panose="020F0502020204030204"/>
              </a:rPr>
              <a:t>abbia</a:t>
            </a:r>
            <a:r>
              <a:rPr lang="en-GB">
                <a:cs typeface="Calibri" panose="020F0502020204030204"/>
              </a:rPr>
              <a:t> </a:t>
            </a:r>
            <a:r>
              <a:rPr lang="en-GB" err="1">
                <a:cs typeface="Calibri" panose="020F0502020204030204"/>
              </a:rPr>
              <a:t>problemi</a:t>
            </a:r>
            <a:r>
              <a:rPr lang="en-GB">
                <a:cs typeface="Calibri" panose="020F0502020204030204"/>
              </a:rPr>
              <a:t> a </a:t>
            </a:r>
            <a:r>
              <a:rPr lang="en-GB" err="1">
                <a:cs typeface="Calibri" panose="020F0502020204030204"/>
              </a:rPr>
              <a:t>trovare</a:t>
            </a:r>
            <a:r>
              <a:rPr lang="en-GB">
                <a:cs typeface="Calibri" panose="020F0502020204030204"/>
              </a:rPr>
              <a:t> </a:t>
            </a:r>
            <a:r>
              <a:rPr lang="en-GB" err="1">
                <a:cs typeface="Calibri" panose="020F0502020204030204"/>
              </a:rPr>
              <a:t>spazio</a:t>
            </a:r>
            <a:r>
              <a:rPr lang="en-GB">
                <a:cs typeface="Calibri" panose="020F0502020204030204"/>
              </a:rPr>
              <a:t> </a:t>
            </a:r>
            <a:r>
              <a:rPr lang="en-GB" err="1">
                <a:cs typeface="Calibri" panose="020F0502020204030204"/>
              </a:rPr>
              <a:t>nel</a:t>
            </a:r>
            <a:r>
              <a:rPr lang="en-GB">
                <a:cs typeface="Calibri" panose="020F0502020204030204"/>
              </a:rPr>
              <a:t> </a:t>
            </a:r>
            <a:r>
              <a:rPr lang="en-GB" err="1">
                <a:cs typeface="Calibri" panose="020F0502020204030204"/>
              </a:rPr>
              <a:t>parcheggio</a:t>
            </a:r>
            <a:r>
              <a:rPr lang="en-GB">
                <a:cs typeface="Calibri" panose="020F0502020204030204"/>
              </a:rPr>
              <a:t>, il </a:t>
            </a:r>
            <a:r>
              <a:rPr lang="en-GB" err="1">
                <a:cs typeface="Calibri" panose="020F0502020204030204"/>
              </a:rPr>
              <a:t>tutto</a:t>
            </a:r>
            <a:r>
              <a:rPr lang="en-GB">
                <a:cs typeface="Calibri" panose="020F0502020204030204"/>
              </a:rPr>
              <a:t> </a:t>
            </a:r>
            <a:r>
              <a:rPr lang="en-GB" err="1">
                <a:cs typeface="Calibri" panose="020F0502020204030204"/>
              </a:rPr>
              <a:t>tramite</a:t>
            </a:r>
            <a:r>
              <a:rPr lang="en-GB">
                <a:cs typeface="Calibri" panose="020F0502020204030204"/>
              </a:rPr>
              <a:t> una formula </a:t>
            </a:r>
            <a:r>
              <a:rPr lang="en-GB" err="1">
                <a:cs typeface="Calibri" panose="020F0502020204030204"/>
              </a:rPr>
              <a:t>calcolabile</a:t>
            </a:r>
            <a:r>
              <a:rPr lang="en-GB">
                <a:cs typeface="Calibri" panose="020F0502020204030204"/>
              </a:rPr>
              <a:t> a-priori senza </a:t>
            </a:r>
            <a:r>
              <a:rPr lang="en-GB" err="1">
                <a:cs typeface="Calibri" panose="020F0502020204030204"/>
              </a:rPr>
              <a:t>bisogno</a:t>
            </a:r>
            <a:r>
              <a:rPr lang="en-GB">
                <a:cs typeface="Calibri" panose="020F0502020204030204"/>
              </a:rPr>
              <a:t> di simulazioni</a:t>
            </a:r>
          </a:p>
        </p:txBody>
      </p:sp>
      <p:sp>
        <p:nvSpPr>
          <p:cNvPr id="4" name="Slide Number Placeholder 3"/>
          <p:cNvSpPr>
            <a:spLocks noGrp="1"/>
          </p:cNvSpPr>
          <p:nvPr>
            <p:ph type="sldNum" sz="quarter" idx="5"/>
          </p:nvPr>
        </p:nvSpPr>
        <p:spPr/>
        <p:txBody>
          <a:bodyPr/>
          <a:lstStyle/>
          <a:p>
            <a:fld id="{314DAD34-A769-48BC-AB81-437DC4C70C94}" type="slidenum">
              <a:rPr lang="en-GB" smtClean="0"/>
              <a:t>16</a:t>
            </a:fld>
            <a:endParaRPr lang="en-GB"/>
          </a:p>
        </p:txBody>
      </p:sp>
    </p:spTree>
    <p:extLst>
      <p:ext uri="{BB962C8B-B14F-4D97-AF65-F5344CB8AC3E}">
        <p14:creationId xmlns:p14="http://schemas.microsoft.com/office/powerpoint/2010/main" val="4025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Dunque dati questi obiettivi, abbiamo scelto come indici di performance quelli riportati in questa slide che sono il waiting time nella landing queue, il waiting time nella take off e il numero di aeroplani nella nell'area di parcheggio.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3</a:t>
            </a:fld>
            <a:endParaRPr lang="en-GB"/>
          </a:p>
        </p:txBody>
      </p:sp>
    </p:spTree>
    <p:extLst>
      <p:ext uri="{BB962C8B-B14F-4D97-AF65-F5344CB8AC3E}">
        <p14:creationId xmlns:p14="http://schemas.microsoft.com/office/powerpoint/2010/main" val="79859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In questa slide mostriamo come abbiamo modellato il nostro sistema. Possiamo vedere quindi che ci sono gli aerei che arrivano con un certo rate lambda_v, arrivano nella coda di landing e dopodiché saranno serviti dalla runway con un rate mu_l;</a:t>
            </a:r>
            <a:br>
              <a:rPr lang="it-IT" sz="1800">
                <a:effectLst/>
                <a:latin typeface="Calibri" panose="020F0502020204030204" pitchFamily="34" charset="0"/>
                <a:ea typeface="Calibri" panose="020F0502020204030204" pitchFamily="34" charset="0"/>
                <a:cs typeface="Times New Roman" panose="02020603050405020304" pitchFamily="18" charset="0"/>
              </a:rPr>
            </a:br>
            <a:r>
              <a:rPr lang="it-IT" sz="1800">
                <a:effectLst/>
                <a:latin typeface="Calibri" panose="020F0502020204030204" pitchFamily="34" charset="0"/>
                <a:ea typeface="Calibri" panose="020F0502020204030204" pitchFamily="34" charset="0"/>
                <a:cs typeface="Times New Roman" panose="02020603050405020304" pitchFamily="18" charset="0"/>
              </a:rPr>
              <a:t>dopodiché andranno nell’area di parcheggio, che data una delle assunzioni principali riportate nelle slide, ovvero che lo spazio di parcheggio è infinito, dunque non ci può essere accodamento e dunque lo spazio di parcheggio diventa semplicemente un delay center;</a:t>
            </a:r>
            <a:br>
              <a:rPr lang="it-IT" sz="1800">
                <a:effectLst/>
                <a:latin typeface="Calibri" panose="020F0502020204030204" pitchFamily="34" charset="0"/>
                <a:ea typeface="Calibri" panose="020F0502020204030204" pitchFamily="34" charset="0"/>
                <a:cs typeface="Times New Roman" panose="02020603050405020304" pitchFamily="18" charset="0"/>
              </a:rPr>
            </a:br>
            <a:r>
              <a:rPr lang="it-IT" sz="1800">
                <a:effectLst/>
                <a:latin typeface="Calibri" panose="020F0502020204030204" pitchFamily="34" charset="0"/>
                <a:ea typeface="Calibri" panose="020F0502020204030204" pitchFamily="34" charset="0"/>
                <a:cs typeface="Times New Roman" panose="02020603050405020304" pitchFamily="18" charset="0"/>
              </a:rPr>
              <a:t>dopodiché quindi dall’area di parcheggio un’aereo andrà nella coda di take-off, e infine sarà servito dalla runway con un rate mu_o, diverso da mu_l, ricordanci che la priorità è data agli aerei che devono decollare.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i factor del sistema sono quindi il mean interarrival time, il mean landing time,  il mean take-off time e infine il mean parking time.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4</a:t>
            </a:fld>
            <a:endParaRPr lang="en-GB"/>
          </a:p>
        </p:txBody>
      </p:sp>
    </p:spTree>
    <p:extLst>
      <p:ext uri="{BB962C8B-B14F-4D97-AF65-F5344CB8AC3E}">
        <p14:creationId xmlns:p14="http://schemas.microsoft.com/office/powerpoint/2010/main" val="2284714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Per quanto riguarda l'implementazione, la prima scelta che abbiamo fatto è stata come modellare gli aeroplani:</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gli aeroplani sono stati modellati come dei messaggi, e qui riportiamo una struttura semplificata in cui mostriamo i tre tempi che caratterizzano un aeroplano: il landing time, il parking time ed il take off time.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Questi sono invece i moduli che abbiamo sviluppato. Il compito dell’Airspace è quello di generare ogni volta un aeroplano e schedulare l'arrivo del prossimo basandosi sull'interarrival time.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La control tower invece ha il compito centrale di gestire le due code, di landing e di take off, ma anche anche il compito di gestire la runway.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Infine abbiamo la parking area che invece è semplicemente un posto in cui gli aeroplani arrivano e dopo un po verranno rimandati verso la control tower per decollare.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Dunque, se guardiamo il flusso che segue un singolo aeroplano, dopo essere stato generato dalla Air Space verrà inviato alla control Tower nella landing queue;  quando sarà il suo turno occuperà la runway per un certo intervallo di tempo, dopodiché verrà inviato alla parking area anche qui quindi perderà un certo tempo. Da qui verrà inviato alla control Tower nella coda di take off e quando sarà il suo turnno occuperà la runway per un certo intervallo di tempo necessrio per decollare e infine lascerà il sistema</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5</a:t>
            </a:fld>
            <a:endParaRPr lang="en-GB"/>
          </a:p>
        </p:txBody>
      </p:sp>
    </p:spTree>
    <p:extLst>
      <p:ext uri="{BB962C8B-B14F-4D97-AF65-F5344CB8AC3E}">
        <p14:creationId xmlns:p14="http://schemas.microsoft.com/office/powerpoint/2010/main" val="273905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Prima di procedere agli esperimenti abbiamo studiato come varia il </a:t>
            </a:r>
            <a:r>
              <a:rPr lang="it-IT" sz="1800" err="1">
                <a:effectLst/>
                <a:latin typeface="Calibri" panose="020F0502020204030204" pitchFamily="34" charset="0"/>
                <a:ea typeface="Calibri" panose="020F0502020204030204" pitchFamily="34" charset="0"/>
                <a:cs typeface="Times New Roman" panose="02020603050405020304" pitchFamily="18" charset="0"/>
              </a:rPr>
              <a:t>response</a:t>
            </a:r>
            <a:r>
              <a:rPr lang="it-IT" sz="1800">
                <a:effectLst/>
                <a:latin typeface="Calibri" panose="020F0502020204030204" pitchFamily="34" charset="0"/>
                <a:ea typeface="Calibri" panose="020F0502020204030204" pitchFamily="34" charset="0"/>
                <a:cs typeface="Times New Roman" panose="02020603050405020304" pitchFamily="18" charset="0"/>
              </a:rPr>
              <a:t> time come funzione del </a:t>
            </a:r>
            <a:r>
              <a:rPr lang="it-IT" sz="1800" err="1">
                <a:effectLst/>
                <a:latin typeface="Calibri" panose="020F0502020204030204" pitchFamily="34" charset="0"/>
                <a:ea typeface="Calibri" panose="020F0502020204030204" pitchFamily="34" charset="0"/>
                <a:cs typeface="Times New Roman" panose="02020603050405020304" pitchFamily="18" charset="0"/>
              </a:rPr>
              <a:t>mean</a:t>
            </a:r>
            <a:r>
              <a:rPr lang="it-IT" sz="1800">
                <a:effectLst/>
                <a:latin typeface="Calibri" panose="020F0502020204030204" pitchFamily="34" charset="0"/>
                <a:ea typeface="Calibri" panose="020F0502020204030204" pitchFamily="34" charset="0"/>
                <a:cs typeface="Times New Roman" panose="02020603050405020304" pitchFamily="18" charset="0"/>
              </a:rPr>
              <a:t> </a:t>
            </a:r>
            <a:r>
              <a:rPr lang="it-IT" sz="1800" err="1">
                <a:effectLst/>
                <a:latin typeface="Calibri" panose="020F0502020204030204" pitchFamily="34" charset="0"/>
                <a:ea typeface="Calibri" panose="020F0502020204030204" pitchFamily="34" charset="0"/>
                <a:cs typeface="Times New Roman" panose="02020603050405020304" pitchFamily="18" charset="0"/>
              </a:rPr>
              <a:t>interarrival</a:t>
            </a:r>
            <a:r>
              <a:rPr lang="it-IT" sz="1800">
                <a:effectLst/>
                <a:latin typeface="Calibri" panose="020F0502020204030204" pitchFamily="34" charset="0"/>
                <a:ea typeface="Calibri" panose="020F0502020204030204" pitchFamily="34" charset="0"/>
                <a:cs typeface="Times New Roman" panose="02020603050405020304" pitchFamily="18" charset="0"/>
              </a:rPr>
              <a:t> time e dei vari service time. </a:t>
            </a:r>
            <a:br>
              <a:rPr lang="it-IT" sz="1800">
                <a:effectLst/>
                <a:latin typeface="Calibri" panose="020F0502020204030204" pitchFamily="34" charset="0"/>
                <a:ea typeface="Calibri" panose="020F0502020204030204" pitchFamily="34" charset="0"/>
                <a:cs typeface="Times New Roman" panose="02020603050405020304" pitchFamily="18" charset="0"/>
              </a:rPr>
            </a:br>
            <a:r>
              <a:rPr lang="it-IT" sz="1800">
                <a:effectLst/>
                <a:latin typeface="Calibri" panose="020F0502020204030204" pitchFamily="34" charset="0"/>
                <a:ea typeface="Calibri" panose="020F0502020204030204" pitchFamily="34" charset="0"/>
                <a:cs typeface="Times New Roman" panose="02020603050405020304" pitchFamily="18" charset="0"/>
              </a:rPr>
              <a:t>I risultati che sono emersi dal nostro studio, come ci aspettavamo, mostrano che quando l’</a:t>
            </a:r>
            <a:r>
              <a:rPr lang="it-IT" sz="1800" err="1">
                <a:effectLst/>
                <a:latin typeface="Calibri" panose="020F0502020204030204" pitchFamily="34" charset="0"/>
                <a:ea typeface="Calibri" panose="020F0502020204030204" pitchFamily="34" charset="0"/>
                <a:cs typeface="Times New Roman" panose="02020603050405020304" pitchFamily="18" charset="0"/>
              </a:rPr>
              <a:t>interarrival</a:t>
            </a:r>
            <a:r>
              <a:rPr lang="it-IT" sz="1800">
                <a:effectLst/>
                <a:latin typeface="Calibri" panose="020F0502020204030204" pitchFamily="34" charset="0"/>
                <a:ea typeface="Calibri" panose="020F0502020204030204" pitchFamily="34" charset="0"/>
                <a:cs typeface="Times New Roman" panose="02020603050405020304" pitchFamily="18" charset="0"/>
              </a:rPr>
              <a:t> time medio è minore della somma dei service time medi per il decollo e l’atterraggio il </a:t>
            </a:r>
            <a:r>
              <a:rPr lang="it-IT" sz="1800" err="1">
                <a:effectLst/>
                <a:latin typeface="Calibri" panose="020F0502020204030204" pitchFamily="34" charset="0"/>
                <a:ea typeface="Calibri" panose="020F0502020204030204" pitchFamily="34" charset="0"/>
                <a:cs typeface="Times New Roman" panose="02020603050405020304" pitchFamily="18" charset="0"/>
              </a:rPr>
              <a:t>response</a:t>
            </a:r>
            <a:r>
              <a:rPr lang="it-IT" sz="1800">
                <a:effectLst/>
                <a:latin typeface="Calibri" panose="020F0502020204030204" pitchFamily="34" charset="0"/>
                <a:ea typeface="Calibri" panose="020F0502020204030204" pitchFamily="34" charset="0"/>
                <a:cs typeface="Times New Roman" panose="02020603050405020304" pitchFamily="18" charset="0"/>
              </a:rPr>
              <a:t> time medio aumenta rapidamente, a causa del fatto che la landing </a:t>
            </a:r>
            <a:r>
              <a:rPr lang="it-IT" sz="1800" err="1">
                <a:effectLst/>
                <a:latin typeface="Calibri" panose="020F0502020204030204" pitchFamily="34" charset="0"/>
                <a:ea typeface="Calibri" panose="020F0502020204030204" pitchFamily="34" charset="0"/>
                <a:cs typeface="Times New Roman" panose="02020603050405020304" pitchFamily="18" charset="0"/>
              </a:rPr>
              <a:t>queue</a:t>
            </a:r>
            <a:r>
              <a:rPr lang="it-IT" sz="1800">
                <a:effectLst/>
                <a:latin typeface="Calibri" panose="020F0502020204030204" pitchFamily="34" charset="0"/>
                <a:ea typeface="Calibri" panose="020F0502020204030204" pitchFamily="34" charset="0"/>
                <a:cs typeface="Times New Roman" panose="02020603050405020304" pitchFamily="18" charset="0"/>
              </a:rPr>
              <a:t> cresce </a:t>
            </a:r>
            <a:r>
              <a:rPr lang="it-IT" sz="1800" err="1">
                <a:effectLst/>
                <a:latin typeface="Calibri" panose="020F0502020204030204" pitchFamily="34" charset="0"/>
                <a:ea typeface="Calibri" panose="020F0502020204030204" pitchFamily="34" charset="0"/>
                <a:cs typeface="Times New Roman" panose="02020603050405020304" pitchFamily="18" charset="0"/>
              </a:rPr>
              <a:t>indefinitivamente</a:t>
            </a:r>
            <a:r>
              <a:rPr lang="it-IT" sz="1800">
                <a:effectLst/>
                <a:latin typeface="Calibri" panose="020F0502020204030204" pitchFamily="34" charset="0"/>
                <a:ea typeface="Calibri" panose="020F0502020204030204" pitchFamily="34" charset="0"/>
                <a:cs typeface="Times New Roman" panose="02020603050405020304" pitchFamily="18" charset="0"/>
              </a:rPr>
              <a:t>. Se invece risulta minore della somma dei due service time medi, il </a:t>
            </a:r>
            <a:r>
              <a:rPr lang="it-IT" sz="1800" err="1">
                <a:effectLst/>
                <a:latin typeface="Calibri" panose="020F0502020204030204" pitchFamily="34" charset="0"/>
                <a:ea typeface="Calibri" panose="020F0502020204030204" pitchFamily="34" charset="0"/>
                <a:cs typeface="Times New Roman" panose="02020603050405020304" pitchFamily="18" charset="0"/>
              </a:rPr>
              <a:t>response</a:t>
            </a:r>
            <a:r>
              <a:rPr lang="it-IT" sz="1800">
                <a:effectLst/>
                <a:latin typeface="Calibri" panose="020F0502020204030204" pitchFamily="34" charset="0"/>
                <a:ea typeface="Calibri" panose="020F0502020204030204" pitchFamily="34" charset="0"/>
                <a:cs typeface="Times New Roman" panose="02020603050405020304" pitchFamily="18" charset="0"/>
              </a:rPr>
              <a:t> time medio tende a </a:t>
            </a:r>
            <a:r>
              <a:rPr lang="it-IT" sz="1800" err="1">
                <a:effectLst/>
                <a:latin typeface="Calibri" panose="020F0502020204030204" pitchFamily="34" charset="0"/>
                <a:ea typeface="Calibri" panose="020F0502020204030204" pitchFamily="34" charset="0"/>
                <a:cs typeface="Times New Roman" panose="02020603050405020304" pitchFamily="18" charset="0"/>
              </a:rPr>
              <a:t>stabiizzarsi</a:t>
            </a:r>
            <a:r>
              <a:rPr lang="it-IT" sz="1800">
                <a:effectLst/>
                <a:latin typeface="Calibri" panose="020F0502020204030204" pitchFamily="34" charset="0"/>
                <a:ea typeface="Calibri" panose="020F0502020204030204" pitchFamily="34" charset="0"/>
                <a:cs typeface="Times New Roman" panose="02020603050405020304" pitchFamily="18" charset="0"/>
              </a:rPr>
              <a:t> attorno ad un valore costante. </a:t>
            </a:r>
            <a:br>
              <a:rPr lang="it-IT" sz="1800">
                <a:effectLst/>
                <a:latin typeface="Calibri" panose="020F0502020204030204" pitchFamily="34" charset="0"/>
                <a:ea typeface="Calibri" panose="020F0502020204030204" pitchFamily="34" charset="0"/>
                <a:cs typeface="Times New Roman" panose="02020603050405020304" pitchFamily="18" charset="0"/>
              </a:rPr>
            </a:br>
            <a:r>
              <a:rPr lang="it-IT" sz="1800">
                <a:effectLst/>
                <a:latin typeface="Calibri" panose="020F0502020204030204" pitchFamily="34" charset="0"/>
                <a:ea typeface="Calibri" panose="020F0502020204030204" pitchFamily="34" charset="0"/>
                <a:cs typeface="Times New Roman" panose="02020603050405020304" pitchFamily="18" charset="0"/>
              </a:rPr>
              <a:t>Infine è emerso che il tempo medio speso nell’area di parcheggio agisce come una cosante additiva per il </a:t>
            </a:r>
            <a:r>
              <a:rPr lang="it-IT" sz="1800" err="1">
                <a:effectLst/>
                <a:latin typeface="Calibri" panose="020F0502020204030204" pitchFamily="34" charset="0"/>
                <a:ea typeface="Calibri" panose="020F0502020204030204" pitchFamily="34" charset="0"/>
                <a:cs typeface="Times New Roman" panose="02020603050405020304" pitchFamily="18" charset="0"/>
              </a:rPr>
              <a:t>response</a:t>
            </a:r>
            <a:r>
              <a:rPr lang="it-IT" sz="1800">
                <a:effectLst/>
                <a:latin typeface="Calibri" panose="020F0502020204030204" pitchFamily="34" charset="0"/>
                <a:ea typeface="Calibri" panose="020F0502020204030204" pitchFamily="34" charset="0"/>
                <a:cs typeface="Times New Roman" panose="02020603050405020304" pitchFamily="18" charset="0"/>
              </a:rPr>
              <a:t> time medio, questo è dovuto al fatto che l’area di parcheggio modellata è un delay center.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Dunque abbiamo </a:t>
            </a:r>
            <a:r>
              <a:rPr lang="it-IT" sz="1800" err="1">
                <a:effectLst/>
                <a:latin typeface="Calibri" panose="020F0502020204030204" pitchFamily="34" charset="0"/>
                <a:ea typeface="Calibri" panose="020F0502020204030204" pitchFamily="34" charset="0"/>
                <a:cs typeface="Times New Roman" panose="02020603050405020304" pitchFamily="18" charset="0"/>
              </a:rPr>
              <a:t>clalibrato</a:t>
            </a:r>
            <a:r>
              <a:rPr lang="it-IT" sz="1800">
                <a:effectLst/>
                <a:latin typeface="Calibri" panose="020F0502020204030204" pitchFamily="34" charset="0"/>
                <a:ea typeface="Calibri" panose="020F0502020204030204" pitchFamily="34" charset="0"/>
                <a:cs typeface="Times New Roman" panose="02020603050405020304" pitchFamily="18" charset="0"/>
              </a:rPr>
              <a:t> il caso peggiore, fissando a dei valori ragionevoli i service time , e  abbiamo calcolato gli intervalli di confidenza del 95% sul </a:t>
            </a:r>
            <a:r>
              <a:rPr lang="it-IT" sz="1800" err="1">
                <a:effectLst/>
                <a:latin typeface="Calibri" panose="020F0502020204030204" pitchFamily="34" charset="0"/>
                <a:ea typeface="Calibri" panose="020F0502020204030204" pitchFamily="34" charset="0"/>
                <a:cs typeface="Times New Roman" panose="02020603050405020304" pitchFamily="18" charset="0"/>
              </a:rPr>
              <a:t>response</a:t>
            </a:r>
            <a:r>
              <a:rPr lang="it-IT" sz="1800">
                <a:effectLst/>
                <a:latin typeface="Calibri" panose="020F0502020204030204" pitchFamily="34" charset="0"/>
                <a:ea typeface="Calibri" panose="020F0502020204030204" pitchFamily="34" charset="0"/>
                <a:cs typeface="Times New Roman" panose="02020603050405020304" pitchFamily="18" charset="0"/>
              </a:rPr>
              <a:t> time medio e abbiamo ottenuto che scegliendo un </a:t>
            </a:r>
            <a:r>
              <a:rPr lang="it-IT" sz="1800" err="1">
                <a:effectLst/>
                <a:latin typeface="Calibri" panose="020F0502020204030204" pitchFamily="34" charset="0"/>
                <a:ea typeface="Calibri" panose="020F0502020204030204" pitchFamily="34" charset="0"/>
                <a:cs typeface="Times New Roman" panose="02020603050405020304" pitchFamily="18" charset="0"/>
              </a:rPr>
              <a:t>interarrival</a:t>
            </a:r>
            <a:r>
              <a:rPr lang="it-IT" sz="1800">
                <a:effectLst/>
                <a:latin typeface="Calibri" panose="020F0502020204030204" pitchFamily="34" charset="0"/>
                <a:ea typeface="Calibri" panose="020F0502020204030204" pitchFamily="34" charset="0"/>
                <a:cs typeface="Times New Roman" panose="02020603050405020304" pitchFamily="18" charset="0"/>
              </a:rPr>
              <a:t> time maggiore o uguale a 2400s abbiamo un margine relativo di errore minore del 2%, dunque negli esperimenti successivi questo è il valore minimo utilizzato per l’</a:t>
            </a:r>
            <a:r>
              <a:rPr lang="it-IT" sz="1800" err="1">
                <a:effectLst/>
                <a:latin typeface="Calibri" panose="020F0502020204030204" pitchFamily="34" charset="0"/>
                <a:ea typeface="Calibri" panose="020F0502020204030204" pitchFamily="34" charset="0"/>
                <a:cs typeface="Times New Roman" panose="02020603050405020304" pitchFamily="18" charset="0"/>
              </a:rPr>
              <a:t>interrarrival</a:t>
            </a:r>
            <a:r>
              <a:rPr lang="it-IT" sz="1800">
                <a:effectLst/>
                <a:latin typeface="Calibri" panose="020F0502020204030204" pitchFamily="34" charset="0"/>
                <a:ea typeface="Calibri" panose="020F0502020204030204" pitchFamily="34" charset="0"/>
                <a:cs typeface="Times New Roman" panose="02020603050405020304" pitchFamily="18" charset="0"/>
              </a:rPr>
              <a:t> time medio.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Infine </a:t>
            </a:r>
            <a:r>
              <a:rPr lang="it-IT" sz="1800" err="1">
                <a:effectLst/>
                <a:latin typeface="Calibri" panose="020F0502020204030204" pitchFamily="34" charset="0"/>
                <a:ea typeface="Calibri" panose="020F0502020204030204" pitchFamily="34" charset="0"/>
                <a:cs typeface="Times New Roman" panose="02020603050405020304" pitchFamily="18" charset="0"/>
              </a:rPr>
              <a:t>riportiao</a:t>
            </a:r>
            <a:r>
              <a:rPr lang="it-IT" sz="1800">
                <a:effectLst/>
                <a:latin typeface="Calibri" panose="020F0502020204030204" pitchFamily="34" charset="0"/>
                <a:ea typeface="Calibri" panose="020F0502020204030204" pitchFamily="34" charset="0"/>
                <a:cs typeface="Times New Roman" panose="02020603050405020304" pitchFamily="18" charset="0"/>
              </a:rPr>
              <a:t> anche la calibrazione del </a:t>
            </a:r>
            <a:r>
              <a:rPr lang="it-IT" sz="1800" err="1">
                <a:effectLst/>
                <a:latin typeface="Calibri" panose="020F0502020204030204" pitchFamily="34" charset="0"/>
                <a:ea typeface="Calibri" panose="020F0502020204030204" pitchFamily="34" charset="0"/>
                <a:cs typeface="Times New Roman" panose="02020603050405020304" pitchFamily="18" charset="0"/>
              </a:rPr>
              <a:t>warm</a:t>
            </a:r>
            <a:r>
              <a:rPr lang="it-IT" sz="1800">
                <a:effectLst/>
                <a:latin typeface="Calibri" panose="020F0502020204030204" pitchFamily="34" charset="0"/>
                <a:ea typeface="Calibri" panose="020F0502020204030204" pitchFamily="34" charset="0"/>
                <a:cs typeface="Times New Roman" panose="02020603050405020304" pitchFamily="18" charset="0"/>
              </a:rPr>
              <a:t>-up time. Abbiamo plottato la sliding window del </a:t>
            </a:r>
            <a:r>
              <a:rPr lang="it-IT" sz="1800" err="1">
                <a:effectLst/>
                <a:latin typeface="Calibri" panose="020F0502020204030204" pitchFamily="34" charset="0"/>
                <a:ea typeface="Calibri" panose="020F0502020204030204" pitchFamily="34" charset="0"/>
                <a:cs typeface="Times New Roman" panose="02020603050405020304" pitchFamily="18" charset="0"/>
              </a:rPr>
              <a:t>response</a:t>
            </a:r>
            <a:r>
              <a:rPr lang="it-IT" sz="1800">
                <a:effectLst/>
                <a:latin typeface="Calibri" panose="020F0502020204030204" pitchFamily="34" charset="0"/>
                <a:ea typeface="Calibri" panose="020F0502020204030204" pitchFamily="34" charset="0"/>
                <a:cs typeface="Times New Roman" panose="02020603050405020304" pitchFamily="18" charset="0"/>
              </a:rPr>
              <a:t> time, che come si può vedere si stabilizza già intorno a 200’000s, ma abbiamo scelto un certo margine di sicurezza e negli esperimenti successivi abbiamo preso come valore 432’000secondi, corrispondente a 5 giorni.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6</a:t>
            </a:fld>
            <a:endParaRPr lang="en-GB"/>
          </a:p>
        </p:txBody>
      </p:sp>
    </p:spTree>
    <p:extLst>
      <p:ext uri="{BB962C8B-B14F-4D97-AF65-F5344CB8AC3E}">
        <p14:creationId xmlns:p14="http://schemas.microsoft.com/office/powerpoint/2010/main" val="3242836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Infine, prima di procedere ai veri e propri esperimenti, abbiamo esegutio un’analisi fattoriale, in particolare una 2kr, con r =5, per ridurre il numero di esperimenti successivi, restringendo il numero di factors da usare per ciascun perfomance index. I range usate per i factors sono riportati qui.</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Per quanti riguarda il landing queue waiting time, i factors che più influiscono sono l’interarrival time, e i service time per le operazioni di take off e di landing.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Risultati simili li abbiamo ottenuti per il take-off time, seppur con percentuali diverse.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Infine, per il numero di aereoplani nell’aerea di parcheggio i factors che più impattno sono il service time per le operazioni di take off ed il mean interarrival time, e il loro interplay.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a:effectLst/>
                <a:latin typeface="Calibri" panose="020F0502020204030204" pitchFamily="34" charset="0"/>
                <a:ea typeface="Calibri" panose="020F0502020204030204" pitchFamily="34" charset="0"/>
                <a:cs typeface="Times New Roman" panose="02020603050405020304" pitchFamily="18" charset="0"/>
              </a:rPr>
              <a:t>Dati questi risultati, abbiamo svolto degli esperimenti per soddisfare gli obiettivi mostrati in precedenza, che saranno mostrati dai miei compagni.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14DAD34-A769-48BC-AB81-437DC4C70C9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977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err="1"/>
              <a:t>Sfida</a:t>
            </a:r>
            <a:r>
              <a:rPr lang="en-GB"/>
              <a:t> </a:t>
            </a:r>
            <a:r>
              <a:rPr lang="en-GB" err="1"/>
              <a:t>affrontata</a:t>
            </a:r>
            <a:r>
              <a:rPr lang="en-GB"/>
              <a:t>: </a:t>
            </a:r>
            <a:r>
              <a:rPr lang="en-GB" err="1"/>
              <a:t>definire</a:t>
            </a:r>
            <a:r>
              <a:rPr lang="en-GB"/>
              <a:t> </a:t>
            </a:r>
            <a:r>
              <a:rPr lang="en-GB" err="1"/>
              <a:t>modello</a:t>
            </a:r>
            <a:r>
              <a:rPr lang="en-GB"/>
              <a:t> per </a:t>
            </a:r>
            <a:r>
              <a:rPr lang="en-GB" err="1"/>
              <a:t>calcolare</a:t>
            </a:r>
            <a:r>
              <a:rPr lang="en-GB"/>
              <a:t> </a:t>
            </a:r>
            <a:r>
              <a:rPr lang="en-GB" err="1"/>
              <a:t>analiticamente</a:t>
            </a:r>
            <a:r>
              <a:rPr lang="en-GB"/>
              <a:t> KPI in code</a:t>
            </a:r>
          </a:p>
          <a:p>
            <a:pPr marL="171450" indent="-171450">
              <a:buFont typeface="Arial" panose="020B0604020202020204" pitchFamily="34" charset="0"/>
              <a:buChar char="•"/>
            </a:pPr>
            <a:r>
              <a:rPr lang="en-GB" err="1"/>
              <a:t>Modello</a:t>
            </a:r>
            <a:r>
              <a:rPr lang="en-GB"/>
              <a:t> </a:t>
            </a:r>
            <a:r>
              <a:rPr lang="en-GB" err="1"/>
              <a:t>semplificato</a:t>
            </a:r>
            <a:r>
              <a:rPr lang="en-GB"/>
              <a:t>; no area di </a:t>
            </a:r>
            <a:r>
              <a:rPr lang="en-GB" err="1"/>
              <a:t>parcheggio</a:t>
            </a:r>
            <a:r>
              <a:rPr lang="en-GB"/>
              <a:t> </a:t>
            </a:r>
            <a:r>
              <a:rPr lang="it-IT"/>
              <a:t>-&gt; delay irrilevante all’equilibrio</a:t>
            </a:r>
          </a:p>
          <a:p>
            <a:pPr marL="171450" indent="-171450">
              <a:buFont typeface="Arial" panose="020B0604020202020204" pitchFamily="34" charset="0"/>
              <a:buChar char="•"/>
            </a:pPr>
            <a:r>
              <a:rPr lang="it-IT"/>
              <a:t>Per valori bassi del SC condiviso si può pensare di avere </a:t>
            </a:r>
            <a:r>
              <a:rPr lang="it-IT" err="1"/>
              <a:t>interarrival</a:t>
            </a:r>
            <a:r>
              <a:rPr lang="it-IT"/>
              <a:t> rate IID con media = </a:t>
            </a:r>
            <a:r>
              <a:rPr lang="it-IT" err="1"/>
              <a:t>lambda_v</a:t>
            </a:r>
            <a:r>
              <a:rPr lang="it-IT"/>
              <a:t> per entrambe le code-&gt; </a:t>
            </a:r>
            <a:r>
              <a:rPr lang="it-IT" err="1"/>
              <a:t>utilization</a:t>
            </a:r>
            <a:r>
              <a:rPr lang="it-IT"/>
              <a:t> singola coda = rapporto service e </a:t>
            </a:r>
            <a:r>
              <a:rPr lang="it-IT" err="1"/>
              <a:t>interarrival</a:t>
            </a:r>
            <a:r>
              <a:rPr lang="it-IT"/>
              <a:t> time; </a:t>
            </a:r>
            <a:r>
              <a:rPr lang="it-IT" err="1"/>
              <a:t>prob</a:t>
            </a:r>
            <a:r>
              <a:rPr lang="it-IT"/>
              <a:t>. pista richiesta da entrambe trascurabile</a:t>
            </a:r>
          </a:p>
          <a:p>
            <a:pPr marL="171450" indent="-171450">
              <a:buFont typeface="Arial" panose="020B0604020202020204" pitchFamily="34" charset="0"/>
              <a:buChar char="•"/>
            </a:pPr>
            <a:r>
              <a:rPr lang="it-IT"/>
              <a:t>Fatte queste assunzioni -&gt; </a:t>
            </a:r>
            <a:r>
              <a:rPr lang="it-IT" err="1"/>
              <a:t>response</a:t>
            </a:r>
            <a:r>
              <a:rPr lang="it-IT"/>
              <a:t> take-off MM1 + termine additivo tiene conto </a:t>
            </a:r>
            <a:r>
              <a:rPr lang="it-IT" err="1"/>
              <a:t>serv</a:t>
            </a:r>
            <a:r>
              <a:rPr lang="it-IT"/>
              <a:t>. time medio * </a:t>
            </a:r>
            <a:r>
              <a:rPr lang="it-IT" err="1"/>
              <a:t>util</a:t>
            </a:r>
            <a:r>
              <a:rPr lang="it-IT"/>
              <a:t>. pista landing</a:t>
            </a:r>
          </a:p>
          <a:p>
            <a:pPr marL="171450" indent="-171450">
              <a:buFont typeface="Arial" panose="020B0604020202020204" pitchFamily="34" charset="0"/>
              <a:buChar char="•"/>
            </a:pPr>
            <a:r>
              <a:rPr lang="it-IT"/>
              <a:t>Little per numero atteso di aerei</a:t>
            </a:r>
          </a:p>
          <a:p>
            <a:pPr marL="171450" indent="-171450">
              <a:buFont typeface="Arial" panose="020B0604020202020204" pitchFamily="34" charset="0"/>
              <a:buChar char="•"/>
            </a:pPr>
            <a:r>
              <a:rPr lang="it-IT"/>
              <a:t>RT atterraggio </a:t>
            </a:r>
            <a:r>
              <a:rPr lang="it-IT" b="1"/>
              <a:t>tenendo conto di priorità </a:t>
            </a:r>
            <a:r>
              <a:rPr lang="it-IT" b="0"/>
              <a:t>-&gt; MM1 + R</a:t>
            </a:r>
            <a:r>
              <a:rPr lang="it-IT" b="0" baseline="-25000"/>
              <a:t>T</a:t>
            </a:r>
            <a:r>
              <a:rPr lang="it-IT" b="0"/>
              <a:t> * N</a:t>
            </a:r>
            <a:r>
              <a:rPr lang="it-IT" b="0" baseline="-25000"/>
              <a:t>T</a:t>
            </a:r>
            <a:r>
              <a:rPr lang="it-IT" b="0"/>
              <a:t> -&gt; durante attesa accodamenti in take-off -&gt; guadagnano </a:t>
            </a:r>
            <a:r>
              <a:rPr lang="it-IT" b="0" err="1"/>
              <a:t>priority</a:t>
            </a:r>
            <a:endParaRPr lang="it-IT" b="0"/>
          </a:p>
          <a:p>
            <a:pPr marL="171450" indent="-171450">
              <a:buFont typeface="Arial" panose="020B0604020202020204" pitchFamily="34" charset="0"/>
              <a:buChar char="•"/>
            </a:pPr>
            <a:r>
              <a:rPr lang="it-IT" b="0"/>
              <a:t>Aerei che si accodano in questo lasso di tempo -&gt; N</a:t>
            </a:r>
            <a:r>
              <a:rPr lang="it-IT" b="0" baseline="-25000"/>
              <a:t>T</a:t>
            </a:r>
            <a:r>
              <a:rPr lang="it-IT" b="0"/>
              <a:t> * </a:t>
            </a:r>
            <a:r>
              <a:rPr lang="it-IT" b="0" err="1"/>
              <a:t>rho_t</a:t>
            </a:r>
            <a:endParaRPr lang="it-IT" b="0"/>
          </a:p>
          <a:p>
            <a:pPr marL="171450" indent="-171450">
              <a:buFont typeface="Arial" panose="020B0604020202020204" pitchFamily="34" charset="0"/>
              <a:buChar char="•"/>
            </a:pPr>
            <a:r>
              <a:rPr lang="it-IT" b="0"/>
              <a:t>Di nuovo in questo intervallo nuovi accodamenti -&gt; numero precedente per </a:t>
            </a:r>
            <a:r>
              <a:rPr lang="it-IT" b="0" err="1"/>
              <a:t>rho_t</a:t>
            </a:r>
            <a:r>
              <a:rPr lang="it-IT" b="0"/>
              <a:t> -&gt; and so on</a:t>
            </a:r>
          </a:p>
          <a:p>
            <a:pPr marL="171450" indent="-171450">
              <a:buFont typeface="Arial" panose="020B0604020202020204" pitchFamily="34" charset="0"/>
              <a:buChar char="•"/>
            </a:pPr>
            <a:r>
              <a:rPr lang="it-IT" b="0"/>
              <a:t>La formula generale contiene somma infinita che converge nelle ipotesi fatte</a:t>
            </a:r>
          </a:p>
          <a:p>
            <a:pPr marL="0" indent="0">
              <a:buFont typeface="Arial" panose="020B0604020202020204" pitchFamily="34" charset="0"/>
              <a:buNone/>
            </a:pPr>
            <a:endParaRPr lang="it-IT" baseline="-25000"/>
          </a:p>
          <a:p>
            <a:pPr marL="0" indent="0">
              <a:buFont typeface="Arial" panose="020B0604020202020204" pitchFamily="34" charset="0"/>
              <a:buNone/>
            </a:pPr>
            <a:r>
              <a:rPr lang="it-IT"/>
              <a:t>	</a:t>
            </a:r>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8</a:t>
            </a:fld>
            <a:endParaRPr lang="en-GB"/>
          </a:p>
        </p:txBody>
      </p:sp>
    </p:spTree>
    <p:extLst>
      <p:ext uri="{BB962C8B-B14F-4D97-AF65-F5344CB8AC3E}">
        <p14:creationId xmlns:p14="http://schemas.microsoft.com/office/powerpoint/2010/main" val="59631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err="1"/>
              <a:t>Risultati</a:t>
            </a:r>
            <a:r>
              <a:rPr lang="en-GB"/>
              <a:t> </a:t>
            </a:r>
            <a:r>
              <a:rPr lang="en-GB" err="1"/>
              <a:t>ottenuti</a:t>
            </a:r>
            <a:r>
              <a:rPr lang="en-GB"/>
              <a:t> </a:t>
            </a:r>
            <a:r>
              <a:rPr lang="en-GB" err="1"/>
              <a:t>comparando</a:t>
            </a:r>
            <a:r>
              <a:rPr lang="en-GB"/>
              <a:t> tempi </a:t>
            </a:r>
            <a:r>
              <a:rPr lang="en-GB" err="1"/>
              <a:t>medi</a:t>
            </a:r>
            <a:r>
              <a:rPr lang="en-GB"/>
              <a:t> </a:t>
            </a:r>
            <a:r>
              <a:rPr lang="en-GB" err="1"/>
              <a:t>attesa</a:t>
            </a:r>
            <a:r>
              <a:rPr lang="en-GB"/>
              <a:t> </a:t>
            </a:r>
            <a:r>
              <a:rPr lang="en-GB" err="1"/>
              <a:t>nelle</a:t>
            </a:r>
            <a:r>
              <a:rPr lang="en-GB"/>
              <a:t> code </a:t>
            </a:r>
            <a:r>
              <a:rPr lang="en-GB" err="1"/>
              <a:t>calcolate</a:t>
            </a:r>
            <a:r>
              <a:rPr lang="en-GB"/>
              <a:t> con le </a:t>
            </a:r>
            <a:r>
              <a:rPr lang="en-GB" err="1"/>
              <a:t>formule</a:t>
            </a:r>
            <a:r>
              <a:rPr lang="en-GB"/>
              <a:t> e quelle </a:t>
            </a:r>
            <a:r>
              <a:rPr lang="en-GB" err="1"/>
              <a:t>ottenute</a:t>
            </a:r>
            <a:r>
              <a:rPr lang="en-GB"/>
              <a:t> </a:t>
            </a:r>
            <a:r>
              <a:rPr lang="en-GB" err="1"/>
              <a:t>nelle</a:t>
            </a:r>
            <a:r>
              <a:rPr lang="en-GB"/>
              <a:t> </a:t>
            </a:r>
            <a:r>
              <a:rPr lang="en-GB" err="1"/>
              <a:t>simulazioni</a:t>
            </a:r>
            <a:r>
              <a:rPr lang="en-GB"/>
              <a:t> </a:t>
            </a:r>
            <a:r>
              <a:rPr lang="en-GB" err="1"/>
              <a:t>variando</a:t>
            </a:r>
            <a:r>
              <a:rPr lang="en-GB"/>
              <a:t> </a:t>
            </a:r>
            <a:r>
              <a:rPr lang="en-GB" err="1"/>
              <a:t>i</a:t>
            </a:r>
            <a:r>
              <a:rPr lang="en-GB"/>
              <a:t> service time </a:t>
            </a:r>
            <a:r>
              <a:rPr lang="en-GB" err="1"/>
              <a:t>gradualmente</a:t>
            </a:r>
            <a:r>
              <a:rPr lang="en-GB"/>
              <a:t> uno per volta </a:t>
            </a:r>
            <a:r>
              <a:rPr lang="en-GB" err="1"/>
              <a:t>mantenendo</a:t>
            </a:r>
            <a:r>
              <a:rPr lang="en-GB"/>
              <a:t> </a:t>
            </a:r>
            <a:r>
              <a:rPr lang="en-GB" err="1"/>
              <a:t>altro</a:t>
            </a:r>
            <a:r>
              <a:rPr lang="en-GB"/>
              <a:t> </a:t>
            </a:r>
            <a:r>
              <a:rPr lang="en-GB" err="1"/>
              <a:t>costante</a:t>
            </a:r>
            <a:endParaRPr lang="en-GB"/>
          </a:p>
          <a:p>
            <a:pPr marL="171450" indent="-171450">
              <a:buFont typeface="Arial" panose="020B0604020202020204" pitchFamily="34" charset="0"/>
              <a:buChar char="•"/>
            </a:pPr>
            <a:r>
              <a:rPr lang="en-GB" err="1"/>
              <a:t>Emerso</a:t>
            </a:r>
            <a:r>
              <a:rPr lang="en-GB"/>
              <a:t> </a:t>
            </a:r>
            <a:r>
              <a:rPr lang="en-GB" err="1"/>
              <a:t>che</a:t>
            </a:r>
            <a:r>
              <a:rPr lang="en-GB"/>
              <a:t> </a:t>
            </a:r>
            <a:r>
              <a:rPr lang="en-GB" err="1"/>
              <a:t>nelle</a:t>
            </a:r>
            <a:r>
              <a:rPr lang="en-GB"/>
              <a:t> </a:t>
            </a:r>
            <a:r>
              <a:rPr lang="en-GB" err="1"/>
              <a:t>condizioni</a:t>
            </a:r>
            <a:r>
              <a:rPr lang="en-GB"/>
              <a:t> in cui </a:t>
            </a:r>
            <a:r>
              <a:rPr lang="en-GB" err="1"/>
              <a:t>abbiamo</a:t>
            </a:r>
            <a:r>
              <a:rPr lang="en-GB"/>
              <a:t> </a:t>
            </a:r>
            <a:r>
              <a:rPr lang="en-GB" err="1"/>
              <a:t>svolto</a:t>
            </a:r>
            <a:r>
              <a:rPr lang="en-GB"/>
              <a:t> </a:t>
            </a:r>
            <a:r>
              <a:rPr lang="en-GB" err="1"/>
              <a:t>esperimenti</a:t>
            </a:r>
            <a:r>
              <a:rPr lang="en-GB"/>
              <a:t> -&gt; </a:t>
            </a:r>
            <a:r>
              <a:rPr lang="en-GB" err="1"/>
              <a:t>buona</a:t>
            </a:r>
            <a:r>
              <a:rPr lang="en-GB"/>
              <a:t> </a:t>
            </a:r>
            <a:r>
              <a:rPr lang="en-GB" err="1"/>
              <a:t>precisione</a:t>
            </a:r>
            <a:r>
              <a:rPr lang="en-GB"/>
              <a:t> in </a:t>
            </a:r>
            <a:r>
              <a:rPr lang="en-GB" err="1"/>
              <a:t>approsimazione</a:t>
            </a:r>
            <a:r>
              <a:rPr lang="en-GB"/>
              <a:t> </a:t>
            </a:r>
            <a:r>
              <a:rPr lang="en-GB" err="1"/>
              <a:t>valor</a:t>
            </a:r>
            <a:r>
              <a:rPr lang="en-GB"/>
              <a:t> medio</a:t>
            </a:r>
          </a:p>
          <a:p>
            <a:pPr marL="171450" indent="-171450">
              <a:buFont typeface="Arial" panose="020B0604020202020204" pitchFamily="34" charset="0"/>
              <a:buChar char="•"/>
            </a:pPr>
            <a:r>
              <a:rPr lang="en-GB" err="1"/>
              <a:t>Quando</a:t>
            </a:r>
            <a:r>
              <a:rPr lang="en-GB"/>
              <a:t> </a:t>
            </a:r>
            <a:r>
              <a:rPr lang="en-GB" err="1"/>
              <a:t>si</a:t>
            </a:r>
            <a:r>
              <a:rPr lang="en-GB"/>
              <a:t> varia take-off </a:t>
            </a:r>
            <a:r>
              <a:rPr lang="en-GB" err="1"/>
              <a:t>stima</a:t>
            </a:r>
            <a:r>
              <a:rPr lang="en-GB"/>
              <a:t> quasi </a:t>
            </a:r>
            <a:r>
              <a:rPr lang="en-GB" err="1"/>
              <a:t>perfetta</a:t>
            </a:r>
            <a:r>
              <a:rPr lang="en-GB"/>
              <a:t>; </a:t>
            </a:r>
            <a:r>
              <a:rPr lang="en-GB" err="1"/>
              <a:t>variando</a:t>
            </a:r>
            <a:r>
              <a:rPr lang="en-GB"/>
              <a:t> landing </a:t>
            </a:r>
            <a:r>
              <a:rPr lang="en-GB" err="1"/>
              <a:t>si</a:t>
            </a:r>
            <a:r>
              <a:rPr lang="en-GB"/>
              <a:t> </a:t>
            </a:r>
            <a:r>
              <a:rPr lang="en-GB" err="1"/>
              <a:t>sottostima</a:t>
            </a:r>
            <a:r>
              <a:rPr lang="en-GB"/>
              <a:t> per </a:t>
            </a:r>
            <a:r>
              <a:rPr lang="en-GB" err="1"/>
              <a:t>valori</a:t>
            </a:r>
            <a:r>
              <a:rPr lang="en-GB"/>
              <a:t> </a:t>
            </a:r>
            <a:r>
              <a:rPr lang="en-GB" err="1"/>
              <a:t>bassi</a:t>
            </a:r>
            <a:r>
              <a:rPr lang="en-GB"/>
              <a:t> di rho</a:t>
            </a:r>
          </a:p>
          <a:p>
            <a:pPr marL="171450" indent="-171450">
              <a:buFont typeface="Arial" panose="020B0604020202020204" pitchFamily="34" charset="0"/>
              <a:buChar char="•"/>
            </a:pPr>
            <a:r>
              <a:rPr lang="en-GB"/>
              <a:t>Si </a:t>
            </a:r>
            <a:r>
              <a:rPr lang="en-GB" err="1"/>
              <a:t>noti</a:t>
            </a:r>
            <a:r>
              <a:rPr lang="en-GB"/>
              <a:t> (da factor analysis) -&gt; per </a:t>
            </a:r>
            <a:r>
              <a:rPr lang="en-GB" err="1"/>
              <a:t>pari</a:t>
            </a:r>
            <a:r>
              <a:rPr lang="en-GB"/>
              <a:t> utilization service time di take-off da un </a:t>
            </a:r>
            <a:r>
              <a:rPr lang="en-GB" err="1"/>
              <a:t>contributo</a:t>
            </a:r>
            <a:r>
              <a:rPr lang="en-GB"/>
              <a:t> </a:t>
            </a:r>
            <a:r>
              <a:rPr lang="en-GB" err="1"/>
              <a:t>positivo</a:t>
            </a:r>
            <a:r>
              <a:rPr lang="en-GB"/>
              <a:t> </a:t>
            </a:r>
            <a:r>
              <a:rPr lang="en-GB" err="1"/>
              <a:t>maggiore</a:t>
            </a:r>
            <a:r>
              <a:rPr lang="en-GB"/>
              <a:t> </a:t>
            </a:r>
            <a:r>
              <a:rPr lang="en-GB" err="1"/>
              <a:t>su</a:t>
            </a:r>
            <a:r>
              <a:rPr lang="en-GB"/>
              <a:t> WT rispetto </a:t>
            </a:r>
            <a:r>
              <a:rPr lang="en-GB" err="1"/>
              <a:t>all’altro</a:t>
            </a:r>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9</a:t>
            </a:fld>
            <a:endParaRPr lang="en-GB"/>
          </a:p>
        </p:txBody>
      </p:sp>
    </p:spTree>
    <p:extLst>
      <p:ext uri="{BB962C8B-B14F-4D97-AF65-F5344CB8AC3E}">
        <p14:creationId xmlns:p14="http://schemas.microsoft.com/office/powerpoint/2010/main" val="250850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Per </a:t>
            </a:r>
            <a:r>
              <a:rPr lang="en-GB" err="1"/>
              <a:t>rispondere</a:t>
            </a:r>
            <a:r>
              <a:rPr lang="en-GB"/>
              <a:t> a </a:t>
            </a:r>
            <a:r>
              <a:rPr lang="en-GB" err="1"/>
              <a:t>domanda</a:t>
            </a:r>
            <a:r>
              <a:rPr lang="en-GB"/>
              <a:t> ‘</a:t>
            </a:r>
            <a:r>
              <a:rPr lang="en-GB" err="1"/>
              <a:t>possibile</a:t>
            </a:r>
            <a:r>
              <a:rPr lang="en-GB"/>
              <a:t> </a:t>
            </a:r>
            <a:r>
              <a:rPr lang="en-GB" err="1"/>
              <a:t>trovare</a:t>
            </a:r>
            <a:r>
              <a:rPr lang="en-GB"/>
              <a:t> </a:t>
            </a:r>
            <a:r>
              <a:rPr lang="en-GB" err="1"/>
              <a:t>estremo</a:t>
            </a:r>
            <a:r>
              <a:rPr lang="en-GB"/>
              <a:t> </a:t>
            </a:r>
            <a:r>
              <a:rPr lang="en-GB" err="1"/>
              <a:t>superiore</a:t>
            </a:r>
            <a:r>
              <a:rPr lang="en-GB"/>
              <a:t> per WT con alto </a:t>
            </a:r>
            <a:r>
              <a:rPr lang="en-GB" err="1"/>
              <a:t>livello</a:t>
            </a:r>
            <a:r>
              <a:rPr lang="en-GB"/>
              <a:t> di </a:t>
            </a:r>
            <a:r>
              <a:rPr lang="en-GB" err="1"/>
              <a:t>confidenza</a:t>
            </a:r>
            <a:r>
              <a:rPr lang="en-GB"/>
              <a:t>?’ </a:t>
            </a:r>
          </a:p>
          <a:p>
            <a:pPr marL="171450" indent="-171450">
              <a:buFont typeface="Arial" panose="020B0604020202020204" pitchFamily="34" charset="0"/>
              <a:buChar char="•"/>
            </a:pPr>
            <a:r>
              <a:rPr lang="en-GB"/>
              <a:t>-&gt; </a:t>
            </a:r>
            <a:r>
              <a:rPr lang="en-GB" err="1"/>
              <a:t>stimare</a:t>
            </a:r>
            <a:r>
              <a:rPr lang="en-GB"/>
              <a:t> </a:t>
            </a:r>
            <a:r>
              <a:rPr lang="en-GB" err="1"/>
              <a:t>quantita</a:t>
            </a:r>
            <a:r>
              <a:rPr lang="en-GB"/>
              <a:t> di </a:t>
            </a:r>
            <a:r>
              <a:rPr lang="en-GB" err="1"/>
              <a:t>eccesso</a:t>
            </a:r>
            <a:r>
              <a:rPr lang="en-GB"/>
              <a:t> </a:t>
            </a:r>
            <a:r>
              <a:rPr lang="en-GB" err="1"/>
              <a:t>carburante</a:t>
            </a:r>
            <a:r>
              <a:rPr lang="en-GB"/>
              <a:t> per </a:t>
            </a:r>
            <a:r>
              <a:rPr lang="en-GB" err="1"/>
              <a:t>restare</a:t>
            </a:r>
            <a:r>
              <a:rPr lang="en-GB"/>
              <a:t> in aria prima di </a:t>
            </a:r>
            <a:r>
              <a:rPr lang="en-GB" err="1"/>
              <a:t>atterrare</a:t>
            </a:r>
            <a:endParaRPr lang="en-GB"/>
          </a:p>
          <a:p>
            <a:pPr marL="171450" indent="-171450">
              <a:buFont typeface="Arial" panose="020B0604020202020204" pitchFamily="34" charset="0"/>
              <a:buChar char="•"/>
            </a:pPr>
            <a:r>
              <a:rPr lang="en-GB"/>
              <a:t>Studio </a:t>
            </a:r>
            <a:r>
              <a:rPr lang="en-GB" err="1"/>
              <a:t>fatto</a:t>
            </a:r>
            <a:r>
              <a:rPr lang="en-GB"/>
              <a:t> </a:t>
            </a:r>
            <a:r>
              <a:rPr lang="en-GB" err="1"/>
              <a:t>considerando</a:t>
            </a:r>
            <a:r>
              <a:rPr lang="en-GB"/>
              <a:t> service time </a:t>
            </a:r>
            <a:r>
              <a:rPr lang="en-GB" err="1"/>
              <a:t>uguali</a:t>
            </a:r>
            <a:r>
              <a:rPr lang="en-GB"/>
              <a:t> per </a:t>
            </a:r>
            <a:r>
              <a:rPr lang="en-GB" err="1"/>
              <a:t>entrambe</a:t>
            </a:r>
            <a:r>
              <a:rPr lang="en-GB"/>
              <a:t> le code, </a:t>
            </a:r>
            <a:r>
              <a:rPr lang="en-GB" err="1"/>
              <a:t>variando</a:t>
            </a:r>
            <a:r>
              <a:rPr lang="en-GB"/>
              <a:t> interarrival time per </a:t>
            </a:r>
            <a:r>
              <a:rPr lang="en-GB" err="1"/>
              <a:t>ottenere</a:t>
            </a:r>
            <a:r>
              <a:rPr lang="en-GB"/>
              <a:t> target rho 0.1-0.9</a:t>
            </a:r>
          </a:p>
          <a:p>
            <a:pPr marL="171450" indent="-171450">
              <a:buFont typeface="Arial" panose="020B0604020202020204" pitchFamily="34" charset="0"/>
              <a:buChar char="•"/>
            </a:pPr>
            <a:r>
              <a:rPr lang="en-GB"/>
              <a:t>Regression analysis sui 95% </a:t>
            </a:r>
            <a:r>
              <a:rPr lang="en-GB" err="1"/>
              <a:t>percentili</a:t>
            </a:r>
            <a:r>
              <a:rPr lang="en-GB"/>
              <a:t> tempi di </a:t>
            </a:r>
            <a:r>
              <a:rPr lang="en-GB" err="1"/>
              <a:t>attesa</a:t>
            </a:r>
            <a:r>
              <a:rPr lang="en-GB"/>
              <a:t> </a:t>
            </a:r>
            <a:r>
              <a:rPr lang="en-GB" err="1"/>
              <a:t>delle</a:t>
            </a:r>
            <a:r>
              <a:rPr lang="en-GB"/>
              <a:t> code al </a:t>
            </a:r>
            <a:r>
              <a:rPr lang="en-GB" err="1"/>
              <a:t>variare</a:t>
            </a:r>
            <a:r>
              <a:rPr lang="en-GB"/>
              <a:t> di rho</a:t>
            </a:r>
          </a:p>
          <a:p>
            <a:pPr marL="171450" indent="-171450">
              <a:buFont typeface="Arial" panose="020B0604020202020204" pitchFamily="34" charset="0"/>
              <a:buChar char="•"/>
            </a:pPr>
            <a:endParaRPr lang="en-GB"/>
          </a:p>
          <a:p>
            <a:pPr marL="171450" indent="-171450">
              <a:buFont typeface="Arial" panose="020B0604020202020204" pitchFamily="34" charset="0"/>
              <a:buChar char="•"/>
            </a:pPr>
            <a:r>
              <a:rPr lang="en-GB" err="1"/>
              <a:t>Emerso</a:t>
            </a:r>
            <a:r>
              <a:rPr lang="en-GB"/>
              <a:t> </a:t>
            </a:r>
            <a:r>
              <a:rPr lang="en-GB" err="1"/>
              <a:t>andamento</a:t>
            </a:r>
            <a:r>
              <a:rPr lang="en-GB"/>
              <a:t> </a:t>
            </a:r>
            <a:r>
              <a:rPr lang="en-GB" err="1"/>
              <a:t>lineare</a:t>
            </a:r>
            <a:r>
              <a:rPr lang="en-GB"/>
              <a:t> per coda take-off; basso rho = </a:t>
            </a:r>
            <a:r>
              <a:rPr lang="en-GB" err="1"/>
              <a:t>bassa</a:t>
            </a:r>
            <a:r>
              <a:rPr lang="en-GB"/>
              <a:t> prob. </a:t>
            </a:r>
            <a:r>
              <a:rPr lang="en-GB" err="1"/>
              <a:t>Accodamenti</a:t>
            </a:r>
            <a:endParaRPr lang="en-GB"/>
          </a:p>
          <a:p>
            <a:pPr marL="171450" indent="-171450">
              <a:buFont typeface="Arial" panose="020B0604020202020204" pitchFamily="34" charset="0"/>
              <a:buChar char="•"/>
            </a:pPr>
            <a:r>
              <a:rPr lang="en-GB"/>
              <a:t>Per coda di landing </a:t>
            </a:r>
            <a:r>
              <a:rPr lang="en-GB" err="1"/>
              <a:t>andamento</a:t>
            </a:r>
            <a:r>
              <a:rPr lang="en-GB"/>
              <a:t> </a:t>
            </a:r>
            <a:r>
              <a:rPr lang="en-GB" err="1"/>
              <a:t>pressoch</a:t>
            </a:r>
            <a:r>
              <a:rPr lang="it-IT" err="1"/>
              <a:t>é</a:t>
            </a:r>
            <a:r>
              <a:rPr lang="it-IT"/>
              <a:t> esponenziale; superato rho circa 0.8 -&gt; pendenza aumenta drasticamente</a:t>
            </a:r>
          </a:p>
          <a:p>
            <a:pPr marL="171450" indent="-171450">
              <a:buFont typeface="Arial" panose="020B0604020202020204" pitchFamily="34" charset="0"/>
              <a:buChar char="•"/>
            </a:pPr>
            <a:r>
              <a:rPr lang="it-IT"/>
              <a:t>Conferma intuizione che con questa politica di priorità la coda di landing è il </a:t>
            </a:r>
            <a:r>
              <a:rPr lang="it-IT" err="1"/>
              <a:t>bottleneck</a:t>
            </a:r>
            <a:r>
              <a:rPr lang="it-IT"/>
              <a:t> del sistema</a:t>
            </a:r>
            <a:endParaRPr lang="en-GB"/>
          </a:p>
        </p:txBody>
      </p:sp>
      <p:sp>
        <p:nvSpPr>
          <p:cNvPr id="4" name="Slide Number Placeholder 3"/>
          <p:cNvSpPr>
            <a:spLocks noGrp="1"/>
          </p:cNvSpPr>
          <p:nvPr>
            <p:ph type="sldNum" sz="quarter" idx="5"/>
          </p:nvPr>
        </p:nvSpPr>
        <p:spPr/>
        <p:txBody>
          <a:bodyPr/>
          <a:lstStyle/>
          <a:p>
            <a:fld id="{314DAD34-A769-48BC-AB81-437DC4C70C94}" type="slidenum">
              <a:rPr lang="en-GB" smtClean="0"/>
              <a:t>10</a:t>
            </a:fld>
            <a:endParaRPr lang="en-GB"/>
          </a:p>
        </p:txBody>
      </p:sp>
    </p:spTree>
    <p:extLst>
      <p:ext uri="{BB962C8B-B14F-4D97-AF65-F5344CB8AC3E}">
        <p14:creationId xmlns:p14="http://schemas.microsoft.com/office/powerpoint/2010/main" val="275931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92A2F6-0A62-4F81-BD2E-F08787443A20}"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45224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ED51D-E47C-4023-94A3-2286D3C7B843}"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46826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D17AE-D9B6-4A08-86E1-4C71BCDD567B}"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150556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D4C40C-245A-4A48-9966-A0AAEFD42AFD}"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249692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92D1F-C316-488A-BB3D-BCE86513C322}"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270847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014981-3A5C-4281-B195-B83F77B45BDF}"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157045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0A00D1-CF04-4F8D-9AF6-3978F6696F10}" type="datetime1">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370544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56959D-E276-45F3-A2C6-04CB5A7E7165}" type="datetime1">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52488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5D2DA-35BE-4C0A-AE6B-0855B184ECE0}"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230651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7E6C0-6A40-465E-B57A-DFC2FEEB5406}"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54852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CD69B2-7D63-4C39-B993-BA43EEA3A76D}"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‹N›</a:t>
            </a:fld>
            <a:endParaRPr lang="en-US"/>
          </a:p>
        </p:txBody>
      </p:sp>
    </p:spTree>
    <p:extLst>
      <p:ext uri="{BB962C8B-B14F-4D97-AF65-F5344CB8AC3E}">
        <p14:creationId xmlns:p14="http://schemas.microsoft.com/office/powerpoint/2010/main" val="426933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FD2EF-EE96-4214-A5BC-94059F652102}" type="datetime1">
              <a:rPr lang="en-US" smtClean="0"/>
              <a:t>1/19/2022</a:t>
            </a:fld>
            <a:endParaRPr lang="en-US" sz="100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‹N›</a:t>
            </a:fld>
            <a:endParaRPr lang="en-US" sz="1000"/>
          </a:p>
        </p:txBody>
      </p:sp>
    </p:spTree>
    <p:extLst>
      <p:ext uri="{BB962C8B-B14F-4D97-AF65-F5344CB8AC3E}">
        <p14:creationId xmlns:p14="http://schemas.microsoft.com/office/powerpoint/2010/main" val="253530364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4.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3.xml"/><Relationship Id="rId18" Type="http://schemas.openxmlformats.org/officeDocument/2006/relationships/image" Target="../media/image55.png"/><Relationship Id="rId26" Type="http://schemas.openxmlformats.org/officeDocument/2006/relationships/image" Target="../media/image59.png"/><Relationship Id="rId3" Type="http://schemas.openxmlformats.org/officeDocument/2006/relationships/image" Target="../media/image46.png"/><Relationship Id="rId21" Type="http://schemas.openxmlformats.org/officeDocument/2006/relationships/customXml" Target="../ink/ink7.xml"/><Relationship Id="rId7" Type="http://schemas.openxmlformats.org/officeDocument/2006/relationships/image" Target="../media/image4.png"/><Relationship Id="rId12" Type="http://schemas.openxmlformats.org/officeDocument/2006/relationships/image" Target="../media/image52.png"/><Relationship Id="rId17" Type="http://schemas.openxmlformats.org/officeDocument/2006/relationships/customXml" Target="../ink/ink5.xml"/><Relationship Id="rId25" Type="http://schemas.openxmlformats.org/officeDocument/2006/relationships/customXml" Target="../ink/ink9.xml"/><Relationship Id="rId2" Type="http://schemas.openxmlformats.org/officeDocument/2006/relationships/notesSlide" Target="../notesSlides/notesSlide15.xml"/><Relationship Id="rId16" Type="http://schemas.openxmlformats.org/officeDocument/2006/relationships/image" Target="../media/image54.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customXml" Target="../ink/ink2.xml"/><Relationship Id="rId24" Type="http://schemas.openxmlformats.org/officeDocument/2006/relationships/image" Target="../media/image58.png"/><Relationship Id="rId5" Type="http://schemas.openxmlformats.org/officeDocument/2006/relationships/image" Target="../media/image48.png"/><Relationship Id="rId15" Type="http://schemas.openxmlformats.org/officeDocument/2006/relationships/customXml" Target="../ink/ink4.xml"/><Relationship Id="rId23" Type="http://schemas.openxmlformats.org/officeDocument/2006/relationships/customXml" Target="../ink/ink8.xml"/><Relationship Id="rId10" Type="http://schemas.openxmlformats.org/officeDocument/2006/relationships/image" Target="../media/image51.png"/><Relationship Id="rId19" Type="http://schemas.openxmlformats.org/officeDocument/2006/relationships/customXml" Target="../ink/ink6.xml"/><Relationship Id="rId4" Type="http://schemas.openxmlformats.org/officeDocument/2006/relationships/image" Target="../media/image47.png"/><Relationship Id="rId9" Type="http://schemas.openxmlformats.org/officeDocument/2006/relationships/customXml" Target="../ink/ink1.xml"/><Relationship Id="rId14" Type="http://schemas.openxmlformats.org/officeDocument/2006/relationships/image" Target="../media/image53.png"/><Relationship Id="rId22"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3.png"/><Relationship Id="rId12"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descr="Aerial view of parked aeroplane">
            <a:extLst>
              <a:ext uri="{FF2B5EF4-FFF2-40B4-BE49-F238E27FC236}">
                <a16:creationId xmlns:a16="http://schemas.microsoft.com/office/drawing/2014/main" id="{FF849BC0-959C-40C3-AA69-2B8B39ECBD57}"/>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29" name="Rectangle 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48B41-8435-4B96-9698-C97798F57CE8}"/>
              </a:ext>
            </a:extLst>
          </p:cNvPr>
          <p:cNvSpPr>
            <a:spLocks noGrp="1"/>
          </p:cNvSpPr>
          <p:nvPr>
            <p:ph type="ctrTitle"/>
          </p:nvPr>
        </p:nvSpPr>
        <p:spPr>
          <a:xfrm>
            <a:off x="404553" y="3171980"/>
            <a:ext cx="9078562" cy="1496808"/>
          </a:xfrm>
        </p:spPr>
        <p:txBody>
          <a:bodyPr>
            <a:normAutofit/>
          </a:bodyPr>
          <a:lstStyle/>
          <a:p>
            <a:pPr algn="l"/>
            <a:r>
              <a:rPr lang="en-GB" sz="6600">
                <a:latin typeface="Bahnschrift" panose="020B0502040204020203" pitchFamily="34" charset="0"/>
              </a:rPr>
              <a:t>Control tower</a:t>
            </a:r>
          </a:p>
        </p:txBody>
      </p:sp>
      <p:sp>
        <p:nvSpPr>
          <p:cNvPr id="31" name="Rectangle: Rounded Corners 33" hidden="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1F3C723-2ADE-47C5-B511-44C270A7F7CD}"/>
              </a:ext>
            </a:extLst>
          </p:cNvPr>
          <p:cNvSpPr/>
          <p:nvPr/>
        </p:nvSpPr>
        <p:spPr>
          <a:xfrm>
            <a:off x="0" y="5621451"/>
            <a:ext cx="8249697" cy="592975"/>
          </a:xfrm>
          <a:prstGeom prst="rect">
            <a:avLst/>
          </a:prstGeom>
          <a:ln>
            <a:solidFill>
              <a:srgbClr val="F8931D"/>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5B997B63-6883-4D96-9E61-A16756FE5503}"/>
              </a:ext>
            </a:extLst>
          </p:cNvPr>
          <p:cNvSpPr>
            <a:spLocks noGrp="1"/>
          </p:cNvSpPr>
          <p:nvPr>
            <p:ph type="subTitle" idx="1"/>
          </p:nvPr>
        </p:nvSpPr>
        <p:spPr>
          <a:xfrm>
            <a:off x="506153" y="5621450"/>
            <a:ext cx="7311465" cy="592975"/>
          </a:xfrm>
        </p:spPr>
        <p:txBody>
          <a:bodyPr anchor="ctr">
            <a:normAutofit/>
          </a:bodyPr>
          <a:lstStyle/>
          <a:p>
            <a:pPr algn="l"/>
            <a:r>
              <a:rPr lang="en-GB">
                <a:latin typeface="Bahnschrift" panose="020B0502040204020203" pitchFamily="34" charset="0"/>
              </a:rPr>
              <a:t>Tommaso Billi - Antonio Di Noia - Federico </a:t>
            </a:r>
            <a:r>
              <a:rPr lang="en-GB" err="1">
                <a:latin typeface="Bahnschrift" panose="020B0502040204020203" pitchFamily="34" charset="0"/>
              </a:rPr>
              <a:t>Fregosi</a:t>
            </a:r>
            <a:r>
              <a:rPr lang="en-GB">
                <a:latin typeface="Bahnschrift" panose="020B0502040204020203" pitchFamily="34" charset="0"/>
              </a:rPr>
              <a:t> </a:t>
            </a:r>
          </a:p>
        </p:txBody>
      </p:sp>
      <p:sp>
        <p:nvSpPr>
          <p:cNvPr id="69" name="Title 1">
            <a:extLst>
              <a:ext uri="{FF2B5EF4-FFF2-40B4-BE49-F238E27FC236}">
                <a16:creationId xmlns:a16="http://schemas.microsoft.com/office/drawing/2014/main" id="{44054F79-E3D1-45B2-9324-AC3AD36EE9B9}"/>
              </a:ext>
            </a:extLst>
          </p:cNvPr>
          <p:cNvSpPr txBox="1">
            <a:spLocks/>
          </p:cNvSpPr>
          <p:nvPr/>
        </p:nvSpPr>
        <p:spPr>
          <a:xfrm>
            <a:off x="506153" y="3625106"/>
            <a:ext cx="9078562" cy="14968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a:latin typeface="Bahnschrift" panose="020B0502040204020203" pitchFamily="34" charset="0"/>
              </a:rPr>
              <a:t>Performance evaluation of computer systems and networks</a:t>
            </a:r>
          </a:p>
        </p:txBody>
      </p:sp>
    </p:spTree>
    <p:extLst>
      <p:ext uri="{BB962C8B-B14F-4D97-AF65-F5344CB8AC3E}">
        <p14:creationId xmlns:p14="http://schemas.microsoft.com/office/powerpoint/2010/main" val="5920494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Regression analysis on waiting times</a:t>
            </a: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 name="Immagine 2">
            <a:extLst>
              <a:ext uri="{FF2B5EF4-FFF2-40B4-BE49-F238E27FC236}">
                <a16:creationId xmlns:a16="http://schemas.microsoft.com/office/drawing/2014/main" id="{277CBD9D-A5CF-41EE-8864-15DDB1D37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423" y="2665369"/>
            <a:ext cx="4271317" cy="3282459"/>
          </a:xfrm>
          <a:prstGeom prst="rect">
            <a:avLst/>
          </a:prstGeom>
          <a:ln w="28575">
            <a:solidFill>
              <a:schemeClr val="tx1"/>
            </a:solidFill>
          </a:ln>
          <a:effectLst>
            <a:outerShdw blurRad="50800" dist="38100" dir="2700000" algn="tl" rotWithShape="0">
              <a:prstClr val="black">
                <a:alpha val="40000"/>
              </a:prstClr>
            </a:outerShdw>
          </a:effectLst>
        </p:spPr>
      </p:pic>
      <p:pic>
        <p:nvPicPr>
          <p:cNvPr id="5" name="Immagine 4">
            <a:extLst>
              <a:ext uri="{FF2B5EF4-FFF2-40B4-BE49-F238E27FC236}">
                <a16:creationId xmlns:a16="http://schemas.microsoft.com/office/drawing/2014/main" id="{0BFF4A49-0DA3-48A8-9004-2BF5CE2B7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098" y="1071877"/>
            <a:ext cx="4261681" cy="3282459"/>
          </a:xfrm>
          <a:prstGeom prst="rect">
            <a:avLst/>
          </a:prstGeom>
          <a:ln w="28575">
            <a:solidFill>
              <a:schemeClr val="tx1"/>
            </a:solidFill>
          </a:ln>
          <a:effectLst>
            <a:outerShdw blurRad="50800" dist="38100" dir="2700000" algn="tl" rotWithShape="0">
              <a:prstClr val="black">
                <a:alpha val="40000"/>
              </a:prstClr>
            </a:outerShdw>
          </a:effectLst>
        </p:spPr>
      </p:pic>
      <p:grpSp>
        <p:nvGrpSpPr>
          <p:cNvPr id="16" name="Group 36">
            <a:extLst>
              <a:ext uri="{FF2B5EF4-FFF2-40B4-BE49-F238E27FC236}">
                <a16:creationId xmlns:a16="http://schemas.microsoft.com/office/drawing/2014/main" id="{276400D6-FF2F-46E8-A6E3-DFC6355D2197}"/>
              </a:ext>
            </a:extLst>
          </p:cNvPr>
          <p:cNvGrpSpPr/>
          <p:nvPr/>
        </p:nvGrpSpPr>
        <p:grpSpPr>
          <a:xfrm>
            <a:off x="280497" y="1248326"/>
            <a:ext cx="6223537" cy="1004759"/>
            <a:chOff x="379834" y="4980593"/>
            <a:chExt cx="6926590" cy="1080645"/>
          </a:xfrm>
          <a:effectLst>
            <a:outerShdw blurRad="50800" dist="38100" dir="5400000" algn="t" rotWithShape="0">
              <a:prstClr val="black">
                <a:alpha val="40000"/>
              </a:prstClr>
            </a:outerShdw>
          </a:effectLst>
        </p:grpSpPr>
        <p:sp>
          <p:nvSpPr>
            <p:cNvPr id="17" name="Rectangle: Rounded Corners 37">
              <a:extLst>
                <a:ext uri="{FF2B5EF4-FFF2-40B4-BE49-F238E27FC236}">
                  <a16:creationId xmlns:a16="http://schemas.microsoft.com/office/drawing/2014/main" id="{E2F58BF5-33D5-4B5D-B711-49F44BA2AB49}"/>
                </a:ext>
              </a:extLst>
            </p:cNvPr>
            <p:cNvSpPr/>
            <p:nvPr/>
          </p:nvSpPr>
          <p:spPr>
            <a:xfrm>
              <a:off x="379834" y="4980593"/>
              <a:ext cx="6732452"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38">
              <a:extLst>
                <a:ext uri="{FF2B5EF4-FFF2-40B4-BE49-F238E27FC236}">
                  <a16:creationId xmlns:a16="http://schemas.microsoft.com/office/drawing/2014/main" id="{8A4FF953-5772-4470-803C-59D991175FDE}"/>
                </a:ext>
              </a:extLst>
            </p:cNvPr>
            <p:cNvSpPr txBox="1"/>
            <p:nvPr/>
          </p:nvSpPr>
          <p:spPr>
            <a:xfrm>
              <a:off x="1516804" y="5023268"/>
              <a:ext cx="5789620" cy="92686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OBJECTIVES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00" b="1"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Find an upper bound for the time a plane will have to wait to get clearance for landing</a:t>
              </a:r>
            </a:p>
          </p:txBody>
        </p:sp>
        <p:pic>
          <p:nvPicPr>
            <p:cNvPr id="21" name="Picture 39" descr="Logo, icon&#10;&#10;Description automatically generated">
              <a:extLst>
                <a:ext uri="{FF2B5EF4-FFF2-40B4-BE49-F238E27FC236}">
                  <a16:creationId xmlns:a16="http://schemas.microsoft.com/office/drawing/2014/main" id="{DB6B2B93-FFBB-4037-8D53-527DDBD469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339" y="4980593"/>
              <a:ext cx="1080645" cy="1080645"/>
            </a:xfrm>
            <a:prstGeom prst="rect">
              <a:avLst/>
            </a:prstGeom>
          </p:spPr>
        </p:pic>
      </p:grpSp>
      <p:grpSp>
        <p:nvGrpSpPr>
          <p:cNvPr id="22" name="Group 10">
            <a:extLst>
              <a:ext uri="{FF2B5EF4-FFF2-40B4-BE49-F238E27FC236}">
                <a16:creationId xmlns:a16="http://schemas.microsoft.com/office/drawing/2014/main" id="{B6E78C9A-D9FE-40C0-B8A2-ED15657B8A09}"/>
              </a:ext>
            </a:extLst>
          </p:cNvPr>
          <p:cNvGrpSpPr/>
          <p:nvPr/>
        </p:nvGrpSpPr>
        <p:grpSpPr>
          <a:xfrm>
            <a:off x="6060163" y="4587366"/>
            <a:ext cx="5460936" cy="1586948"/>
            <a:chOff x="7752132" y="2436973"/>
            <a:chExt cx="5785477" cy="1692055"/>
          </a:xfrm>
        </p:grpSpPr>
        <p:sp>
          <p:nvSpPr>
            <p:cNvPr id="23" name="Rectangle: Rounded Corners 26">
              <a:extLst>
                <a:ext uri="{FF2B5EF4-FFF2-40B4-BE49-F238E27FC236}">
                  <a16:creationId xmlns:a16="http://schemas.microsoft.com/office/drawing/2014/main" id="{F476A40B-ACB5-4012-A7F3-7471613B58C6}"/>
                </a:ext>
              </a:extLst>
            </p:cNvPr>
            <p:cNvSpPr/>
            <p:nvPr/>
          </p:nvSpPr>
          <p:spPr>
            <a:xfrm>
              <a:off x="7752132" y="2436973"/>
              <a:ext cx="5785477" cy="1692055"/>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sp>
          <p:nvSpPr>
            <p:cNvPr id="24" name="TextBox 27">
              <a:extLst>
                <a:ext uri="{FF2B5EF4-FFF2-40B4-BE49-F238E27FC236}">
                  <a16:creationId xmlns:a16="http://schemas.microsoft.com/office/drawing/2014/main" id="{B652D48A-1F0E-4A35-977C-639B2EEA39DF}"/>
                </a:ext>
              </a:extLst>
            </p:cNvPr>
            <p:cNvSpPr txBox="1"/>
            <p:nvPr/>
          </p:nvSpPr>
          <p:spPr>
            <a:xfrm>
              <a:off x="9388588" y="2445390"/>
              <a:ext cx="1741065" cy="3609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MAIN FINDINGS</a:t>
              </a:r>
            </a:p>
          </p:txBody>
        </p:sp>
        <mc:AlternateContent xmlns:mc="http://schemas.openxmlformats.org/markup-compatibility/2006" xmlns:a14="http://schemas.microsoft.com/office/drawing/2010/main">
          <mc:Choice Requires="a14">
            <p:sp>
              <p:nvSpPr>
                <p:cNvPr id="26" name="TextBox 28">
                  <a:extLst>
                    <a:ext uri="{FF2B5EF4-FFF2-40B4-BE49-F238E27FC236}">
                      <a16:creationId xmlns:a16="http://schemas.microsoft.com/office/drawing/2014/main" id="{1D0CBCA8-60F5-4C87-9DBE-32DA484372EB}"/>
                    </a:ext>
                  </a:extLst>
                </p:cNvPr>
                <p:cNvSpPr txBox="1"/>
                <p:nvPr/>
              </p:nvSpPr>
              <p:spPr>
                <a:xfrm>
                  <a:off x="9411782" y="2812668"/>
                  <a:ext cx="4096397" cy="1171058"/>
                </a:xfrm>
                <a:prstGeom prst="rect">
                  <a:avLst/>
                </a:prstGeom>
                <a:noFill/>
              </p:spPr>
              <p:txBody>
                <a:bodyPr wrap="square" rtlCol="0">
                  <a:spAutoFit/>
                </a:bodyPr>
                <a:lstStyle/>
                <a:p>
                  <a:pPr marL="285750" lvl="0" indent="-285750">
                    <a:buFont typeface="Arial" panose="020B0604020202020204" pitchFamily="34" charset="0"/>
                    <a:buChar char="•"/>
                    <a:defRPr/>
                  </a:pP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𝑊</m:t>
                          </m:r>
                        </m:e>
                        <m:sub>
                          <m:r>
                            <a:rPr lang="it-IT" sz="1600" b="0" i="1" smtClean="0">
                              <a:latin typeface="Cambria Math" panose="02040503050406030204" pitchFamily="18" charset="0"/>
                            </a:rPr>
                            <m:t>𝐿</m:t>
                          </m:r>
                        </m:sub>
                      </m:sSub>
                    </m:oMath>
                  </a14:m>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increases exponentially</a:t>
                  </a:r>
                  <a:r>
                    <a:rPr lang="en-GB" sz="1600">
                      <a:solidFill>
                        <a:prstClr val="black"/>
                      </a:solidFill>
                      <a:latin typeface="Bahnschrift" panose="020B0502040204020203" pitchFamily="34" charset="0"/>
                    </a:rPr>
                    <a:t> with </a:t>
                  </a:r>
                  <a14:m>
                    <m:oMath xmlns:m="http://schemas.openxmlformats.org/officeDocument/2006/math">
                      <m:r>
                        <a:rPr lang="it-IT" sz="1600" i="1">
                          <a:latin typeface="Cambria Math" panose="02040503050406030204" pitchFamily="18" charset="0"/>
                          <a:ea typeface="Cambria Math" panose="02040503050406030204" pitchFamily="18" charset="0"/>
                        </a:rPr>
                        <m:t>𝜌</m:t>
                      </m:r>
                    </m:oMath>
                  </a14:m>
                  <a:endParaRPr lang="it-IT" sz="1600" b="0" i="1">
                    <a:latin typeface="Cambria Math" panose="02040503050406030204" pitchFamily="18" charset="0"/>
                  </a:endParaRPr>
                </a:p>
                <a:p>
                  <a:pPr lvl="0">
                    <a:defRPr/>
                  </a:pPr>
                  <a:endParaRPr lang="it-IT" sz="400" b="0" i="1">
                    <a:latin typeface="Cambria Math" panose="02040503050406030204" pitchFamily="18" charset="0"/>
                  </a:endParaRPr>
                </a:p>
                <a:p>
                  <a:pPr marL="285750" lvl="0" indent="-285750">
                    <a:buFont typeface="Arial" panose="020B0604020202020204" pitchFamily="34" charset="0"/>
                    <a:buChar char="•"/>
                    <a:defRPr/>
                  </a:pPr>
                  <a14:m>
                    <m:oMath xmlns:m="http://schemas.openxmlformats.org/officeDocument/2006/math">
                      <m:f>
                        <m:fPr>
                          <m:ctrlPr>
                            <a:rPr lang="it-IT" sz="1600" i="1">
                              <a:latin typeface="Cambria Math" panose="02040503050406030204" pitchFamily="18" charset="0"/>
                            </a:rPr>
                          </m:ctrlPr>
                        </m:fPr>
                        <m:num>
                          <m:r>
                            <a:rPr lang="it-IT" sz="1600" i="1">
                              <a:latin typeface="Cambria Math" panose="02040503050406030204" pitchFamily="18" charset="0"/>
                            </a:rPr>
                            <m:t>𝑑</m:t>
                          </m:r>
                          <m:sSub>
                            <m:sSubPr>
                              <m:ctrlPr>
                                <a:rPr lang="it-IT" sz="1600" i="1">
                                  <a:latin typeface="Cambria Math" panose="02040503050406030204" pitchFamily="18" charset="0"/>
                                </a:rPr>
                              </m:ctrlPr>
                            </m:sSubPr>
                            <m:e>
                              <m:r>
                                <a:rPr lang="it-IT" sz="1600" i="1">
                                  <a:latin typeface="Cambria Math" panose="02040503050406030204" pitchFamily="18" charset="0"/>
                                </a:rPr>
                                <m:t>𝑊</m:t>
                              </m:r>
                            </m:e>
                            <m:sub>
                              <m:r>
                                <a:rPr lang="it-IT" sz="1600" i="1">
                                  <a:latin typeface="Cambria Math" panose="02040503050406030204" pitchFamily="18" charset="0"/>
                                </a:rPr>
                                <m:t>𝐿</m:t>
                              </m:r>
                            </m:sub>
                          </m:sSub>
                          <m:r>
                            <a:rPr lang="it-IT" sz="1600" i="1">
                              <a:latin typeface="Cambria Math" panose="02040503050406030204" pitchFamily="18" charset="0"/>
                            </a:rPr>
                            <m:t>(</m:t>
                          </m:r>
                          <m:r>
                            <a:rPr lang="it-IT" sz="1600" i="1">
                              <a:latin typeface="Cambria Math" panose="02040503050406030204" pitchFamily="18" charset="0"/>
                              <a:ea typeface="Cambria Math" panose="02040503050406030204" pitchFamily="18" charset="0"/>
                            </a:rPr>
                            <m:t>𝜌</m:t>
                          </m:r>
                          <m:r>
                            <a:rPr lang="it-IT" sz="1600" i="1">
                              <a:latin typeface="Cambria Math" panose="02040503050406030204" pitchFamily="18" charset="0"/>
                              <a:ea typeface="Cambria Math" panose="02040503050406030204" pitchFamily="18" charset="0"/>
                            </a:rPr>
                            <m:t>)</m:t>
                          </m:r>
                        </m:num>
                        <m:den>
                          <m:r>
                            <a:rPr lang="it-IT" sz="1600" i="1">
                              <a:latin typeface="Cambria Math" panose="02040503050406030204" pitchFamily="18" charset="0"/>
                            </a:rPr>
                            <m:t>𝑑</m:t>
                          </m:r>
                          <m:r>
                            <a:rPr lang="it-IT" sz="1600" i="1">
                              <a:latin typeface="Cambria Math" panose="02040503050406030204" pitchFamily="18" charset="0"/>
                              <a:ea typeface="Cambria Math" panose="02040503050406030204" pitchFamily="18" charset="0"/>
                            </a:rPr>
                            <m:t>𝜌</m:t>
                          </m:r>
                        </m:den>
                      </m:f>
                    </m:oMath>
                  </a14:m>
                  <a:r>
                    <a:rPr lang="en-GB" sz="1600">
                      <a:solidFill>
                        <a:prstClr val="black"/>
                      </a:solidFill>
                      <a:latin typeface="Bahnschrift" panose="020B0502040204020203" pitchFamily="34" charset="0"/>
                    </a:rPr>
                    <a:t> increases greatly for </a:t>
                  </a:r>
                  <a14:m>
                    <m:oMath xmlns:m="http://schemas.openxmlformats.org/officeDocument/2006/math">
                      <m:r>
                        <a:rPr lang="it-IT" sz="1600" i="1">
                          <a:latin typeface="Cambria Math" panose="02040503050406030204" pitchFamily="18" charset="0"/>
                          <a:ea typeface="Cambria Math" panose="02040503050406030204" pitchFamily="18" charset="0"/>
                        </a:rPr>
                        <m:t>𝜌</m:t>
                      </m:r>
                      <m:r>
                        <a:rPr lang="it-IT" sz="1600" i="1" smtClean="0">
                          <a:latin typeface="Cambria Math" panose="02040503050406030204" pitchFamily="18" charset="0"/>
                          <a:ea typeface="Cambria Math" panose="02040503050406030204" pitchFamily="18" charset="0"/>
                        </a:rPr>
                        <m:t>&gt;~</m:t>
                      </m:r>
                      <m:r>
                        <a:rPr lang="it-IT" sz="1600" b="0" i="1" smtClean="0">
                          <a:latin typeface="Cambria Math" panose="02040503050406030204" pitchFamily="18" charset="0"/>
                          <a:ea typeface="Cambria Math" panose="02040503050406030204" pitchFamily="18" charset="0"/>
                        </a:rPr>
                        <m:t>0.8</m:t>
                      </m:r>
                    </m:oMath>
                  </a14:m>
                  <a:endParaRPr lang="en-GB" sz="1600">
                    <a:solidFill>
                      <a:prstClr val="black"/>
                    </a:solidFill>
                    <a:latin typeface="Bahnschrift" panose="020B0502040204020203" pitchFamily="34" charset="0"/>
                  </a:endParaRPr>
                </a:p>
                <a:p>
                  <a:pPr marL="285750" lvl="0" indent="-285750">
                    <a:buFont typeface="Arial" panose="020B0604020202020204" pitchFamily="34" charset="0"/>
                    <a:buChar char="•"/>
                    <a:defRPr/>
                  </a:pPr>
                  <a:endParaRPr kumimoji="0" lang="en-GB" sz="4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a:p>
                  <a:pPr marL="285750" lvl="0" indent="-285750">
                    <a:buFont typeface="Arial" panose="020B0604020202020204" pitchFamily="34" charset="0"/>
                    <a:buChar char="•"/>
                    <a:defRPr/>
                  </a:pP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𝑊</m:t>
                          </m:r>
                        </m:e>
                        <m:sub>
                          <m:r>
                            <a:rPr lang="it-IT" sz="1600" b="0" i="1" smtClean="0">
                              <a:latin typeface="Cambria Math" panose="02040503050406030204" pitchFamily="18" charset="0"/>
                            </a:rPr>
                            <m:t>𝑇</m:t>
                          </m:r>
                        </m:sub>
                      </m:sSub>
                    </m:oMath>
                  </a14:m>
                  <a:r>
                    <a:rPr lang="en-GB" sz="1600">
                      <a:solidFill>
                        <a:prstClr val="black"/>
                      </a:solidFill>
                      <a:latin typeface="Bahnschrift" panose="020B0502040204020203" pitchFamily="34" charset="0"/>
                    </a:rPr>
                    <a:t> </a:t>
                  </a: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goes rapidly to 0</a:t>
                  </a:r>
                  <a:r>
                    <a:rPr kumimoji="0" lang="en-GB" sz="1600" b="0" i="0" u="none" strike="noStrike" kern="1200" cap="none" spc="0" normalizeH="0" noProof="0">
                      <a:ln>
                        <a:noFill/>
                      </a:ln>
                      <a:solidFill>
                        <a:prstClr val="black"/>
                      </a:solidFill>
                      <a:effectLst/>
                      <a:uLnTx/>
                      <a:uFillTx/>
                      <a:latin typeface="Bahnschrift" panose="020B0502040204020203" pitchFamily="34" charset="0"/>
                      <a:ea typeface="+mn-ea"/>
                      <a:cs typeface="+mn-cs"/>
                    </a:rPr>
                    <a:t> for </a:t>
                  </a:r>
                  <a14:m>
                    <m:oMath xmlns:m="http://schemas.openxmlformats.org/officeDocument/2006/math">
                      <m:r>
                        <a:rPr lang="it-IT" sz="1600" i="1">
                          <a:latin typeface="Cambria Math" panose="02040503050406030204" pitchFamily="18" charset="0"/>
                          <a:ea typeface="Cambria Math" panose="02040503050406030204" pitchFamily="18" charset="0"/>
                        </a:rPr>
                        <m:t>𝜌</m:t>
                      </m:r>
                      <m:r>
                        <a:rPr lang="it-IT" sz="160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0</m:t>
                      </m:r>
                    </m:oMath>
                  </a14:m>
                  <a:endParaRPr lang="it-IT" sz="1600" b="0" i="0">
                    <a:latin typeface="Bahnschrift" panose="020B0502040204020203" pitchFamily="34" charset="0"/>
                    <a:ea typeface="Cambria Math" panose="02040503050406030204" pitchFamily="18" charset="0"/>
                  </a:endParaRPr>
                </a:p>
              </p:txBody>
            </p:sp>
          </mc:Choice>
          <mc:Fallback xmlns="">
            <p:sp>
              <p:nvSpPr>
                <p:cNvPr id="26" name="TextBox 28">
                  <a:extLst>
                    <a:ext uri="{FF2B5EF4-FFF2-40B4-BE49-F238E27FC236}">
                      <a16:creationId xmlns:a16="http://schemas.microsoft.com/office/drawing/2014/main" id="{1D0CBCA8-60F5-4C87-9DBE-32DA484372EB}"/>
                    </a:ext>
                  </a:extLst>
                </p:cNvPr>
                <p:cNvSpPr txBox="1">
                  <a:spLocks noRot="1" noChangeAspect="1" noMove="1" noResize="1" noEditPoints="1" noAdjustHandles="1" noChangeArrowheads="1" noChangeShapeType="1" noTextEdit="1"/>
                </p:cNvSpPr>
                <p:nvPr/>
              </p:nvSpPr>
              <p:spPr>
                <a:xfrm>
                  <a:off x="9411782" y="2812668"/>
                  <a:ext cx="4096397" cy="1171058"/>
                </a:xfrm>
                <a:prstGeom prst="rect">
                  <a:avLst/>
                </a:prstGeom>
                <a:blipFill>
                  <a:blip r:embed="rId6"/>
                  <a:stretch>
                    <a:fillRect l="-631" t="-1667" b="-6111"/>
                  </a:stretch>
                </a:blipFill>
              </p:spPr>
              <p:txBody>
                <a:bodyPr/>
                <a:lstStyle/>
                <a:p>
                  <a:r>
                    <a:rPr lang="en-US">
                      <a:noFill/>
                    </a:rPr>
                    <a:t> </a:t>
                  </a:r>
                </a:p>
              </p:txBody>
            </p:sp>
          </mc:Fallback>
        </mc:AlternateContent>
        <p:pic>
          <p:nvPicPr>
            <p:cNvPr id="27" name="Picture 4" descr="Icon&#10;&#10;Description automatically generated">
              <a:extLst>
                <a:ext uri="{FF2B5EF4-FFF2-40B4-BE49-F238E27FC236}">
                  <a16:creationId xmlns:a16="http://schemas.microsoft.com/office/drawing/2014/main" id="{79723D81-7517-4322-8629-D1457D2749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6092" y="2561752"/>
              <a:ext cx="1442496" cy="1442497"/>
            </a:xfrm>
            <a:prstGeom prst="rect">
              <a:avLst/>
            </a:prstGeom>
          </p:spPr>
        </p:pic>
      </p:grpSp>
    </p:spTree>
    <p:extLst>
      <p:ext uri="{BB962C8B-B14F-4D97-AF65-F5344CB8AC3E}">
        <p14:creationId xmlns:p14="http://schemas.microsoft.com/office/powerpoint/2010/main" val="385952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Advantage of take-off vs. landing waiting times</a:t>
            </a: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7" name="Immagine 6">
            <a:extLst>
              <a:ext uri="{FF2B5EF4-FFF2-40B4-BE49-F238E27FC236}">
                <a16:creationId xmlns:a16="http://schemas.microsoft.com/office/drawing/2014/main" id="{99C6F6BF-90F5-44F1-99C6-BD1506262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370" y="1535718"/>
            <a:ext cx="5317630" cy="4062908"/>
          </a:xfrm>
          <a:prstGeom prst="rect">
            <a:avLst/>
          </a:prstGeom>
          <a:ln w="28575">
            <a:solidFill>
              <a:schemeClr val="tx1"/>
            </a:solidFill>
          </a:ln>
          <a:effectLst>
            <a:outerShdw blurRad="50800" dist="38100" dir="2700000" algn="tl" rotWithShape="0">
              <a:prstClr val="black">
                <a:alpha val="40000"/>
              </a:prstClr>
            </a:outerShdw>
          </a:effectLst>
        </p:spPr>
      </p:pic>
      <p:grpSp>
        <p:nvGrpSpPr>
          <p:cNvPr id="16" name="Group 36">
            <a:extLst>
              <a:ext uri="{FF2B5EF4-FFF2-40B4-BE49-F238E27FC236}">
                <a16:creationId xmlns:a16="http://schemas.microsoft.com/office/drawing/2014/main" id="{5FB2952E-8566-409E-AC8D-9864B2DE8064}"/>
              </a:ext>
            </a:extLst>
          </p:cNvPr>
          <p:cNvGrpSpPr/>
          <p:nvPr/>
        </p:nvGrpSpPr>
        <p:grpSpPr>
          <a:xfrm>
            <a:off x="6488345" y="4151495"/>
            <a:ext cx="5035493" cy="1004758"/>
            <a:chOff x="1656047" y="4980134"/>
            <a:chExt cx="5604337" cy="1080645"/>
          </a:xfrm>
          <a:effectLst>
            <a:outerShdw blurRad="50800" dist="38100" dir="5400000" algn="t" rotWithShape="0">
              <a:prstClr val="black">
                <a:alpha val="40000"/>
              </a:prstClr>
            </a:outerShdw>
          </a:effectLst>
        </p:grpSpPr>
        <p:sp>
          <p:nvSpPr>
            <p:cNvPr id="17" name="Rectangle: Rounded Corners 37">
              <a:extLst>
                <a:ext uri="{FF2B5EF4-FFF2-40B4-BE49-F238E27FC236}">
                  <a16:creationId xmlns:a16="http://schemas.microsoft.com/office/drawing/2014/main" id="{65BD4B22-E57E-43DF-AD2E-CDCDF6369C9A}"/>
                </a:ext>
              </a:extLst>
            </p:cNvPr>
            <p:cNvSpPr/>
            <p:nvPr/>
          </p:nvSpPr>
          <p:spPr>
            <a:xfrm>
              <a:off x="1656047" y="4980593"/>
              <a:ext cx="5470617"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38">
              <a:extLst>
                <a:ext uri="{FF2B5EF4-FFF2-40B4-BE49-F238E27FC236}">
                  <a16:creationId xmlns:a16="http://schemas.microsoft.com/office/drawing/2014/main" id="{DF7F8925-0959-42EB-B227-9510FDC156B9}"/>
                </a:ext>
              </a:extLst>
            </p:cNvPr>
            <p:cNvSpPr txBox="1"/>
            <p:nvPr/>
          </p:nvSpPr>
          <p:spPr>
            <a:xfrm>
              <a:off x="2985951" y="4980134"/>
              <a:ext cx="4274433" cy="9268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OBJECTIVES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00" b="1"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Study fairness between the queues as the utilization of the runway increases</a:t>
              </a:r>
            </a:p>
          </p:txBody>
        </p:sp>
        <p:pic>
          <p:nvPicPr>
            <p:cNvPr id="19" name="Picture 39" descr="Logo, icon&#10;&#10;Description automatically generated">
              <a:extLst>
                <a:ext uri="{FF2B5EF4-FFF2-40B4-BE49-F238E27FC236}">
                  <a16:creationId xmlns:a16="http://schemas.microsoft.com/office/drawing/2014/main" id="{C08D989E-EF8F-49B8-B057-0B90062E9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441" y="4980134"/>
              <a:ext cx="1080645" cy="1080645"/>
            </a:xfrm>
            <a:prstGeom prst="rect">
              <a:avLst/>
            </a:prstGeom>
          </p:spPr>
        </p:pic>
      </p:grpSp>
      <p:grpSp>
        <p:nvGrpSpPr>
          <p:cNvPr id="20" name="Group 10">
            <a:extLst>
              <a:ext uri="{FF2B5EF4-FFF2-40B4-BE49-F238E27FC236}">
                <a16:creationId xmlns:a16="http://schemas.microsoft.com/office/drawing/2014/main" id="{C3966355-50F8-4697-9DFF-15E8EF137230}"/>
              </a:ext>
            </a:extLst>
          </p:cNvPr>
          <p:cNvGrpSpPr/>
          <p:nvPr/>
        </p:nvGrpSpPr>
        <p:grpSpPr>
          <a:xfrm>
            <a:off x="6683326" y="2008261"/>
            <a:ext cx="4525384" cy="1344331"/>
            <a:chOff x="7752133" y="2749861"/>
            <a:chExt cx="4794326" cy="1433368"/>
          </a:xfrm>
        </p:grpSpPr>
        <p:sp>
          <p:nvSpPr>
            <p:cNvPr id="21" name="Rectangle: Rounded Corners 26">
              <a:extLst>
                <a:ext uri="{FF2B5EF4-FFF2-40B4-BE49-F238E27FC236}">
                  <a16:creationId xmlns:a16="http://schemas.microsoft.com/office/drawing/2014/main" id="{A6347354-4D80-43B1-BA12-8D428E96A9F4}"/>
                </a:ext>
              </a:extLst>
            </p:cNvPr>
            <p:cNvSpPr/>
            <p:nvPr/>
          </p:nvSpPr>
          <p:spPr>
            <a:xfrm>
              <a:off x="7752133" y="2750317"/>
              <a:ext cx="4794326" cy="1432910"/>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sp>
          <p:nvSpPr>
            <p:cNvPr id="22" name="TextBox 27">
              <a:extLst>
                <a:ext uri="{FF2B5EF4-FFF2-40B4-BE49-F238E27FC236}">
                  <a16:creationId xmlns:a16="http://schemas.microsoft.com/office/drawing/2014/main" id="{23B369B6-63C9-4FD9-836D-6FC71339633C}"/>
                </a:ext>
              </a:extLst>
            </p:cNvPr>
            <p:cNvSpPr txBox="1"/>
            <p:nvPr/>
          </p:nvSpPr>
          <p:spPr>
            <a:xfrm>
              <a:off x="9153532" y="2749861"/>
              <a:ext cx="1741066" cy="3609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MAIN FINDINGS</a:t>
              </a:r>
            </a:p>
          </p:txBody>
        </p:sp>
        <mc:AlternateContent xmlns:mc="http://schemas.openxmlformats.org/markup-compatibility/2006" xmlns:a14="http://schemas.microsoft.com/office/drawing/2010/main">
          <mc:Choice Requires="a14">
            <p:sp>
              <p:nvSpPr>
                <p:cNvPr id="23" name="TextBox 28">
                  <a:extLst>
                    <a:ext uri="{FF2B5EF4-FFF2-40B4-BE49-F238E27FC236}">
                      <a16:creationId xmlns:a16="http://schemas.microsoft.com/office/drawing/2014/main" id="{B42B8134-EAA1-4592-AFBC-63B93F75B9C5}"/>
                    </a:ext>
                  </a:extLst>
                </p:cNvPr>
                <p:cNvSpPr txBox="1"/>
                <p:nvPr/>
              </p:nvSpPr>
              <p:spPr>
                <a:xfrm>
                  <a:off x="9153532" y="3034665"/>
                  <a:ext cx="3392927" cy="1148564"/>
                </a:xfrm>
                <a:prstGeom prst="rect">
                  <a:avLst/>
                </a:prstGeom>
                <a:noFill/>
              </p:spPr>
              <p:txBody>
                <a:bodyPr wrap="square" rtlCol="0">
                  <a:spAutoFit/>
                </a:bodyPr>
                <a:lstStyle/>
                <a:p>
                  <a:pPr marL="285750" lvl="0" indent="-285750">
                    <a:buFont typeface="Arial" panose="020B0604020202020204" pitchFamily="34" charset="0"/>
                    <a:buChar char="•"/>
                    <a:defRPr/>
                  </a:pPr>
                  <a14:m>
                    <m:oMath xmlns:m="http://schemas.openxmlformats.org/officeDocument/2006/math">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𝑊</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𝑊</m:t>
                          </m:r>
                        </m:e>
                        <m:sub>
                          <m:r>
                            <a:rPr lang="it-IT" sz="1600" i="1">
                              <a:latin typeface="Cambria Math" panose="02040503050406030204" pitchFamily="18" charset="0"/>
                            </a:rPr>
                            <m:t>𝐿</m:t>
                          </m:r>
                        </m:sub>
                      </m:sSub>
                      <m:r>
                        <a:rPr lang="it-IT" sz="160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0</m:t>
                      </m:r>
                    </m:oMath>
                  </a14:m>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as </a:t>
                  </a:r>
                  <a14:m>
                    <m:oMath xmlns:m="http://schemas.openxmlformats.org/officeDocument/2006/math">
                      <m:r>
                        <a:rPr lang="it-IT" sz="1600" i="1">
                          <a:latin typeface="Cambria Math" panose="02040503050406030204" pitchFamily="18" charset="0"/>
                          <a:ea typeface="Cambria Math" panose="02040503050406030204" pitchFamily="18" charset="0"/>
                        </a:rPr>
                        <m:t>𝜌</m:t>
                      </m:r>
                    </m:oMath>
                  </a14:m>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approaches</a:t>
                  </a:r>
                  <a:r>
                    <a:rPr kumimoji="0" lang="en-GB" sz="1600" b="0" i="0" u="none" strike="noStrike" kern="1200" cap="none" spc="0" normalizeH="0" noProof="0">
                      <a:ln>
                        <a:noFill/>
                      </a:ln>
                      <a:solidFill>
                        <a:prstClr val="black"/>
                      </a:solidFill>
                      <a:effectLst/>
                      <a:uLnTx/>
                      <a:uFillTx/>
                      <a:latin typeface="Bahnschrift" panose="020B0502040204020203" pitchFamily="34" charset="0"/>
                      <a:ea typeface="+mn-ea"/>
                      <a:cs typeface="+mn-cs"/>
                    </a:rPr>
                    <a:t> 1</a:t>
                  </a:r>
                </a:p>
                <a:p>
                  <a:pPr marL="285750" lvl="0" indent="-285750">
                    <a:buFont typeface="Arial" panose="020B0604020202020204" pitchFamily="34" charset="0"/>
                    <a:buChar char="•"/>
                    <a:defRPr/>
                  </a:pPr>
                  <a:r>
                    <a:rPr kumimoji="0" lang="en-GB" sz="1600" b="0" i="0" u="none" strike="noStrike" kern="1200" cap="none" spc="0" normalizeH="0" noProof="0">
                      <a:ln>
                        <a:noFill/>
                      </a:ln>
                      <a:solidFill>
                        <a:prstClr val="black"/>
                      </a:solidFill>
                      <a:effectLst/>
                      <a:uLnTx/>
                      <a:uFillTx/>
                      <a:latin typeface="Bahnschrift" panose="020B0502040204020203" pitchFamily="34" charset="0"/>
                      <a:ea typeface="+mn-ea"/>
                      <a:cs typeface="+mn-cs"/>
                    </a:rPr>
                    <a:t>Advantage of take-off queue over landing queue grows linearly with </a:t>
                  </a:r>
                  <a14:m>
                    <m:oMath xmlns:m="http://schemas.openxmlformats.org/officeDocument/2006/math">
                      <m:r>
                        <a:rPr lang="it-IT" sz="1600" i="1" smtClean="0">
                          <a:latin typeface="Cambria Math" panose="02040503050406030204" pitchFamily="18" charset="0"/>
                          <a:ea typeface="Cambria Math" panose="02040503050406030204" pitchFamily="18" charset="0"/>
                        </a:rPr>
                        <m:t>𝜌</m:t>
                      </m:r>
                    </m:oMath>
                  </a14:m>
                  <a:endParaRPr kumimoji="0" lang="en-GB" sz="1600" b="0" i="0" u="none" strike="noStrike" kern="1200" cap="none" spc="0" normalizeH="0" noProof="0">
                    <a:ln>
                      <a:noFill/>
                    </a:ln>
                    <a:solidFill>
                      <a:prstClr val="black"/>
                    </a:solidFill>
                    <a:effectLst/>
                    <a:uLnTx/>
                    <a:uFillTx/>
                    <a:latin typeface="Bahnschrift" panose="020B0502040204020203" pitchFamily="34" charset="0"/>
                    <a:ea typeface="+mn-ea"/>
                    <a:cs typeface="+mn-cs"/>
                  </a:endParaRPr>
                </a:p>
              </p:txBody>
            </p:sp>
          </mc:Choice>
          <mc:Fallback xmlns="">
            <p:sp>
              <p:nvSpPr>
                <p:cNvPr id="23" name="TextBox 28">
                  <a:extLst>
                    <a:ext uri="{FF2B5EF4-FFF2-40B4-BE49-F238E27FC236}">
                      <a16:creationId xmlns:a16="http://schemas.microsoft.com/office/drawing/2014/main" id="{B42B8134-EAA1-4592-AFBC-63B93F75B9C5}"/>
                    </a:ext>
                  </a:extLst>
                </p:cNvPr>
                <p:cNvSpPr txBox="1">
                  <a:spLocks noRot="1" noChangeAspect="1" noMove="1" noResize="1" noEditPoints="1" noAdjustHandles="1" noChangeArrowheads="1" noChangeShapeType="1" noTextEdit="1"/>
                </p:cNvSpPr>
                <p:nvPr/>
              </p:nvSpPr>
              <p:spPr>
                <a:xfrm>
                  <a:off x="9153532" y="3034665"/>
                  <a:ext cx="3392927" cy="1148564"/>
                </a:xfrm>
                <a:prstGeom prst="rect">
                  <a:avLst/>
                </a:prstGeom>
                <a:blipFill>
                  <a:blip r:embed="rId5"/>
                  <a:stretch>
                    <a:fillRect l="-760" t="-1695" b="-6215"/>
                  </a:stretch>
                </a:blipFill>
              </p:spPr>
              <p:txBody>
                <a:bodyPr/>
                <a:lstStyle/>
                <a:p>
                  <a:r>
                    <a:rPr lang="en-US">
                      <a:noFill/>
                    </a:rPr>
                    <a:t> </a:t>
                  </a:r>
                </a:p>
              </p:txBody>
            </p:sp>
          </mc:Fallback>
        </mc:AlternateContent>
        <p:pic>
          <p:nvPicPr>
            <p:cNvPr id="24" name="Picture 4" descr="Icon&#10;&#10;Description automatically generated">
              <a:extLst>
                <a:ext uri="{FF2B5EF4-FFF2-40B4-BE49-F238E27FC236}">
                  <a16:creationId xmlns:a16="http://schemas.microsoft.com/office/drawing/2014/main" id="{60333146-AA32-427C-B34C-306EFBF825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8198" y="2900051"/>
              <a:ext cx="1158971" cy="1158971"/>
            </a:xfrm>
            <a:prstGeom prst="rect">
              <a:avLst/>
            </a:prstGeom>
          </p:spPr>
        </p:pic>
      </p:grpSp>
    </p:spTree>
    <p:extLst>
      <p:ext uri="{BB962C8B-B14F-4D97-AF65-F5344CB8AC3E}">
        <p14:creationId xmlns:p14="http://schemas.microsoft.com/office/powerpoint/2010/main" val="427714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4000" b="1">
                <a:latin typeface="Bahnschrift"/>
              </a:rPr>
              <a:t>Parking occupancy</a:t>
            </a:r>
            <a:endParaRPr lang="en-GB" sz="4000" b="1" i="0" u="none" strike="noStrike" kern="1200" cap="none" spc="0" normalizeH="0" baseline="0" noProof="0">
              <a:ln>
                <a:noFill/>
              </a:ln>
              <a:effectLst/>
              <a:uLnTx/>
              <a:uFillTx/>
              <a:latin typeface="Bahnschrift" panose="020B0502040204020203" pitchFamily="34" charset="0"/>
            </a:endParaRP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 name="Rectangle 1">
            <a:extLst>
              <a:ext uri="{FF2B5EF4-FFF2-40B4-BE49-F238E27FC236}">
                <a16:creationId xmlns:a16="http://schemas.microsoft.com/office/drawing/2014/main" id="{7F1BAE89-577F-476B-A413-BCC69A71327B}"/>
              </a:ext>
            </a:extLst>
          </p:cNvPr>
          <p:cNvSpPr/>
          <p:nvPr/>
        </p:nvSpPr>
        <p:spPr>
          <a:xfrm>
            <a:off x="5804627" y="5287198"/>
            <a:ext cx="6386545" cy="1052443"/>
          </a:xfrm>
          <a:custGeom>
            <a:avLst/>
            <a:gdLst>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6545" h="1052443" fill="none" extrusionOk="0">
                <a:moveTo>
                  <a:pt x="0" y="0"/>
                </a:moveTo>
                <a:cubicBezTo>
                  <a:pt x="826086" y="-64237"/>
                  <a:pt x="4783117" y="119149"/>
                  <a:pt x="6386545" y="0"/>
                </a:cubicBezTo>
                <a:cubicBezTo>
                  <a:pt x="6444210" y="161381"/>
                  <a:pt x="6386024" y="904869"/>
                  <a:pt x="6386545" y="1052443"/>
                </a:cubicBezTo>
                <a:cubicBezTo>
                  <a:pt x="5302703" y="975890"/>
                  <a:pt x="1521813" y="676005"/>
                  <a:pt x="0" y="1052443"/>
                </a:cubicBezTo>
                <a:cubicBezTo>
                  <a:pt x="-137151" y="845732"/>
                  <a:pt x="81355" y="293249"/>
                  <a:pt x="0" y="0"/>
                </a:cubicBezTo>
                <a:close/>
              </a:path>
              <a:path w="6386545" h="1052443" stroke="0" extrusionOk="0">
                <a:moveTo>
                  <a:pt x="0" y="0"/>
                </a:moveTo>
                <a:cubicBezTo>
                  <a:pt x="2702858" y="146310"/>
                  <a:pt x="5569949" y="37418"/>
                  <a:pt x="6386545" y="0"/>
                </a:cubicBezTo>
                <a:cubicBezTo>
                  <a:pt x="6310974" y="528180"/>
                  <a:pt x="6434928" y="843225"/>
                  <a:pt x="6386545" y="1052443"/>
                </a:cubicBezTo>
                <a:cubicBezTo>
                  <a:pt x="5278696" y="1163165"/>
                  <a:pt x="823800" y="898450"/>
                  <a:pt x="0" y="1052443"/>
                </a:cubicBezTo>
                <a:cubicBezTo>
                  <a:pt x="-68871" y="779697"/>
                  <a:pt x="-34594" y="193023"/>
                  <a:pt x="0" y="0"/>
                </a:cubicBezTo>
                <a:close/>
              </a:path>
              <a:path w="6386545" h="1052443" fill="none" stroke="0" extrusionOk="0">
                <a:moveTo>
                  <a:pt x="0" y="0"/>
                </a:moveTo>
                <a:cubicBezTo>
                  <a:pt x="742879" y="321150"/>
                  <a:pt x="4280250" y="218357"/>
                  <a:pt x="6386545" y="0"/>
                </a:cubicBezTo>
                <a:cubicBezTo>
                  <a:pt x="6444214" y="141792"/>
                  <a:pt x="6405441" y="903036"/>
                  <a:pt x="6386545" y="1052443"/>
                </a:cubicBezTo>
                <a:cubicBezTo>
                  <a:pt x="4731566" y="1142579"/>
                  <a:pt x="2094165" y="1114163"/>
                  <a:pt x="0" y="1052443"/>
                </a:cubicBezTo>
                <a:cubicBezTo>
                  <a:pt x="16466" y="734351"/>
                  <a:pt x="-13203" y="417452"/>
                  <a:pt x="0" y="0"/>
                </a:cubicBezTo>
                <a:close/>
              </a:path>
              <a:path w="6386545" h="1052443" fill="none" stroke="0" extrusionOk="0">
                <a:moveTo>
                  <a:pt x="0" y="0"/>
                </a:moveTo>
                <a:cubicBezTo>
                  <a:pt x="701043" y="140053"/>
                  <a:pt x="4576314" y="80420"/>
                  <a:pt x="6386545" y="0"/>
                </a:cubicBezTo>
                <a:cubicBezTo>
                  <a:pt x="6444350" y="137270"/>
                  <a:pt x="6388208" y="914472"/>
                  <a:pt x="6386545" y="1052443"/>
                </a:cubicBezTo>
                <a:cubicBezTo>
                  <a:pt x="5032635" y="1051540"/>
                  <a:pt x="1750549" y="869848"/>
                  <a:pt x="0" y="1052443"/>
                </a:cubicBezTo>
                <a:cubicBezTo>
                  <a:pt x="-100441" y="831951"/>
                  <a:pt x="6301" y="334526"/>
                  <a:pt x="0" y="0"/>
                </a:cubicBezTo>
                <a:close/>
              </a:path>
            </a:pathLst>
          </a:custGeom>
          <a:ln w="19050" cap="rnd" cmpd="dbl">
            <a:solidFill>
              <a:schemeClr val="accent1">
                <a:alpha val="0"/>
              </a:schemeClr>
            </a:solidFill>
            <a:extLst>
              <a:ext uri="{C807C97D-BFC1-408E-A445-0C87EB9F89A2}">
                <ask:lineSketchStyleProps xmlns:ask="http://schemas.microsoft.com/office/drawing/2018/sketchyshapes" sd="981765707">
                  <a:custGeom>
                    <a:avLst/>
                    <a:gdLst>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6545" h="1052443" fill="none" extrusionOk="0">
                        <a:moveTo>
                          <a:pt x="0" y="0"/>
                        </a:moveTo>
                        <a:cubicBezTo>
                          <a:pt x="807314" y="-46395"/>
                          <a:pt x="4648608" y="110273"/>
                          <a:pt x="6386545" y="0"/>
                        </a:cubicBezTo>
                        <a:cubicBezTo>
                          <a:pt x="6431237" y="139206"/>
                          <a:pt x="6393394" y="905027"/>
                          <a:pt x="6386545" y="1052443"/>
                        </a:cubicBezTo>
                        <a:cubicBezTo>
                          <a:pt x="5272206" y="971468"/>
                          <a:pt x="1805132" y="805303"/>
                          <a:pt x="0" y="1052443"/>
                        </a:cubicBezTo>
                        <a:cubicBezTo>
                          <a:pt x="-108546" y="837196"/>
                          <a:pt x="59991" y="322210"/>
                          <a:pt x="0" y="0"/>
                        </a:cubicBezTo>
                        <a:close/>
                      </a:path>
                      <a:path w="6386545" h="1052443" stroke="0" extrusionOk="0">
                        <a:moveTo>
                          <a:pt x="0" y="0"/>
                        </a:moveTo>
                        <a:cubicBezTo>
                          <a:pt x="2717717" y="78364"/>
                          <a:pt x="5494817" y="-102667"/>
                          <a:pt x="6386545" y="0"/>
                        </a:cubicBezTo>
                        <a:cubicBezTo>
                          <a:pt x="6321180" y="525474"/>
                          <a:pt x="6437663" y="852077"/>
                          <a:pt x="6386545" y="1052443"/>
                        </a:cubicBezTo>
                        <a:cubicBezTo>
                          <a:pt x="5277240" y="1150617"/>
                          <a:pt x="759272" y="914360"/>
                          <a:pt x="0" y="1052443"/>
                        </a:cubicBezTo>
                        <a:cubicBezTo>
                          <a:pt x="-59561" y="758503"/>
                          <a:pt x="-39757" y="167942"/>
                          <a:pt x="0" y="0"/>
                        </a:cubicBezTo>
                        <a:close/>
                      </a:path>
                      <a:path w="6386545" h="1052443" fill="none" stroke="0" extrusionOk="0">
                        <a:moveTo>
                          <a:pt x="0" y="0"/>
                        </a:moveTo>
                        <a:cubicBezTo>
                          <a:pt x="631012" y="245350"/>
                          <a:pt x="4350904" y="13079"/>
                          <a:pt x="6386545" y="0"/>
                        </a:cubicBezTo>
                        <a:cubicBezTo>
                          <a:pt x="6439018" y="136244"/>
                          <a:pt x="6411965" y="912696"/>
                          <a:pt x="6386545" y="1052443"/>
                        </a:cubicBezTo>
                        <a:cubicBezTo>
                          <a:pt x="5041740" y="971720"/>
                          <a:pt x="1960358" y="1133604"/>
                          <a:pt x="0" y="1052443"/>
                        </a:cubicBezTo>
                        <a:cubicBezTo>
                          <a:pt x="5307" y="784786"/>
                          <a:pt x="-15787" y="38355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36">
            <a:extLst>
              <a:ext uri="{FF2B5EF4-FFF2-40B4-BE49-F238E27FC236}">
                <a16:creationId xmlns:a16="http://schemas.microsoft.com/office/drawing/2014/main" id="{FA6F35A1-E0D2-4EAB-ABFE-0306FE39359E}"/>
              </a:ext>
            </a:extLst>
          </p:cNvPr>
          <p:cNvGrpSpPr/>
          <p:nvPr/>
        </p:nvGrpSpPr>
        <p:grpSpPr>
          <a:xfrm>
            <a:off x="6164867" y="5383299"/>
            <a:ext cx="5666687" cy="862671"/>
            <a:chOff x="316053" y="4980593"/>
            <a:chExt cx="7258339" cy="1081075"/>
          </a:xfrm>
          <a:effectLst>
            <a:outerShdw blurRad="50800" dist="38100" dir="5400000" algn="t" rotWithShape="0">
              <a:prstClr val="black">
                <a:alpha val="40000"/>
              </a:prstClr>
            </a:outerShdw>
          </a:effectLst>
        </p:grpSpPr>
        <p:sp>
          <p:nvSpPr>
            <p:cNvPr id="16" name="Rectangle: Rounded Corners 37">
              <a:extLst>
                <a:ext uri="{FF2B5EF4-FFF2-40B4-BE49-F238E27FC236}">
                  <a16:creationId xmlns:a16="http://schemas.microsoft.com/office/drawing/2014/main" id="{B90C93D6-3519-432C-B6D0-48E9172F2F72}"/>
                </a:ext>
              </a:extLst>
            </p:cNvPr>
            <p:cNvSpPr/>
            <p:nvPr/>
          </p:nvSpPr>
          <p:spPr>
            <a:xfrm>
              <a:off x="379833" y="4980593"/>
              <a:ext cx="7194559"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38">
              <a:extLst>
                <a:ext uri="{FF2B5EF4-FFF2-40B4-BE49-F238E27FC236}">
                  <a16:creationId xmlns:a16="http://schemas.microsoft.com/office/drawing/2014/main" id="{9969A4AF-D7EF-40D8-8122-A8B94C0173DB}"/>
                </a:ext>
              </a:extLst>
            </p:cNvPr>
            <p:cNvSpPr txBox="1"/>
            <p:nvPr/>
          </p:nvSpPr>
          <p:spPr>
            <a:xfrm>
              <a:off x="1412867" y="5152578"/>
              <a:ext cx="6059416" cy="732824"/>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a:latin typeface="Bahnschrift"/>
                </a:rPr>
                <a:t>OBJECTIVE</a:t>
              </a:r>
              <a:endParaRPr kumimoji="0" lang="en-GB" sz="1600" b="1" i="0" u="none" strike="noStrike" kern="1200" cap="none" spc="0" normalizeH="0" baseline="0" noProof="0">
                <a:ln>
                  <a:noFill/>
                </a:ln>
                <a:effectLst/>
                <a:uLnTx/>
                <a:uFillTx/>
                <a:latin typeface="Bahnschrift"/>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effectLst/>
                  <a:uLnTx/>
                  <a:uFillTx/>
                  <a:latin typeface="Bahnschrift"/>
                </a:rPr>
                <a:t>Analysis and dimensioning of the parking area</a:t>
              </a:r>
              <a:endParaRPr lang="en-GB" sz="1600" b="0" i="0" u="none" strike="noStrike" kern="1200" cap="none" spc="0" normalizeH="0" baseline="0" noProof="0">
                <a:ln>
                  <a:noFill/>
                </a:ln>
                <a:effectLst/>
                <a:uLnTx/>
                <a:uFillTx/>
                <a:latin typeface="Bahnschrift"/>
              </a:endParaRPr>
            </a:p>
          </p:txBody>
        </p:sp>
        <p:pic>
          <p:nvPicPr>
            <p:cNvPr id="18" name="Picture 39" descr="Logo, icon&#10;&#10;Description automatically generated">
              <a:extLst>
                <a:ext uri="{FF2B5EF4-FFF2-40B4-BE49-F238E27FC236}">
                  <a16:creationId xmlns:a16="http://schemas.microsoft.com/office/drawing/2014/main" id="{88879884-EBC7-4BA4-AD9B-DE8D5E7BA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53" y="4981023"/>
              <a:ext cx="1080645" cy="1080645"/>
            </a:xfrm>
            <a:prstGeom prst="rect">
              <a:avLst/>
            </a:prstGeom>
          </p:spPr>
        </p:pic>
      </p:grpSp>
      <p:sp>
        <p:nvSpPr>
          <p:cNvPr id="27" name="CasellaDiTesto 26">
            <a:extLst>
              <a:ext uri="{FF2B5EF4-FFF2-40B4-BE49-F238E27FC236}">
                <a16:creationId xmlns:a16="http://schemas.microsoft.com/office/drawing/2014/main" id="{99121467-3194-44A7-B19F-AF9BC976C4D0}"/>
              </a:ext>
            </a:extLst>
          </p:cNvPr>
          <p:cNvSpPr txBox="1"/>
          <p:nvPr/>
        </p:nvSpPr>
        <p:spPr>
          <a:xfrm>
            <a:off x="2817257" y="1290298"/>
            <a:ext cx="67948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a:latin typeface="Bahnschrift" panose="020B0502040204020203" pitchFamily="34" charset="0"/>
              </a:rPr>
              <a:t>DETERMINISTIC STUDY</a:t>
            </a:r>
          </a:p>
          <a:p>
            <a:pPr marL="285750" indent="-285750">
              <a:buFont typeface="Arial"/>
              <a:buChar char="•"/>
            </a:pPr>
            <a:r>
              <a:rPr lang="it-IT" err="1">
                <a:latin typeface="Bahnschrift" panose="020B0502040204020203" pitchFamily="34" charset="0"/>
                <a:cs typeface="Calibri"/>
              </a:rPr>
              <a:t>Constant</a:t>
            </a:r>
            <a:r>
              <a:rPr lang="it-IT">
                <a:latin typeface="Bahnschrift" panose="020B0502040204020203" pitchFamily="34" charset="0"/>
                <a:cs typeface="Calibri"/>
              </a:rPr>
              <a:t> service time, </a:t>
            </a:r>
            <a:r>
              <a:rPr lang="it-IT" err="1">
                <a:latin typeface="Bahnschrift" panose="020B0502040204020203" pitchFamily="34" charset="0"/>
                <a:cs typeface="Calibri"/>
              </a:rPr>
              <a:t>constant</a:t>
            </a:r>
            <a:r>
              <a:rPr lang="it-IT">
                <a:latin typeface="Bahnschrift" panose="020B0502040204020203" pitchFamily="34" charset="0"/>
                <a:cs typeface="Calibri"/>
              </a:rPr>
              <a:t> </a:t>
            </a:r>
            <a:r>
              <a:rPr lang="it-IT" err="1">
                <a:latin typeface="Bahnschrift" panose="020B0502040204020203" pitchFamily="34" charset="0"/>
                <a:cs typeface="Calibri"/>
              </a:rPr>
              <a:t>interarrival</a:t>
            </a:r>
            <a:r>
              <a:rPr lang="it-IT">
                <a:latin typeface="Bahnschrift" panose="020B0502040204020203" pitchFamily="34" charset="0"/>
                <a:cs typeface="Calibri"/>
              </a:rPr>
              <a:t> </a:t>
            </a:r>
            <a:r>
              <a:rPr lang="it-IT" err="1">
                <a:latin typeface="Bahnschrift" panose="020B0502040204020203" pitchFamily="34" charset="0"/>
                <a:cs typeface="Calibri"/>
              </a:rPr>
              <a:t>times</a:t>
            </a:r>
            <a:endParaRPr lang="it-IT">
              <a:latin typeface="Bahnschrift" panose="020B0502040204020203" pitchFamily="34" charset="0"/>
              <a:cs typeface="Calibri"/>
            </a:endParaRPr>
          </a:p>
          <a:p>
            <a:pPr marL="285750" indent="-285750">
              <a:buFont typeface="Arial"/>
              <a:buChar char="•"/>
            </a:pPr>
            <a:r>
              <a:rPr lang="it-IT">
                <a:latin typeface="Bahnschrift" panose="020B0502040204020203" pitchFamily="34" charset="0"/>
                <a:ea typeface="+mn-lt"/>
                <a:cs typeface="+mn-lt"/>
              </a:rPr>
              <a:t>In a </a:t>
            </a:r>
            <a:r>
              <a:rPr lang="it-IT" err="1">
                <a:latin typeface="Bahnschrift" panose="020B0502040204020203" pitchFamily="34" charset="0"/>
                <a:ea typeface="+mn-lt"/>
                <a:cs typeface="+mn-lt"/>
              </a:rPr>
              <a:t>stable</a:t>
            </a:r>
            <a:r>
              <a:rPr lang="it-IT">
                <a:latin typeface="Bahnschrift" panose="020B0502040204020203" pitchFamily="34" charset="0"/>
                <a:ea typeface="+mn-lt"/>
                <a:cs typeface="+mn-lt"/>
              </a:rPr>
              <a:t> state the rate </a:t>
            </a:r>
            <a:r>
              <a:rPr lang="it-IT" err="1">
                <a:latin typeface="Bahnschrift" panose="020B0502040204020203" pitchFamily="34" charset="0"/>
                <a:ea typeface="+mn-lt"/>
                <a:cs typeface="+mn-lt"/>
              </a:rPr>
              <a:t>at</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which</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airplanes</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enter</a:t>
            </a:r>
            <a:r>
              <a:rPr lang="it-IT">
                <a:latin typeface="Bahnschrift" panose="020B0502040204020203" pitchFamily="34" charset="0"/>
                <a:ea typeface="+mn-lt"/>
                <a:cs typeface="+mn-lt"/>
              </a:rPr>
              <a:t> the </a:t>
            </a:r>
            <a:r>
              <a:rPr lang="it-IT" err="1">
                <a:latin typeface="Bahnschrift" panose="020B0502040204020203" pitchFamily="34" charset="0"/>
                <a:ea typeface="+mn-lt"/>
                <a:cs typeface="+mn-lt"/>
              </a:rPr>
              <a:t>system</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is</a:t>
            </a:r>
            <a:r>
              <a:rPr lang="it-IT">
                <a:latin typeface="Bahnschrift" panose="020B0502040204020203" pitchFamily="34" charset="0"/>
                <a:ea typeface="+mn-lt"/>
                <a:cs typeface="+mn-lt"/>
              </a:rPr>
              <a:t> the </a:t>
            </a:r>
            <a:r>
              <a:rPr lang="it-IT" err="1">
                <a:latin typeface="Bahnschrift" panose="020B0502040204020203" pitchFamily="34" charset="0"/>
                <a:ea typeface="+mn-lt"/>
                <a:cs typeface="+mn-lt"/>
              </a:rPr>
              <a:t>same</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at</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which</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airplanes</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enter</a:t>
            </a:r>
            <a:r>
              <a:rPr lang="it-IT">
                <a:latin typeface="Bahnschrift" panose="020B0502040204020203" pitchFamily="34" charset="0"/>
                <a:ea typeface="+mn-lt"/>
                <a:cs typeface="+mn-lt"/>
              </a:rPr>
              <a:t> and exit the parking </a:t>
            </a:r>
            <a:r>
              <a:rPr lang="it-IT" err="1">
                <a:latin typeface="Bahnschrift" panose="020B0502040204020203" pitchFamily="34" charset="0"/>
                <a:ea typeface="+mn-lt"/>
                <a:cs typeface="+mn-lt"/>
              </a:rPr>
              <a:t>lot</a:t>
            </a:r>
            <a:r>
              <a:rPr lang="it-IT">
                <a:latin typeface="Bahnschrift" panose="020B0502040204020203" pitchFamily="34" charset="0"/>
                <a:ea typeface="+mn-lt"/>
                <a:cs typeface="+mn-lt"/>
              </a:rPr>
              <a:t> </a:t>
            </a:r>
            <a:endParaRPr lang="it-IT">
              <a:latin typeface="Bahnschrift" panose="020B0502040204020203" pitchFamily="34" charset="0"/>
              <a:cs typeface="Calibri"/>
            </a:endParaRPr>
          </a:p>
        </p:txBody>
      </p:sp>
      <p:sp>
        <p:nvSpPr>
          <p:cNvPr id="28" name="CasellaDiTesto 27">
            <a:extLst>
              <a:ext uri="{FF2B5EF4-FFF2-40B4-BE49-F238E27FC236}">
                <a16:creationId xmlns:a16="http://schemas.microsoft.com/office/drawing/2014/main" id="{A87AD306-93EB-4728-BED2-D86B1E8747E3}"/>
              </a:ext>
            </a:extLst>
          </p:cNvPr>
          <p:cNvSpPr txBox="1"/>
          <p:nvPr/>
        </p:nvSpPr>
        <p:spPr>
          <a:xfrm>
            <a:off x="1490951" y="2991912"/>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latin typeface="Bahnschrift" panose="020B0502040204020203" pitchFamily="34" charset="0"/>
                <a:ea typeface="+mn-lt"/>
                <a:cs typeface="+mn-lt"/>
              </a:rPr>
              <a:t>Compute the </a:t>
            </a:r>
            <a:r>
              <a:rPr lang="it-IT" err="1">
                <a:latin typeface="Bahnschrift" panose="020B0502040204020203" pitchFamily="34" charset="0"/>
                <a:ea typeface="+mn-lt"/>
                <a:cs typeface="+mn-lt"/>
              </a:rPr>
              <a:t>number</a:t>
            </a:r>
            <a:r>
              <a:rPr lang="it-IT">
                <a:latin typeface="Bahnschrift" panose="020B0502040204020203" pitchFamily="34" charset="0"/>
                <a:ea typeface="+mn-lt"/>
                <a:cs typeface="+mn-lt"/>
              </a:rPr>
              <a:t> of </a:t>
            </a:r>
            <a:r>
              <a:rPr lang="it-IT" err="1">
                <a:latin typeface="Bahnschrift" panose="020B0502040204020203" pitchFamily="34" charset="0"/>
                <a:ea typeface="+mn-lt"/>
                <a:cs typeface="+mn-lt"/>
              </a:rPr>
              <a:t>airplanes</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that</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enter</a:t>
            </a:r>
            <a:r>
              <a:rPr lang="it-IT">
                <a:latin typeface="Bahnschrift" panose="020B0502040204020203" pitchFamily="34" charset="0"/>
                <a:ea typeface="+mn-lt"/>
                <a:cs typeface="+mn-lt"/>
              </a:rPr>
              <a:t> the parking </a:t>
            </a:r>
            <a:r>
              <a:rPr lang="it-IT" err="1">
                <a:latin typeface="Bahnschrift" panose="020B0502040204020203" pitchFamily="34" charset="0"/>
                <a:ea typeface="+mn-lt"/>
                <a:cs typeface="+mn-lt"/>
              </a:rPr>
              <a:t>lot</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before</a:t>
            </a:r>
            <a:r>
              <a:rPr lang="it-IT">
                <a:latin typeface="Bahnschrift" panose="020B0502040204020203" pitchFamily="34" charset="0"/>
                <a:ea typeface="+mn-lt"/>
                <a:cs typeface="+mn-lt"/>
              </a:rPr>
              <a:t> the first </a:t>
            </a:r>
            <a:r>
              <a:rPr lang="it-IT" err="1">
                <a:latin typeface="Bahnschrift" panose="020B0502040204020203" pitchFamily="34" charset="0"/>
                <a:ea typeface="+mn-lt"/>
                <a:cs typeface="+mn-lt"/>
              </a:rPr>
              <a:t>one</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leaves</a:t>
            </a:r>
            <a:endParaRPr lang="it-IT">
              <a:latin typeface="Bahnschrift" panose="020B0502040204020203" pitchFamily="34" charset="0"/>
            </a:endParaRPr>
          </a:p>
        </p:txBody>
      </p:sp>
      <p:sp>
        <p:nvSpPr>
          <p:cNvPr id="29" name="CasellaDiTesto 28">
            <a:extLst>
              <a:ext uri="{FF2B5EF4-FFF2-40B4-BE49-F238E27FC236}">
                <a16:creationId xmlns:a16="http://schemas.microsoft.com/office/drawing/2014/main" id="{4D8B1812-E98D-40C9-A9EB-B6ADBBC7B3A0}"/>
              </a:ext>
            </a:extLst>
          </p:cNvPr>
          <p:cNvSpPr txBox="1"/>
          <p:nvPr/>
        </p:nvSpPr>
        <p:spPr>
          <a:xfrm>
            <a:off x="5456714" y="3095152"/>
            <a:ext cx="22599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a:latin typeface="Bahnschrift" panose="020B0502040204020203" pitchFamily="34" charset="0"/>
                <a:ea typeface="+mn-lt"/>
                <a:cs typeface="+mn-lt"/>
              </a:rPr>
              <a:t>Maximum size </a:t>
            </a:r>
            <a:r>
              <a:rPr lang="it-IT" err="1">
                <a:latin typeface="Bahnschrift" panose="020B0502040204020203" pitchFamily="34" charset="0"/>
                <a:ea typeface="+mn-lt"/>
                <a:cs typeface="+mn-lt"/>
              </a:rPr>
              <a:t>reachable</a:t>
            </a:r>
            <a:r>
              <a:rPr lang="it-IT">
                <a:latin typeface="Bahnschrift" panose="020B0502040204020203" pitchFamily="34" charset="0"/>
                <a:ea typeface="+mn-lt"/>
                <a:cs typeface="+mn-lt"/>
              </a:rPr>
              <a:t> by the parking </a:t>
            </a:r>
            <a:r>
              <a:rPr lang="it-IT" err="1">
                <a:latin typeface="Bahnschrift" panose="020B0502040204020203" pitchFamily="34" charset="0"/>
                <a:ea typeface="+mn-lt"/>
                <a:cs typeface="+mn-lt"/>
              </a:rPr>
              <a:t>lot</a:t>
            </a:r>
            <a:endParaRPr lang="it-IT" err="1">
              <a:latin typeface="Bahnschrift" panose="020B0502040204020203" pitchFamily="34" charset="0"/>
            </a:endParaRPr>
          </a:p>
          <a:p>
            <a:pPr algn="l"/>
            <a:endParaRPr lang="it-IT">
              <a:latin typeface="Bahnschrift" panose="020B0502040204020203" pitchFamily="34" charset="0"/>
            </a:endParaRPr>
          </a:p>
        </p:txBody>
      </p:sp>
      <p:sp>
        <p:nvSpPr>
          <p:cNvPr id="33" name="Freccia a destra 32">
            <a:extLst>
              <a:ext uri="{FF2B5EF4-FFF2-40B4-BE49-F238E27FC236}">
                <a16:creationId xmlns:a16="http://schemas.microsoft.com/office/drawing/2014/main" id="{AEC78BAE-10E8-47F8-9F89-A42D62E4FCA2}"/>
              </a:ext>
            </a:extLst>
          </p:cNvPr>
          <p:cNvSpPr/>
          <p:nvPr/>
        </p:nvSpPr>
        <p:spPr>
          <a:xfrm>
            <a:off x="4269551" y="3347439"/>
            <a:ext cx="978829" cy="48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16F2ABA0-AFBB-41B8-AF74-821A21752112}"/>
              </a:ext>
            </a:extLst>
          </p:cNvPr>
          <p:cNvSpPr/>
          <p:nvPr/>
        </p:nvSpPr>
        <p:spPr>
          <a:xfrm>
            <a:off x="7533343" y="3347438"/>
            <a:ext cx="978829" cy="48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A2C7EF7E-2979-224E-A622-A9F74B923D5D}"/>
                  </a:ext>
                </a:extLst>
              </p:cNvPr>
              <p:cNvSpPr txBox="1"/>
              <p:nvPr/>
            </p:nvSpPr>
            <p:spPr>
              <a:xfrm>
                <a:off x="8328820" y="3079793"/>
                <a:ext cx="2472640" cy="9850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it-IT" sz="3200" b="0" i="0" smtClean="0">
                          <a:latin typeface="Cambria Math" panose="02040503050406030204" pitchFamily="18" charset="0"/>
                        </a:rPr>
                        <m:t>S</m:t>
                      </m:r>
                      <m:r>
                        <a:rPr lang="it-IT" sz="3200" b="0" i="0" smtClean="0">
                          <a:latin typeface="Cambria Math" panose="02040503050406030204" pitchFamily="18" charset="0"/>
                        </a:rPr>
                        <m:t>=</m:t>
                      </m:r>
                      <m:d>
                        <m:dPr>
                          <m:begChr m:val="⌈"/>
                          <m:endChr m:val="⌉"/>
                          <m:ctrlPr>
                            <a:rPr lang="en-GB" sz="3200" i="1" smtClean="0">
                              <a:latin typeface="Cambria Math" panose="02040503050406030204" pitchFamily="18" charset="0"/>
                            </a:rPr>
                          </m:ctrlPr>
                        </m:dPr>
                        <m:e>
                          <m:f>
                            <m:fPr>
                              <m:ctrlPr>
                                <a:rPr lang="en-GB" sz="3200" i="1" smtClean="0">
                                  <a:latin typeface="Cambria Math" panose="02040503050406030204" pitchFamily="18" charset="0"/>
                                </a:rPr>
                              </m:ctrlPr>
                            </m:fPr>
                            <m:num>
                              <m:sSub>
                                <m:sSubPr>
                                  <m:ctrlPr>
                                    <a:rPr lang="en-GB" sz="3200" i="1" smtClean="0">
                                      <a:latin typeface="Cambria Math" panose="02040503050406030204" pitchFamily="18" charset="0"/>
                                    </a:rPr>
                                  </m:ctrlPr>
                                </m:sSubPr>
                                <m:e>
                                  <m:r>
                                    <a:rPr lang="it-IT" sz="3200" b="0" i="1" smtClean="0">
                                      <a:latin typeface="Cambria Math" panose="02040503050406030204" pitchFamily="18" charset="0"/>
                                    </a:rPr>
                                    <m:t>𝑡</m:t>
                                  </m:r>
                                </m:e>
                                <m:sub>
                                  <m:r>
                                    <a:rPr lang="it-IT" sz="3200" b="0" i="1" smtClean="0">
                                      <a:latin typeface="Cambria Math" panose="02040503050406030204" pitchFamily="18" charset="0"/>
                                    </a:rPr>
                                    <m:t>𝑝</m:t>
                                  </m:r>
                                </m:sub>
                              </m:sSub>
                            </m:num>
                            <m:den>
                              <m:sSub>
                                <m:sSubPr>
                                  <m:ctrlPr>
                                    <a:rPr lang="en-GB" sz="3200" i="1" smtClean="0">
                                      <a:latin typeface="Cambria Math" panose="02040503050406030204" pitchFamily="18" charset="0"/>
                                    </a:rPr>
                                  </m:ctrlPr>
                                </m:sSubPr>
                                <m:e>
                                  <m:r>
                                    <a:rPr lang="it-IT" sz="3200" b="0" i="1" smtClean="0">
                                      <a:latin typeface="Cambria Math" panose="02040503050406030204" pitchFamily="18" charset="0"/>
                                    </a:rPr>
                                    <m:t>𝑡</m:t>
                                  </m:r>
                                </m:e>
                                <m:sub>
                                  <m:r>
                                    <a:rPr lang="it-IT" sz="3200" b="0" i="1" smtClean="0">
                                      <a:latin typeface="Cambria Math" panose="02040503050406030204" pitchFamily="18" charset="0"/>
                                    </a:rPr>
                                    <m:t>𝑣</m:t>
                                  </m:r>
                                </m:sub>
                              </m:sSub>
                            </m:den>
                          </m:f>
                        </m:e>
                      </m:d>
                    </m:oMath>
                  </m:oMathPara>
                </a14:m>
                <a:endParaRPr lang="en-GB" sz="3200"/>
              </a:p>
            </p:txBody>
          </p:sp>
        </mc:Choice>
        <mc:Fallback xmlns="">
          <p:sp>
            <p:nvSpPr>
              <p:cNvPr id="21" name="CasellaDiTesto 20">
                <a:extLst>
                  <a:ext uri="{FF2B5EF4-FFF2-40B4-BE49-F238E27FC236}">
                    <a16:creationId xmlns:a16="http://schemas.microsoft.com/office/drawing/2014/main" id="{A2C7EF7E-2979-224E-A622-A9F74B923D5D}"/>
                  </a:ext>
                </a:extLst>
              </p:cNvPr>
              <p:cNvSpPr txBox="1">
                <a:spLocks noRot="1" noChangeAspect="1" noMove="1" noResize="1" noEditPoints="1" noAdjustHandles="1" noChangeArrowheads="1" noChangeShapeType="1" noTextEdit="1"/>
              </p:cNvSpPr>
              <p:nvPr/>
            </p:nvSpPr>
            <p:spPr>
              <a:xfrm>
                <a:off x="8328820" y="3079793"/>
                <a:ext cx="2472640" cy="985078"/>
              </a:xfrm>
              <a:prstGeom prst="rect">
                <a:avLst/>
              </a:prstGeom>
              <a:blipFill>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99009FA4-E8BA-1E46-9966-47458A8E6637}"/>
                  </a:ext>
                </a:extLst>
              </p:cNvPr>
              <p:cNvSpPr txBox="1"/>
              <p:nvPr/>
            </p:nvSpPr>
            <p:spPr>
              <a:xfrm>
                <a:off x="1146884" y="4908037"/>
                <a:ext cx="4027645" cy="944746"/>
              </a:xfrm>
              <a:prstGeom prst="rect">
                <a:avLst/>
              </a:prstGeom>
              <a:noFill/>
            </p:spPr>
            <p:txBody>
              <a:bodyPr wrap="square" rtlCol="0">
                <a:spAutoFit/>
              </a:bodyPr>
              <a:lstStyle/>
              <a:p>
                <a:r>
                  <a:rPr lang="en-GB">
                    <a:latin typeface="Bahnschrift" panose="020B0502040204020203" pitchFamily="34" charset="0"/>
                  </a:rPr>
                  <a:t>For our system’s worst case (</a:t>
                </a:r>
                <a14:m>
                  <m:oMath xmlns:m="http://schemas.openxmlformats.org/officeDocument/2006/math">
                    <m:sSub>
                      <m:sSubPr>
                        <m:ctrlPr>
                          <a:rPr lang="en-GB"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𝑝</m:t>
                        </m:r>
                      </m:sub>
                    </m:sSub>
                    <m:r>
                      <a:rPr lang="it-IT" b="0" i="1" smtClean="0">
                        <a:latin typeface="Cambria Math" panose="02040503050406030204" pitchFamily="18" charset="0"/>
                      </a:rPr>
                      <m:t>=36000, </m:t>
                    </m:r>
                    <m:sSub>
                      <m:sSubPr>
                        <m:ctrlPr>
                          <a:rPr lang="it-IT" b="0" i="1" smtClean="0">
                            <a:latin typeface="Cambria Math" panose="02040503050406030204" pitchFamily="18" charset="0"/>
                          </a:rPr>
                        </m:ctrlPr>
                      </m:sSubPr>
                      <m:e>
                        <m:r>
                          <a:rPr lang="it-IT" b="0" i="1" smtClean="0">
                            <a:latin typeface="Cambria Math" panose="02040503050406030204" pitchFamily="18" charset="0"/>
                          </a:rPr>
                          <m:t> </m:t>
                        </m:r>
                        <m:r>
                          <a:rPr lang="it-IT" b="0" i="1" smtClean="0">
                            <a:latin typeface="Cambria Math" panose="02040503050406030204" pitchFamily="18" charset="0"/>
                          </a:rPr>
                          <m:t>𝑡</m:t>
                        </m:r>
                      </m:e>
                      <m:sub>
                        <m:r>
                          <a:rPr lang="it-IT" b="0" i="1" smtClean="0">
                            <a:latin typeface="Cambria Math" panose="02040503050406030204" pitchFamily="18" charset="0"/>
                          </a:rPr>
                          <m:t>𝑣</m:t>
                        </m:r>
                      </m:sub>
                    </m:sSub>
                    <m:r>
                      <a:rPr lang="it-IT" b="0" i="1" smtClean="0">
                        <a:latin typeface="Cambria Math" panose="02040503050406030204" pitchFamily="18" charset="0"/>
                      </a:rPr>
                      <m:t>=2400</m:t>
                    </m:r>
                  </m:oMath>
                </a14:m>
                <a:r>
                  <a:rPr lang="en-GB">
                    <a:latin typeface="Bahnschrift" panose="020B0502040204020203" pitchFamily="34" charset="0"/>
                  </a:rPr>
                  <a:t>) we obtain as maximum parking occupancy </a:t>
                </a:r>
                <a14:m>
                  <m:oMath xmlns:m="http://schemas.openxmlformats.org/officeDocument/2006/math">
                    <m:r>
                      <a:rPr lang="it-IT" b="0" i="1" smtClean="0">
                        <a:latin typeface="Cambria Math" panose="02040503050406030204" pitchFamily="18" charset="0"/>
                      </a:rPr>
                      <m:t>𝑆</m:t>
                    </m:r>
                    <m:r>
                      <a:rPr lang="it-IT" b="0" i="1" smtClean="0">
                        <a:latin typeface="Cambria Math" panose="02040503050406030204" pitchFamily="18" charset="0"/>
                      </a:rPr>
                      <m:t>=15</m:t>
                    </m:r>
                  </m:oMath>
                </a14:m>
                <a:endParaRPr lang="it-IT" b="0">
                  <a:latin typeface="Bahnschrift" panose="020B0502040204020203" pitchFamily="34" charset="0"/>
                </a:endParaRPr>
              </a:p>
            </p:txBody>
          </p:sp>
        </mc:Choice>
        <mc:Fallback xmlns="">
          <p:sp>
            <p:nvSpPr>
              <p:cNvPr id="3" name="CasellaDiTesto 2">
                <a:extLst>
                  <a:ext uri="{FF2B5EF4-FFF2-40B4-BE49-F238E27FC236}">
                    <a16:creationId xmlns:a16="http://schemas.microsoft.com/office/drawing/2014/main" id="{99009FA4-E8BA-1E46-9966-47458A8E6637}"/>
                  </a:ext>
                </a:extLst>
              </p:cNvPr>
              <p:cNvSpPr txBox="1">
                <a:spLocks noRot="1" noChangeAspect="1" noMove="1" noResize="1" noEditPoints="1" noAdjustHandles="1" noChangeArrowheads="1" noChangeShapeType="1" noTextEdit="1"/>
              </p:cNvSpPr>
              <p:nvPr/>
            </p:nvSpPr>
            <p:spPr>
              <a:xfrm>
                <a:off x="1146884" y="4908037"/>
                <a:ext cx="4027645" cy="944746"/>
              </a:xfrm>
              <a:prstGeom prst="rect">
                <a:avLst/>
              </a:prstGeom>
              <a:blipFill>
                <a:blip r:embed="rId5"/>
                <a:stretch>
                  <a:fillRect l="-1210" t="-3871" b="-9032"/>
                </a:stretch>
              </a:blipFill>
            </p:spPr>
            <p:txBody>
              <a:bodyPr/>
              <a:lstStyle/>
              <a:p>
                <a:r>
                  <a:rPr lang="en-US">
                    <a:noFill/>
                  </a:rPr>
                  <a:t> </a:t>
                </a:r>
              </a:p>
            </p:txBody>
          </p:sp>
        </mc:Fallback>
      </mc:AlternateContent>
    </p:spTree>
    <p:extLst>
      <p:ext uri="{BB962C8B-B14F-4D97-AF65-F5344CB8AC3E}">
        <p14:creationId xmlns:p14="http://schemas.microsoft.com/office/powerpoint/2010/main" val="394757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568939" y="6446622"/>
            <a:ext cx="460142" cy="35273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4000" b="1">
                <a:latin typeface="Bahnschrift"/>
              </a:rPr>
              <a:t>Parking occupancy</a:t>
            </a:r>
            <a:endParaRPr lang="en-GB" sz="4000" b="1" i="0" u="none" strike="noStrike" kern="1200" cap="none" spc="0" normalizeH="0" baseline="0" noProof="0">
              <a:ln>
                <a:noFill/>
              </a:ln>
              <a:effectLst/>
              <a:uLnTx/>
              <a:uFillTx/>
              <a:latin typeface="Bahnschrift" panose="020B0502040204020203" pitchFamily="34" charset="0"/>
            </a:endParaRP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CasellaDiTesto 1">
            <a:extLst>
              <a:ext uri="{FF2B5EF4-FFF2-40B4-BE49-F238E27FC236}">
                <a16:creationId xmlns:a16="http://schemas.microsoft.com/office/drawing/2014/main" id="{54AF12A9-878D-4966-BE7F-107B3D38A749}"/>
              </a:ext>
            </a:extLst>
          </p:cNvPr>
          <p:cNvSpPr txBox="1"/>
          <p:nvPr/>
        </p:nvSpPr>
        <p:spPr>
          <a:xfrm>
            <a:off x="1395265" y="1169074"/>
            <a:ext cx="963879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b="1">
                <a:latin typeface="Bahnschrift" panose="020B0502040204020203" pitchFamily="34" charset="0"/>
              </a:rPr>
              <a:t>REALISTIC STUDY</a:t>
            </a:r>
          </a:p>
          <a:p>
            <a:pPr marL="285750" indent="-285750">
              <a:buFont typeface="Arial"/>
              <a:buChar char="•"/>
            </a:pPr>
            <a:r>
              <a:rPr lang="it-IT" err="1">
                <a:latin typeface="Bahnschrift" panose="020B0502040204020203" pitchFamily="34" charset="0"/>
                <a:cs typeface="Calibri"/>
              </a:rPr>
              <a:t>Exponential</a:t>
            </a:r>
            <a:r>
              <a:rPr lang="it-IT">
                <a:latin typeface="Bahnschrift" panose="020B0502040204020203" pitchFamily="34" charset="0"/>
                <a:cs typeface="Calibri"/>
              </a:rPr>
              <a:t> </a:t>
            </a:r>
            <a:r>
              <a:rPr lang="it-IT" err="1">
                <a:latin typeface="Bahnschrift" panose="020B0502040204020203" pitchFamily="34" charset="0"/>
                <a:cs typeface="Calibri"/>
              </a:rPr>
              <a:t>distribution</a:t>
            </a:r>
            <a:r>
              <a:rPr lang="it-IT">
                <a:latin typeface="Bahnschrift" panose="020B0502040204020203" pitchFamily="34" charset="0"/>
                <a:cs typeface="Calibri"/>
              </a:rPr>
              <a:t> of </a:t>
            </a:r>
            <a:r>
              <a:rPr lang="it-IT" err="1">
                <a:latin typeface="Bahnschrift" panose="020B0502040204020203" pitchFamily="34" charset="0"/>
                <a:cs typeface="Calibri"/>
              </a:rPr>
              <a:t>interarrival</a:t>
            </a:r>
            <a:r>
              <a:rPr lang="it-IT">
                <a:latin typeface="Bahnschrift" panose="020B0502040204020203" pitchFamily="34" charset="0"/>
                <a:cs typeface="Calibri"/>
              </a:rPr>
              <a:t> time and </a:t>
            </a:r>
            <a:r>
              <a:rPr lang="it-IT" err="1">
                <a:latin typeface="Bahnschrift" panose="020B0502040204020203" pitchFamily="34" charset="0"/>
                <a:cs typeface="Calibri"/>
              </a:rPr>
              <a:t>all</a:t>
            </a:r>
            <a:r>
              <a:rPr lang="it-IT">
                <a:latin typeface="Bahnschrift" panose="020B0502040204020203" pitchFamily="34" charset="0"/>
                <a:cs typeface="Calibri"/>
              </a:rPr>
              <a:t> the service </a:t>
            </a:r>
            <a:r>
              <a:rPr lang="it-IT" err="1">
                <a:latin typeface="Bahnschrift" panose="020B0502040204020203" pitchFamily="34" charset="0"/>
                <a:cs typeface="Calibri"/>
              </a:rPr>
              <a:t>times</a:t>
            </a:r>
            <a:r>
              <a:rPr lang="it-IT">
                <a:latin typeface="Bahnschrift" panose="020B0502040204020203" pitchFamily="34" charset="0"/>
                <a:cs typeface="Calibri"/>
              </a:rPr>
              <a:t>, with the </a:t>
            </a:r>
            <a:r>
              <a:rPr lang="it-IT" err="1">
                <a:latin typeface="Bahnschrift" panose="020B0502040204020203" pitchFamily="34" charset="0"/>
                <a:cs typeface="Calibri"/>
              </a:rPr>
              <a:t>same</a:t>
            </a:r>
            <a:r>
              <a:rPr lang="it-IT">
                <a:latin typeface="Bahnschrift" panose="020B0502040204020203" pitchFamily="34" charset="0"/>
                <a:cs typeface="Calibri"/>
              </a:rPr>
              <a:t> </a:t>
            </a:r>
            <a:r>
              <a:rPr lang="it-IT" err="1">
                <a:latin typeface="Bahnschrift" panose="020B0502040204020203" pitchFamily="34" charset="0"/>
                <a:cs typeface="Calibri"/>
              </a:rPr>
              <a:t>mean</a:t>
            </a:r>
            <a:r>
              <a:rPr lang="it-IT">
                <a:latin typeface="Bahnschrift" panose="020B0502040204020203" pitchFamily="34" charset="0"/>
                <a:cs typeface="Calibri"/>
              </a:rPr>
              <a:t> </a:t>
            </a:r>
            <a:r>
              <a:rPr lang="it-IT" err="1">
                <a:latin typeface="Bahnschrift" panose="020B0502040204020203" pitchFamily="34" charset="0"/>
                <a:cs typeface="Calibri"/>
              </a:rPr>
              <a:t>as</a:t>
            </a:r>
            <a:r>
              <a:rPr lang="it-IT">
                <a:latin typeface="Bahnschrift" panose="020B0502040204020203" pitchFamily="34" charset="0"/>
                <a:cs typeface="Calibri"/>
              </a:rPr>
              <a:t> the </a:t>
            </a:r>
            <a:r>
              <a:rPr lang="it-IT" err="1">
                <a:latin typeface="Bahnschrift" panose="020B0502040204020203" pitchFamily="34" charset="0"/>
                <a:cs typeface="Calibri"/>
              </a:rPr>
              <a:t>preavious</a:t>
            </a:r>
            <a:r>
              <a:rPr lang="it-IT">
                <a:latin typeface="Bahnschrift" panose="020B0502040204020203" pitchFamily="34" charset="0"/>
                <a:cs typeface="Calibri"/>
              </a:rPr>
              <a:t> case</a:t>
            </a:r>
          </a:p>
          <a:p>
            <a:pPr marL="285750" indent="-285750">
              <a:buFont typeface="Arial"/>
              <a:buChar char="•"/>
            </a:pPr>
            <a:r>
              <a:rPr lang="it-IT" err="1">
                <a:latin typeface="Bahnschrift" panose="020B0502040204020203" pitchFamily="34" charset="0"/>
                <a:ea typeface="+mn-lt"/>
                <a:cs typeface="+mn-lt"/>
              </a:rPr>
              <a:t>We</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cannot</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reliably</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measure</a:t>
            </a:r>
            <a:r>
              <a:rPr lang="it-IT">
                <a:latin typeface="Bahnschrift" panose="020B0502040204020203" pitchFamily="34" charset="0"/>
                <a:ea typeface="+mn-lt"/>
                <a:cs typeface="+mn-lt"/>
              </a:rPr>
              <a:t> the maximum </a:t>
            </a:r>
            <a:r>
              <a:rPr lang="it-IT" err="1">
                <a:latin typeface="Bahnschrift" panose="020B0502040204020203" pitchFamily="34" charset="0"/>
                <a:ea typeface="+mn-lt"/>
                <a:cs typeface="+mn-lt"/>
              </a:rPr>
              <a:t>occupancy</a:t>
            </a:r>
            <a:r>
              <a:rPr lang="it-IT">
                <a:latin typeface="Bahnschrift" panose="020B0502040204020203" pitchFamily="34" charset="0"/>
                <a:ea typeface="+mn-lt"/>
                <a:cs typeface="+mn-lt"/>
              </a:rPr>
              <a:t> of the parking </a:t>
            </a:r>
            <a:r>
              <a:rPr lang="it-IT" err="1">
                <a:latin typeface="Bahnschrift" panose="020B0502040204020203" pitchFamily="34" charset="0"/>
                <a:ea typeface="+mn-lt"/>
                <a:cs typeface="+mn-lt"/>
              </a:rPr>
              <a:t>lot</a:t>
            </a:r>
            <a:endParaRPr lang="it-IT">
              <a:latin typeface="Bahnschrift" panose="020B0502040204020203" pitchFamily="34" charset="0"/>
              <a:ea typeface="+mn-lt"/>
              <a:cs typeface="+mn-lt"/>
            </a:endParaRPr>
          </a:p>
          <a:p>
            <a:pPr marL="285750" indent="-285750">
              <a:buFont typeface="Arial"/>
              <a:buChar char="•"/>
            </a:pPr>
            <a:r>
              <a:rPr lang="it-IT" err="1">
                <a:latin typeface="Bahnschrift" panose="020B0502040204020203" pitchFamily="34" charset="0"/>
                <a:ea typeface="+mn-lt"/>
                <a:cs typeface="+mn-lt"/>
              </a:rPr>
              <a:t>We</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settled</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at</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measuring</a:t>
            </a:r>
            <a:r>
              <a:rPr lang="it-IT">
                <a:latin typeface="Bahnschrift" panose="020B0502040204020203" pitchFamily="34" charset="0"/>
                <a:ea typeface="+mn-lt"/>
                <a:cs typeface="+mn-lt"/>
              </a:rPr>
              <a:t> a quantile of </a:t>
            </a:r>
            <a:r>
              <a:rPr lang="it-IT" err="1">
                <a:latin typeface="Bahnschrift" panose="020B0502040204020203" pitchFamily="34" charset="0"/>
                <a:ea typeface="+mn-lt"/>
                <a:cs typeface="+mn-lt"/>
              </a:rPr>
              <a:t>it</a:t>
            </a:r>
            <a:r>
              <a:rPr lang="it-IT">
                <a:latin typeface="Bahnschrift" panose="020B0502040204020203" pitchFamily="34" charset="0"/>
                <a:ea typeface="+mn-lt"/>
                <a:cs typeface="+mn-lt"/>
              </a:rPr>
              <a:t> and </a:t>
            </a:r>
            <a:r>
              <a:rPr lang="it-IT" err="1">
                <a:latin typeface="Bahnschrift" panose="020B0502040204020203" pitchFamily="34" charset="0"/>
                <a:ea typeface="+mn-lt"/>
                <a:cs typeface="+mn-lt"/>
              </a:rPr>
              <a:t>at</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how</a:t>
            </a:r>
            <a:r>
              <a:rPr lang="it-IT">
                <a:latin typeface="Bahnschrift" panose="020B0502040204020203" pitchFamily="34" charset="0"/>
                <a:ea typeface="+mn-lt"/>
                <a:cs typeface="+mn-lt"/>
              </a:rPr>
              <a:t> the </a:t>
            </a:r>
            <a:r>
              <a:rPr lang="it-IT" err="1">
                <a:latin typeface="Bahnschrift" panose="020B0502040204020203" pitchFamily="34" charset="0"/>
                <a:ea typeface="+mn-lt"/>
                <a:cs typeface="+mn-lt"/>
              </a:rPr>
              <a:t>number</a:t>
            </a:r>
            <a:r>
              <a:rPr lang="it-IT">
                <a:latin typeface="Bahnschrift" panose="020B0502040204020203" pitchFamily="34" charset="0"/>
                <a:ea typeface="+mn-lt"/>
                <a:cs typeface="+mn-lt"/>
              </a:rPr>
              <a:t> of </a:t>
            </a:r>
            <a:r>
              <a:rPr lang="it-IT" err="1">
                <a:latin typeface="Bahnschrift" panose="020B0502040204020203" pitchFamily="34" charset="0"/>
                <a:ea typeface="+mn-lt"/>
                <a:cs typeface="+mn-lt"/>
              </a:rPr>
              <a:t>airplanes</a:t>
            </a:r>
            <a:r>
              <a:rPr lang="it-IT">
                <a:latin typeface="Bahnschrift" panose="020B0502040204020203" pitchFamily="34" charset="0"/>
                <a:ea typeface="+mn-lt"/>
                <a:cs typeface="+mn-lt"/>
              </a:rPr>
              <a:t> in the parking area </a:t>
            </a:r>
            <a:r>
              <a:rPr lang="it-IT" err="1">
                <a:latin typeface="Bahnschrift" panose="020B0502040204020203" pitchFamily="34" charset="0"/>
                <a:ea typeface="+mn-lt"/>
                <a:cs typeface="+mn-lt"/>
              </a:rPr>
              <a:t>varies</a:t>
            </a:r>
            <a:r>
              <a:rPr lang="it-IT">
                <a:latin typeface="Bahnschrift" panose="020B0502040204020203" pitchFamily="34" charset="0"/>
                <a:ea typeface="+mn-lt"/>
                <a:cs typeface="+mn-lt"/>
              </a:rPr>
              <a:t> in relation with </a:t>
            </a:r>
            <a:r>
              <a:rPr lang="it-IT" err="1">
                <a:latin typeface="Bahnschrift" panose="020B0502040204020203" pitchFamily="34" charset="0"/>
                <a:ea typeface="+mn-lt"/>
                <a:cs typeface="+mn-lt"/>
              </a:rPr>
              <a:t>system’s</a:t>
            </a:r>
            <a:r>
              <a:rPr lang="it-IT">
                <a:latin typeface="Bahnschrift" panose="020B0502040204020203" pitchFamily="34" charset="0"/>
                <a:ea typeface="+mn-lt"/>
                <a:cs typeface="+mn-lt"/>
              </a:rPr>
              <a:t> </a:t>
            </a:r>
            <a:r>
              <a:rPr lang="it-IT" err="1">
                <a:latin typeface="Bahnschrift" panose="020B0502040204020203" pitchFamily="34" charset="0"/>
                <a:ea typeface="+mn-lt"/>
                <a:cs typeface="+mn-lt"/>
              </a:rPr>
              <a:t>factor</a:t>
            </a:r>
            <a:endParaRPr lang="it-IT">
              <a:latin typeface="Bahnschrift" panose="020B0502040204020203" pitchFamily="34" charset="0"/>
              <a:cs typeface="Calibri"/>
            </a:endParaRPr>
          </a:p>
          <a:p>
            <a:pPr marL="285750" indent="-285750">
              <a:buFont typeface="Arial"/>
              <a:buChar char="•"/>
            </a:pPr>
            <a:endParaRPr lang="it-IT">
              <a:latin typeface="Bahnschrift" panose="020B0502040204020203" pitchFamily="34" charset="0"/>
              <a:cs typeface="Calibri"/>
            </a:endParaRPr>
          </a:p>
        </p:txBody>
      </p:sp>
      <p:grpSp>
        <p:nvGrpSpPr>
          <p:cNvPr id="6" name="Group 3">
            <a:extLst>
              <a:ext uri="{FF2B5EF4-FFF2-40B4-BE49-F238E27FC236}">
                <a16:creationId xmlns:a16="http://schemas.microsoft.com/office/drawing/2014/main" id="{41E8773C-4FEA-413E-80A9-287B2ADA2BDB}"/>
              </a:ext>
            </a:extLst>
          </p:cNvPr>
          <p:cNvGrpSpPr/>
          <p:nvPr/>
        </p:nvGrpSpPr>
        <p:grpSpPr>
          <a:xfrm>
            <a:off x="5981893" y="3318603"/>
            <a:ext cx="5269505" cy="1359495"/>
            <a:chOff x="5981894" y="1171502"/>
            <a:chExt cx="5269505" cy="1359495"/>
          </a:xfrm>
        </p:grpSpPr>
        <p:sp>
          <p:nvSpPr>
            <p:cNvPr id="36" name="Rectangle: Rounded Corners 46">
              <a:extLst>
                <a:ext uri="{FF2B5EF4-FFF2-40B4-BE49-F238E27FC236}">
                  <a16:creationId xmlns:a16="http://schemas.microsoft.com/office/drawing/2014/main" id="{ED8B85B8-C57D-4F1D-8B19-AED8C08C3ED5}"/>
                </a:ext>
              </a:extLst>
            </p:cNvPr>
            <p:cNvSpPr/>
            <p:nvPr/>
          </p:nvSpPr>
          <p:spPr>
            <a:xfrm>
              <a:off x="6067394" y="1171502"/>
              <a:ext cx="5090589" cy="1359495"/>
            </a:xfrm>
            <a:prstGeom prst="roundRect">
              <a:avLst>
                <a:gd name="adj" fmla="val 26938"/>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7" name="TextBox 47">
                  <a:extLst>
                    <a:ext uri="{FF2B5EF4-FFF2-40B4-BE49-F238E27FC236}">
                      <a16:creationId xmlns:a16="http://schemas.microsoft.com/office/drawing/2014/main" id="{FA18DFB0-EDDC-4814-A49E-33DF2045C066}"/>
                    </a:ext>
                  </a:extLst>
                </p:cNvPr>
                <p:cNvSpPr txBox="1"/>
                <p:nvPr/>
              </p:nvSpPr>
              <p:spPr>
                <a:xfrm>
                  <a:off x="7274715" y="1260906"/>
                  <a:ext cx="3976684" cy="1184940"/>
                </a:xfrm>
                <a:prstGeom prst="rect">
                  <a:avLst/>
                </a:prstGeom>
                <a:noFill/>
              </p:spPr>
              <p:txBody>
                <a:bodyPr wrap="square" lIns="91440" tIns="45720" rIns="91440" bIns="45720" rtlCol="0" anchor="t">
                  <a:spAutoFit/>
                </a:bodyPr>
                <a:lstStyle/>
                <a:p>
                  <a:pPr>
                    <a:spcAft>
                      <a:spcPts val="600"/>
                    </a:spcAft>
                    <a:defRPr/>
                  </a:pPr>
                  <a:r>
                    <a:rPr lang="en-GB" b="1">
                      <a:latin typeface="Bahnschrift"/>
                    </a:rPr>
                    <a:t>FROM </a:t>
                  </a:r>
                  <a14:m>
                    <m:oMath xmlns:m="http://schemas.openxmlformats.org/officeDocument/2006/math">
                      <m:sSup>
                        <m:sSupPr>
                          <m:ctrlPr>
                            <a:rPr lang="en-GB" b="1" i="1" smtClean="0">
                              <a:latin typeface="Cambria Math" panose="02040503050406030204" pitchFamily="18" charset="0"/>
                            </a:rPr>
                          </m:ctrlPr>
                        </m:sSupPr>
                        <m:e>
                          <m:r>
                            <a:rPr lang="it-IT" b="1" i="1" smtClean="0">
                              <a:latin typeface="Cambria Math" panose="02040503050406030204" pitchFamily="18" charset="0"/>
                            </a:rPr>
                            <m:t>𝟐</m:t>
                          </m:r>
                          <m:r>
                            <a:rPr lang="it-IT" b="1" i="1" smtClean="0">
                              <a:latin typeface="Cambria Math" panose="02040503050406030204" pitchFamily="18" charset="0"/>
                            </a:rPr>
                            <m:t>𝒌</m:t>
                          </m:r>
                        </m:e>
                        <m:sup>
                          <m:r>
                            <a:rPr lang="it-IT" b="1" i="1" smtClean="0">
                              <a:latin typeface="Cambria Math" panose="02040503050406030204" pitchFamily="18" charset="0"/>
                            </a:rPr>
                            <m:t>𝒓</m:t>
                          </m:r>
                        </m:sup>
                      </m:sSup>
                    </m:oMath>
                  </a14:m>
                  <a:r>
                    <a:rPr lang="en-GB" b="1">
                      <a:latin typeface="Bahnschrift"/>
                    </a:rPr>
                    <a:t>  </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a:p>
                  <a:pPr marL="285750" indent="-285750">
                    <a:buFont typeface="Arial"/>
                    <a:buChar char="•"/>
                    <a:defRPr/>
                  </a:pPr>
                  <a:r>
                    <a:rPr lang="en-GB" sz="1600">
                      <a:latin typeface="Bahnschrift"/>
                    </a:rPr>
                    <a:t>Parking time has 60% impact</a:t>
                  </a:r>
                </a:p>
                <a:p>
                  <a:pPr marL="285750" indent="-285750">
                    <a:buFont typeface="Arial"/>
                    <a:buChar char="•"/>
                    <a:defRPr/>
                  </a:pPr>
                  <a:r>
                    <a:rPr lang="en-GB" sz="1600">
                      <a:latin typeface="Bahnschrift"/>
                    </a:rPr>
                    <a:t>Interarrival time has 24% impact</a:t>
                  </a:r>
                </a:p>
                <a:p>
                  <a:pPr marL="285750" indent="-285750">
                    <a:buFont typeface="Arial"/>
                    <a:buChar char="•"/>
                    <a:defRPr/>
                  </a:pPr>
                  <a:r>
                    <a:rPr lang="en-GB" sz="1600">
                      <a:latin typeface="Bahnschrift"/>
                    </a:rPr>
                    <a:t>Service time has no impact</a:t>
                  </a:r>
                </a:p>
              </p:txBody>
            </p:sp>
          </mc:Choice>
          <mc:Fallback xmlns="">
            <p:sp>
              <p:nvSpPr>
                <p:cNvPr id="37" name="TextBox 47">
                  <a:extLst>
                    <a:ext uri="{FF2B5EF4-FFF2-40B4-BE49-F238E27FC236}">
                      <a16:creationId xmlns:a16="http://schemas.microsoft.com/office/drawing/2014/main" id="{FA18DFB0-EDDC-4814-A49E-33DF2045C066}"/>
                    </a:ext>
                  </a:extLst>
                </p:cNvPr>
                <p:cNvSpPr txBox="1">
                  <a:spLocks noRot="1" noChangeAspect="1" noMove="1" noResize="1" noEditPoints="1" noAdjustHandles="1" noChangeArrowheads="1" noChangeShapeType="1" noTextEdit="1"/>
                </p:cNvSpPr>
                <p:nvPr/>
              </p:nvSpPr>
              <p:spPr>
                <a:xfrm>
                  <a:off x="7274715" y="1260906"/>
                  <a:ext cx="3976684" cy="1184940"/>
                </a:xfrm>
                <a:prstGeom prst="rect">
                  <a:avLst/>
                </a:prstGeom>
                <a:blipFill>
                  <a:blip r:embed="rId3"/>
                  <a:stretch>
                    <a:fillRect l="-1225" t="-2577" b="-6186"/>
                  </a:stretch>
                </a:blipFill>
              </p:spPr>
              <p:txBody>
                <a:bodyPr/>
                <a:lstStyle/>
                <a:p>
                  <a:r>
                    <a:rPr lang="en-US">
                      <a:noFill/>
                    </a:rPr>
                    <a:t> </a:t>
                  </a:r>
                </a:p>
              </p:txBody>
            </p:sp>
          </mc:Fallback>
        </mc:AlternateContent>
        <p:pic>
          <p:nvPicPr>
            <p:cNvPr id="38" name="Picture 48" descr="Icon&#10;&#10;Description automatically generated">
              <a:extLst>
                <a:ext uri="{FF2B5EF4-FFF2-40B4-BE49-F238E27FC236}">
                  <a16:creationId xmlns:a16="http://schemas.microsoft.com/office/drawing/2014/main" id="{7F395AAD-F9C0-4E8B-B3FB-1FA1EAACE9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894" y="1292387"/>
              <a:ext cx="1158971" cy="1158971"/>
            </a:xfrm>
            <a:prstGeom prst="rect">
              <a:avLst/>
            </a:prstGeom>
          </p:spPr>
        </p:pic>
      </p:grpSp>
      <p:sp>
        <p:nvSpPr>
          <p:cNvPr id="7" name="TextBox 42">
            <a:extLst>
              <a:ext uri="{FF2B5EF4-FFF2-40B4-BE49-F238E27FC236}">
                <a16:creationId xmlns:a16="http://schemas.microsoft.com/office/drawing/2014/main" id="{974DE410-DDFE-4B43-96B6-9D220900F931}"/>
              </a:ext>
            </a:extLst>
          </p:cNvPr>
          <p:cNvSpPr txBox="1"/>
          <p:nvPr/>
        </p:nvSpPr>
        <p:spPr>
          <a:xfrm rot="19932704">
            <a:off x="5606715" y="2886615"/>
            <a:ext cx="2636668" cy="369332"/>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a:solidFill>
                  <a:prstClr val="black"/>
                </a:solidFill>
                <a:latin typeface="Ink Free" panose="03080402000500000000" pitchFamily="66" charset="0"/>
              </a:rPr>
              <a:t>REMINDER</a:t>
            </a:r>
            <a:endParaRPr kumimoji="0" lang="en-GB" b="1" i="0" u="none" strike="noStrike" kern="1200" cap="none" spc="0" normalizeH="0" baseline="0" noProof="0">
              <a:ln>
                <a:noFill/>
              </a:ln>
              <a:solidFill>
                <a:prstClr val="black"/>
              </a:solidFill>
              <a:effectLst/>
              <a:uLnTx/>
              <a:uFillTx/>
              <a:latin typeface="Ink Free" panose="03080402000500000000" pitchFamily="66" charset="0"/>
            </a:endParaRPr>
          </a:p>
        </p:txBody>
      </p:sp>
      <p:pic>
        <p:nvPicPr>
          <p:cNvPr id="15" name="Immagine 5">
            <a:extLst>
              <a:ext uri="{FF2B5EF4-FFF2-40B4-BE49-F238E27FC236}">
                <a16:creationId xmlns:a16="http://schemas.microsoft.com/office/drawing/2014/main" id="{885404F0-0359-4471-9DEE-B37F5BC9F0EF}"/>
              </a:ext>
            </a:extLst>
          </p:cNvPr>
          <p:cNvPicPr>
            <a:picLocks noChangeAspect="1"/>
          </p:cNvPicPr>
          <p:nvPr/>
        </p:nvPicPr>
        <p:blipFill>
          <a:blip r:embed="rId5"/>
          <a:stretch>
            <a:fillRect/>
          </a:stretch>
        </p:blipFill>
        <p:spPr>
          <a:xfrm>
            <a:off x="857613" y="3219074"/>
            <a:ext cx="4504124" cy="3115106"/>
          </a:xfrm>
          <a:prstGeom prst="rect">
            <a:avLst/>
          </a:prstGeom>
        </p:spPr>
      </p:pic>
      <p:grpSp>
        <p:nvGrpSpPr>
          <p:cNvPr id="22" name="Group 12">
            <a:extLst>
              <a:ext uri="{FF2B5EF4-FFF2-40B4-BE49-F238E27FC236}">
                <a16:creationId xmlns:a16="http://schemas.microsoft.com/office/drawing/2014/main" id="{0F1F0B69-942F-3148-9151-8CBAC2BAEFA2}"/>
              </a:ext>
            </a:extLst>
          </p:cNvPr>
          <p:cNvGrpSpPr>
            <a:grpSpLocks noChangeAspect="1"/>
          </p:cNvGrpSpPr>
          <p:nvPr/>
        </p:nvGrpSpPr>
        <p:grpSpPr>
          <a:xfrm>
            <a:off x="5981893" y="4919874"/>
            <a:ext cx="4389388" cy="1148996"/>
            <a:chOff x="7512004" y="4681878"/>
            <a:chExt cx="4592544" cy="1202177"/>
          </a:xfrm>
        </p:grpSpPr>
        <p:sp>
          <p:nvSpPr>
            <p:cNvPr id="23" name="Rectangle: Rounded Corners 25">
              <a:extLst>
                <a:ext uri="{FF2B5EF4-FFF2-40B4-BE49-F238E27FC236}">
                  <a16:creationId xmlns:a16="http://schemas.microsoft.com/office/drawing/2014/main" id="{9A65C83D-3A47-164A-8CF9-76DA4DAF2B66}"/>
                </a:ext>
              </a:extLst>
            </p:cNvPr>
            <p:cNvSpPr/>
            <p:nvPr/>
          </p:nvSpPr>
          <p:spPr>
            <a:xfrm>
              <a:off x="7512004" y="4681878"/>
              <a:ext cx="4592544" cy="1202177"/>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pic>
          <p:nvPicPr>
            <p:cNvPr id="24" name="Picture 30" descr="Icon&#10;&#10;Description automatically generated">
              <a:extLst>
                <a:ext uri="{FF2B5EF4-FFF2-40B4-BE49-F238E27FC236}">
                  <a16:creationId xmlns:a16="http://schemas.microsoft.com/office/drawing/2014/main" id="{AD55BAC7-1F35-6749-BC41-58987B1EF2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2004" y="4757021"/>
              <a:ext cx="1051890" cy="1051890"/>
            </a:xfrm>
            <a:prstGeom prst="rect">
              <a:avLst/>
            </a:prstGeom>
          </p:spPr>
        </p:pic>
        <p:sp>
          <p:nvSpPr>
            <p:cNvPr id="26" name="TextBox 31">
              <a:extLst>
                <a:ext uri="{FF2B5EF4-FFF2-40B4-BE49-F238E27FC236}">
                  <a16:creationId xmlns:a16="http://schemas.microsoft.com/office/drawing/2014/main" id="{908192D3-F757-0C40-9FB4-12F38C45C903}"/>
                </a:ext>
              </a:extLst>
            </p:cNvPr>
            <p:cNvSpPr txBox="1"/>
            <p:nvPr/>
          </p:nvSpPr>
          <p:spPr>
            <a:xfrm>
              <a:off x="8823027" y="4695074"/>
              <a:ext cx="105189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FACTORS</a:t>
              </a:r>
            </a:p>
          </p:txBody>
        </p:sp>
        <mc:AlternateContent xmlns:mc="http://schemas.openxmlformats.org/markup-compatibility/2006" xmlns:a14="http://schemas.microsoft.com/office/drawing/2010/main">
          <mc:Choice Requires="a14">
            <p:sp>
              <p:nvSpPr>
                <p:cNvPr id="27" name="TextBox 32">
                  <a:extLst>
                    <a:ext uri="{FF2B5EF4-FFF2-40B4-BE49-F238E27FC236}">
                      <a16:creationId xmlns:a16="http://schemas.microsoft.com/office/drawing/2014/main" id="{DD801EC2-4934-164D-A2D6-CD2281CF9C73}"/>
                    </a:ext>
                  </a:extLst>
                </p:cNvPr>
                <p:cNvSpPr txBox="1"/>
                <p:nvPr/>
              </p:nvSpPr>
              <p:spPr>
                <a:xfrm>
                  <a:off x="8659718" y="4978996"/>
                  <a:ext cx="3323185" cy="858323"/>
                </a:xfrm>
                <a:prstGeom prst="rect">
                  <a:avLst/>
                </a:prstGeom>
                <a:noFill/>
              </p:spPr>
              <p:txBody>
                <a:bodyPr wrap="square" rtlCol="0">
                  <a:spAutoFit/>
                </a:bodyPr>
                <a:lstStyle/>
                <a:p>
                  <a:pPr marL="285750" lvl="0" indent="-285750">
                    <a:buFont typeface="Arial" panose="020B0604020202020204" pitchFamily="34" charset="0"/>
                    <a:buChar char="•"/>
                    <a:defRPr/>
                  </a:pPr>
                  <a14:m>
                    <m:oMath xmlns:m="http://schemas.openxmlformats.org/officeDocument/2006/math">
                      <m:sSub>
                        <m:sSubPr>
                          <m:ctrlPr>
                            <a:rPr kumimoji="0" lang="en-GB" sz="15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it-IT" sz="15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it-IT" sz="15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oMath>
                  </a14:m>
                  <a:r>
                    <a:rPr kumimoji="0" lang="it-IT"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 3600..36000 </a:t>
                  </a:r>
                  <a:r>
                    <a:rPr kumimoji="0" lang="it-IT" sz="15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s</a:t>
                  </a:r>
                  <a:r>
                    <a:rPr kumimoji="0" lang="it-IT"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it-IT" sz="15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step</a:t>
                  </a:r>
                  <a:r>
                    <a:rPr kumimoji="0" lang="it-IT"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8100</a:t>
                  </a:r>
                </a:p>
                <a:p>
                  <a:pPr marL="285750" lvl="0" indent="-285750">
                    <a:buFont typeface="Arial" panose="020B0604020202020204" pitchFamily="34" charset="0"/>
                    <a:buChar char="•"/>
                    <a:defRPr/>
                  </a:pPr>
                  <a14:m>
                    <m:oMath xmlns:m="http://schemas.openxmlformats.org/officeDocument/2006/math">
                      <m:sSub>
                        <m:sSubPr>
                          <m:ctrlPr>
                            <a:rPr lang="en-GB" sz="1500" i="1">
                              <a:solidFill>
                                <a:prstClr val="black"/>
                              </a:solidFill>
                              <a:latin typeface="Cambria Math" panose="02040503050406030204" pitchFamily="18" charset="0"/>
                            </a:rPr>
                          </m:ctrlPr>
                        </m:sSubPr>
                        <m:e>
                          <m:r>
                            <a:rPr lang="it-IT" sz="1500" i="1">
                              <a:solidFill>
                                <a:prstClr val="black"/>
                              </a:solidFill>
                              <a:latin typeface="Cambria Math" panose="02040503050406030204" pitchFamily="18" charset="0"/>
                            </a:rPr>
                            <m:t>𝑡</m:t>
                          </m:r>
                        </m:e>
                        <m:sub>
                          <m:r>
                            <a:rPr lang="it-IT" sz="1500" b="0" i="1" smtClean="0">
                              <a:solidFill>
                                <a:prstClr val="black"/>
                              </a:solidFill>
                              <a:latin typeface="Cambria Math" panose="02040503050406030204" pitchFamily="18" charset="0"/>
                            </a:rPr>
                            <m:t>𝑜</m:t>
                          </m:r>
                        </m:sub>
                      </m:sSub>
                    </m:oMath>
                  </a14:m>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lang="en-GB" sz="1500">
                      <a:solidFill>
                        <a:prstClr val="black"/>
                      </a:solidFill>
                    </a:rPr>
                    <a:t> </a:t>
                  </a:r>
                  <a14:m>
                    <m:oMath xmlns:m="http://schemas.openxmlformats.org/officeDocument/2006/math">
                      <m:sSub>
                        <m:sSubPr>
                          <m:ctrlPr>
                            <a:rPr lang="en-GB" sz="1500" i="1">
                              <a:solidFill>
                                <a:prstClr val="black"/>
                              </a:solidFill>
                              <a:latin typeface="Cambria Math" panose="02040503050406030204" pitchFamily="18" charset="0"/>
                            </a:rPr>
                          </m:ctrlPr>
                        </m:sSubPr>
                        <m:e>
                          <m:r>
                            <a:rPr lang="it-IT" sz="1500" i="1">
                              <a:solidFill>
                                <a:prstClr val="black"/>
                              </a:solidFill>
                              <a:latin typeface="Cambria Math" panose="02040503050406030204" pitchFamily="18" charset="0"/>
                            </a:rPr>
                            <m:t>𝑡</m:t>
                          </m:r>
                        </m:e>
                        <m:sub>
                          <m:r>
                            <a:rPr lang="it-IT" sz="1500" b="0" i="1" smtClean="0">
                              <a:solidFill>
                                <a:prstClr val="black"/>
                              </a:solidFill>
                              <a:latin typeface="Cambria Math" panose="02040503050406030204" pitchFamily="18" charset="0"/>
                            </a:rPr>
                            <m:t>𝑙</m:t>
                          </m:r>
                        </m:sub>
                      </m:sSub>
                    </m:oMath>
                  </a14:m>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 600 s</a:t>
                  </a:r>
                </a:p>
                <a:p>
                  <a:pPr marL="285750" lvl="0" indent="-285750">
                    <a:buFont typeface="Arial" panose="020B0604020202020204" pitchFamily="34" charset="0"/>
                    <a:buChar char="•"/>
                    <a:defRPr/>
                  </a:pPr>
                  <a14:m>
                    <m:oMath xmlns:m="http://schemas.openxmlformats.org/officeDocument/2006/math">
                      <m:sSub>
                        <m:sSubPr>
                          <m:ctrlPr>
                            <a:rPr lang="en-GB" sz="1500" i="1">
                              <a:solidFill>
                                <a:prstClr val="black"/>
                              </a:solidFill>
                              <a:latin typeface="Cambria Math" panose="02040503050406030204" pitchFamily="18" charset="0"/>
                            </a:rPr>
                          </m:ctrlPr>
                        </m:sSubPr>
                        <m:e>
                          <m:r>
                            <a:rPr lang="it-IT" sz="1500" i="1">
                              <a:solidFill>
                                <a:prstClr val="black"/>
                              </a:solidFill>
                              <a:latin typeface="Cambria Math" panose="02040503050406030204" pitchFamily="18" charset="0"/>
                            </a:rPr>
                            <m:t>𝑡</m:t>
                          </m:r>
                        </m:e>
                        <m:sub>
                          <m:r>
                            <a:rPr lang="it-IT" sz="1500" b="0" i="1" smtClean="0">
                              <a:solidFill>
                                <a:prstClr val="black"/>
                              </a:solidFill>
                              <a:latin typeface="Cambria Math" panose="02040503050406030204" pitchFamily="18" charset="0"/>
                            </a:rPr>
                            <m:t>𝑣</m:t>
                          </m:r>
                        </m:sub>
                      </m:sSub>
                    </m:oMath>
                  </a14:m>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 2400..7200 s step 300</a:t>
                  </a:r>
                </a:p>
              </p:txBody>
            </p:sp>
          </mc:Choice>
          <mc:Fallback xmlns="">
            <p:sp>
              <p:nvSpPr>
                <p:cNvPr id="27" name="TextBox 32">
                  <a:extLst>
                    <a:ext uri="{FF2B5EF4-FFF2-40B4-BE49-F238E27FC236}">
                      <a16:creationId xmlns:a16="http://schemas.microsoft.com/office/drawing/2014/main" id="{DD801EC2-4934-164D-A2D6-CD2281CF9C73}"/>
                    </a:ext>
                  </a:extLst>
                </p:cNvPr>
                <p:cNvSpPr txBox="1">
                  <a:spLocks noRot="1" noChangeAspect="1" noMove="1" noResize="1" noEditPoints="1" noAdjustHandles="1" noChangeArrowheads="1" noChangeShapeType="1" noTextEdit="1"/>
                </p:cNvSpPr>
                <p:nvPr/>
              </p:nvSpPr>
              <p:spPr>
                <a:xfrm>
                  <a:off x="8659718" y="4978996"/>
                  <a:ext cx="3323185" cy="858323"/>
                </a:xfrm>
                <a:prstGeom prst="rect">
                  <a:avLst/>
                </a:prstGeom>
                <a:blipFill>
                  <a:blip r:embed="rId7"/>
                  <a:stretch>
                    <a:fillRect l="-576" t="-2985" b="-5224"/>
                  </a:stretch>
                </a:blipFill>
              </p:spPr>
              <p:txBody>
                <a:bodyPr/>
                <a:lstStyle/>
                <a:p>
                  <a:r>
                    <a:rPr lang="en-US">
                      <a:noFill/>
                    </a:rPr>
                    <a:t> </a:t>
                  </a:r>
                </a:p>
              </p:txBody>
            </p:sp>
          </mc:Fallback>
        </mc:AlternateContent>
      </p:grpSp>
    </p:spTree>
    <p:extLst>
      <p:ext uri="{BB962C8B-B14F-4D97-AF65-F5344CB8AC3E}">
        <p14:creationId xmlns:p14="http://schemas.microsoft.com/office/powerpoint/2010/main" val="302575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par>
                                <p:cTn id="18" presetID="9"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568939" y="6446622"/>
            <a:ext cx="460142" cy="35273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4000" b="1">
                <a:latin typeface="Bahnschrift"/>
              </a:rPr>
              <a:t>Parking occupancy</a:t>
            </a:r>
            <a:endParaRPr lang="en-GB" sz="4000" b="1" i="0" u="none" strike="noStrike" kern="1200" cap="none" spc="0" normalizeH="0" baseline="0" noProof="0">
              <a:ln>
                <a:noFill/>
              </a:ln>
              <a:effectLst/>
              <a:uLnTx/>
              <a:uFillTx/>
              <a:latin typeface="Bahnschrift" panose="020B0502040204020203" pitchFamily="34" charset="0"/>
            </a:endParaRP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 name="Rectangle 1">
            <a:extLst>
              <a:ext uri="{FF2B5EF4-FFF2-40B4-BE49-F238E27FC236}">
                <a16:creationId xmlns:a16="http://schemas.microsoft.com/office/drawing/2014/main" id="{D897AA62-15F2-4B69-96E1-74D3ACB86A5C}"/>
              </a:ext>
            </a:extLst>
          </p:cNvPr>
          <p:cNvSpPr/>
          <p:nvPr/>
        </p:nvSpPr>
        <p:spPr>
          <a:xfrm>
            <a:off x="7817476" y="5294318"/>
            <a:ext cx="4348764" cy="1052443"/>
          </a:xfrm>
          <a:custGeom>
            <a:avLst/>
            <a:gdLst>
              <a:gd name="connsiteX0" fmla="*/ 0 w 4348764"/>
              <a:gd name="connsiteY0" fmla="*/ 0 h 1052443"/>
              <a:gd name="connsiteX1" fmla="*/ 4348764 w 4348764"/>
              <a:gd name="connsiteY1" fmla="*/ 0 h 1052443"/>
              <a:gd name="connsiteX2" fmla="*/ 4348764 w 4348764"/>
              <a:gd name="connsiteY2" fmla="*/ 1052443 h 1052443"/>
              <a:gd name="connsiteX3" fmla="*/ 0 w 4348764"/>
              <a:gd name="connsiteY3" fmla="*/ 1052443 h 1052443"/>
              <a:gd name="connsiteX4" fmla="*/ 0 w 4348764"/>
              <a:gd name="connsiteY4" fmla="*/ 0 h 1052443"/>
              <a:gd name="connsiteX0" fmla="*/ 0 w 4348764"/>
              <a:gd name="connsiteY0" fmla="*/ 0 h 1052443"/>
              <a:gd name="connsiteX1" fmla="*/ 4348764 w 4348764"/>
              <a:gd name="connsiteY1" fmla="*/ 0 h 1052443"/>
              <a:gd name="connsiteX2" fmla="*/ 4348764 w 4348764"/>
              <a:gd name="connsiteY2" fmla="*/ 1052443 h 1052443"/>
              <a:gd name="connsiteX3" fmla="*/ 0 w 4348764"/>
              <a:gd name="connsiteY3" fmla="*/ 1052443 h 1052443"/>
              <a:gd name="connsiteX4" fmla="*/ 0 w 4348764"/>
              <a:gd name="connsiteY4" fmla="*/ 0 h 1052443"/>
              <a:gd name="connsiteX0" fmla="*/ 0 w 4348764"/>
              <a:gd name="connsiteY0" fmla="*/ 0 h 1052443"/>
              <a:gd name="connsiteX1" fmla="*/ 4348764 w 4348764"/>
              <a:gd name="connsiteY1" fmla="*/ 0 h 1052443"/>
              <a:gd name="connsiteX2" fmla="*/ 4348764 w 4348764"/>
              <a:gd name="connsiteY2" fmla="*/ 1052443 h 1052443"/>
              <a:gd name="connsiteX3" fmla="*/ 0 w 4348764"/>
              <a:gd name="connsiteY3" fmla="*/ 1052443 h 1052443"/>
              <a:gd name="connsiteX4" fmla="*/ 0 w 4348764"/>
              <a:gd name="connsiteY4" fmla="*/ 0 h 105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8764" h="1052443" fill="none" extrusionOk="0">
                <a:moveTo>
                  <a:pt x="0" y="0"/>
                </a:moveTo>
                <a:cubicBezTo>
                  <a:pt x="617548" y="-110861"/>
                  <a:pt x="3307501" y="119653"/>
                  <a:pt x="4348764" y="0"/>
                </a:cubicBezTo>
                <a:cubicBezTo>
                  <a:pt x="4391779" y="160717"/>
                  <a:pt x="4342721" y="904797"/>
                  <a:pt x="4348764" y="1052443"/>
                </a:cubicBezTo>
                <a:cubicBezTo>
                  <a:pt x="3754527" y="995329"/>
                  <a:pt x="1023756" y="711562"/>
                  <a:pt x="0" y="1052443"/>
                </a:cubicBezTo>
                <a:cubicBezTo>
                  <a:pt x="-93732" y="843110"/>
                  <a:pt x="46897" y="314012"/>
                  <a:pt x="0" y="0"/>
                </a:cubicBezTo>
                <a:close/>
              </a:path>
              <a:path w="4348764" h="1052443" stroke="0" extrusionOk="0">
                <a:moveTo>
                  <a:pt x="0" y="0"/>
                </a:moveTo>
                <a:cubicBezTo>
                  <a:pt x="1826865" y="186728"/>
                  <a:pt x="3756032" y="-75689"/>
                  <a:pt x="4348764" y="0"/>
                </a:cubicBezTo>
                <a:cubicBezTo>
                  <a:pt x="4301365" y="526240"/>
                  <a:pt x="4375170" y="824890"/>
                  <a:pt x="4348764" y="1052443"/>
                </a:cubicBezTo>
                <a:cubicBezTo>
                  <a:pt x="3598567" y="1195058"/>
                  <a:pt x="580570" y="898688"/>
                  <a:pt x="0" y="1052443"/>
                </a:cubicBezTo>
                <a:cubicBezTo>
                  <a:pt x="-52741" y="786240"/>
                  <a:pt x="-22635" y="189497"/>
                  <a:pt x="0" y="0"/>
                </a:cubicBezTo>
                <a:close/>
              </a:path>
              <a:path w="4348764" h="1052443" fill="none" stroke="0" extrusionOk="0">
                <a:moveTo>
                  <a:pt x="0" y="0"/>
                </a:moveTo>
                <a:cubicBezTo>
                  <a:pt x="482662" y="281256"/>
                  <a:pt x="2887970" y="230035"/>
                  <a:pt x="4348764" y="0"/>
                </a:cubicBezTo>
                <a:cubicBezTo>
                  <a:pt x="4395487" y="147982"/>
                  <a:pt x="4350575" y="889747"/>
                  <a:pt x="4348764" y="1052443"/>
                </a:cubicBezTo>
                <a:cubicBezTo>
                  <a:pt x="3213701" y="1092548"/>
                  <a:pt x="1521412" y="1106499"/>
                  <a:pt x="0" y="1052443"/>
                </a:cubicBezTo>
                <a:cubicBezTo>
                  <a:pt x="11076" y="751057"/>
                  <a:pt x="-8055" y="418901"/>
                  <a:pt x="0" y="0"/>
                </a:cubicBezTo>
                <a:close/>
              </a:path>
              <a:path w="4348764" h="1052443" fill="none" stroke="0" extrusionOk="0">
                <a:moveTo>
                  <a:pt x="0" y="0"/>
                </a:moveTo>
                <a:cubicBezTo>
                  <a:pt x="480045" y="75848"/>
                  <a:pt x="3140354" y="99948"/>
                  <a:pt x="4348764" y="0"/>
                </a:cubicBezTo>
                <a:cubicBezTo>
                  <a:pt x="4395502" y="136799"/>
                  <a:pt x="4340762" y="928094"/>
                  <a:pt x="4348764" y="1052443"/>
                </a:cubicBezTo>
                <a:cubicBezTo>
                  <a:pt x="3368599" y="1045460"/>
                  <a:pt x="1172266" y="872581"/>
                  <a:pt x="0" y="1052443"/>
                </a:cubicBezTo>
                <a:cubicBezTo>
                  <a:pt x="-31744" y="809907"/>
                  <a:pt x="19575" y="327090"/>
                  <a:pt x="0" y="0"/>
                </a:cubicBezTo>
                <a:close/>
              </a:path>
            </a:pathLst>
          </a:custGeom>
          <a:ln w="19050" cap="rnd" cmpd="dbl">
            <a:solidFill>
              <a:schemeClr val="accent1">
                <a:alpha val="0"/>
              </a:schemeClr>
            </a:solidFill>
            <a:extLst>
              <a:ext uri="{C807C97D-BFC1-408E-A445-0C87EB9F89A2}">
                <ask:lineSketchStyleProps xmlns:ask="http://schemas.microsoft.com/office/drawing/2018/sketchyshapes" sd="981765707">
                  <a:custGeom>
                    <a:avLst/>
                    <a:gdLst>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6545" h="1052443" fill="none" extrusionOk="0">
                        <a:moveTo>
                          <a:pt x="0" y="0"/>
                        </a:moveTo>
                        <a:cubicBezTo>
                          <a:pt x="807314" y="-46395"/>
                          <a:pt x="4648608" y="110273"/>
                          <a:pt x="6386545" y="0"/>
                        </a:cubicBezTo>
                        <a:cubicBezTo>
                          <a:pt x="6431237" y="139206"/>
                          <a:pt x="6393394" y="905027"/>
                          <a:pt x="6386545" y="1052443"/>
                        </a:cubicBezTo>
                        <a:cubicBezTo>
                          <a:pt x="5272206" y="971468"/>
                          <a:pt x="1805132" y="805303"/>
                          <a:pt x="0" y="1052443"/>
                        </a:cubicBezTo>
                        <a:cubicBezTo>
                          <a:pt x="-108546" y="837196"/>
                          <a:pt x="59991" y="322210"/>
                          <a:pt x="0" y="0"/>
                        </a:cubicBezTo>
                        <a:close/>
                      </a:path>
                      <a:path w="6386545" h="1052443" stroke="0" extrusionOk="0">
                        <a:moveTo>
                          <a:pt x="0" y="0"/>
                        </a:moveTo>
                        <a:cubicBezTo>
                          <a:pt x="2717717" y="78364"/>
                          <a:pt x="5494817" y="-102667"/>
                          <a:pt x="6386545" y="0"/>
                        </a:cubicBezTo>
                        <a:cubicBezTo>
                          <a:pt x="6321180" y="525474"/>
                          <a:pt x="6437663" y="852077"/>
                          <a:pt x="6386545" y="1052443"/>
                        </a:cubicBezTo>
                        <a:cubicBezTo>
                          <a:pt x="5277240" y="1150617"/>
                          <a:pt x="759272" y="914360"/>
                          <a:pt x="0" y="1052443"/>
                        </a:cubicBezTo>
                        <a:cubicBezTo>
                          <a:pt x="-59561" y="758503"/>
                          <a:pt x="-39757" y="167942"/>
                          <a:pt x="0" y="0"/>
                        </a:cubicBezTo>
                        <a:close/>
                      </a:path>
                      <a:path w="6386545" h="1052443" fill="none" stroke="0" extrusionOk="0">
                        <a:moveTo>
                          <a:pt x="0" y="0"/>
                        </a:moveTo>
                        <a:cubicBezTo>
                          <a:pt x="631012" y="245350"/>
                          <a:pt x="4350904" y="13079"/>
                          <a:pt x="6386545" y="0"/>
                        </a:cubicBezTo>
                        <a:cubicBezTo>
                          <a:pt x="6439018" y="136244"/>
                          <a:pt x="6411965" y="912696"/>
                          <a:pt x="6386545" y="1052443"/>
                        </a:cubicBezTo>
                        <a:cubicBezTo>
                          <a:pt x="5041740" y="971720"/>
                          <a:pt x="1960358" y="1133604"/>
                          <a:pt x="0" y="1052443"/>
                        </a:cubicBezTo>
                        <a:cubicBezTo>
                          <a:pt x="5307" y="784786"/>
                          <a:pt x="-15787" y="38355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6">
            <a:extLst>
              <a:ext uri="{FF2B5EF4-FFF2-40B4-BE49-F238E27FC236}">
                <a16:creationId xmlns:a16="http://schemas.microsoft.com/office/drawing/2014/main" id="{F76E01D0-EB20-48C1-B406-A671E7C69AB3}"/>
              </a:ext>
            </a:extLst>
          </p:cNvPr>
          <p:cNvGrpSpPr/>
          <p:nvPr/>
        </p:nvGrpSpPr>
        <p:grpSpPr>
          <a:xfrm>
            <a:off x="7990861" y="5383643"/>
            <a:ext cx="4051101" cy="872737"/>
            <a:chOff x="2335283" y="4981022"/>
            <a:chExt cx="5526128" cy="1093689"/>
          </a:xfrm>
          <a:effectLst>
            <a:outerShdw blurRad="50800" dist="38100" dir="5400000" algn="t" rotWithShape="0">
              <a:prstClr val="black">
                <a:alpha val="40000"/>
              </a:prstClr>
            </a:outerShdw>
          </a:effectLst>
        </p:grpSpPr>
        <p:sp>
          <p:nvSpPr>
            <p:cNvPr id="17" name="Rectangle: Rounded Corners 37">
              <a:extLst>
                <a:ext uri="{FF2B5EF4-FFF2-40B4-BE49-F238E27FC236}">
                  <a16:creationId xmlns:a16="http://schemas.microsoft.com/office/drawing/2014/main" id="{23D3431A-9AC0-4B5A-B9E2-7B5DA1EE23FE}"/>
                </a:ext>
              </a:extLst>
            </p:cNvPr>
            <p:cNvSpPr/>
            <p:nvPr/>
          </p:nvSpPr>
          <p:spPr>
            <a:xfrm>
              <a:off x="2365324" y="5002440"/>
              <a:ext cx="5478517"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38">
              <a:extLst>
                <a:ext uri="{FF2B5EF4-FFF2-40B4-BE49-F238E27FC236}">
                  <a16:creationId xmlns:a16="http://schemas.microsoft.com/office/drawing/2014/main" id="{F37F801E-984F-403D-A84E-A906A37B95A9}"/>
                </a:ext>
              </a:extLst>
            </p:cNvPr>
            <p:cNvSpPr txBox="1"/>
            <p:nvPr/>
          </p:nvSpPr>
          <p:spPr>
            <a:xfrm>
              <a:off x="3415929" y="5154933"/>
              <a:ext cx="4445482" cy="732823"/>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a:latin typeface="Bahnschrift"/>
                </a:rPr>
                <a:t>OBJECTIVE</a:t>
              </a:r>
              <a:endParaRPr kumimoji="0" lang="en-GB" sz="1600" b="1" i="0" u="none" strike="noStrike" kern="1200" cap="none" spc="0" normalizeH="0" baseline="0" noProof="0">
                <a:ln>
                  <a:noFill/>
                </a:ln>
                <a:effectLst/>
                <a:uLnTx/>
                <a:uFillTx/>
                <a:latin typeface="Bahnschrift"/>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effectLst/>
                  <a:uLnTx/>
                  <a:uFillTx/>
                  <a:latin typeface="Bahnschrift"/>
                </a:rPr>
                <a:t>Analysis of the parking area</a:t>
              </a:r>
              <a:endParaRPr lang="en-GB" sz="1600" b="0" i="0" u="none" strike="noStrike" kern="1200" cap="none" spc="0" normalizeH="0" baseline="0" noProof="0">
                <a:ln>
                  <a:noFill/>
                </a:ln>
                <a:effectLst/>
                <a:uLnTx/>
                <a:uFillTx/>
                <a:latin typeface="Bahnschrift"/>
              </a:endParaRPr>
            </a:p>
          </p:txBody>
        </p:sp>
        <p:pic>
          <p:nvPicPr>
            <p:cNvPr id="19" name="Picture 39" descr="Logo, icon&#10;&#10;Description automatically generated">
              <a:extLst>
                <a:ext uri="{FF2B5EF4-FFF2-40B4-BE49-F238E27FC236}">
                  <a16:creationId xmlns:a16="http://schemas.microsoft.com/office/drawing/2014/main" id="{0FE7216A-6F98-4729-B793-99215EBC4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283" y="4981022"/>
              <a:ext cx="1080645" cy="1080645"/>
            </a:xfrm>
            <a:prstGeom prst="rect">
              <a:avLst/>
            </a:prstGeom>
          </p:spPr>
        </p:pic>
      </p:grpSp>
      <p:pic>
        <p:nvPicPr>
          <p:cNvPr id="6" name="Immagine 6">
            <a:extLst>
              <a:ext uri="{FF2B5EF4-FFF2-40B4-BE49-F238E27FC236}">
                <a16:creationId xmlns:a16="http://schemas.microsoft.com/office/drawing/2014/main" id="{2606111C-D3C9-471E-9B45-E0FB16AED5FD}"/>
              </a:ext>
            </a:extLst>
          </p:cNvPr>
          <p:cNvPicPr>
            <a:picLocks noChangeAspect="1"/>
          </p:cNvPicPr>
          <p:nvPr/>
        </p:nvPicPr>
        <p:blipFill>
          <a:blip r:embed="rId4"/>
          <a:stretch>
            <a:fillRect/>
          </a:stretch>
        </p:blipFill>
        <p:spPr>
          <a:xfrm>
            <a:off x="978084" y="1326998"/>
            <a:ext cx="4602298" cy="3219244"/>
          </a:xfrm>
          <a:prstGeom prst="rect">
            <a:avLst/>
          </a:prstGeom>
        </p:spPr>
      </p:pic>
      <mc:AlternateContent xmlns:mc="http://schemas.openxmlformats.org/markup-compatibility/2006" xmlns:a14="http://schemas.microsoft.com/office/drawing/2010/main">
        <mc:Choice Requires="a14">
          <p:graphicFrame>
            <p:nvGraphicFramePr>
              <p:cNvPr id="2" name="Tabella 4">
                <a:extLst>
                  <a:ext uri="{FF2B5EF4-FFF2-40B4-BE49-F238E27FC236}">
                    <a16:creationId xmlns:a16="http://schemas.microsoft.com/office/drawing/2014/main" id="{A358D3D8-3F33-4419-84AE-404E42F20B55}"/>
                  </a:ext>
                </a:extLst>
              </p:cNvPr>
              <p:cNvGraphicFramePr>
                <a:graphicFrameLocks noGrp="1"/>
              </p:cNvGraphicFramePr>
              <p:nvPr/>
            </p:nvGraphicFramePr>
            <p:xfrm>
              <a:off x="6460156" y="1431145"/>
              <a:ext cx="3939030" cy="2599034"/>
            </p:xfrm>
            <a:graphic>
              <a:graphicData uri="http://schemas.openxmlformats.org/drawingml/2006/table">
                <a:tbl>
                  <a:tblPr firstRow="1" bandRow="1">
                    <a:tableStyleId>{0E3FDE45-AF77-4B5C-9715-49D594BDF05E}</a:tableStyleId>
                  </a:tblPr>
                  <a:tblGrid>
                    <a:gridCol w="1313010">
                      <a:extLst>
                        <a:ext uri="{9D8B030D-6E8A-4147-A177-3AD203B41FA5}">
                          <a16:colId xmlns:a16="http://schemas.microsoft.com/office/drawing/2014/main" val="94598213"/>
                        </a:ext>
                      </a:extLst>
                    </a:gridCol>
                    <a:gridCol w="1313010">
                      <a:extLst>
                        <a:ext uri="{9D8B030D-6E8A-4147-A177-3AD203B41FA5}">
                          <a16:colId xmlns:a16="http://schemas.microsoft.com/office/drawing/2014/main" val="3762281214"/>
                        </a:ext>
                      </a:extLst>
                    </a:gridCol>
                    <a:gridCol w="1313010">
                      <a:extLst>
                        <a:ext uri="{9D8B030D-6E8A-4147-A177-3AD203B41FA5}">
                          <a16:colId xmlns:a16="http://schemas.microsoft.com/office/drawing/2014/main" val="2845154332"/>
                        </a:ext>
                      </a:extLst>
                    </a:gridCol>
                  </a:tblGrid>
                  <a:tr h="457219">
                    <a:tc>
                      <a:txBody>
                        <a:bodyPr/>
                        <a:lstStyle/>
                        <a:p>
                          <a14:m>
                            <m:oMath xmlns:m="http://schemas.openxmlformats.org/officeDocument/2006/math">
                              <m:sSub>
                                <m:sSubPr>
                                  <m:ctrlPr>
                                    <a:rPr lang="it-IT" b="1" i="1" smtClean="0">
                                      <a:latin typeface="Cambria Math" panose="02040503050406030204" pitchFamily="18" charset="0"/>
                                    </a:rPr>
                                  </m:ctrlPr>
                                </m:sSubPr>
                                <m:e>
                                  <m:r>
                                    <a:rPr lang="it-IT" b="1" smtClean="0">
                                      <a:latin typeface="Cambria Math" panose="02040503050406030204" pitchFamily="18" charset="0"/>
                                    </a:rPr>
                                    <m:t>𝒕</m:t>
                                  </m:r>
                                </m:e>
                                <m:sub>
                                  <m:r>
                                    <a:rPr lang="it-IT" b="1" smtClean="0">
                                      <a:latin typeface="Cambria Math" panose="02040503050406030204" pitchFamily="18" charset="0"/>
                                    </a:rPr>
                                    <m:t>𝒑</m:t>
                                  </m:r>
                                </m:sub>
                              </m:sSub>
                            </m:oMath>
                          </a14:m>
                          <a:r>
                            <a:rPr lang="it-IT" b="1">
                              <a:latin typeface="Bahnschrift" panose="020B0502040204020203" pitchFamily="34" charset="0"/>
                            </a:rPr>
                            <a:t> </a:t>
                          </a:r>
                        </a:p>
                      </a:txBody>
                      <a:tcPr/>
                    </a:tc>
                    <a:tc>
                      <a:txBody>
                        <a:bodyPr/>
                        <a:lstStyle/>
                        <a:p>
                          <a:r>
                            <a:rPr lang="it-IT">
                              <a:latin typeface="Bahnschrift" panose="020B0502040204020203" pitchFamily="34" charset="0"/>
                            </a:rPr>
                            <a:t>a</a:t>
                          </a:r>
                          <a:endParaRPr lang="it-IT" i="1">
                            <a:latin typeface="Bahnschrift" panose="020B0502040204020203" pitchFamily="34" charset="0"/>
                          </a:endParaRPr>
                        </a:p>
                      </a:txBody>
                      <a:tcPr/>
                    </a:tc>
                    <a:tc>
                      <a:txBody>
                        <a:bodyPr/>
                        <a:lstStyle/>
                        <a:p>
                          <a:r>
                            <a:rPr lang="it-IT">
                              <a:latin typeface="Bahnschrift" panose="020B0502040204020203" pitchFamily="34" charset="0"/>
                            </a:rPr>
                            <a:t>b</a:t>
                          </a:r>
                          <a:endParaRPr lang="it-IT" i="1">
                            <a:latin typeface="Bahnschrift" panose="020B0502040204020203" pitchFamily="34" charset="0"/>
                          </a:endParaRPr>
                        </a:p>
                      </a:txBody>
                      <a:tcPr/>
                    </a:tc>
                    <a:extLst>
                      <a:ext uri="{0D108BD9-81ED-4DB2-BD59-A6C34878D82A}">
                        <a16:rowId xmlns:a16="http://schemas.microsoft.com/office/drawing/2014/main" val="1211499927"/>
                      </a:ext>
                    </a:extLst>
                  </a:tr>
                  <a:tr h="428363">
                    <a:tc>
                      <a:txBody>
                        <a:bodyPr/>
                        <a:lstStyle/>
                        <a:p>
                          <a:r>
                            <a:rPr lang="it-IT">
                              <a:latin typeface="Bahnschrift" panose="020B0502040204020203" pitchFamily="34" charset="0"/>
                            </a:rPr>
                            <a:t>3600</a:t>
                          </a:r>
                        </a:p>
                      </a:txBody>
                      <a:tcPr/>
                    </a:tc>
                    <a:tc>
                      <a:txBody>
                        <a:bodyPr/>
                        <a:lstStyle/>
                        <a:p>
                          <a:r>
                            <a:rPr lang="it-IT">
                              <a:latin typeface="Bahnschrift" panose="020B0502040204020203" pitchFamily="34" charset="0"/>
                            </a:rPr>
                            <a:t>3967</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-1.0025</a:t>
                          </a:r>
                          <a:endParaRPr lang="it-IT">
                            <a:latin typeface="Bahnschrift" panose="020B0502040204020203" pitchFamily="34" charset="0"/>
                          </a:endParaRPr>
                        </a:p>
                      </a:txBody>
                      <a:tcPr/>
                    </a:tc>
                    <a:extLst>
                      <a:ext uri="{0D108BD9-81ED-4DB2-BD59-A6C34878D82A}">
                        <a16:rowId xmlns:a16="http://schemas.microsoft.com/office/drawing/2014/main" val="2430936805"/>
                      </a:ext>
                    </a:extLst>
                  </a:tr>
                  <a:tr h="428363">
                    <a:tc>
                      <a:txBody>
                        <a:bodyPr/>
                        <a:lstStyle/>
                        <a:p>
                          <a:r>
                            <a:rPr lang="it-IT">
                              <a:latin typeface="Bahnschrift" panose="020B0502040204020203" pitchFamily="34" charset="0"/>
                            </a:rPr>
                            <a:t>11700</a:t>
                          </a:r>
                        </a:p>
                      </a:txBody>
                      <a:tcPr/>
                    </a:tc>
                    <a:tc>
                      <a:txBody>
                        <a:bodyPr/>
                        <a:lstStyle/>
                        <a:p>
                          <a:r>
                            <a:rPr lang="it-IT">
                              <a:latin typeface="Bahnschrift" panose="020B0502040204020203" pitchFamily="34" charset="0"/>
                            </a:rPr>
                            <a:t>12566</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-1.0056</a:t>
                          </a:r>
                          <a:endParaRPr lang="it-IT">
                            <a:latin typeface="Bahnschrift" panose="020B0502040204020203" pitchFamily="34" charset="0"/>
                          </a:endParaRPr>
                        </a:p>
                      </a:txBody>
                      <a:tcPr/>
                    </a:tc>
                    <a:extLst>
                      <a:ext uri="{0D108BD9-81ED-4DB2-BD59-A6C34878D82A}">
                        <a16:rowId xmlns:a16="http://schemas.microsoft.com/office/drawing/2014/main" val="1090918199"/>
                      </a:ext>
                    </a:extLst>
                  </a:tr>
                  <a:tr h="428363">
                    <a:tc>
                      <a:txBody>
                        <a:bodyPr/>
                        <a:lstStyle/>
                        <a:p>
                          <a:r>
                            <a:rPr lang="it-IT">
                              <a:latin typeface="Bahnschrift" panose="020B0502040204020203" pitchFamily="34" charset="0"/>
                            </a:rPr>
                            <a:t>19800</a:t>
                          </a:r>
                        </a:p>
                      </a:txBody>
                      <a:tcPr/>
                    </a:tc>
                    <a:tc>
                      <a:txBody>
                        <a:bodyPr/>
                        <a:lstStyle/>
                        <a:p>
                          <a:r>
                            <a:rPr lang="it-IT">
                              <a:latin typeface="Bahnschrift" panose="020B0502040204020203" pitchFamily="34" charset="0"/>
                            </a:rPr>
                            <a:t>21174</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-1.0062</a:t>
                          </a:r>
                          <a:endParaRPr lang="it-IT">
                            <a:latin typeface="Bahnschrift" panose="020B0502040204020203" pitchFamily="34" charset="0"/>
                          </a:endParaRPr>
                        </a:p>
                      </a:txBody>
                      <a:tcPr/>
                    </a:tc>
                    <a:extLst>
                      <a:ext uri="{0D108BD9-81ED-4DB2-BD59-A6C34878D82A}">
                        <a16:rowId xmlns:a16="http://schemas.microsoft.com/office/drawing/2014/main" val="1408215104"/>
                      </a:ext>
                    </a:extLst>
                  </a:tr>
                  <a:tr h="428363">
                    <a:tc>
                      <a:txBody>
                        <a:bodyPr/>
                        <a:lstStyle/>
                        <a:p>
                          <a:r>
                            <a:rPr lang="it-IT">
                              <a:latin typeface="Bahnschrift" panose="020B0502040204020203" pitchFamily="34" charset="0"/>
                            </a:rPr>
                            <a:t>27900</a:t>
                          </a:r>
                        </a:p>
                      </a:txBody>
                      <a:tcPr/>
                    </a:tc>
                    <a:tc>
                      <a:txBody>
                        <a:bodyPr/>
                        <a:lstStyle/>
                        <a:p>
                          <a:r>
                            <a:rPr lang="it-IT">
                              <a:latin typeface="Bahnschrift" panose="020B0502040204020203" pitchFamily="34" charset="0"/>
                            </a:rPr>
                            <a:t>29762</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-1.0064</a:t>
                          </a:r>
                          <a:endParaRPr lang="it-IT">
                            <a:latin typeface="Bahnschrift" panose="020B0502040204020203" pitchFamily="34" charset="0"/>
                          </a:endParaRPr>
                        </a:p>
                      </a:txBody>
                      <a:tcPr/>
                    </a:tc>
                    <a:extLst>
                      <a:ext uri="{0D108BD9-81ED-4DB2-BD59-A6C34878D82A}">
                        <a16:rowId xmlns:a16="http://schemas.microsoft.com/office/drawing/2014/main" val="1764462805"/>
                      </a:ext>
                    </a:extLst>
                  </a:tr>
                  <a:tr h="428363">
                    <a:tc>
                      <a:txBody>
                        <a:bodyPr/>
                        <a:lstStyle/>
                        <a:p>
                          <a:r>
                            <a:rPr lang="it-IT">
                              <a:latin typeface="Bahnschrift" panose="020B0502040204020203" pitchFamily="34" charset="0"/>
                            </a:rPr>
                            <a:t>36000</a:t>
                          </a:r>
                        </a:p>
                      </a:txBody>
                      <a:tcPr/>
                    </a:tc>
                    <a:tc>
                      <a:txBody>
                        <a:bodyPr/>
                        <a:lstStyle/>
                        <a:p>
                          <a:r>
                            <a:rPr lang="it-IT">
                              <a:latin typeface="Bahnschrift" panose="020B0502040204020203" pitchFamily="34" charset="0"/>
                            </a:rPr>
                            <a:t>38401</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-1.0067</a:t>
                          </a:r>
                          <a:endParaRPr lang="it-IT">
                            <a:latin typeface="Bahnschrift" panose="020B0502040204020203" pitchFamily="34" charset="0"/>
                          </a:endParaRPr>
                        </a:p>
                      </a:txBody>
                      <a:tcPr/>
                    </a:tc>
                    <a:extLst>
                      <a:ext uri="{0D108BD9-81ED-4DB2-BD59-A6C34878D82A}">
                        <a16:rowId xmlns:a16="http://schemas.microsoft.com/office/drawing/2014/main" val="1556260056"/>
                      </a:ext>
                    </a:extLst>
                  </a:tr>
                </a:tbl>
              </a:graphicData>
            </a:graphic>
          </p:graphicFrame>
        </mc:Choice>
        <mc:Fallback xmlns="">
          <p:graphicFrame>
            <p:nvGraphicFramePr>
              <p:cNvPr id="2" name="Tabella 4">
                <a:extLst>
                  <a:ext uri="{FF2B5EF4-FFF2-40B4-BE49-F238E27FC236}">
                    <a16:creationId xmlns:a16="http://schemas.microsoft.com/office/drawing/2014/main" id="{A358D3D8-3F33-4419-84AE-404E42F20B55}"/>
                  </a:ext>
                </a:extLst>
              </p:cNvPr>
              <p:cNvGraphicFramePr>
                <a:graphicFrameLocks noGrp="1"/>
              </p:cNvGraphicFramePr>
              <p:nvPr/>
            </p:nvGraphicFramePr>
            <p:xfrm>
              <a:off x="6460156" y="1431145"/>
              <a:ext cx="3939030" cy="2599034"/>
            </p:xfrm>
            <a:graphic>
              <a:graphicData uri="http://schemas.openxmlformats.org/drawingml/2006/table">
                <a:tbl>
                  <a:tblPr firstRow="1" bandRow="1">
                    <a:tableStyleId>{0E3FDE45-AF77-4B5C-9715-49D594BDF05E}</a:tableStyleId>
                  </a:tblPr>
                  <a:tblGrid>
                    <a:gridCol w="1313010">
                      <a:extLst>
                        <a:ext uri="{9D8B030D-6E8A-4147-A177-3AD203B41FA5}">
                          <a16:colId xmlns:a16="http://schemas.microsoft.com/office/drawing/2014/main" val="94598213"/>
                        </a:ext>
                      </a:extLst>
                    </a:gridCol>
                    <a:gridCol w="1313010">
                      <a:extLst>
                        <a:ext uri="{9D8B030D-6E8A-4147-A177-3AD203B41FA5}">
                          <a16:colId xmlns:a16="http://schemas.microsoft.com/office/drawing/2014/main" val="3762281214"/>
                        </a:ext>
                      </a:extLst>
                    </a:gridCol>
                    <a:gridCol w="1313010">
                      <a:extLst>
                        <a:ext uri="{9D8B030D-6E8A-4147-A177-3AD203B41FA5}">
                          <a16:colId xmlns:a16="http://schemas.microsoft.com/office/drawing/2014/main" val="2845154332"/>
                        </a:ext>
                      </a:extLst>
                    </a:gridCol>
                  </a:tblGrid>
                  <a:tr h="457219">
                    <a:tc>
                      <a:txBody>
                        <a:bodyPr/>
                        <a:lstStyle/>
                        <a:p>
                          <a:endParaRPr lang="en-US"/>
                        </a:p>
                      </a:txBody>
                      <a:tcPr>
                        <a:blipFill>
                          <a:blip r:embed="rId5"/>
                          <a:stretch>
                            <a:fillRect t="-6667" r="-200000" b="-477333"/>
                          </a:stretch>
                        </a:blipFill>
                      </a:tcPr>
                    </a:tc>
                    <a:tc>
                      <a:txBody>
                        <a:bodyPr/>
                        <a:lstStyle/>
                        <a:p>
                          <a:r>
                            <a:rPr lang="it-IT">
                              <a:latin typeface="Bahnschrift" panose="020B0502040204020203" pitchFamily="34" charset="0"/>
                            </a:rPr>
                            <a:t>a</a:t>
                          </a:r>
                          <a:endParaRPr lang="it-IT" i="1">
                            <a:latin typeface="Bahnschrift" panose="020B0502040204020203" pitchFamily="34" charset="0"/>
                          </a:endParaRPr>
                        </a:p>
                      </a:txBody>
                      <a:tcPr/>
                    </a:tc>
                    <a:tc>
                      <a:txBody>
                        <a:bodyPr/>
                        <a:lstStyle/>
                        <a:p>
                          <a:r>
                            <a:rPr lang="it-IT">
                              <a:latin typeface="Bahnschrift" panose="020B0502040204020203" pitchFamily="34" charset="0"/>
                            </a:rPr>
                            <a:t>b</a:t>
                          </a:r>
                          <a:endParaRPr lang="it-IT" i="1">
                            <a:latin typeface="Bahnschrift" panose="020B0502040204020203" pitchFamily="34" charset="0"/>
                          </a:endParaRPr>
                        </a:p>
                      </a:txBody>
                      <a:tcPr/>
                    </a:tc>
                    <a:extLst>
                      <a:ext uri="{0D108BD9-81ED-4DB2-BD59-A6C34878D82A}">
                        <a16:rowId xmlns:a16="http://schemas.microsoft.com/office/drawing/2014/main" val="1211499927"/>
                      </a:ext>
                    </a:extLst>
                  </a:tr>
                  <a:tr h="428363">
                    <a:tc>
                      <a:txBody>
                        <a:bodyPr/>
                        <a:lstStyle/>
                        <a:p>
                          <a:r>
                            <a:rPr lang="it-IT">
                              <a:latin typeface="Bahnschrift" panose="020B0502040204020203" pitchFamily="34" charset="0"/>
                            </a:rPr>
                            <a:t>3600</a:t>
                          </a:r>
                        </a:p>
                      </a:txBody>
                      <a:tcPr/>
                    </a:tc>
                    <a:tc>
                      <a:txBody>
                        <a:bodyPr/>
                        <a:lstStyle/>
                        <a:p>
                          <a:r>
                            <a:rPr lang="it-IT">
                              <a:latin typeface="Bahnschrift" panose="020B0502040204020203" pitchFamily="34" charset="0"/>
                            </a:rPr>
                            <a:t>3967</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-1.0025</a:t>
                          </a:r>
                          <a:endParaRPr lang="it-IT">
                            <a:latin typeface="Bahnschrift" panose="020B0502040204020203" pitchFamily="34" charset="0"/>
                          </a:endParaRPr>
                        </a:p>
                      </a:txBody>
                      <a:tcPr/>
                    </a:tc>
                    <a:extLst>
                      <a:ext uri="{0D108BD9-81ED-4DB2-BD59-A6C34878D82A}">
                        <a16:rowId xmlns:a16="http://schemas.microsoft.com/office/drawing/2014/main" val="2430936805"/>
                      </a:ext>
                    </a:extLst>
                  </a:tr>
                  <a:tr h="428363">
                    <a:tc>
                      <a:txBody>
                        <a:bodyPr/>
                        <a:lstStyle/>
                        <a:p>
                          <a:r>
                            <a:rPr lang="it-IT">
                              <a:latin typeface="Bahnschrift" panose="020B0502040204020203" pitchFamily="34" charset="0"/>
                            </a:rPr>
                            <a:t>11700</a:t>
                          </a:r>
                        </a:p>
                      </a:txBody>
                      <a:tcPr/>
                    </a:tc>
                    <a:tc>
                      <a:txBody>
                        <a:bodyPr/>
                        <a:lstStyle/>
                        <a:p>
                          <a:r>
                            <a:rPr lang="it-IT">
                              <a:latin typeface="Bahnschrift" panose="020B0502040204020203" pitchFamily="34" charset="0"/>
                            </a:rPr>
                            <a:t>12566</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-1.0056</a:t>
                          </a:r>
                          <a:endParaRPr lang="it-IT">
                            <a:latin typeface="Bahnschrift" panose="020B0502040204020203" pitchFamily="34" charset="0"/>
                          </a:endParaRPr>
                        </a:p>
                      </a:txBody>
                      <a:tcPr/>
                    </a:tc>
                    <a:extLst>
                      <a:ext uri="{0D108BD9-81ED-4DB2-BD59-A6C34878D82A}">
                        <a16:rowId xmlns:a16="http://schemas.microsoft.com/office/drawing/2014/main" val="1090918199"/>
                      </a:ext>
                    </a:extLst>
                  </a:tr>
                  <a:tr h="428363">
                    <a:tc>
                      <a:txBody>
                        <a:bodyPr/>
                        <a:lstStyle/>
                        <a:p>
                          <a:r>
                            <a:rPr lang="it-IT">
                              <a:latin typeface="Bahnschrift" panose="020B0502040204020203" pitchFamily="34" charset="0"/>
                            </a:rPr>
                            <a:t>19800</a:t>
                          </a:r>
                        </a:p>
                      </a:txBody>
                      <a:tcPr/>
                    </a:tc>
                    <a:tc>
                      <a:txBody>
                        <a:bodyPr/>
                        <a:lstStyle/>
                        <a:p>
                          <a:r>
                            <a:rPr lang="it-IT">
                              <a:latin typeface="Bahnschrift" panose="020B0502040204020203" pitchFamily="34" charset="0"/>
                            </a:rPr>
                            <a:t>21174</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-1.0062</a:t>
                          </a:r>
                          <a:endParaRPr lang="it-IT">
                            <a:latin typeface="Bahnschrift" panose="020B0502040204020203" pitchFamily="34" charset="0"/>
                          </a:endParaRPr>
                        </a:p>
                      </a:txBody>
                      <a:tcPr/>
                    </a:tc>
                    <a:extLst>
                      <a:ext uri="{0D108BD9-81ED-4DB2-BD59-A6C34878D82A}">
                        <a16:rowId xmlns:a16="http://schemas.microsoft.com/office/drawing/2014/main" val="1408215104"/>
                      </a:ext>
                    </a:extLst>
                  </a:tr>
                  <a:tr h="428363">
                    <a:tc>
                      <a:txBody>
                        <a:bodyPr/>
                        <a:lstStyle/>
                        <a:p>
                          <a:r>
                            <a:rPr lang="it-IT">
                              <a:latin typeface="Bahnschrift" panose="020B0502040204020203" pitchFamily="34" charset="0"/>
                            </a:rPr>
                            <a:t>27900</a:t>
                          </a:r>
                        </a:p>
                      </a:txBody>
                      <a:tcPr/>
                    </a:tc>
                    <a:tc>
                      <a:txBody>
                        <a:bodyPr/>
                        <a:lstStyle/>
                        <a:p>
                          <a:r>
                            <a:rPr lang="it-IT">
                              <a:latin typeface="Bahnschrift" panose="020B0502040204020203" pitchFamily="34" charset="0"/>
                            </a:rPr>
                            <a:t>29762</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-1.0064</a:t>
                          </a:r>
                          <a:endParaRPr lang="it-IT">
                            <a:latin typeface="Bahnschrift" panose="020B0502040204020203" pitchFamily="34" charset="0"/>
                          </a:endParaRPr>
                        </a:p>
                      </a:txBody>
                      <a:tcPr/>
                    </a:tc>
                    <a:extLst>
                      <a:ext uri="{0D108BD9-81ED-4DB2-BD59-A6C34878D82A}">
                        <a16:rowId xmlns:a16="http://schemas.microsoft.com/office/drawing/2014/main" val="1764462805"/>
                      </a:ext>
                    </a:extLst>
                  </a:tr>
                  <a:tr h="428363">
                    <a:tc>
                      <a:txBody>
                        <a:bodyPr/>
                        <a:lstStyle/>
                        <a:p>
                          <a:r>
                            <a:rPr lang="it-IT">
                              <a:latin typeface="Bahnschrift" panose="020B0502040204020203" pitchFamily="34" charset="0"/>
                            </a:rPr>
                            <a:t>36000</a:t>
                          </a:r>
                        </a:p>
                      </a:txBody>
                      <a:tcPr/>
                    </a:tc>
                    <a:tc>
                      <a:txBody>
                        <a:bodyPr/>
                        <a:lstStyle/>
                        <a:p>
                          <a:r>
                            <a:rPr lang="it-IT">
                              <a:latin typeface="Bahnschrift" panose="020B0502040204020203" pitchFamily="34" charset="0"/>
                            </a:rPr>
                            <a:t>38401</a:t>
                          </a:r>
                        </a:p>
                      </a:txBody>
                      <a:tcPr/>
                    </a:tc>
                    <a:tc>
                      <a:txBody>
                        <a:bodyPr/>
                        <a:lstStyle/>
                        <a:p>
                          <a:r>
                            <a:rPr lang="it-IT" sz="1800" b="0" i="0" u="none" strike="noStrike" kern="1200">
                              <a:solidFill>
                                <a:schemeClr val="tx1"/>
                              </a:solidFill>
                              <a:effectLst/>
                              <a:latin typeface="Bahnschrift" panose="020B0502040204020203" pitchFamily="34" charset="0"/>
                              <a:ea typeface="+mn-ea"/>
                              <a:cs typeface="+mn-cs"/>
                            </a:rPr>
                            <a:t>-1.0067</a:t>
                          </a:r>
                          <a:endParaRPr lang="it-IT">
                            <a:latin typeface="Bahnschrift" panose="020B0502040204020203" pitchFamily="34" charset="0"/>
                          </a:endParaRPr>
                        </a:p>
                      </a:txBody>
                      <a:tcPr/>
                    </a:tc>
                    <a:extLst>
                      <a:ext uri="{0D108BD9-81ED-4DB2-BD59-A6C34878D82A}">
                        <a16:rowId xmlns:a16="http://schemas.microsoft.com/office/drawing/2014/main" val="1556260056"/>
                      </a:ext>
                    </a:extLst>
                  </a:tr>
                </a:tbl>
              </a:graphicData>
            </a:graphic>
          </p:graphicFrame>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4B13B57-D164-A74E-A725-E718DCF9B558}"/>
                  </a:ext>
                </a:extLst>
              </p:cNvPr>
              <p:cNvSpPr txBox="1"/>
              <p:nvPr/>
            </p:nvSpPr>
            <p:spPr>
              <a:xfrm>
                <a:off x="719061" y="4534743"/>
                <a:ext cx="5563703" cy="554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𝑓</m:t>
                      </m:r>
                      <m:d>
                        <m:dPr>
                          <m:ctrlPr>
                            <a:rPr lang="en-GB" i="1" smtClean="0">
                              <a:latin typeface="Cambria Math" panose="02040503050406030204" pitchFamily="18" charset="0"/>
                            </a:rPr>
                          </m:ctrlPr>
                        </m:dPr>
                        <m:e>
                          <m:r>
                            <a:rPr lang="en-GB" i="1" smtClean="0">
                              <a:latin typeface="Cambria Math" panose="02040503050406030204" pitchFamily="18" charset="0"/>
                            </a:rPr>
                            <m:t>𝑥</m:t>
                          </m:r>
                        </m:e>
                      </m:d>
                      <m:r>
                        <a:rPr lang="en-GB" i="1" smtClean="0">
                          <a:latin typeface="Cambria Math" panose="02040503050406030204" pitchFamily="18" charset="0"/>
                        </a:rPr>
                        <m:t>=</m:t>
                      </m:r>
                      <m:r>
                        <a:rPr lang="it-IT" b="0" i="1" smtClean="0">
                          <a:latin typeface="Cambria Math" panose="02040503050406030204" pitchFamily="18" charset="0"/>
                        </a:rPr>
                        <m:t>𝑎</m:t>
                      </m:r>
                      <m:r>
                        <a:rPr lang="it-IT" b="0" i="1" smtClean="0">
                          <a:latin typeface="Cambria Math" panose="02040503050406030204" pitchFamily="18" charset="0"/>
                        </a:rPr>
                        <m:t>∗</m:t>
                      </m:r>
                      <m:sSup>
                        <m:sSupPr>
                          <m:ctrlPr>
                            <a:rPr lang="en-GB" i="1" dirty="0" smtClean="0">
                              <a:latin typeface="Cambria Math" panose="02040503050406030204" pitchFamily="18" charset="0"/>
                            </a:rPr>
                          </m:ctrlPr>
                        </m:sSupPr>
                        <m:e>
                          <m:r>
                            <a:rPr lang="it-IT" b="0" i="1" dirty="0" smtClean="0">
                              <a:latin typeface="Cambria Math" panose="02040503050406030204" pitchFamily="18" charset="0"/>
                            </a:rPr>
                            <m:t>𝑥</m:t>
                          </m:r>
                        </m:e>
                        <m:sup>
                          <m:r>
                            <a:rPr lang="it-IT" b="0" i="1" dirty="0" smtClean="0">
                              <a:latin typeface="Cambria Math" panose="02040503050406030204" pitchFamily="18" charset="0"/>
                            </a:rPr>
                            <m:t>𝑏</m:t>
                          </m:r>
                        </m:sup>
                      </m:sSup>
                      <m:r>
                        <a:rPr lang="it-IT" b="0" i="1" smtClean="0">
                          <a:latin typeface="Cambria Math" panose="02040503050406030204" pitchFamily="18" charset="0"/>
                        </a:rPr>
                        <m:t> </m:t>
                      </m:r>
                      <m:groupChr>
                        <m:groupChrPr>
                          <m:chr m:val="⇒"/>
                          <m:vertJc m:val="bot"/>
                          <m:ctrlPr>
                            <a:rPr lang="it-IT" b="0" i="1" smtClean="0">
                              <a:latin typeface="Cambria Math" panose="02040503050406030204" pitchFamily="18" charset="0"/>
                            </a:rPr>
                          </m:ctrlPr>
                        </m:groupChrPr>
                        <m:e>
                          <m:r>
                            <m:rPr>
                              <m:brk m:alnAt="2"/>
                            </m:rPr>
                            <a:rPr lang="it-IT" b="0" i="1" smtClean="0">
                              <a:latin typeface="Cambria Math" panose="02040503050406030204" pitchFamily="18" charset="0"/>
                            </a:rPr>
                            <m:t>𝑎</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e>
                            <m:sub>
                              <m:r>
                                <a:rPr lang="it-IT" b="0" i="1" smtClean="0">
                                  <a:latin typeface="Cambria Math" panose="02040503050406030204" pitchFamily="18" charset="0"/>
                                  <a:ea typeface="Cambria Math" panose="02040503050406030204" pitchFamily="18" charset="0"/>
                                </a:rPr>
                                <m:t>𝑝</m:t>
                              </m:r>
                            </m:sub>
                          </m:sSub>
                          <m:r>
                            <m:rPr>
                              <m:brk m:alnAt="2"/>
                            </m:rP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𝑏</m:t>
                          </m:r>
                          <m:r>
                            <a:rPr lang="it-IT" b="0" i="1" smtClean="0">
                              <a:latin typeface="Cambria Math" panose="02040503050406030204" pitchFamily="18" charset="0"/>
                              <a:ea typeface="Cambria Math" panose="02040503050406030204" pitchFamily="18" charset="0"/>
                            </a:rPr>
                            <m:t>~−1</m:t>
                          </m:r>
                        </m:e>
                      </m:groupChr>
                      <m:r>
                        <a:rPr lang="it-IT" b="0" i="1" smtClean="0">
                          <a:latin typeface="Cambria Math" panose="02040503050406030204" pitchFamily="18" charset="0"/>
                        </a:rPr>
                        <m:t> </m:t>
                      </m:r>
                      <m:r>
                        <a:rPr lang="it-IT" b="0" i="1" smtClean="0">
                          <a:latin typeface="Cambria Math" panose="02040503050406030204" pitchFamily="18" charset="0"/>
                        </a:rPr>
                        <m:t>𝐸</m:t>
                      </m:r>
                      <m:d>
                        <m:dPr>
                          <m:begChr m:val="["/>
                          <m:endChr m:val="]"/>
                          <m:ctrlPr>
                            <a:rPr lang="it-IT" b="0" i="1" smtClean="0">
                              <a:latin typeface="Cambria Math" panose="02040503050406030204" pitchFamily="18" charset="0"/>
                            </a:rPr>
                          </m:ctrlPr>
                        </m:dPr>
                        <m:e>
                          <m:r>
                            <a:rPr lang="it-IT" b="0" i="1" smtClean="0">
                              <a:latin typeface="Cambria Math" panose="02040503050406030204" pitchFamily="18" charset="0"/>
                            </a:rPr>
                            <m:t>𝑝𝑎𝑟𝑘𝑖𝑛𝑔</m:t>
                          </m:r>
                          <m:r>
                            <a:rPr lang="it-IT" b="0" i="1" smtClean="0">
                              <a:latin typeface="Cambria Math" panose="02040503050406030204" pitchFamily="18" charset="0"/>
                            </a:rPr>
                            <m:t> </m:t>
                          </m:r>
                          <m:r>
                            <a:rPr lang="it-IT" b="0" i="1" smtClean="0">
                              <a:latin typeface="Cambria Math" panose="02040503050406030204" pitchFamily="18" charset="0"/>
                            </a:rPr>
                            <m:t>𝑜𝑐𝑐𝑢𝑝𝑎𝑛𝑐𝑦</m:t>
                          </m:r>
                        </m:e>
                      </m:d>
                      <m:r>
                        <a:rPr lang="it-IT"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𝑝</m:t>
                              </m:r>
                            </m:sub>
                          </m:sSub>
                        </m:num>
                        <m:den>
                          <m:sSub>
                            <m:sSubPr>
                              <m:ctrlPr>
                                <a:rPr lang="en-GB" i="1">
                                  <a:latin typeface="Cambria Math" panose="02040503050406030204" pitchFamily="18" charset="0"/>
                                </a:rPr>
                              </m:ctrlPr>
                            </m:sSubPr>
                            <m:e>
                              <m:r>
                                <a:rPr lang="it-IT" i="1">
                                  <a:latin typeface="Cambria Math" panose="02040503050406030204" pitchFamily="18" charset="0"/>
                                </a:rPr>
                                <m:t>𝑡</m:t>
                              </m:r>
                            </m:e>
                            <m:sub>
                              <m:r>
                                <a:rPr lang="it-IT" i="1">
                                  <a:latin typeface="Cambria Math" panose="02040503050406030204" pitchFamily="18" charset="0"/>
                                </a:rPr>
                                <m:t>𝑣</m:t>
                              </m:r>
                            </m:sub>
                          </m:sSub>
                        </m:den>
                      </m:f>
                    </m:oMath>
                  </m:oMathPara>
                </a14:m>
                <a:endParaRPr lang="en-GB"/>
              </a:p>
            </p:txBody>
          </p:sp>
        </mc:Choice>
        <mc:Fallback xmlns="">
          <p:sp>
            <p:nvSpPr>
              <p:cNvPr id="5" name="CasellaDiTesto 4">
                <a:extLst>
                  <a:ext uri="{FF2B5EF4-FFF2-40B4-BE49-F238E27FC236}">
                    <a16:creationId xmlns:a16="http://schemas.microsoft.com/office/drawing/2014/main" id="{A4B13B57-D164-A74E-A725-E718DCF9B558}"/>
                  </a:ext>
                </a:extLst>
              </p:cNvPr>
              <p:cNvSpPr txBox="1">
                <a:spLocks noRot="1" noChangeAspect="1" noMove="1" noResize="1" noEditPoints="1" noAdjustHandles="1" noChangeArrowheads="1" noChangeShapeType="1" noTextEdit="1"/>
              </p:cNvSpPr>
              <p:nvPr/>
            </p:nvSpPr>
            <p:spPr>
              <a:xfrm>
                <a:off x="719061" y="4534743"/>
                <a:ext cx="5563703" cy="55412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33944B31-197C-3B41-B5BF-08568E101C86}"/>
                  </a:ext>
                </a:extLst>
              </p:cNvPr>
              <p:cNvSpPr txBox="1"/>
              <p:nvPr/>
            </p:nvSpPr>
            <p:spPr>
              <a:xfrm>
                <a:off x="719061" y="5284407"/>
                <a:ext cx="4779129" cy="810222"/>
              </a:xfrm>
              <a:prstGeom prst="rect">
                <a:avLst/>
              </a:prstGeom>
              <a:noFill/>
              <a:ln w="25400">
                <a:solidFill>
                  <a:srgbClr val="FF0000"/>
                </a:solidFill>
              </a:ln>
            </p:spPr>
            <p:txBody>
              <a:bodyPr wrap="none" rtlCol="0">
                <a:spAutoFit/>
              </a:bodyPr>
              <a:lstStyle/>
              <a:p>
                <a:r>
                  <a:rPr lang="en-GB">
                    <a:latin typeface="Bahnschrift" panose="020B0502040204020203" pitchFamily="34" charset="0"/>
                  </a:rPr>
                  <a:t>Delay </a:t>
                </a:r>
                <a:r>
                  <a:rPr lang="en-GB" err="1">
                    <a:latin typeface="Bahnschrift" panose="020B0502040204020203" pitchFamily="34" charset="0"/>
                  </a:rPr>
                  <a:t>Center</a:t>
                </a:r>
                <a:r>
                  <a:rPr lang="en-GB">
                    <a:latin typeface="Bahnschrift" panose="020B0502040204020203" pitchFamily="34" charset="0"/>
                  </a:rPr>
                  <a:t>: M/M/</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endParaRPr lang="en-GB">
                  <a:latin typeface="Bahnschrift" panose="020B0502040204020203" pitchFamily="34" charset="0"/>
                </a:endParaRPr>
              </a:p>
              <a:p>
                <a:r>
                  <a:rPr lang="en-GB">
                    <a:latin typeface="Bahnschrift" panose="020B0502040204020203" pitchFamily="34" charset="0"/>
                  </a:rPr>
                  <a:t>- Poisson Distribution with E[N] = E[C] =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𝜆</m:t>
                        </m:r>
                      </m:num>
                      <m:den>
                        <m:r>
                          <a:rPr lang="en-GB" i="1" smtClean="0">
                            <a:latin typeface="Cambria Math" panose="02040503050406030204" pitchFamily="18" charset="0"/>
                            <a:ea typeface="Cambria Math" panose="02040503050406030204" pitchFamily="18" charset="0"/>
                          </a:rPr>
                          <m:t>𝜇</m:t>
                        </m:r>
                      </m:den>
                    </m:f>
                    <m:r>
                      <a:rPr lang="it-IT" b="0" i="1" smtClean="0">
                        <a:latin typeface="Cambria Math" panose="02040503050406030204" pitchFamily="18" charset="0"/>
                      </a:rPr>
                      <m:t>= </m:t>
                    </m:r>
                    <m:f>
                      <m:fPr>
                        <m:ctrlPr>
                          <a:rPr lang="it-IT" b="0" i="1" smtClean="0">
                            <a:latin typeface="Cambria Math" panose="02040503050406030204" pitchFamily="18" charset="0"/>
                          </a:rPr>
                        </m:ctrlPr>
                      </m:fPr>
                      <m:num>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𝑝</m:t>
                            </m:r>
                          </m:sub>
                        </m:sSub>
                      </m:num>
                      <m:den>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𝑣</m:t>
                            </m:r>
                          </m:sub>
                        </m:sSub>
                      </m:den>
                    </m:f>
                  </m:oMath>
                </a14:m>
                <a:endParaRPr lang="en-GB">
                  <a:latin typeface="Bahnschrift" panose="020B0502040204020203" pitchFamily="34" charset="0"/>
                </a:endParaRPr>
              </a:p>
            </p:txBody>
          </p:sp>
        </mc:Choice>
        <mc:Fallback xmlns="">
          <p:sp>
            <p:nvSpPr>
              <p:cNvPr id="22" name="CasellaDiTesto 21">
                <a:extLst>
                  <a:ext uri="{FF2B5EF4-FFF2-40B4-BE49-F238E27FC236}">
                    <a16:creationId xmlns:a16="http://schemas.microsoft.com/office/drawing/2014/main" id="{33944B31-197C-3B41-B5BF-08568E101C86}"/>
                  </a:ext>
                </a:extLst>
              </p:cNvPr>
              <p:cNvSpPr txBox="1">
                <a:spLocks noRot="1" noChangeAspect="1" noMove="1" noResize="1" noEditPoints="1" noAdjustHandles="1" noChangeArrowheads="1" noChangeShapeType="1" noTextEdit="1"/>
              </p:cNvSpPr>
              <p:nvPr/>
            </p:nvSpPr>
            <p:spPr>
              <a:xfrm>
                <a:off x="719061" y="5284407"/>
                <a:ext cx="4779129" cy="810222"/>
              </a:xfrm>
              <a:prstGeom prst="rect">
                <a:avLst/>
              </a:prstGeom>
              <a:blipFill>
                <a:blip r:embed="rId7"/>
                <a:stretch>
                  <a:fillRect l="-888" t="-2920"/>
                </a:stretch>
              </a:blipFill>
              <a:ln w="25400">
                <a:solidFill>
                  <a:srgbClr val="FF0000"/>
                </a:solidFill>
              </a:ln>
            </p:spPr>
            <p:txBody>
              <a:bodyPr/>
              <a:lstStyle/>
              <a:p>
                <a:r>
                  <a:rPr lang="en-US">
                    <a:noFill/>
                  </a:rPr>
                  <a:t> </a:t>
                </a:r>
              </a:p>
            </p:txBody>
          </p:sp>
        </mc:Fallback>
      </mc:AlternateContent>
      <p:sp>
        <p:nvSpPr>
          <p:cNvPr id="23" name="Ovale 22">
            <a:extLst>
              <a:ext uri="{FF2B5EF4-FFF2-40B4-BE49-F238E27FC236}">
                <a16:creationId xmlns:a16="http://schemas.microsoft.com/office/drawing/2014/main" id="{26FE024C-BD94-8F49-9416-54510E0F53AA}"/>
              </a:ext>
            </a:extLst>
          </p:cNvPr>
          <p:cNvSpPr/>
          <p:nvPr/>
        </p:nvSpPr>
        <p:spPr>
          <a:xfrm>
            <a:off x="1496552" y="1386854"/>
            <a:ext cx="371897" cy="382278"/>
          </a:xfrm>
          <a:prstGeom prst="ellipse">
            <a:avLst/>
          </a:prstGeom>
          <a:noFill/>
          <a:ln w="57150">
            <a:solidFill>
              <a:srgbClr val="FF0000"/>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5AAF4287-1C07-A343-89A6-D8AA0B726D66}"/>
                  </a:ext>
                </a:extLst>
              </p:cNvPr>
              <p:cNvSpPr txBox="1"/>
              <p:nvPr/>
            </p:nvSpPr>
            <p:spPr>
              <a:xfrm>
                <a:off x="1862328" y="977741"/>
                <a:ext cx="3713584" cy="646331"/>
              </a:xfrm>
              <a:prstGeom prst="rect">
                <a:avLst/>
              </a:prstGeom>
              <a:noFill/>
            </p:spPr>
            <p:txBody>
              <a:bodyPr wrap="square" rtlCol="0">
                <a:spAutoFit/>
              </a:bodyPr>
              <a:lstStyle/>
              <a:p>
                <a:r>
                  <a:rPr lang="en-GB">
                    <a:solidFill>
                      <a:srgbClr val="FF0000"/>
                    </a:solidFill>
                    <a:latin typeface="Bahnschrift" panose="020B0502040204020203" pitchFamily="34" charset="0"/>
                  </a:rPr>
                  <a:t>In the worst case </a:t>
                </a:r>
                <a14:m>
                  <m:oMath xmlns:m="http://schemas.openxmlformats.org/officeDocument/2006/math">
                    <m:r>
                      <a:rPr lang="it-IT" b="0" i="1" smtClean="0">
                        <a:solidFill>
                          <a:srgbClr val="FF0000"/>
                        </a:solidFill>
                        <a:latin typeface="Cambria Math" panose="02040503050406030204" pitchFamily="18" charset="0"/>
                      </a:rPr>
                      <m:t>𝑆</m:t>
                    </m:r>
                    <m:r>
                      <a:rPr lang="it-IT" b="0" i="1" smtClean="0">
                        <a:solidFill>
                          <a:srgbClr val="FF0000"/>
                        </a:solidFill>
                        <a:latin typeface="Cambria Math" panose="02040503050406030204" pitchFamily="18" charset="0"/>
                      </a:rPr>
                      <m:t>=15</m:t>
                    </m:r>
                  </m:oMath>
                </a14:m>
                <a:r>
                  <a:rPr lang="en-GB">
                    <a:solidFill>
                      <a:srgbClr val="FF0000"/>
                    </a:solidFill>
                    <a:latin typeface="Bahnschrift" panose="020B0502040204020203" pitchFamily="34" charset="0"/>
                  </a:rPr>
                  <a:t> as in deterministic scenario</a:t>
                </a:r>
              </a:p>
            </p:txBody>
          </p:sp>
        </mc:Choice>
        <mc:Fallback xmlns="">
          <p:sp>
            <p:nvSpPr>
              <p:cNvPr id="24" name="CasellaDiTesto 23">
                <a:extLst>
                  <a:ext uri="{FF2B5EF4-FFF2-40B4-BE49-F238E27FC236}">
                    <a16:creationId xmlns:a16="http://schemas.microsoft.com/office/drawing/2014/main" id="{5AAF4287-1C07-A343-89A6-D8AA0B726D66}"/>
                  </a:ext>
                </a:extLst>
              </p:cNvPr>
              <p:cNvSpPr txBox="1">
                <a:spLocks noRot="1" noChangeAspect="1" noMove="1" noResize="1" noEditPoints="1" noAdjustHandles="1" noChangeArrowheads="1" noChangeShapeType="1" noTextEdit="1"/>
              </p:cNvSpPr>
              <p:nvPr/>
            </p:nvSpPr>
            <p:spPr>
              <a:xfrm>
                <a:off x="1862328" y="977741"/>
                <a:ext cx="3713584" cy="646331"/>
              </a:xfrm>
              <a:prstGeom prst="rect">
                <a:avLst/>
              </a:prstGeom>
              <a:blipFill>
                <a:blip r:embed="rId8"/>
                <a:stretch>
                  <a:fillRect l="-1478"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7003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up)">
                                      <p:cBhvr>
                                        <p:cTn id="13" dur="500"/>
                                        <p:tgtEl>
                                          <p:spTgt spid="23"/>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ppt_y</p:attrName>
                                        </p:attrNameLst>
                                      </p:cBhvr>
                                      <p:tavLst>
                                        <p:tav tm="0">
                                          <p:val>
                                            <p:strVal val="#ppt_y+#ppt_h*1.125000"/>
                                          </p:val>
                                        </p:tav>
                                        <p:tav tm="100000">
                                          <p:val>
                                            <p:strVal val="#ppt_y"/>
                                          </p:val>
                                        </p:tav>
                                      </p:tavLst>
                                    </p:anim>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Left)">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3" grpId="0" animBg="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568939" y="6446622"/>
            <a:ext cx="460142" cy="35273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4000" b="1">
                <a:latin typeface="Bahnschrift"/>
              </a:rPr>
              <a:t>Parking dimensioning</a:t>
            </a:r>
            <a:endParaRPr lang="en-GB" sz="4000" b="1" i="0" u="none" strike="noStrike" kern="1200" cap="none" spc="0" normalizeH="0" baseline="0" noProof="0">
              <a:ln>
                <a:noFill/>
              </a:ln>
              <a:effectLst/>
              <a:uLnTx/>
              <a:uFillTx/>
              <a:latin typeface="Bahnschrift" panose="020B0502040204020203" pitchFamily="34" charset="0"/>
            </a:endParaRP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 name="Rectangle 1">
            <a:extLst>
              <a:ext uri="{FF2B5EF4-FFF2-40B4-BE49-F238E27FC236}">
                <a16:creationId xmlns:a16="http://schemas.microsoft.com/office/drawing/2014/main" id="{D897AA62-15F2-4B69-96E1-74D3ACB86A5C}"/>
              </a:ext>
            </a:extLst>
          </p:cNvPr>
          <p:cNvSpPr/>
          <p:nvPr/>
        </p:nvSpPr>
        <p:spPr>
          <a:xfrm>
            <a:off x="7044745" y="5310675"/>
            <a:ext cx="5140084" cy="1052443"/>
          </a:xfrm>
          <a:custGeom>
            <a:avLst/>
            <a:gdLst>
              <a:gd name="connsiteX0" fmla="*/ 0 w 5140084"/>
              <a:gd name="connsiteY0" fmla="*/ 0 h 1052443"/>
              <a:gd name="connsiteX1" fmla="*/ 5140084 w 5140084"/>
              <a:gd name="connsiteY1" fmla="*/ 0 h 1052443"/>
              <a:gd name="connsiteX2" fmla="*/ 5140084 w 5140084"/>
              <a:gd name="connsiteY2" fmla="*/ 1052443 h 1052443"/>
              <a:gd name="connsiteX3" fmla="*/ 0 w 5140084"/>
              <a:gd name="connsiteY3" fmla="*/ 1052443 h 1052443"/>
              <a:gd name="connsiteX4" fmla="*/ 0 w 5140084"/>
              <a:gd name="connsiteY4" fmla="*/ 0 h 1052443"/>
              <a:gd name="connsiteX0" fmla="*/ 0 w 5140084"/>
              <a:gd name="connsiteY0" fmla="*/ 0 h 1052443"/>
              <a:gd name="connsiteX1" fmla="*/ 5140084 w 5140084"/>
              <a:gd name="connsiteY1" fmla="*/ 0 h 1052443"/>
              <a:gd name="connsiteX2" fmla="*/ 5140084 w 5140084"/>
              <a:gd name="connsiteY2" fmla="*/ 1052443 h 1052443"/>
              <a:gd name="connsiteX3" fmla="*/ 0 w 5140084"/>
              <a:gd name="connsiteY3" fmla="*/ 1052443 h 1052443"/>
              <a:gd name="connsiteX4" fmla="*/ 0 w 5140084"/>
              <a:gd name="connsiteY4" fmla="*/ 0 h 1052443"/>
              <a:gd name="connsiteX0" fmla="*/ 0 w 5140084"/>
              <a:gd name="connsiteY0" fmla="*/ 0 h 1052443"/>
              <a:gd name="connsiteX1" fmla="*/ 5140084 w 5140084"/>
              <a:gd name="connsiteY1" fmla="*/ 0 h 1052443"/>
              <a:gd name="connsiteX2" fmla="*/ 5140084 w 5140084"/>
              <a:gd name="connsiteY2" fmla="*/ 1052443 h 1052443"/>
              <a:gd name="connsiteX3" fmla="*/ 0 w 5140084"/>
              <a:gd name="connsiteY3" fmla="*/ 1052443 h 1052443"/>
              <a:gd name="connsiteX4" fmla="*/ 0 w 5140084"/>
              <a:gd name="connsiteY4" fmla="*/ 0 h 105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0084" h="1052443" fill="none" extrusionOk="0">
                <a:moveTo>
                  <a:pt x="0" y="0"/>
                </a:moveTo>
                <a:cubicBezTo>
                  <a:pt x="815494" y="-203927"/>
                  <a:pt x="3824195" y="115740"/>
                  <a:pt x="5140084" y="0"/>
                </a:cubicBezTo>
                <a:cubicBezTo>
                  <a:pt x="5178725" y="143772"/>
                  <a:pt x="5137473" y="904852"/>
                  <a:pt x="5140084" y="1052443"/>
                </a:cubicBezTo>
                <a:cubicBezTo>
                  <a:pt x="4283686" y="977335"/>
                  <a:pt x="1187327" y="684138"/>
                  <a:pt x="0" y="1052443"/>
                </a:cubicBezTo>
                <a:cubicBezTo>
                  <a:pt x="-125701" y="848637"/>
                  <a:pt x="70649" y="291890"/>
                  <a:pt x="0" y="0"/>
                </a:cubicBezTo>
                <a:close/>
              </a:path>
              <a:path w="5140084" h="1052443" stroke="0" extrusionOk="0">
                <a:moveTo>
                  <a:pt x="0" y="0"/>
                </a:moveTo>
                <a:cubicBezTo>
                  <a:pt x="2174008" y="139146"/>
                  <a:pt x="4462231" y="-28390"/>
                  <a:pt x="5140084" y="0"/>
                </a:cubicBezTo>
                <a:cubicBezTo>
                  <a:pt x="5070682" y="529927"/>
                  <a:pt x="5169262" y="813366"/>
                  <a:pt x="5140084" y="1052443"/>
                </a:cubicBezTo>
                <a:cubicBezTo>
                  <a:pt x="4252847" y="1198570"/>
                  <a:pt x="688106" y="895370"/>
                  <a:pt x="0" y="1052443"/>
                </a:cubicBezTo>
                <a:cubicBezTo>
                  <a:pt x="-49945" y="763074"/>
                  <a:pt x="-30890" y="173322"/>
                  <a:pt x="0" y="0"/>
                </a:cubicBezTo>
                <a:close/>
              </a:path>
              <a:path w="5140084" h="1052443" fill="none" stroke="0" extrusionOk="0">
                <a:moveTo>
                  <a:pt x="0" y="0"/>
                </a:moveTo>
                <a:cubicBezTo>
                  <a:pt x="606863" y="312436"/>
                  <a:pt x="3409920" y="279846"/>
                  <a:pt x="5140084" y="0"/>
                </a:cubicBezTo>
                <a:cubicBezTo>
                  <a:pt x="5183867" y="137901"/>
                  <a:pt x="5148909" y="895471"/>
                  <a:pt x="5140084" y="1052443"/>
                </a:cubicBezTo>
                <a:cubicBezTo>
                  <a:pt x="3812268" y="1106940"/>
                  <a:pt x="1822782" y="1098003"/>
                  <a:pt x="0" y="1052443"/>
                </a:cubicBezTo>
                <a:cubicBezTo>
                  <a:pt x="9710" y="760206"/>
                  <a:pt x="-8828" y="434422"/>
                  <a:pt x="0" y="0"/>
                </a:cubicBezTo>
                <a:close/>
              </a:path>
              <a:path w="5140084" h="1052443" fill="none" stroke="0" extrusionOk="0">
                <a:moveTo>
                  <a:pt x="0" y="0"/>
                </a:moveTo>
                <a:cubicBezTo>
                  <a:pt x="631293" y="-14013"/>
                  <a:pt x="3703801" y="94772"/>
                  <a:pt x="5140084" y="0"/>
                </a:cubicBezTo>
                <a:cubicBezTo>
                  <a:pt x="5178748" y="138808"/>
                  <a:pt x="5141993" y="911589"/>
                  <a:pt x="5140084" y="1052443"/>
                </a:cubicBezTo>
                <a:cubicBezTo>
                  <a:pt x="4029603" y="1042868"/>
                  <a:pt x="1269428" y="1022170"/>
                  <a:pt x="0" y="1052443"/>
                </a:cubicBezTo>
                <a:cubicBezTo>
                  <a:pt x="-37533" y="804949"/>
                  <a:pt x="37387" y="324709"/>
                  <a:pt x="0" y="0"/>
                </a:cubicBezTo>
                <a:close/>
              </a:path>
            </a:pathLst>
          </a:custGeom>
          <a:ln w="19050" cap="rnd" cmpd="dbl">
            <a:solidFill>
              <a:schemeClr val="accent1">
                <a:alpha val="0"/>
              </a:schemeClr>
            </a:solidFill>
            <a:extLst>
              <a:ext uri="{C807C97D-BFC1-408E-A445-0C87EB9F89A2}">
                <ask:lineSketchStyleProps xmlns:ask="http://schemas.microsoft.com/office/drawing/2018/sketchyshapes" sd="981765707">
                  <a:custGeom>
                    <a:avLst/>
                    <a:gdLst>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 name="connsiteX0" fmla="*/ 0 w 6386545"/>
                      <a:gd name="connsiteY0" fmla="*/ 0 h 1052443"/>
                      <a:gd name="connsiteX1" fmla="*/ 6386545 w 6386545"/>
                      <a:gd name="connsiteY1" fmla="*/ 0 h 1052443"/>
                      <a:gd name="connsiteX2" fmla="*/ 6386545 w 6386545"/>
                      <a:gd name="connsiteY2" fmla="*/ 1052443 h 1052443"/>
                      <a:gd name="connsiteX3" fmla="*/ 0 w 6386545"/>
                      <a:gd name="connsiteY3" fmla="*/ 1052443 h 1052443"/>
                      <a:gd name="connsiteX4" fmla="*/ 0 w 6386545"/>
                      <a:gd name="connsiteY4" fmla="*/ 0 h 1052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6545" h="1052443" fill="none" extrusionOk="0">
                        <a:moveTo>
                          <a:pt x="0" y="0"/>
                        </a:moveTo>
                        <a:cubicBezTo>
                          <a:pt x="807314" y="-46395"/>
                          <a:pt x="4648608" y="110273"/>
                          <a:pt x="6386545" y="0"/>
                        </a:cubicBezTo>
                        <a:cubicBezTo>
                          <a:pt x="6431237" y="139206"/>
                          <a:pt x="6393394" y="905027"/>
                          <a:pt x="6386545" y="1052443"/>
                        </a:cubicBezTo>
                        <a:cubicBezTo>
                          <a:pt x="5272206" y="971468"/>
                          <a:pt x="1805132" y="805303"/>
                          <a:pt x="0" y="1052443"/>
                        </a:cubicBezTo>
                        <a:cubicBezTo>
                          <a:pt x="-108546" y="837196"/>
                          <a:pt x="59991" y="322210"/>
                          <a:pt x="0" y="0"/>
                        </a:cubicBezTo>
                        <a:close/>
                      </a:path>
                      <a:path w="6386545" h="1052443" stroke="0" extrusionOk="0">
                        <a:moveTo>
                          <a:pt x="0" y="0"/>
                        </a:moveTo>
                        <a:cubicBezTo>
                          <a:pt x="2717717" y="78364"/>
                          <a:pt x="5494817" y="-102667"/>
                          <a:pt x="6386545" y="0"/>
                        </a:cubicBezTo>
                        <a:cubicBezTo>
                          <a:pt x="6321180" y="525474"/>
                          <a:pt x="6437663" y="852077"/>
                          <a:pt x="6386545" y="1052443"/>
                        </a:cubicBezTo>
                        <a:cubicBezTo>
                          <a:pt x="5277240" y="1150617"/>
                          <a:pt x="759272" y="914360"/>
                          <a:pt x="0" y="1052443"/>
                        </a:cubicBezTo>
                        <a:cubicBezTo>
                          <a:pt x="-59561" y="758503"/>
                          <a:pt x="-39757" y="167942"/>
                          <a:pt x="0" y="0"/>
                        </a:cubicBezTo>
                        <a:close/>
                      </a:path>
                      <a:path w="6386545" h="1052443" fill="none" stroke="0" extrusionOk="0">
                        <a:moveTo>
                          <a:pt x="0" y="0"/>
                        </a:moveTo>
                        <a:cubicBezTo>
                          <a:pt x="631012" y="245350"/>
                          <a:pt x="4350904" y="13079"/>
                          <a:pt x="6386545" y="0"/>
                        </a:cubicBezTo>
                        <a:cubicBezTo>
                          <a:pt x="6439018" y="136244"/>
                          <a:pt x="6411965" y="912696"/>
                          <a:pt x="6386545" y="1052443"/>
                        </a:cubicBezTo>
                        <a:cubicBezTo>
                          <a:pt x="5041740" y="971720"/>
                          <a:pt x="1960358" y="1133604"/>
                          <a:pt x="0" y="1052443"/>
                        </a:cubicBezTo>
                        <a:cubicBezTo>
                          <a:pt x="5307" y="784786"/>
                          <a:pt x="-15787" y="38355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6">
            <a:extLst>
              <a:ext uri="{FF2B5EF4-FFF2-40B4-BE49-F238E27FC236}">
                <a16:creationId xmlns:a16="http://schemas.microsoft.com/office/drawing/2014/main" id="{F76E01D0-EB20-48C1-B406-A671E7C69AB3}"/>
              </a:ext>
            </a:extLst>
          </p:cNvPr>
          <p:cNvGrpSpPr/>
          <p:nvPr/>
        </p:nvGrpSpPr>
        <p:grpSpPr>
          <a:xfrm>
            <a:off x="7196959" y="5406776"/>
            <a:ext cx="5037625" cy="862671"/>
            <a:chOff x="316053" y="4980593"/>
            <a:chExt cx="7545042" cy="1081075"/>
          </a:xfrm>
          <a:effectLst>
            <a:outerShdw blurRad="50800" dist="38100" dir="5400000" algn="t" rotWithShape="0">
              <a:prstClr val="black">
                <a:alpha val="40000"/>
              </a:prstClr>
            </a:outerShdw>
          </a:effectLst>
        </p:grpSpPr>
        <p:sp>
          <p:nvSpPr>
            <p:cNvPr id="17" name="Rectangle: Rounded Corners 37">
              <a:extLst>
                <a:ext uri="{FF2B5EF4-FFF2-40B4-BE49-F238E27FC236}">
                  <a16:creationId xmlns:a16="http://schemas.microsoft.com/office/drawing/2014/main" id="{23D3431A-9AC0-4B5A-B9E2-7B5DA1EE23FE}"/>
                </a:ext>
              </a:extLst>
            </p:cNvPr>
            <p:cNvSpPr/>
            <p:nvPr/>
          </p:nvSpPr>
          <p:spPr>
            <a:xfrm>
              <a:off x="379833" y="4980593"/>
              <a:ext cx="7194559"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38">
              <a:extLst>
                <a:ext uri="{FF2B5EF4-FFF2-40B4-BE49-F238E27FC236}">
                  <a16:creationId xmlns:a16="http://schemas.microsoft.com/office/drawing/2014/main" id="{F37F801E-984F-403D-A84E-A906A37B95A9}"/>
                </a:ext>
              </a:extLst>
            </p:cNvPr>
            <p:cNvSpPr txBox="1"/>
            <p:nvPr/>
          </p:nvSpPr>
          <p:spPr>
            <a:xfrm>
              <a:off x="1801679" y="5150316"/>
              <a:ext cx="6059416" cy="732824"/>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a:latin typeface="Bahnschrift"/>
                </a:rPr>
                <a:t>OBJECTIVE</a:t>
              </a:r>
              <a:endParaRPr kumimoji="0" lang="en-GB" sz="1600" b="1" i="0" u="none" strike="noStrike" kern="1200" cap="none" spc="0" normalizeH="0" baseline="0" noProof="0">
                <a:ln>
                  <a:noFill/>
                </a:ln>
                <a:effectLst/>
                <a:uLnTx/>
                <a:uFillTx/>
                <a:latin typeface="Bahnschrift"/>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effectLst/>
                  <a:uLnTx/>
                  <a:uFillTx/>
                  <a:latin typeface="Bahnschrift"/>
                </a:rPr>
                <a:t>Dimensioning of the parking area</a:t>
              </a:r>
              <a:endParaRPr lang="en-GB" sz="1600" b="0" i="0" u="none" strike="noStrike" kern="1200" cap="none" spc="0" normalizeH="0" baseline="0" noProof="0">
                <a:ln>
                  <a:noFill/>
                </a:ln>
                <a:effectLst/>
                <a:uLnTx/>
                <a:uFillTx/>
                <a:latin typeface="Bahnschrift"/>
              </a:endParaRPr>
            </a:p>
          </p:txBody>
        </p:sp>
        <p:pic>
          <p:nvPicPr>
            <p:cNvPr id="19" name="Picture 39" descr="Logo, icon&#10;&#10;Description automatically generated">
              <a:extLst>
                <a:ext uri="{FF2B5EF4-FFF2-40B4-BE49-F238E27FC236}">
                  <a16:creationId xmlns:a16="http://schemas.microsoft.com/office/drawing/2014/main" id="{0FE7216A-6F98-4729-B793-99215EBC4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53" y="4981023"/>
              <a:ext cx="1257288" cy="1080645"/>
            </a:xfrm>
            <a:prstGeom prst="rect">
              <a:avLst/>
            </a:prstGeom>
          </p:spPr>
        </p:pic>
      </p:grpSp>
      <p:pic>
        <p:nvPicPr>
          <p:cNvPr id="2" name="Immagine 4">
            <a:extLst>
              <a:ext uri="{FF2B5EF4-FFF2-40B4-BE49-F238E27FC236}">
                <a16:creationId xmlns:a16="http://schemas.microsoft.com/office/drawing/2014/main" id="{0AC8973A-9786-4B43-A4D3-27A463BA4801}"/>
              </a:ext>
            </a:extLst>
          </p:cNvPr>
          <p:cNvPicPr>
            <a:picLocks noChangeAspect="1"/>
          </p:cNvPicPr>
          <p:nvPr/>
        </p:nvPicPr>
        <p:blipFill>
          <a:blip r:embed="rId4"/>
          <a:stretch>
            <a:fillRect/>
          </a:stretch>
        </p:blipFill>
        <p:spPr>
          <a:xfrm>
            <a:off x="389720" y="2643776"/>
            <a:ext cx="5304158" cy="3612602"/>
          </a:xfrm>
          <a:prstGeom prst="rect">
            <a:avLst/>
          </a:prstGeom>
        </p:spPr>
      </p:pic>
      <p:sp>
        <p:nvSpPr>
          <p:cNvPr id="6" name="CasellaDiTesto 5">
            <a:extLst>
              <a:ext uri="{FF2B5EF4-FFF2-40B4-BE49-F238E27FC236}">
                <a16:creationId xmlns:a16="http://schemas.microsoft.com/office/drawing/2014/main" id="{CD6CD6A3-E654-AF46-AA74-CB86DBC0257A}"/>
              </a:ext>
            </a:extLst>
          </p:cNvPr>
          <p:cNvSpPr txBox="1"/>
          <p:nvPr/>
        </p:nvSpPr>
        <p:spPr>
          <a:xfrm>
            <a:off x="2202145" y="1208511"/>
            <a:ext cx="7787709" cy="1200329"/>
          </a:xfrm>
          <a:prstGeom prst="rect">
            <a:avLst/>
          </a:prstGeom>
          <a:noFill/>
        </p:spPr>
        <p:txBody>
          <a:bodyPr wrap="none" rtlCol="0">
            <a:spAutoFit/>
          </a:bodyPr>
          <a:lstStyle/>
          <a:p>
            <a:r>
              <a:rPr lang="en-GB" b="1">
                <a:latin typeface="Bahnschrift" panose="020B0502040204020203" pitchFamily="34" charset="0"/>
              </a:rPr>
              <a:t>DIMENSIONING STUDY</a:t>
            </a:r>
          </a:p>
          <a:p>
            <a:pPr marL="285750" indent="-285750">
              <a:buFont typeface="Arial" panose="020B0604020202020204" pitchFamily="34" charset="0"/>
              <a:buChar char="•"/>
            </a:pPr>
            <a:r>
              <a:rPr lang="en-GB">
                <a:latin typeface="Bahnschrift" panose="020B0502040204020203" pitchFamily="34" charset="0"/>
              </a:rPr>
              <a:t>We want to find a good size for our parking area</a:t>
            </a:r>
          </a:p>
          <a:p>
            <a:pPr marL="285750" indent="-285750">
              <a:buFont typeface="Arial" panose="020B0604020202020204" pitchFamily="34" charset="0"/>
              <a:buChar char="•"/>
            </a:pPr>
            <a:r>
              <a:rPr lang="en-GB">
                <a:latin typeface="Bahnschrift" panose="020B0502040204020203" pitchFamily="34" charset="0"/>
              </a:rPr>
              <a:t>Random variables → cannot calculate the maximum occupancy</a:t>
            </a:r>
          </a:p>
          <a:p>
            <a:pPr marL="285750" indent="-285750">
              <a:buFont typeface="Arial" panose="020B0604020202020204" pitchFamily="34" charset="0"/>
              <a:buChar char="•"/>
            </a:pPr>
            <a:r>
              <a:rPr lang="en-GB">
                <a:latin typeface="Bahnschrift" panose="020B0502040204020203" pitchFamily="34" charset="0"/>
              </a:rPr>
              <a:t>Mean is not a good indicator → airplanes will not find parking too often</a:t>
            </a:r>
          </a:p>
        </p:txBody>
      </p:sp>
      <p:grpSp>
        <p:nvGrpSpPr>
          <p:cNvPr id="20" name="Group 45">
            <a:extLst>
              <a:ext uri="{FF2B5EF4-FFF2-40B4-BE49-F238E27FC236}">
                <a16:creationId xmlns:a16="http://schemas.microsoft.com/office/drawing/2014/main" id="{EBFAA542-9B50-0947-89E7-57C4DEDB51AD}"/>
              </a:ext>
            </a:extLst>
          </p:cNvPr>
          <p:cNvGrpSpPr/>
          <p:nvPr/>
        </p:nvGrpSpPr>
        <p:grpSpPr>
          <a:xfrm>
            <a:off x="6095999" y="2606780"/>
            <a:ext cx="5410735" cy="1052443"/>
            <a:chOff x="2785534" y="3940300"/>
            <a:chExt cx="5148080" cy="925259"/>
          </a:xfrm>
        </p:grpSpPr>
        <p:sp>
          <p:nvSpPr>
            <p:cNvPr id="21" name="Rectangle: Rounded Corners 38">
              <a:extLst>
                <a:ext uri="{FF2B5EF4-FFF2-40B4-BE49-F238E27FC236}">
                  <a16:creationId xmlns:a16="http://schemas.microsoft.com/office/drawing/2014/main" id="{DC1CBA1F-7D04-914B-8467-D45388FD47E9}"/>
                </a:ext>
              </a:extLst>
            </p:cNvPr>
            <p:cNvSpPr/>
            <p:nvPr/>
          </p:nvSpPr>
          <p:spPr>
            <a:xfrm>
              <a:off x="2798214" y="3993746"/>
              <a:ext cx="5135400" cy="815495"/>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39">
              <a:extLst>
                <a:ext uri="{FF2B5EF4-FFF2-40B4-BE49-F238E27FC236}">
                  <a16:creationId xmlns:a16="http://schemas.microsoft.com/office/drawing/2014/main" id="{F4D776DA-A288-5940-9CFF-8C915C5D706D}"/>
                </a:ext>
              </a:extLst>
            </p:cNvPr>
            <p:cNvSpPr txBox="1"/>
            <p:nvPr/>
          </p:nvSpPr>
          <p:spPr>
            <a:xfrm>
              <a:off x="3820214" y="4109072"/>
              <a:ext cx="3947542" cy="5817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a:ln>
                    <a:noFill/>
                  </a:ln>
                  <a:solidFill>
                    <a:schemeClr val="bg1"/>
                  </a:solidFill>
                  <a:effectLst/>
                  <a:uLnTx/>
                  <a:uFillTx/>
                  <a:latin typeface="Bahnschrift" panose="020B0502040204020203" pitchFamily="34" charset="0"/>
                  <a:ea typeface="+mn-ea"/>
                  <a:cs typeface="+mn-cs"/>
                </a:rPr>
                <a:t>SOLUTION FOR PARKING DIMENSIONING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a:solidFill>
                    <a:prstClr val="black"/>
                  </a:solidFill>
                  <a:latin typeface="Bahnschrift" panose="020B0502040204020203" pitchFamily="34" charset="0"/>
                </a:rPr>
                <a:t>0.9 Quantile of the parking occupancy</a:t>
              </a:r>
              <a:endPar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pic>
          <p:nvPicPr>
            <p:cNvPr id="23" name="Picture 34" descr="Logo, icon&#10;&#10;Description automatically generated">
              <a:extLst>
                <a:ext uri="{FF2B5EF4-FFF2-40B4-BE49-F238E27FC236}">
                  <a16:creationId xmlns:a16="http://schemas.microsoft.com/office/drawing/2014/main" id="{5478BB73-29F0-5F42-ADAE-89C2C6CCA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5534" y="3940300"/>
              <a:ext cx="925259" cy="925259"/>
            </a:xfrm>
            <a:prstGeom prst="rect">
              <a:avLst/>
            </a:prstGeom>
          </p:spPr>
        </p:pic>
      </p:grpSp>
      <p:sp>
        <p:nvSpPr>
          <p:cNvPr id="24" name="Slide Number Placeholder 2">
            <a:extLst>
              <a:ext uri="{FF2B5EF4-FFF2-40B4-BE49-F238E27FC236}">
                <a16:creationId xmlns:a16="http://schemas.microsoft.com/office/drawing/2014/main" id="{D9AE27F3-33CF-584C-99D3-6E130CCEA37F}"/>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 name="Group 12">
            <a:extLst>
              <a:ext uri="{FF2B5EF4-FFF2-40B4-BE49-F238E27FC236}">
                <a16:creationId xmlns:a16="http://schemas.microsoft.com/office/drawing/2014/main" id="{C9E394DF-1B73-544A-9B27-9270D21953D7}"/>
              </a:ext>
            </a:extLst>
          </p:cNvPr>
          <p:cNvGrpSpPr>
            <a:grpSpLocks noChangeAspect="1"/>
          </p:cNvGrpSpPr>
          <p:nvPr/>
        </p:nvGrpSpPr>
        <p:grpSpPr>
          <a:xfrm>
            <a:off x="6109326" y="3875579"/>
            <a:ext cx="4389388" cy="1148996"/>
            <a:chOff x="7512004" y="4681878"/>
            <a:chExt cx="4592544" cy="1202177"/>
          </a:xfrm>
        </p:grpSpPr>
        <p:sp>
          <p:nvSpPr>
            <p:cNvPr id="27" name="Rectangle: Rounded Corners 25">
              <a:extLst>
                <a:ext uri="{FF2B5EF4-FFF2-40B4-BE49-F238E27FC236}">
                  <a16:creationId xmlns:a16="http://schemas.microsoft.com/office/drawing/2014/main" id="{9B578268-4A37-1E4F-8457-A61C099F10D7}"/>
                </a:ext>
              </a:extLst>
            </p:cNvPr>
            <p:cNvSpPr/>
            <p:nvPr/>
          </p:nvSpPr>
          <p:spPr>
            <a:xfrm>
              <a:off x="7512004" y="4681878"/>
              <a:ext cx="4592544" cy="1202177"/>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pic>
          <p:nvPicPr>
            <p:cNvPr id="28" name="Picture 30" descr="Icon&#10;&#10;Description automatically generated">
              <a:extLst>
                <a:ext uri="{FF2B5EF4-FFF2-40B4-BE49-F238E27FC236}">
                  <a16:creationId xmlns:a16="http://schemas.microsoft.com/office/drawing/2014/main" id="{88721776-A0C1-8E4D-AB18-9E4AAABCF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2004" y="4757021"/>
              <a:ext cx="1051890" cy="1051890"/>
            </a:xfrm>
            <a:prstGeom prst="rect">
              <a:avLst/>
            </a:prstGeom>
          </p:spPr>
        </p:pic>
        <p:sp>
          <p:nvSpPr>
            <p:cNvPr id="29" name="TextBox 31">
              <a:extLst>
                <a:ext uri="{FF2B5EF4-FFF2-40B4-BE49-F238E27FC236}">
                  <a16:creationId xmlns:a16="http://schemas.microsoft.com/office/drawing/2014/main" id="{E38F6FD4-11F3-3B45-9FD2-FF1CBC373B71}"/>
                </a:ext>
              </a:extLst>
            </p:cNvPr>
            <p:cNvSpPr txBox="1"/>
            <p:nvPr/>
          </p:nvSpPr>
          <p:spPr>
            <a:xfrm>
              <a:off x="8823027" y="4695074"/>
              <a:ext cx="105189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FACTORS</a:t>
              </a:r>
            </a:p>
          </p:txBody>
        </p:sp>
        <mc:AlternateContent xmlns:mc="http://schemas.openxmlformats.org/markup-compatibility/2006" xmlns:a14="http://schemas.microsoft.com/office/drawing/2010/main">
          <mc:Choice Requires="a14">
            <p:sp>
              <p:nvSpPr>
                <p:cNvPr id="30" name="TextBox 32">
                  <a:extLst>
                    <a:ext uri="{FF2B5EF4-FFF2-40B4-BE49-F238E27FC236}">
                      <a16:creationId xmlns:a16="http://schemas.microsoft.com/office/drawing/2014/main" id="{CC67D2C1-90D0-1D4D-A7AC-DB33FB033F8A}"/>
                    </a:ext>
                  </a:extLst>
                </p:cNvPr>
                <p:cNvSpPr txBox="1"/>
                <p:nvPr/>
              </p:nvSpPr>
              <p:spPr>
                <a:xfrm>
                  <a:off x="8659718" y="4978996"/>
                  <a:ext cx="3323185" cy="858323"/>
                </a:xfrm>
                <a:prstGeom prst="rect">
                  <a:avLst/>
                </a:prstGeom>
                <a:noFill/>
              </p:spPr>
              <p:txBody>
                <a:bodyPr wrap="square" rtlCol="0">
                  <a:spAutoFit/>
                </a:bodyPr>
                <a:lstStyle/>
                <a:p>
                  <a:pPr marL="285750" lvl="0" indent="-285750">
                    <a:buFont typeface="Arial" panose="020B0604020202020204" pitchFamily="34" charset="0"/>
                    <a:buChar char="•"/>
                    <a:defRPr/>
                  </a:pPr>
                  <a14:m>
                    <m:oMath xmlns:m="http://schemas.openxmlformats.org/officeDocument/2006/math">
                      <m:sSub>
                        <m:sSubPr>
                          <m:ctrlPr>
                            <a:rPr kumimoji="0" lang="en-GB" sz="15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it-IT" sz="15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e>
                        <m:sub>
                          <m:r>
                            <a:rPr kumimoji="0" lang="it-IT" sz="15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oMath>
                  </a14:m>
                  <a:r>
                    <a:rPr kumimoji="0" lang="it-IT"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 3600..36000 </a:t>
                  </a:r>
                  <a:r>
                    <a:rPr kumimoji="0" lang="it-IT" sz="15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s</a:t>
                  </a:r>
                  <a:r>
                    <a:rPr kumimoji="0" lang="it-IT"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it-IT" sz="15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step</a:t>
                  </a:r>
                  <a:r>
                    <a:rPr kumimoji="0" lang="it-IT"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8100</a:t>
                  </a:r>
                </a:p>
                <a:p>
                  <a:pPr marL="285750" lvl="0" indent="-285750">
                    <a:buFont typeface="Arial" panose="020B0604020202020204" pitchFamily="34" charset="0"/>
                    <a:buChar char="•"/>
                    <a:defRPr/>
                  </a:pPr>
                  <a14:m>
                    <m:oMath xmlns:m="http://schemas.openxmlformats.org/officeDocument/2006/math">
                      <m:sSub>
                        <m:sSubPr>
                          <m:ctrlPr>
                            <a:rPr lang="en-GB" sz="1500" i="1">
                              <a:solidFill>
                                <a:prstClr val="black"/>
                              </a:solidFill>
                              <a:latin typeface="Cambria Math" panose="02040503050406030204" pitchFamily="18" charset="0"/>
                            </a:rPr>
                          </m:ctrlPr>
                        </m:sSubPr>
                        <m:e>
                          <m:r>
                            <a:rPr lang="it-IT" sz="1500" i="1">
                              <a:solidFill>
                                <a:prstClr val="black"/>
                              </a:solidFill>
                              <a:latin typeface="Cambria Math" panose="02040503050406030204" pitchFamily="18" charset="0"/>
                            </a:rPr>
                            <m:t>𝑡</m:t>
                          </m:r>
                        </m:e>
                        <m:sub>
                          <m:r>
                            <a:rPr lang="it-IT" sz="1500" b="0" i="1" smtClean="0">
                              <a:solidFill>
                                <a:prstClr val="black"/>
                              </a:solidFill>
                              <a:latin typeface="Cambria Math" panose="02040503050406030204" pitchFamily="18" charset="0"/>
                            </a:rPr>
                            <m:t>𝑜</m:t>
                          </m:r>
                        </m:sub>
                      </m:sSub>
                    </m:oMath>
                  </a14:m>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lang="en-GB" sz="1500">
                      <a:solidFill>
                        <a:prstClr val="black"/>
                      </a:solidFill>
                    </a:rPr>
                    <a:t> </a:t>
                  </a:r>
                  <a14:m>
                    <m:oMath xmlns:m="http://schemas.openxmlformats.org/officeDocument/2006/math">
                      <m:sSub>
                        <m:sSubPr>
                          <m:ctrlPr>
                            <a:rPr lang="en-GB" sz="1500" i="1">
                              <a:solidFill>
                                <a:prstClr val="black"/>
                              </a:solidFill>
                              <a:latin typeface="Cambria Math" panose="02040503050406030204" pitchFamily="18" charset="0"/>
                            </a:rPr>
                          </m:ctrlPr>
                        </m:sSubPr>
                        <m:e>
                          <m:r>
                            <a:rPr lang="it-IT" sz="1500" i="1">
                              <a:solidFill>
                                <a:prstClr val="black"/>
                              </a:solidFill>
                              <a:latin typeface="Cambria Math" panose="02040503050406030204" pitchFamily="18" charset="0"/>
                            </a:rPr>
                            <m:t>𝑡</m:t>
                          </m:r>
                        </m:e>
                        <m:sub>
                          <m:r>
                            <a:rPr lang="it-IT" sz="1500" b="0" i="1" smtClean="0">
                              <a:solidFill>
                                <a:prstClr val="black"/>
                              </a:solidFill>
                              <a:latin typeface="Cambria Math" panose="02040503050406030204" pitchFamily="18" charset="0"/>
                            </a:rPr>
                            <m:t>𝑙</m:t>
                          </m:r>
                        </m:sub>
                      </m:sSub>
                    </m:oMath>
                  </a14:m>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 600 s</a:t>
                  </a:r>
                </a:p>
                <a:p>
                  <a:pPr marL="285750" lvl="0" indent="-285750">
                    <a:buFont typeface="Arial" panose="020B0604020202020204" pitchFamily="34" charset="0"/>
                    <a:buChar char="•"/>
                    <a:defRPr/>
                  </a:pPr>
                  <a14:m>
                    <m:oMath xmlns:m="http://schemas.openxmlformats.org/officeDocument/2006/math">
                      <m:sSub>
                        <m:sSubPr>
                          <m:ctrlPr>
                            <a:rPr lang="en-GB" sz="1500" i="1">
                              <a:solidFill>
                                <a:prstClr val="black"/>
                              </a:solidFill>
                              <a:latin typeface="Cambria Math" panose="02040503050406030204" pitchFamily="18" charset="0"/>
                            </a:rPr>
                          </m:ctrlPr>
                        </m:sSubPr>
                        <m:e>
                          <m:r>
                            <a:rPr lang="it-IT" sz="1500" i="1">
                              <a:solidFill>
                                <a:prstClr val="black"/>
                              </a:solidFill>
                              <a:latin typeface="Cambria Math" panose="02040503050406030204" pitchFamily="18" charset="0"/>
                            </a:rPr>
                            <m:t>𝑡</m:t>
                          </m:r>
                        </m:e>
                        <m:sub>
                          <m:r>
                            <a:rPr lang="it-IT" sz="1500" b="0" i="1" smtClean="0">
                              <a:solidFill>
                                <a:prstClr val="black"/>
                              </a:solidFill>
                              <a:latin typeface="Cambria Math" panose="02040503050406030204" pitchFamily="18" charset="0"/>
                            </a:rPr>
                            <m:t>𝑣</m:t>
                          </m:r>
                        </m:sub>
                      </m:sSub>
                    </m:oMath>
                  </a14:m>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 2400..7200 s step 300</a:t>
                  </a:r>
                </a:p>
              </p:txBody>
            </p:sp>
          </mc:Choice>
          <mc:Fallback xmlns="">
            <p:sp>
              <p:nvSpPr>
                <p:cNvPr id="30" name="TextBox 32">
                  <a:extLst>
                    <a:ext uri="{FF2B5EF4-FFF2-40B4-BE49-F238E27FC236}">
                      <a16:creationId xmlns:a16="http://schemas.microsoft.com/office/drawing/2014/main" id="{CC67D2C1-90D0-1D4D-A7AC-DB33FB033F8A}"/>
                    </a:ext>
                  </a:extLst>
                </p:cNvPr>
                <p:cNvSpPr txBox="1">
                  <a:spLocks noRot="1" noChangeAspect="1" noMove="1" noResize="1" noEditPoints="1" noAdjustHandles="1" noChangeArrowheads="1" noChangeShapeType="1" noTextEdit="1"/>
                </p:cNvSpPr>
                <p:nvPr/>
              </p:nvSpPr>
              <p:spPr>
                <a:xfrm>
                  <a:off x="8659718" y="4978996"/>
                  <a:ext cx="3323185" cy="858323"/>
                </a:xfrm>
                <a:prstGeom prst="rect">
                  <a:avLst/>
                </a:prstGeom>
                <a:blipFill>
                  <a:blip r:embed="rId7"/>
                  <a:stretch>
                    <a:fillRect l="-576" t="-2222" b="-5185"/>
                  </a:stretch>
                </a:blipFill>
              </p:spPr>
              <p:txBody>
                <a:bodyPr/>
                <a:lstStyle/>
                <a:p>
                  <a:r>
                    <a:rPr lang="en-US">
                      <a:noFill/>
                    </a:rPr>
                    <a:t> </a:t>
                  </a:r>
                </a:p>
              </p:txBody>
            </p:sp>
          </mc:Fallback>
        </mc:AlternateContent>
      </p:grpSp>
    </p:spTree>
    <p:extLst>
      <p:ext uri="{BB962C8B-B14F-4D97-AF65-F5344CB8AC3E}">
        <p14:creationId xmlns:p14="http://schemas.microsoft.com/office/powerpoint/2010/main" val="195283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9"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568939" y="6446622"/>
            <a:ext cx="460142" cy="35273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4000" b="1">
                <a:latin typeface="Bahnschrift"/>
              </a:rPr>
              <a:t>Parking dimensioning</a:t>
            </a:r>
            <a:endParaRPr lang="en-GB" sz="4000" b="1" i="0" u="none" strike="noStrike" kern="1200" cap="none" spc="0" normalizeH="0" baseline="0" noProof="0">
              <a:ln>
                <a:noFill/>
              </a:ln>
              <a:effectLst/>
              <a:uLnTx/>
              <a:uFillTx/>
              <a:latin typeface="Bahnschrift" panose="020B0502040204020203" pitchFamily="34" charset="0"/>
            </a:endParaRP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5" name="Immagine 5">
            <a:extLst>
              <a:ext uri="{FF2B5EF4-FFF2-40B4-BE49-F238E27FC236}">
                <a16:creationId xmlns:a16="http://schemas.microsoft.com/office/drawing/2014/main" id="{E7FB89ED-5548-4E11-AF10-1A7EFEC036A8}"/>
              </a:ext>
            </a:extLst>
          </p:cNvPr>
          <p:cNvPicPr>
            <a:picLocks noChangeAspect="1"/>
          </p:cNvPicPr>
          <p:nvPr/>
        </p:nvPicPr>
        <p:blipFill>
          <a:blip r:embed="rId3"/>
          <a:stretch>
            <a:fillRect/>
          </a:stretch>
        </p:blipFill>
        <p:spPr>
          <a:xfrm>
            <a:off x="297490" y="1030825"/>
            <a:ext cx="5068238" cy="3594331"/>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3DBDB608-3C18-0741-9937-45781F34295A}"/>
                  </a:ext>
                </a:extLst>
              </p:cNvPr>
              <p:cNvSpPr txBox="1"/>
              <p:nvPr/>
            </p:nvSpPr>
            <p:spPr>
              <a:xfrm>
                <a:off x="6987957" y="1668536"/>
                <a:ext cx="3671583" cy="276999"/>
              </a:xfrm>
              <a:prstGeom prst="rect">
                <a:avLst/>
              </a:prstGeom>
              <a:noFill/>
            </p:spPr>
            <p:txBody>
              <a:bodyPr wrap="none" lIns="0" tIns="0" rIns="0" bIns="0" rtlCol="0">
                <a:spAutoFit/>
              </a:bodyPr>
              <a:lstStyle/>
              <a:p>
                <a14:m>
                  <m:oMath xmlns:m="http://schemas.openxmlformats.org/officeDocument/2006/math">
                    <m:r>
                      <a:rPr lang="en-GB" i="1" smtClean="0">
                        <a:latin typeface="Cambria Math" panose="02040503050406030204" pitchFamily="18" charset="0"/>
                      </a:rPr>
                      <m:t>𝑓</m:t>
                    </m:r>
                    <m:d>
                      <m:dPr>
                        <m:ctrlPr>
                          <a:rPr lang="en-GB" i="1" smtClean="0">
                            <a:latin typeface="Cambria Math" panose="02040503050406030204" pitchFamily="18" charset="0"/>
                          </a:rPr>
                        </m:ctrlPr>
                      </m:dPr>
                      <m:e>
                        <m:r>
                          <a:rPr lang="en-GB" i="1" smtClean="0">
                            <a:latin typeface="Cambria Math" panose="02040503050406030204" pitchFamily="18" charset="0"/>
                          </a:rPr>
                          <m:t>𝑥</m:t>
                        </m:r>
                      </m:e>
                    </m:d>
                    <m:r>
                      <a:rPr lang="en-GB" i="1" smtClean="0">
                        <a:latin typeface="Cambria Math" panose="02040503050406030204" pitchFamily="18" charset="0"/>
                      </a:rPr>
                      <m:t>=</m:t>
                    </m:r>
                    <m:r>
                      <a:rPr lang="it-IT" b="0" i="1" smtClean="0">
                        <a:latin typeface="Cambria Math" panose="02040503050406030204" pitchFamily="18" charset="0"/>
                      </a:rPr>
                      <m:t>1.29851883 </m:t>
                    </m:r>
                    <m:r>
                      <a:rPr lang="it-IT" b="0" i="1" smtClean="0">
                        <a:latin typeface="Cambria Math" panose="02040503050406030204" pitchFamily="18" charset="0"/>
                      </a:rPr>
                      <m:t>𝑥</m:t>
                    </m:r>
                    <m:r>
                      <a:rPr lang="it-IT" b="0" i="1" smtClean="0">
                        <a:latin typeface="Cambria Math" panose="02040503050406030204" pitchFamily="18" charset="0"/>
                      </a:rPr>
                      <m:t>+0.77097012</m:t>
                    </m:r>
                  </m:oMath>
                </a14:m>
                <a:r>
                  <a:rPr lang="en-GB"/>
                  <a:t> </a:t>
                </a:r>
              </a:p>
            </p:txBody>
          </p:sp>
        </mc:Choice>
        <mc:Fallback xmlns="">
          <p:sp>
            <p:nvSpPr>
              <p:cNvPr id="7" name="CasellaDiTesto 6">
                <a:extLst>
                  <a:ext uri="{FF2B5EF4-FFF2-40B4-BE49-F238E27FC236}">
                    <a16:creationId xmlns:a16="http://schemas.microsoft.com/office/drawing/2014/main" id="{3DBDB608-3C18-0741-9937-45781F34295A}"/>
                  </a:ext>
                </a:extLst>
              </p:cNvPr>
              <p:cNvSpPr txBox="1">
                <a:spLocks noRot="1" noChangeAspect="1" noMove="1" noResize="1" noEditPoints="1" noAdjustHandles="1" noChangeArrowheads="1" noChangeShapeType="1" noTextEdit="1"/>
              </p:cNvSpPr>
              <p:nvPr/>
            </p:nvSpPr>
            <p:spPr>
              <a:xfrm>
                <a:off x="6987957" y="1668536"/>
                <a:ext cx="3671583" cy="276999"/>
              </a:xfrm>
              <a:prstGeom prst="rect">
                <a:avLst/>
              </a:prstGeom>
              <a:blipFill>
                <a:blip r:embed="rId4"/>
                <a:stretch>
                  <a:fillRect l="-2985" t="-4444"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D39B30FB-4500-B245-BF39-959168587197}"/>
                  </a:ext>
                </a:extLst>
              </p:cNvPr>
              <p:cNvSpPr txBox="1"/>
              <p:nvPr/>
            </p:nvSpPr>
            <p:spPr>
              <a:xfrm>
                <a:off x="6987957" y="1154593"/>
                <a:ext cx="35818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𝑓</m:t>
                      </m:r>
                      <m:d>
                        <m:dPr>
                          <m:ctrlPr>
                            <a:rPr lang="en-GB" i="1" smtClean="0">
                              <a:latin typeface="Cambria Math" panose="02040503050406030204" pitchFamily="18" charset="0"/>
                            </a:rPr>
                          </m:ctrlPr>
                        </m:dPr>
                        <m:e>
                          <m:r>
                            <a:rPr lang="en-GB" i="1" smtClean="0">
                              <a:latin typeface="Cambria Math" panose="02040503050406030204" pitchFamily="18" charset="0"/>
                            </a:rPr>
                            <m:t>𝑥</m:t>
                          </m:r>
                        </m:e>
                      </m:d>
                      <m:r>
                        <a:rPr lang="en-GB" i="1" smtClean="0">
                          <a:latin typeface="Cambria Math" panose="02040503050406030204" pitchFamily="18" charset="0"/>
                        </a:rPr>
                        <m:t>=</m:t>
                      </m:r>
                      <m:r>
                        <m:rPr>
                          <m:nor/>
                        </m:rPr>
                        <a:rPr lang="it-IT">
                          <a:latin typeface="Cambria Math" panose="02040503050406030204" pitchFamily="18" charset="0"/>
                          <a:ea typeface="Cambria Math" panose="02040503050406030204" pitchFamily="18" charset="0"/>
                        </a:rPr>
                        <m:t>1.37464547</m:t>
                      </m:r>
                      <m:r>
                        <m:rPr>
                          <m:nor/>
                        </m:rPr>
                        <a:rPr lang="it-IT" b="0" i="0" smtClean="0"/>
                        <m:t> </m:t>
                      </m:r>
                      <m:r>
                        <a:rPr lang="it-IT" b="0" i="1" smtClean="0">
                          <a:latin typeface="Cambria Math" panose="02040503050406030204" pitchFamily="18" charset="0"/>
                        </a:rPr>
                        <m:t>𝑥</m:t>
                      </m:r>
                      <m:r>
                        <a:rPr lang="it-IT" b="0" i="1" smtClean="0">
                          <a:latin typeface="Cambria Math" panose="02040503050406030204" pitchFamily="18" charset="0"/>
                        </a:rPr>
                        <m:t>+</m:t>
                      </m:r>
                      <m:r>
                        <m:rPr>
                          <m:nor/>
                        </m:rPr>
                        <a:rPr lang="it-IT"/>
                        <m:t>1.22630968</m:t>
                      </m:r>
                    </m:oMath>
                  </m:oMathPara>
                </a14:m>
                <a:endParaRPr lang="en-GB"/>
              </a:p>
            </p:txBody>
          </p:sp>
        </mc:Choice>
        <mc:Fallback xmlns="">
          <p:sp>
            <p:nvSpPr>
              <p:cNvPr id="31" name="CasellaDiTesto 30">
                <a:extLst>
                  <a:ext uri="{FF2B5EF4-FFF2-40B4-BE49-F238E27FC236}">
                    <a16:creationId xmlns:a16="http://schemas.microsoft.com/office/drawing/2014/main" id="{D39B30FB-4500-B245-BF39-959168587197}"/>
                  </a:ext>
                </a:extLst>
              </p:cNvPr>
              <p:cNvSpPr txBox="1">
                <a:spLocks noRot="1" noChangeAspect="1" noMove="1" noResize="1" noEditPoints="1" noAdjustHandles="1" noChangeArrowheads="1" noChangeShapeType="1" noTextEdit="1"/>
              </p:cNvSpPr>
              <p:nvPr/>
            </p:nvSpPr>
            <p:spPr>
              <a:xfrm>
                <a:off x="6987957" y="1154593"/>
                <a:ext cx="3581814" cy="276999"/>
              </a:xfrm>
              <a:prstGeom prst="rect">
                <a:avLst/>
              </a:prstGeom>
              <a:blipFill>
                <a:blip r:embed="rId5"/>
                <a:stretch>
                  <a:fillRect l="-1871" t="-2174" r="-1190"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4660E70C-23CA-634B-A2BA-91D12A8D139D}"/>
                  </a:ext>
                </a:extLst>
              </p:cNvPr>
              <p:cNvSpPr txBox="1"/>
              <p:nvPr/>
            </p:nvSpPr>
            <p:spPr>
              <a:xfrm>
                <a:off x="7846061" y="2936461"/>
                <a:ext cx="3722878" cy="9850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it-IT" sz="3200" b="0" i="0" smtClean="0">
                          <a:latin typeface="Cambria Math" panose="02040503050406030204" pitchFamily="18" charset="0"/>
                        </a:rPr>
                        <m:t>S</m:t>
                      </m:r>
                      <m:r>
                        <a:rPr lang="it-IT" sz="3200" b="0" i="0" smtClean="0">
                          <a:latin typeface="Cambria Math" panose="02040503050406030204" pitchFamily="18" charset="0"/>
                        </a:rPr>
                        <m:t>=</m:t>
                      </m:r>
                      <m:d>
                        <m:dPr>
                          <m:begChr m:val="⌈"/>
                          <m:endChr m:val="⌉"/>
                          <m:ctrlPr>
                            <a:rPr lang="en-GB" sz="3200" i="1" smtClean="0">
                              <a:latin typeface="Cambria Math" panose="02040503050406030204" pitchFamily="18" charset="0"/>
                            </a:rPr>
                          </m:ctrlPr>
                        </m:dPr>
                        <m:e>
                          <m:r>
                            <a:rPr lang="it-IT" sz="3200" b="0" i="1" smtClean="0">
                              <a:latin typeface="Cambria Math" panose="02040503050406030204" pitchFamily="18" charset="0"/>
                            </a:rPr>
                            <m:t>1.38∗</m:t>
                          </m:r>
                          <m:f>
                            <m:fPr>
                              <m:ctrlPr>
                                <a:rPr lang="en-GB" sz="3200" i="1" smtClean="0">
                                  <a:latin typeface="Cambria Math" panose="02040503050406030204" pitchFamily="18" charset="0"/>
                                </a:rPr>
                              </m:ctrlPr>
                            </m:fPr>
                            <m:num>
                              <m:sSub>
                                <m:sSubPr>
                                  <m:ctrlPr>
                                    <a:rPr lang="en-GB" sz="3200" i="1" smtClean="0">
                                      <a:latin typeface="Cambria Math" panose="02040503050406030204" pitchFamily="18" charset="0"/>
                                    </a:rPr>
                                  </m:ctrlPr>
                                </m:sSubPr>
                                <m:e>
                                  <m:r>
                                    <a:rPr lang="it-IT" sz="3200" b="0" i="1" smtClean="0">
                                      <a:latin typeface="Cambria Math" panose="02040503050406030204" pitchFamily="18" charset="0"/>
                                    </a:rPr>
                                    <m:t>𝑡</m:t>
                                  </m:r>
                                </m:e>
                                <m:sub>
                                  <m:r>
                                    <a:rPr lang="it-IT" sz="3200" b="0" i="1" smtClean="0">
                                      <a:latin typeface="Cambria Math" panose="02040503050406030204" pitchFamily="18" charset="0"/>
                                    </a:rPr>
                                    <m:t>𝑝</m:t>
                                  </m:r>
                                </m:sub>
                              </m:sSub>
                            </m:num>
                            <m:den>
                              <m:sSub>
                                <m:sSubPr>
                                  <m:ctrlPr>
                                    <a:rPr lang="en-GB" sz="3200" i="1" smtClean="0">
                                      <a:latin typeface="Cambria Math" panose="02040503050406030204" pitchFamily="18" charset="0"/>
                                    </a:rPr>
                                  </m:ctrlPr>
                                </m:sSubPr>
                                <m:e>
                                  <m:r>
                                    <a:rPr lang="it-IT" sz="3200" b="0" i="1" smtClean="0">
                                      <a:latin typeface="Cambria Math" panose="02040503050406030204" pitchFamily="18" charset="0"/>
                                    </a:rPr>
                                    <m:t>𝑡</m:t>
                                  </m:r>
                                </m:e>
                                <m:sub>
                                  <m:r>
                                    <a:rPr lang="it-IT" sz="3200" b="0" i="1" smtClean="0">
                                      <a:latin typeface="Cambria Math" panose="02040503050406030204" pitchFamily="18" charset="0"/>
                                    </a:rPr>
                                    <m:t>𝑣</m:t>
                                  </m:r>
                                </m:sub>
                              </m:sSub>
                            </m:den>
                          </m:f>
                        </m:e>
                      </m:d>
                      <m:r>
                        <a:rPr lang="it-IT" sz="3200" b="0" i="1" smtClean="0">
                          <a:latin typeface="Cambria Math" panose="02040503050406030204" pitchFamily="18" charset="0"/>
                        </a:rPr>
                        <m:t>+1</m:t>
                      </m:r>
                    </m:oMath>
                  </m:oMathPara>
                </a14:m>
                <a:endParaRPr lang="en-GB" sz="3200"/>
              </a:p>
            </p:txBody>
          </p:sp>
        </mc:Choice>
        <mc:Fallback xmlns="">
          <p:sp>
            <p:nvSpPr>
              <p:cNvPr id="32" name="CasellaDiTesto 31">
                <a:extLst>
                  <a:ext uri="{FF2B5EF4-FFF2-40B4-BE49-F238E27FC236}">
                    <a16:creationId xmlns:a16="http://schemas.microsoft.com/office/drawing/2014/main" id="{4660E70C-23CA-634B-A2BA-91D12A8D139D}"/>
                  </a:ext>
                </a:extLst>
              </p:cNvPr>
              <p:cNvSpPr txBox="1">
                <a:spLocks noRot="1" noChangeAspect="1" noMove="1" noResize="1" noEditPoints="1" noAdjustHandles="1" noChangeArrowheads="1" noChangeShapeType="1" noTextEdit="1"/>
              </p:cNvSpPr>
              <p:nvPr/>
            </p:nvSpPr>
            <p:spPr>
              <a:xfrm>
                <a:off x="7846061" y="2936461"/>
                <a:ext cx="3722878" cy="985078"/>
              </a:xfrm>
              <a:prstGeom prst="rect">
                <a:avLst/>
              </a:prstGeom>
              <a:blipFill>
                <a:blip r:embed="rId6"/>
                <a:stretch>
                  <a:fillRect b="-11801"/>
                </a:stretch>
              </a:blipFill>
            </p:spPr>
            <p:txBody>
              <a:bodyPr/>
              <a:lstStyle/>
              <a:p>
                <a:r>
                  <a:rPr lang="en-US">
                    <a:noFill/>
                  </a:rPr>
                  <a:t> </a:t>
                </a:r>
              </a:p>
            </p:txBody>
          </p:sp>
        </mc:Fallback>
      </mc:AlternateContent>
      <p:grpSp>
        <p:nvGrpSpPr>
          <p:cNvPr id="33" name="Group 45">
            <a:extLst>
              <a:ext uri="{FF2B5EF4-FFF2-40B4-BE49-F238E27FC236}">
                <a16:creationId xmlns:a16="http://schemas.microsoft.com/office/drawing/2014/main" id="{7DEBE925-A6A1-0144-9CD4-3345DD005CED}"/>
              </a:ext>
            </a:extLst>
          </p:cNvPr>
          <p:cNvGrpSpPr/>
          <p:nvPr/>
        </p:nvGrpSpPr>
        <p:grpSpPr>
          <a:xfrm>
            <a:off x="759165" y="4727282"/>
            <a:ext cx="10661094" cy="1459984"/>
            <a:chOff x="2798214" y="3993746"/>
            <a:chExt cx="6039455" cy="1039174"/>
          </a:xfrm>
        </p:grpSpPr>
        <p:sp>
          <p:nvSpPr>
            <p:cNvPr id="34" name="Rectangle: Rounded Corners 38">
              <a:extLst>
                <a:ext uri="{FF2B5EF4-FFF2-40B4-BE49-F238E27FC236}">
                  <a16:creationId xmlns:a16="http://schemas.microsoft.com/office/drawing/2014/main" id="{0DE18267-0E10-1D4B-B53A-93CF0B75E6C2}"/>
                </a:ext>
              </a:extLst>
            </p:cNvPr>
            <p:cNvSpPr/>
            <p:nvPr/>
          </p:nvSpPr>
          <p:spPr>
            <a:xfrm>
              <a:off x="2798214" y="3993746"/>
              <a:ext cx="6039455" cy="1039174"/>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xtBox 39">
              <a:extLst>
                <a:ext uri="{FF2B5EF4-FFF2-40B4-BE49-F238E27FC236}">
                  <a16:creationId xmlns:a16="http://schemas.microsoft.com/office/drawing/2014/main" id="{8D472DD9-FE68-7E4E-82C2-A983EEEA0525}"/>
                </a:ext>
              </a:extLst>
            </p:cNvPr>
            <p:cNvSpPr txBox="1"/>
            <p:nvPr/>
          </p:nvSpPr>
          <p:spPr>
            <a:xfrm>
              <a:off x="3663637" y="4102584"/>
              <a:ext cx="5096129" cy="8214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a:ln>
                    <a:noFill/>
                  </a:ln>
                  <a:effectLst/>
                  <a:uLnTx/>
                  <a:uFillTx/>
                  <a:latin typeface="Bahnschrift" panose="020B0502040204020203" pitchFamily="34" charset="0"/>
                  <a:ea typeface="+mn-ea"/>
                  <a:cs typeface="+mn-cs"/>
                </a:rPr>
                <a:t>SOLUTION FOR PARKING DIMENSIONING</a:t>
              </a:r>
            </a:p>
            <a:p>
              <a:pPr lvl="0">
                <a:spcAft>
                  <a:spcPts val="600"/>
                </a:spcAft>
                <a:defRPr/>
              </a:pPr>
              <a:r>
                <a:rPr kumimoji="0" lang="en-GB" sz="1600" i="0" u="none" strike="noStrike" kern="1200" cap="none" spc="0" normalizeH="0" baseline="0" noProof="0">
                  <a:ln>
                    <a:noFill/>
                  </a:ln>
                  <a:effectLst/>
                  <a:uLnTx/>
                  <a:uFillTx/>
                  <a:latin typeface="Bahnschrift" panose="020B0502040204020203" pitchFamily="34" charset="0"/>
                  <a:ea typeface="+mn-ea"/>
                  <a:cs typeface="+mn-cs"/>
                </a:rPr>
                <a:t>We can define an a-priori dimension for the parking area just increasing the mean value by 38%, applying the ceiling function and increasing the result by 1</a:t>
              </a:r>
              <a:r>
                <a:rPr lang="en-GB" sz="1600">
                  <a:latin typeface="Bahnschrift" panose="020B0502040204020203" pitchFamily="34" charset="0"/>
                </a:rPr>
                <a:t>, such that the probability of not having enough space to contain the 0.9 quantile of the parking occupancy is close to 0 at any time</a:t>
              </a:r>
              <a:endParaRPr kumimoji="0" lang="en-GB" sz="1600" i="0" u="none" strike="noStrike" kern="1200" cap="none" spc="0" normalizeH="0" baseline="0" noProof="0">
                <a:ln>
                  <a:noFill/>
                </a:ln>
                <a:effectLst/>
                <a:uLnTx/>
                <a:uFillTx/>
                <a:latin typeface="Bahnschrift" panose="020B0502040204020203" pitchFamily="34" charset="0"/>
                <a:ea typeface="+mn-ea"/>
                <a:cs typeface="+mn-cs"/>
              </a:endParaRPr>
            </a:p>
          </p:txBody>
        </p:sp>
      </p:grpSp>
      <p:pic>
        <p:nvPicPr>
          <p:cNvPr id="24" name="Picture 39" descr="Logo, icon&#10;&#10;Description automatically generated">
            <a:extLst>
              <a:ext uri="{FF2B5EF4-FFF2-40B4-BE49-F238E27FC236}">
                <a16:creationId xmlns:a16="http://schemas.microsoft.com/office/drawing/2014/main" id="{F3147560-B789-FD4A-9D28-BA755F8F0B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453" y="4684232"/>
            <a:ext cx="1383877" cy="1421579"/>
          </a:xfrm>
          <a:prstGeom prst="rect">
            <a:avLst/>
          </a:prstGeom>
        </p:spPr>
      </p:pic>
      <p:pic>
        <p:nvPicPr>
          <p:cNvPr id="3" name="Immagine 2">
            <a:extLst>
              <a:ext uri="{FF2B5EF4-FFF2-40B4-BE49-F238E27FC236}">
                <a16:creationId xmlns:a16="http://schemas.microsoft.com/office/drawing/2014/main" id="{6826AF5B-6627-694A-818C-B9A376F594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42855" y="2502724"/>
            <a:ext cx="2403206" cy="1967801"/>
          </a:xfrm>
          <a:prstGeom prst="rect">
            <a:avLst/>
          </a:prstGeom>
        </p:spPr>
      </p:pic>
      <p:grpSp>
        <p:nvGrpSpPr>
          <p:cNvPr id="16" name="Gruppo 15">
            <a:extLst>
              <a:ext uri="{FF2B5EF4-FFF2-40B4-BE49-F238E27FC236}">
                <a16:creationId xmlns:a16="http://schemas.microsoft.com/office/drawing/2014/main" id="{386CFE6E-C4E2-7149-A495-F3E9C204E8CB}"/>
              </a:ext>
            </a:extLst>
          </p:cNvPr>
          <p:cNvGrpSpPr/>
          <p:nvPr/>
        </p:nvGrpSpPr>
        <p:grpSpPr>
          <a:xfrm>
            <a:off x="5002200" y="1040138"/>
            <a:ext cx="1926360" cy="282240"/>
            <a:chOff x="5002200" y="1040138"/>
            <a:chExt cx="1926360" cy="282240"/>
          </a:xfrm>
        </p:grpSpPr>
        <mc:AlternateContent xmlns:mc="http://schemas.openxmlformats.org/markup-compatibility/2006" xmlns:p14="http://schemas.microsoft.com/office/powerpoint/2010/main">
          <mc:Choice Requires="p14">
            <p:contentPart p14:bwMode="auto" r:id="rId9">
              <p14:nvContentPartPr>
                <p14:cNvPr id="4" name="Input penna 3">
                  <a:extLst>
                    <a:ext uri="{FF2B5EF4-FFF2-40B4-BE49-F238E27FC236}">
                      <a16:creationId xmlns:a16="http://schemas.microsoft.com/office/drawing/2014/main" id="{2DAAA5E5-EF6A-6541-9B7F-1D5B434EB174}"/>
                    </a:ext>
                  </a:extLst>
                </p14:cNvPr>
                <p14:cNvContentPartPr/>
                <p14:nvPr/>
              </p14:nvContentPartPr>
              <p14:xfrm>
                <a:off x="5002200" y="1064618"/>
                <a:ext cx="1902240" cy="187920"/>
              </p14:xfrm>
            </p:contentPart>
          </mc:Choice>
          <mc:Fallback xmlns="">
            <p:pic>
              <p:nvPicPr>
                <p:cNvPr id="4" name="Input penna 3">
                  <a:extLst>
                    <a:ext uri="{FF2B5EF4-FFF2-40B4-BE49-F238E27FC236}">
                      <a16:creationId xmlns:a16="http://schemas.microsoft.com/office/drawing/2014/main" id="{2DAAA5E5-EF6A-6541-9B7F-1D5B434EB174}"/>
                    </a:ext>
                  </a:extLst>
                </p:cNvPr>
                <p:cNvPicPr/>
                <p:nvPr/>
              </p:nvPicPr>
              <p:blipFill>
                <a:blip r:embed="rId10"/>
                <a:stretch>
                  <a:fillRect/>
                </a:stretch>
              </p:blipFill>
              <p:spPr>
                <a:xfrm>
                  <a:off x="4993200" y="1055618"/>
                  <a:ext cx="19198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put penna 5">
                  <a:extLst>
                    <a:ext uri="{FF2B5EF4-FFF2-40B4-BE49-F238E27FC236}">
                      <a16:creationId xmlns:a16="http://schemas.microsoft.com/office/drawing/2014/main" id="{C3348F38-7E75-5643-BC54-D53EE3013660}"/>
                    </a:ext>
                  </a:extLst>
                </p14:cNvPr>
                <p14:cNvContentPartPr/>
                <p14:nvPr/>
              </p14:nvContentPartPr>
              <p14:xfrm>
                <a:off x="6901560" y="1040138"/>
                <a:ext cx="20160" cy="163440"/>
              </p14:xfrm>
            </p:contentPart>
          </mc:Choice>
          <mc:Fallback xmlns="">
            <p:pic>
              <p:nvPicPr>
                <p:cNvPr id="6" name="Input penna 5">
                  <a:extLst>
                    <a:ext uri="{FF2B5EF4-FFF2-40B4-BE49-F238E27FC236}">
                      <a16:creationId xmlns:a16="http://schemas.microsoft.com/office/drawing/2014/main" id="{C3348F38-7E75-5643-BC54-D53EE3013660}"/>
                    </a:ext>
                  </a:extLst>
                </p:cNvPr>
                <p:cNvPicPr/>
                <p:nvPr/>
              </p:nvPicPr>
              <p:blipFill>
                <a:blip r:embed="rId12"/>
                <a:stretch>
                  <a:fillRect/>
                </a:stretch>
              </p:blipFill>
              <p:spPr>
                <a:xfrm>
                  <a:off x="6892560" y="1031138"/>
                  <a:ext cx="378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put penna 14">
                  <a:extLst>
                    <a:ext uri="{FF2B5EF4-FFF2-40B4-BE49-F238E27FC236}">
                      <a16:creationId xmlns:a16="http://schemas.microsoft.com/office/drawing/2014/main" id="{DF047E5E-791E-F742-8B03-CB7C488E4404}"/>
                    </a:ext>
                  </a:extLst>
                </p14:cNvPr>
                <p14:cNvContentPartPr/>
                <p14:nvPr/>
              </p14:nvContentPartPr>
              <p14:xfrm>
                <a:off x="6690600" y="1198178"/>
                <a:ext cx="237960" cy="124200"/>
              </p14:xfrm>
            </p:contentPart>
          </mc:Choice>
          <mc:Fallback xmlns="">
            <p:pic>
              <p:nvPicPr>
                <p:cNvPr id="15" name="Input penna 14">
                  <a:extLst>
                    <a:ext uri="{FF2B5EF4-FFF2-40B4-BE49-F238E27FC236}">
                      <a16:creationId xmlns:a16="http://schemas.microsoft.com/office/drawing/2014/main" id="{DF047E5E-791E-F742-8B03-CB7C488E4404}"/>
                    </a:ext>
                  </a:extLst>
                </p:cNvPr>
                <p:cNvPicPr/>
                <p:nvPr/>
              </p:nvPicPr>
              <p:blipFill>
                <a:blip r:embed="rId14"/>
                <a:stretch>
                  <a:fillRect/>
                </a:stretch>
              </p:blipFill>
              <p:spPr>
                <a:xfrm>
                  <a:off x="6681600" y="1189178"/>
                  <a:ext cx="255600" cy="141840"/>
                </a:xfrm>
                <a:prstGeom prst="rect">
                  <a:avLst/>
                </a:prstGeom>
              </p:spPr>
            </p:pic>
          </mc:Fallback>
        </mc:AlternateContent>
      </p:grpSp>
      <p:grpSp>
        <p:nvGrpSpPr>
          <p:cNvPr id="21" name="Gruppo 20">
            <a:extLst>
              <a:ext uri="{FF2B5EF4-FFF2-40B4-BE49-F238E27FC236}">
                <a16:creationId xmlns:a16="http://schemas.microsoft.com/office/drawing/2014/main" id="{7D8D0B74-C0DE-6641-A356-4DE1B79D3246}"/>
              </a:ext>
            </a:extLst>
          </p:cNvPr>
          <p:cNvGrpSpPr/>
          <p:nvPr/>
        </p:nvGrpSpPr>
        <p:grpSpPr>
          <a:xfrm>
            <a:off x="5000760" y="1378538"/>
            <a:ext cx="1970640" cy="352080"/>
            <a:chOff x="5000760" y="1378538"/>
            <a:chExt cx="1970640" cy="352080"/>
          </a:xfrm>
        </p:grpSpPr>
        <mc:AlternateContent xmlns:mc="http://schemas.openxmlformats.org/markup-compatibility/2006" xmlns:p14="http://schemas.microsoft.com/office/powerpoint/2010/main">
          <mc:Choice Requires="p14">
            <p:contentPart p14:bwMode="auto" r:id="rId15">
              <p14:nvContentPartPr>
                <p14:cNvPr id="18" name="Input penna 17">
                  <a:extLst>
                    <a:ext uri="{FF2B5EF4-FFF2-40B4-BE49-F238E27FC236}">
                      <a16:creationId xmlns:a16="http://schemas.microsoft.com/office/drawing/2014/main" id="{B39E3171-7271-8D4A-A7AB-FB545B265057}"/>
                    </a:ext>
                  </a:extLst>
                </p14:cNvPr>
                <p14:cNvContentPartPr/>
                <p14:nvPr/>
              </p14:nvContentPartPr>
              <p14:xfrm>
                <a:off x="5000760" y="1378538"/>
                <a:ext cx="1964880" cy="260640"/>
              </p14:xfrm>
            </p:contentPart>
          </mc:Choice>
          <mc:Fallback xmlns="">
            <p:pic>
              <p:nvPicPr>
                <p:cNvPr id="18" name="Input penna 17">
                  <a:extLst>
                    <a:ext uri="{FF2B5EF4-FFF2-40B4-BE49-F238E27FC236}">
                      <a16:creationId xmlns:a16="http://schemas.microsoft.com/office/drawing/2014/main" id="{B39E3171-7271-8D4A-A7AB-FB545B265057}"/>
                    </a:ext>
                  </a:extLst>
                </p:cNvPr>
                <p:cNvPicPr/>
                <p:nvPr/>
              </p:nvPicPr>
              <p:blipFill>
                <a:blip r:embed="rId16"/>
                <a:stretch>
                  <a:fillRect/>
                </a:stretch>
              </p:blipFill>
              <p:spPr>
                <a:xfrm>
                  <a:off x="4991760" y="1369550"/>
                  <a:ext cx="1982520" cy="27825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put penna 18">
                  <a:extLst>
                    <a:ext uri="{FF2B5EF4-FFF2-40B4-BE49-F238E27FC236}">
                      <a16:creationId xmlns:a16="http://schemas.microsoft.com/office/drawing/2014/main" id="{47BDCB05-7D99-844B-B6F1-0347299D7A1B}"/>
                    </a:ext>
                  </a:extLst>
                </p14:cNvPr>
                <p14:cNvContentPartPr/>
                <p14:nvPr/>
              </p14:nvContentPartPr>
              <p14:xfrm>
                <a:off x="6742440" y="1638818"/>
                <a:ext cx="223200" cy="91800"/>
              </p14:xfrm>
            </p:contentPart>
          </mc:Choice>
          <mc:Fallback xmlns="">
            <p:pic>
              <p:nvPicPr>
                <p:cNvPr id="19" name="Input penna 18">
                  <a:extLst>
                    <a:ext uri="{FF2B5EF4-FFF2-40B4-BE49-F238E27FC236}">
                      <a16:creationId xmlns:a16="http://schemas.microsoft.com/office/drawing/2014/main" id="{47BDCB05-7D99-844B-B6F1-0347299D7A1B}"/>
                    </a:ext>
                  </a:extLst>
                </p:cNvPr>
                <p:cNvPicPr/>
                <p:nvPr/>
              </p:nvPicPr>
              <p:blipFill>
                <a:blip r:embed="rId18"/>
                <a:stretch>
                  <a:fillRect/>
                </a:stretch>
              </p:blipFill>
              <p:spPr>
                <a:xfrm>
                  <a:off x="6733440" y="1629818"/>
                  <a:ext cx="24084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put penna 19">
                  <a:extLst>
                    <a:ext uri="{FF2B5EF4-FFF2-40B4-BE49-F238E27FC236}">
                      <a16:creationId xmlns:a16="http://schemas.microsoft.com/office/drawing/2014/main" id="{433E37FF-0827-1D4B-B83C-AD630BCD2A7B}"/>
                    </a:ext>
                  </a:extLst>
                </p14:cNvPr>
                <p14:cNvContentPartPr/>
                <p14:nvPr/>
              </p14:nvContentPartPr>
              <p14:xfrm>
                <a:off x="6899400" y="1428578"/>
                <a:ext cx="72000" cy="200160"/>
              </p14:xfrm>
            </p:contentPart>
          </mc:Choice>
          <mc:Fallback xmlns="">
            <p:pic>
              <p:nvPicPr>
                <p:cNvPr id="20" name="Input penna 19">
                  <a:extLst>
                    <a:ext uri="{FF2B5EF4-FFF2-40B4-BE49-F238E27FC236}">
                      <a16:creationId xmlns:a16="http://schemas.microsoft.com/office/drawing/2014/main" id="{433E37FF-0827-1D4B-B83C-AD630BCD2A7B}"/>
                    </a:ext>
                  </a:extLst>
                </p:cNvPr>
                <p:cNvPicPr/>
                <p:nvPr/>
              </p:nvPicPr>
              <p:blipFill>
                <a:blip r:embed="rId20"/>
                <a:stretch>
                  <a:fillRect/>
                </a:stretch>
              </p:blipFill>
              <p:spPr>
                <a:xfrm>
                  <a:off x="6890445" y="1419562"/>
                  <a:ext cx="89552" cy="217832"/>
                </a:xfrm>
                <a:prstGeom prst="rect">
                  <a:avLst/>
                </a:prstGeom>
              </p:spPr>
            </p:pic>
          </mc:Fallback>
        </mc:AlternateContent>
      </p:grpSp>
      <p:grpSp>
        <p:nvGrpSpPr>
          <p:cNvPr id="28" name="Gruppo 27">
            <a:extLst>
              <a:ext uri="{FF2B5EF4-FFF2-40B4-BE49-F238E27FC236}">
                <a16:creationId xmlns:a16="http://schemas.microsoft.com/office/drawing/2014/main" id="{1F629C31-EE87-0C45-91D6-51CD02BD7DCB}"/>
              </a:ext>
            </a:extLst>
          </p:cNvPr>
          <p:cNvGrpSpPr/>
          <p:nvPr/>
        </p:nvGrpSpPr>
        <p:grpSpPr>
          <a:xfrm>
            <a:off x="10587600" y="1318418"/>
            <a:ext cx="572040" cy="1510560"/>
            <a:chOff x="10587600" y="1318418"/>
            <a:chExt cx="572040" cy="1510560"/>
          </a:xfrm>
        </p:grpSpPr>
        <mc:AlternateContent xmlns:mc="http://schemas.openxmlformats.org/markup-compatibility/2006" xmlns:p14="http://schemas.microsoft.com/office/powerpoint/2010/main">
          <mc:Choice Requires="p14">
            <p:contentPart p14:bwMode="auto" r:id="rId21">
              <p14:nvContentPartPr>
                <p14:cNvPr id="22" name="Input penna 21">
                  <a:extLst>
                    <a:ext uri="{FF2B5EF4-FFF2-40B4-BE49-F238E27FC236}">
                      <a16:creationId xmlns:a16="http://schemas.microsoft.com/office/drawing/2014/main" id="{CC638084-4058-5446-991D-D2B62BA8E839}"/>
                    </a:ext>
                  </a:extLst>
                </p14:cNvPr>
                <p14:cNvContentPartPr/>
                <p14:nvPr/>
              </p14:nvContentPartPr>
              <p14:xfrm>
                <a:off x="10587600" y="1318418"/>
                <a:ext cx="572040" cy="1491480"/>
              </p14:xfrm>
            </p:contentPart>
          </mc:Choice>
          <mc:Fallback xmlns="">
            <p:pic>
              <p:nvPicPr>
                <p:cNvPr id="22" name="Input penna 21">
                  <a:extLst>
                    <a:ext uri="{FF2B5EF4-FFF2-40B4-BE49-F238E27FC236}">
                      <a16:creationId xmlns:a16="http://schemas.microsoft.com/office/drawing/2014/main" id="{CC638084-4058-5446-991D-D2B62BA8E839}"/>
                    </a:ext>
                  </a:extLst>
                </p:cNvPr>
                <p:cNvPicPr/>
                <p:nvPr/>
              </p:nvPicPr>
              <p:blipFill>
                <a:blip r:embed="rId22"/>
                <a:stretch>
                  <a:fillRect/>
                </a:stretch>
              </p:blipFill>
              <p:spPr>
                <a:xfrm>
                  <a:off x="10578600" y="1309418"/>
                  <a:ext cx="589680" cy="1509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put penna 22">
                  <a:extLst>
                    <a:ext uri="{FF2B5EF4-FFF2-40B4-BE49-F238E27FC236}">
                      <a16:creationId xmlns:a16="http://schemas.microsoft.com/office/drawing/2014/main" id="{E3FCBDE8-455E-024D-8E7E-D09FFF6B7F1F}"/>
                    </a:ext>
                  </a:extLst>
                </p14:cNvPr>
                <p14:cNvContentPartPr/>
                <p14:nvPr/>
              </p14:nvContentPartPr>
              <p14:xfrm>
                <a:off x="10719360" y="2490578"/>
                <a:ext cx="19800" cy="319320"/>
              </p14:xfrm>
            </p:contentPart>
          </mc:Choice>
          <mc:Fallback xmlns="">
            <p:pic>
              <p:nvPicPr>
                <p:cNvPr id="23" name="Input penna 22">
                  <a:extLst>
                    <a:ext uri="{FF2B5EF4-FFF2-40B4-BE49-F238E27FC236}">
                      <a16:creationId xmlns:a16="http://schemas.microsoft.com/office/drawing/2014/main" id="{E3FCBDE8-455E-024D-8E7E-D09FFF6B7F1F}"/>
                    </a:ext>
                  </a:extLst>
                </p:cNvPr>
                <p:cNvPicPr/>
                <p:nvPr/>
              </p:nvPicPr>
              <p:blipFill>
                <a:blip r:embed="rId24"/>
                <a:stretch>
                  <a:fillRect/>
                </a:stretch>
              </p:blipFill>
              <p:spPr>
                <a:xfrm>
                  <a:off x="10710360" y="2481578"/>
                  <a:ext cx="3744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 name="Input penna 26">
                  <a:extLst>
                    <a:ext uri="{FF2B5EF4-FFF2-40B4-BE49-F238E27FC236}">
                      <a16:creationId xmlns:a16="http://schemas.microsoft.com/office/drawing/2014/main" id="{81252C69-C9A0-574F-93F3-5B33F124C84A}"/>
                    </a:ext>
                  </a:extLst>
                </p14:cNvPr>
                <p14:cNvContentPartPr/>
                <p14:nvPr/>
              </p14:nvContentPartPr>
              <p14:xfrm>
                <a:off x="10730880" y="2780018"/>
                <a:ext cx="343800" cy="48960"/>
              </p14:xfrm>
            </p:contentPart>
          </mc:Choice>
          <mc:Fallback xmlns="">
            <p:pic>
              <p:nvPicPr>
                <p:cNvPr id="27" name="Input penna 26">
                  <a:extLst>
                    <a:ext uri="{FF2B5EF4-FFF2-40B4-BE49-F238E27FC236}">
                      <a16:creationId xmlns:a16="http://schemas.microsoft.com/office/drawing/2014/main" id="{81252C69-C9A0-574F-93F3-5B33F124C84A}"/>
                    </a:ext>
                  </a:extLst>
                </p:cNvPr>
                <p:cNvPicPr/>
                <p:nvPr/>
              </p:nvPicPr>
              <p:blipFill>
                <a:blip r:embed="rId26"/>
                <a:stretch>
                  <a:fillRect/>
                </a:stretch>
              </p:blipFill>
              <p:spPr>
                <a:xfrm>
                  <a:off x="10721880" y="2771084"/>
                  <a:ext cx="361440" cy="66471"/>
                </a:xfrm>
                <a:prstGeom prst="rect">
                  <a:avLst/>
                </a:prstGeom>
              </p:spPr>
            </p:pic>
          </mc:Fallback>
        </mc:AlternateContent>
      </p:grpSp>
    </p:spTree>
    <p:extLst>
      <p:ext uri="{BB962C8B-B14F-4D97-AF65-F5344CB8AC3E}">
        <p14:creationId xmlns:p14="http://schemas.microsoft.com/office/powerpoint/2010/main" val="218417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linds(horizontal)">
                                      <p:cBhvr>
                                        <p:cTn id="13" dur="500"/>
                                        <p:tgtEl>
                                          <p:spTgt spid="3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linds(horizontal)">
                                      <p:cBhvr>
                                        <p:cTn id="21" dur="500"/>
                                        <p:tgtEl>
                                          <p:spTgt spid="2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par>
                                <p:cTn id="25" presetID="3"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descr="Aerial view of parked aeroplane">
            <a:extLst>
              <a:ext uri="{FF2B5EF4-FFF2-40B4-BE49-F238E27FC236}">
                <a16:creationId xmlns:a16="http://schemas.microsoft.com/office/drawing/2014/main" id="{FF849BC0-959C-40C3-AA69-2B8B39ECBD57}"/>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29" name="Rectangle 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48B41-8435-4B96-9698-C97798F57CE8}"/>
              </a:ext>
            </a:extLst>
          </p:cNvPr>
          <p:cNvSpPr>
            <a:spLocks noGrp="1"/>
          </p:cNvSpPr>
          <p:nvPr>
            <p:ph type="ctrTitle"/>
          </p:nvPr>
        </p:nvSpPr>
        <p:spPr>
          <a:xfrm>
            <a:off x="540740" y="4212840"/>
            <a:ext cx="9078562" cy="1496808"/>
          </a:xfrm>
        </p:spPr>
        <p:txBody>
          <a:bodyPr>
            <a:normAutofit/>
          </a:bodyPr>
          <a:lstStyle/>
          <a:p>
            <a:pPr algn="l"/>
            <a:r>
              <a:rPr lang="en-GB" sz="6600">
                <a:latin typeface="Bahnschrift" panose="020B0502040204020203" pitchFamily="34" charset="0"/>
              </a:rPr>
              <a:t>THANK YOU!</a:t>
            </a:r>
          </a:p>
        </p:txBody>
      </p:sp>
      <p:sp>
        <p:nvSpPr>
          <p:cNvPr id="31" name="Rectangle: Rounded Corners 33" hidden="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3170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graphical user interface&#10;&#10;Description automatically generated">
            <a:extLst>
              <a:ext uri="{FF2B5EF4-FFF2-40B4-BE49-F238E27FC236}">
                <a16:creationId xmlns:a16="http://schemas.microsoft.com/office/drawing/2014/main" id="{E24FAF2E-F0BB-4A1F-AF14-FA23050C9F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453" y="1166758"/>
            <a:ext cx="8467812" cy="3567191"/>
          </a:xfrm>
          <a:effectLst>
            <a:outerShdw blurRad="50800" dist="38100" dir="5400000" algn="t" rotWithShape="0">
              <a:prstClr val="black">
                <a:alpha val="40000"/>
              </a:prstClr>
            </a:outerShdw>
          </a:effectLst>
        </p:spPr>
      </p:pic>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E20713D7-1C1B-4E64-80BC-40ABC11CAE66}"/>
              </a:ext>
            </a:extLst>
          </p:cNvPr>
          <p:cNvGrpSpPr/>
          <p:nvPr/>
        </p:nvGrpSpPr>
        <p:grpSpPr>
          <a:xfrm>
            <a:off x="7345792" y="1195660"/>
            <a:ext cx="3498189" cy="1158971"/>
            <a:chOff x="8530892" y="2396956"/>
            <a:chExt cx="3498189" cy="1158971"/>
          </a:xfrm>
        </p:grpSpPr>
        <p:sp>
          <p:nvSpPr>
            <p:cNvPr id="15" name="Rectangle: Rounded Corners 14">
              <a:extLst>
                <a:ext uri="{FF2B5EF4-FFF2-40B4-BE49-F238E27FC236}">
                  <a16:creationId xmlns:a16="http://schemas.microsoft.com/office/drawing/2014/main" id="{C87635BF-F112-44F0-9452-8A1F6649F02A}"/>
                </a:ext>
              </a:extLst>
            </p:cNvPr>
            <p:cNvSpPr/>
            <p:nvPr/>
          </p:nvSpPr>
          <p:spPr>
            <a:xfrm>
              <a:off x="8937234" y="2456544"/>
              <a:ext cx="3018485" cy="1038653"/>
            </a:xfrm>
            <a:prstGeom prst="roundRect">
              <a:avLst>
                <a:gd name="adj" fmla="val 26938"/>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F80B6984-3650-4D99-8396-4DA8728E87BA}"/>
                </a:ext>
              </a:extLst>
            </p:cNvPr>
            <p:cNvSpPr txBox="1"/>
            <p:nvPr/>
          </p:nvSpPr>
          <p:spPr>
            <a:xfrm>
              <a:off x="9616502" y="2479106"/>
              <a:ext cx="2412579" cy="93871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8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AIRPORT POLICY</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Priority to planes that </a:t>
              </a:r>
              <a:b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b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have to take-off</a:t>
              </a:r>
            </a:p>
          </p:txBody>
        </p:sp>
        <p:pic>
          <p:nvPicPr>
            <p:cNvPr id="11" name="Picture 10" descr="Icon&#10;&#10;Description automatically generated">
              <a:extLst>
                <a:ext uri="{FF2B5EF4-FFF2-40B4-BE49-F238E27FC236}">
                  <a16:creationId xmlns:a16="http://schemas.microsoft.com/office/drawing/2014/main" id="{F7DB8A26-03B4-4EA5-9A81-C461E43C0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0892" y="2396956"/>
              <a:ext cx="1158971" cy="1158971"/>
            </a:xfrm>
            <a:prstGeom prst="rect">
              <a:avLst/>
            </a:prstGeom>
          </p:spPr>
        </p:pic>
      </p:grpSp>
      <p:sp>
        <p:nvSpPr>
          <p:cNvPr id="3" name="Slide Number Placeholder 2">
            <a:extLst>
              <a:ext uri="{FF2B5EF4-FFF2-40B4-BE49-F238E27FC236}">
                <a16:creationId xmlns:a16="http://schemas.microsoft.com/office/drawing/2014/main" id="{0BC6DF8E-B379-4579-AD8E-2895EF5C700D}"/>
              </a:ext>
            </a:extLst>
          </p:cNvPr>
          <p:cNvSpPr>
            <a:spLocks noGrp="1"/>
          </p:cNvSpPr>
          <p:nvPr>
            <p:ph type="sldNum" sz="quarter" idx="12"/>
          </p:nvPr>
        </p:nvSpPr>
        <p:spPr>
          <a:xfrm>
            <a:off x="11705231" y="6446622"/>
            <a:ext cx="32385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 name="Group 36">
            <a:extLst>
              <a:ext uri="{FF2B5EF4-FFF2-40B4-BE49-F238E27FC236}">
                <a16:creationId xmlns:a16="http://schemas.microsoft.com/office/drawing/2014/main" id="{18A00A0C-1B75-4667-8848-01F032BF3F5A}"/>
              </a:ext>
            </a:extLst>
          </p:cNvPr>
          <p:cNvGrpSpPr/>
          <p:nvPr/>
        </p:nvGrpSpPr>
        <p:grpSpPr>
          <a:xfrm>
            <a:off x="87453" y="5247009"/>
            <a:ext cx="6521613" cy="1005157"/>
            <a:chOff x="316053" y="4980593"/>
            <a:chExt cx="7258339" cy="1081073"/>
          </a:xfrm>
          <a:effectLst>
            <a:outerShdw blurRad="50800" dist="38100" dir="5400000" algn="t" rotWithShape="0">
              <a:prstClr val="black">
                <a:alpha val="40000"/>
              </a:prstClr>
            </a:outerShdw>
          </a:effectLst>
        </p:grpSpPr>
        <p:sp>
          <p:nvSpPr>
            <p:cNvPr id="38" name="Rectangle: Rounded Corners 37">
              <a:extLst>
                <a:ext uri="{FF2B5EF4-FFF2-40B4-BE49-F238E27FC236}">
                  <a16:creationId xmlns:a16="http://schemas.microsoft.com/office/drawing/2014/main" id="{3208C634-3BF4-4D1B-9365-C2B3D0A606CE}"/>
                </a:ext>
              </a:extLst>
            </p:cNvPr>
            <p:cNvSpPr/>
            <p:nvPr/>
          </p:nvSpPr>
          <p:spPr>
            <a:xfrm>
              <a:off x="379833" y="4980593"/>
              <a:ext cx="7194559"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5C24CBDF-D700-4FD8-9C79-2F5B346A9225}"/>
                </a:ext>
              </a:extLst>
            </p:cNvPr>
            <p:cNvSpPr txBox="1"/>
            <p:nvPr/>
          </p:nvSpPr>
          <p:spPr>
            <a:xfrm>
              <a:off x="1460478" y="5028361"/>
              <a:ext cx="5789620" cy="89375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OBJECTIVES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Analysis of waiting times in landing/take-off queue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Analysis and dimensioning of the parking area</a:t>
              </a:r>
            </a:p>
          </p:txBody>
        </p:sp>
        <p:pic>
          <p:nvPicPr>
            <p:cNvPr id="40" name="Picture 39" descr="Logo, icon&#10;&#10;Description automatically generated">
              <a:extLst>
                <a:ext uri="{FF2B5EF4-FFF2-40B4-BE49-F238E27FC236}">
                  <a16:creationId xmlns:a16="http://schemas.microsoft.com/office/drawing/2014/main" id="{A8612ED2-8EE6-4FCB-A88C-C86C915B84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053" y="4981021"/>
              <a:ext cx="1080645" cy="1080645"/>
            </a:xfrm>
            <a:prstGeom prst="rect">
              <a:avLst/>
            </a:prstGeom>
          </p:spPr>
        </p:pic>
      </p:grpSp>
      <p:grpSp>
        <p:nvGrpSpPr>
          <p:cNvPr id="16" name="Group 15">
            <a:extLst>
              <a:ext uri="{FF2B5EF4-FFF2-40B4-BE49-F238E27FC236}">
                <a16:creationId xmlns:a16="http://schemas.microsoft.com/office/drawing/2014/main" id="{42219953-FE48-49F4-A2C4-B736245C9C65}"/>
              </a:ext>
            </a:extLst>
          </p:cNvPr>
          <p:cNvGrpSpPr/>
          <p:nvPr/>
        </p:nvGrpSpPr>
        <p:grpSpPr>
          <a:xfrm>
            <a:off x="9012465" y="5320226"/>
            <a:ext cx="2610152" cy="923756"/>
            <a:chOff x="8555265" y="5159869"/>
            <a:chExt cx="2610152" cy="923756"/>
          </a:xfrm>
          <a:effectLst>
            <a:outerShdw blurRad="50800" dist="38100" dir="5400000" algn="t" rotWithShape="0">
              <a:prstClr val="black">
                <a:alpha val="40000"/>
              </a:prstClr>
            </a:outerShdw>
          </a:effectLst>
        </p:grpSpPr>
        <p:sp>
          <p:nvSpPr>
            <p:cNvPr id="42" name="Rectangle: Rounded Corners 41">
              <a:extLst>
                <a:ext uri="{FF2B5EF4-FFF2-40B4-BE49-F238E27FC236}">
                  <a16:creationId xmlns:a16="http://schemas.microsoft.com/office/drawing/2014/main" id="{9E05C7A2-F515-4165-B398-804085B70D58}"/>
                </a:ext>
              </a:extLst>
            </p:cNvPr>
            <p:cNvSpPr/>
            <p:nvPr/>
          </p:nvSpPr>
          <p:spPr>
            <a:xfrm>
              <a:off x="8555265" y="5167347"/>
              <a:ext cx="2521017" cy="916278"/>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0DCEC36B-1EE3-4BE3-86C5-988F4674DEE5}"/>
                </a:ext>
              </a:extLst>
            </p:cNvPr>
            <p:cNvSpPr txBox="1"/>
            <p:nvPr/>
          </p:nvSpPr>
          <p:spPr>
            <a:xfrm>
              <a:off x="9363809" y="5159869"/>
              <a:ext cx="153665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SCENARIOS</a:t>
              </a:r>
            </a:p>
          </p:txBody>
        </p:sp>
        <p:sp>
          <p:nvSpPr>
            <p:cNvPr id="44" name="TextBox 43">
              <a:extLst>
                <a:ext uri="{FF2B5EF4-FFF2-40B4-BE49-F238E27FC236}">
                  <a16:creationId xmlns:a16="http://schemas.microsoft.com/office/drawing/2014/main" id="{7F669624-AC5A-4018-A476-C8D0BEC103F7}"/>
                </a:ext>
              </a:extLst>
            </p:cNvPr>
            <p:cNvSpPr txBox="1"/>
            <p:nvPr/>
          </p:nvSpPr>
          <p:spPr>
            <a:xfrm>
              <a:off x="9383240" y="5453107"/>
              <a:ext cx="1782177" cy="58477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rPr>
                <a:t>Constant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rPr>
                <a:t>Exponential</a:t>
              </a:r>
            </a:p>
          </p:txBody>
        </p:sp>
        <p:pic>
          <p:nvPicPr>
            <p:cNvPr id="45" name="Picture 44" descr="Icon&#10;&#10;Description automatically generated">
              <a:extLst>
                <a:ext uri="{FF2B5EF4-FFF2-40B4-BE49-F238E27FC236}">
                  <a16:creationId xmlns:a16="http://schemas.microsoft.com/office/drawing/2014/main" id="{5F8C37CA-37CC-4BA0-9E56-2E1F6502D90A}"/>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555265" y="5274187"/>
              <a:ext cx="719409" cy="719409"/>
            </a:xfrm>
            <a:prstGeom prst="ellipse">
              <a:avLst/>
            </a:prstGeom>
            <a:ln w="38100" cap="rnd">
              <a:solidFill>
                <a:srgbClr val="2F3D54"/>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25" name="Title 1">
            <a:extLst>
              <a:ext uri="{FF2B5EF4-FFF2-40B4-BE49-F238E27FC236}">
                <a16:creationId xmlns:a16="http://schemas.microsoft.com/office/drawing/2014/main" id="{8F32EC19-2F3F-4A69-9CB1-2D28D9EE7785}"/>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System description</a:t>
            </a:r>
          </a:p>
        </p:txBody>
      </p:sp>
      <p:grpSp>
        <p:nvGrpSpPr>
          <p:cNvPr id="26" name="Group 25">
            <a:extLst>
              <a:ext uri="{FF2B5EF4-FFF2-40B4-BE49-F238E27FC236}">
                <a16:creationId xmlns:a16="http://schemas.microsoft.com/office/drawing/2014/main" id="{B17A755E-D4B6-441D-9625-355FD586C226}"/>
              </a:ext>
            </a:extLst>
          </p:cNvPr>
          <p:cNvGrpSpPr/>
          <p:nvPr/>
        </p:nvGrpSpPr>
        <p:grpSpPr>
          <a:xfrm>
            <a:off x="0" y="762490"/>
            <a:ext cx="11349037" cy="668655"/>
            <a:chOff x="0" y="762490"/>
            <a:chExt cx="11349037" cy="668655"/>
          </a:xfrm>
        </p:grpSpPr>
        <p:sp>
          <p:nvSpPr>
            <p:cNvPr id="27" name="Rectangle 26">
              <a:extLst>
                <a:ext uri="{FF2B5EF4-FFF2-40B4-BE49-F238E27FC236}">
                  <a16:creationId xmlns:a16="http://schemas.microsoft.com/office/drawing/2014/main" id="{89A3D3DF-3A08-4BB0-8EF1-3BCAF717582B}"/>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BB51A60-1AC5-4EAE-BDA5-31BBD3B8013F}"/>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95525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D8D91EBF-3320-4F88-AB6A-4D252C612734}"/>
              </a:ext>
            </a:extLst>
          </p:cNvPr>
          <p:cNvGrpSpPr/>
          <p:nvPr/>
        </p:nvGrpSpPr>
        <p:grpSpPr>
          <a:xfrm>
            <a:off x="2719738" y="1292264"/>
            <a:ext cx="6521613" cy="1005157"/>
            <a:chOff x="316053" y="4980593"/>
            <a:chExt cx="7258339" cy="1081073"/>
          </a:xfrm>
          <a:effectLst>
            <a:outerShdw blurRad="50800" dist="38100" dir="5400000" algn="t" rotWithShape="0">
              <a:prstClr val="black">
                <a:alpha val="40000"/>
              </a:prstClr>
            </a:outerShdw>
          </a:effectLst>
        </p:grpSpPr>
        <p:sp>
          <p:nvSpPr>
            <p:cNvPr id="19" name="Rectangle: Rounded Corners 18">
              <a:extLst>
                <a:ext uri="{FF2B5EF4-FFF2-40B4-BE49-F238E27FC236}">
                  <a16:creationId xmlns:a16="http://schemas.microsoft.com/office/drawing/2014/main" id="{13D7B6D9-E49E-4D6A-BF82-A93ADCC6E819}"/>
                </a:ext>
              </a:extLst>
            </p:cNvPr>
            <p:cNvSpPr/>
            <p:nvPr/>
          </p:nvSpPr>
          <p:spPr>
            <a:xfrm>
              <a:off x="379833" y="4980593"/>
              <a:ext cx="7194559"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8B29FE2-5433-4990-A55E-0FC0BE764750}"/>
                </a:ext>
              </a:extLst>
            </p:cNvPr>
            <p:cNvSpPr txBox="1"/>
            <p:nvPr/>
          </p:nvSpPr>
          <p:spPr>
            <a:xfrm>
              <a:off x="1460478" y="5028361"/>
              <a:ext cx="5789620" cy="89375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OBJECTIVES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Analysis of waiting times in landing/take-off queue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Analysis and dimensioning of the parking area</a:t>
              </a:r>
            </a:p>
          </p:txBody>
        </p:sp>
        <p:pic>
          <p:nvPicPr>
            <p:cNvPr id="21" name="Picture 20" descr="Logo, icon&#10;&#10;Description automatically generated">
              <a:extLst>
                <a:ext uri="{FF2B5EF4-FFF2-40B4-BE49-F238E27FC236}">
                  <a16:creationId xmlns:a16="http://schemas.microsoft.com/office/drawing/2014/main" id="{E4907EDB-C7F7-4C7E-97DF-924C7A822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53" y="4981021"/>
              <a:ext cx="1080645" cy="1080645"/>
            </a:xfrm>
            <a:prstGeom prst="rect">
              <a:avLst/>
            </a:prstGeom>
          </p:spPr>
        </p:pic>
      </p:gr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Picture 35" descr="Shape&#10;&#10;Description automatically generated with low confidence">
            <a:extLst>
              <a:ext uri="{FF2B5EF4-FFF2-40B4-BE49-F238E27FC236}">
                <a16:creationId xmlns:a16="http://schemas.microsoft.com/office/drawing/2014/main" id="{6EA2988E-9D6A-4A01-A057-F058847D88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2106" y="1833231"/>
            <a:ext cx="1786751" cy="1786751"/>
          </a:xfrm>
          <a:prstGeom prst="rect">
            <a:avLst/>
          </a:prstGeom>
        </p:spPr>
      </p:pic>
      <p:pic>
        <p:nvPicPr>
          <p:cNvPr id="37" name="Picture 36" descr="Shape&#10;&#10;Description automatically generated with low confidence">
            <a:extLst>
              <a:ext uri="{FF2B5EF4-FFF2-40B4-BE49-F238E27FC236}">
                <a16:creationId xmlns:a16="http://schemas.microsoft.com/office/drawing/2014/main" id="{A9CC15EA-9A37-4FB4-BD1B-924FA5B30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295" y="1859324"/>
            <a:ext cx="1786751" cy="1786751"/>
          </a:xfrm>
          <a:prstGeom prst="rect">
            <a:avLst/>
          </a:prstGeom>
        </p:spPr>
      </p:pic>
      <p:grpSp>
        <p:nvGrpSpPr>
          <p:cNvPr id="46" name="Group 45">
            <a:extLst>
              <a:ext uri="{FF2B5EF4-FFF2-40B4-BE49-F238E27FC236}">
                <a16:creationId xmlns:a16="http://schemas.microsoft.com/office/drawing/2014/main" id="{D33C9D6F-7D47-437E-A818-ADAB1A19BE12}"/>
              </a:ext>
            </a:extLst>
          </p:cNvPr>
          <p:cNvGrpSpPr/>
          <p:nvPr/>
        </p:nvGrpSpPr>
        <p:grpSpPr>
          <a:xfrm>
            <a:off x="2950649" y="3346011"/>
            <a:ext cx="6083222" cy="1455332"/>
            <a:chOff x="2692198" y="3993746"/>
            <a:chExt cx="5490749" cy="1232997"/>
          </a:xfrm>
          <a:effectLst>
            <a:outerShdw blurRad="50800" dist="38100" dir="5400000" algn="t" rotWithShape="0">
              <a:prstClr val="black">
                <a:alpha val="40000"/>
              </a:prstClr>
            </a:outerShdw>
          </a:effectLst>
        </p:grpSpPr>
        <p:sp>
          <p:nvSpPr>
            <p:cNvPr id="39" name="Rectangle: Rounded Corners 38">
              <a:extLst>
                <a:ext uri="{FF2B5EF4-FFF2-40B4-BE49-F238E27FC236}">
                  <a16:creationId xmlns:a16="http://schemas.microsoft.com/office/drawing/2014/main" id="{E8CA8863-ADDD-45D4-9DB3-7826CF055736}"/>
                </a:ext>
              </a:extLst>
            </p:cNvPr>
            <p:cNvSpPr/>
            <p:nvPr/>
          </p:nvSpPr>
          <p:spPr>
            <a:xfrm>
              <a:off x="2798214" y="3993746"/>
              <a:ext cx="5384733" cy="1186186"/>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AC163B62-C4DA-479C-9620-21D9E87477CF}"/>
                </a:ext>
              </a:extLst>
            </p:cNvPr>
            <p:cNvSpPr txBox="1"/>
            <p:nvPr/>
          </p:nvSpPr>
          <p:spPr>
            <a:xfrm>
              <a:off x="3754644" y="4046589"/>
              <a:ext cx="4333213" cy="9778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PERFORMANCE INDICES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Waiting time in the landing queue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Waiting time in the take-off queue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Number of airplanes in the parking area </a:t>
              </a:r>
            </a:p>
          </p:txBody>
        </p:sp>
        <p:pic>
          <p:nvPicPr>
            <p:cNvPr id="35" name="Picture 34" descr="Logo, icon&#10;&#10;Description automatically generated">
              <a:extLst>
                <a:ext uri="{FF2B5EF4-FFF2-40B4-BE49-F238E27FC236}">
                  <a16:creationId xmlns:a16="http://schemas.microsoft.com/office/drawing/2014/main" id="{B35C9F8D-A39A-42CF-89AA-C3D6A90441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2198" y="4024033"/>
              <a:ext cx="1202710" cy="1202710"/>
            </a:xfrm>
            <a:prstGeom prst="rect">
              <a:avLst/>
            </a:prstGeom>
          </p:spPr>
        </p:pic>
      </p:grpSp>
      <p:grpSp>
        <p:nvGrpSpPr>
          <p:cNvPr id="63" name="Group 62">
            <a:extLst>
              <a:ext uri="{FF2B5EF4-FFF2-40B4-BE49-F238E27FC236}">
                <a16:creationId xmlns:a16="http://schemas.microsoft.com/office/drawing/2014/main" id="{7405BFB9-46B1-4949-9F60-258528DA80F1}"/>
              </a:ext>
            </a:extLst>
          </p:cNvPr>
          <p:cNvGrpSpPr/>
          <p:nvPr/>
        </p:nvGrpSpPr>
        <p:grpSpPr>
          <a:xfrm>
            <a:off x="9012465" y="5320226"/>
            <a:ext cx="2521017" cy="923756"/>
            <a:chOff x="8555265" y="5159869"/>
            <a:chExt cx="2521017" cy="923756"/>
          </a:xfrm>
          <a:effectLst>
            <a:outerShdw blurRad="50800" dist="38100" dir="5400000" algn="t" rotWithShape="0">
              <a:prstClr val="black">
                <a:alpha val="40000"/>
              </a:prstClr>
            </a:outerShdw>
          </a:effectLst>
        </p:grpSpPr>
        <p:sp>
          <p:nvSpPr>
            <p:cNvPr id="64" name="Rectangle: Rounded Corners 63">
              <a:extLst>
                <a:ext uri="{FF2B5EF4-FFF2-40B4-BE49-F238E27FC236}">
                  <a16:creationId xmlns:a16="http://schemas.microsoft.com/office/drawing/2014/main" id="{AEAED965-A5A2-4D11-B48B-E2417C5A16B4}"/>
                </a:ext>
              </a:extLst>
            </p:cNvPr>
            <p:cNvSpPr/>
            <p:nvPr/>
          </p:nvSpPr>
          <p:spPr>
            <a:xfrm>
              <a:off x="8555265" y="5167347"/>
              <a:ext cx="2521017" cy="916278"/>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TextBox 64">
              <a:extLst>
                <a:ext uri="{FF2B5EF4-FFF2-40B4-BE49-F238E27FC236}">
                  <a16:creationId xmlns:a16="http://schemas.microsoft.com/office/drawing/2014/main" id="{11111F5D-9E81-4F7E-A4EE-72B761137241}"/>
                </a:ext>
              </a:extLst>
            </p:cNvPr>
            <p:cNvSpPr txBox="1"/>
            <p:nvPr/>
          </p:nvSpPr>
          <p:spPr>
            <a:xfrm>
              <a:off x="9363809" y="5159869"/>
              <a:ext cx="153665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SCENARIOS</a:t>
              </a:r>
            </a:p>
          </p:txBody>
        </p:sp>
        <p:sp>
          <p:nvSpPr>
            <p:cNvPr id="66" name="TextBox 65">
              <a:extLst>
                <a:ext uri="{FF2B5EF4-FFF2-40B4-BE49-F238E27FC236}">
                  <a16:creationId xmlns:a16="http://schemas.microsoft.com/office/drawing/2014/main" id="{B4ED7B14-818D-4496-A913-34C34EB74DFA}"/>
                </a:ext>
              </a:extLst>
            </p:cNvPr>
            <p:cNvSpPr txBox="1"/>
            <p:nvPr/>
          </p:nvSpPr>
          <p:spPr>
            <a:xfrm>
              <a:off x="9383240" y="5453107"/>
              <a:ext cx="1606362" cy="58477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rPr>
                <a:t>Constant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rPr>
                <a:t>Exponential</a:t>
              </a:r>
            </a:p>
          </p:txBody>
        </p:sp>
        <p:pic>
          <p:nvPicPr>
            <p:cNvPr id="67" name="Picture 66" descr="Icon&#10;&#10;Description automatically generated">
              <a:extLst>
                <a:ext uri="{FF2B5EF4-FFF2-40B4-BE49-F238E27FC236}">
                  <a16:creationId xmlns:a16="http://schemas.microsoft.com/office/drawing/2014/main" id="{F0F3999C-2D74-411B-AD5A-21361FCC57DC}"/>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555265" y="5274187"/>
              <a:ext cx="719409" cy="719409"/>
            </a:xfrm>
            <a:prstGeom prst="ellipse">
              <a:avLst/>
            </a:prstGeom>
            <a:ln w="38100" cap="rnd">
              <a:solidFill>
                <a:srgbClr val="2F3D54"/>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26" name="Title 1">
            <a:extLst>
              <a:ext uri="{FF2B5EF4-FFF2-40B4-BE49-F238E27FC236}">
                <a16:creationId xmlns:a16="http://schemas.microsoft.com/office/drawing/2014/main" id="{8C8BC0D1-1C9A-4954-AEF0-8597C4AF526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Performance indices</a:t>
            </a:r>
          </a:p>
        </p:txBody>
      </p:sp>
      <p:grpSp>
        <p:nvGrpSpPr>
          <p:cNvPr id="27" name="Group 26">
            <a:extLst>
              <a:ext uri="{FF2B5EF4-FFF2-40B4-BE49-F238E27FC236}">
                <a16:creationId xmlns:a16="http://schemas.microsoft.com/office/drawing/2014/main" id="{A72D7395-D321-4FDF-B54B-F8F89EA7C20C}"/>
              </a:ext>
            </a:extLst>
          </p:cNvPr>
          <p:cNvGrpSpPr/>
          <p:nvPr/>
        </p:nvGrpSpPr>
        <p:grpSpPr>
          <a:xfrm>
            <a:off x="0" y="762490"/>
            <a:ext cx="11349037" cy="668655"/>
            <a:chOff x="0" y="762490"/>
            <a:chExt cx="11349037" cy="668655"/>
          </a:xfrm>
        </p:grpSpPr>
        <p:sp>
          <p:nvSpPr>
            <p:cNvPr id="28" name="Rectangle 27">
              <a:extLst>
                <a:ext uri="{FF2B5EF4-FFF2-40B4-BE49-F238E27FC236}">
                  <a16:creationId xmlns:a16="http://schemas.microsoft.com/office/drawing/2014/main" id="{4092EBB1-B938-4034-B645-211224C0D62F}"/>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A0CA53CA-7AD0-4D50-A16B-9B9F68FDBA93}"/>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0568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par>
                                <p:cTn id="8" presetID="22" presetClass="entr" presetSubtype="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up)">
                                      <p:cBhvr>
                                        <p:cTn id="1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Content Placeholder 13">
            <a:extLst>
              <a:ext uri="{FF2B5EF4-FFF2-40B4-BE49-F238E27FC236}">
                <a16:creationId xmlns:a16="http://schemas.microsoft.com/office/drawing/2014/main" id="{4EEF7D98-EBC3-4180-8C32-F5961CC1F2A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1967" y="919490"/>
            <a:ext cx="6408248" cy="3806055"/>
          </a:xfrm>
          <a:effectLst>
            <a:outerShdw blurRad="50800" dist="38100" dir="5400000" algn="t" rotWithShape="0">
              <a:prstClr val="black">
                <a:alpha val="40000"/>
              </a:prstClr>
            </a:outerShdw>
          </a:effectLst>
        </p:spPr>
      </p:pic>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4C51B8D-3B3F-45B6-A929-49FAFA2F8C83}"/>
              </a:ext>
            </a:extLst>
          </p:cNvPr>
          <p:cNvSpPr/>
          <p:nvPr/>
        </p:nvSpPr>
        <p:spPr>
          <a:xfrm>
            <a:off x="98919" y="4952661"/>
            <a:ext cx="7538838" cy="1386980"/>
          </a:xfrm>
          <a:custGeom>
            <a:avLst/>
            <a:gdLst>
              <a:gd name="connsiteX0" fmla="*/ 0 w 7538838"/>
              <a:gd name="connsiteY0" fmla="*/ 0 h 1386980"/>
              <a:gd name="connsiteX1" fmla="*/ 7538838 w 7538838"/>
              <a:gd name="connsiteY1" fmla="*/ 0 h 1386980"/>
              <a:gd name="connsiteX2" fmla="*/ 7538838 w 7538838"/>
              <a:gd name="connsiteY2" fmla="*/ 1386980 h 1386980"/>
              <a:gd name="connsiteX3" fmla="*/ 0 w 7538838"/>
              <a:gd name="connsiteY3" fmla="*/ 1386980 h 1386980"/>
              <a:gd name="connsiteX4" fmla="*/ 0 w 7538838"/>
              <a:gd name="connsiteY4" fmla="*/ 0 h 1386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8838" h="1386980" fill="none" extrusionOk="0">
                <a:moveTo>
                  <a:pt x="0" y="0"/>
                </a:moveTo>
                <a:cubicBezTo>
                  <a:pt x="927183" y="-33775"/>
                  <a:pt x="5399758" y="138873"/>
                  <a:pt x="7538838" y="0"/>
                </a:cubicBezTo>
                <a:cubicBezTo>
                  <a:pt x="7590442" y="181256"/>
                  <a:pt x="7573502" y="1193344"/>
                  <a:pt x="7538838" y="1386980"/>
                </a:cubicBezTo>
                <a:cubicBezTo>
                  <a:pt x="6034337" y="1249650"/>
                  <a:pt x="2499497" y="1249124"/>
                  <a:pt x="0" y="1386980"/>
                </a:cubicBezTo>
                <a:cubicBezTo>
                  <a:pt x="-56134" y="1079329"/>
                  <a:pt x="24733" y="494374"/>
                  <a:pt x="0" y="0"/>
                </a:cubicBezTo>
                <a:close/>
              </a:path>
              <a:path w="7538838" h="1386980" stroke="0" extrusionOk="0">
                <a:moveTo>
                  <a:pt x="0" y="0"/>
                </a:moveTo>
                <a:cubicBezTo>
                  <a:pt x="3248171" y="-101487"/>
                  <a:pt x="6473316" y="-162162"/>
                  <a:pt x="7538838" y="0"/>
                </a:cubicBezTo>
                <a:cubicBezTo>
                  <a:pt x="7497335" y="681950"/>
                  <a:pt x="7608175" y="1155426"/>
                  <a:pt x="7538838" y="1386980"/>
                </a:cubicBezTo>
                <a:cubicBezTo>
                  <a:pt x="6221142" y="1437045"/>
                  <a:pt x="810801" y="1228531"/>
                  <a:pt x="0" y="1386980"/>
                </a:cubicBezTo>
                <a:cubicBezTo>
                  <a:pt x="-57067" y="965959"/>
                  <a:pt x="-50164" y="203786"/>
                  <a:pt x="0" y="0"/>
                </a:cubicBezTo>
                <a:close/>
              </a:path>
            </a:pathLst>
          </a:custGeom>
          <a:ln w="19050" cap="rnd" cmpd="dbl">
            <a:solidFill>
              <a:schemeClr val="accent1">
                <a:alpha val="0"/>
              </a:schemeClr>
            </a:solidFill>
            <a:extLst>
              <a:ext uri="{C807C97D-BFC1-408E-A445-0C87EB9F89A2}">
                <ask:lineSketchStyleProps xmlns:ask="http://schemas.microsoft.com/office/drawing/2018/sketchyshapes" sd="981765707">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D8D91EBF-3320-4F88-AB6A-4D252C612734}"/>
              </a:ext>
            </a:extLst>
          </p:cNvPr>
          <p:cNvGrpSpPr/>
          <p:nvPr/>
        </p:nvGrpSpPr>
        <p:grpSpPr>
          <a:xfrm>
            <a:off x="930074" y="5147775"/>
            <a:ext cx="6521613" cy="1005157"/>
            <a:chOff x="316053" y="4980593"/>
            <a:chExt cx="7258339" cy="1081073"/>
          </a:xfrm>
          <a:effectLst>
            <a:outerShdw blurRad="50800" dist="38100" dir="5400000" algn="t" rotWithShape="0">
              <a:prstClr val="black">
                <a:alpha val="40000"/>
              </a:prstClr>
            </a:outerShdw>
          </a:effectLst>
        </p:grpSpPr>
        <p:sp>
          <p:nvSpPr>
            <p:cNvPr id="19" name="Rectangle: Rounded Corners 18">
              <a:extLst>
                <a:ext uri="{FF2B5EF4-FFF2-40B4-BE49-F238E27FC236}">
                  <a16:creationId xmlns:a16="http://schemas.microsoft.com/office/drawing/2014/main" id="{13D7B6D9-E49E-4D6A-BF82-A93ADCC6E819}"/>
                </a:ext>
              </a:extLst>
            </p:cNvPr>
            <p:cNvSpPr/>
            <p:nvPr/>
          </p:nvSpPr>
          <p:spPr>
            <a:xfrm>
              <a:off x="379833" y="4980593"/>
              <a:ext cx="7194559"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8B29FE2-5433-4990-A55E-0FC0BE764750}"/>
                </a:ext>
              </a:extLst>
            </p:cNvPr>
            <p:cNvSpPr txBox="1"/>
            <p:nvPr/>
          </p:nvSpPr>
          <p:spPr>
            <a:xfrm>
              <a:off x="1460478" y="5028361"/>
              <a:ext cx="5789620" cy="89375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OBJECTIVES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Analysis of waiting times in landing/take-off queue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Analysis and dimensioning of the parking area</a:t>
              </a:r>
            </a:p>
          </p:txBody>
        </p:sp>
        <p:pic>
          <p:nvPicPr>
            <p:cNvPr id="21" name="Picture 20" descr="Logo, icon&#10;&#10;Description automatically generated">
              <a:extLst>
                <a:ext uri="{FF2B5EF4-FFF2-40B4-BE49-F238E27FC236}">
                  <a16:creationId xmlns:a16="http://schemas.microsoft.com/office/drawing/2014/main" id="{E4907EDB-C7F7-4C7E-97DF-924C7A822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53" y="4981021"/>
              <a:ext cx="1080645" cy="1080645"/>
            </a:xfrm>
            <a:prstGeom prst="rect">
              <a:avLst/>
            </a:prstGeom>
          </p:spPr>
        </p:pic>
      </p:grpSp>
      <p:sp>
        <p:nvSpPr>
          <p:cNvPr id="3" name="Rectangle 2">
            <a:extLst>
              <a:ext uri="{FF2B5EF4-FFF2-40B4-BE49-F238E27FC236}">
                <a16:creationId xmlns:a16="http://schemas.microsoft.com/office/drawing/2014/main" id="{923C5F4C-7CCB-4F51-858E-5D657C808B51}"/>
              </a:ext>
            </a:extLst>
          </p:cNvPr>
          <p:cNvSpPr/>
          <p:nvPr/>
        </p:nvSpPr>
        <p:spPr>
          <a:xfrm>
            <a:off x="778338" y="1113330"/>
            <a:ext cx="1568826" cy="309216"/>
          </a:xfrm>
          <a:prstGeom prst="rect">
            <a:avLst/>
          </a:prstGeom>
          <a:solidFill>
            <a:srgbClr val="DAE8FC"/>
          </a:solidFill>
          <a:ln>
            <a:solidFill>
              <a:srgbClr val="6C8EB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Landing queue</a:t>
            </a:r>
          </a:p>
        </p:txBody>
      </p:sp>
      <p:sp>
        <p:nvSpPr>
          <p:cNvPr id="22" name="Rectangle 21">
            <a:extLst>
              <a:ext uri="{FF2B5EF4-FFF2-40B4-BE49-F238E27FC236}">
                <a16:creationId xmlns:a16="http://schemas.microsoft.com/office/drawing/2014/main" id="{84CF50E0-F3EC-4CAF-94C4-8E9CAFD214E1}"/>
              </a:ext>
            </a:extLst>
          </p:cNvPr>
          <p:cNvSpPr/>
          <p:nvPr/>
        </p:nvSpPr>
        <p:spPr>
          <a:xfrm>
            <a:off x="4005902" y="1368624"/>
            <a:ext cx="1216932" cy="309216"/>
          </a:xfrm>
          <a:prstGeom prst="rect">
            <a:avLst/>
          </a:prstGeom>
          <a:solidFill>
            <a:srgbClr val="F5F5F5"/>
          </a:solidFill>
          <a:ln>
            <a:solidFill>
              <a:srgbClr val="66666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Runway</a:t>
            </a:r>
          </a:p>
        </p:txBody>
      </p:sp>
      <p:sp>
        <p:nvSpPr>
          <p:cNvPr id="23" name="Rectangle 22">
            <a:extLst>
              <a:ext uri="{FF2B5EF4-FFF2-40B4-BE49-F238E27FC236}">
                <a16:creationId xmlns:a16="http://schemas.microsoft.com/office/drawing/2014/main" id="{A034AA16-B976-4AFC-A9C7-A0CC5BA0CF31}"/>
              </a:ext>
            </a:extLst>
          </p:cNvPr>
          <p:cNvSpPr/>
          <p:nvPr/>
        </p:nvSpPr>
        <p:spPr>
          <a:xfrm>
            <a:off x="5831260" y="3412547"/>
            <a:ext cx="1020890" cy="587347"/>
          </a:xfrm>
          <a:prstGeom prst="rect">
            <a:avLst/>
          </a:prstGeom>
          <a:solidFill>
            <a:srgbClr val="D5E8D4"/>
          </a:solidFill>
          <a:ln>
            <a:solidFill>
              <a:srgbClr val="82B366"/>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Parking area</a:t>
            </a:r>
          </a:p>
        </p:txBody>
      </p:sp>
      <p:sp>
        <p:nvSpPr>
          <p:cNvPr id="24" name="Rectangle 23">
            <a:extLst>
              <a:ext uri="{FF2B5EF4-FFF2-40B4-BE49-F238E27FC236}">
                <a16:creationId xmlns:a16="http://schemas.microsoft.com/office/drawing/2014/main" id="{32D33255-F837-40F9-BB83-F8B223507922}"/>
              </a:ext>
            </a:extLst>
          </p:cNvPr>
          <p:cNvSpPr/>
          <p:nvPr/>
        </p:nvSpPr>
        <p:spPr>
          <a:xfrm>
            <a:off x="1559736" y="2979196"/>
            <a:ext cx="1679510" cy="309216"/>
          </a:xfrm>
          <a:prstGeom prst="rect">
            <a:avLst/>
          </a:prstGeom>
          <a:solidFill>
            <a:srgbClr val="F8CECC"/>
          </a:solidFill>
          <a:ln>
            <a:solidFill>
              <a:srgbClr val="B8545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Take-off queue</a:t>
            </a:r>
          </a:p>
        </p:txBody>
      </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06246272-FA78-456A-8E97-31819DBEEB9D}"/>
              </a:ext>
            </a:extLst>
          </p:cNvPr>
          <p:cNvGrpSpPr>
            <a:grpSpLocks noChangeAspect="1"/>
          </p:cNvGrpSpPr>
          <p:nvPr/>
        </p:nvGrpSpPr>
        <p:grpSpPr>
          <a:xfrm>
            <a:off x="7715160" y="4645159"/>
            <a:ext cx="4389388" cy="1517819"/>
            <a:chOff x="7512004" y="4655295"/>
            <a:chExt cx="4592544" cy="1588069"/>
          </a:xfrm>
        </p:grpSpPr>
        <p:sp>
          <p:nvSpPr>
            <p:cNvPr id="26" name="Rectangle: Rounded Corners 25">
              <a:extLst>
                <a:ext uri="{FF2B5EF4-FFF2-40B4-BE49-F238E27FC236}">
                  <a16:creationId xmlns:a16="http://schemas.microsoft.com/office/drawing/2014/main" id="{AC7ABCED-FA0B-42AD-A982-0F81657672EC}"/>
                </a:ext>
              </a:extLst>
            </p:cNvPr>
            <p:cNvSpPr/>
            <p:nvPr/>
          </p:nvSpPr>
          <p:spPr>
            <a:xfrm>
              <a:off x="7512004" y="4655295"/>
              <a:ext cx="4592544" cy="1588069"/>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pic>
          <p:nvPicPr>
            <p:cNvPr id="31" name="Picture 30" descr="Icon&#10;&#10;Description automatically generated">
              <a:extLst>
                <a:ext uri="{FF2B5EF4-FFF2-40B4-BE49-F238E27FC236}">
                  <a16:creationId xmlns:a16="http://schemas.microsoft.com/office/drawing/2014/main" id="{BA83EB03-6C9B-496E-AFF8-487CF52387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2004" y="4849840"/>
              <a:ext cx="1273626" cy="1273626"/>
            </a:xfrm>
            <a:prstGeom prst="rect">
              <a:avLst/>
            </a:prstGeom>
          </p:spPr>
        </p:pic>
        <p:sp>
          <p:nvSpPr>
            <p:cNvPr id="32" name="TextBox 31">
              <a:extLst>
                <a:ext uri="{FF2B5EF4-FFF2-40B4-BE49-F238E27FC236}">
                  <a16:creationId xmlns:a16="http://schemas.microsoft.com/office/drawing/2014/main" id="{04852F10-6C6B-4651-995A-BA8D68D2CCD1}"/>
                </a:ext>
              </a:extLst>
            </p:cNvPr>
            <p:cNvSpPr txBox="1"/>
            <p:nvPr/>
          </p:nvSpPr>
          <p:spPr>
            <a:xfrm>
              <a:off x="8823027" y="4695074"/>
              <a:ext cx="105189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FACTORS</a:t>
              </a:r>
            </a:p>
          </p:txBody>
        </p:sp>
        <p:sp>
          <p:nvSpPr>
            <p:cNvPr id="33" name="TextBox 32">
              <a:extLst>
                <a:ext uri="{FF2B5EF4-FFF2-40B4-BE49-F238E27FC236}">
                  <a16:creationId xmlns:a16="http://schemas.microsoft.com/office/drawing/2014/main" id="{A40AB1C3-658A-432F-97C6-519713C2ECF1}"/>
                </a:ext>
              </a:extLst>
            </p:cNvPr>
            <p:cNvSpPr txBox="1"/>
            <p:nvPr/>
          </p:nvSpPr>
          <p:spPr>
            <a:xfrm>
              <a:off x="8762875" y="5050362"/>
              <a:ext cx="3323185" cy="112707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λ</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v</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mean interarrival time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600" b="1" i="0" u="none" strike="noStrike" kern="1200" cap="none" spc="0" normalizeH="0" baseline="0" noProof="0">
                  <a:ln>
                    <a:noFill/>
                  </a:ln>
                  <a:solidFill>
                    <a:srgbClr val="0909FE"/>
                  </a:solidFill>
                  <a:effectLst/>
                  <a:uLnTx/>
                  <a:uFillTx/>
                  <a:latin typeface="Bahnschrift" panose="020B0502040204020203" pitchFamily="34" charset="0"/>
                  <a:ea typeface="+mn-ea"/>
                  <a:cs typeface="+mn-cs"/>
                </a:rPr>
                <a:t>μ</a:t>
              </a:r>
              <a:r>
                <a:rPr kumimoji="0" lang="en-GB" sz="1600" b="1" i="0" u="none" strike="noStrike" kern="1200" cap="none" spc="0" normalizeH="0" baseline="-25000" noProof="0">
                  <a:ln>
                    <a:noFill/>
                  </a:ln>
                  <a:solidFill>
                    <a:srgbClr val="0909FE"/>
                  </a:solidFill>
                  <a:effectLst/>
                  <a:uLnTx/>
                  <a:uFillTx/>
                  <a:latin typeface="Bahnschrift" panose="020B0502040204020203" pitchFamily="34" charset="0"/>
                  <a:ea typeface="+mn-ea"/>
                  <a:cs typeface="+mn-cs"/>
                </a:rPr>
                <a:t>l</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mean landing time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600" b="1" i="0" u="none" strike="noStrike" kern="1200" cap="none" spc="0" normalizeH="0" baseline="0" noProof="0">
                  <a:ln>
                    <a:noFill/>
                  </a:ln>
                  <a:solidFill>
                    <a:srgbClr val="FF0000"/>
                  </a:solidFill>
                  <a:effectLst/>
                  <a:uLnTx/>
                  <a:uFillTx/>
                  <a:latin typeface="Bahnschrift" panose="020B0502040204020203" pitchFamily="34" charset="0"/>
                  <a:ea typeface="+mn-ea"/>
                  <a:cs typeface="+mn-cs"/>
                </a:rPr>
                <a:t>μ</a:t>
              </a:r>
              <a:r>
                <a:rPr kumimoji="0" lang="en-GB" sz="1600" b="1" i="0" u="none" strike="noStrike" kern="1200" cap="none" spc="0" normalizeH="0" baseline="-25000" noProof="0">
                  <a:ln>
                    <a:noFill/>
                  </a:ln>
                  <a:solidFill>
                    <a:srgbClr val="FF0000"/>
                  </a:solidFill>
                  <a:effectLst/>
                  <a:uLnTx/>
                  <a:uFillTx/>
                  <a:latin typeface="Bahnschrift" panose="020B0502040204020203" pitchFamily="34" charset="0"/>
                  <a:ea typeface="+mn-ea"/>
                  <a:cs typeface="+mn-cs"/>
                </a:rPr>
                <a:t>o</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mean take-off time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600" b="1" i="0" u="none" strike="noStrike" kern="1200" cap="none" spc="0" normalizeH="0" baseline="0" noProof="0">
                  <a:ln>
                    <a:noFill/>
                  </a:ln>
                  <a:solidFill>
                    <a:srgbClr val="30EE30"/>
                  </a:solidFill>
                  <a:effectLst/>
                  <a:uLnTx/>
                  <a:uFillTx/>
                  <a:latin typeface="Bahnschrift" panose="020B0502040204020203" pitchFamily="34" charset="0"/>
                  <a:ea typeface="+mn-ea"/>
                  <a:cs typeface="+mn-cs"/>
                </a:rPr>
                <a:t>μ</a:t>
              </a:r>
              <a:r>
                <a:rPr kumimoji="0" lang="en-GB" sz="1600" b="1" i="0" u="none" strike="noStrike" kern="1200" cap="none" spc="0" normalizeH="0" baseline="-25000" noProof="0">
                  <a:ln>
                    <a:noFill/>
                  </a:ln>
                  <a:solidFill>
                    <a:srgbClr val="30EE30"/>
                  </a:solidFill>
                  <a:effectLst/>
                  <a:uLnTx/>
                  <a:uFillTx/>
                  <a:latin typeface="Bahnschrift" panose="020B0502040204020203" pitchFamily="34" charset="0"/>
                  <a:ea typeface="+mn-ea"/>
                  <a:cs typeface="+mn-cs"/>
                </a:rPr>
                <a:t>p</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mean parking time</a:t>
              </a:r>
              <a:r>
                <a:rPr kumimoji="0" lang="en-GB" sz="15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 </a:t>
              </a:r>
              <a:endPar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grpSp>
      <p:grpSp>
        <p:nvGrpSpPr>
          <p:cNvPr id="11" name="Group 10">
            <a:extLst>
              <a:ext uri="{FF2B5EF4-FFF2-40B4-BE49-F238E27FC236}">
                <a16:creationId xmlns:a16="http://schemas.microsoft.com/office/drawing/2014/main" id="{BA96D26C-57BD-494D-81F8-F5440CE4D551}"/>
              </a:ext>
            </a:extLst>
          </p:cNvPr>
          <p:cNvGrpSpPr/>
          <p:nvPr/>
        </p:nvGrpSpPr>
        <p:grpSpPr>
          <a:xfrm>
            <a:off x="7697489" y="2747247"/>
            <a:ext cx="4389388" cy="1435980"/>
            <a:chOff x="7725489" y="2747247"/>
            <a:chExt cx="4361388" cy="1435980"/>
          </a:xfrm>
        </p:grpSpPr>
        <p:sp>
          <p:nvSpPr>
            <p:cNvPr id="27" name="Rectangle: Rounded Corners 26">
              <a:extLst>
                <a:ext uri="{FF2B5EF4-FFF2-40B4-BE49-F238E27FC236}">
                  <a16:creationId xmlns:a16="http://schemas.microsoft.com/office/drawing/2014/main" id="{ECC55B99-91DF-4317-8939-12571ACA9656}"/>
                </a:ext>
              </a:extLst>
            </p:cNvPr>
            <p:cNvSpPr/>
            <p:nvPr/>
          </p:nvSpPr>
          <p:spPr>
            <a:xfrm>
              <a:off x="7752134" y="2750317"/>
              <a:ext cx="4334743" cy="1432910"/>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sp>
          <p:nvSpPr>
            <p:cNvPr id="28" name="TextBox 27">
              <a:extLst>
                <a:ext uri="{FF2B5EF4-FFF2-40B4-BE49-F238E27FC236}">
                  <a16:creationId xmlns:a16="http://schemas.microsoft.com/office/drawing/2014/main" id="{DBCB9703-736C-426C-82FE-9560CB2CB4D1}"/>
                </a:ext>
              </a:extLst>
            </p:cNvPr>
            <p:cNvSpPr txBox="1"/>
            <p:nvPr/>
          </p:nvSpPr>
          <p:spPr>
            <a:xfrm>
              <a:off x="8949284" y="2747247"/>
              <a:ext cx="2088449"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MAIN ASSUMPTIONS</a:t>
              </a:r>
            </a:p>
          </p:txBody>
        </p:sp>
        <p:sp>
          <p:nvSpPr>
            <p:cNvPr id="29" name="TextBox 28">
              <a:extLst>
                <a:ext uri="{FF2B5EF4-FFF2-40B4-BE49-F238E27FC236}">
                  <a16:creationId xmlns:a16="http://schemas.microsoft.com/office/drawing/2014/main" id="{2390D6C7-FBD5-45DC-9905-A6F4F4924353}"/>
                </a:ext>
              </a:extLst>
            </p:cNvPr>
            <p:cNvSpPr txBox="1"/>
            <p:nvPr/>
          </p:nvSpPr>
          <p:spPr>
            <a:xfrm>
              <a:off x="8959446" y="3026598"/>
              <a:ext cx="2988702" cy="107721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Infinite queueing space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Infinite parking space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Message exchanges with </a:t>
              </a:r>
              <a:b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b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no delay</a:t>
              </a:r>
            </a:p>
          </p:txBody>
        </p:sp>
        <p:pic>
          <p:nvPicPr>
            <p:cNvPr id="5" name="Picture 4" descr="Icon&#10;&#10;Description automatically generated">
              <a:extLst>
                <a:ext uri="{FF2B5EF4-FFF2-40B4-BE49-F238E27FC236}">
                  <a16:creationId xmlns:a16="http://schemas.microsoft.com/office/drawing/2014/main" id="{A7C021BC-1E31-4A5D-9E81-456B5E384B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5489" y="2896949"/>
              <a:ext cx="1158971" cy="1158971"/>
            </a:xfrm>
            <a:prstGeom prst="rect">
              <a:avLst/>
            </a:prstGeom>
          </p:spPr>
        </p:pic>
      </p:grpSp>
      <p:sp>
        <p:nvSpPr>
          <p:cNvPr id="15" name="TextBox 14">
            <a:extLst>
              <a:ext uri="{FF2B5EF4-FFF2-40B4-BE49-F238E27FC236}">
                <a16:creationId xmlns:a16="http://schemas.microsoft.com/office/drawing/2014/main" id="{A0B0787B-3982-43E5-A710-DECC5B5215BF}"/>
              </a:ext>
            </a:extLst>
          </p:cNvPr>
          <p:cNvSpPr txBox="1"/>
          <p:nvPr/>
        </p:nvSpPr>
        <p:spPr>
          <a:xfrm>
            <a:off x="3637497" y="1653022"/>
            <a:ext cx="380232"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err="1">
                <a:ln>
                  <a:noFill/>
                </a:ln>
                <a:solidFill>
                  <a:srgbClr val="FF0000"/>
                </a:solidFill>
                <a:effectLst/>
                <a:uLnTx/>
                <a:uFillTx/>
                <a:latin typeface="Bahnschrift" panose="020B0502040204020203" pitchFamily="34" charset="0"/>
                <a:ea typeface="+mn-ea"/>
                <a:cs typeface="+mn-cs"/>
              </a:rPr>
              <a:t>μ</a:t>
            </a:r>
            <a:r>
              <a:rPr kumimoji="0" lang="en-GB" sz="1600" b="0" i="0" u="none" strike="noStrike" kern="1200" cap="none" spc="0" normalizeH="0" baseline="-25000" noProof="0" err="1">
                <a:ln>
                  <a:noFill/>
                </a:ln>
                <a:solidFill>
                  <a:srgbClr val="FF0000"/>
                </a:solidFill>
                <a:effectLst/>
                <a:uLnTx/>
                <a:uFillTx/>
                <a:latin typeface="Bahnschrift" panose="020B0502040204020203" pitchFamily="34" charset="0"/>
                <a:ea typeface="+mn-ea"/>
                <a:cs typeface="+mn-cs"/>
              </a:rPr>
              <a:t>o</a:t>
            </a:r>
            <a:endParaRPr kumimoji="0" lang="en-GB" sz="1600" b="0" i="0" u="none" strike="noStrike" kern="1200" cap="none" spc="0" normalizeH="0" baseline="-25000" noProof="0">
              <a:ln>
                <a:noFill/>
              </a:ln>
              <a:solidFill>
                <a:srgbClr val="FF0000"/>
              </a:solidFill>
              <a:effectLst/>
              <a:uLnTx/>
              <a:uFillTx/>
              <a:latin typeface="Bahnschrift" panose="020B0502040204020203" pitchFamily="34" charset="0"/>
              <a:ea typeface="+mn-ea"/>
              <a:cs typeface="+mn-cs"/>
            </a:endParaRPr>
          </a:p>
        </p:txBody>
      </p:sp>
      <p:sp>
        <p:nvSpPr>
          <p:cNvPr id="34" name="TextBox 33">
            <a:extLst>
              <a:ext uri="{FF2B5EF4-FFF2-40B4-BE49-F238E27FC236}">
                <a16:creationId xmlns:a16="http://schemas.microsoft.com/office/drawing/2014/main" id="{8EB7892C-0C4C-40DC-AA23-C39FADA57E11}"/>
              </a:ext>
            </a:extLst>
          </p:cNvPr>
          <p:cNvSpPr txBox="1"/>
          <p:nvPr/>
        </p:nvSpPr>
        <p:spPr>
          <a:xfrm>
            <a:off x="3427826" y="1653449"/>
            <a:ext cx="346570"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err="1">
                <a:ln>
                  <a:noFill/>
                </a:ln>
                <a:solidFill>
                  <a:srgbClr val="0909FE"/>
                </a:solidFill>
                <a:effectLst/>
                <a:uLnTx/>
                <a:uFillTx/>
                <a:latin typeface="Bahnschrift" panose="020B0502040204020203" pitchFamily="34" charset="0"/>
                <a:ea typeface="+mn-ea"/>
                <a:cs typeface="+mn-cs"/>
              </a:rPr>
              <a:t>μ</a:t>
            </a:r>
            <a:r>
              <a:rPr kumimoji="0" lang="en-GB" sz="1600" b="0" i="0" u="none" strike="noStrike" kern="1200" cap="none" spc="0" normalizeH="0" baseline="-25000" noProof="0" err="1">
                <a:ln>
                  <a:noFill/>
                </a:ln>
                <a:solidFill>
                  <a:srgbClr val="0909FE"/>
                </a:solidFill>
                <a:effectLst/>
                <a:uLnTx/>
                <a:uFillTx/>
                <a:latin typeface="Bahnschrift" panose="020B0502040204020203" pitchFamily="34" charset="0"/>
                <a:ea typeface="+mn-ea"/>
                <a:cs typeface="+mn-cs"/>
              </a:rPr>
              <a:t>l</a:t>
            </a:r>
            <a:endParaRPr kumimoji="0" lang="en-GB" sz="1600" b="0" i="0" u="none" strike="noStrike" kern="1200" cap="none" spc="0" normalizeH="0" baseline="-25000" noProof="0">
              <a:ln>
                <a:noFill/>
              </a:ln>
              <a:solidFill>
                <a:srgbClr val="0909FE"/>
              </a:solidFill>
              <a:effectLst/>
              <a:uLnTx/>
              <a:uFillTx/>
              <a:latin typeface="Bahnschrift" panose="020B0502040204020203" pitchFamily="34" charset="0"/>
              <a:ea typeface="+mn-ea"/>
              <a:cs typeface="+mn-cs"/>
            </a:endParaRPr>
          </a:p>
        </p:txBody>
      </p:sp>
      <p:sp>
        <p:nvSpPr>
          <p:cNvPr id="16" name="TextBox 15">
            <a:extLst>
              <a:ext uri="{FF2B5EF4-FFF2-40B4-BE49-F238E27FC236}">
                <a16:creationId xmlns:a16="http://schemas.microsoft.com/office/drawing/2014/main" id="{AE32D700-4EBD-4C13-A57D-156991154860}"/>
              </a:ext>
            </a:extLst>
          </p:cNvPr>
          <p:cNvSpPr txBox="1"/>
          <p:nvPr/>
        </p:nvSpPr>
        <p:spPr>
          <a:xfrm>
            <a:off x="233328" y="1534800"/>
            <a:ext cx="36099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err="1">
                <a:ln>
                  <a:noFill/>
                </a:ln>
                <a:solidFill>
                  <a:prstClr val="black"/>
                </a:solidFill>
                <a:effectLst/>
                <a:uLnTx/>
                <a:uFillTx/>
                <a:latin typeface="Calibri" panose="020F0502020204030204"/>
                <a:ea typeface="+mn-ea"/>
                <a:cs typeface="+mn-cs"/>
              </a:rPr>
              <a:t>λ</a:t>
            </a:r>
            <a:r>
              <a:rPr kumimoji="0" lang="en-GB" sz="1800" b="0" i="0" u="none" strike="noStrike" kern="1200" cap="none" spc="0" normalizeH="0" baseline="-25000" noProof="0" err="1">
                <a:ln>
                  <a:noFill/>
                </a:ln>
                <a:solidFill>
                  <a:prstClr val="black"/>
                </a:solidFill>
                <a:effectLst/>
                <a:uLnTx/>
                <a:uFillTx/>
                <a:latin typeface="Calibri" panose="020F0502020204030204"/>
                <a:ea typeface="+mn-ea"/>
                <a:cs typeface="+mn-cs"/>
              </a:rPr>
              <a:t>v</a:t>
            </a:r>
            <a:endParaRPr kumimoji="0" lang="en-GB" sz="1800" b="0" i="0" u="none" strike="noStrike" kern="1200" cap="none" spc="0" normalizeH="0" baseline="-25000" noProof="0">
              <a:ln>
                <a:noFill/>
              </a:ln>
              <a:solidFill>
                <a:prstClr val="black"/>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59528EEC-9B0B-4714-BF63-991D555C1519}"/>
              </a:ext>
            </a:extLst>
          </p:cNvPr>
          <p:cNvSpPr txBox="1"/>
          <p:nvPr/>
        </p:nvSpPr>
        <p:spPr>
          <a:xfrm>
            <a:off x="4747015" y="2625907"/>
            <a:ext cx="40588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err="1">
                <a:ln>
                  <a:noFill/>
                </a:ln>
                <a:solidFill>
                  <a:srgbClr val="30EE30"/>
                </a:solidFill>
                <a:effectLst/>
                <a:uLnTx/>
                <a:uFillTx/>
                <a:latin typeface="Bahnschrift" panose="020B0502040204020203" pitchFamily="34" charset="0"/>
                <a:ea typeface="+mn-ea"/>
                <a:cs typeface="+mn-cs"/>
              </a:rPr>
              <a:t>μ</a:t>
            </a:r>
            <a:r>
              <a:rPr kumimoji="0" lang="en-GB" sz="1800" b="0" i="0" u="none" strike="noStrike" kern="1200" cap="none" spc="0" normalizeH="0" baseline="-25000" noProof="0" err="1">
                <a:ln>
                  <a:noFill/>
                </a:ln>
                <a:solidFill>
                  <a:srgbClr val="30EE30"/>
                </a:solidFill>
                <a:effectLst/>
                <a:uLnTx/>
                <a:uFillTx/>
                <a:latin typeface="Bahnschrift" panose="020B0502040204020203" pitchFamily="34" charset="0"/>
                <a:ea typeface="+mn-ea"/>
                <a:cs typeface="+mn-cs"/>
              </a:rPr>
              <a:t>p</a:t>
            </a:r>
            <a:endParaRPr kumimoji="0" lang="en-GB" sz="1800" b="0" i="0" u="none" strike="noStrike" kern="1200" cap="none" spc="0" normalizeH="0" baseline="-25000" noProof="0">
              <a:ln>
                <a:noFill/>
              </a:ln>
              <a:solidFill>
                <a:srgbClr val="30EE30"/>
              </a:solidFill>
              <a:effectLst/>
              <a:uLnTx/>
              <a:uFillTx/>
              <a:latin typeface="Bahnschrift" panose="020B0502040204020203" pitchFamily="34" charset="0"/>
              <a:ea typeface="+mn-ea"/>
              <a:cs typeface="+mn-cs"/>
            </a:endParaRPr>
          </a:p>
        </p:txBody>
      </p:sp>
      <p:sp>
        <p:nvSpPr>
          <p:cNvPr id="38" name="Title 1">
            <a:extLst>
              <a:ext uri="{FF2B5EF4-FFF2-40B4-BE49-F238E27FC236}">
                <a16:creationId xmlns:a16="http://schemas.microsoft.com/office/drawing/2014/main" id="{377442C6-CAA9-47E8-A2C9-3038F7136EC5}"/>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System modelling</a:t>
            </a:r>
          </a:p>
        </p:txBody>
      </p:sp>
      <p:grpSp>
        <p:nvGrpSpPr>
          <p:cNvPr id="39" name="Group 38">
            <a:extLst>
              <a:ext uri="{FF2B5EF4-FFF2-40B4-BE49-F238E27FC236}">
                <a16:creationId xmlns:a16="http://schemas.microsoft.com/office/drawing/2014/main" id="{819930E0-3ABD-40B8-8FE3-8A8708996895}"/>
              </a:ext>
            </a:extLst>
          </p:cNvPr>
          <p:cNvGrpSpPr/>
          <p:nvPr/>
        </p:nvGrpSpPr>
        <p:grpSpPr>
          <a:xfrm>
            <a:off x="0" y="762490"/>
            <a:ext cx="11349037" cy="668655"/>
            <a:chOff x="0" y="762490"/>
            <a:chExt cx="11349037" cy="668655"/>
          </a:xfrm>
        </p:grpSpPr>
        <p:sp>
          <p:nvSpPr>
            <p:cNvPr id="40" name="Rectangle 39">
              <a:extLst>
                <a:ext uri="{FF2B5EF4-FFF2-40B4-BE49-F238E27FC236}">
                  <a16:creationId xmlns:a16="http://schemas.microsoft.com/office/drawing/2014/main" id="{AD4E5684-5D35-45C0-B33D-45EB0F44DA8B}"/>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C1A2757-E13B-4F3F-B2AF-3764BB5A746D}"/>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7" name="TextBox 36">
            <a:extLst>
              <a:ext uri="{FF2B5EF4-FFF2-40B4-BE49-F238E27FC236}">
                <a16:creationId xmlns:a16="http://schemas.microsoft.com/office/drawing/2014/main" id="{13874774-753D-4B88-AA85-C31E4A289ED0}"/>
              </a:ext>
            </a:extLst>
          </p:cNvPr>
          <p:cNvSpPr txBox="1"/>
          <p:nvPr/>
        </p:nvSpPr>
        <p:spPr>
          <a:xfrm>
            <a:off x="5954690" y="2624285"/>
            <a:ext cx="40588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err="1">
                <a:ln>
                  <a:noFill/>
                </a:ln>
                <a:solidFill>
                  <a:srgbClr val="30EE30"/>
                </a:solidFill>
                <a:effectLst/>
                <a:uLnTx/>
                <a:uFillTx/>
                <a:latin typeface="Bahnschrift" panose="020B0502040204020203" pitchFamily="34" charset="0"/>
                <a:ea typeface="+mn-ea"/>
                <a:cs typeface="+mn-cs"/>
              </a:rPr>
              <a:t>μ</a:t>
            </a:r>
            <a:r>
              <a:rPr kumimoji="0" lang="en-GB" sz="1800" b="0" i="0" u="none" strike="noStrike" kern="1200" cap="none" spc="0" normalizeH="0" baseline="-25000" noProof="0" err="1">
                <a:ln>
                  <a:noFill/>
                </a:ln>
                <a:solidFill>
                  <a:srgbClr val="30EE30"/>
                </a:solidFill>
                <a:effectLst/>
                <a:uLnTx/>
                <a:uFillTx/>
                <a:latin typeface="Bahnschrift" panose="020B0502040204020203" pitchFamily="34" charset="0"/>
                <a:ea typeface="+mn-ea"/>
                <a:cs typeface="+mn-cs"/>
              </a:rPr>
              <a:t>p</a:t>
            </a:r>
            <a:endParaRPr kumimoji="0" lang="en-GB" sz="1800" b="0" i="0" u="none" strike="noStrike" kern="1200" cap="none" spc="0" normalizeH="0" baseline="-25000" noProof="0">
              <a:ln>
                <a:noFill/>
              </a:ln>
              <a:solidFill>
                <a:srgbClr val="30EE30"/>
              </a:solidFill>
              <a:effectLst/>
              <a:uLnTx/>
              <a:uFillTx/>
              <a:latin typeface="Bahnschrift" panose="020B0502040204020203" pitchFamily="34" charset="0"/>
              <a:ea typeface="+mn-ea"/>
              <a:cs typeface="+mn-cs"/>
            </a:endParaRPr>
          </a:p>
        </p:txBody>
      </p:sp>
      <p:grpSp>
        <p:nvGrpSpPr>
          <p:cNvPr id="4" name="Group 3">
            <a:extLst>
              <a:ext uri="{FF2B5EF4-FFF2-40B4-BE49-F238E27FC236}">
                <a16:creationId xmlns:a16="http://schemas.microsoft.com/office/drawing/2014/main" id="{325E04C3-2AAB-4BB8-8A8E-D4018E51C9FD}"/>
              </a:ext>
            </a:extLst>
          </p:cNvPr>
          <p:cNvGrpSpPr/>
          <p:nvPr/>
        </p:nvGrpSpPr>
        <p:grpSpPr>
          <a:xfrm>
            <a:off x="5975210" y="1085177"/>
            <a:ext cx="3498189" cy="1158971"/>
            <a:chOff x="5975210" y="1085177"/>
            <a:chExt cx="3498189" cy="1158971"/>
          </a:xfrm>
        </p:grpSpPr>
        <p:sp>
          <p:nvSpPr>
            <p:cNvPr id="47" name="Rectangle: Rounded Corners 46">
              <a:extLst>
                <a:ext uri="{FF2B5EF4-FFF2-40B4-BE49-F238E27FC236}">
                  <a16:creationId xmlns:a16="http://schemas.microsoft.com/office/drawing/2014/main" id="{1379A75D-283D-487D-89B0-DEFF5B306DBE}"/>
                </a:ext>
              </a:extLst>
            </p:cNvPr>
            <p:cNvSpPr/>
            <p:nvPr/>
          </p:nvSpPr>
          <p:spPr>
            <a:xfrm>
              <a:off x="6381552" y="1144765"/>
              <a:ext cx="3018485" cy="1038653"/>
            </a:xfrm>
            <a:prstGeom prst="roundRect">
              <a:avLst>
                <a:gd name="adj" fmla="val 26938"/>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AC6377F1-0C77-44EA-B33F-527E005BCC87}"/>
                </a:ext>
              </a:extLst>
            </p:cNvPr>
            <p:cNvSpPr txBox="1"/>
            <p:nvPr/>
          </p:nvSpPr>
          <p:spPr>
            <a:xfrm>
              <a:off x="7060820" y="1167327"/>
              <a:ext cx="2412579" cy="93871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8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AIRPORT POLICY</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Priority to planes that </a:t>
              </a:r>
              <a:b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b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have to take-off</a:t>
              </a:r>
            </a:p>
          </p:txBody>
        </p:sp>
        <p:pic>
          <p:nvPicPr>
            <p:cNvPr id="49" name="Picture 48" descr="Icon&#10;&#10;Description automatically generated">
              <a:extLst>
                <a:ext uri="{FF2B5EF4-FFF2-40B4-BE49-F238E27FC236}">
                  <a16:creationId xmlns:a16="http://schemas.microsoft.com/office/drawing/2014/main" id="{CB0B2A4F-DE16-4F03-AB39-B4F1183234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75210" y="1085177"/>
              <a:ext cx="1158971" cy="1158971"/>
            </a:xfrm>
            <a:prstGeom prst="rect">
              <a:avLst/>
            </a:prstGeom>
          </p:spPr>
        </p:pic>
      </p:grpSp>
      <p:sp>
        <p:nvSpPr>
          <p:cNvPr id="43" name="TextBox 42">
            <a:extLst>
              <a:ext uri="{FF2B5EF4-FFF2-40B4-BE49-F238E27FC236}">
                <a16:creationId xmlns:a16="http://schemas.microsoft.com/office/drawing/2014/main" id="{C8274DF7-6FF1-42EE-AE40-CBF05F11C167}"/>
              </a:ext>
            </a:extLst>
          </p:cNvPr>
          <p:cNvSpPr txBox="1"/>
          <p:nvPr/>
        </p:nvSpPr>
        <p:spPr>
          <a:xfrm rot="19932704">
            <a:off x="-81548" y="4841663"/>
            <a:ext cx="2636668" cy="369332"/>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a:solidFill>
                  <a:prstClr val="black"/>
                </a:solidFill>
                <a:latin typeface="Ink Free" panose="03080402000500000000" pitchFamily="66" charset="0"/>
              </a:rPr>
              <a:t>REMINDER</a:t>
            </a:r>
            <a:endParaRPr kumimoji="0" lang="en-GB" b="1" i="0" u="none" strike="noStrike" kern="1200" cap="none" spc="0" normalizeH="0" baseline="0" noProof="0">
              <a:ln>
                <a:noFill/>
              </a:ln>
              <a:solidFill>
                <a:prstClr val="black"/>
              </a:solidFill>
              <a:effectLst/>
              <a:uLnTx/>
              <a:uFillTx/>
              <a:latin typeface="Ink Free" panose="03080402000500000000" pitchFamily="66" charset="0"/>
            </a:endParaRPr>
          </a:p>
        </p:txBody>
      </p:sp>
    </p:spTree>
    <p:extLst>
      <p:ext uri="{BB962C8B-B14F-4D97-AF65-F5344CB8AC3E}">
        <p14:creationId xmlns:p14="http://schemas.microsoft.com/office/powerpoint/2010/main" val="44517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id="{BC04A159-592C-4A1A-9138-06CAFDFA4B57}"/>
              </a:ext>
            </a:extLst>
          </p:cNvPr>
          <p:cNvSpPr txBox="1"/>
          <p:nvPr/>
        </p:nvSpPr>
        <p:spPr>
          <a:xfrm>
            <a:off x="5283691" y="3704734"/>
            <a:ext cx="164339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Control Tower</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grpSp>
        <p:nvGrpSpPr>
          <p:cNvPr id="174" name="Group 173">
            <a:extLst>
              <a:ext uri="{FF2B5EF4-FFF2-40B4-BE49-F238E27FC236}">
                <a16:creationId xmlns:a16="http://schemas.microsoft.com/office/drawing/2014/main" id="{48536C14-49B5-46DD-9BF0-C84E6755EBBE}"/>
              </a:ext>
            </a:extLst>
          </p:cNvPr>
          <p:cNvGrpSpPr/>
          <p:nvPr/>
        </p:nvGrpSpPr>
        <p:grpSpPr>
          <a:xfrm>
            <a:off x="3462401" y="4177765"/>
            <a:ext cx="1250249" cy="307777"/>
            <a:chOff x="3490548" y="4177765"/>
            <a:chExt cx="1222102" cy="307777"/>
          </a:xfrm>
        </p:grpSpPr>
        <p:cxnSp>
          <p:nvCxnSpPr>
            <p:cNvPr id="105" name="Straight Arrow Connector 104">
              <a:extLst>
                <a:ext uri="{FF2B5EF4-FFF2-40B4-BE49-F238E27FC236}">
                  <a16:creationId xmlns:a16="http://schemas.microsoft.com/office/drawing/2014/main" id="{541AC6E7-BB59-4B55-848C-DD591C8D0866}"/>
                </a:ext>
              </a:extLst>
            </p:cNvPr>
            <p:cNvCxnSpPr>
              <a:cxnSpLocks/>
            </p:cNvCxnSpPr>
            <p:nvPr/>
          </p:nvCxnSpPr>
          <p:spPr>
            <a:xfrm>
              <a:off x="3490548" y="4470671"/>
              <a:ext cx="122210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AA08438-35FD-4929-84F7-3FB1F4BA54BB}"/>
                </a:ext>
              </a:extLst>
            </p:cNvPr>
            <p:cNvSpPr txBox="1"/>
            <p:nvPr/>
          </p:nvSpPr>
          <p:spPr>
            <a:xfrm>
              <a:off x="3676953" y="4177765"/>
              <a:ext cx="2667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endPar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grpSp>
      <p:grpSp>
        <p:nvGrpSpPr>
          <p:cNvPr id="172" name="Group 171">
            <a:extLst>
              <a:ext uri="{FF2B5EF4-FFF2-40B4-BE49-F238E27FC236}">
                <a16:creationId xmlns:a16="http://schemas.microsoft.com/office/drawing/2014/main" id="{35F64730-E747-4D5D-8C61-37F947C56851}"/>
              </a:ext>
            </a:extLst>
          </p:cNvPr>
          <p:cNvGrpSpPr/>
          <p:nvPr/>
        </p:nvGrpSpPr>
        <p:grpSpPr>
          <a:xfrm>
            <a:off x="7133590" y="4138913"/>
            <a:ext cx="2030299" cy="307777"/>
            <a:chOff x="7795497" y="3984991"/>
            <a:chExt cx="1305034" cy="307777"/>
          </a:xfrm>
        </p:grpSpPr>
        <p:sp>
          <p:nvSpPr>
            <p:cNvPr id="109" name="TextBox 108">
              <a:extLst>
                <a:ext uri="{FF2B5EF4-FFF2-40B4-BE49-F238E27FC236}">
                  <a16:creationId xmlns:a16="http://schemas.microsoft.com/office/drawing/2014/main" id="{B93F8403-838C-4FE5-9C3C-1871BC516C7A}"/>
                </a:ext>
              </a:extLst>
            </p:cNvPr>
            <p:cNvSpPr txBox="1"/>
            <p:nvPr/>
          </p:nvSpPr>
          <p:spPr>
            <a:xfrm>
              <a:off x="8442951" y="3984991"/>
              <a:ext cx="2667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3</a:t>
              </a:r>
              <a:endPar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cxnSp>
          <p:nvCxnSpPr>
            <p:cNvPr id="125" name="Straight Arrow Connector 124">
              <a:extLst>
                <a:ext uri="{FF2B5EF4-FFF2-40B4-BE49-F238E27FC236}">
                  <a16:creationId xmlns:a16="http://schemas.microsoft.com/office/drawing/2014/main" id="{AEF9F049-2B41-40C9-8768-3AF460B95AA0}"/>
                </a:ext>
              </a:extLst>
            </p:cNvPr>
            <p:cNvCxnSpPr>
              <a:cxnSpLocks/>
            </p:cNvCxnSpPr>
            <p:nvPr/>
          </p:nvCxnSpPr>
          <p:spPr>
            <a:xfrm>
              <a:off x="7795497" y="4245985"/>
              <a:ext cx="130503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E8802D5F-DCF3-4D66-BE5D-4A9F9BB193DE}"/>
              </a:ext>
            </a:extLst>
          </p:cNvPr>
          <p:cNvGrpSpPr/>
          <p:nvPr/>
        </p:nvGrpSpPr>
        <p:grpSpPr>
          <a:xfrm>
            <a:off x="7145152" y="4920456"/>
            <a:ext cx="2022332" cy="307777"/>
            <a:chOff x="7659942" y="5005366"/>
            <a:chExt cx="1305034" cy="307777"/>
          </a:xfrm>
        </p:grpSpPr>
        <p:cxnSp>
          <p:nvCxnSpPr>
            <p:cNvPr id="131" name="Straight Arrow Connector 130">
              <a:extLst>
                <a:ext uri="{FF2B5EF4-FFF2-40B4-BE49-F238E27FC236}">
                  <a16:creationId xmlns:a16="http://schemas.microsoft.com/office/drawing/2014/main" id="{03FB0A26-3A1A-40E2-8298-38965C67EE53}"/>
                </a:ext>
              </a:extLst>
            </p:cNvPr>
            <p:cNvCxnSpPr>
              <a:cxnSpLocks/>
            </p:cNvCxnSpPr>
            <p:nvPr/>
          </p:nvCxnSpPr>
          <p:spPr>
            <a:xfrm flipH="1">
              <a:off x="7659942" y="5005366"/>
              <a:ext cx="130503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2B9347DB-7C0F-4C8B-9413-A0505700DFE9}"/>
                </a:ext>
              </a:extLst>
            </p:cNvPr>
            <p:cNvSpPr txBox="1"/>
            <p:nvPr/>
          </p:nvSpPr>
          <p:spPr>
            <a:xfrm>
              <a:off x="8303011" y="5005366"/>
              <a:ext cx="2667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5</a:t>
              </a:r>
              <a:endPar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grpSp>
      <p:grpSp>
        <p:nvGrpSpPr>
          <p:cNvPr id="177" name="Group 176">
            <a:extLst>
              <a:ext uri="{FF2B5EF4-FFF2-40B4-BE49-F238E27FC236}">
                <a16:creationId xmlns:a16="http://schemas.microsoft.com/office/drawing/2014/main" id="{238E35E7-8DA8-43FA-A731-2267F3075108}"/>
              </a:ext>
            </a:extLst>
          </p:cNvPr>
          <p:cNvGrpSpPr/>
          <p:nvPr/>
        </p:nvGrpSpPr>
        <p:grpSpPr>
          <a:xfrm>
            <a:off x="7130368" y="5425221"/>
            <a:ext cx="559526" cy="666198"/>
            <a:chOff x="7130368" y="5425221"/>
            <a:chExt cx="559526" cy="666198"/>
          </a:xfrm>
        </p:grpSpPr>
        <p:cxnSp>
          <p:nvCxnSpPr>
            <p:cNvPr id="137" name="Straight Arrow Connector 136">
              <a:extLst>
                <a:ext uri="{FF2B5EF4-FFF2-40B4-BE49-F238E27FC236}">
                  <a16:creationId xmlns:a16="http://schemas.microsoft.com/office/drawing/2014/main" id="{DA3862B9-21F4-4C6B-960C-5B3CACABFF38}"/>
                </a:ext>
              </a:extLst>
            </p:cNvPr>
            <p:cNvCxnSpPr>
              <a:cxnSpLocks/>
            </p:cNvCxnSpPr>
            <p:nvPr/>
          </p:nvCxnSpPr>
          <p:spPr>
            <a:xfrm>
              <a:off x="7130368" y="5623005"/>
              <a:ext cx="559526" cy="4684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043CA5CF-42C5-42B3-9DC1-9D7D2B5E3AE7}"/>
                </a:ext>
              </a:extLst>
            </p:cNvPr>
            <p:cNvSpPr txBox="1"/>
            <p:nvPr/>
          </p:nvSpPr>
          <p:spPr>
            <a:xfrm>
              <a:off x="7184514" y="5425221"/>
              <a:ext cx="2667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7</a:t>
              </a:r>
              <a:endPar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grpSp>
      <p:grpSp>
        <p:nvGrpSpPr>
          <p:cNvPr id="151" name="Group 150">
            <a:extLst>
              <a:ext uri="{FF2B5EF4-FFF2-40B4-BE49-F238E27FC236}">
                <a16:creationId xmlns:a16="http://schemas.microsoft.com/office/drawing/2014/main" id="{BD13253A-1B9F-4470-BEFF-E694D966D50C}"/>
              </a:ext>
            </a:extLst>
          </p:cNvPr>
          <p:cNvGrpSpPr/>
          <p:nvPr/>
        </p:nvGrpSpPr>
        <p:grpSpPr>
          <a:xfrm>
            <a:off x="5528444" y="1246041"/>
            <a:ext cx="1637960" cy="1847610"/>
            <a:chOff x="756424" y="1301248"/>
            <a:chExt cx="2408627" cy="1845341"/>
          </a:xfrm>
        </p:grpSpPr>
        <p:grpSp>
          <p:nvGrpSpPr>
            <p:cNvPr id="148" name="Group 147">
              <a:extLst>
                <a:ext uri="{FF2B5EF4-FFF2-40B4-BE49-F238E27FC236}">
                  <a16:creationId xmlns:a16="http://schemas.microsoft.com/office/drawing/2014/main" id="{F49F46FB-D233-4B58-9AD3-E8AB4AAC7D1B}"/>
                </a:ext>
              </a:extLst>
            </p:cNvPr>
            <p:cNvGrpSpPr/>
            <p:nvPr/>
          </p:nvGrpSpPr>
          <p:grpSpPr>
            <a:xfrm>
              <a:off x="756425" y="1301248"/>
              <a:ext cx="2408626" cy="1845341"/>
              <a:chOff x="756425" y="1301247"/>
              <a:chExt cx="2408626" cy="1517168"/>
            </a:xfrm>
          </p:grpSpPr>
          <p:sp>
            <p:nvSpPr>
              <p:cNvPr id="146" name="Rectangle 145">
                <a:extLst>
                  <a:ext uri="{FF2B5EF4-FFF2-40B4-BE49-F238E27FC236}">
                    <a16:creationId xmlns:a16="http://schemas.microsoft.com/office/drawing/2014/main" id="{0DD1CB7D-ABEC-4A10-B47F-68BFA5868863}"/>
                  </a:ext>
                </a:extLst>
              </p:cNvPr>
              <p:cNvSpPr/>
              <p:nvPr/>
            </p:nvSpPr>
            <p:spPr>
              <a:xfrm>
                <a:off x="757084" y="1307690"/>
                <a:ext cx="2407967" cy="151072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A4794C63-0882-4F99-B0B2-ACFD5CCC9EED}"/>
                  </a:ext>
                </a:extLst>
              </p:cNvPr>
              <p:cNvSpPr/>
              <p:nvPr/>
            </p:nvSpPr>
            <p:spPr>
              <a:xfrm>
                <a:off x="756425" y="1301247"/>
                <a:ext cx="2407967" cy="298270"/>
              </a:xfrm>
              <a:prstGeom prst="rect">
                <a:avLst/>
              </a:prstGeom>
              <a:solidFill>
                <a:srgbClr val="FFCA08"/>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Airplane</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grpSp>
        <p:sp>
          <p:nvSpPr>
            <p:cNvPr id="150" name="TextBox 149">
              <a:extLst>
                <a:ext uri="{FF2B5EF4-FFF2-40B4-BE49-F238E27FC236}">
                  <a16:creationId xmlns:a16="http://schemas.microsoft.com/office/drawing/2014/main" id="{CA2DF98E-63C8-48DB-9069-06AB08F5795A}"/>
                </a:ext>
              </a:extLst>
            </p:cNvPr>
            <p:cNvSpPr txBox="1"/>
            <p:nvPr/>
          </p:nvSpPr>
          <p:spPr>
            <a:xfrm>
              <a:off x="756424" y="1765845"/>
              <a:ext cx="2407967" cy="136191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300"/>
                </a:spcAft>
                <a:buClrTx/>
                <a:buSzTx/>
                <a:buFontTx/>
                <a:buNone/>
                <a:tabLst/>
                <a:defRPr/>
              </a:pPr>
              <a:r>
                <a:rPr kumimoji="0" lang="it-IT"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landingTime</a:t>
              </a:r>
              <a:r>
                <a:rPr kumimoji="0" lang="it-IT"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double</a:t>
              </a:r>
              <a:endPar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a:p>
              <a:pPr marL="0" marR="0" lvl="0" indent="0" algn="l" defTabSz="457200" rtl="0" eaLnBrk="1" fontAlgn="auto" latinLnBrk="0" hangingPunct="1">
                <a:lnSpc>
                  <a:spcPct val="100000"/>
                </a:lnSpc>
                <a:spcBef>
                  <a:spcPts val="0"/>
                </a:spcBef>
                <a:spcAft>
                  <a:spcPts val="300"/>
                </a:spcAft>
                <a:buClrTx/>
                <a:buSzTx/>
                <a:buFontTx/>
                <a:buNone/>
                <a:tabLst/>
                <a:defRPr/>
              </a:pPr>
              <a:r>
                <a:rPr kumimoji="0" lang="en-GB" sz="1100" b="1"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parkingTime</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double</a:t>
              </a:r>
            </a:p>
            <a:p>
              <a:pPr marL="0" marR="0" lvl="0" indent="0" algn="l" defTabSz="457200" rtl="0" eaLnBrk="1" fontAlgn="auto" latinLnBrk="0" hangingPunct="1">
                <a:lnSpc>
                  <a:spcPct val="100000"/>
                </a:lnSpc>
                <a:spcBef>
                  <a:spcPts val="0"/>
                </a:spcBef>
                <a:spcAft>
                  <a:spcPts val="300"/>
                </a:spcAft>
                <a:buClrTx/>
                <a:buSzTx/>
                <a:buFontTx/>
                <a:buNone/>
                <a:tabLst/>
                <a:defRPr/>
              </a:pPr>
              <a:r>
                <a:rPr kumimoji="0" lang="en-GB" sz="1100" b="1"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takeOffTime</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double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endParaRPr kumimoji="0" lang="it-IT"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grpSp>
      <p:sp>
        <p:nvSpPr>
          <p:cNvPr id="152" name="TextBox 151">
            <a:extLst>
              <a:ext uri="{FF2B5EF4-FFF2-40B4-BE49-F238E27FC236}">
                <a16:creationId xmlns:a16="http://schemas.microsoft.com/office/drawing/2014/main" id="{28B02EC7-954D-4C78-9CBA-1AC00E1A05FE}"/>
              </a:ext>
            </a:extLst>
          </p:cNvPr>
          <p:cNvSpPr txBox="1"/>
          <p:nvPr/>
        </p:nvSpPr>
        <p:spPr>
          <a:xfrm>
            <a:off x="966485" y="1857540"/>
            <a:ext cx="3903633" cy="369332"/>
          </a:xfrm>
          <a:prstGeom prst="rect">
            <a:avLst/>
          </a:prstGeom>
          <a:noFill/>
        </p:spPr>
        <p:txBody>
          <a:bodyPr wrap="non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Airplanes modelled as messages</a:t>
            </a:r>
            <a:endParaRPr kumimoji="0" lang="en-GB" sz="1800" b="1"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grpSp>
        <p:nvGrpSpPr>
          <p:cNvPr id="180" name="Group 179">
            <a:extLst>
              <a:ext uri="{FF2B5EF4-FFF2-40B4-BE49-F238E27FC236}">
                <a16:creationId xmlns:a16="http://schemas.microsoft.com/office/drawing/2014/main" id="{A3314C53-B1E1-4851-BD11-718AC64A5A3E}"/>
              </a:ext>
            </a:extLst>
          </p:cNvPr>
          <p:cNvGrpSpPr/>
          <p:nvPr/>
        </p:nvGrpSpPr>
        <p:grpSpPr>
          <a:xfrm>
            <a:off x="4710358" y="3876581"/>
            <a:ext cx="2419351" cy="1856417"/>
            <a:chOff x="4710358" y="3876581"/>
            <a:chExt cx="2419351" cy="1856417"/>
          </a:xfrm>
        </p:grpSpPr>
        <p:sp>
          <p:nvSpPr>
            <p:cNvPr id="32" name="TextBox 31">
              <a:extLst>
                <a:ext uri="{FF2B5EF4-FFF2-40B4-BE49-F238E27FC236}">
                  <a16:creationId xmlns:a16="http://schemas.microsoft.com/office/drawing/2014/main" id="{35CBA73D-B705-46CB-BA3B-B8AF0D95ADA0}"/>
                </a:ext>
              </a:extLst>
            </p:cNvPr>
            <p:cNvSpPr txBox="1"/>
            <p:nvPr/>
          </p:nvSpPr>
          <p:spPr>
            <a:xfrm>
              <a:off x="4710358" y="4255670"/>
              <a:ext cx="2419351"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en-GB" sz="1100" b="1"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landing_queue</a:t>
              </a:r>
              <a:r>
                <a:rPr kumimoji="0" lang="en-GB"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en-GB" sz="11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cQueue</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en-GB" sz="1100" b="1"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take_off_queue</a:t>
              </a:r>
              <a:r>
                <a:rPr kumimoji="0" lang="en-GB"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en-GB" sz="11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cQueue</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runway: </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Airplane*</a:t>
              </a:r>
              <a:endParaRPr kumimoji="0" lang="en-GB"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p:txBody>
        </p:sp>
        <p:grpSp>
          <p:nvGrpSpPr>
            <p:cNvPr id="156" name="Group 155">
              <a:extLst>
                <a:ext uri="{FF2B5EF4-FFF2-40B4-BE49-F238E27FC236}">
                  <a16:creationId xmlns:a16="http://schemas.microsoft.com/office/drawing/2014/main" id="{F763F8B9-0083-49BF-B251-A9BA8B9760D5}"/>
                </a:ext>
              </a:extLst>
            </p:cNvPr>
            <p:cNvGrpSpPr/>
            <p:nvPr/>
          </p:nvGrpSpPr>
          <p:grpSpPr>
            <a:xfrm>
              <a:off x="4716051" y="3876581"/>
              <a:ext cx="2408626" cy="1847610"/>
              <a:chOff x="756425" y="1301247"/>
              <a:chExt cx="2408626" cy="1517168"/>
            </a:xfrm>
          </p:grpSpPr>
          <p:sp>
            <p:nvSpPr>
              <p:cNvPr id="158" name="Rectangle 157">
                <a:extLst>
                  <a:ext uri="{FF2B5EF4-FFF2-40B4-BE49-F238E27FC236}">
                    <a16:creationId xmlns:a16="http://schemas.microsoft.com/office/drawing/2014/main" id="{8DC622E8-CB2E-41AB-A5E3-25E10344AC66}"/>
                  </a:ext>
                </a:extLst>
              </p:cNvPr>
              <p:cNvSpPr/>
              <p:nvPr/>
            </p:nvSpPr>
            <p:spPr>
              <a:xfrm>
                <a:off x="757084" y="1307690"/>
                <a:ext cx="2407967" cy="151072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Rectangle 158">
                <a:extLst>
                  <a:ext uri="{FF2B5EF4-FFF2-40B4-BE49-F238E27FC236}">
                    <a16:creationId xmlns:a16="http://schemas.microsoft.com/office/drawing/2014/main" id="{098941B3-D76B-40FC-BE94-CFDC68706614}"/>
                  </a:ext>
                </a:extLst>
              </p:cNvPr>
              <p:cNvSpPr/>
              <p:nvPr/>
            </p:nvSpPr>
            <p:spPr>
              <a:xfrm>
                <a:off x="756425" y="1301247"/>
                <a:ext cx="2407967" cy="298270"/>
              </a:xfrm>
              <a:prstGeom prst="rect">
                <a:avLst/>
              </a:prstGeom>
              <a:solidFill>
                <a:srgbClr val="FFCA08"/>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Control tower</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grpSp>
      </p:grpSp>
      <p:grpSp>
        <p:nvGrpSpPr>
          <p:cNvPr id="175" name="Group 174">
            <a:extLst>
              <a:ext uri="{FF2B5EF4-FFF2-40B4-BE49-F238E27FC236}">
                <a16:creationId xmlns:a16="http://schemas.microsoft.com/office/drawing/2014/main" id="{E164108B-75F0-4AC5-97E9-4D91239E0A19}"/>
              </a:ext>
            </a:extLst>
          </p:cNvPr>
          <p:cNvGrpSpPr/>
          <p:nvPr/>
        </p:nvGrpSpPr>
        <p:grpSpPr>
          <a:xfrm>
            <a:off x="4188843" y="3501927"/>
            <a:ext cx="911203" cy="631225"/>
            <a:chOff x="4188843" y="3501927"/>
            <a:chExt cx="911203" cy="631225"/>
          </a:xfrm>
        </p:grpSpPr>
        <p:sp>
          <p:nvSpPr>
            <p:cNvPr id="108" name="TextBox 107">
              <a:extLst>
                <a:ext uri="{FF2B5EF4-FFF2-40B4-BE49-F238E27FC236}">
                  <a16:creationId xmlns:a16="http://schemas.microsoft.com/office/drawing/2014/main" id="{7E9B7D0A-44AB-446D-984D-25CEF1063316}"/>
                </a:ext>
              </a:extLst>
            </p:cNvPr>
            <p:cNvSpPr txBox="1"/>
            <p:nvPr/>
          </p:nvSpPr>
          <p:spPr>
            <a:xfrm>
              <a:off x="4325332" y="3510090"/>
              <a:ext cx="2667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2</a:t>
              </a:r>
              <a:endPar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sp>
          <p:nvSpPr>
            <p:cNvPr id="160" name="Freeform: Shape 159">
              <a:extLst>
                <a:ext uri="{FF2B5EF4-FFF2-40B4-BE49-F238E27FC236}">
                  <a16:creationId xmlns:a16="http://schemas.microsoft.com/office/drawing/2014/main" id="{54E86CC6-A4F9-475C-9B84-0B1363D807AC}"/>
                </a:ext>
              </a:extLst>
            </p:cNvPr>
            <p:cNvSpPr/>
            <p:nvPr/>
          </p:nvSpPr>
          <p:spPr>
            <a:xfrm>
              <a:off x="4188843" y="3501927"/>
              <a:ext cx="911203" cy="631225"/>
            </a:xfrm>
            <a:custGeom>
              <a:avLst/>
              <a:gdLst>
                <a:gd name="connsiteX0" fmla="*/ 524178 w 911203"/>
                <a:gd name="connsiteY0" fmla="*/ 589553 h 631225"/>
                <a:gd name="connsiteX1" fmla="*/ 102538 w 911203"/>
                <a:gd name="connsiteY1" fmla="*/ 579393 h 631225"/>
                <a:gd name="connsiteX2" fmla="*/ 56818 w 911203"/>
                <a:gd name="connsiteY2" fmla="*/ 76473 h 631225"/>
                <a:gd name="connsiteX3" fmla="*/ 793418 w 911203"/>
                <a:gd name="connsiteY3" fmla="*/ 30753 h 631225"/>
                <a:gd name="connsiteX4" fmla="*/ 900098 w 911203"/>
                <a:gd name="connsiteY4" fmla="*/ 360953 h 631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203" h="631225">
                  <a:moveTo>
                    <a:pt x="524178" y="589553"/>
                  </a:moveTo>
                  <a:cubicBezTo>
                    <a:pt x="352304" y="627229"/>
                    <a:pt x="180431" y="664906"/>
                    <a:pt x="102538" y="579393"/>
                  </a:cubicBezTo>
                  <a:cubicBezTo>
                    <a:pt x="24645" y="493880"/>
                    <a:pt x="-58329" y="167913"/>
                    <a:pt x="56818" y="76473"/>
                  </a:cubicBezTo>
                  <a:cubicBezTo>
                    <a:pt x="171965" y="-14967"/>
                    <a:pt x="652871" y="-16660"/>
                    <a:pt x="793418" y="30753"/>
                  </a:cubicBezTo>
                  <a:cubicBezTo>
                    <a:pt x="933965" y="78166"/>
                    <a:pt x="917031" y="219559"/>
                    <a:pt x="900098" y="360953"/>
                  </a:cubicBezTo>
                </a:path>
              </a:pathLst>
            </a:custGeom>
            <a:ln w="127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6" name="Group 175">
            <a:extLst>
              <a:ext uri="{FF2B5EF4-FFF2-40B4-BE49-F238E27FC236}">
                <a16:creationId xmlns:a16="http://schemas.microsoft.com/office/drawing/2014/main" id="{DACEEDC7-3B28-4735-A04F-9E5C78C0F41E}"/>
              </a:ext>
            </a:extLst>
          </p:cNvPr>
          <p:cNvGrpSpPr/>
          <p:nvPr/>
        </p:nvGrpSpPr>
        <p:grpSpPr>
          <a:xfrm>
            <a:off x="6667010" y="3517311"/>
            <a:ext cx="844042" cy="733488"/>
            <a:chOff x="6667010" y="3517311"/>
            <a:chExt cx="844042" cy="733488"/>
          </a:xfrm>
        </p:grpSpPr>
        <p:sp>
          <p:nvSpPr>
            <p:cNvPr id="136" name="TextBox 135">
              <a:extLst>
                <a:ext uri="{FF2B5EF4-FFF2-40B4-BE49-F238E27FC236}">
                  <a16:creationId xmlns:a16="http://schemas.microsoft.com/office/drawing/2014/main" id="{434E6B71-5CE1-42FA-925D-380495A99242}"/>
                </a:ext>
              </a:extLst>
            </p:cNvPr>
            <p:cNvSpPr txBox="1"/>
            <p:nvPr/>
          </p:nvSpPr>
          <p:spPr>
            <a:xfrm>
              <a:off x="7166403" y="3524434"/>
              <a:ext cx="2667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6</a:t>
              </a:r>
              <a:endPar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sp>
          <p:nvSpPr>
            <p:cNvPr id="168" name="Freeform: Shape 167">
              <a:extLst>
                <a:ext uri="{FF2B5EF4-FFF2-40B4-BE49-F238E27FC236}">
                  <a16:creationId xmlns:a16="http://schemas.microsoft.com/office/drawing/2014/main" id="{E452FFDC-18A8-4090-A5B3-99409C8BD68E}"/>
                </a:ext>
              </a:extLst>
            </p:cNvPr>
            <p:cNvSpPr/>
            <p:nvPr/>
          </p:nvSpPr>
          <p:spPr>
            <a:xfrm>
              <a:off x="6667010" y="3517311"/>
              <a:ext cx="844042" cy="733488"/>
            </a:xfrm>
            <a:custGeom>
              <a:avLst/>
              <a:gdLst>
                <a:gd name="connsiteX0" fmla="*/ 10302 w 844042"/>
                <a:gd name="connsiteY0" fmla="*/ 363942 h 733488"/>
                <a:gd name="connsiteX1" fmla="*/ 105552 w 844042"/>
                <a:gd name="connsiteY1" fmla="*/ 28662 h 733488"/>
                <a:gd name="connsiteX2" fmla="*/ 768492 w 844042"/>
                <a:gd name="connsiteY2" fmla="*/ 89622 h 733488"/>
                <a:gd name="connsiteX3" fmla="*/ 795162 w 844042"/>
                <a:gd name="connsiteY3" fmla="*/ 661122 h 733488"/>
                <a:gd name="connsiteX4" fmla="*/ 463692 w 844042"/>
                <a:gd name="connsiteY4" fmla="*/ 706842 h 733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42" h="733488">
                  <a:moveTo>
                    <a:pt x="10302" y="363942"/>
                  </a:moveTo>
                  <a:cubicBezTo>
                    <a:pt x="-5256" y="219162"/>
                    <a:pt x="-20813" y="74382"/>
                    <a:pt x="105552" y="28662"/>
                  </a:cubicBezTo>
                  <a:cubicBezTo>
                    <a:pt x="231917" y="-17058"/>
                    <a:pt x="653557" y="-15788"/>
                    <a:pt x="768492" y="89622"/>
                  </a:cubicBezTo>
                  <a:cubicBezTo>
                    <a:pt x="883427" y="195032"/>
                    <a:pt x="845962" y="558252"/>
                    <a:pt x="795162" y="661122"/>
                  </a:cubicBezTo>
                  <a:cubicBezTo>
                    <a:pt x="744362" y="763992"/>
                    <a:pt x="604027" y="735417"/>
                    <a:pt x="463692" y="706842"/>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1" name="Group 180">
            <a:extLst>
              <a:ext uri="{FF2B5EF4-FFF2-40B4-BE49-F238E27FC236}">
                <a16:creationId xmlns:a16="http://schemas.microsoft.com/office/drawing/2014/main" id="{8217B986-1FDD-4D83-898D-74CCD41ADC7C}"/>
              </a:ext>
            </a:extLst>
          </p:cNvPr>
          <p:cNvGrpSpPr/>
          <p:nvPr/>
        </p:nvGrpSpPr>
        <p:grpSpPr>
          <a:xfrm>
            <a:off x="9112494" y="3979556"/>
            <a:ext cx="2103714" cy="1192712"/>
            <a:chOff x="9112494" y="3979556"/>
            <a:chExt cx="2103714" cy="1192712"/>
          </a:xfrm>
        </p:grpSpPr>
        <p:sp>
          <p:nvSpPr>
            <p:cNvPr id="124" name="TextBox 123">
              <a:extLst>
                <a:ext uri="{FF2B5EF4-FFF2-40B4-BE49-F238E27FC236}">
                  <a16:creationId xmlns:a16="http://schemas.microsoft.com/office/drawing/2014/main" id="{76AF1E02-EEB8-4FC0-B76F-C9B340FED556}"/>
                </a:ext>
              </a:extLst>
            </p:cNvPr>
            <p:cNvSpPr txBox="1"/>
            <p:nvPr/>
          </p:nvSpPr>
          <p:spPr>
            <a:xfrm>
              <a:off x="9112494" y="4067144"/>
              <a:ext cx="151355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Parking area</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grpSp>
          <p:nvGrpSpPr>
            <p:cNvPr id="169" name="Group 168">
              <a:extLst>
                <a:ext uri="{FF2B5EF4-FFF2-40B4-BE49-F238E27FC236}">
                  <a16:creationId xmlns:a16="http://schemas.microsoft.com/office/drawing/2014/main" id="{A405F2CE-AB5F-45AD-91D2-784734979A9E}"/>
                </a:ext>
              </a:extLst>
            </p:cNvPr>
            <p:cNvGrpSpPr/>
            <p:nvPr/>
          </p:nvGrpSpPr>
          <p:grpSpPr>
            <a:xfrm>
              <a:off x="9127937" y="3979556"/>
              <a:ext cx="2088271" cy="1192712"/>
              <a:chOff x="8533758" y="1878295"/>
              <a:chExt cx="2088271" cy="1192712"/>
            </a:xfrm>
          </p:grpSpPr>
          <p:sp>
            <p:nvSpPr>
              <p:cNvPr id="41" name="TextBox 40">
                <a:extLst>
                  <a:ext uri="{FF2B5EF4-FFF2-40B4-BE49-F238E27FC236}">
                    <a16:creationId xmlns:a16="http://schemas.microsoft.com/office/drawing/2014/main" id="{D30ADFD3-0FD8-47E2-8982-425263A578DA}"/>
                  </a:ext>
                </a:extLst>
              </p:cNvPr>
              <p:cNvSpPr txBox="1"/>
              <p:nvPr/>
            </p:nvSpPr>
            <p:spPr>
              <a:xfrm>
                <a:off x="8533758" y="2223188"/>
                <a:ext cx="2052320" cy="73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p:txBody>
          </p:sp>
          <p:grpSp>
            <p:nvGrpSpPr>
              <p:cNvPr id="163" name="Group 162">
                <a:extLst>
                  <a:ext uri="{FF2B5EF4-FFF2-40B4-BE49-F238E27FC236}">
                    <a16:creationId xmlns:a16="http://schemas.microsoft.com/office/drawing/2014/main" id="{BE58AB6F-AFAB-4234-B33F-AA780CB250E5}"/>
                  </a:ext>
                </a:extLst>
              </p:cNvPr>
              <p:cNvGrpSpPr/>
              <p:nvPr/>
            </p:nvGrpSpPr>
            <p:grpSpPr>
              <a:xfrm>
                <a:off x="8569711" y="1878295"/>
                <a:ext cx="2052318" cy="1192712"/>
                <a:chOff x="756426" y="1301247"/>
                <a:chExt cx="2408625" cy="1517168"/>
              </a:xfrm>
            </p:grpSpPr>
            <p:sp>
              <p:nvSpPr>
                <p:cNvPr id="165" name="Rectangle 164">
                  <a:extLst>
                    <a:ext uri="{FF2B5EF4-FFF2-40B4-BE49-F238E27FC236}">
                      <a16:creationId xmlns:a16="http://schemas.microsoft.com/office/drawing/2014/main" id="{C8E57E88-0757-4D05-8B60-0E035E98C2A2}"/>
                    </a:ext>
                  </a:extLst>
                </p:cNvPr>
                <p:cNvSpPr/>
                <p:nvPr/>
              </p:nvSpPr>
              <p:spPr>
                <a:xfrm>
                  <a:off x="757084" y="1307690"/>
                  <a:ext cx="2407967" cy="151072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Rectangle 165">
                  <a:extLst>
                    <a:ext uri="{FF2B5EF4-FFF2-40B4-BE49-F238E27FC236}">
                      <a16:creationId xmlns:a16="http://schemas.microsoft.com/office/drawing/2014/main" id="{F93CCDA5-7A17-42D0-AC8B-519CFE0489B2}"/>
                    </a:ext>
                  </a:extLst>
                </p:cNvPr>
                <p:cNvSpPr/>
                <p:nvPr/>
              </p:nvSpPr>
              <p:spPr>
                <a:xfrm>
                  <a:off x="756426" y="1301247"/>
                  <a:ext cx="2407967" cy="499854"/>
                </a:xfrm>
                <a:prstGeom prst="rect">
                  <a:avLst/>
                </a:prstGeom>
                <a:solidFill>
                  <a:srgbClr val="FFCA08"/>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Parking area</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grpSp>
        </p:grpSp>
      </p:grpSp>
      <p:grpSp>
        <p:nvGrpSpPr>
          <p:cNvPr id="178" name="Group 177">
            <a:extLst>
              <a:ext uri="{FF2B5EF4-FFF2-40B4-BE49-F238E27FC236}">
                <a16:creationId xmlns:a16="http://schemas.microsoft.com/office/drawing/2014/main" id="{993246BE-2029-47C0-B89A-2D2709BEFA73}"/>
              </a:ext>
            </a:extLst>
          </p:cNvPr>
          <p:cNvGrpSpPr/>
          <p:nvPr/>
        </p:nvGrpSpPr>
        <p:grpSpPr>
          <a:xfrm>
            <a:off x="10819294" y="3517311"/>
            <a:ext cx="932188" cy="775491"/>
            <a:chOff x="10819294" y="3517311"/>
            <a:chExt cx="932188" cy="775491"/>
          </a:xfrm>
        </p:grpSpPr>
        <p:sp>
          <p:nvSpPr>
            <p:cNvPr id="130" name="TextBox 129">
              <a:extLst>
                <a:ext uri="{FF2B5EF4-FFF2-40B4-BE49-F238E27FC236}">
                  <a16:creationId xmlns:a16="http://schemas.microsoft.com/office/drawing/2014/main" id="{D61B3CFD-F10A-45FA-B535-4BF950A89264}"/>
                </a:ext>
              </a:extLst>
            </p:cNvPr>
            <p:cNvSpPr txBox="1"/>
            <p:nvPr/>
          </p:nvSpPr>
          <p:spPr>
            <a:xfrm>
              <a:off x="10875936" y="3570572"/>
              <a:ext cx="2667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4</a:t>
              </a:r>
              <a:endPar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sp>
          <p:nvSpPr>
            <p:cNvPr id="170" name="Freeform: Shape 169">
              <a:extLst>
                <a:ext uri="{FF2B5EF4-FFF2-40B4-BE49-F238E27FC236}">
                  <a16:creationId xmlns:a16="http://schemas.microsoft.com/office/drawing/2014/main" id="{62DF5266-207D-499E-8F01-09371353BE70}"/>
                </a:ext>
              </a:extLst>
            </p:cNvPr>
            <p:cNvSpPr/>
            <p:nvPr/>
          </p:nvSpPr>
          <p:spPr>
            <a:xfrm>
              <a:off x="10819294" y="3517311"/>
              <a:ext cx="932188" cy="775491"/>
            </a:xfrm>
            <a:custGeom>
              <a:avLst/>
              <a:gdLst>
                <a:gd name="connsiteX0" fmla="*/ 0 w 932188"/>
                <a:gd name="connsiteY0" fmla="*/ 452911 h 775491"/>
                <a:gd name="connsiteX1" fmla="*/ 142240 w 932188"/>
                <a:gd name="connsiteY1" fmla="*/ 31271 h 775491"/>
                <a:gd name="connsiteX2" fmla="*/ 845820 w 932188"/>
                <a:gd name="connsiteY2" fmla="*/ 102391 h 775491"/>
                <a:gd name="connsiteX3" fmla="*/ 871220 w 932188"/>
                <a:gd name="connsiteY3" fmla="*/ 668811 h 775491"/>
                <a:gd name="connsiteX4" fmla="*/ 396240 w 932188"/>
                <a:gd name="connsiteY4" fmla="*/ 775491 h 775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188" h="775491">
                  <a:moveTo>
                    <a:pt x="0" y="452911"/>
                  </a:moveTo>
                  <a:cubicBezTo>
                    <a:pt x="635" y="271301"/>
                    <a:pt x="1270" y="89691"/>
                    <a:pt x="142240" y="31271"/>
                  </a:cubicBezTo>
                  <a:cubicBezTo>
                    <a:pt x="283210" y="-27149"/>
                    <a:pt x="724324" y="-3866"/>
                    <a:pt x="845820" y="102391"/>
                  </a:cubicBezTo>
                  <a:cubicBezTo>
                    <a:pt x="967316" y="208648"/>
                    <a:pt x="946150" y="556628"/>
                    <a:pt x="871220" y="668811"/>
                  </a:cubicBezTo>
                  <a:cubicBezTo>
                    <a:pt x="796290" y="780994"/>
                    <a:pt x="422910" y="758558"/>
                    <a:pt x="396240" y="775491"/>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 name="Picture 3" descr="Text, logo&#10;&#10;Description automatically generated">
            <a:extLst>
              <a:ext uri="{FF2B5EF4-FFF2-40B4-BE49-F238E27FC236}">
                <a16:creationId xmlns:a16="http://schemas.microsoft.com/office/drawing/2014/main" id="{52CC05A6-CDCD-46B7-B8BC-5C2B7D954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454" y="1265690"/>
            <a:ext cx="2150108" cy="592474"/>
          </a:xfrm>
          <a:prstGeom prst="rect">
            <a:avLst/>
          </a:prstGeom>
        </p:spPr>
      </p:pic>
      <p:sp>
        <p:nvSpPr>
          <p:cNvPr id="57" name="Title 1">
            <a:extLst>
              <a:ext uri="{FF2B5EF4-FFF2-40B4-BE49-F238E27FC236}">
                <a16:creationId xmlns:a16="http://schemas.microsoft.com/office/drawing/2014/main" id="{D15FC0DD-BD95-4ACD-A8E9-731FFDD79F0B}"/>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Implementation</a:t>
            </a:r>
          </a:p>
        </p:txBody>
      </p:sp>
      <p:grpSp>
        <p:nvGrpSpPr>
          <p:cNvPr id="58" name="Group 57">
            <a:extLst>
              <a:ext uri="{FF2B5EF4-FFF2-40B4-BE49-F238E27FC236}">
                <a16:creationId xmlns:a16="http://schemas.microsoft.com/office/drawing/2014/main" id="{EC4DB08A-02E1-4E05-B700-1C98F0AC6027}"/>
              </a:ext>
            </a:extLst>
          </p:cNvPr>
          <p:cNvGrpSpPr/>
          <p:nvPr/>
        </p:nvGrpSpPr>
        <p:grpSpPr>
          <a:xfrm>
            <a:off x="0" y="762490"/>
            <a:ext cx="11349037" cy="668655"/>
            <a:chOff x="0" y="762490"/>
            <a:chExt cx="11349037" cy="668655"/>
          </a:xfrm>
        </p:grpSpPr>
        <p:sp>
          <p:nvSpPr>
            <p:cNvPr id="59" name="Rectangle 58">
              <a:extLst>
                <a:ext uri="{FF2B5EF4-FFF2-40B4-BE49-F238E27FC236}">
                  <a16:creationId xmlns:a16="http://schemas.microsoft.com/office/drawing/2014/main" id="{659EB2FF-0C8C-46E4-94D2-0C085FC439D6}"/>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B6E8699D-3724-4795-BA28-51CA6E617873}"/>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 name="Group 1">
            <a:extLst>
              <a:ext uri="{FF2B5EF4-FFF2-40B4-BE49-F238E27FC236}">
                <a16:creationId xmlns:a16="http://schemas.microsoft.com/office/drawing/2014/main" id="{707CD40E-1AFE-4D94-A94C-E0944D70BF56}"/>
              </a:ext>
            </a:extLst>
          </p:cNvPr>
          <p:cNvGrpSpPr/>
          <p:nvPr/>
        </p:nvGrpSpPr>
        <p:grpSpPr>
          <a:xfrm>
            <a:off x="652343" y="3915824"/>
            <a:ext cx="2837232" cy="1944000"/>
            <a:chOff x="652343" y="3915824"/>
            <a:chExt cx="2837232" cy="1944000"/>
          </a:xfrm>
        </p:grpSpPr>
        <p:sp>
          <p:nvSpPr>
            <p:cNvPr id="5" name="TextBox 4">
              <a:extLst>
                <a:ext uri="{FF2B5EF4-FFF2-40B4-BE49-F238E27FC236}">
                  <a16:creationId xmlns:a16="http://schemas.microsoft.com/office/drawing/2014/main" id="{FFE4000A-EB0E-47C0-8B69-C1BD0B0CF9CF}"/>
                </a:ext>
              </a:extLst>
            </p:cNvPr>
            <p:cNvSpPr txBox="1"/>
            <p:nvPr/>
          </p:nvSpPr>
          <p:spPr>
            <a:xfrm>
              <a:off x="681060" y="4201990"/>
              <a:ext cx="2808515"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200"/>
                </a:spcBef>
                <a:spcAft>
                  <a:spcPts val="600"/>
                </a:spcAft>
                <a:buClrTx/>
                <a:buSzTx/>
                <a:buFontTx/>
                <a:buNone/>
                <a:tabLst/>
                <a:defRPr/>
              </a:pPr>
              <a:b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b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en-GB" sz="1100" b="1"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spawnPlane</a:t>
              </a:r>
              <a:r>
                <a:rPr kumimoji="0" lang="en-GB"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virtual Airplane*</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en-GB"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schedule</a:t>
              </a:r>
              <a:r>
                <a:rPr kumimoji="0" lang="it-IT" sz="11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NextPlane(cMessage *plane</a:t>
              </a:r>
              <a:r>
                <a:rPr kumimoji="0" lang="it-IT"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virtual void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t>
              </a:r>
              <a:endPar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grpSp>
          <p:nvGrpSpPr>
            <p:cNvPr id="56" name="Group 55">
              <a:extLst>
                <a:ext uri="{FF2B5EF4-FFF2-40B4-BE49-F238E27FC236}">
                  <a16:creationId xmlns:a16="http://schemas.microsoft.com/office/drawing/2014/main" id="{176AA17E-8693-4A5F-BD51-C0979AF03CF4}"/>
                </a:ext>
              </a:extLst>
            </p:cNvPr>
            <p:cNvGrpSpPr/>
            <p:nvPr/>
          </p:nvGrpSpPr>
          <p:grpSpPr>
            <a:xfrm>
              <a:off x="652343" y="3915824"/>
              <a:ext cx="2811598" cy="1944000"/>
              <a:chOff x="756425" y="1301247"/>
              <a:chExt cx="2408626" cy="1517168"/>
            </a:xfrm>
          </p:grpSpPr>
          <p:sp>
            <p:nvSpPr>
              <p:cNvPr id="62" name="Rectangle 61">
                <a:extLst>
                  <a:ext uri="{FF2B5EF4-FFF2-40B4-BE49-F238E27FC236}">
                    <a16:creationId xmlns:a16="http://schemas.microsoft.com/office/drawing/2014/main" id="{600F2160-BD28-46A1-A38D-BB5A718E5077}"/>
                  </a:ext>
                </a:extLst>
              </p:cNvPr>
              <p:cNvSpPr/>
              <p:nvPr/>
            </p:nvSpPr>
            <p:spPr>
              <a:xfrm>
                <a:off x="757084" y="1307690"/>
                <a:ext cx="2407967" cy="1510725"/>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F5320613-E8DA-408E-83E4-909AAC67ED91}"/>
                  </a:ext>
                </a:extLst>
              </p:cNvPr>
              <p:cNvSpPr/>
              <p:nvPr/>
            </p:nvSpPr>
            <p:spPr>
              <a:xfrm>
                <a:off x="756425" y="1301247"/>
                <a:ext cx="2407967" cy="298270"/>
              </a:xfrm>
              <a:prstGeom prst="rect">
                <a:avLst/>
              </a:prstGeom>
              <a:solidFill>
                <a:srgbClr val="FFCA08"/>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grpSp>
        <p:sp>
          <p:nvSpPr>
            <p:cNvPr id="93" name="TextBox 92">
              <a:extLst>
                <a:ext uri="{FF2B5EF4-FFF2-40B4-BE49-F238E27FC236}">
                  <a16:creationId xmlns:a16="http://schemas.microsoft.com/office/drawing/2014/main" id="{C241F93B-B02A-4946-AB11-6262F873E490}"/>
                </a:ext>
              </a:extLst>
            </p:cNvPr>
            <p:cNvSpPr txBox="1"/>
            <p:nvPr/>
          </p:nvSpPr>
          <p:spPr>
            <a:xfrm>
              <a:off x="1509369" y="3928676"/>
              <a:ext cx="109677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Airspace</a:t>
              </a: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grpSp>
      <p:pic>
        <p:nvPicPr>
          <p:cNvPr id="6" name="Graphic 5" descr="Envelope outline">
            <a:extLst>
              <a:ext uri="{FF2B5EF4-FFF2-40B4-BE49-F238E27FC236}">
                <a16:creationId xmlns:a16="http://schemas.microsoft.com/office/drawing/2014/main" id="{661C6495-707B-4C1E-8DC4-B249DAC890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2287" y="1266503"/>
            <a:ext cx="324153" cy="324153"/>
          </a:xfrm>
          <a:prstGeom prst="rect">
            <a:avLst/>
          </a:prstGeom>
        </p:spPr>
      </p:pic>
    </p:spTree>
    <p:extLst>
      <p:ext uri="{BB962C8B-B14F-4D97-AF65-F5344CB8AC3E}">
        <p14:creationId xmlns:p14="http://schemas.microsoft.com/office/powerpoint/2010/main" val="163438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fade">
                                      <p:cBhvr>
                                        <p:cTn id="10" dur="500"/>
                                        <p:tgtEl>
                                          <p:spTgt spid="181"/>
                                        </p:tgtEl>
                                      </p:cBhvr>
                                    </p:animEffect>
                                  </p:childTnLst>
                                </p:cTn>
                              </p:par>
                              <p:par>
                                <p:cTn id="11" presetID="10" presetClass="entr" presetSubtype="0" fill="hold" nodeType="with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fade">
                                      <p:cBhvr>
                                        <p:cTn id="13" dur="500"/>
                                        <p:tgtEl>
                                          <p:spTgt spid="18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4"/>
                                        </p:tgtEl>
                                        <p:attrNameLst>
                                          <p:attrName>style.visibility</p:attrName>
                                        </p:attrNameLst>
                                      </p:cBhvr>
                                      <p:to>
                                        <p:strVal val="visible"/>
                                      </p:to>
                                    </p:set>
                                    <p:animEffect transition="in" filter="fade">
                                      <p:cBhvr>
                                        <p:cTn id="18" dur="500"/>
                                        <p:tgtEl>
                                          <p:spTgt spid="1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5"/>
                                        </p:tgtEl>
                                        <p:attrNameLst>
                                          <p:attrName>style.visibility</p:attrName>
                                        </p:attrNameLst>
                                      </p:cBhvr>
                                      <p:to>
                                        <p:strVal val="visible"/>
                                      </p:to>
                                    </p:set>
                                    <p:animEffect transition="in" filter="fade">
                                      <p:cBhvr>
                                        <p:cTn id="23" dur="500"/>
                                        <p:tgtEl>
                                          <p:spTgt spid="17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2"/>
                                        </p:tgtEl>
                                        <p:attrNameLst>
                                          <p:attrName>style.visibility</p:attrName>
                                        </p:attrNameLst>
                                      </p:cBhvr>
                                      <p:to>
                                        <p:strVal val="visible"/>
                                      </p:to>
                                    </p:set>
                                    <p:animEffect transition="in" filter="fade">
                                      <p:cBhvr>
                                        <p:cTn id="28" dur="500"/>
                                        <p:tgtEl>
                                          <p:spTgt spid="17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8"/>
                                        </p:tgtEl>
                                        <p:attrNameLst>
                                          <p:attrName>style.visibility</p:attrName>
                                        </p:attrNameLst>
                                      </p:cBhvr>
                                      <p:to>
                                        <p:strVal val="visible"/>
                                      </p:to>
                                    </p:set>
                                    <p:animEffect transition="in" filter="fade">
                                      <p:cBhvr>
                                        <p:cTn id="33" dur="500"/>
                                        <p:tgtEl>
                                          <p:spTgt spid="17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3"/>
                                        </p:tgtEl>
                                        <p:attrNameLst>
                                          <p:attrName>style.visibility</p:attrName>
                                        </p:attrNameLst>
                                      </p:cBhvr>
                                      <p:to>
                                        <p:strVal val="visible"/>
                                      </p:to>
                                    </p:set>
                                    <p:animEffect transition="in" filter="fade">
                                      <p:cBhvr>
                                        <p:cTn id="38" dur="500"/>
                                        <p:tgtEl>
                                          <p:spTgt spid="17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6"/>
                                        </p:tgtEl>
                                        <p:attrNameLst>
                                          <p:attrName>style.visibility</p:attrName>
                                        </p:attrNameLst>
                                      </p:cBhvr>
                                      <p:to>
                                        <p:strVal val="visible"/>
                                      </p:to>
                                    </p:set>
                                    <p:animEffect transition="in" filter="fade">
                                      <p:cBhvr>
                                        <p:cTn id="43" dur="500"/>
                                        <p:tgtEl>
                                          <p:spTgt spid="17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7"/>
                                        </p:tgtEl>
                                        <p:attrNameLst>
                                          <p:attrName>style.visibility</p:attrName>
                                        </p:attrNameLst>
                                      </p:cBhvr>
                                      <p:to>
                                        <p:strVal val="visible"/>
                                      </p:to>
                                    </p:set>
                                    <p:animEffect transition="in" filter="fade">
                                      <p:cBhvr>
                                        <p:cTn id="48"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itle 1">
            <a:extLst>
              <a:ext uri="{FF2B5EF4-FFF2-40B4-BE49-F238E27FC236}">
                <a16:creationId xmlns:a16="http://schemas.microsoft.com/office/drawing/2014/main" id="{144DEBE4-8174-4B1C-B54A-F9EB63503463}"/>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Preliminary calibration</a:t>
            </a:r>
          </a:p>
        </p:txBody>
      </p:sp>
      <p:grpSp>
        <p:nvGrpSpPr>
          <p:cNvPr id="5" name="Group 4">
            <a:extLst>
              <a:ext uri="{FF2B5EF4-FFF2-40B4-BE49-F238E27FC236}">
                <a16:creationId xmlns:a16="http://schemas.microsoft.com/office/drawing/2014/main" id="{A513169D-8062-4CF8-9C70-522935AE3C4E}"/>
              </a:ext>
            </a:extLst>
          </p:cNvPr>
          <p:cNvGrpSpPr/>
          <p:nvPr/>
        </p:nvGrpSpPr>
        <p:grpSpPr>
          <a:xfrm>
            <a:off x="0" y="762490"/>
            <a:ext cx="11349037" cy="668655"/>
            <a:chOff x="0" y="762490"/>
            <a:chExt cx="11349037" cy="668655"/>
          </a:xfrm>
        </p:grpSpPr>
        <p:sp>
          <p:nvSpPr>
            <p:cNvPr id="27" name="Rectangle 26">
              <a:extLst>
                <a:ext uri="{FF2B5EF4-FFF2-40B4-BE49-F238E27FC236}">
                  <a16:creationId xmlns:a16="http://schemas.microsoft.com/office/drawing/2014/main" id="{4E752E1C-13EE-41F2-8C75-65285E767DAC}"/>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91E6BB7-EFEE-4F85-B51A-7FA3A8EEF845}"/>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9" name="Group 68">
            <a:extLst>
              <a:ext uri="{FF2B5EF4-FFF2-40B4-BE49-F238E27FC236}">
                <a16:creationId xmlns:a16="http://schemas.microsoft.com/office/drawing/2014/main" id="{2E935DAD-9227-42EC-ADB1-BD98CD2A9B8D}"/>
              </a:ext>
            </a:extLst>
          </p:cNvPr>
          <p:cNvGrpSpPr/>
          <p:nvPr/>
        </p:nvGrpSpPr>
        <p:grpSpPr>
          <a:xfrm>
            <a:off x="3152015" y="1072129"/>
            <a:ext cx="5899321" cy="1864460"/>
            <a:chOff x="3152015" y="954193"/>
            <a:chExt cx="5899321" cy="1864460"/>
          </a:xfrm>
        </p:grpSpPr>
        <p:sp>
          <p:nvSpPr>
            <p:cNvPr id="68" name="Rectangle: Rounded Corners 67">
              <a:extLst>
                <a:ext uri="{FF2B5EF4-FFF2-40B4-BE49-F238E27FC236}">
                  <a16:creationId xmlns:a16="http://schemas.microsoft.com/office/drawing/2014/main" id="{EE9A3B94-1D7F-43D5-B409-D07D9DDD71B8}"/>
                </a:ext>
              </a:extLst>
            </p:cNvPr>
            <p:cNvSpPr/>
            <p:nvPr/>
          </p:nvSpPr>
          <p:spPr>
            <a:xfrm>
              <a:off x="3152015" y="954193"/>
              <a:ext cx="5899321" cy="1864460"/>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grpSp>
          <p:nvGrpSpPr>
            <p:cNvPr id="11" name="Group 10">
              <a:extLst>
                <a:ext uri="{FF2B5EF4-FFF2-40B4-BE49-F238E27FC236}">
                  <a16:creationId xmlns:a16="http://schemas.microsoft.com/office/drawing/2014/main" id="{17DC286D-0BB9-4CDA-8507-A228D288EB9C}"/>
                </a:ext>
              </a:extLst>
            </p:cNvPr>
            <p:cNvGrpSpPr/>
            <p:nvPr/>
          </p:nvGrpSpPr>
          <p:grpSpPr>
            <a:xfrm>
              <a:off x="3521164" y="1361662"/>
              <a:ext cx="5149671" cy="338554"/>
              <a:chOff x="1351515" y="1701785"/>
              <a:chExt cx="5149671" cy="338554"/>
            </a:xfrm>
          </p:grpSpPr>
          <p:sp>
            <p:nvSpPr>
              <p:cNvPr id="4" name="Arrow: Right 3">
                <a:extLst>
                  <a:ext uri="{FF2B5EF4-FFF2-40B4-BE49-F238E27FC236}">
                    <a16:creationId xmlns:a16="http://schemas.microsoft.com/office/drawing/2014/main" id="{1423DBBC-EE1A-42D9-8016-F0521A92220D}"/>
                  </a:ext>
                </a:extLst>
              </p:cNvPr>
              <p:cNvSpPr/>
              <p:nvPr/>
            </p:nvSpPr>
            <p:spPr>
              <a:xfrm>
                <a:off x="3092433" y="1795016"/>
                <a:ext cx="933659" cy="182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A4A16B3-533B-4672-A27C-C8449952448B}"/>
                  </a:ext>
                </a:extLst>
              </p:cNvPr>
              <p:cNvSpPr txBox="1"/>
              <p:nvPr/>
            </p:nvSpPr>
            <p:spPr>
              <a:xfrm>
                <a:off x="1351515" y="1701785"/>
                <a:ext cx="1467068" cy="338554"/>
              </a:xfrm>
              <a:prstGeom prst="rect">
                <a:avLst/>
              </a:prstGeom>
              <a:noFill/>
            </p:spPr>
            <p:txBody>
              <a:bodyPr wrap="none" rtlCol="0">
                <a:spAutoFit/>
              </a:bodyPr>
              <a:lstStyle/>
              <a:p>
                <a:pPr marL="285750" indent="-285750">
                  <a:buFont typeface="Arial" panose="020B0604020202020204" pitchFamily="34" charset="0"/>
                  <a:buChar char="•"/>
                </a:pPr>
                <a:r>
                  <a:rPr lang="en-GB" sz="1600">
                    <a:latin typeface="Bahnschrift" panose="020B0502040204020203" pitchFamily="34" charset="0"/>
                  </a:rPr>
                  <a:t>If t</a:t>
                </a:r>
                <a:r>
                  <a:rPr lang="en-GB" sz="1600" baseline="-25000">
                    <a:latin typeface="Bahnschrift" panose="020B0502040204020203" pitchFamily="34" charset="0"/>
                  </a:rPr>
                  <a:t>v </a:t>
                </a:r>
                <a:r>
                  <a:rPr lang="en-GB" sz="1600">
                    <a:latin typeface="Bahnschrift" panose="020B0502040204020203" pitchFamily="34" charset="0"/>
                  </a:rPr>
                  <a:t>&lt; </a:t>
                </a:r>
                <a:r>
                  <a:rPr lang="en-GB" sz="1600" err="1">
                    <a:latin typeface="Bahnschrift" panose="020B0502040204020203" pitchFamily="34" charset="0"/>
                  </a:rPr>
                  <a:t>t</a:t>
                </a:r>
                <a:r>
                  <a:rPr lang="en-GB" sz="1600" baseline="-25000" err="1">
                    <a:latin typeface="Bahnschrift" panose="020B0502040204020203" pitchFamily="34" charset="0"/>
                  </a:rPr>
                  <a:t>l</a:t>
                </a:r>
                <a:r>
                  <a:rPr lang="en-GB" sz="1600">
                    <a:latin typeface="Bahnschrift" panose="020B0502040204020203" pitchFamily="34" charset="0"/>
                  </a:rPr>
                  <a:t> + t</a:t>
                </a:r>
                <a:r>
                  <a:rPr lang="en-GB" sz="1600" baseline="-25000">
                    <a:latin typeface="Bahnschrift" panose="020B0502040204020203" pitchFamily="34" charset="0"/>
                  </a:rPr>
                  <a:t>o </a:t>
                </a:r>
                <a:endParaRPr lang="en-GB" sz="1600">
                  <a:latin typeface="Bahnschrift" panose="020B0502040204020203" pitchFamily="34" charset="0"/>
                </a:endParaRPr>
              </a:p>
            </p:txBody>
          </p:sp>
          <p:sp>
            <p:nvSpPr>
              <p:cNvPr id="23" name="TextBox 22">
                <a:extLst>
                  <a:ext uri="{FF2B5EF4-FFF2-40B4-BE49-F238E27FC236}">
                    <a16:creationId xmlns:a16="http://schemas.microsoft.com/office/drawing/2014/main" id="{A60D723E-3DD7-48A7-A5CF-904CE551B9C2}"/>
                  </a:ext>
                </a:extLst>
              </p:cNvPr>
              <p:cNvSpPr txBox="1"/>
              <p:nvPr/>
            </p:nvSpPr>
            <p:spPr>
              <a:xfrm>
                <a:off x="4299942" y="1701785"/>
                <a:ext cx="2201244" cy="338554"/>
              </a:xfrm>
              <a:prstGeom prst="rect">
                <a:avLst/>
              </a:prstGeom>
              <a:noFill/>
            </p:spPr>
            <p:txBody>
              <a:bodyPr wrap="none" rtlCol="0">
                <a:spAutoFit/>
              </a:bodyPr>
              <a:lstStyle/>
              <a:p>
                <a:r>
                  <a:rPr lang="en-GB" sz="1600">
                    <a:latin typeface="Bahnschrift" panose="020B0502040204020203" pitchFamily="34" charset="0"/>
                  </a:rPr>
                  <a:t>E[R] rapidly increases</a:t>
                </a:r>
              </a:p>
            </p:txBody>
          </p:sp>
        </p:grpSp>
        <p:grpSp>
          <p:nvGrpSpPr>
            <p:cNvPr id="29" name="Group 28">
              <a:extLst>
                <a:ext uri="{FF2B5EF4-FFF2-40B4-BE49-F238E27FC236}">
                  <a16:creationId xmlns:a16="http://schemas.microsoft.com/office/drawing/2014/main" id="{0209581A-13C2-466C-A0BC-C45A402DB61B}"/>
                </a:ext>
              </a:extLst>
            </p:cNvPr>
            <p:cNvGrpSpPr/>
            <p:nvPr/>
          </p:nvGrpSpPr>
          <p:grpSpPr>
            <a:xfrm>
              <a:off x="3521164" y="1733384"/>
              <a:ext cx="5345237" cy="584775"/>
              <a:chOff x="1351515" y="1578674"/>
              <a:chExt cx="5345237" cy="584775"/>
            </a:xfrm>
          </p:grpSpPr>
          <p:sp>
            <p:nvSpPr>
              <p:cNvPr id="31" name="TextBox 30">
                <a:extLst>
                  <a:ext uri="{FF2B5EF4-FFF2-40B4-BE49-F238E27FC236}">
                    <a16:creationId xmlns:a16="http://schemas.microsoft.com/office/drawing/2014/main" id="{EEC095A4-18B7-49FA-BF04-09B0641A63FD}"/>
                  </a:ext>
                </a:extLst>
              </p:cNvPr>
              <p:cNvSpPr txBox="1"/>
              <p:nvPr/>
            </p:nvSpPr>
            <p:spPr>
              <a:xfrm>
                <a:off x="1351515" y="1701785"/>
                <a:ext cx="1431802" cy="338554"/>
              </a:xfrm>
              <a:prstGeom prst="rect">
                <a:avLst/>
              </a:prstGeom>
              <a:noFill/>
            </p:spPr>
            <p:txBody>
              <a:bodyPr wrap="none" rtlCol="0">
                <a:spAutoFit/>
              </a:bodyPr>
              <a:lstStyle/>
              <a:p>
                <a:pPr marL="285750" indent="-285750">
                  <a:buFont typeface="Arial" panose="020B0604020202020204" pitchFamily="34" charset="0"/>
                  <a:buChar char="•"/>
                </a:pPr>
                <a:r>
                  <a:rPr lang="en-GB" sz="1600">
                    <a:latin typeface="Bahnschrift" panose="020B0502040204020203" pitchFamily="34" charset="0"/>
                  </a:rPr>
                  <a:t>If t</a:t>
                </a:r>
                <a:r>
                  <a:rPr lang="en-GB" sz="1600" baseline="-25000">
                    <a:latin typeface="Bahnschrift" panose="020B0502040204020203" pitchFamily="34" charset="0"/>
                  </a:rPr>
                  <a:t>v</a:t>
                </a:r>
                <a:r>
                  <a:rPr lang="en-GB" sz="1600">
                    <a:latin typeface="Bahnschrift" panose="020B0502040204020203" pitchFamily="34" charset="0"/>
                  </a:rPr>
                  <a:t>&gt; </a:t>
                </a:r>
                <a:r>
                  <a:rPr lang="en-GB" sz="1600" err="1">
                    <a:latin typeface="Bahnschrift" panose="020B0502040204020203" pitchFamily="34" charset="0"/>
                  </a:rPr>
                  <a:t>t</a:t>
                </a:r>
                <a:r>
                  <a:rPr lang="en-GB" sz="1600" baseline="-25000" err="1">
                    <a:latin typeface="Bahnschrift" panose="020B0502040204020203" pitchFamily="34" charset="0"/>
                  </a:rPr>
                  <a:t>l</a:t>
                </a:r>
                <a:r>
                  <a:rPr lang="en-GB" sz="1600">
                    <a:latin typeface="Bahnschrift" panose="020B0502040204020203" pitchFamily="34" charset="0"/>
                  </a:rPr>
                  <a:t> + t</a:t>
                </a:r>
                <a:r>
                  <a:rPr lang="en-GB" sz="1600" baseline="-25000">
                    <a:latin typeface="Bahnschrift" panose="020B0502040204020203" pitchFamily="34" charset="0"/>
                  </a:rPr>
                  <a:t>o </a:t>
                </a:r>
                <a:endParaRPr lang="en-GB" sz="1600">
                  <a:latin typeface="Bahnschrift" panose="020B0502040204020203" pitchFamily="34" charset="0"/>
                </a:endParaRPr>
              </a:p>
            </p:txBody>
          </p:sp>
          <p:sp>
            <p:nvSpPr>
              <p:cNvPr id="32" name="TextBox 31">
                <a:extLst>
                  <a:ext uri="{FF2B5EF4-FFF2-40B4-BE49-F238E27FC236}">
                    <a16:creationId xmlns:a16="http://schemas.microsoft.com/office/drawing/2014/main" id="{A8D2838E-DB53-4E46-8F05-836F288BD431}"/>
                  </a:ext>
                </a:extLst>
              </p:cNvPr>
              <p:cNvSpPr txBox="1"/>
              <p:nvPr/>
            </p:nvSpPr>
            <p:spPr>
              <a:xfrm>
                <a:off x="4299942" y="1578674"/>
                <a:ext cx="2396810" cy="584775"/>
              </a:xfrm>
              <a:prstGeom prst="rect">
                <a:avLst/>
              </a:prstGeom>
              <a:noFill/>
            </p:spPr>
            <p:txBody>
              <a:bodyPr wrap="none" rtlCol="0">
                <a:spAutoFit/>
              </a:bodyPr>
              <a:lstStyle/>
              <a:p>
                <a:r>
                  <a:rPr lang="en-GB" sz="1600">
                    <a:latin typeface="Bahnschrift" panose="020B0502040204020203" pitchFamily="34" charset="0"/>
                  </a:rPr>
                  <a:t>E[R] quickly stabilizes </a:t>
                </a:r>
                <a:br>
                  <a:rPr lang="en-GB" sz="1600">
                    <a:latin typeface="Bahnschrift" panose="020B0502040204020203" pitchFamily="34" charset="0"/>
                  </a:rPr>
                </a:br>
                <a:r>
                  <a:rPr lang="en-GB" sz="1600">
                    <a:latin typeface="Bahnschrift" panose="020B0502040204020203" pitchFamily="34" charset="0"/>
                  </a:rPr>
                  <a:t>around a constant value</a:t>
                </a:r>
              </a:p>
            </p:txBody>
          </p:sp>
        </p:grpSp>
        <p:sp>
          <p:nvSpPr>
            <p:cNvPr id="35" name="TextBox 34">
              <a:extLst>
                <a:ext uri="{FF2B5EF4-FFF2-40B4-BE49-F238E27FC236}">
                  <a16:creationId xmlns:a16="http://schemas.microsoft.com/office/drawing/2014/main" id="{C41F47D0-0FE6-450C-8BC3-A10CB8ECCAEE}"/>
                </a:ext>
              </a:extLst>
            </p:cNvPr>
            <p:cNvSpPr txBox="1"/>
            <p:nvPr/>
          </p:nvSpPr>
          <p:spPr>
            <a:xfrm>
              <a:off x="3521164" y="2315107"/>
              <a:ext cx="3991798" cy="338554"/>
            </a:xfrm>
            <a:prstGeom prst="rect">
              <a:avLst/>
            </a:prstGeom>
            <a:noFill/>
          </p:spPr>
          <p:txBody>
            <a:bodyPr wrap="none" rtlCol="0">
              <a:spAutoFit/>
            </a:bodyPr>
            <a:lstStyle/>
            <a:p>
              <a:pPr marL="285750" indent="-285750">
                <a:buFont typeface="Arial" panose="020B0604020202020204" pitchFamily="34" charset="0"/>
                <a:buChar char="•"/>
              </a:pPr>
              <a:r>
                <a:rPr lang="en-GB" sz="1600" err="1">
                  <a:latin typeface="Bahnschrift" panose="020B0502040204020203" pitchFamily="34" charset="0"/>
                </a:rPr>
                <a:t>t</a:t>
              </a:r>
              <a:r>
                <a:rPr lang="en-GB" sz="1600" baseline="-25000" err="1">
                  <a:latin typeface="Bahnschrift" panose="020B0502040204020203" pitchFamily="34" charset="0"/>
                </a:rPr>
                <a:t>p</a:t>
              </a:r>
              <a:r>
                <a:rPr lang="en-GB" sz="1600" baseline="-25000">
                  <a:latin typeface="Bahnschrift" panose="020B0502040204020203" pitchFamily="34" charset="0"/>
                </a:rPr>
                <a:t>  </a:t>
              </a:r>
              <a:r>
                <a:rPr lang="en-GB" sz="1600">
                  <a:latin typeface="Bahnschrift" panose="020B0502040204020203" pitchFamily="34" charset="0"/>
                </a:rPr>
                <a:t>acts as an additive constant for E[R]</a:t>
              </a:r>
              <a:endParaRPr lang="en-GB" sz="1600" baseline="-25000">
                <a:latin typeface="Bahnschrift" panose="020B0502040204020203" pitchFamily="34" charset="0"/>
              </a:endParaRPr>
            </a:p>
          </p:txBody>
        </p:sp>
        <p:sp>
          <p:nvSpPr>
            <p:cNvPr id="37" name="Arrow: Right 36">
              <a:extLst>
                <a:ext uri="{FF2B5EF4-FFF2-40B4-BE49-F238E27FC236}">
                  <a16:creationId xmlns:a16="http://schemas.microsoft.com/office/drawing/2014/main" id="{0AFB29E0-C46A-4795-B0EC-A15B890A645C}"/>
                </a:ext>
              </a:extLst>
            </p:cNvPr>
            <p:cNvSpPr/>
            <p:nvPr/>
          </p:nvSpPr>
          <p:spPr>
            <a:xfrm>
              <a:off x="5262082" y="1951029"/>
              <a:ext cx="933659" cy="182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E5951E2C-9A6A-47EF-94AB-D8895A4242AF}"/>
              </a:ext>
            </a:extLst>
          </p:cNvPr>
          <p:cNvGrpSpPr/>
          <p:nvPr/>
        </p:nvGrpSpPr>
        <p:grpSpPr>
          <a:xfrm>
            <a:off x="1533329" y="5043181"/>
            <a:ext cx="2505271" cy="360915"/>
            <a:chOff x="7054688" y="2664000"/>
            <a:chExt cx="2505271" cy="360915"/>
          </a:xfrm>
        </p:grpSpPr>
        <p:sp>
          <p:nvSpPr>
            <p:cNvPr id="59" name="Arrow: Down 58">
              <a:extLst>
                <a:ext uri="{FF2B5EF4-FFF2-40B4-BE49-F238E27FC236}">
                  <a16:creationId xmlns:a16="http://schemas.microsoft.com/office/drawing/2014/main" id="{1466A580-8D04-4AB0-98DC-289B7D9EF9D5}"/>
                </a:ext>
              </a:extLst>
            </p:cNvPr>
            <p:cNvSpPr/>
            <p:nvPr/>
          </p:nvSpPr>
          <p:spPr>
            <a:xfrm>
              <a:off x="7054688" y="2664000"/>
              <a:ext cx="212933" cy="360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Arrow: Down 59">
              <a:extLst>
                <a:ext uri="{FF2B5EF4-FFF2-40B4-BE49-F238E27FC236}">
                  <a16:creationId xmlns:a16="http://schemas.microsoft.com/office/drawing/2014/main" id="{ECE3AC45-FB10-4F45-8043-A6F6C2616C3B}"/>
                </a:ext>
              </a:extLst>
            </p:cNvPr>
            <p:cNvSpPr/>
            <p:nvPr/>
          </p:nvSpPr>
          <p:spPr>
            <a:xfrm>
              <a:off x="8200857" y="2664000"/>
              <a:ext cx="212933" cy="360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Arrow: Down 60">
              <a:extLst>
                <a:ext uri="{FF2B5EF4-FFF2-40B4-BE49-F238E27FC236}">
                  <a16:creationId xmlns:a16="http://schemas.microsoft.com/office/drawing/2014/main" id="{F115BC8A-2812-4442-B4D3-52F72D17CBD0}"/>
                </a:ext>
              </a:extLst>
            </p:cNvPr>
            <p:cNvSpPr/>
            <p:nvPr/>
          </p:nvSpPr>
          <p:spPr>
            <a:xfrm>
              <a:off x="9347026" y="2664534"/>
              <a:ext cx="212933" cy="360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grpSp>
      <p:sp>
        <p:nvSpPr>
          <p:cNvPr id="62" name="TextBox 61">
            <a:extLst>
              <a:ext uri="{FF2B5EF4-FFF2-40B4-BE49-F238E27FC236}">
                <a16:creationId xmlns:a16="http://schemas.microsoft.com/office/drawing/2014/main" id="{BBA14EF4-BE82-4F60-8C91-C3A66B88F5BD}"/>
              </a:ext>
            </a:extLst>
          </p:cNvPr>
          <p:cNvSpPr txBox="1"/>
          <p:nvPr/>
        </p:nvSpPr>
        <p:spPr>
          <a:xfrm>
            <a:off x="484425" y="5449754"/>
            <a:ext cx="5014514" cy="338554"/>
          </a:xfrm>
          <a:prstGeom prst="rect">
            <a:avLst/>
          </a:prstGeom>
          <a:noFill/>
        </p:spPr>
        <p:txBody>
          <a:bodyPr wrap="none" rtlCol="0">
            <a:spAutoFit/>
          </a:bodyPr>
          <a:lstStyle/>
          <a:p>
            <a:r>
              <a:rPr lang="en-GB" sz="1600">
                <a:latin typeface="Bahnschrift" panose="020B0502040204020203" pitchFamily="34" charset="0"/>
              </a:rPr>
              <a:t>t</a:t>
            </a:r>
            <a:r>
              <a:rPr lang="en-GB" sz="1600" baseline="-25000">
                <a:latin typeface="Bahnschrift" panose="020B0502040204020203" pitchFamily="34" charset="0"/>
              </a:rPr>
              <a:t>v </a:t>
            </a:r>
            <a:r>
              <a:rPr lang="en-GB" sz="1600">
                <a:latin typeface="Bahnschrift" panose="020B0502040204020203" pitchFamily="34" charset="0"/>
              </a:rPr>
              <a:t>≥ 2400s yields a relative margin of error below 2%</a:t>
            </a:r>
            <a:r>
              <a:rPr lang="en-GB" sz="1600" baseline="-25000">
                <a:latin typeface="Bahnschrift" panose="020B0502040204020203" pitchFamily="34" charset="0"/>
              </a:rPr>
              <a:t> </a:t>
            </a:r>
            <a:endParaRPr lang="en-GB" sz="1600">
              <a:latin typeface="Bahnschrift" panose="020B0502040204020203" pitchFamily="34" charset="0"/>
            </a:endParaRPr>
          </a:p>
        </p:txBody>
      </p:sp>
      <p:grpSp>
        <p:nvGrpSpPr>
          <p:cNvPr id="64" name="Group 63">
            <a:extLst>
              <a:ext uri="{FF2B5EF4-FFF2-40B4-BE49-F238E27FC236}">
                <a16:creationId xmlns:a16="http://schemas.microsoft.com/office/drawing/2014/main" id="{5A523F0F-ACB8-4ACD-86CD-A5949644C649}"/>
              </a:ext>
            </a:extLst>
          </p:cNvPr>
          <p:cNvGrpSpPr/>
          <p:nvPr/>
        </p:nvGrpSpPr>
        <p:grpSpPr>
          <a:xfrm>
            <a:off x="1052604" y="3101581"/>
            <a:ext cx="3407112" cy="1827375"/>
            <a:chOff x="6573963" y="722400"/>
            <a:chExt cx="3407112" cy="1827375"/>
          </a:xfrm>
        </p:grpSpPr>
        <p:grpSp>
          <p:nvGrpSpPr>
            <p:cNvPr id="22" name="Group 21">
              <a:extLst>
                <a:ext uri="{FF2B5EF4-FFF2-40B4-BE49-F238E27FC236}">
                  <a16:creationId xmlns:a16="http://schemas.microsoft.com/office/drawing/2014/main" id="{DBF9642B-2CA2-4396-BE22-6ACDA6728807}"/>
                </a:ext>
              </a:extLst>
            </p:cNvPr>
            <p:cNvGrpSpPr/>
            <p:nvPr/>
          </p:nvGrpSpPr>
          <p:grpSpPr>
            <a:xfrm>
              <a:off x="6573963" y="1552970"/>
              <a:ext cx="3407112" cy="996805"/>
              <a:chOff x="5840743" y="1197582"/>
              <a:chExt cx="4429539" cy="1888342"/>
            </a:xfrm>
          </p:grpSpPr>
          <p:sp>
            <p:nvSpPr>
              <p:cNvPr id="48" name="Rectangle: Rounded Corners 47">
                <a:extLst>
                  <a:ext uri="{FF2B5EF4-FFF2-40B4-BE49-F238E27FC236}">
                    <a16:creationId xmlns:a16="http://schemas.microsoft.com/office/drawing/2014/main" id="{82931C9C-225C-416C-9CB9-00D4DE624D15}"/>
                  </a:ext>
                </a:extLst>
              </p:cNvPr>
              <p:cNvSpPr/>
              <p:nvPr/>
            </p:nvSpPr>
            <p:spPr>
              <a:xfrm>
                <a:off x="5840743" y="1197582"/>
                <a:ext cx="4429539" cy="1888342"/>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sp>
            <p:nvSpPr>
              <p:cNvPr id="51" name="TextBox 50">
                <a:extLst>
                  <a:ext uri="{FF2B5EF4-FFF2-40B4-BE49-F238E27FC236}">
                    <a16:creationId xmlns:a16="http://schemas.microsoft.com/office/drawing/2014/main" id="{72B7C2B0-4349-40CF-8713-3D2B956690AD}"/>
                  </a:ext>
                </a:extLst>
              </p:cNvPr>
              <p:cNvSpPr txBox="1"/>
              <p:nvPr/>
            </p:nvSpPr>
            <p:spPr>
              <a:xfrm>
                <a:off x="6758402" y="1360424"/>
                <a:ext cx="430698" cy="33855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err="1">
                    <a:latin typeface="Bahnschrift" panose="020B0502040204020203" pitchFamily="34" charset="0"/>
                  </a:rPr>
                  <a:t>t</a:t>
                </a:r>
                <a:r>
                  <a:rPr lang="en-GB" sz="1600" baseline="-25000" err="1">
                    <a:latin typeface="Bahnschrift" panose="020B0502040204020203" pitchFamily="34" charset="0"/>
                  </a:rPr>
                  <a:t>l</a:t>
                </a:r>
                <a:endParaRPr kumimoji="0" lang="en-GB"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9682CFD6-16A7-43EE-B2ED-97072C79B633}"/>
                  </a:ext>
                </a:extLst>
              </p:cNvPr>
              <p:cNvSpPr txBox="1"/>
              <p:nvPr/>
            </p:nvSpPr>
            <p:spPr>
              <a:xfrm>
                <a:off x="8094262" y="1344463"/>
                <a:ext cx="430698" cy="338553"/>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600">
                    <a:latin typeface="Bahnschrift" panose="020B0502040204020203" pitchFamily="34" charset="0"/>
                  </a:rPr>
                  <a:t>t</a:t>
                </a:r>
                <a:r>
                  <a:rPr lang="en-GB" sz="1600" baseline="-25000">
                    <a:latin typeface="Bahnschrift" panose="020B0502040204020203" pitchFamily="34" charset="0"/>
                  </a:rPr>
                  <a:t>o</a:t>
                </a:r>
                <a:endParaRPr kumimoji="0" lang="en-GB"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6" name="Rectangle: Rounded Corners 55">
              <a:extLst>
                <a:ext uri="{FF2B5EF4-FFF2-40B4-BE49-F238E27FC236}">
                  <a16:creationId xmlns:a16="http://schemas.microsoft.com/office/drawing/2014/main" id="{F7B548A3-2591-498F-A2DD-C59BCF425669}"/>
                </a:ext>
              </a:extLst>
            </p:cNvPr>
            <p:cNvSpPr/>
            <p:nvPr/>
          </p:nvSpPr>
          <p:spPr>
            <a:xfrm>
              <a:off x="7519969" y="1655496"/>
              <a:ext cx="611496" cy="337120"/>
            </a:xfrm>
            <a:prstGeom prst="roundRect">
              <a:avLst>
                <a:gd name="adj" fmla="val 5000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schemeClr val="tx1"/>
                </a:solidFill>
                <a:effectLst/>
                <a:uLnTx/>
                <a:uFillTx/>
                <a:latin typeface="Bahnschrift" panose="020B0502040204020203" pitchFamily="34" charset="0"/>
              </a:endParaRPr>
            </a:p>
          </p:txBody>
        </p:sp>
        <p:sp>
          <p:nvSpPr>
            <p:cNvPr id="24" name="TextBox 23">
              <a:extLst>
                <a:ext uri="{FF2B5EF4-FFF2-40B4-BE49-F238E27FC236}">
                  <a16:creationId xmlns:a16="http://schemas.microsoft.com/office/drawing/2014/main" id="{10944B70-D70A-403A-9448-475F4414C76C}"/>
                </a:ext>
              </a:extLst>
            </p:cNvPr>
            <p:cNvSpPr txBox="1"/>
            <p:nvPr/>
          </p:nvSpPr>
          <p:spPr>
            <a:xfrm>
              <a:off x="6886156" y="2017220"/>
              <a:ext cx="2876108" cy="523220"/>
            </a:xfrm>
            <a:prstGeom prst="rect">
              <a:avLst/>
            </a:prstGeom>
            <a:noFill/>
          </p:spPr>
          <p:txBody>
            <a:bodyPr wrap="none" rtlCol="0">
              <a:spAutoFit/>
            </a:bodyPr>
            <a:lstStyle/>
            <a:p>
              <a:pPr algn="ctr"/>
              <a:r>
                <a:rPr lang="en-GB" sz="1400">
                  <a:latin typeface="Bahnschrift" panose="020B0502040204020203" pitchFamily="34" charset="0"/>
                </a:rPr>
                <a:t>95% confidence intervals for E[R] </a:t>
              </a:r>
              <a:br>
                <a:rPr lang="en-GB" sz="1400">
                  <a:latin typeface="Bahnschrift" panose="020B0502040204020203" pitchFamily="34" charset="0"/>
                </a:rPr>
              </a:br>
              <a:r>
                <a:rPr lang="en-GB" sz="1400">
                  <a:latin typeface="Bahnschrift" panose="020B0502040204020203" pitchFamily="34" charset="0"/>
                </a:rPr>
                <a:t>20 independent repetitions</a:t>
              </a:r>
            </a:p>
          </p:txBody>
        </p:sp>
        <p:sp>
          <p:nvSpPr>
            <p:cNvPr id="54" name="TextBox 53">
              <a:extLst>
                <a:ext uri="{FF2B5EF4-FFF2-40B4-BE49-F238E27FC236}">
                  <a16:creationId xmlns:a16="http://schemas.microsoft.com/office/drawing/2014/main" id="{CCE8200F-F415-4419-8910-69A40501D9B9}"/>
                </a:ext>
              </a:extLst>
            </p:cNvPr>
            <p:cNvSpPr txBox="1"/>
            <p:nvPr/>
          </p:nvSpPr>
          <p:spPr>
            <a:xfrm>
              <a:off x="7534033" y="1653035"/>
              <a:ext cx="723520" cy="338554"/>
            </a:xfrm>
            <a:prstGeom prst="rect">
              <a:avLst/>
            </a:prstGeom>
            <a:noFill/>
          </p:spPr>
          <p:txBody>
            <a:bodyPr wrap="square" rtlCol="0">
              <a:spAutoFit/>
            </a:bodyPr>
            <a:lstStyle/>
            <a:p>
              <a:r>
                <a:rPr lang="en-GB" sz="1600">
                  <a:latin typeface="Bahnschrift" panose="020B0502040204020203" pitchFamily="34" charset="0"/>
                </a:rPr>
                <a:t>900s</a:t>
              </a:r>
            </a:p>
          </p:txBody>
        </p:sp>
        <p:sp>
          <p:nvSpPr>
            <p:cNvPr id="57" name="Rectangle: Rounded Corners 56">
              <a:extLst>
                <a:ext uri="{FF2B5EF4-FFF2-40B4-BE49-F238E27FC236}">
                  <a16:creationId xmlns:a16="http://schemas.microsoft.com/office/drawing/2014/main" id="{1943D577-87B4-4312-BCB6-97183AEB5CA0}"/>
                </a:ext>
              </a:extLst>
            </p:cNvPr>
            <p:cNvSpPr/>
            <p:nvPr/>
          </p:nvSpPr>
          <p:spPr>
            <a:xfrm>
              <a:off x="8569386" y="1650811"/>
              <a:ext cx="611496" cy="337120"/>
            </a:xfrm>
            <a:prstGeom prst="roundRect">
              <a:avLst>
                <a:gd name="adj" fmla="val 5000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a:ln>
                  <a:noFill/>
                </a:ln>
                <a:solidFill>
                  <a:schemeClr val="tx1"/>
                </a:solidFill>
                <a:effectLst/>
                <a:uLnTx/>
                <a:uFillTx/>
                <a:latin typeface="Bahnschrift" panose="020B0502040204020203" pitchFamily="34" charset="0"/>
              </a:endParaRPr>
            </a:p>
          </p:txBody>
        </p:sp>
        <p:sp>
          <p:nvSpPr>
            <p:cNvPr id="58" name="TextBox 57">
              <a:extLst>
                <a:ext uri="{FF2B5EF4-FFF2-40B4-BE49-F238E27FC236}">
                  <a16:creationId xmlns:a16="http://schemas.microsoft.com/office/drawing/2014/main" id="{A30597DA-75FE-4725-8C1F-58CB8213FD8A}"/>
                </a:ext>
              </a:extLst>
            </p:cNvPr>
            <p:cNvSpPr txBox="1"/>
            <p:nvPr/>
          </p:nvSpPr>
          <p:spPr>
            <a:xfrm>
              <a:off x="8584397" y="1650384"/>
              <a:ext cx="668769" cy="338554"/>
            </a:xfrm>
            <a:prstGeom prst="rect">
              <a:avLst/>
            </a:prstGeom>
            <a:noFill/>
          </p:spPr>
          <p:txBody>
            <a:bodyPr wrap="square" rtlCol="0">
              <a:spAutoFit/>
            </a:bodyPr>
            <a:lstStyle/>
            <a:p>
              <a:r>
                <a:rPr lang="en-GB" sz="1600">
                  <a:latin typeface="Bahnschrift" panose="020B0502040204020203" pitchFamily="34" charset="0"/>
                </a:rPr>
                <a:t>900s</a:t>
              </a:r>
            </a:p>
          </p:txBody>
        </p:sp>
        <p:sp>
          <p:nvSpPr>
            <p:cNvPr id="63" name="TextBox 62">
              <a:extLst>
                <a:ext uri="{FF2B5EF4-FFF2-40B4-BE49-F238E27FC236}">
                  <a16:creationId xmlns:a16="http://schemas.microsoft.com/office/drawing/2014/main" id="{A98BABDC-5065-4994-8DD3-950A33707818}"/>
                </a:ext>
              </a:extLst>
            </p:cNvPr>
            <p:cNvSpPr txBox="1"/>
            <p:nvPr/>
          </p:nvSpPr>
          <p:spPr>
            <a:xfrm>
              <a:off x="7024760" y="722400"/>
              <a:ext cx="2565126" cy="369332"/>
            </a:xfrm>
            <a:prstGeom prst="rect">
              <a:avLst/>
            </a:prstGeom>
            <a:noFill/>
          </p:spPr>
          <p:txBody>
            <a:bodyPr wrap="none" rtlCol="0">
              <a:spAutoFit/>
            </a:bodyPr>
            <a:lstStyle/>
            <a:p>
              <a:r>
                <a:rPr lang="en-GB" b="1">
                  <a:latin typeface="Bahnschrift" panose="020B0502040204020203" pitchFamily="34" charset="0"/>
                </a:rPr>
                <a:t>Worst case calibration </a:t>
              </a:r>
            </a:p>
          </p:txBody>
        </p:sp>
      </p:grpSp>
      <p:grpSp>
        <p:nvGrpSpPr>
          <p:cNvPr id="18" name="Group 17">
            <a:extLst>
              <a:ext uri="{FF2B5EF4-FFF2-40B4-BE49-F238E27FC236}">
                <a16:creationId xmlns:a16="http://schemas.microsoft.com/office/drawing/2014/main" id="{C9ADA900-0613-4B1B-A87B-FB2DA0DFD63E}"/>
              </a:ext>
            </a:extLst>
          </p:cNvPr>
          <p:cNvGrpSpPr>
            <a:grpSpLocks noChangeAspect="1"/>
          </p:cNvGrpSpPr>
          <p:nvPr/>
        </p:nvGrpSpPr>
        <p:grpSpPr>
          <a:xfrm>
            <a:off x="5871721" y="3669088"/>
            <a:ext cx="5791518" cy="2297107"/>
            <a:chOff x="5041899" y="2881741"/>
            <a:chExt cx="6987182" cy="2771347"/>
          </a:xfrm>
        </p:grpSpPr>
        <p:pic>
          <p:nvPicPr>
            <p:cNvPr id="13" name="Picture 12" descr="Chart, scatter chart&#10;&#10;Description automatically generated">
              <a:extLst>
                <a:ext uri="{FF2B5EF4-FFF2-40B4-BE49-F238E27FC236}">
                  <a16:creationId xmlns:a16="http://schemas.microsoft.com/office/drawing/2014/main" id="{A68AD516-2EB1-46DD-8173-6933EEF4B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899" y="2881741"/>
              <a:ext cx="6987182" cy="2771347"/>
            </a:xfrm>
            <a:prstGeom prst="rect">
              <a:avLst/>
            </a:prstGeom>
            <a:ln w="28575">
              <a:solidFill>
                <a:schemeClr val="tx1"/>
              </a:solidFill>
            </a:ln>
            <a:effectLst>
              <a:outerShdw blurRad="292100" dist="139700" dir="2700000" algn="tl" rotWithShape="0">
                <a:srgbClr val="333333">
                  <a:alpha val="65000"/>
                </a:srgbClr>
              </a:outerShdw>
            </a:effectLst>
          </p:spPr>
        </p:pic>
        <p:cxnSp>
          <p:nvCxnSpPr>
            <p:cNvPr id="15" name="Straight Connector 14">
              <a:extLst>
                <a:ext uri="{FF2B5EF4-FFF2-40B4-BE49-F238E27FC236}">
                  <a16:creationId xmlns:a16="http://schemas.microsoft.com/office/drawing/2014/main" id="{06413981-A06B-4D27-B206-7206992439AB}"/>
                </a:ext>
              </a:extLst>
            </p:cNvPr>
            <p:cNvCxnSpPr>
              <a:cxnSpLocks/>
            </p:cNvCxnSpPr>
            <p:nvPr/>
          </p:nvCxnSpPr>
          <p:spPr>
            <a:xfrm>
              <a:off x="6309360" y="3078480"/>
              <a:ext cx="0" cy="24993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8E24BF-CC37-46FE-84BF-11B00B78B28B}"/>
                </a:ext>
              </a:extLst>
            </p:cNvPr>
            <p:cNvSpPr txBox="1"/>
            <p:nvPr/>
          </p:nvSpPr>
          <p:spPr>
            <a:xfrm>
              <a:off x="6426020" y="3259723"/>
              <a:ext cx="3457720" cy="40844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Warm-up time: 432.000s = 5d</a:t>
              </a:r>
            </a:p>
          </p:txBody>
        </p:sp>
      </p:grpSp>
      <p:sp>
        <p:nvSpPr>
          <p:cNvPr id="66" name="TextBox 65">
            <a:extLst>
              <a:ext uri="{FF2B5EF4-FFF2-40B4-BE49-F238E27FC236}">
                <a16:creationId xmlns:a16="http://schemas.microsoft.com/office/drawing/2014/main" id="{2CCB8238-12A7-4658-8753-8EDD76E771C9}"/>
              </a:ext>
            </a:extLst>
          </p:cNvPr>
          <p:cNvSpPr txBox="1"/>
          <p:nvPr/>
        </p:nvSpPr>
        <p:spPr>
          <a:xfrm>
            <a:off x="7606745" y="3106299"/>
            <a:ext cx="2321469" cy="369332"/>
          </a:xfrm>
          <a:prstGeom prst="rect">
            <a:avLst/>
          </a:prstGeom>
          <a:noFill/>
        </p:spPr>
        <p:txBody>
          <a:bodyPr wrap="none" rtlCol="0">
            <a:spAutoFit/>
          </a:bodyPr>
          <a:lstStyle/>
          <a:p>
            <a:r>
              <a:rPr lang="en-GB" b="1">
                <a:latin typeface="Bahnschrift" panose="020B0502040204020203" pitchFamily="34" charset="0"/>
              </a:rPr>
              <a:t>Warm-up calibration</a:t>
            </a:r>
          </a:p>
        </p:txBody>
      </p:sp>
      <p:sp>
        <p:nvSpPr>
          <p:cNvPr id="70" name="TextBox 69">
            <a:extLst>
              <a:ext uri="{FF2B5EF4-FFF2-40B4-BE49-F238E27FC236}">
                <a16:creationId xmlns:a16="http://schemas.microsoft.com/office/drawing/2014/main" id="{D9766A6B-B7C7-4C56-AC74-74523D2BC11E}"/>
              </a:ext>
            </a:extLst>
          </p:cNvPr>
          <p:cNvSpPr txBox="1"/>
          <p:nvPr/>
        </p:nvSpPr>
        <p:spPr>
          <a:xfrm>
            <a:off x="3756008" y="1082247"/>
            <a:ext cx="2565126" cy="369332"/>
          </a:xfrm>
          <a:prstGeom prst="rect">
            <a:avLst/>
          </a:prstGeom>
          <a:noFill/>
        </p:spPr>
        <p:txBody>
          <a:bodyPr wrap="none" rtlCol="0">
            <a:spAutoFit/>
          </a:bodyPr>
          <a:lstStyle/>
          <a:p>
            <a:r>
              <a:rPr lang="en-GB" b="1">
                <a:solidFill>
                  <a:schemeClr val="bg1">
                    <a:lumMod val="95000"/>
                  </a:schemeClr>
                </a:solidFill>
                <a:latin typeface="Bahnschrift" panose="020B0502040204020203" pitchFamily="34" charset="0"/>
              </a:rPr>
              <a:t>E[R] = f(t</a:t>
            </a:r>
            <a:r>
              <a:rPr lang="en-GB" b="1" baseline="-25000">
                <a:solidFill>
                  <a:schemeClr val="bg1">
                    <a:lumMod val="95000"/>
                  </a:schemeClr>
                </a:solidFill>
                <a:latin typeface="Bahnschrift" panose="020B0502040204020203" pitchFamily="34" charset="0"/>
              </a:rPr>
              <a:t>v</a:t>
            </a:r>
            <a:r>
              <a:rPr lang="en-GB" b="1">
                <a:solidFill>
                  <a:schemeClr val="bg1">
                    <a:lumMod val="95000"/>
                  </a:schemeClr>
                </a:solidFill>
                <a:latin typeface="Bahnschrift" panose="020B0502040204020203" pitchFamily="34" charset="0"/>
              </a:rPr>
              <a:t> , </a:t>
            </a:r>
            <a:r>
              <a:rPr lang="en-GB" b="1" err="1">
                <a:solidFill>
                  <a:schemeClr val="bg1">
                    <a:lumMod val="95000"/>
                  </a:schemeClr>
                </a:solidFill>
                <a:latin typeface="Bahnschrift" panose="020B0502040204020203" pitchFamily="34" charset="0"/>
              </a:rPr>
              <a:t>t</a:t>
            </a:r>
            <a:r>
              <a:rPr lang="en-GB" b="1" baseline="-25000" err="1">
                <a:solidFill>
                  <a:schemeClr val="bg1">
                    <a:lumMod val="95000"/>
                  </a:schemeClr>
                </a:solidFill>
                <a:latin typeface="Bahnschrift" panose="020B0502040204020203" pitchFamily="34" charset="0"/>
              </a:rPr>
              <a:t>l</a:t>
            </a:r>
            <a:r>
              <a:rPr lang="en-GB" b="1">
                <a:solidFill>
                  <a:schemeClr val="bg1">
                    <a:lumMod val="95000"/>
                  </a:schemeClr>
                </a:solidFill>
                <a:latin typeface="Bahnschrift" panose="020B0502040204020203" pitchFamily="34" charset="0"/>
              </a:rPr>
              <a:t> , </a:t>
            </a:r>
            <a:r>
              <a:rPr lang="en-GB" b="1" err="1">
                <a:solidFill>
                  <a:schemeClr val="bg1">
                    <a:lumMod val="95000"/>
                  </a:schemeClr>
                </a:solidFill>
                <a:latin typeface="Bahnschrift" panose="020B0502040204020203" pitchFamily="34" charset="0"/>
              </a:rPr>
              <a:t>t</a:t>
            </a:r>
            <a:r>
              <a:rPr lang="en-GB" b="1" baseline="-25000" err="1">
                <a:solidFill>
                  <a:schemeClr val="bg1">
                    <a:lumMod val="95000"/>
                  </a:schemeClr>
                </a:solidFill>
                <a:latin typeface="Bahnschrift" panose="020B0502040204020203" pitchFamily="34" charset="0"/>
              </a:rPr>
              <a:t>p</a:t>
            </a:r>
            <a:r>
              <a:rPr lang="en-GB" b="1" baseline="-25000">
                <a:solidFill>
                  <a:schemeClr val="bg1">
                    <a:lumMod val="95000"/>
                  </a:schemeClr>
                </a:solidFill>
                <a:latin typeface="Bahnschrift" panose="020B0502040204020203" pitchFamily="34" charset="0"/>
              </a:rPr>
              <a:t> </a:t>
            </a:r>
            <a:r>
              <a:rPr lang="en-GB" b="1">
                <a:solidFill>
                  <a:schemeClr val="bg1">
                    <a:lumMod val="95000"/>
                  </a:schemeClr>
                </a:solidFill>
                <a:latin typeface="Bahnschrift" panose="020B0502040204020203" pitchFamily="34" charset="0"/>
              </a:rPr>
              <a:t>, t</a:t>
            </a:r>
            <a:r>
              <a:rPr lang="en-GB" b="1" baseline="-25000">
                <a:solidFill>
                  <a:schemeClr val="bg1">
                    <a:lumMod val="95000"/>
                  </a:schemeClr>
                </a:solidFill>
                <a:latin typeface="Bahnschrift" panose="020B0502040204020203" pitchFamily="34" charset="0"/>
              </a:rPr>
              <a:t>o</a:t>
            </a:r>
            <a:r>
              <a:rPr lang="en-GB" b="1">
                <a:solidFill>
                  <a:schemeClr val="bg1">
                    <a:lumMod val="95000"/>
                  </a:schemeClr>
                </a:solidFill>
                <a:latin typeface="Bahnschrift" panose="020B0502040204020203" pitchFamily="34" charset="0"/>
              </a:rPr>
              <a:t>) = ? </a:t>
            </a:r>
            <a:endParaRPr lang="en-GB" b="1" baseline="-25000">
              <a:solidFill>
                <a:schemeClr val="bg1">
                  <a:lumMod val="95000"/>
                </a:schemeClr>
              </a:solidFill>
              <a:latin typeface="Bahnschrift" panose="020B0502040204020203" pitchFamily="34" charset="0"/>
            </a:endParaRPr>
          </a:p>
        </p:txBody>
      </p:sp>
    </p:spTree>
    <p:extLst>
      <p:ext uri="{BB962C8B-B14F-4D97-AF65-F5344CB8AC3E}">
        <p14:creationId xmlns:p14="http://schemas.microsoft.com/office/powerpoint/2010/main" val="230828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up)">
                                      <p:cBhvr>
                                        <p:cTn id="11" dur="500"/>
                                        <p:tgtEl>
                                          <p:spTgt spid="6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07360B-3592-463C-BAB6-5A427FF46A3E}"/>
              </a:ext>
            </a:extLst>
          </p:cNvPr>
          <p:cNvSpPr>
            <a:spLocks noGrp="1"/>
          </p:cNvSpPr>
          <p:nvPr>
            <p:ph type="title"/>
          </p:nvPr>
        </p:nvSpPr>
        <p:spPr>
          <a:xfrm>
            <a:off x="1251852" y="127169"/>
            <a:ext cx="9688296" cy="646059"/>
          </a:xfrm>
        </p:spPr>
        <p:txBody>
          <a:bodyPr anchor="b">
            <a:normAutofit/>
          </a:bodyPr>
          <a:lstStyle/>
          <a:p>
            <a:pPr algn="ctr"/>
            <a:r>
              <a:rPr lang="en-GB" sz="4000" b="1">
                <a:latin typeface="Bahnschrift" panose="020B0502040204020203" pitchFamily="34" charset="0"/>
              </a:rPr>
              <a:t>2</a:t>
            </a:r>
            <a:r>
              <a:rPr lang="en-GB" sz="4000" b="1" baseline="30000">
                <a:latin typeface="Bahnschrift" panose="020B0502040204020203" pitchFamily="34" charset="0"/>
              </a:rPr>
              <a:t>k</a:t>
            </a:r>
            <a:r>
              <a:rPr lang="en-GB" sz="4000" b="1">
                <a:latin typeface="Bahnschrift" panose="020B0502040204020203" pitchFamily="34" charset="0"/>
              </a:rPr>
              <a:t>r analysis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6486040-8A76-4EB1-82B8-98B7D8A39FE9}"/>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2D6F01AF-6479-4FDC-BF63-7889354DBDEA}"/>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9" name="Group 118">
            <a:extLst>
              <a:ext uri="{FF2B5EF4-FFF2-40B4-BE49-F238E27FC236}">
                <a16:creationId xmlns:a16="http://schemas.microsoft.com/office/drawing/2014/main" id="{04A31BFC-E732-4B93-B5E8-F2D9F8AF0B03}"/>
              </a:ext>
            </a:extLst>
          </p:cNvPr>
          <p:cNvGrpSpPr/>
          <p:nvPr/>
        </p:nvGrpSpPr>
        <p:grpSpPr>
          <a:xfrm>
            <a:off x="258235" y="1076314"/>
            <a:ext cx="8472292" cy="1549825"/>
            <a:chOff x="360971" y="1226195"/>
            <a:chExt cx="8376601" cy="1549825"/>
          </a:xfrm>
        </p:grpSpPr>
        <p:sp>
          <p:nvSpPr>
            <p:cNvPr id="20" name="Rectangle 19">
              <a:extLst>
                <a:ext uri="{FF2B5EF4-FFF2-40B4-BE49-F238E27FC236}">
                  <a16:creationId xmlns:a16="http://schemas.microsoft.com/office/drawing/2014/main" id="{A1084189-0C0A-4761-9D30-6FF5F38A97C2}"/>
                </a:ext>
              </a:extLst>
            </p:cNvPr>
            <p:cNvSpPr/>
            <p:nvPr/>
          </p:nvSpPr>
          <p:spPr>
            <a:xfrm>
              <a:off x="360971" y="1226195"/>
              <a:ext cx="8376601" cy="1549825"/>
            </a:xfrm>
            <a:custGeom>
              <a:avLst/>
              <a:gdLst>
                <a:gd name="connsiteX0" fmla="*/ 0 w 8376601"/>
                <a:gd name="connsiteY0" fmla="*/ 0 h 1549825"/>
                <a:gd name="connsiteX1" fmla="*/ 8376601 w 8376601"/>
                <a:gd name="connsiteY1" fmla="*/ 0 h 1549825"/>
                <a:gd name="connsiteX2" fmla="*/ 8376601 w 8376601"/>
                <a:gd name="connsiteY2" fmla="*/ 1549825 h 1549825"/>
                <a:gd name="connsiteX3" fmla="*/ 0 w 8376601"/>
                <a:gd name="connsiteY3" fmla="*/ 1549825 h 1549825"/>
                <a:gd name="connsiteX4" fmla="*/ 0 w 8376601"/>
                <a:gd name="connsiteY4" fmla="*/ 0 h 154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6601" h="1549825" fill="none" extrusionOk="0">
                  <a:moveTo>
                    <a:pt x="0" y="0"/>
                  </a:moveTo>
                  <a:cubicBezTo>
                    <a:pt x="4017873" y="-33775"/>
                    <a:pt x="6774683" y="138873"/>
                    <a:pt x="8376601" y="0"/>
                  </a:cubicBezTo>
                  <a:cubicBezTo>
                    <a:pt x="8453573" y="705027"/>
                    <a:pt x="8428785" y="1076045"/>
                    <a:pt x="8376601" y="1549825"/>
                  </a:cubicBezTo>
                  <a:cubicBezTo>
                    <a:pt x="5481983" y="1412495"/>
                    <a:pt x="963178" y="1411969"/>
                    <a:pt x="0" y="1549825"/>
                  </a:cubicBezTo>
                  <a:cubicBezTo>
                    <a:pt x="20483" y="1296754"/>
                    <a:pt x="72777" y="764580"/>
                    <a:pt x="0" y="0"/>
                  </a:cubicBezTo>
                  <a:close/>
                </a:path>
                <a:path w="8376601" h="1549825" stroke="0" extrusionOk="0">
                  <a:moveTo>
                    <a:pt x="0" y="0"/>
                  </a:moveTo>
                  <a:cubicBezTo>
                    <a:pt x="3628456" y="-101487"/>
                    <a:pt x="5863068" y="-162162"/>
                    <a:pt x="8376601" y="0"/>
                  </a:cubicBezTo>
                  <a:cubicBezTo>
                    <a:pt x="8256681" y="766607"/>
                    <a:pt x="8457626" y="1111958"/>
                    <a:pt x="8376601" y="1549825"/>
                  </a:cubicBezTo>
                  <a:cubicBezTo>
                    <a:pt x="4647869" y="1599890"/>
                    <a:pt x="2944626" y="1391376"/>
                    <a:pt x="0" y="1549825"/>
                  </a:cubicBezTo>
                  <a:cubicBezTo>
                    <a:pt x="-101515" y="1059917"/>
                    <a:pt x="127107" y="755060"/>
                    <a:pt x="0" y="0"/>
                  </a:cubicBezTo>
                  <a:close/>
                </a:path>
              </a:pathLst>
            </a:custGeom>
            <a:solidFill>
              <a:srgbClr val="FFCA08"/>
            </a:solidFill>
            <a:ln w="76200">
              <a:solidFill>
                <a:srgbClr val="000000">
                  <a:alpha val="0"/>
                </a:srgbClr>
              </a:solidFill>
              <a:extLst>
                <a:ext uri="{C807C97D-BFC1-408E-A445-0C87EB9F89A2}">
                  <ask:lineSketchStyleProps xmlns:ask="http://schemas.microsoft.com/office/drawing/2018/sketchyshapes" sd="981765707">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EB97408C-3D85-47E4-9BDE-3863A5B79BC8}"/>
                </a:ext>
              </a:extLst>
            </p:cNvPr>
            <p:cNvGrpSpPr>
              <a:grpSpLocks noChangeAspect="1"/>
            </p:cNvGrpSpPr>
            <p:nvPr/>
          </p:nvGrpSpPr>
          <p:grpSpPr>
            <a:xfrm>
              <a:off x="890085" y="1523779"/>
              <a:ext cx="3834580" cy="952201"/>
              <a:chOff x="2692198" y="3946936"/>
              <a:chExt cx="5490748" cy="1279807"/>
            </a:xfrm>
            <a:effectLst>
              <a:outerShdw blurRad="50800" dist="38100" dir="5400000" algn="t" rotWithShape="0">
                <a:prstClr val="black">
                  <a:alpha val="40000"/>
                </a:prstClr>
              </a:outerShdw>
            </a:effectLst>
          </p:grpSpPr>
          <p:sp>
            <p:nvSpPr>
              <p:cNvPr id="23" name="Rectangle: Rounded Corners 22">
                <a:extLst>
                  <a:ext uri="{FF2B5EF4-FFF2-40B4-BE49-F238E27FC236}">
                    <a16:creationId xmlns:a16="http://schemas.microsoft.com/office/drawing/2014/main" id="{545BB1F8-91E2-4AD2-B7A4-FCB37532E58D}"/>
                  </a:ext>
                </a:extLst>
              </p:cNvPr>
              <p:cNvSpPr/>
              <p:nvPr/>
            </p:nvSpPr>
            <p:spPr>
              <a:xfrm>
                <a:off x="2798215" y="3993746"/>
                <a:ext cx="5384731" cy="1186186"/>
              </a:xfrm>
              <a:prstGeom prst="roundRect">
                <a:avLst>
                  <a:gd name="adj" fmla="val 50000"/>
                </a:avLst>
              </a:prstGeom>
              <a:solidFill>
                <a:srgbClr val="F8931D"/>
              </a:solidFill>
              <a:ln>
                <a:solidFill>
                  <a:srgbClr val="000000">
                    <a:alpha val="0"/>
                  </a:srgb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3CBE82DF-6895-4123-9B39-8063FFB26009}"/>
                  </a:ext>
                </a:extLst>
              </p:cNvPr>
              <p:cNvSpPr txBox="1"/>
              <p:nvPr/>
            </p:nvSpPr>
            <p:spPr>
              <a:xfrm>
                <a:off x="3786609" y="3946936"/>
                <a:ext cx="4333213" cy="1199636"/>
              </a:xfrm>
              <a:prstGeom prst="rect">
                <a:avLst/>
              </a:prstGeom>
              <a:noFill/>
              <a:ln>
                <a:solidFill>
                  <a:srgbClr val="000000">
                    <a:alpha val="0"/>
                  </a:srgbClr>
                </a:solidFill>
              </a:ln>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sz="14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PERFORMANCE INDICES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Waiting time in the landing queue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Waiting time in the take-off queue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Number of airplanes in the parking area </a:t>
                </a:r>
              </a:p>
            </p:txBody>
          </p:sp>
          <p:pic>
            <p:nvPicPr>
              <p:cNvPr id="26" name="Picture 25" descr="Logo, icon&#10;&#10;Description automatically generated">
                <a:extLst>
                  <a:ext uri="{FF2B5EF4-FFF2-40B4-BE49-F238E27FC236}">
                    <a16:creationId xmlns:a16="http://schemas.microsoft.com/office/drawing/2014/main" id="{C402DC69-2E57-4CFB-A5F9-2D82E7087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198" y="4024033"/>
                <a:ext cx="1202710" cy="1202710"/>
              </a:xfrm>
              <a:prstGeom prst="rect">
                <a:avLst/>
              </a:prstGeom>
              <a:ln>
                <a:solidFill>
                  <a:srgbClr val="000000">
                    <a:alpha val="0"/>
                  </a:srgbClr>
                </a:solidFill>
              </a:ln>
            </p:spPr>
          </p:pic>
        </p:grpSp>
        <p:grpSp>
          <p:nvGrpSpPr>
            <p:cNvPr id="29" name="Group 28">
              <a:extLst>
                <a:ext uri="{FF2B5EF4-FFF2-40B4-BE49-F238E27FC236}">
                  <a16:creationId xmlns:a16="http://schemas.microsoft.com/office/drawing/2014/main" id="{0DD0CC4E-6267-49E3-B8D9-D1506221E3F3}"/>
                </a:ext>
              </a:extLst>
            </p:cNvPr>
            <p:cNvGrpSpPr>
              <a:grpSpLocks noChangeAspect="1"/>
            </p:cNvGrpSpPr>
            <p:nvPr/>
          </p:nvGrpSpPr>
          <p:grpSpPr>
            <a:xfrm>
              <a:off x="4918285" y="1338907"/>
              <a:ext cx="3464193" cy="1279746"/>
              <a:chOff x="7512004" y="4655295"/>
              <a:chExt cx="4592544" cy="1588069"/>
            </a:xfrm>
          </p:grpSpPr>
          <p:sp>
            <p:nvSpPr>
              <p:cNvPr id="30" name="Rectangle: Rounded Corners 29">
                <a:extLst>
                  <a:ext uri="{FF2B5EF4-FFF2-40B4-BE49-F238E27FC236}">
                    <a16:creationId xmlns:a16="http://schemas.microsoft.com/office/drawing/2014/main" id="{A1BA7F03-8398-4A17-AD27-C9846D6F45B2}"/>
                  </a:ext>
                </a:extLst>
              </p:cNvPr>
              <p:cNvSpPr/>
              <p:nvPr/>
            </p:nvSpPr>
            <p:spPr>
              <a:xfrm>
                <a:off x="7512004" y="4655295"/>
                <a:ext cx="4592544" cy="1588069"/>
              </a:xfrm>
              <a:prstGeom prst="roundRect">
                <a:avLst>
                  <a:gd name="adj" fmla="val 50000"/>
                </a:avLst>
              </a:prstGeom>
              <a:solidFill>
                <a:srgbClr val="F8931D"/>
              </a:solidFill>
              <a:ln>
                <a:solidFill>
                  <a:srgbClr val="000000">
                    <a:alpha val="0"/>
                  </a:srgb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pic>
            <p:nvPicPr>
              <p:cNvPr id="31" name="Picture 30" descr="Icon&#10;&#10;Description automatically generated">
                <a:extLst>
                  <a:ext uri="{FF2B5EF4-FFF2-40B4-BE49-F238E27FC236}">
                    <a16:creationId xmlns:a16="http://schemas.microsoft.com/office/drawing/2014/main" id="{656ACDE7-6B2E-4BCF-A4C4-BEA7B42FB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2004" y="4849840"/>
                <a:ext cx="1273626" cy="1273626"/>
              </a:xfrm>
              <a:prstGeom prst="rect">
                <a:avLst/>
              </a:prstGeom>
              <a:ln>
                <a:solidFill>
                  <a:srgbClr val="000000">
                    <a:alpha val="0"/>
                  </a:srgbClr>
                </a:solidFill>
              </a:ln>
            </p:spPr>
          </p:pic>
          <p:sp>
            <p:nvSpPr>
              <p:cNvPr id="32" name="TextBox 31">
                <a:extLst>
                  <a:ext uri="{FF2B5EF4-FFF2-40B4-BE49-F238E27FC236}">
                    <a16:creationId xmlns:a16="http://schemas.microsoft.com/office/drawing/2014/main" id="{821BBE7D-693F-4CA1-9B87-0E265B6082A2}"/>
                  </a:ext>
                </a:extLst>
              </p:cNvPr>
              <p:cNvSpPr txBox="1"/>
              <p:nvPr/>
            </p:nvSpPr>
            <p:spPr>
              <a:xfrm>
                <a:off x="8728260" y="4695887"/>
                <a:ext cx="1051891" cy="338554"/>
              </a:xfrm>
              <a:prstGeom prst="rect">
                <a:avLst/>
              </a:prstGeom>
              <a:noFill/>
              <a:ln>
                <a:solidFill>
                  <a:srgbClr val="000000">
                    <a:alpha val="0"/>
                  </a:srgbClr>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FACTORS</a:t>
                </a:r>
              </a:p>
            </p:txBody>
          </p:sp>
          <p:sp>
            <p:nvSpPr>
              <p:cNvPr id="33" name="TextBox 32">
                <a:extLst>
                  <a:ext uri="{FF2B5EF4-FFF2-40B4-BE49-F238E27FC236}">
                    <a16:creationId xmlns:a16="http://schemas.microsoft.com/office/drawing/2014/main" id="{E19663CD-47EE-4308-953A-5ADD27DC78C4}"/>
                  </a:ext>
                </a:extLst>
              </p:cNvPr>
              <p:cNvSpPr txBox="1"/>
              <p:nvPr/>
            </p:nvSpPr>
            <p:spPr>
              <a:xfrm>
                <a:off x="8731978" y="5125026"/>
                <a:ext cx="3372570" cy="1031205"/>
              </a:xfrm>
              <a:prstGeom prst="rect">
                <a:avLst/>
              </a:prstGeom>
              <a:noFill/>
              <a:ln>
                <a:solidFill>
                  <a:srgbClr val="000000">
                    <a:alpha val="0"/>
                  </a:srgbClr>
                </a:solidFill>
              </a:ln>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2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λ</a:t>
                </a:r>
                <a:r>
                  <a:rPr kumimoji="0" lang="en-GB" sz="12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v</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mean interarrival time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2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μ</a:t>
                </a:r>
                <a:r>
                  <a:rPr kumimoji="0" lang="en-GB" sz="12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l</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mean landing time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2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μ</a:t>
                </a:r>
                <a:r>
                  <a:rPr kumimoji="0" lang="en-GB" sz="12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o</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mean take-off time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2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μ</a:t>
                </a:r>
                <a:r>
                  <a:rPr kumimoji="0" lang="en-GB" sz="12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p</a:t>
                </a:r>
                <a:r>
                  <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mean parking time</a:t>
                </a:r>
                <a:r>
                  <a:rPr kumimoji="0" lang="en-GB" sz="11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 </a:t>
                </a:r>
                <a:endParaRPr kumimoji="0" lang="en-GB" sz="11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p:grpSp>
      </p:grpSp>
      <p:grpSp>
        <p:nvGrpSpPr>
          <p:cNvPr id="106" name="Group 105">
            <a:extLst>
              <a:ext uri="{FF2B5EF4-FFF2-40B4-BE49-F238E27FC236}">
                <a16:creationId xmlns:a16="http://schemas.microsoft.com/office/drawing/2014/main" id="{9DC40D3C-F6F7-4635-9883-C7CE10B59A30}"/>
              </a:ext>
            </a:extLst>
          </p:cNvPr>
          <p:cNvGrpSpPr>
            <a:grpSpLocks noChangeAspect="1"/>
          </p:cNvGrpSpPr>
          <p:nvPr/>
        </p:nvGrpSpPr>
        <p:grpSpPr>
          <a:xfrm>
            <a:off x="316730" y="3585600"/>
            <a:ext cx="3376309" cy="2363416"/>
            <a:chOff x="144212" y="3153600"/>
            <a:chExt cx="3840659" cy="2688461"/>
          </a:xfrm>
        </p:grpSpPr>
        <p:pic>
          <p:nvPicPr>
            <p:cNvPr id="11" name="Picture 10" descr="Chart, sunburst chart&#10;&#10;Description automatically generated">
              <a:extLst>
                <a:ext uri="{FF2B5EF4-FFF2-40B4-BE49-F238E27FC236}">
                  <a16:creationId xmlns:a16="http://schemas.microsoft.com/office/drawing/2014/main" id="{EB9AE5A3-4D81-47EA-A444-A6021546E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212" y="3153600"/>
              <a:ext cx="3840659" cy="2688461"/>
            </a:xfrm>
            <a:prstGeom prst="rect">
              <a:avLst/>
            </a:prstGeom>
          </p:spPr>
        </p:pic>
        <p:cxnSp>
          <p:nvCxnSpPr>
            <p:cNvPr id="35" name="Straight Connector 34">
              <a:extLst>
                <a:ext uri="{FF2B5EF4-FFF2-40B4-BE49-F238E27FC236}">
                  <a16:creationId xmlns:a16="http://schemas.microsoft.com/office/drawing/2014/main" id="{C007B601-D34D-4F6B-B669-F8C34008CFB4}"/>
                </a:ext>
              </a:extLst>
            </p:cNvPr>
            <p:cNvCxnSpPr/>
            <p:nvPr/>
          </p:nvCxnSpPr>
          <p:spPr>
            <a:xfrm>
              <a:off x="827592" y="3828947"/>
              <a:ext cx="334297"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CE6CF6-33EA-4EFF-8FBF-1CA570C4F161}"/>
                </a:ext>
              </a:extLst>
            </p:cNvPr>
            <p:cNvCxnSpPr>
              <a:cxnSpLocks/>
            </p:cNvCxnSpPr>
            <p:nvPr/>
          </p:nvCxnSpPr>
          <p:spPr>
            <a:xfrm>
              <a:off x="349130" y="3828947"/>
              <a:ext cx="47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849C0F-F806-4291-8BC0-137B3FBCC145}"/>
                </a:ext>
              </a:extLst>
            </p:cNvPr>
            <p:cNvCxnSpPr>
              <a:cxnSpLocks/>
            </p:cNvCxnSpPr>
            <p:nvPr/>
          </p:nvCxnSpPr>
          <p:spPr>
            <a:xfrm flipV="1">
              <a:off x="859303" y="4978489"/>
              <a:ext cx="232077" cy="2784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E06A0FD-AD76-4240-8FC0-41D56141FB13}"/>
                </a:ext>
              </a:extLst>
            </p:cNvPr>
            <p:cNvCxnSpPr>
              <a:cxnSpLocks/>
            </p:cNvCxnSpPr>
            <p:nvPr/>
          </p:nvCxnSpPr>
          <p:spPr>
            <a:xfrm>
              <a:off x="380841" y="5256940"/>
              <a:ext cx="47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E02975C-9CAB-4860-A09F-20DE5560239F}"/>
                </a:ext>
              </a:extLst>
            </p:cNvPr>
            <p:cNvSpPr txBox="1"/>
            <p:nvPr/>
          </p:nvSpPr>
          <p:spPr>
            <a:xfrm>
              <a:off x="310874" y="3528570"/>
              <a:ext cx="42511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n-GB" sz="12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λ</a:t>
              </a:r>
              <a:r>
                <a:rPr kumimoji="0" lang="en-GB" sz="1200" b="0" i="0" u="none" strike="noStrike" kern="1200" cap="none" spc="0" normalizeH="0" baseline="-25000" noProof="0" err="1">
                  <a:ln>
                    <a:noFill/>
                  </a:ln>
                  <a:solidFill>
                    <a:prstClr val="black"/>
                  </a:solidFill>
                  <a:effectLst/>
                  <a:uLnTx/>
                  <a:uFillTx/>
                  <a:latin typeface="Bahnschrift" panose="020B0502040204020203" pitchFamily="34" charset="0"/>
                  <a:ea typeface="+mn-ea"/>
                  <a:cs typeface="+mn-cs"/>
                </a:rPr>
                <a:t>v</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sp>
          <p:nvSpPr>
            <p:cNvPr id="53" name="TextBox 52">
              <a:extLst>
                <a:ext uri="{FF2B5EF4-FFF2-40B4-BE49-F238E27FC236}">
                  <a16:creationId xmlns:a16="http://schemas.microsoft.com/office/drawing/2014/main" id="{B11585B0-1E21-4269-AC4E-1025BF0C1CE7}"/>
                </a:ext>
              </a:extLst>
            </p:cNvPr>
            <p:cNvSpPr txBox="1"/>
            <p:nvPr/>
          </p:nvSpPr>
          <p:spPr>
            <a:xfrm>
              <a:off x="380840" y="4951146"/>
              <a:ext cx="589855" cy="3150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1/μ</a:t>
              </a:r>
              <a:r>
                <a:rPr lang="en-GB" sz="1200" baseline="-25000">
                  <a:solidFill>
                    <a:prstClr val="black"/>
                  </a:solidFill>
                  <a:latin typeface="Bahnschrift" panose="020B0502040204020203" pitchFamily="34" charset="0"/>
                </a:rPr>
                <a:t>l</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cxnSp>
          <p:nvCxnSpPr>
            <p:cNvPr id="54" name="Straight Connector 53">
              <a:extLst>
                <a:ext uri="{FF2B5EF4-FFF2-40B4-BE49-F238E27FC236}">
                  <a16:creationId xmlns:a16="http://schemas.microsoft.com/office/drawing/2014/main" id="{9680A304-78D2-4413-A8D9-2E4DDE72B339}"/>
                </a:ext>
              </a:extLst>
            </p:cNvPr>
            <p:cNvCxnSpPr>
              <a:cxnSpLocks/>
            </p:cNvCxnSpPr>
            <p:nvPr/>
          </p:nvCxnSpPr>
          <p:spPr>
            <a:xfrm flipH="1" flipV="1">
              <a:off x="2691895" y="5368736"/>
              <a:ext cx="342465" cy="3373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933F17-0343-43AB-A089-0489878452F6}"/>
                </a:ext>
              </a:extLst>
            </p:cNvPr>
            <p:cNvCxnSpPr>
              <a:cxnSpLocks/>
            </p:cNvCxnSpPr>
            <p:nvPr/>
          </p:nvCxnSpPr>
          <p:spPr>
            <a:xfrm>
              <a:off x="3034360" y="5706101"/>
              <a:ext cx="47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7B1400C-47F7-4943-8879-3E2F505CE7A7}"/>
                </a:ext>
              </a:extLst>
            </p:cNvPr>
            <p:cNvSpPr txBox="1"/>
            <p:nvPr/>
          </p:nvSpPr>
          <p:spPr>
            <a:xfrm>
              <a:off x="3059432" y="5396593"/>
              <a:ext cx="584603" cy="3150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1/μ</a:t>
              </a:r>
              <a:r>
                <a:rPr lang="en-GB" sz="1200" baseline="-25000">
                  <a:solidFill>
                    <a:prstClr val="black"/>
                  </a:solidFill>
                  <a:latin typeface="Bahnschrift" panose="020B0502040204020203" pitchFamily="34" charset="0"/>
                </a:rPr>
                <a:t>o</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sp>
          <p:nvSpPr>
            <p:cNvPr id="58" name="TextBox 57">
              <a:extLst>
                <a:ext uri="{FF2B5EF4-FFF2-40B4-BE49-F238E27FC236}">
                  <a16:creationId xmlns:a16="http://schemas.microsoft.com/office/drawing/2014/main" id="{3579B1E4-C547-4589-A6BD-97D1CE38A6E7}"/>
                </a:ext>
              </a:extLst>
            </p:cNvPr>
            <p:cNvSpPr txBox="1"/>
            <p:nvPr/>
          </p:nvSpPr>
          <p:spPr>
            <a:xfrm>
              <a:off x="1077840" y="3734539"/>
              <a:ext cx="433132"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28%</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sp>
          <p:nvSpPr>
            <p:cNvPr id="60" name="TextBox 59">
              <a:extLst>
                <a:ext uri="{FF2B5EF4-FFF2-40B4-BE49-F238E27FC236}">
                  <a16:creationId xmlns:a16="http://schemas.microsoft.com/office/drawing/2014/main" id="{EEA53949-AD47-4AA0-9AD7-63D2CDBC2061}"/>
                </a:ext>
              </a:extLst>
            </p:cNvPr>
            <p:cNvSpPr txBox="1"/>
            <p:nvPr/>
          </p:nvSpPr>
          <p:spPr>
            <a:xfrm>
              <a:off x="1130166" y="4964448"/>
              <a:ext cx="397866"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17%</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sp>
          <p:nvSpPr>
            <p:cNvPr id="61" name="TextBox 60">
              <a:extLst>
                <a:ext uri="{FF2B5EF4-FFF2-40B4-BE49-F238E27FC236}">
                  <a16:creationId xmlns:a16="http://schemas.microsoft.com/office/drawing/2014/main" id="{D4CAF206-B4E9-4F6D-9E70-C77368CF40C3}"/>
                </a:ext>
              </a:extLst>
            </p:cNvPr>
            <p:cNvSpPr txBox="1"/>
            <p:nvPr/>
          </p:nvSpPr>
          <p:spPr>
            <a:xfrm>
              <a:off x="2026441" y="5300310"/>
              <a:ext cx="399468"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19%</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sp>
          <p:nvSpPr>
            <p:cNvPr id="62" name="TextBox 61">
              <a:extLst>
                <a:ext uri="{FF2B5EF4-FFF2-40B4-BE49-F238E27FC236}">
                  <a16:creationId xmlns:a16="http://schemas.microsoft.com/office/drawing/2014/main" id="{ABE198E4-EC79-4637-BAE5-27AF34908309}"/>
                </a:ext>
              </a:extLst>
            </p:cNvPr>
            <p:cNvSpPr txBox="1"/>
            <p:nvPr/>
          </p:nvSpPr>
          <p:spPr>
            <a:xfrm>
              <a:off x="2756674" y="3919387"/>
              <a:ext cx="402674"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13%</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sp>
          <p:nvSpPr>
            <p:cNvPr id="63" name="TextBox 62">
              <a:extLst>
                <a:ext uri="{FF2B5EF4-FFF2-40B4-BE49-F238E27FC236}">
                  <a16:creationId xmlns:a16="http://schemas.microsoft.com/office/drawing/2014/main" id="{39C2F865-FDAC-4509-B9A1-2D434C7C0DB6}"/>
                </a:ext>
              </a:extLst>
            </p:cNvPr>
            <p:cNvSpPr txBox="1"/>
            <p:nvPr/>
          </p:nvSpPr>
          <p:spPr>
            <a:xfrm>
              <a:off x="2759880" y="4724809"/>
              <a:ext cx="399468"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12%</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grpSp>
      <p:grpSp>
        <p:nvGrpSpPr>
          <p:cNvPr id="107" name="Group 106">
            <a:extLst>
              <a:ext uri="{FF2B5EF4-FFF2-40B4-BE49-F238E27FC236}">
                <a16:creationId xmlns:a16="http://schemas.microsoft.com/office/drawing/2014/main" id="{672A2175-C10E-4D3F-BE3E-EE6EDE4BD956}"/>
              </a:ext>
            </a:extLst>
          </p:cNvPr>
          <p:cNvGrpSpPr/>
          <p:nvPr/>
        </p:nvGrpSpPr>
        <p:grpSpPr>
          <a:xfrm>
            <a:off x="4537279" y="3586124"/>
            <a:ext cx="3376800" cy="2365200"/>
            <a:chOff x="4174901" y="3153890"/>
            <a:chExt cx="3840659" cy="2688461"/>
          </a:xfrm>
        </p:grpSpPr>
        <p:pic>
          <p:nvPicPr>
            <p:cNvPr id="14" name="Picture 13" descr="Chart, sunburst chart&#10;&#10;Description automatically generated">
              <a:extLst>
                <a:ext uri="{FF2B5EF4-FFF2-40B4-BE49-F238E27FC236}">
                  <a16:creationId xmlns:a16="http://schemas.microsoft.com/office/drawing/2014/main" id="{EBE41A50-2F73-486A-9CFD-C2639998A8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4901" y="3153890"/>
              <a:ext cx="3840659" cy="2688461"/>
            </a:xfrm>
            <a:prstGeom prst="rect">
              <a:avLst/>
            </a:prstGeom>
          </p:spPr>
        </p:pic>
        <p:sp>
          <p:nvSpPr>
            <p:cNvPr id="64" name="TextBox 63">
              <a:extLst>
                <a:ext uri="{FF2B5EF4-FFF2-40B4-BE49-F238E27FC236}">
                  <a16:creationId xmlns:a16="http://schemas.microsoft.com/office/drawing/2014/main" id="{B8D09A80-1F87-47F2-8363-B184D4CA06F9}"/>
                </a:ext>
              </a:extLst>
            </p:cNvPr>
            <p:cNvSpPr txBox="1"/>
            <p:nvPr/>
          </p:nvSpPr>
          <p:spPr>
            <a:xfrm>
              <a:off x="4923708" y="4042572"/>
              <a:ext cx="428322"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36%</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sp>
          <p:nvSpPr>
            <p:cNvPr id="65" name="TextBox 64">
              <a:extLst>
                <a:ext uri="{FF2B5EF4-FFF2-40B4-BE49-F238E27FC236}">
                  <a16:creationId xmlns:a16="http://schemas.microsoft.com/office/drawing/2014/main" id="{76D2E8A2-186B-4A6F-A7F3-8A59B972BB9E}"/>
                </a:ext>
              </a:extLst>
            </p:cNvPr>
            <p:cNvSpPr txBox="1"/>
            <p:nvPr/>
          </p:nvSpPr>
          <p:spPr>
            <a:xfrm>
              <a:off x="6809657" y="4644238"/>
              <a:ext cx="429926"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25%</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sp>
          <p:nvSpPr>
            <p:cNvPr id="66" name="TextBox 65">
              <a:extLst>
                <a:ext uri="{FF2B5EF4-FFF2-40B4-BE49-F238E27FC236}">
                  <a16:creationId xmlns:a16="http://schemas.microsoft.com/office/drawing/2014/main" id="{C1367F4C-C8F3-41E7-8CD1-91D110577915}"/>
                </a:ext>
              </a:extLst>
            </p:cNvPr>
            <p:cNvSpPr txBox="1"/>
            <p:nvPr/>
          </p:nvSpPr>
          <p:spPr>
            <a:xfrm>
              <a:off x="5665304" y="5299940"/>
              <a:ext cx="490805" cy="2973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100">
                  <a:solidFill>
                    <a:prstClr val="white"/>
                  </a:solidFill>
                  <a:latin typeface="Bahnschrift" panose="020B0502040204020203" pitchFamily="34" charset="0"/>
                </a:rPr>
                <a:t>20</a:t>
              </a: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cxnSp>
          <p:nvCxnSpPr>
            <p:cNvPr id="70" name="Straight Connector 69">
              <a:extLst>
                <a:ext uri="{FF2B5EF4-FFF2-40B4-BE49-F238E27FC236}">
                  <a16:creationId xmlns:a16="http://schemas.microsoft.com/office/drawing/2014/main" id="{F0AF7A22-122E-4D1B-A774-3F1E7C99730F}"/>
                </a:ext>
              </a:extLst>
            </p:cNvPr>
            <p:cNvCxnSpPr/>
            <p:nvPr/>
          </p:nvCxnSpPr>
          <p:spPr>
            <a:xfrm>
              <a:off x="4988515" y="3562961"/>
              <a:ext cx="334297"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C016D9-FD41-4D86-9CCB-15AD50C2505D}"/>
                </a:ext>
              </a:extLst>
            </p:cNvPr>
            <p:cNvCxnSpPr>
              <a:cxnSpLocks/>
            </p:cNvCxnSpPr>
            <p:nvPr/>
          </p:nvCxnSpPr>
          <p:spPr>
            <a:xfrm>
              <a:off x="4510053" y="3562961"/>
              <a:ext cx="47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77FA361-8785-4D94-A4E4-3F294F347FBD}"/>
                </a:ext>
              </a:extLst>
            </p:cNvPr>
            <p:cNvSpPr txBox="1"/>
            <p:nvPr/>
          </p:nvSpPr>
          <p:spPr>
            <a:xfrm>
              <a:off x="4471797" y="3262584"/>
              <a:ext cx="42511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n-GB" sz="12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λ</a:t>
              </a:r>
              <a:r>
                <a:rPr kumimoji="0" lang="en-GB" sz="1200" b="0" i="0" u="none" strike="noStrike" kern="1200" cap="none" spc="0" normalizeH="0" baseline="-25000" noProof="0" err="1">
                  <a:ln>
                    <a:noFill/>
                  </a:ln>
                  <a:solidFill>
                    <a:prstClr val="black"/>
                  </a:solidFill>
                  <a:effectLst/>
                  <a:uLnTx/>
                  <a:uFillTx/>
                  <a:latin typeface="Bahnschrift" panose="020B0502040204020203" pitchFamily="34" charset="0"/>
                  <a:ea typeface="+mn-ea"/>
                  <a:cs typeface="+mn-cs"/>
                </a:rPr>
                <a:t>v</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cxnSp>
          <p:nvCxnSpPr>
            <p:cNvPr id="80" name="Straight Connector 79">
              <a:extLst>
                <a:ext uri="{FF2B5EF4-FFF2-40B4-BE49-F238E27FC236}">
                  <a16:creationId xmlns:a16="http://schemas.microsoft.com/office/drawing/2014/main" id="{A8C8C3ED-5111-4AAF-838D-BA677ADB8161}"/>
                </a:ext>
              </a:extLst>
            </p:cNvPr>
            <p:cNvCxnSpPr>
              <a:cxnSpLocks/>
            </p:cNvCxnSpPr>
            <p:nvPr/>
          </p:nvCxnSpPr>
          <p:spPr>
            <a:xfrm flipV="1">
              <a:off x="5286517" y="5341114"/>
              <a:ext cx="232077" cy="2784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8DEABAA-F17F-48D5-A60D-7FA531CAAA6A}"/>
                </a:ext>
              </a:extLst>
            </p:cNvPr>
            <p:cNvCxnSpPr>
              <a:cxnSpLocks/>
            </p:cNvCxnSpPr>
            <p:nvPr/>
          </p:nvCxnSpPr>
          <p:spPr>
            <a:xfrm>
              <a:off x="4808055" y="5619565"/>
              <a:ext cx="47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F124317-FF25-4D76-8C68-5B300B57A23C}"/>
                </a:ext>
              </a:extLst>
            </p:cNvPr>
            <p:cNvSpPr txBox="1"/>
            <p:nvPr/>
          </p:nvSpPr>
          <p:spPr>
            <a:xfrm>
              <a:off x="4808055" y="5327071"/>
              <a:ext cx="619297" cy="31485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1/μ</a:t>
              </a:r>
              <a:r>
                <a:rPr lang="en-GB" sz="1200" baseline="-25000">
                  <a:solidFill>
                    <a:prstClr val="black"/>
                  </a:solidFill>
                  <a:latin typeface="Bahnschrift" panose="020B0502040204020203" pitchFamily="34" charset="0"/>
                </a:rPr>
                <a:t>l</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cxnSp>
          <p:nvCxnSpPr>
            <p:cNvPr id="86" name="Straight Connector 85">
              <a:extLst>
                <a:ext uri="{FF2B5EF4-FFF2-40B4-BE49-F238E27FC236}">
                  <a16:creationId xmlns:a16="http://schemas.microsoft.com/office/drawing/2014/main" id="{765552D8-7DA0-499C-B9D2-1A86E102A1C3}"/>
                </a:ext>
              </a:extLst>
            </p:cNvPr>
            <p:cNvCxnSpPr>
              <a:cxnSpLocks/>
            </p:cNvCxnSpPr>
            <p:nvPr/>
          </p:nvCxnSpPr>
          <p:spPr>
            <a:xfrm flipH="1" flipV="1">
              <a:off x="6834474" y="5133583"/>
              <a:ext cx="342465" cy="3373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74D293A-637D-41A6-83E3-446AA6D5D505}"/>
                </a:ext>
              </a:extLst>
            </p:cNvPr>
            <p:cNvCxnSpPr>
              <a:cxnSpLocks/>
            </p:cNvCxnSpPr>
            <p:nvPr/>
          </p:nvCxnSpPr>
          <p:spPr>
            <a:xfrm>
              <a:off x="7176939" y="5470948"/>
              <a:ext cx="47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E0593973-8985-4459-A01D-3C592C33158D}"/>
                </a:ext>
              </a:extLst>
            </p:cNvPr>
            <p:cNvSpPr txBox="1"/>
            <p:nvPr/>
          </p:nvSpPr>
          <p:spPr>
            <a:xfrm>
              <a:off x="7202011" y="5161440"/>
              <a:ext cx="556544" cy="31485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1/μ</a:t>
              </a:r>
              <a:r>
                <a:rPr lang="en-GB" sz="1200" baseline="-25000">
                  <a:solidFill>
                    <a:prstClr val="black"/>
                  </a:solidFill>
                  <a:latin typeface="Bahnschrift" panose="020B0502040204020203" pitchFamily="34" charset="0"/>
                </a:rPr>
                <a:t>o</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grpSp>
      <p:sp>
        <p:nvSpPr>
          <p:cNvPr id="28" name="TextBox 27">
            <a:extLst>
              <a:ext uri="{FF2B5EF4-FFF2-40B4-BE49-F238E27FC236}">
                <a16:creationId xmlns:a16="http://schemas.microsoft.com/office/drawing/2014/main" id="{8DDCBA5A-7E52-4F2F-8AAA-88C74FCB8E5E}"/>
              </a:ext>
            </a:extLst>
          </p:cNvPr>
          <p:cNvSpPr txBox="1"/>
          <p:nvPr/>
        </p:nvSpPr>
        <p:spPr>
          <a:xfrm>
            <a:off x="8595106" y="5829643"/>
            <a:ext cx="3272050"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Number of planes in parking area</a:t>
            </a:r>
          </a:p>
        </p:txBody>
      </p:sp>
      <p:grpSp>
        <p:nvGrpSpPr>
          <p:cNvPr id="109" name="Group 108">
            <a:extLst>
              <a:ext uri="{FF2B5EF4-FFF2-40B4-BE49-F238E27FC236}">
                <a16:creationId xmlns:a16="http://schemas.microsoft.com/office/drawing/2014/main" id="{B0B82CC0-DBD5-4845-9269-CDC41842E6CA}"/>
              </a:ext>
            </a:extLst>
          </p:cNvPr>
          <p:cNvGrpSpPr/>
          <p:nvPr/>
        </p:nvGrpSpPr>
        <p:grpSpPr>
          <a:xfrm>
            <a:off x="8758319" y="3580573"/>
            <a:ext cx="3376800" cy="2370226"/>
            <a:chOff x="8183450" y="3147887"/>
            <a:chExt cx="4007011" cy="2694175"/>
          </a:xfrm>
        </p:grpSpPr>
        <p:grpSp>
          <p:nvGrpSpPr>
            <p:cNvPr id="108" name="Group 107">
              <a:extLst>
                <a:ext uri="{FF2B5EF4-FFF2-40B4-BE49-F238E27FC236}">
                  <a16:creationId xmlns:a16="http://schemas.microsoft.com/office/drawing/2014/main" id="{DA43B751-713E-4973-AB16-E477E74D91E2}"/>
                </a:ext>
              </a:extLst>
            </p:cNvPr>
            <p:cNvGrpSpPr/>
            <p:nvPr/>
          </p:nvGrpSpPr>
          <p:grpSpPr>
            <a:xfrm>
              <a:off x="8183450" y="3153600"/>
              <a:ext cx="3902911" cy="2688462"/>
              <a:chOff x="8183450" y="3153600"/>
              <a:chExt cx="3902911" cy="2688462"/>
            </a:xfrm>
          </p:grpSpPr>
          <p:pic>
            <p:nvPicPr>
              <p:cNvPr id="17" name="Picture 16" descr="A picture containing shape&#10;&#10;Description automatically generated">
                <a:extLst>
                  <a:ext uri="{FF2B5EF4-FFF2-40B4-BE49-F238E27FC236}">
                    <a16:creationId xmlns:a16="http://schemas.microsoft.com/office/drawing/2014/main" id="{B971436E-B106-4D48-8608-FE860DB47C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3450" y="3153600"/>
                <a:ext cx="3840659" cy="2688462"/>
              </a:xfrm>
              <a:prstGeom prst="rect">
                <a:avLst/>
              </a:prstGeom>
            </p:spPr>
          </p:pic>
          <p:sp>
            <p:nvSpPr>
              <p:cNvPr id="67" name="TextBox 66">
                <a:extLst>
                  <a:ext uri="{FF2B5EF4-FFF2-40B4-BE49-F238E27FC236}">
                    <a16:creationId xmlns:a16="http://schemas.microsoft.com/office/drawing/2014/main" id="{AC0EC4EE-5E0E-4EE8-BB5E-87072843048D}"/>
                  </a:ext>
                </a:extLst>
              </p:cNvPr>
              <p:cNvSpPr txBox="1"/>
              <p:nvPr/>
            </p:nvSpPr>
            <p:spPr>
              <a:xfrm>
                <a:off x="9950596" y="5327376"/>
                <a:ext cx="431528"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60%</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sp>
            <p:nvSpPr>
              <p:cNvPr id="68" name="TextBox 67">
                <a:extLst>
                  <a:ext uri="{FF2B5EF4-FFF2-40B4-BE49-F238E27FC236}">
                    <a16:creationId xmlns:a16="http://schemas.microsoft.com/office/drawing/2014/main" id="{0D83866C-8450-49E1-AF73-E1CB0C51548D}"/>
                  </a:ext>
                </a:extLst>
              </p:cNvPr>
              <p:cNvSpPr txBox="1"/>
              <p:nvPr/>
            </p:nvSpPr>
            <p:spPr>
              <a:xfrm>
                <a:off x="9192398" y="3615413"/>
                <a:ext cx="433132"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24%</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sp>
            <p:nvSpPr>
              <p:cNvPr id="69" name="TextBox 68">
                <a:extLst>
                  <a:ext uri="{FF2B5EF4-FFF2-40B4-BE49-F238E27FC236}">
                    <a16:creationId xmlns:a16="http://schemas.microsoft.com/office/drawing/2014/main" id="{31EF1429-2420-481B-8E0E-91604D9CDC28}"/>
                  </a:ext>
                </a:extLst>
              </p:cNvPr>
              <p:cNvSpPr txBox="1"/>
              <p:nvPr/>
            </p:nvSpPr>
            <p:spPr>
              <a:xfrm>
                <a:off x="10324001" y="3488821"/>
                <a:ext cx="399468" cy="2616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prstClr val="white"/>
                    </a:solidFill>
                    <a:effectLst/>
                    <a:uLnTx/>
                    <a:uFillTx/>
                    <a:latin typeface="Bahnschrift" panose="020B0502040204020203" pitchFamily="34" charset="0"/>
                    <a:ea typeface="+mn-ea"/>
                    <a:cs typeface="+mn-cs"/>
                  </a:rPr>
                  <a:t>16%</a:t>
                </a:r>
                <a:endParaRPr kumimoji="0" lang="en-GB" sz="1100" b="0" i="0" u="none" strike="noStrike" kern="1200" cap="none" spc="0" normalizeH="0" baseline="-25000" noProof="0">
                  <a:ln>
                    <a:noFill/>
                  </a:ln>
                  <a:solidFill>
                    <a:prstClr val="white"/>
                  </a:solidFill>
                  <a:effectLst/>
                  <a:uLnTx/>
                  <a:uFillTx/>
                  <a:latin typeface="Bahnschrift" panose="020B0502040204020203" pitchFamily="34" charset="0"/>
                  <a:ea typeface="+mn-ea"/>
                  <a:cs typeface="+mn-cs"/>
                </a:endParaRPr>
              </a:p>
            </p:txBody>
          </p:sp>
          <p:cxnSp>
            <p:nvCxnSpPr>
              <p:cNvPr id="89" name="Straight Connector 88">
                <a:extLst>
                  <a:ext uri="{FF2B5EF4-FFF2-40B4-BE49-F238E27FC236}">
                    <a16:creationId xmlns:a16="http://schemas.microsoft.com/office/drawing/2014/main" id="{90E3C585-9A2D-4EBF-A30B-D00FC6F1A063}"/>
                  </a:ext>
                </a:extLst>
              </p:cNvPr>
              <p:cNvCxnSpPr/>
              <p:nvPr/>
            </p:nvCxnSpPr>
            <p:spPr>
              <a:xfrm>
                <a:off x="8829174" y="3724838"/>
                <a:ext cx="334297"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0923B6C-9FDE-479F-8714-AFC8D1915E9D}"/>
                  </a:ext>
                </a:extLst>
              </p:cNvPr>
              <p:cNvCxnSpPr>
                <a:cxnSpLocks/>
              </p:cNvCxnSpPr>
              <p:nvPr/>
            </p:nvCxnSpPr>
            <p:spPr>
              <a:xfrm>
                <a:off x="8350712" y="3724838"/>
                <a:ext cx="47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E6528E68-316B-40B3-A2FC-C22F1ED03E32}"/>
                  </a:ext>
                </a:extLst>
              </p:cNvPr>
              <p:cNvSpPr txBox="1"/>
              <p:nvPr/>
            </p:nvSpPr>
            <p:spPr>
              <a:xfrm>
                <a:off x="8312456" y="3424461"/>
                <a:ext cx="425116"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n-GB" sz="12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λ</a:t>
                </a:r>
                <a:r>
                  <a:rPr kumimoji="0" lang="en-GB" sz="1200" b="0" i="0" u="none" strike="noStrike" kern="1200" cap="none" spc="0" normalizeH="0" baseline="-25000" noProof="0" err="1">
                    <a:ln>
                      <a:noFill/>
                    </a:ln>
                    <a:solidFill>
                      <a:prstClr val="black"/>
                    </a:solidFill>
                    <a:effectLst/>
                    <a:uLnTx/>
                    <a:uFillTx/>
                    <a:latin typeface="Bahnschrift" panose="020B0502040204020203" pitchFamily="34" charset="0"/>
                    <a:ea typeface="+mn-ea"/>
                    <a:cs typeface="+mn-cs"/>
                  </a:rPr>
                  <a:t>v</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cxnSp>
            <p:nvCxnSpPr>
              <p:cNvPr id="92" name="Straight Connector 91">
                <a:extLst>
                  <a:ext uri="{FF2B5EF4-FFF2-40B4-BE49-F238E27FC236}">
                    <a16:creationId xmlns:a16="http://schemas.microsoft.com/office/drawing/2014/main" id="{299124C3-EE6E-46C3-AB96-8CFC30E6B7DD}"/>
                  </a:ext>
                </a:extLst>
              </p:cNvPr>
              <p:cNvCxnSpPr>
                <a:cxnSpLocks/>
              </p:cNvCxnSpPr>
              <p:nvPr/>
            </p:nvCxnSpPr>
            <p:spPr>
              <a:xfrm flipV="1">
                <a:off x="9024493" y="5162021"/>
                <a:ext cx="232077" cy="2784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5FE1D05-8201-4050-9E17-C3745E5BD485}"/>
                  </a:ext>
                </a:extLst>
              </p:cNvPr>
              <p:cNvCxnSpPr>
                <a:cxnSpLocks/>
              </p:cNvCxnSpPr>
              <p:nvPr/>
            </p:nvCxnSpPr>
            <p:spPr>
              <a:xfrm>
                <a:off x="8546031" y="5440472"/>
                <a:ext cx="47846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A64019F-A693-416D-8240-9FEE8A9E6D16}"/>
                  </a:ext>
                </a:extLst>
              </p:cNvPr>
              <p:cNvSpPr txBox="1"/>
              <p:nvPr/>
            </p:nvSpPr>
            <p:spPr>
              <a:xfrm>
                <a:off x="8546031" y="5140962"/>
                <a:ext cx="538144" cy="31485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n-GB" sz="12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μ</a:t>
                </a:r>
                <a:r>
                  <a:rPr kumimoji="0" lang="en-GB" sz="1200" b="0" i="0" u="none" strike="noStrike" kern="1200" cap="none" spc="0" normalizeH="0" baseline="-25000" noProof="0" err="1">
                    <a:ln>
                      <a:noFill/>
                    </a:ln>
                    <a:solidFill>
                      <a:prstClr val="black"/>
                    </a:solidFill>
                    <a:effectLst/>
                    <a:uLnTx/>
                    <a:uFillTx/>
                    <a:latin typeface="Bahnschrift" panose="020B0502040204020203" pitchFamily="34" charset="0"/>
                    <a:ea typeface="+mn-ea"/>
                    <a:cs typeface="+mn-cs"/>
                  </a:rPr>
                  <a:t>p</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cxnSp>
            <p:nvCxnSpPr>
              <p:cNvPr id="95" name="Straight Connector 94">
                <a:extLst>
                  <a:ext uri="{FF2B5EF4-FFF2-40B4-BE49-F238E27FC236}">
                    <a16:creationId xmlns:a16="http://schemas.microsoft.com/office/drawing/2014/main" id="{9F86AFD3-9DA7-4681-8B65-F0BCDC846D98}"/>
                  </a:ext>
                </a:extLst>
              </p:cNvPr>
              <p:cNvCxnSpPr>
                <a:cxnSpLocks/>
              </p:cNvCxnSpPr>
              <p:nvPr/>
            </p:nvCxnSpPr>
            <p:spPr>
              <a:xfrm flipH="1">
                <a:off x="10785721" y="3450870"/>
                <a:ext cx="328439" cy="324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89D5281-6CB0-4048-BDF9-F7CF5EF047C6}"/>
                  </a:ext>
                </a:extLst>
              </p:cNvPr>
              <p:cNvCxnSpPr>
                <a:cxnSpLocks/>
              </p:cNvCxnSpPr>
              <p:nvPr/>
            </p:nvCxnSpPr>
            <p:spPr>
              <a:xfrm flipH="1">
                <a:off x="11114161" y="3450871"/>
                <a:ext cx="972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TextBox 100">
              <a:extLst>
                <a:ext uri="{FF2B5EF4-FFF2-40B4-BE49-F238E27FC236}">
                  <a16:creationId xmlns:a16="http://schemas.microsoft.com/office/drawing/2014/main" id="{5E217193-F412-45F0-92A6-851DC64CECC5}"/>
                </a:ext>
              </a:extLst>
            </p:cNvPr>
            <p:cNvSpPr txBox="1"/>
            <p:nvPr/>
          </p:nvSpPr>
          <p:spPr>
            <a:xfrm>
              <a:off x="10949941" y="3147887"/>
              <a:ext cx="1240520" cy="27700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n-GB" sz="12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λ</a:t>
              </a:r>
              <a:r>
                <a:rPr kumimoji="0" lang="en-GB" sz="1200" b="0" i="0" u="none" strike="noStrike" kern="1200" cap="none" spc="0" normalizeH="0" baseline="-25000" noProof="0" err="1">
                  <a:ln>
                    <a:noFill/>
                  </a:ln>
                  <a:solidFill>
                    <a:prstClr val="black"/>
                  </a:solidFill>
                  <a:effectLst/>
                  <a:uLnTx/>
                  <a:uFillTx/>
                  <a:latin typeface="Bahnschrift" panose="020B0502040204020203" pitchFamily="34" charset="0"/>
                  <a:ea typeface="+mn-ea"/>
                  <a:cs typeface="+mn-cs"/>
                </a:rPr>
                <a:t>v</a:t>
              </a:r>
              <a:r>
                <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 </a:t>
              </a:r>
              <a:r>
                <a:rPr kumimoji="0" lang="en-GB" sz="12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and 1/</a:t>
              </a:r>
              <a:r>
                <a:rPr kumimoji="0" lang="en-GB" sz="1200" b="0" i="0" u="none" strike="noStrike" kern="1200" cap="none" spc="0" normalizeH="0" baseline="0" noProof="0" err="1">
                  <a:ln>
                    <a:noFill/>
                  </a:ln>
                  <a:solidFill>
                    <a:prstClr val="black"/>
                  </a:solidFill>
                  <a:effectLst/>
                  <a:uLnTx/>
                  <a:uFillTx/>
                  <a:latin typeface="Bahnschrift" panose="020B0502040204020203" pitchFamily="34" charset="0"/>
                  <a:ea typeface="+mn-ea"/>
                  <a:cs typeface="+mn-cs"/>
                </a:rPr>
                <a:t>μ</a:t>
              </a:r>
              <a:r>
                <a:rPr kumimoji="0" lang="en-GB" sz="1200" b="0" i="0" u="none" strike="noStrike" kern="1200" cap="none" spc="0" normalizeH="0" baseline="-25000" noProof="0" err="1">
                  <a:ln>
                    <a:noFill/>
                  </a:ln>
                  <a:solidFill>
                    <a:prstClr val="black"/>
                  </a:solidFill>
                  <a:effectLst/>
                  <a:uLnTx/>
                  <a:uFillTx/>
                  <a:latin typeface="Bahnschrift" panose="020B0502040204020203" pitchFamily="34" charset="0"/>
                  <a:ea typeface="+mn-ea"/>
                  <a:cs typeface="+mn-cs"/>
                </a:rPr>
                <a:t>p</a:t>
              </a:r>
              <a:endParaRPr kumimoji="0" lang="en-GB" sz="1200" b="0" i="0" u="none" strike="noStrike" kern="1200" cap="none" spc="0" normalizeH="0" baseline="-25000" noProof="0">
                <a:ln>
                  <a:noFill/>
                </a:ln>
                <a:solidFill>
                  <a:prstClr val="black"/>
                </a:solidFill>
                <a:effectLst/>
                <a:uLnTx/>
                <a:uFillTx/>
                <a:latin typeface="Bahnschrift" panose="020B0502040204020203" pitchFamily="34" charset="0"/>
                <a:ea typeface="+mn-ea"/>
                <a:cs typeface="+mn-cs"/>
              </a:endParaRPr>
            </a:p>
          </p:txBody>
        </p:sp>
      </p:grpSp>
      <p:sp>
        <p:nvSpPr>
          <p:cNvPr id="4" name="TextBox 3">
            <a:extLst>
              <a:ext uri="{FF2B5EF4-FFF2-40B4-BE49-F238E27FC236}">
                <a16:creationId xmlns:a16="http://schemas.microsoft.com/office/drawing/2014/main" id="{8FA8F634-E4EF-481E-B68C-E35CDC8F182E}"/>
              </a:ext>
            </a:extLst>
          </p:cNvPr>
          <p:cNvSpPr txBox="1"/>
          <p:nvPr/>
        </p:nvSpPr>
        <p:spPr>
          <a:xfrm>
            <a:off x="673346" y="5879285"/>
            <a:ext cx="2706190" cy="338554"/>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Landing queue waiting time</a:t>
            </a:r>
          </a:p>
        </p:txBody>
      </p:sp>
      <p:sp>
        <p:nvSpPr>
          <p:cNvPr id="27" name="TextBox 26">
            <a:extLst>
              <a:ext uri="{FF2B5EF4-FFF2-40B4-BE49-F238E27FC236}">
                <a16:creationId xmlns:a16="http://schemas.microsoft.com/office/drawing/2014/main" id="{C6619F96-B4D2-49C5-8CC1-DB3EC211B2FD}"/>
              </a:ext>
            </a:extLst>
          </p:cNvPr>
          <p:cNvSpPr txBox="1"/>
          <p:nvPr/>
        </p:nvSpPr>
        <p:spPr>
          <a:xfrm>
            <a:off x="4859309" y="5845965"/>
            <a:ext cx="2746265"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Take-off queue waiting time</a:t>
            </a:r>
          </a:p>
        </p:txBody>
      </p:sp>
      <p:grpSp>
        <p:nvGrpSpPr>
          <p:cNvPr id="144" name="Group 143">
            <a:extLst>
              <a:ext uri="{FF2B5EF4-FFF2-40B4-BE49-F238E27FC236}">
                <a16:creationId xmlns:a16="http://schemas.microsoft.com/office/drawing/2014/main" id="{3640C9A2-4DFC-4E57-9B43-C83997AF2687}"/>
              </a:ext>
            </a:extLst>
          </p:cNvPr>
          <p:cNvGrpSpPr/>
          <p:nvPr/>
        </p:nvGrpSpPr>
        <p:grpSpPr>
          <a:xfrm>
            <a:off x="943164" y="2776802"/>
            <a:ext cx="10282047" cy="484375"/>
            <a:chOff x="943164" y="2776802"/>
            <a:chExt cx="10282047" cy="484375"/>
          </a:xfrm>
        </p:grpSpPr>
        <p:grpSp>
          <p:nvGrpSpPr>
            <p:cNvPr id="133" name="Group 132">
              <a:extLst>
                <a:ext uri="{FF2B5EF4-FFF2-40B4-BE49-F238E27FC236}">
                  <a16:creationId xmlns:a16="http://schemas.microsoft.com/office/drawing/2014/main" id="{C5B22701-6572-4797-9B55-C65FA876482F}"/>
                </a:ext>
              </a:extLst>
            </p:cNvPr>
            <p:cNvGrpSpPr/>
            <p:nvPr/>
          </p:nvGrpSpPr>
          <p:grpSpPr>
            <a:xfrm>
              <a:off x="943164" y="2776802"/>
              <a:ext cx="10282047" cy="484375"/>
              <a:chOff x="943164" y="2776802"/>
              <a:chExt cx="10282047" cy="484375"/>
            </a:xfrm>
          </p:grpSpPr>
          <p:sp>
            <p:nvSpPr>
              <p:cNvPr id="118" name="Rectangle: Rounded Corners 117">
                <a:extLst>
                  <a:ext uri="{FF2B5EF4-FFF2-40B4-BE49-F238E27FC236}">
                    <a16:creationId xmlns:a16="http://schemas.microsoft.com/office/drawing/2014/main" id="{D9FAA8BC-A08C-4D59-8E6F-753FDE232170}"/>
                  </a:ext>
                </a:extLst>
              </p:cNvPr>
              <p:cNvSpPr/>
              <p:nvPr/>
            </p:nvSpPr>
            <p:spPr>
              <a:xfrm>
                <a:off x="957078" y="2776802"/>
                <a:ext cx="10268133" cy="484375"/>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sp>
            <p:nvSpPr>
              <p:cNvPr id="125" name="TextBox 124">
                <a:extLst>
                  <a:ext uri="{FF2B5EF4-FFF2-40B4-BE49-F238E27FC236}">
                    <a16:creationId xmlns:a16="http://schemas.microsoft.com/office/drawing/2014/main" id="{18557AF3-789B-48AB-8A81-AB69E29E6F3B}"/>
                  </a:ext>
                </a:extLst>
              </p:cNvPr>
              <p:cNvSpPr txBox="1"/>
              <p:nvPr/>
            </p:nvSpPr>
            <p:spPr>
              <a:xfrm>
                <a:off x="1388197" y="2848317"/>
                <a:ext cx="195830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FACTORS RANGES</a:t>
                </a:r>
              </a:p>
            </p:txBody>
          </p:sp>
          <p:pic>
            <p:nvPicPr>
              <p:cNvPr id="126" name="Picture 125" descr="Icon&#10;&#10;Description automatically generated">
                <a:extLst>
                  <a:ext uri="{FF2B5EF4-FFF2-40B4-BE49-F238E27FC236}">
                    <a16:creationId xmlns:a16="http://schemas.microsoft.com/office/drawing/2014/main" id="{F54DB2C5-3FCA-406C-AED0-7EACDC2C1A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164" y="2816998"/>
                <a:ext cx="403643" cy="431225"/>
              </a:xfrm>
              <a:prstGeom prst="rect">
                <a:avLst/>
              </a:prstGeom>
            </p:spPr>
          </p:pic>
        </p:grpSp>
        <p:sp>
          <p:nvSpPr>
            <p:cNvPr id="131" name="Rectangle: Rounded Corners 130">
              <a:extLst>
                <a:ext uri="{FF2B5EF4-FFF2-40B4-BE49-F238E27FC236}">
                  <a16:creationId xmlns:a16="http://schemas.microsoft.com/office/drawing/2014/main" id="{4D7A2151-79C9-493D-9829-D976EA4E8A5E}"/>
                </a:ext>
              </a:extLst>
            </p:cNvPr>
            <p:cNvSpPr/>
            <p:nvPr/>
          </p:nvSpPr>
          <p:spPr>
            <a:xfrm>
              <a:off x="9411508" y="2818800"/>
              <a:ext cx="1461600" cy="414000"/>
            </a:xfrm>
            <a:prstGeom prst="roundRect">
              <a:avLst>
                <a:gd name="adj" fmla="val 5000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Rectangle: Rounded Corners 127">
              <a:extLst>
                <a:ext uri="{FF2B5EF4-FFF2-40B4-BE49-F238E27FC236}">
                  <a16:creationId xmlns:a16="http://schemas.microsoft.com/office/drawing/2014/main" id="{3A6478B5-1412-4655-AA2B-82FC2E8432A0}"/>
                </a:ext>
              </a:extLst>
            </p:cNvPr>
            <p:cNvSpPr/>
            <p:nvPr/>
          </p:nvSpPr>
          <p:spPr>
            <a:xfrm>
              <a:off x="3889339" y="2817002"/>
              <a:ext cx="1350000" cy="414000"/>
            </a:xfrm>
            <a:prstGeom prst="roundRect">
              <a:avLst>
                <a:gd name="adj" fmla="val 5000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Rectangle: Rounded Corners 128">
              <a:extLst>
                <a:ext uri="{FF2B5EF4-FFF2-40B4-BE49-F238E27FC236}">
                  <a16:creationId xmlns:a16="http://schemas.microsoft.com/office/drawing/2014/main" id="{1219203D-6ABF-46FE-A77A-A6ED5CC8A3EE}"/>
                </a:ext>
              </a:extLst>
            </p:cNvPr>
            <p:cNvSpPr/>
            <p:nvPr/>
          </p:nvSpPr>
          <p:spPr>
            <a:xfrm>
              <a:off x="5842546" y="2818800"/>
              <a:ext cx="1152000" cy="414000"/>
            </a:xfrm>
            <a:prstGeom prst="roundRect">
              <a:avLst>
                <a:gd name="adj" fmla="val 5000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Rectangle: Rounded Corners 129">
              <a:extLst>
                <a:ext uri="{FF2B5EF4-FFF2-40B4-BE49-F238E27FC236}">
                  <a16:creationId xmlns:a16="http://schemas.microsoft.com/office/drawing/2014/main" id="{C9F68E36-B339-4827-8569-E809E10AD0F4}"/>
                </a:ext>
              </a:extLst>
            </p:cNvPr>
            <p:cNvSpPr/>
            <p:nvPr/>
          </p:nvSpPr>
          <p:spPr>
            <a:xfrm>
              <a:off x="7608114" y="2818800"/>
              <a:ext cx="1152000" cy="414000"/>
            </a:xfrm>
            <a:prstGeom prst="roundRect">
              <a:avLst>
                <a:gd name="adj" fmla="val 50000"/>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TextBox 136">
              <a:extLst>
                <a:ext uri="{FF2B5EF4-FFF2-40B4-BE49-F238E27FC236}">
                  <a16:creationId xmlns:a16="http://schemas.microsoft.com/office/drawing/2014/main" id="{36B620B8-B4CC-409D-BA06-CDEE3FF321A0}"/>
                </a:ext>
              </a:extLst>
            </p:cNvPr>
            <p:cNvSpPr txBox="1"/>
            <p:nvPr/>
          </p:nvSpPr>
          <p:spPr>
            <a:xfrm>
              <a:off x="3393411" y="2853723"/>
              <a:ext cx="506870"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λ</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v</a:t>
              </a:r>
              <a:endParaRPr kumimoji="0" lang="en-GB"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6FF33482-020D-4790-AB81-E359355CA55D}"/>
                </a:ext>
              </a:extLst>
            </p:cNvPr>
            <p:cNvSpPr txBox="1"/>
            <p:nvPr/>
          </p:nvSpPr>
          <p:spPr>
            <a:xfrm>
              <a:off x="5336262" y="2843833"/>
              <a:ext cx="645176"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a:t>
              </a:r>
              <a:r>
                <a:rPr kumimoji="0" lang="en-GB"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μ</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l </a:t>
              </a:r>
              <a:endParaRPr kumimoji="0" lang="en-GB"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92043806-AACE-42A3-8AFA-2E2D9E90FEC1}"/>
                </a:ext>
              </a:extLst>
            </p:cNvPr>
            <p:cNvSpPr txBox="1"/>
            <p:nvPr/>
          </p:nvSpPr>
          <p:spPr>
            <a:xfrm>
              <a:off x="7152107" y="2859196"/>
              <a:ext cx="635514"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μ</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o </a:t>
              </a:r>
              <a:endParaRPr kumimoji="0" lang="en-GB"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TextBox 142">
              <a:extLst>
                <a:ext uri="{FF2B5EF4-FFF2-40B4-BE49-F238E27FC236}">
                  <a16:creationId xmlns:a16="http://schemas.microsoft.com/office/drawing/2014/main" id="{14534AF1-C42E-4BA5-A038-3B45FC93E1E9}"/>
                </a:ext>
              </a:extLst>
            </p:cNvPr>
            <p:cNvSpPr txBox="1"/>
            <p:nvPr/>
          </p:nvSpPr>
          <p:spPr>
            <a:xfrm>
              <a:off x="8931916" y="2851996"/>
              <a:ext cx="635514"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1/</a:t>
              </a:r>
              <a:r>
                <a:rPr kumimoji="0" lang="el-GR"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μ</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p </a:t>
              </a:r>
              <a:endParaRPr kumimoji="0" lang="en-GB"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1" name="TextBox 120">
            <a:extLst>
              <a:ext uri="{FF2B5EF4-FFF2-40B4-BE49-F238E27FC236}">
                <a16:creationId xmlns:a16="http://schemas.microsoft.com/office/drawing/2014/main" id="{FD4C6F81-04EE-4648-A903-5EE6955B46EB}"/>
              </a:ext>
            </a:extLst>
          </p:cNvPr>
          <p:cNvSpPr txBox="1"/>
          <p:nvPr/>
        </p:nvSpPr>
        <p:spPr>
          <a:xfrm>
            <a:off x="3899771" y="2876118"/>
            <a:ext cx="1367171"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[2400s, 7200s]</a:t>
            </a:r>
          </a:p>
        </p:txBody>
      </p:sp>
      <p:sp>
        <p:nvSpPr>
          <p:cNvPr id="122" name="TextBox 121">
            <a:extLst>
              <a:ext uri="{FF2B5EF4-FFF2-40B4-BE49-F238E27FC236}">
                <a16:creationId xmlns:a16="http://schemas.microsoft.com/office/drawing/2014/main" id="{6E0F5471-2D74-47B7-83C7-7A23FD5D4190}"/>
              </a:ext>
            </a:extLst>
          </p:cNvPr>
          <p:cNvSpPr txBox="1"/>
          <p:nvPr/>
        </p:nvSpPr>
        <p:spPr>
          <a:xfrm>
            <a:off x="5821338" y="2865647"/>
            <a:ext cx="1196161"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[300s, 900s]</a:t>
            </a:r>
          </a:p>
        </p:txBody>
      </p:sp>
      <p:sp>
        <p:nvSpPr>
          <p:cNvPr id="123" name="TextBox 122">
            <a:extLst>
              <a:ext uri="{FF2B5EF4-FFF2-40B4-BE49-F238E27FC236}">
                <a16:creationId xmlns:a16="http://schemas.microsoft.com/office/drawing/2014/main" id="{A95335C9-7BF4-4E6A-8290-A92474935F1B}"/>
              </a:ext>
            </a:extLst>
          </p:cNvPr>
          <p:cNvSpPr txBox="1"/>
          <p:nvPr/>
        </p:nvSpPr>
        <p:spPr>
          <a:xfrm>
            <a:off x="7617370" y="2865647"/>
            <a:ext cx="1148071"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[300s, 900s]</a:t>
            </a:r>
          </a:p>
        </p:txBody>
      </p:sp>
      <p:sp>
        <p:nvSpPr>
          <p:cNvPr id="124" name="TextBox 123">
            <a:extLst>
              <a:ext uri="{FF2B5EF4-FFF2-40B4-BE49-F238E27FC236}">
                <a16:creationId xmlns:a16="http://schemas.microsoft.com/office/drawing/2014/main" id="{0CBCEC12-EAC9-4A99-8287-732ADF16AB2F}"/>
              </a:ext>
            </a:extLst>
          </p:cNvPr>
          <p:cNvSpPr txBox="1"/>
          <p:nvPr/>
        </p:nvSpPr>
        <p:spPr>
          <a:xfrm>
            <a:off x="9439111" y="2874585"/>
            <a:ext cx="14616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[3600s, 36000s]</a:t>
            </a:r>
          </a:p>
        </p:txBody>
      </p:sp>
      <p:sp>
        <p:nvSpPr>
          <p:cNvPr id="96" name="TextBox 95">
            <a:extLst>
              <a:ext uri="{FF2B5EF4-FFF2-40B4-BE49-F238E27FC236}">
                <a16:creationId xmlns:a16="http://schemas.microsoft.com/office/drawing/2014/main" id="{56F98DC6-0073-4601-B48B-8CD87DB86057}"/>
              </a:ext>
            </a:extLst>
          </p:cNvPr>
          <p:cNvSpPr txBox="1"/>
          <p:nvPr/>
        </p:nvSpPr>
        <p:spPr>
          <a:xfrm rot="19932704">
            <a:off x="192293" y="932024"/>
            <a:ext cx="2636668" cy="369332"/>
          </a:xfrm>
          <a:prstGeom prst="rect">
            <a:avLst/>
          </a:prstGeom>
          <a:noFill/>
          <a:effectLst>
            <a:outerShdw blurRad="50800" dist="38100" dir="5400000" algn="t" rotWithShape="0">
              <a:prstClr val="black">
                <a:alpha val="40000"/>
              </a:prstClr>
            </a:outerShd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a:solidFill>
                  <a:prstClr val="black"/>
                </a:solidFill>
                <a:latin typeface="Ink Free" panose="03080402000500000000" pitchFamily="66" charset="0"/>
              </a:rPr>
              <a:t>REMINDER</a:t>
            </a:r>
            <a:endParaRPr kumimoji="0" lang="en-GB" b="1" i="0" u="none" strike="noStrike" kern="1200" cap="none" spc="0" normalizeH="0" baseline="0" noProof="0">
              <a:ln>
                <a:noFill/>
              </a:ln>
              <a:solidFill>
                <a:prstClr val="black"/>
              </a:solidFill>
              <a:effectLst/>
              <a:uLnTx/>
              <a:uFillTx/>
              <a:latin typeface="Ink Free" panose="03080402000500000000" pitchFamily="66" charset="0"/>
            </a:endParaRPr>
          </a:p>
        </p:txBody>
      </p:sp>
    </p:spTree>
    <p:extLst>
      <p:ext uri="{BB962C8B-B14F-4D97-AF65-F5344CB8AC3E}">
        <p14:creationId xmlns:p14="http://schemas.microsoft.com/office/powerpoint/2010/main" val="4628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randombar(horizontal)">
                                      <p:cBhvr>
                                        <p:cTn id="10" dur="500"/>
                                        <p:tgtEl>
                                          <p:spTgt spid="12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randombar(horizontal)">
                                      <p:cBhvr>
                                        <p:cTn id="13" dur="500"/>
                                        <p:tgtEl>
                                          <p:spTgt spid="12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3"/>
                                        </p:tgtEl>
                                        <p:attrNameLst>
                                          <p:attrName>style.visibility</p:attrName>
                                        </p:attrNameLst>
                                      </p:cBhvr>
                                      <p:to>
                                        <p:strVal val="visible"/>
                                      </p:to>
                                    </p:set>
                                    <p:animEffect transition="in" filter="randombar(horizontal)">
                                      <p:cBhvr>
                                        <p:cTn id="16" dur="500"/>
                                        <p:tgtEl>
                                          <p:spTgt spid="12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randombar(horizontal)">
                                      <p:cBhvr>
                                        <p:cTn id="19" dur="500"/>
                                        <p:tgtEl>
                                          <p:spTgt spid="1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childTnLst>
                                </p:cTn>
                              </p:par>
                            </p:childTnLst>
                          </p:cTn>
                        </p:par>
                        <p:par>
                          <p:cTn id="24" fill="hold">
                            <p:stCondLst>
                              <p:cond delay="0"/>
                            </p:stCondLst>
                            <p:childTnLst>
                              <p:par>
                                <p:cTn id="25" presetID="21" presetClass="entr" presetSubtype="1" fill="hold" nodeType="after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heel(1)">
                                      <p:cBhvr>
                                        <p:cTn id="27" dur="2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21" presetClass="entr" presetSubtype="1" fill="hold" nodeType="with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wheel(1)">
                                      <p:cBhvr>
                                        <p:cTn id="34" dur="2000"/>
                                        <p:tgtEl>
                                          <p:spTgt spid="10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21" presetClass="entr" presetSubtype="1" fill="hold" nodeType="withEffect">
                                  <p:stCondLst>
                                    <p:cond delay="0"/>
                                  </p:stCondLst>
                                  <p:childTnLst>
                                    <p:set>
                                      <p:cBhvr>
                                        <p:cTn id="40" dur="1" fill="hold">
                                          <p:stCondLst>
                                            <p:cond delay="0"/>
                                          </p:stCondLst>
                                        </p:cTn>
                                        <p:tgtEl>
                                          <p:spTgt spid="109"/>
                                        </p:tgtEl>
                                        <p:attrNameLst>
                                          <p:attrName>style.visibility</p:attrName>
                                        </p:attrNameLst>
                                      </p:cBhvr>
                                      <p:to>
                                        <p:strVal val="visible"/>
                                      </p:to>
                                    </p:set>
                                    <p:animEffect transition="in" filter="wheel(1)">
                                      <p:cBhvr>
                                        <p:cTn id="41" dur="2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build="allAtOnce"/>
      <p:bldP spid="27" grpId="0"/>
      <p:bldP spid="121" grpId="0"/>
      <p:bldP spid="122" grpId="0"/>
      <p:bldP spid="123" grpId="0"/>
      <p:bldP spid="1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Stochastic model</a:t>
            </a: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954E7B96-36A8-4402-9DD1-4B811029970A}"/>
                  </a:ext>
                </a:extLst>
              </p:cNvPr>
              <p:cNvSpPr txBox="1"/>
              <p:nvPr/>
            </p:nvSpPr>
            <p:spPr>
              <a:xfrm>
                <a:off x="4949580" y="1759997"/>
                <a:ext cx="2679708"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𝑅</m:t>
                              </m:r>
                            </m:e>
                            <m:sub>
                              <m:r>
                                <a:rPr lang="it-IT" b="0" i="1" smtClean="0">
                                  <a:latin typeface="Cambria Math" panose="02040503050406030204" pitchFamily="18" charset="0"/>
                                </a:rPr>
                                <m:t>𝑇</m:t>
                              </m:r>
                            </m:sub>
                          </m:sSub>
                        </m:e>
                      </m:d>
                      <m:r>
                        <a:rPr lang="pt-BR" i="1" smtClean="0">
                          <a:latin typeface="Cambria Math" panose="02040503050406030204" pitchFamily="18" charset="0"/>
                        </a:rPr>
                        <m:t>=</m:t>
                      </m:r>
                      <m:r>
                        <a:rPr lang="it-IT" b="0" i="1" smtClean="0">
                          <a:latin typeface="Cambria Math" panose="02040503050406030204" pitchFamily="18" charset="0"/>
                        </a:rPr>
                        <m:t> </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𝑜</m:t>
                              </m:r>
                            </m:sub>
                          </m:sSub>
                          <m:r>
                            <a:rPr lang="it-IT" b="0" i="1" smtClean="0">
                              <a:latin typeface="Cambria Math" panose="02040503050406030204" pitchFamily="18" charset="0"/>
                            </a:rPr>
                            <m:t>− </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𝜆</m:t>
                              </m:r>
                            </m:e>
                            <m:sub>
                              <m:r>
                                <a:rPr lang="it-IT" b="0" i="1" smtClean="0">
                                  <a:latin typeface="Cambria Math" panose="02040503050406030204" pitchFamily="18" charset="0"/>
                                  <a:ea typeface="Cambria Math" panose="02040503050406030204" pitchFamily="18" charset="0"/>
                                </a:rPr>
                                <m:t>𝑣</m:t>
                              </m:r>
                            </m:sub>
                          </m:sSub>
                        </m:den>
                      </m:f>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rPr>
                            <m:t>𝑙</m:t>
                          </m:r>
                        </m:sub>
                      </m:sSub>
                      <m:r>
                        <a:rPr lang="it-IT" i="1">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𝜇</m:t>
                              </m:r>
                            </m:e>
                            <m:sub>
                              <m:r>
                                <a:rPr lang="it-IT" b="0" i="1" smtClean="0">
                                  <a:latin typeface="Cambria Math" panose="02040503050406030204" pitchFamily="18" charset="0"/>
                                </a:rPr>
                                <m:t>𝑙</m:t>
                              </m:r>
                            </m:sub>
                          </m:sSub>
                        </m:den>
                      </m:f>
                    </m:oMath>
                  </m:oMathPara>
                </a14:m>
                <a:endParaRPr lang="it-IT"/>
              </a:p>
            </p:txBody>
          </p:sp>
        </mc:Choice>
        <mc:Fallback xmlns="">
          <p:sp>
            <p:nvSpPr>
              <p:cNvPr id="2" name="CasellaDiTesto 1">
                <a:extLst>
                  <a:ext uri="{FF2B5EF4-FFF2-40B4-BE49-F238E27FC236}">
                    <a16:creationId xmlns:a16="http://schemas.microsoft.com/office/drawing/2014/main" id="{954E7B96-36A8-4402-9DD1-4B811029970A}"/>
                  </a:ext>
                </a:extLst>
              </p:cNvPr>
              <p:cNvSpPr txBox="1">
                <a:spLocks noRot="1" noChangeAspect="1" noMove="1" noResize="1" noEditPoints="1" noAdjustHandles="1" noChangeArrowheads="1" noChangeShapeType="1" noTextEdit="1"/>
              </p:cNvSpPr>
              <p:nvPr/>
            </p:nvSpPr>
            <p:spPr>
              <a:xfrm>
                <a:off x="4949580" y="1759997"/>
                <a:ext cx="2679708" cy="5672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B7801C97-ACC6-49BF-A345-D795782888BC}"/>
                  </a:ext>
                </a:extLst>
              </p:cNvPr>
              <p:cNvSpPr txBox="1"/>
              <p:nvPr/>
            </p:nvSpPr>
            <p:spPr>
              <a:xfrm>
                <a:off x="8360710" y="1753842"/>
                <a:ext cx="2864502" cy="5733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𝑁</m:t>
                              </m:r>
                            </m:e>
                            <m:sub>
                              <m:r>
                                <a:rPr lang="it-IT" b="0" i="1" smtClean="0">
                                  <a:latin typeface="Cambria Math" panose="02040503050406030204" pitchFamily="18" charset="0"/>
                                </a:rPr>
                                <m:t>𝑇</m:t>
                              </m:r>
                            </m:sub>
                          </m:sSub>
                        </m:e>
                      </m:d>
                      <m:r>
                        <a:rPr lang="pt-BR" i="1" smtClean="0">
                          <a:latin typeface="Cambria Math" panose="02040503050406030204" pitchFamily="18" charset="0"/>
                        </a:rPr>
                        <m:t>=</m:t>
                      </m:r>
                      <m:r>
                        <a:rPr lang="it-IT" i="1">
                          <a:latin typeface="Cambria Math" panose="02040503050406030204" pitchFamily="18" charset="0"/>
                        </a:rPr>
                        <m:t>𝐸</m:t>
                      </m:r>
                      <m:d>
                        <m:dPr>
                          <m:begChr m:val="["/>
                          <m:endChr m:val="]"/>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𝑅</m:t>
                              </m:r>
                            </m:e>
                            <m:sub>
                              <m:r>
                                <a:rPr lang="it-IT" b="0" i="1" smtClean="0">
                                  <a:latin typeface="Cambria Math" panose="02040503050406030204" pitchFamily="18" charset="0"/>
                                </a:rPr>
                                <m:t>𝑇</m:t>
                              </m:r>
                            </m:sub>
                          </m:sSub>
                        </m:e>
                      </m:d>
                      <m:r>
                        <a:rPr lang="it-IT" b="0" i="1" smtClean="0">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𝜆</m:t>
                          </m:r>
                        </m:e>
                        <m:sub>
                          <m:r>
                            <a:rPr lang="it-IT" i="1">
                              <a:latin typeface="Cambria Math" panose="02040503050406030204" pitchFamily="18" charset="0"/>
                              <a:ea typeface="Cambria Math" panose="02040503050406030204" pitchFamily="18" charset="0"/>
                            </a:rPr>
                            <m:t>𝑣</m:t>
                          </m:r>
                        </m:sub>
                      </m:sSub>
                      <m:r>
                        <a:rPr lang="it-IT" b="0" i="1" smtClean="0">
                          <a:latin typeface="Cambria Math" panose="02040503050406030204" pitchFamily="18" charset="0"/>
                          <a:ea typeface="Cambria Math" panose="02040503050406030204" pitchFamily="18" charset="0"/>
                        </a:rPr>
                        <m:t>= </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𝐸</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𝑅</m:t>
                              </m:r>
                            </m:e>
                            <m:sub>
                              <m:r>
                                <a:rPr lang="it-IT" b="0" i="1" smtClean="0">
                                  <a:latin typeface="Cambria Math" panose="02040503050406030204" pitchFamily="18" charset="0"/>
                                  <a:ea typeface="Cambria Math" panose="02040503050406030204" pitchFamily="18" charset="0"/>
                                </a:rPr>
                                <m:t>𝑇</m:t>
                              </m:r>
                            </m:sub>
                          </m:sSub>
                          <m:r>
                            <a:rPr lang="it-IT" b="0" i="1" smtClean="0">
                              <a:latin typeface="Cambria Math" panose="02040503050406030204" pitchFamily="18" charset="0"/>
                              <a:ea typeface="Cambria Math" panose="02040503050406030204" pitchFamily="18" charset="0"/>
                            </a:rPr>
                            <m:t>]</m:t>
                          </m:r>
                        </m:num>
                        <m:den>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e>
                            <m:sub>
                              <m:r>
                                <a:rPr lang="it-IT" b="0" i="1" smtClean="0">
                                  <a:latin typeface="Cambria Math" panose="02040503050406030204" pitchFamily="18" charset="0"/>
                                  <a:ea typeface="Cambria Math" panose="02040503050406030204" pitchFamily="18" charset="0"/>
                                </a:rPr>
                                <m:t>𝑣</m:t>
                              </m:r>
                            </m:sub>
                          </m:sSub>
                        </m:den>
                      </m:f>
                    </m:oMath>
                  </m:oMathPara>
                </a14:m>
                <a:endParaRPr lang="it-IT"/>
              </a:p>
            </p:txBody>
          </p:sp>
        </mc:Choice>
        <mc:Fallback xmlns="">
          <p:sp>
            <p:nvSpPr>
              <p:cNvPr id="16" name="CasellaDiTesto 15">
                <a:extLst>
                  <a:ext uri="{FF2B5EF4-FFF2-40B4-BE49-F238E27FC236}">
                    <a16:creationId xmlns:a16="http://schemas.microsoft.com/office/drawing/2014/main" id="{B7801C97-ACC6-49BF-A345-D795782888BC}"/>
                  </a:ext>
                </a:extLst>
              </p:cNvPr>
              <p:cNvSpPr txBox="1">
                <a:spLocks noRot="1" noChangeAspect="1" noMove="1" noResize="1" noEditPoints="1" noAdjustHandles="1" noChangeArrowheads="1" noChangeShapeType="1" noTextEdit="1"/>
              </p:cNvSpPr>
              <p:nvPr/>
            </p:nvSpPr>
            <p:spPr>
              <a:xfrm>
                <a:off x="8360710" y="1753842"/>
                <a:ext cx="2864502" cy="5733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0A2F8FB0-E81D-44BC-AE94-D4ECB35DEBE8}"/>
                  </a:ext>
                </a:extLst>
              </p:cNvPr>
              <p:cNvSpPr txBox="1"/>
              <p:nvPr/>
            </p:nvSpPr>
            <p:spPr>
              <a:xfrm>
                <a:off x="1774262" y="4218942"/>
                <a:ext cx="7901843" cy="7701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𝑅</m:t>
                              </m:r>
                            </m:e>
                            <m:sub>
                              <m:r>
                                <a:rPr lang="it-IT" i="1">
                                  <a:latin typeface="Cambria Math" panose="02040503050406030204" pitchFamily="18" charset="0"/>
                                </a:rPr>
                                <m:t>𝐿</m:t>
                              </m:r>
                            </m:sub>
                          </m:sSub>
                        </m:e>
                      </m:d>
                      <m:r>
                        <a:rPr lang="pt-BR" i="1">
                          <a:latin typeface="Cambria Math" panose="02040503050406030204" pitchFamily="18" charset="0"/>
                        </a:rPr>
                        <m:t>=</m:t>
                      </m:r>
                      <m:r>
                        <a:rPr lang="it-IT" i="1">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1</m:t>
                          </m:r>
                        </m:num>
                        <m:den>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𝑙</m:t>
                              </m:r>
                            </m:sub>
                          </m:sSub>
                          <m:r>
                            <a:rPr lang="it-IT" i="1">
                              <a:latin typeface="Cambria Math" panose="02040503050406030204" pitchFamily="18" charset="0"/>
                            </a:rPr>
                            <m:t>− </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𝜆</m:t>
                              </m:r>
                            </m:e>
                            <m:sub>
                              <m:r>
                                <a:rPr lang="it-IT" i="1">
                                  <a:latin typeface="Cambria Math" panose="02040503050406030204" pitchFamily="18" charset="0"/>
                                  <a:ea typeface="Cambria Math" panose="02040503050406030204" pitchFamily="18" charset="0"/>
                                </a:rPr>
                                <m:t>𝑣</m:t>
                              </m:r>
                            </m:sub>
                          </m:sSub>
                        </m:den>
                      </m:f>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𝐸</m:t>
                      </m:r>
                      <m:d>
                        <m:dPr>
                          <m:begChr m:val="["/>
                          <m:endChr m:val="]"/>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𝑅</m:t>
                              </m:r>
                            </m:e>
                            <m:sub>
                              <m:r>
                                <a:rPr lang="it-IT" i="1">
                                  <a:latin typeface="Cambria Math" panose="02040503050406030204" pitchFamily="18" charset="0"/>
                                  <a:ea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nary>
                        <m:naryPr>
                          <m:chr m:val="∑"/>
                          <m:ctrlPr>
                            <a:rPr lang="it-IT" i="1" smtClean="0">
                              <a:latin typeface="Cambria Math" panose="02040503050406030204" pitchFamily="18" charset="0"/>
                              <a:ea typeface="Cambria Math" panose="02040503050406030204" pitchFamily="18" charset="0"/>
                            </a:rPr>
                          </m:ctrlPr>
                        </m:naryPr>
                        <m:sub>
                          <m:r>
                            <m:rPr>
                              <m:brk m:alnAt="23"/>
                            </m:rPr>
                            <a:rPr lang="it-IT" b="0" i="1" smtClean="0">
                              <a:latin typeface="Cambria Math" panose="02040503050406030204" pitchFamily="18" charset="0"/>
                              <a:ea typeface="Cambria Math" panose="02040503050406030204" pitchFamily="18" charset="0"/>
                            </a:rPr>
                            <m:t>𝑛</m:t>
                          </m:r>
                          <m:r>
                            <a:rPr lang="it-IT" b="0" i="1" smtClean="0">
                              <a:latin typeface="Cambria Math" panose="02040503050406030204" pitchFamily="18" charset="0"/>
                              <a:ea typeface="Cambria Math" panose="02040503050406030204" pitchFamily="18" charset="0"/>
                            </a:rPr>
                            <m:t>=0</m:t>
                          </m:r>
                        </m:sub>
                        <m:sup>
                          <m:r>
                            <a:rPr lang="it-IT" b="0" i="1" smtClean="0">
                              <a:latin typeface="Cambria Math" panose="02040503050406030204" pitchFamily="18" charset="0"/>
                              <a:ea typeface="Cambria Math" panose="02040503050406030204" pitchFamily="18" charset="0"/>
                            </a:rPr>
                            <m:t>+</m:t>
                          </m:r>
                          <m:r>
                            <a:rPr lang="it-IT" i="1" smtClean="0">
                              <a:latin typeface="Cambria Math" panose="02040503050406030204" pitchFamily="18" charset="0"/>
                              <a:ea typeface="Cambria Math" panose="02040503050406030204" pitchFamily="18" charset="0"/>
                            </a:rPr>
                            <m:t>∞</m:t>
                          </m:r>
                        </m:sup>
                        <m:e>
                          <m:sSubSup>
                            <m:sSubSupPr>
                              <m:ctrlPr>
                                <a:rPr lang="it-IT" i="1" smtClean="0">
                                  <a:latin typeface="Cambria Math" panose="02040503050406030204" pitchFamily="18" charset="0"/>
                                  <a:ea typeface="Cambria Math" panose="02040503050406030204" pitchFamily="18" charset="0"/>
                                </a:rPr>
                              </m:ctrlPr>
                            </m:sSubSupPr>
                            <m:e>
                              <m:r>
                                <a:rPr lang="it-IT" i="1" smtClean="0">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ea typeface="Cambria Math" panose="02040503050406030204" pitchFamily="18" charset="0"/>
                                </a:rPr>
                                <m:t>𝑙</m:t>
                              </m:r>
                            </m:sub>
                            <m:sup>
                              <m:r>
                                <a:rPr lang="it-IT" b="0" i="1" smtClean="0">
                                  <a:latin typeface="Cambria Math" panose="02040503050406030204" pitchFamily="18" charset="0"/>
                                  <a:ea typeface="Cambria Math" panose="02040503050406030204" pitchFamily="18" charset="0"/>
                                </a:rPr>
                                <m:t>𝑛</m:t>
                              </m:r>
                            </m:sup>
                          </m:sSubSup>
                          <m:r>
                            <a:rPr lang="it-IT" b="0" i="1" smtClean="0">
                              <a:latin typeface="Cambria Math" panose="02040503050406030204" pitchFamily="18" charset="0"/>
                              <a:ea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𝑙</m:t>
                                  </m:r>
                                </m:sub>
                              </m:sSub>
                              <m:r>
                                <a:rPr lang="it-IT" i="1">
                                  <a:latin typeface="Cambria Math" panose="02040503050406030204" pitchFamily="18" charset="0"/>
                                </a:rPr>
                                <m:t>− </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𝜆</m:t>
                                  </m:r>
                                </m:e>
                                <m:sub>
                                  <m:r>
                                    <a:rPr lang="it-IT" i="1">
                                      <a:latin typeface="Cambria Math" panose="02040503050406030204" pitchFamily="18" charset="0"/>
                                      <a:ea typeface="Cambria Math" panose="02040503050406030204" pitchFamily="18" charset="0"/>
                                    </a:rPr>
                                    <m:t>𝑣</m:t>
                                  </m:r>
                                </m:sub>
                              </m:sSub>
                            </m:den>
                          </m:f>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𝐸</m:t>
                          </m:r>
                          <m:d>
                            <m:dPr>
                              <m:begChr m:val="["/>
                              <m:endChr m:val="]"/>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𝑅</m:t>
                                  </m:r>
                                </m:e>
                                <m:sub>
                                  <m:r>
                                    <a:rPr lang="it-IT" i="1">
                                      <a:latin typeface="Cambria Math" panose="02040503050406030204" pitchFamily="18" charset="0"/>
                                      <a:ea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1</m:t>
                              </m:r>
                            </m:num>
                            <m:den>
                              <m:r>
                                <a:rPr lang="it-IT" b="0" i="1" smtClean="0">
                                  <a:latin typeface="Cambria Math" panose="02040503050406030204" pitchFamily="18" charset="0"/>
                                </a:rPr>
                                <m:t>1−</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rPr>
                                    <m:t>𝑡</m:t>
                                  </m:r>
                                </m:sub>
                              </m:sSub>
                            </m:den>
                          </m:f>
                        </m:e>
                      </m:nary>
                    </m:oMath>
                  </m:oMathPara>
                </a14:m>
                <a:endParaRPr lang="it-IT"/>
              </a:p>
            </p:txBody>
          </p:sp>
        </mc:Choice>
        <mc:Fallback xmlns="">
          <p:sp>
            <p:nvSpPr>
              <p:cNvPr id="4" name="CasellaDiTesto 3">
                <a:extLst>
                  <a:ext uri="{FF2B5EF4-FFF2-40B4-BE49-F238E27FC236}">
                    <a16:creationId xmlns:a16="http://schemas.microsoft.com/office/drawing/2014/main" id="{0A2F8FB0-E81D-44BC-AE94-D4ECB35DEBE8}"/>
                  </a:ext>
                </a:extLst>
              </p:cNvPr>
              <p:cNvSpPr txBox="1">
                <a:spLocks noRot="1" noChangeAspect="1" noMove="1" noResize="1" noEditPoints="1" noAdjustHandles="1" noChangeArrowheads="1" noChangeShapeType="1" noTextEdit="1"/>
              </p:cNvSpPr>
              <p:nvPr/>
            </p:nvSpPr>
            <p:spPr>
              <a:xfrm>
                <a:off x="1774262" y="4218942"/>
                <a:ext cx="7901843" cy="770147"/>
              </a:xfrm>
              <a:prstGeom prst="rect">
                <a:avLst/>
              </a:prstGeom>
              <a:blipFill>
                <a:blip r:embed="rId5"/>
                <a:stretch>
                  <a:fillRect/>
                </a:stretch>
              </a:blipFill>
            </p:spPr>
            <p:txBody>
              <a:bodyPr/>
              <a:lstStyle/>
              <a:p>
                <a:r>
                  <a:rPr lang="en-US">
                    <a:noFill/>
                  </a:rPr>
                  <a:t> </a:t>
                </a:r>
              </a:p>
            </p:txBody>
          </p:sp>
        </mc:Fallback>
      </mc:AlternateContent>
      <p:grpSp>
        <p:nvGrpSpPr>
          <p:cNvPr id="35" name="Group 13">
            <a:extLst>
              <a:ext uri="{FF2B5EF4-FFF2-40B4-BE49-F238E27FC236}">
                <a16:creationId xmlns:a16="http://schemas.microsoft.com/office/drawing/2014/main" id="{ABD51B63-3721-49BD-87B9-84751933B774}"/>
              </a:ext>
            </a:extLst>
          </p:cNvPr>
          <p:cNvGrpSpPr/>
          <p:nvPr/>
        </p:nvGrpSpPr>
        <p:grpSpPr>
          <a:xfrm>
            <a:off x="1341032" y="1993888"/>
            <a:ext cx="3221681" cy="1023894"/>
            <a:chOff x="8530892" y="2396956"/>
            <a:chExt cx="3498189" cy="1158971"/>
          </a:xfrm>
        </p:grpSpPr>
        <p:sp>
          <p:nvSpPr>
            <p:cNvPr id="36" name="Rectangle: Rounded Corners 14">
              <a:extLst>
                <a:ext uri="{FF2B5EF4-FFF2-40B4-BE49-F238E27FC236}">
                  <a16:creationId xmlns:a16="http://schemas.microsoft.com/office/drawing/2014/main" id="{DB1EBA68-6282-487D-B0CF-42D31858CF22}"/>
                </a:ext>
              </a:extLst>
            </p:cNvPr>
            <p:cNvSpPr/>
            <p:nvPr/>
          </p:nvSpPr>
          <p:spPr>
            <a:xfrm>
              <a:off x="8937234" y="2456544"/>
              <a:ext cx="3018485" cy="1038653"/>
            </a:xfrm>
            <a:prstGeom prst="roundRect">
              <a:avLst>
                <a:gd name="adj" fmla="val 26938"/>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7" name="TextBox 12">
                  <a:extLst>
                    <a:ext uri="{FF2B5EF4-FFF2-40B4-BE49-F238E27FC236}">
                      <a16:creationId xmlns:a16="http://schemas.microsoft.com/office/drawing/2014/main" id="{230CEFDF-59F6-40AE-8350-AB27FCC4242A}"/>
                    </a:ext>
                  </a:extLst>
                </p:cNvPr>
                <p:cNvSpPr txBox="1"/>
                <p:nvPr/>
              </p:nvSpPr>
              <p:spPr>
                <a:xfrm>
                  <a:off x="9616502" y="2479105"/>
                  <a:ext cx="2412579" cy="9754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buClrTx/>
                    <a:buSzTx/>
                    <a:buFontTx/>
                    <a:buNone/>
                    <a:tabLst/>
                    <a:defRPr/>
                  </a:pPr>
                  <a:r>
                    <a:rPr kumimoji="0" lang="en-GB" sz="18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ASSUMPTIONS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sSub>
                        <m:sSubPr>
                          <m:ctrlPr>
                            <a:rPr lang="it-IT" sz="1600" i="1" smtClean="0">
                              <a:latin typeface="Cambria Math" panose="02040503050406030204" pitchFamily="18" charset="0"/>
                              <a:ea typeface="Cambria Math" panose="02040503050406030204" pitchFamily="18" charset="0"/>
                            </a:rPr>
                          </m:ctrlPr>
                        </m:sSubPr>
                        <m:e>
                          <m:r>
                            <a:rPr lang="it-IT" sz="1600" i="1">
                              <a:latin typeface="Cambria Math" panose="02040503050406030204" pitchFamily="18" charset="0"/>
                              <a:ea typeface="Cambria Math" panose="02040503050406030204" pitchFamily="18" charset="0"/>
                            </a:rPr>
                            <m:t>𝜆</m:t>
                          </m:r>
                        </m:e>
                        <m:sub>
                          <m:r>
                            <a:rPr lang="it-IT" sz="1600" i="1">
                              <a:latin typeface="Cambria Math" panose="02040503050406030204" pitchFamily="18" charset="0"/>
                              <a:ea typeface="Cambria Math" panose="02040503050406030204" pitchFamily="18" charset="0"/>
                            </a:rPr>
                            <m:t>𝑣</m:t>
                          </m:r>
                        </m:sub>
                      </m:sSub>
                    </m:oMath>
                  </a14:m>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for both queues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a:solidFill>
                        <a:prstClr val="black"/>
                      </a:solidFill>
                      <a:latin typeface="Bahnschrift" panose="020B0502040204020203" pitchFamily="34" charset="0"/>
                    </a:rPr>
                    <a:t>No parking area</a:t>
                  </a:r>
                  <a:endPar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endParaRPr>
                </a:p>
              </p:txBody>
            </p:sp>
          </mc:Choice>
          <mc:Fallback xmlns="">
            <p:sp>
              <p:nvSpPr>
                <p:cNvPr id="37" name="TextBox 12">
                  <a:extLst>
                    <a:ext uri="{FF2B5EF4-FFF2-40B4-BE49-F238E27FC236}">
                      <a16:creationId xmlns:a16="http://schemas.microsoft.com/office/drawing/2014/main" id="{230CEFDF-59F6-40AE-8350-AB27FCC4242A}"/>
                    </a:ext>
                  </a:extLst>
                </p:cNvPr>
                <p:cNvSpPr txBox="1">
                  <a:spLocks noRot="1" noChangeAspect="1" noMove="1" noResize="1" noEditPoints="1" noAdjustHandles="1" noChangeArrowheads="1" noChangeShapeType="1" noTextEdit="1"/>
                </p:cNvSpPr>
                <p:nvPr/>
              </p:nvSpPr>
              <p:spPr>
                <a:xfrm>
                  <a:off x="9616502" y="2479105"/>
                  <a:ext cx="2412579" cy="975463"/>
                </a:xfrm>
                <a:prstGeom prst="rect">
                  <a:avLst/>
                </a:prstGeom>
                <a:blipFill>
                  <a:blip r:embed="rId6"/>
                  <a:stretch>
                    <a:fillRect l="-2473" t="-4255" b="-8511"/>
                  </a:stretch>
                </a:blipFill>
              </p:spPr>
              <p:txBody>
                <a:bodyPr/>
                <a:lstStyle/>
                <a:p>
                  <a:r>
                    <a:rPr lang="en-US">
                      <a:noFill/>
                    </a:rPr>
                    <a:t> </a:t>
                  </a:r>
                </a:p>
              </p:txBody>
            </p:sp>
          </mc:Fallback>
        </mc:AlternateContent>
        <p:pic>
          <p:nvPicPr>
            <p:cNvPr id="38" name="Picture 10" descr="Icon&#10;&#10;Description automatically generated">
              <a:extLst>
                <a:ext uri="{FF2B5EF4-FFF2-40B4-BE49-F238E27FC236}">
                  <a16:creationId xmlns:a16="http://schemas.microsoft.com/office/drawing/2014/main" id="{B0F9FD68-0B58-46DD-921A-4AF6FE6589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0892" y="2396956"/>
              <a:ext cx="1158971" cy="1158971"/>
            </a:xfrm>
            <a:prstGeom prst="rect">
              <a:avLst/>
            </a:prstGeom>
          </p:spPr>
        </p:pic>
      </p:grpSp>
      <p:grpSp>
        <p:nvGrpSpPr>
          <p:cNvPr id="39" name="Group 36">
            <a:extLst>
              <a:ext uri="{FF2B5EF4-FFF2-40B4-BE49-F238E27FC236}">
                <a16:creationId xmlns:a16="http://schemas.microsoft.com/office/drawing/2014/main" id="{2D17D94B-6902-4B9C-9FD8-FB16E904BA60}"/>
              </a:ext>
            </a:extLst>
          </p:cNvPr>
          <p:cNvGrpSpPr/>
          <p:nvPr/>
        </p:nvGrpSpPr>
        <p:grpSpPr>
          <a:xfrm>
            <a:off x="3156557" y="5152445"/>
            <a:ext cx="6265753" cy="1004759"/>
            <a:chOff x="379833" y="4976405"/>
            <a:chExt cx="6973575" cy="1080645"/>
          </a:xfrm>
          <a:effectLst>
            <a:outerShdw blurRad="50800" dist="38100" dir="5400000" algn="t" rotWithShape="0">
              <a:prstClr val="black">
                <a:alpha val="40000"/>
              </a:prstClr>
            </a:outerShdw>
          </a:effectLst>
        </p:grpSpPr>
        <p:sp>
          <p:nvSpPr>
            <p:cNvPr id="40" name="Rectangle: Rounded Corners 37">
              <a:extLst>
                <a:ext uri="{FF2B5EF4-FFF2-40B4-BE49-F238E27FC236}">
                  <a16:creationId xmlns:a16="http://schemas.microsoft.com/office/drawing/2014/main" id="{A9E3CBD1-F0FF-4935-96E0-83D8B6786C7C}"/>
                </a:ext>
              </a:extLst>
            </p:cNvPr>
            <p:cNvSpPr/>
            <p:nvPr/>
          </p:nvSpPr>
          <p:spPr>
            <a:xfrm>
              <a:off x="379833" y="4980593"/>
              <a:ext cx="6605047" cy="1072271"/>
            </a:xfrm>
            <a:prstGeom prst="roundRect">
              <a:avLst>
                <a:gd name="adj" fmla="val 50000"/>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Box 38">
              <a:extLst>
                <a:ext uri="{FF2B5EF4-FFF2-40B4-BE49-F238E27FC236}">
                  <a16:creationId xmlns:a16="http://schemas.microsoft.com/office/drawing/2014/main" id="{075E37C6-0143-43BB-A2A6-481EB2C27391}"/>
                </a:ext>
              </a:extLst>
            </p:cNvPr>
            <p:cNvSpPr txBox="1"/>
            <p:nvPr/>
          </p:nvSpPr>
          <p:spPr>
            <a:xfrm>
              <a:off x="1563788" y="5031393"/>
              <a:ext cx="5789620" cy="92686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OBJECTIVES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00" b="1"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GB" sz="16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Find a model to analytically compute mean waiting times in both queues </a:t>
              </a:r>
            </a:p>
          </p:txBody>
        </p:sp>
        <p:pic>
          <p:nvPicPr>
            <p:cNvPr id="42" name="Picture 39" descr="Logo, icon&#10;&#10;Description automatically generated">
              <a:extLst>
                <a:ext uri="{FF2B5EF4-FFF2-40B4-BE49-F238E27FC236}">
                  <a16:creationId xmlns:a16="http://schemas.microsoft.com/office/drawing/2014/main" id="{0C7C94C0-2C7B-4936-BAF6-C8AEAB75C1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1488" y="4976405"/>
              <a:ext cx="1080645" cy="1080645"/>
            </a:xfrm>
            <a:prstGeom prst="rect">
              <a:avLst/>
            </a:prstGeom>
          </p:spPr>
        </p:pic>
      </p:grpSp>
      <p:grpSp>
        <p:nvGrpSpPr>
          <p:cNvPr id="3" name="Gruppo 2">
            <a:extLst>
              <a:ext uri="{FF2B5EF4-FFF2-40B4-BE49-F238E27FC236}">
                <a16:creationId xmlns:a16="http://schemas.microsoft.com/office/drawing/2014/main" id="{41B2D22B-C54B-4F4C-890E-D79F504D23E8}"/>
              </a:ext>
            </a:extLst>
          </p:cNvPr>
          <p:cNvGrpSpPr/>
          <p:nvPr/>
        </p:nvGrpSpPr>
        <p:grpSpPr>
          <a:xfrm>
            <a:off x="374639" y="1036883"/>
            <a:ext cx="2963615" cy="2525533"/>
            <a:chOff x="374639" y="1036883"/>
            <a:chExt cx="2963615" cy="2525533"/>
          </a:xfrm>
        </p:grpSpPr>
        <p:sp>
          <p:nvSpPr>
            <p:cNvPr id="21" name="TextBox 15">
              <a:extLst>
                <a:ext uri="{FF2B5EF4-FFF2-40B4-BE49-F238E27FC236}">
                  <a16:creationId xmlns:a16="http://schemas.microsoft.com/office/drawing/2014/main" id="{41947B9F-126C-44C2-87D7-D6D2744474A8}"/>
                </a:ext>
              </a:extLst>
            </p:cNvPr>
            <p:cNvSpPr txBox="1"/>
            <p:nvPr/>
          </p:nvSpPr>
          <p:spPr>
            <a:xfrm>
              <a:off x="2951873" y="1036883"/>
              <a:ext cx="386381"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err="1">
                  <a:ln>
                    <a:noFill/>
                  </a:ln>
                  <a:solidFill>
                    <a:prstClr val="black"/>
                  </a:solidFill>
                  <a:effectLst/>
                  <a:uLnTx/>
                  <a:uFillTx/>
                  <a:latin typeface="Calibri" panose="020F0502020204030204"/>
                  <a:ea typeface="+mn-ea"/>
                  <a:cs typeface="+mn-cs"/>
                </a:rPr>
                <a:t>λ</a:t>
              </a:r>
              <a:r>
                <a:rPr kumimoji="0" lang="en-GB" sz="1400" b="0" i="0" u="none" strike="noStrike" kern="1200" cap="none" spc="0" normalizeH="0" baseline="-25000" noProof="0" err="1">
                  <a:ln>
                    <a:noFill/>
                  </a:ln>
                  <a:solidFill>
                    <a:prstClr val="black"/>
                  </a:solidFill>
                  <a:effectLst/>
                  <a:uLnTx/>
                  <a:uFillTx/>
                  <a:latin typeface="Calibri" panose="020F0502020204030204"/>
                  <a:ea typeface="+mn-ea"/>
                  <a:cs typeface="+mn-cs"/>
                </a:rPr>
                <a:t>v</a:t>
              </a:r>
              <a:endParaRPr kumimoji="0" lang="en-GB" sz="1400" b="0" i="0" u="none" strike="noStrike" kern="1200" cap="none" spc="0" normalizeH="0" baseline="-25000" noProof="0">
                <a:ln>
                  <a:noFill/>
                </a:ln>
                <a:solidFill>
                  <a:prstClr val="black"/>
                </a:solidFill>
                <a:effectLst/>
                <a:uLnTx/>
                <a:uFillTx/>
                <a:latin typeface="Calibri" panose="020F0502020204030204"/>
                <a:ea typeface="+mn-ea"/>
                <a:cs typeface="+mn-cs"/>
              </a:endParaRPr>
            </a:p>
          </p:txBody>
        </p:sp>
        <p:sp>
          <p:nvSpPr>
            <p:cNvPr id="22" name="TextBox 15">
              <a:extLst>
                <a:ext uri="{FF2B5EF4-FFF2-40B4-BE49-F238E27FC236}">
                  <a16:creationId xmlns:a16="http://schemas.microsoft.com/office/drawing/2014/main" id="{F7DE9F60-5594-49AB-8E7C-FBC3A5271F62}"/>
                </a:ext>
              </a:extLst>
            </p:cNvPr>
            <p:cNvSpPr txBox="1"/>
            <p:nvPr/>
          </p:nvSpPr>
          <p:spPr>
            <a:xfrm>
              <a:off x="374639" y="3132823"/>
              <a:ext cx="386381"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err="1">
                  <a:ln>
                    <a:noFill/>
                  </a:ln>
                  <a:solidFill>
                    <a:prstClr val="black"/>
                  </a:solidFill>
                  <a:effectLst/>
                  <a:uLnTx/>
                  <a:uFillTx/>
                  <a:latin typeface="Calibri" panose="020F0502020204030204"/>
                  <a:ea typeface="+mn-ea"/>
                  <a:cs typeface="+mn-cs"/>
                </a:rPr>
                <a:t>λ</a:t>
              </a:r>
              <a:r>
                <a:rPr kumimoji="0" lang="en-GB" sz="1400" b="0" i="0" u="none" strike="noStrike" kern="1200" cap="none" spc="0" normalizeH="0" baseline="-25000" noProof="0" err="1">
                  <a:ln>
                    <a:noFill/>
                  </a:ln>
                  <a:solidFill>
                    <a:prstClr val="black"/>
                  </a:solidFill>
                  <a:effectLst/>
                  <a:uLnTx/>
                  <a:uFillTx/>
                  <a:latin typeface="Calibri" panose="020F0502020204030204"/>
                  <a:ea typeface="+mn-ea"/>
                  <a:cs typeface="+mn-cs"/>
                </a:rPr>
                <a:t>v</a:t>
              </a:r>
              <a:endParaRPr kumimoji="0" lang="en-GB" sz="1400" b="0" i="0" u="none" strike="noStrike" kern="1200" cap="none" spc="0" normalizeH="0" baseline="-25000" noProof="0">
                <a:ln>
                  <a:noFill/>
                </a:ln>
                <a:solidFill>
                  <a:prstClr val="black"/>
                </a:solidFill>
                <a:effectLst/>
                <a:uLnTx/>
                <a:uFillTx/>
                <a:latin typeface="Calibri" panose="020F0502020204030204"/>
                <a:ea typeface="+mn-ea"/>
                <a:cs typeface="+mn-cs"/>
              </a:endParaRPr>
            </a:p>
          </p:txBody>
        </p:sp>
        <p:pic>
          <p:nvPicPr>
            <p:cNvPr id="46" name="Immagine 45">
              <a:extLst>
                <a:ext uri="{FF2B5EF4-FFF2-40B4-BE49-F238E27FC236}">
                  <a16:creationId xmlns:a16="http://schemas.microsoft.com/office/drawing/2014/main" id="{20D03C0B-65AE-4D46-932B-121252AB42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5400" y="1058604"/>
              <a:ext cx="2935024" cy="2503812"/>
            </a:xfrm>
            <a:prstGeom prst="rect">
              <a:avLst/>
            </a:prstGeom>
          </p:spPr>
        </p:pic>
        <p:sp>
          <p:nvSpPr>
            <p:cNvPr id="47" name="TextBox 14">
              <a:extLst>
                <a:ext uri="{FF2B5EF4-FFF2-40B4-BE49-F238E27FC236}">
                  <a16:creationId xmlns:a16="http://schemas.microsoft.com/office/drawing/2014/main" id="{7B465170-C6CA-4DCB-922D-EA8C51F8BE25}"/>
                </a:ext>
              </a:extLst>
            </p:cNvPr>
            <p:cNvSpPr txBox="1"/>
            <p:nvPr/>
          </p:nvSpPr>
          <p:spPr>
            <a:xfrm>
              <a:off x="403230" y="1170559"/>
              <a:ext cx="357790"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noProof="0" err="1">
                  <a:ln>
                    <a:noFill/>
                  </a:ln>
                  <a:solidFill>
                    <a:srgbClr val="FF0000"/>
                  </a:solidFill>
                  <a:effectLst/>
                  <a:uLnTx/>
                  <a:uFillTx/>
                  <a:latin typeface="Bahnschrift" panose="020B0502040204020203" pitchFamily="34" charset="0"/>
                  <a:ea typeface="+mn-ea"/>
                  <a:cs typeface="+mn-cs"/>
                </a:rPr>
                <a:t>μ</a:t>
              </a:r>
              <a:r>
                <a:rPr kumimoji="0" lang="en-GB" sz="1400" b="0" i="0" u="none" strike="noStrike" kern="1200" cap="none" spc="0" normalizeH="0" baseline="-25000" noProof="0" err="1">
                  <a:ln>
                    <a:noFill/>
                  </a:ln>
                  <a:solidFill>
                    <a:srgbClr val="FF0000"/>
                  </a:solidFill>
                  <a:effectLst/>
                  <a:uLnTx/>
                  <a:uFillTx/>
                  <a:latin typeface="Bahnschrift" panose="020B0502040204020203" pitchFamily="34" charset="0"/>
                  <a:ea typeface="+mn-ea"/>
                  <a:cs typeface="+mn-cs"/>
                </a:rPr>
                <a:t>o</a:t>
              </a:r>
              <a:endParaRPr kumimoji="0" lang="en-GB" sz="1400" b="0" i="0" u="none" strike="noStrike" kern="1200" cap="none" spc="0" normalizeH="0" baseline="-25000" noProof="0">
                <a:ln>
                  <a:noFill/>
                </a:ln>
                <a:solidFill>
                  <a:srgbClr val="FF0000"/>
                </a:solidFill>
                <a:effectLst/>
                <a:uLnTx/>
                <a:uFillTx/>
                <a:latin typeface="Bahnschrift" panose="020B0502040204020203" pitchFamily="34" charset="0"/>
                <a:ea typeface="+mn-ea"/>
                <a:cs typeface="+mn-cs"/>
              </a:endParaRPr>
            </a:p>
          </p:txBody>
        </p:sp>
        <p:sp>
          <p:nvSpPr>
            <p:cNvPr id="48" name="TextBox 33">
              <a:extLst>
                <a:ext uri="{FF2B5EF4-FFF2-40B4-BE49-F238E27FC236}">
                  <a16:creationId xmlns:a16="http://schemas.microsoft.com/office/drawing/2014/main" id="{D183F341-02E5-43DA-87E1-B91C777DFEEC}"/>
                </a:ext>
              </a:extLst>
            </p:cNvPr>
            <p:cNvSpPr txBox="1"/>
            <p:nvPr/>
          </p:nvSpPr>
          <p:spPr>
            <a:xfrm>
              <a:off x="601145" y="1166344"/>
              <a:ext cx="327334"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noProof="0" err="1">
                  <a:ln>
                    <a:noFill/>
                  </a:ln>
                  <a:solidFill>
                    <a:srgbClr val="0909FE"/>
                  </a:solidFill>
                  <a:effectLst/>
                  <a:uLnTx/>
                  <a:uFillTx/>
                  <a:latin typeface="Bahnschrift" panose="020B0502040204020203" pitchFamily="34" charset="0"/>
                  <a:ea typeface="+mn-ea"/>
                  <a:cs typeface="+mn-cs"/>
                </a:rPr>
                <a:t>μ</a:t>
              </a:r>
              <a:r>
                <a:rPr kumimoji="0" lang="en-GB" sz="1400" b="0" i="0" u="none" strike="noStrike" kern="1200" cap="none" spc="0" normalizeH="0" baseline="-25000" noProof="0" err="1">
                  <a:ln>
                    <a:noFill/>
                  </a:ln>
                  <a:solidFill>
                    <a:srgbClr val="0909FE"/>
                  </a:solidFill>
                  <a:effectLst/>
                  <a:uLnTx/>
                  <a:uFillTx/>
                  <a:latin typeface="Bahnschrift" panose="020B0502040204020203" pitchFamily="34" charset="0"/>
                  <a:ea typeface="+mn-ea"/>
                  <a:cs typeface="+mn-cs"/>
                </a:rPr>
                <a:t>l</a:t>
              </a:r>
              <a:endParaRPr kumimoji="0" lang="en-GB" sz="1400" b="0" i="0" u="none" strike="noStrike" kern="1200" cap="none" spc="0" normalizeH="0" baseline="-25000" noProof="0">
                <a:ln>
                  <a:noFill/>
                </a:ln>
                <a:solidFill>
                  <a:srgbClr val="0909FE"/>
                </a:solidFill>
                <a:effectLst/>
                <a:uLnTx/>
                <a:uFillTx/>
                <a:latin typeface="Bahnschrift" panose="020B0502040204020203" pitchFamily="34" charset="0"/>
                <a:ea typeface="+mn-ea"/>
                <a:cs typeface="+mn-cs"/>
              </a:endParaRPr>
            </a:p>
          </p:txBody>
        </p:sp>
      </p:grpSp>
      <p:sp>
        <p:nvSpPr>
          <p:cNvPr id="49" name="Parentesi graffa aperta 48">
            <a:extLst>
              <a:ext uri="{FF2B5EF4-FFF2-40B4-BE49-F238E27FC236}">
                <a16:creationId xmlns:a16="http://schemas.microsoft.com/office/drawing/2014/main" id="{7DE9869E-CB45-4213-AD15-61E1D4F9DA82}"/>
              </a:ext>
            </a:extLst>
          </p:cNvPr>
          <p:cNvSpPr/>
          <p:nvPr/>
        </p:nvSpPr>
        <p:spPr>
          <a:xfrm rot="5400000">
            <a:off x="5661254" y="2782978"/>
            <a:ext cx="313923" cy="138495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2" name="CasellaDiTesto 51">
                <a:extLst>
                  <a:ext uri="{FF2B5EF4-FFF2-40B4-BE49-F238E27FC236}">
                    <a16:creationId xmlns:a16="http://schemas.microsoft.com/office/drawing/2014/main" id="{4C8C4BAC-F27D-43DC-B1CF-F02F7F0DA910}"/>
                  </a:ext>
                </a:extLst>
              </p:cNvPr>
              <p:cNvSpPr txBox="1"/>
              <p:nvPr/>
            </p:nvSpPr>
            <p:spPr>
              <a:xfrm>
                <a:off x="4723440" y="2926388"/>
                <a:ext cx="2189549" cy="412870"/>
              </a:xfrm>
              <a:prstGeom prst="rect">
                <a:avLst/>
              </a:prstGeom>
              <a:noFill/>
            </p:spPr>
            <p:txBody>
              <a:bodyPr wrap="square">
                <a:spAutoFit/>
              </a:bodyPr>
              <a:lstStyle/>
              <a:p>
                <a14:m>
                  <m:oMath xmlns:m="http://schemas.openxmlformats.org/officeDocument/2006/math">
                    <m:r>
                      <a:rPr lang="it-IT" i="1" smtClean="0">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𝑁</m:t>
                            </m:r>
                          </m:e>
                          <m:sub>
                            <m:sSub>
                              <m:sSubPr>
                                <m:ctrlPr>
                                  <a:rPr lang="it-IT"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1</m:t>
                                </m:r>
                              </m:sub>
                            </m:sSub>
                          </m:sub>
                        </m:sSub>
                      </m:e>
                    </m:d>
                  </m:oMath>
                </a14:m>
                <a:r>
                  <a:rPr lang="it-IT"/>
                  <a:t> </a:t>
                </a:r>
                <a14:m>
                  <m:oMath xmlns:m="http://schemas.openxmlformats.org/officeDocument/2006/math">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b="0" i="1" smtClean="0">
                                <a:latin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i="1">
                            <a:latin typeface="Cambria Math" panose="02040503050406030204" pitchFamily="18" charset="0"/>
                            <a:ea typeface="Cambria Math" panose="02040503050406030204" pitchFamily="18" charset="0"/>
                          </a:rPr>
                          <m:t>𝑡</m:t>
                        </m:r>
                      </m:sub>
                    </m:sSub>
                  </m:oMath>
                </a14:m>
                <a:endParaRPr lang="it-IT"/>
              </a:p>
            </p:txBody>
          </p:sp>
        </mc:Choice>
        <mc:Fallback xmlns="">
          <p:sp>
            <p:nvSpPr>
              <p:cNvPr id="52" name="CasellaDiTesto 51">
                <a:extLst>
                  <a:ext uri="{FF2B5EF4-FFF2-40B4-BE49-F238E27FC236}">
                    <a16:creationId xmlns:a16="http://schemas.microsoft.com/office/drawing/2014/main" id="{4C8C4BAC-F27D-43DC-B1CF-F02F7F0DA910}"/>
                  </a:ext>
                </a:extLst>
              </p:cNvPr>
              <p:cNvSpPr txBox="1">
                <a:spLocks noRot="1" noChangeAspect="1" noMove="1" noResize="1" noEditPoints="1" noAdjustHandles="1" noChangeArrowheads="1" noChangeShapeType="1" noTextEdit="1"/>
              </p:cNvSpPr>
              <p:nvPr/>
            </p:nvSpPr>
            <p:spPr>
              <a:xfrm>
                <a:off x="4723440" y="2926388"/>
                <a:ext cx="2189549" cy="412870"/>
              </a:xfrm>
              <a:prstGeom prst="rect">
                <a:avLst/>
              </a:prstGeom>
              <a:blipFill>
                <a:blip r:embed="rId10"/>
                <a:stretch>
                  <a:fillRect b="-1471"/>
                </a:stretch>
              </a:blipFill>
            </p:spPr>
            <p:txBody>
              <a:bodyPr/>
              <a:lstStyle/>
              <a:p>
                <a:r>
                  <a:rPr lang="en-US">
                    <a:noFill/>
                  </a:rPr>
                  <a:t> </a:t>
                </a:r>
              </a:p>
            </p:txBody>
          </p:sp>
        </mc:Fallback>
      </mc:AlternateContent>
      <p:sp>
        <p:nvSpPr>
          <p:cNvPr id="55" name="Parentesi graffa aperta 54">
            <a:extLst>
              <a:ext uri="{FF2B5EF4-FFF2-40B4-BE49-F238E27FC236}">
                <a16:creationId xmlns:a16="http://schemas.microsoft.com/office/drawing/2014/main" id="{07979865-8A03-4E4C-81A4-B5F4B4C35C64}"/>
              </a:ext>
            </a:extLst>
          </p:cNvPr>
          <p:cNvSpPr/>
          <p:nvPr/>
        </p:nvSpPr>
        <p:spPr>
          <a:xfrm rot="5400000">
            <a:off x="8131618" y="2604471"/>
            <a:ext cx="313923" cy="17393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57" name="CasellaDiTesto 56">
                <a:extLst>
                  <a:ext uri="{FF2B5EF4-FFF2-40B4-BE49-F238E27FC236}">
                    <a16:creationId xmlns:a16="http://schemas.microsoft.com/office/drawing/2014/main" id="{4DF01DD1-C8E2-49BD-B085-63187B699D9C}"/>
                  </a:ext>
                </a:extLst>
              </p:cNvPr>
              <p:cNvSpPr txBox="1"/>
              <p:nvPr/>
            </p:nvSpPr>
            <p:spPr>
              <a:xfrm>
                <a:off x="7193804" y="2928944"/>
                <a:ext cx="2189550" cy="4239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𝑁</m:t>
                              </m:r>
                            </m:e>
                            <m:sub>
                              <m:sSub>
                                <m:sSubPr>
                                  <m:ctrlPr>
                                    <a:rPr lang="it-IT" i="1" smtClean="0">
                                      <a:latin typeface="Cambria Math" panose="02040503050406030204" pitchFamily="18" charset="0"/>
                                    </a:rPr>
                                  </m:ctrlPr>
                                </m:sSubPr>
                                <m:e>
                                  <m:r>
                                    <a:rPr lang="it-IT" b="0" i="1" smtClean="0">
                                      <a:latin typeface="Cambria Math" panose="02040503050406030204" pitchFamily="18" charset="0"/>
                                    </a:rPr>
                                    <m:t>𝑇</m:t>
                                  </m:r>
                                </m:e>
                                <m:sub>
                                  <m:r>
                                    <a:rPr lang="it-IT" b="0" i="1" smtClean="0">
                                      <a:latin typeface="Cambria Math" panose="02040503050406030204" pitchFamily="18" charset="0"/>
                                    </a:rPr>
                                    <m:t>2</m:t>
                                  </m:r>
                                </m:sub>
                              </m:sSub>
                            </m:sub>
                          </m:sSub>
                        </m:e>
                      </m:d>
                      <m:r>
                        <a:rPr lang="it-IT" b="0" i="1" smtClean="0">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𝑁</m:t>
                              </m:r>
                            </m:e>
                            <m:sub>
                              <m:sSub>
                                <m:sSubPr>
                                  <m:ctrlPr>
                                    <a:rPr lang="it-IT" i="1">
                                      <a:latin typeface="Cambria Math" panose="02040503050406030204" pitchFamily="18" charset="0"/>
                                    </a:rPr>
                                  </m:ctrlPr>
                                </m:sSubPr>
                                <m:e>
                                  <m:r>
                                    <a:rPr lang="it-IT" i="1">
                                      <a:latin typeface="Cambria Math" panose="02040503050406030204" pitchFamily="18" charset="0"/>
                                    </a:rPr>
                                    <m:t>𝑇</m:t>
                                  </m:r>
                                </m:e>
                                <m:sub>
                                  <m:r>
                                    <a:rPr lang="it-IT" b="0" i="1" smtClean="0">
                                      <a:latin typeface="Cambria Math" panose="02040503050406030204" pitchFamily="18" charset="0"/>
                                    </a:rPr>
                                    <m:t>1</m:t>
                                  </m:r>
                                </m:sub>
                              </m:sSub>
                            </m:sub>
                          </m:sSub>
                        </m:e>
                      </m:d>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b="0" i="1" smtClean="0">
                              <a:latin typeface="Cambria Math" panose="02040503050406030204" pitchFamily="18" charset="0"/>
                              <a:ea typeface="Cambria Math" panose="02040503050406030204" pitchFamily="18" charset="0"/>
                            </a:rPr>
                            <m:t>𝑡</m:t>
                          </m:r>
                        </m:sub>
                      </m:sSub>
                    </m:oMath>
                  </m:oMathPara>
                </a14:m>
                <a:endParaRPr lang="it-IT"/>
              </a:p>
            </p:txBody>
          </p:sp>
        </mc:Choice>
        <mc:Fallback xmlns="">
          <p:sp>
            <p:nvSpPr>
              <p:cNvPr id="57" name="CasellaDiTesto 56">
                <a:extLst>
                  <a:ext uri="{FF2B5EF4-FFF2-40B4-BE49-F238E27FC236}">
                    <a16:creationId xmlns:a16="http://schemas.microsoft.com/office/drawing/2014/main" id="{4DF01DD1-C8E2-49BD-B085-63187B699D9C}"/>
                  </a:ext>
                </a:extLst>
              </p:cNvPr>
              <p:cNvSpPr txBox="1">
                <a:spLocks noRot="1" noChangeAspect="1" noMove="1" noResize="1" noEditPoints="1" noAdjustHandles="1" noChangeArrowheads="1" noChangeShapeType="1" noTextEdit="1"/>
              </p:cNvSpPr>
              <p:nvPr/>
            </p:nvSpPr>
            <p:spPr>
              <a:xfrm>
                <a:off x="7193804" y="2928944"/>
                <a:ext cx="2189550" cy="4239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D906F29-6617-4229-8575-B13EDE948D89}"/>
                  </a:ext>
                </a:extLst>
              </p:cNvPr>
              <p:cNvSpPr txBox="1"/>
              <p:nvPr/>
            </p:nvSpPr>
            <p:spPr>
              <a:xfrm>
                <a:off x="1647006" y="3484485"/>
                <a:ext cx="3346814"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𝑅</m:t>
                              </m:r>
                            </m:e>
                            <m:sub>
                              <m:r>
                                <a:rPr lang="it-IT" i="1">
                                  <a:latin typeface="Cambria Math" panose="02040503050406030204" pitchFamily="18" charset="0"/>
                                </a:rPr>
                                <m:t>𝐿</m:t>
                              </m:r>
                            </m:sub>
                          </m:sSub>
                        </m:e>
                      </m:d>
                      <m:r>
                        <a:rPr lang="pt-BR" i="1">
                          <a:latin typeface="Cambria Math" panose="02040503050406030204" pitchFamily="18" charset="0"/>
                        </a:rPr>
                        <m:t>=</m:t>
                      </m:r>
                      <m:r>
                        <a:rPr lang="it-IT" i="1">
                          <a:latin typeface="Cambria Math" panose="02040503050406030204" pitchFamily="18" charset="0"/>
                        </a:rPr>
                        <m:t> </m:t>
                      </m:r>
                      <m:f>
                        <m:fPr>
                          <m:ctrlPr>
                            <a:rPr lang="it-IT" i="1">
                              <a:latin typeface="Cambria Math" panose="02040503050406030204" pitchFamily="18" charset="0"/>
                            </a:rPr>
                          </m:ctrlPr>
                        </m:fPr>
                        <m:num>
                          <m:r>
                            <a:rPr lang="it-IT" i="1">
                              <a:latin typeface="Cambria Math" panose="02040503050406030204" pitchFamily="18" charset="0"/>
                            </a:rPr>
                            <m:t>1</m:t>
                          </m:r>
                        </m:num>
                        <m:den>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𝑙</m:t>
                              </m:r>
                            </m:sub>
                          </m:sSub>
                          <m:r>
                            <a:rPr lang="it-IT" i="1">
                              <a:latin typeface="Cambria Math" panose="02040503050406030204" pitchFamily="18" charset="0"/>
                            </a:rPr>
                            <m:t>− </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𝜆</m:t>
                              </m:r>
                            </m:e>
                            <m:sub>
                              <m:r>
                                <a:rPr lang="it-IT" i="1">
                                  <a:latin typeface="Cambria Math" panose="02040503050406030204" pitchFamily="18" charset="0"/>
                                  <a:ea typeface="Cambria Math" panose="02040503050406030204" pitchFamily="18" charset="0"/>
                                </a:rPr>
                                <m:t>𝑣</m:t>
                              </m:r>
                            </m:sub>
                          </m:sSub>
                        </m:den>
                      </m:f>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𝑁</m:t>
                              </m:r>
                            </m:e>
                            <m:sub>
                              <m:r>
                                <a:rPr lang="it-IT" i="1">
                                  <a:latin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𝐸</m:t>
                      </m:r>
                      <m:d>
                        <m:dPr>
                          <m:begChr m:val="["/>
                          <m:endChr m:val="]"/>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𝑅</m:t>
                              </m:r>
                            </m:e>
                            <m:sub>
                              <m:r>
                                <a:rPr lang="it-IT" i="1">
                                  <a:latin typeface="Cambria Math" panose="02040503050406030204" pitchFamily="18" charset="0"/>
                                  <a:ea typeface="Cambria Math" panose="02040503050406030204" pitchFamily="18" charset="0"/>
                                </a:rPr>
                                <m:t>𝑇</m:t>
                              </m:r>
                            </m:sub>
                          </m:sSub>
                        </m:e>
                      </m:d>
                    </m:oMath>
                  </m:oMathPara>
                </a14:m>
                <a:endParaRPr lang="it-IT"/>
              </a:p>
            </p:txBody>
          </p:sp>
        </mc:Choice>
        <mc:Fallback xmlns="">
          <p:sp>
            <p:nvSpPr>
              <p:cNvPr id="5" name="CasellaDiTesto 4">
                <a:extLst>
                  <a:ext uri="{FF2B5EF4-FFF2-40B4-BE49-F238E27FC236}">
                    <a16:creationId xmlns:a16="http://schemas.microsoft.com/office/drawing/2014/main" id="{AD906F29-6617-4229-8575-B13EDE948D89}"/>
                  </a:ext>
                </a:extLst>
              </p:cNvPr>
              <p:cNvSpPr txBox="1">
                <a:spLocks noRot="1" noChangeAspect="1" noMove="1" noResize="1" noEditPoints="1" noAdjustHandles="1" noChangeArrowheads="1" noChangeShapeType="1" noTextEdit="1"/>
              </p:cNvSpPr>
              <p:nvPr/>
            </p:nvSpPr>
            <p:spPr>
              <a:xfrm>
                <a:off x="1647006" y="3484485"/>
                <a:ext cx="3346814" cy="56720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7C194637-FD11-4D1D-880E-FA3E6D25BBB1}"/>
                  </a:ext>
                </a:extLst>
              </p:cNvPr>
              <p:cNvSpPr txBox="1"/>
              <p:nvPr/>
            </p:nvSpPr>
            <p:spPr>
              <a:xfrm>
                <a:off x="4925615" y="3633057"/>
                <a:ext cx="23407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𝐸</m:t>
                      </m:r>
                      <m:d>
                        <m:dPr>
                          <m:begChr m:val="["/>
                          <m:endChr m:val="]"/>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𝑅</m:t>
                              </m:r>
                            </m:e>
                            <m:sub>
                              <m:r>
                                <a:rPr lang="it-IT" i="1">
                                  <a:latin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𝜆</m:t>
                          </m:r>
                        </m:e>
                        <m:sub>
                          <m:r>
                            <a:rPr lang="it-IT" i="1">
                              <a:latin typeface="Cambria Math" panose="02040503050406030204" pitchFamily="18" charset="0"/>
                              <a:ea typeface="Cambria Math" panose="02040503050406030204" pitchFamily="18" charset="0"/>
                            </a:rPr>
                            <m:t>𝑣</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i="1">
                              <a:latin typeface="Cambria Math" panose="02040503050406030204" pitchFamily="18" charset="0"/>
                              <a:ea typeface="Cambria Math" panose="02040503050406030204" pitchFamily="18" charset="0"/>
                            </a:rPr>
                            <m:t>𝑡</m:t>
                          </m:r>
                        </m:sub>
                      </m:sSub>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𝐸</m:t>
                      </m:r>
                      <m:d>
                        <m:dPr>
                          <m:begChr m:val="["/>
                          <m:endChr m:val="]"/>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𝑅</m:t>
                              </m:r>
                            </m:e>
                            <m:sub>
                              <m:r>
                                <a:rPr lang="it-IT" i="1">
                                  <a:latin typeface="Cambria Math" panose="02040503050406030204" pitchFamily="18" charset="0"/>
                                  <a:ea typeface="Cambria Math" panose="02040503050406030204" pitchFamily="18" charset="0"/>
                                </a:rPr>
                                <m:t>𝑇</m:t>
                              </m:r>
                            </m:sub>
                          </m:sSub>
                        </m:e>
                      </m:d>
                    </m:oMath>
                  </m:oMathPara>
                </a14:m>
                <a:endParaRPr lang="it-IT"/>
              </a:p>
            </p:txBody>
          </p:sp>
        </mc:Choice>
        <mc:Fallback xmlns="">
          <p:sp>
            <p:nvSpPr>
              <p:cNvPr id="6" name="CasellaDiTesto 5">
                <a:extLst>
                  <a:ext uri="{FF2B5EF4-FFF2-40B4-BE49-F238E27FC236}">
                    <a16:creationId xmlns:a16="http://schemas.microsoft.com/office/drawing/2014/main" id="{7C194637-FD11-4D1D-880E-FA3E6D25BBB1}"/>
                  </a:ext>
                </a:extLst>
              </p:cNvPr>
              <p:cNvSpPr txBox="1">
                <a:spLocks noRot="1" noChangeAspect="1" noMove="1" noResize="1" noEditPoints="1" noAdjustHandles="1" noChangeArrowheads="1" noChangeShapeType="1" noTextEdit="1"/>
              </p:cNvSpPr>
              <p:nvPr/>
            </p:nvSpPr>
            <p:spPr>
              <a:xfrm>
                <a:off x="4925615" y="3633057"/>
                <a:ext cx="2340769" cy="276999"/>
              </a:xfrm>
              <a:prstGeom prst="rect">
                <a:avLst/>
              </a:prstGeom>
              <a:blipFill>
                <a:blip r:embed="rId13"/>
                <a:stretch>
                  <a:fillRect l="-156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BE90550-0231-4E7A-BAEC-F0A185510812}"/>
                  </a:ext>
                </a:extLst>
              </p:cNvPr>
              <p:cNvSpPr txBox="1"/>
              <p:nvPr/>
            </p:nvSpPr>
            <p:spPr>
              <a:xfrm>
                <a:off x="7225675" y="3628077"/>
                <a:ext cx="29550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𝐸</m:t>
                      </m:r>
                      <m:d>
                        <m:dPr>
                          <m:begChr m:val="["/>
                          <m:endChr m:val="]"/>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𝑅</m:t>
                              </m:r>
                            </m:e>
                            <m:sub>
                              <m:r>
                                <a:rPr lang="it-IT" i="1">
                                  <a:latin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𝜆</m:t>
                          </m:r>
                        </m:e>
                        <m:sub>
                          <m:r>
                            <a:rPr lang="it-IT" i="1">
                              <a:latin typeface="Cambria Math" panose="02040503050406030204" pitchFamily="18" charset="0"/>
                              <a:ea typeface="Cambria Math" panose="02040503050406030204" pitchFamily="18" charset="0"/>
                            </a:rPr>
                            <m:t>𝑣</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i="1">
                              <a:latin typeface="Cambria Math" panose="02040503050406030204" pitchFamily="18" charset="0"/>
                              <a:ea typeface="Cambria Math" panose="02040503050406030204" pitchFamily="18" charset="0"/>
                            </a:rPr>
                            <m:t>𝑡</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𝜌</m:t>
                          </m:r>
                        </m:e>
                        <m:sub>
                          <m:r>
                            <a:rPr lang="it-IT" i="1">
                              <a:latin typeface="Cambria Math" panose="02040503050406030204" pitchFamily="18" charset="0"/>
                              <a:ea typeface="Cambria Math" panose="02040503050406030204" pitchFamily="18" charset="0"/>
                            </a:rPr>
                            <m:t>𝑡</m:t>
                          </m:r>
                        </m:sub>
                      </m:sSub>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𝐸</m:t>
                      </m:r>
                      <m:d>
                        <m:dPr>
                          <m:begChr m:val="["/>
                          <m:endChr m:val="]"/>
                          <m:ctrlPr>
                            <a:rPr lang="it-IT" i="1">
                              <a:latin typeface="Cambria Math" panose="02040503050406030204" pitchFamily="18" charset="0"/>
                              <a:ea typeface="Cambria Math" panose="02040503050406030204" pitchFamily="18" charset="0"/>
                            </a:rPr>
                          </m:ctrlPr>
                        </m:d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𝑅</m:t>
                              </m:r>
                            </m:e>
                            <m:sub>
                              <m:r>
                                <a:rPr lang="it-IT" i="1">
                                  <a:latin typeface="Cambria Math" panose="02040503050406030204" pitchFamily="18" charset="0"/>
                                  <a:ea typeface="Cambria Math" panose="02040503050406030204" pitchFamily="18" charset="0"/>
                                </a:rPr>
                                <m:t>𝑇</m:t>
                              </m:r>
                            </m:sub>
                          </m:sSub>
                        </m:e>
                      </m:d>
                      <m:r>
                        <a:rPr lang="it-IT" i="1">
                          <a:latin typeface="Cambria Math" panose="02040503050406030204" pitchFamily="18" charset="0"/>
                          <a:ea typeface="Cambria Math" panose="02040503050406030204" pitchFamily="18" charset="0"/>
                        </a:rPr>
                        <m:t>⋯</m:t>
                      </m:r>
                    </m:oMath>
                  </m:oMathPara>
                </a14:m>
                <a:endParaRPr lang="it-IT"/>
              </a:p>
            </p:txBody>
          </p:sp>
        </mc:Choice>
        <mc:Fallback xmlns="">
          <p:sp>
            <p:nvSpPr>
              <p:cNvPr id="7" name="CasellaDiTesto 6">
                <a:extLst>
                  <a:ext uri="{FF2B5EF4-FFF2-40B4-BE49-F238E27FC236}">
                    <a16:creationId xmlns:a16="http://schemas.microsoft.com/office/drawing/2014/main" id="{EBE90550-0231-4E7A-BAEC-F0A185510812}"/>
                  </a:ext>
                </a:extLst>
              </p:cNvPr>
              <p:cNvSpPr txBox="1">
                <a:spLocks noRot="1" noChangeAspect="1" noMove="1" noResize="1" noEditPoints="1" noAdjustHandles="1" noChangeArrowheads="1" noChangeShapeType="1" noTextEdit="1"/>
              </p:cNvSpPr>
              <p:nvPr/>
            </p:nvSpPr>
            <p:spPr>
              <a:xfrm>
                <a:off x="7225675" y="3628077"/>
                <a:ext cx="2955040" cy="276999"/>
              </a:xfrm>
              <a:prstGeom prst="rect">
                <a:avLst/>
              </a:prstGeom>
              <a:blipFill>
                <a:blip r:embed="rId14"/>
                <a:stretch>
                  <a:fillRect l="-1031" r="-206" b="-23913"/>
                </a:stretch>
              </a:blipFill>
            </p:spPr>
            <p:txBody>
              <a:bodyPr/>
              <a:lstStyle/>
              <a:p>
                <a:r>
                  <a:rPr lang="en-US">
                    <a:noFill/>
                  </a:rPr>
                  <a:t> </a:t>
                </a:r>
              </a:p>
            </p:txBody>
          </p:sp>
        </mc:Fallback>
      </mc:AlternateContent>
    </p:spTree>
    <p:extLst>
      <p:ext uri="{BB962C8B-B14F-4D97-AF65-F5344CB8AC3E}">
        <p14:creationId xmlns:p14="http://schemas.microsoft.com/office/powerpoint/2010/main" val="30643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4" grpId="0"/>
      <p:bldP spid="49" grpId="0" animBg="1"/>
      <p:bldP spid="52" grpId="0"/>
      <p:bldP spid="55" grpId="0" animBg="1"/>
      <p:bldP spid="57"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5000"/>
                  <a:lumOff val="95000"/>
                </a:schemeClr>
              </a:gs>
              <a:gs pos="100000">
                <a:schemeClr val="accent4"/>
              </a:gs>
              <a:gs pos="54000">
                <a:schemeClr val="accent1">
                  <a:lumMod val="45000"/>
                  <a:lumOff val="55000"/>
                </a:schemeClr>
              </a:gs>
              <a:gs pos="34000">
                <a:schemeClr val="accent1">
                  <a:lumMod val="30000"/>
                  <a:lumOff val="70000"/>
                </a:schemeClr>
              </a:gs>
            </a:gsLst>
            <a:lin ang="10800000" scaled="0"/>
          </a:gra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0800000" scaled="1"/>
            <a:tileRect/>
          </a:gradFill>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Slide Number Placeholder 2">
            <a:extLst>
              <a:ext uri="{FF2B5EF4-FFF2-40B4-BE49-F238E27FC236}">
                <a16:creationId xmlns:a16="http://schemas.microsoft.com/office/drawing/2014/main" id="{D7184A86-5B2B-460A-8F3B-FE3E6D9A66F4}"/>
              </a:ext>
            </a:extLst>
          </p:cNvPr>
          <p:cNvSpPr txBox="1">
            <a:spLocks/>
          </p:cNvSpPr>
          <p:nvPr/>
        </p:nvSpPr>
        <p:spPr>
          <a:xfrm>
            <a:off x="11705231" y="6446622"/>
            <a:ext cx="32385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5747434-7036-48DB-A148-6B3D8EE75CDA}"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C70365EA-A236-4291-B2FB-2DCA66B0460E}"/>
              </a:ext>
            </a:extLst>
          </p:cNvPr>
          <p:cNvSpPr txBox="1">
            <a:spLocks/>
          </p:cNvSpPr>
          <p:nvPr/>
        </p:nvSpPr>
        <p:spPr>
          <a:xfrm>
            <a:off x="1251852" y="127169"/>
            <a:ext cx="9688296" cy="646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rPr>
              <a:t>Average waiting times vs. </a:t>
            </a:r>
            <a:r>
              <a:rPr lang="en-GB" sz="4000" b="1">
                <a:solidFill>
                  <a:prstClr val="black"/>
                </a:solidFill>
                <a:latin typeface="Bahnschrift" panose="020B0502040204020203" pitchFamily="34" charset="0"/>
              </a:rPr>
              <a:t>estimated</a:t>
            </a:r>
            <a:endParaRPr kumimoji="0" lang="en-GB" sz="4000" b="1" i="0" u="none" strike="noStrike" kern="1200" cap="none" spc="0" normalizeH="0" baseline="0" noProof="0">
              <a:ln>
                <a:noFill/>
              </a:ln>
              <a:solidFill>
                <a:prstClr val="black"/>
              </a:solidFill>
              <a:effectLst/>
              <a:uLnTx/>
              <a:uFillTx/>
              <a:latin typeface="Bahnschrift" panose="020B0502040204020203" pitchFamily="34" charset="0"/>
              <a:ea typeface="+mj-ea"/>
              <a:cs typeface="+mj-cs"/>
            </a:endParaRPr>
          </a:p>
        </p:txBody>
      </p:sp>
      <p:grpSp>
        <p:nvGrpSpPr>
          <p:cNvPr id="11" name="Group 10">
            <a:extLst>
              <a:ext uri="{FF2B5EF4-FFF2-40B4-BE49-F238E27FC236}">
                <a16:creationId xmlns:a16="http://schemas.microsoft.com/office/drawing/2014/main" id="{110EBDB4-4498-4907-B664-9642359A2399}"/>
              </a:ext>
            </a:extLst>
          </p:cNvPr>
          <p:cNvGrpSpPr/>
          <p:nvPr/>
        </p:nvGrpSpPr>
        <p:grpSpPr>
          <a:xfrm>
            <a:off x="0" y="762490"/>
            <a:ext cx="11349037" cy="668655"/>
            <a:chOff x="0" y="762490"/>
            <a:chExt cx="11349037" cy="668655"/>
          </a:xfrm>
        </p:grpSpPr>
        <p:sp>
          <p:nvSpPr>
            <p:cNvPr id="13" name="Rectangle 12">
              <a:extLst>
                <a:ext uri="{FF2B5EF4-FFF2-40B4-BE49-F238E27FC236}">
                  <a16:creationId xmlns:a16="http://schemas.microsoft.com/office/drawing/2014/main" id="{BF216EB1-0DBA-4FA2-A9FC-63E58B5CEBF3}"/>
                </a:ext>
              </a:extLst>
            </p:cNvPr>
            <p:cNvSpPr/>
            <p:nvPr/>
          </p:nvSpPr>
          <p:spPr>
            <a:xfrm>
              <a:off x="0" y="762490"/>
              <a:ext cx="11225212" cy="155159"/>
            </a:xfrm>
            <a:prstGeom prst="rect">
              <a:avLst/>
            </a:prstGeom>
            <a:solidFill>
              <a:srgbClr val="F8931D"/>
            </a:solidFill>
            <a:ln>
              <a:solidFill>
                <a:srgbClr val="F8931D"/>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D2A4BAB-5E5D-4816-A763-7F2B08EF186C}"/>
                </a:ext>
              </a:extLst>
            </p:cNvPr>
            <p:cNvSpPr/>
            <p:nvPr/>
          </p:nvSpPr>
          <p:spPr>
            <a:xfrm>
              <a:off x="11225212" y="762490"/>
              <a:ext cx="123825" cy="668655"/>
            </a:xfrm>
            <a:prstGeom prst="rect">
              <a:avLst/>
            </a:prstGeom>
            <a:solidFill>
              <a:srgbClr val="F8931D"/>
            </a:solidFill>
            <a:ln>
              <a:solidFill>
                <a:srgbClr val="F893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18" name="Immagine 17">
            <a:extLst>
              <a:ext uri="{FF2B5EF4-FFF2-40B4-BE49-F238E27FC236}">
                <a16:creationId xmlns:a16="http://schemas.microsoft.com/office/drawing/2014/main" id="{A4430A1A-8859-4E91-85C0-759F817EC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40" y="1128400"/>
            <a:ext cx="4512092" cy="3518400"/>
          </a:xfrm>
          <a:prstGeom prst="rect">
            <a:avLst/>
          </a:prstGeom>
          <a:ln w="28575">
            <a:solidFill>
              <a:schemeClr val="tx1"/>
            </a:solidFill>
          </a:ln>
          <a:effectLst>
            <a:outerShdw blurRad="50800" dist="38100" dir="2700000" algn="tl" rotWithShape="0">
              <a:prstClr val="black">
                <a:alpha val="40000"/>
              </a:prstClr>
            </a:outerShdw>
          </a:effectLst>
        </p:spPr>
      </p:pic>
      <p:grpSp>
        <p:nvGrpSpPr>
          <p:cNvPr id="23" name="Group 12">
            <a:extLst>
              <a:ext uri="{FF2B5EF4-FFF2-40B4-BE49-F238E27FC236}">
                <a16:creationId xmlns:a16="http://schemas.microsoft.com/office/drawing/2014/main" id="{C936501D-03BD-4AD3-9951-BEA18649C41D}"/>
              </a:ext>
            </a:extLst>
          </p:cNvPr>
          <p:cNvGrpSpPr>
            <a:grpSpLocks noChangeAspect="1"/>
          </p:cNvGrpSpPr>
          <p:nvPr/>
        </p:nvGrpSpPr>
        <p:grpSpPr>
          <a:xfrm>
            <a:off x="7064842" y="1109712"/>
            <a:ext cx="3882022" cy="1260881"/>
            <a:chOff x="7512003" y="4655295"/>
            <a:chExt cx="4889373" cy="1588069"/>
          </a:xfrm>
        </p:grpSpPr>
        <p:sp>
          <p:nvSpPr>
            <p:cNvPr id="24" name="Rectangle: Rounded Corners 25">
              <a:extLst>
                <a:ext uri="{FF2B5EF4-FFF2-40B4-BE49-F238E27FC236}">
                  <a16:creationId xmlns:a16="http://schemas.microsoft.com/office/drawing/2014/main" id="{59E1A82D-EDF6-412C-96DD-BDC409469219}"/>
                </a:ext>
              </a:extLst>
            </p:cNvPr>
            <p:cNvSpPr/>
            <p:nvPr/>
          </p:nvSpPr>
          <p:spPr>
            <a:xfrm>
              <a:off x="7512003" y="4655295"/>
              <a:ext cx="4592544" cy="1588069"/>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pic>
          <p:nvPicPr>
            <p:cNvPr id="26" name="Picture 30" descr="Icon&#10;&#10;Description automatically generated">
              <a:extLst>
                <a:ext uri="{FF2B5EF4-FFF2-40B4-BE49-F238E27FC236}">
                  <a16:creationId xmlns:a16="http://schemas.microsoft.com/office/drawing/2014/main" id="{2808241D-949B-44E1-9E76-CA09A4670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5466" y="4822549"/>
              <a:ext cx="1273627" cy="1273626"/>
            </a:xfrm>
            <a:prstGeom prst="rect">
              <a:avLst/>
            </a:prstGeom>
          </p:spPr>
        </p:pic>
        <p:sp>
          <p:nvSpPr>
            <p:cNvPr id="27" name="TextBox 31">
              <a:extLst>
                <a:ext uri="{FF2B5EF4-FFF2-40B4-BE49-F238E27FC236}">
                  <a16:creationId xmlns:a16="http://schemas.microsoft.com/office/drawing/2014/main" id="{536C427D-9D53-4806-903D-9D657EE9C2CC}"/>
                </a:ext>
              </a:extLst>
            </p:cNvPr>
            <p:cNvSpPr txBox="1"/>
            <p:nvPr/>
          </p:nvSpPr>
          <p:spPr>
            <a:xfrm>
              <a:off x="9043775" y="4671144"/>
              <a:ext cx="105189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FACTORS</a:t>
              </a:r>
            </a:p>
          </p:txBody>
        </p:sp>
        <p:sp>
          <p:nvSpPr>
            <p:cNvPr id="28" name="TextBox 32">
              <a:extLst>
                <a:ext uri="{FF2B5EF4-FFF2-40B4-BE49-F238E27FC236}">
                  <a16:creationId xmlns:a16="http://schemas.microsoft.com/office/drawing/2014/main" id="{CD808AB1-F2DF-42D5-B3C0-366018272E2C}"/>
                </a:ext>
              </a:extLst>
            </p:cNvPr>
            <p:cNvSpPr txBox="1"/>
            <p:nvPr/>
          </p:nvSpPr>
          <p:spPr>
            <a:xfrm>
              <a:off x="9078192" y="5065547"/>
              <a:ext cx="3323184" cy="104663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t</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l</a:t>
              </a:r>
              <a:r>
                <a:rPr lang="en-GB" sz="1600" b="1" baseline="-25000">
                  <a:solidFill>
                    <a:prstClr val="black"/>
                  </a:solidFill>
                  <a:latin typeface="Bahnschrift" panose="020B0502040204020203" pitchFamily="34" charset="0"/>
                </a:rPr>
                <a:t> </a:t>
              </a:r>
              <a:r>
                <a:rPr lang="en-GB" sz="1500">
                  <a:solidFill>
                    <a:prstClr val="black"/>
                  </a:solidFill>
                  <a:latin typeface="Bahnschrift" panose="020B0502040204020203" pitchFamily="34" charset="0"/>
                </a:rPr>
                <a:t>=</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300..900 s step 30</a:t>
              </a:r>
            </a:p>
            <a:p>
              <a:pPr marL="285750" indent="-285750">
                <a:buFont typeface="Arial" panose="020B0604020202020204" pitchFamily="34" charset="0"/>
                <a:buChar char="•"/>
                <a:defRPr/>
              </a:pPr>
              <a:r>
                <a:rPr kumimoji="0" lang="it-IT"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t</a:t>
              </a:r>
              <a:r>
                <a:rPr lang="en-GB" sz="1600" b="1" baseline="-25000">
                  <a:solidFill>
                    <a:prstClr val="black"/>
                  </a:solidFill>
                  <a:latin typeface="Bahnschrift" panose="020B0502040204020203" pitchFamily="34" charset="0"/>
                </a:rPr>
                <a:t>o </a:t>
              </a:r>
              <a:r>
                <a:rPr lang="en-GB" sz="1500">
                  <a:solidFill>
                    <a:prstClr val="black"/>
                  </a:solidFill>
                  <a:latin typeface="Bahnschrift" panose="020B0502040204020203" pitchFamily="34" charset="0"/>
                </a:rPr>
                <a:t>=</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600 s </a:t>
              </a:r>
            </a:p>
            <a:p>
              <a:pPr marL="285750" indent="-285750">
                <a:buFont typeface="Arial" panose="020B0604020202020204" pitchFamily="34" charset="0"/>
                <a:buChar char="•"/>
                <a:defRPr/>
              </a:pPr>
              <a:r>
                <a:rPr kumimoji="0" lang="it-IT"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t</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v</a:t>
              </a:r>
              <a:r>
                <a:rPr lang="en-GB" sz="1600" b="1" baseline="-25000">
                  <a:solidFill>
                    <a:prstClr val="black"/>
                  </a:solidFill>
                  <a:latin typeface="Bahnschrift" panose="020B0502040204020203" pitchFamily="34" charset="0"/>
                </a:rPr>
                <a:t> </a:t>
              </a:r>
              <a:r>
                <a:rPr lang="en-GB" sz="1500">
                  <a:solidFill>
                    <a:prstClr val="black"/>
                  </a:solidFill>
                  <a:latin typeface="Bahnschrift" panose="020B0502040204020203" pitchFamily="34" charset="0"/>
                </a:rPr>
                <a:t>=</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3000 s  </a:t>
              </a:r>
            </a:p>
          </p:txBody>
        </p:sp>
      </p:grpSp>
      <p:pic>
        <p:nvPicPr>
          <p:cNvPr id="34" name="Immagine 33">
            <a:extLst>
              <a:ext uri="{FF2B5EF4-FFF2-40B4-BE49-F238E27FC236}">
                <a16:creationId xmlns:a16="http://schemas.microsoft.com/office/drawing/2014/main" id="{06B088FC-75F1-4253-9E55-0F88468D03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7329" y="2696745"/>
            <a:ext cx="4356797" cy="3365006"/>
          </a:xfrm>
          <a:prstGeom prst="rect">
            <a:avLst/>
          </a:prstGeom>
          <a:ln w="28575">
            <a:solidFill>
              <a:schemeClr val="tx1"/>
            </a:solidFill>
          </a:ln>
          <a:effectLst>
            <a:outerShdw blurRad="50800" dist="38100" dir="2700000" algn="tl" rotWithShape="0">
              <a:prstClr val="black">
                <a:alpha val="40000"/>
              </a:prstClr>
            </a:outerShdw>
          </a:effectLst>
        </p:spPr>
      </p:pic>
      <p:grpSp>
        <p:nvGrpSpPr>
          <p:cNvPr id="29" name="Group 12">
            <a:extLst>
              <a:ext uri="{FF2B5EF4-FFF2-40B4-BE49-F238E27FC236}">
                <a16:creationId xmlns:a16="http://schemas.microsoft.com/office/drawing/2014/main" id="{C350E7FE-1E16-4D99-8127-F3AEF767564E}"/>
              </a:ext>
            </a:extLst>
          </p:cNvPr>
          <p:cNvGrpSpPr>
            <a:grpSpLocks noChangeAspect="1"/>
          </p:cNvGrpSpPr>
          <p:nvPr/>
        </p:nvGrpSpPr>
        <p:grpSpPr>
          <a:xfrm>
            <a:off x="1386975" y="4881522"/>
            <a:ext cx="3882022" cy="1260881"/>
            <a:chOff x="7512003" y="4655295"/>
            <a:chExt cx="4889373" cy="1588069"/>
          </a:xfrm>
        </p:grpSpPr>
        <p:sp>
          <p:nvSpPr>
            <p:cNvPr id="30" name="Rectangle: Rounded Corners 25">
              <a:extLst>
                <a:ext uri="{FF2B5EF4-FFF2-40B4-BE49-F238E27FC236}">
                  <a16:creationId xmlns:a16="http://schemas.microsoft.com/office/drawing/2014/main" id="{CAEC8A5F-1F42-4C82-958E-57E4A4A2D993}"/>
                </a:ext>
              </a:extLst>
            </p:cNvPr>
            <p:cNvSpPr/>
            <p:nvPr/>
          </p:nvSpPr>
          <p:spPr>
            <a:xfrm>
              <a:off x="7512003" y="4655295"/>
              <a:ext cx="4592544" cy="1588069"/>
            </a:xfrm>
            <a:prstGeom prst="roundRect">
              <a:avLst>
                <a:gd name="adj" fmla="val 50000"/>
              </a:avLst>
            </a:prstGeom>
            <a:solidFill>
              <a:srgbClr val="F8931D"/>
            </a:solidFill>
            <a:ln>
              <a:solidFill>
                <a:srgbClr val="F8931D"/>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Bahnschrift" panose="020B0502040204020203" pitchFamily="34" charset="0"/>
                <a:ea typeface="+mn-ea"/>
                <a:cs typeface="+mn-cs"/>
              </a:endParaRPr>
            </a:p>
          </p:txBody>
        </p:sp>
        <p:pic>
          <p:nvPicPr>
            <p:cNvPr id="31" name="Picture 30" descr="Icon&#10;&#10;Description automatically generated">
              <a:extLst>
                <a:ext uri="{FF2B5EF4-FFF2-40B4-BE49-F238E27FC236}">
                  <a16:creationId xmlns:a16="http://schemas.microsoft.com/office/drawing/2014/main" id="{B7ACA05E-9B66-47A4-8BB6-621EB93B5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5466" y="4822549"/>
              <a:ext cx="1273627" cy="1273626"/>
            </a:xfrm>
            <a:prstGeom prst="rect">
              <a:avLst/>
            </a:prstGeom>
          </p:spPr>
        </p:pic>
        <p:sp>
          <p:nvSpPr>
            <p:cNvPr id="32" name="TextBox 31">
              <a:extLst>
                <a:ext uri="{FF2B5EF4-FFF2-40B4-BE49-F238E27FC236}">
                  <a16:creationId xmlns:a16="http://schemas.microsoft.com/office/drawing/2014/main" id="{09DF0995-A290-4371-90C3-1E9E75698C4B}"/>
                </a:ext>
              </a:extLst>
            </p:cNvPr>
            <p:cNvSpPr txBox="1"/>
            <p:nvPr/>
          </p:nvSpPr>
          <p:spPr>
            <a:xfrm>
              <a:off x="9043775" y="4671144"/>
              <a:ext cx="1051891" cy="338554"/>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prstClr val="white"/>
                  </a:solidFill>
                  <a:effectLst/>
                  <a:uLnTx/>
                  <a:uFillTx/>
                  <a:latin typeface="Bahnschrift" panose="020B0502040204020203" pitchFamily="34" charset="0"/>
                  <a:ea typeface="+mn-ea"/>
                  <a:cs typeface="+mn-cs"/>
                </a:rPr>
                <a:t>FACTORS</a:t>
              </a:r>
            </a:p>
          </p:txBody>
        </p:sp>
        <p:sp>
          <p:nvSpPr>
            <p:cNvPr id="33" name="TextBox 32">
              <a:extLst>
                <a:ext uri="{FF2B5EF4-FFF2-40B4-BE49-F238E27FC236}">
                  <a16:creationId xmlns:a16="http://schemas.microsoft.com/office/drawing/2014/main" id="{3A20EE0C-9050-4974-9DCA-231270D08718}"/>
                </a:ext>
              </a:extLst>
            </p:cNvPr>
            <p:cNvSpPr txBox="1"/>
            <p:nvPr/>
          </p:nvSpPr>
          <p:spPr>
            <a:xfrm>
              <a:off x="9078192" y="5065547"/>
              <a:ext cx="3323184" cy="104663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t</a:t>
              </a:r>
              <a:r>
                <a:rPr lang="en-GB" sz="1600" b="1" baseline="-25000">
                  <a:solidFill>
                    <a:prstClr val="black"/>
                  </a:solidFill>
                  <a:latin typeface="Bahnschrift" panose="020B0502040204020203" pitchFamily="34" charset="0"/>
                </a:rPr>
                <a:t>o </a:t>
              </a:r>
              <a:r>
                <a:rPr lang="en-GB" sz="1500">
                  <a:solidFill>
                    <a:prstClr val="black"/>
                  </a:solidFill>
                  <a:latin typeface="Bahnschrift" panose="020B0502040204020203" pitchFamily="34" charset="0"/>
                </a:rPr>
                <a:t>=</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300..900 s step 30</a:t>
              </a:r>
            </a:p>
            <a:p>
              <a:pPr marL="285750" indent="-285750">
                <a:buFont typeface="Arial" panose="020B0604020202020204" pitchFamily="34" charset="0"/>
                <a:buChar char="•"/>
                <a:defRPr/>
              </a:pPr>
              <a:r>
                <a:rPr kumimoji="0" lang="it-IT"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t</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l</a:t>
              </a:r>
              <a:r>
                <a:rPr lang="en-GB" sz="1600" b="1" baseline="-25000">
                  <a:solidFill>
                    <a:prstClr val="black"/>
                  </a:solidFill>
                  <a:latin typeface="Bahnschrift" panose="020B0502040204020203" pitchFamily="34" charset="0"/>
                </a:rPr>
                <a:t> </a:t>
              </a:r>
              <a:r>
                <a:rPr lang="en-GB" sz="1500">
                  <a:solidFill>
                    <a:prstClr val="black"/>
                  </a:solidFill>
                  <a:latin typeface="Bahnschrift" panose="020B0502040204020203" pitchFamily="34" charset="0"/>
                </a:rPr>
                <a:t>=</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600 s </a:t>
              </a:r>
            </a:p>
            <a:p>
              <a:pPr marL="285750" indent="-285750">
                <a:buFont typeface="Arial" panose="020B0604020202020204" pitchFamily="34" charset="0"/>
                <a:buChar char="•"/>
                <a:defRPr/>
              </a:pPr>
              <a:r>
                <a:rPr kumimoji="0" lang="it-IT" sz="1600" b="1" i="0" u="none" strike="noStrike" kern="1200" cap="none" spc="0" normalizeH="0" baseline="0" noProof="0">
                  <a:ln>
                    <a:noFill/>
                  </a:ln>
                  <a:solidFill>
                    <a:prstClr val="black"/>
                  </a:solidFill>
                  <a:effectLst/>
                  <a:uLnTx/>
                  <a:uFillTx/>
                  <a:latin typeface="Bahnschrift" panose="020B0502040204020203" pitchFamily="34" charset="0"/>
                  <a:ea typeface="+mn-ea"/>
                  <a:cs typeface="+mn-cs"/>
                </a:rPr>
                <a:t>t</a:t>
              </a:r>
              <a:r>
                <a:rPr kumimoji="0" lang="en-GB" sz="1600" b="1" i="0" u="none" strike="noStrike" kern="1200" cap="none" spc="0" normalizeH="0" baseline="-25000" noProof="0">
                  <a:ln>
                    <a:noFill/>
                  </a:ln>
                  <a:solidFill>
                    <a:prstClr val="black"/>
                  </a:solidFill>
                  <a:effectLst/>
                  <a:uLnTx/>
                  <a:uFillTx/>
                  <a:latin typeface="Bahnschrift" panose="020B0502040204020203" pitchFamily="34" charset="0"/>
                  <a:ea typeface="+mn-ea"/>
                  <a:cs typeface="+mn-cs"/>
                </a:rPr>
                <a:t>v</a:t>
              </a:r>
              <a:r>
                <a:rPr lang="en-GB" sz="1600" b="1" baseline="-25000">
                  <a:solidFill>
                    <a:prstClr val="black"/>
                  </a:solidFill>
                  <a:latin typeface="Bahnschrift" panose="020B0502040204020203" pitchFamily="34" charset="0"/>
                </a:rPr>
                <a:t> </a:t>
              </a:r>
              <a:r>
                <a:rPr lang="en-GB" sz="1500">
                  <a:solidFill>
                    <a:prstClr val="black"/>
                  </a:solidFill>
                  <a:latin typeface="Bahnschrift" panose="020B0502040204020203" pitchFamily="34" charset="0"/>
                </a:rPr>
                <a:t>=</a:t>
              </a:r>
              <a:r>
                <a:rPr kumimoji="0" lang="en-GB" sz="1500" b="0" i="0" u="none" strike="noStrike" kern="1200" cap="none" spc="0" normalizeH="0" baseline="0" noProof="0">
                  <a:ln>
                    <a:noFill/>
                  </a:ln>
                  <a:solidFill>
                    <a:prstClr val="black"/>
                  </a:solidFill>
                  <a:effectLst/>
                  <a:uLnTx/>
                  <a:uFillTx/>
                  <a:latin typeface="Bahnschrift" panose="020B0502040204020203" pitchFamily="34" charset="0"/>
                  <a:ea typeface="+mn-ea"/>
                  <a:cs typeface="+mn-cs"/>
                </a:rPr>
                <a:t> 3000 s  </a:t>
              </a:r>
            </a:p>
          </p:txBody>
        </p:sp>
      </p:grpSp>
    </p:spTree>
    <p:extLst>
      <p:ext uri="{BB962C8B-B14F-4D97-AF65-F5344CB8AC3E}">
        <p14:creationId xmlns:p14="http://schemas.microsoft.com/office/powerpoint/2010/main" val="31545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B76CEA0ACB5847B2B4CAC3EAB746AD" ma:contentTypeVersion="5" ma:contentTypeDescription="Create a new document." ma:contentTypeScope="" ma:versionID="260b5def64623966b55b77c70b1876b0">
  <xsd:schema xmlns:xsd="http://www.w3.org/2001/XMLSchema" xmlns:xs="http://www.w3.org/2001/XMLSchema" xmlns:p="http://schemas.microsoft.com/office/2006/metadata/properties" xmlns:ns3="a1ed1f5c-ca71-4d0b-b5b8-f1be715b1ede" xmlns:ns4="9353e2b6-a754-45a9-b498-f73bb820d8c2" targetNamespace="http://schemas.microsoft.com/office/2006/metadata/properties" ma:root="true" ma:fieldsID="b117263cde5a1e77ea2713e4d47905e3" ns3:_="" ns4:_="">
    <xsd:import namespace="a1ed1f5c-ca71-4d0b-b5b8-f1be715b1ede"/>
    <xsd:import namespace="9353e2b6-a754-45a9-b498-f73bb820d8c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ed1f5c-ca71-4d0b-b5b8-f1be715b1e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53e2b6-a754-45a9-b498-f73bb820d8c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863633-D08D-4F5A-A093-DCF38B4D6AD8}">
  <ds:schemaRefs>
    <ds:schemaRef ds:uri="9353e2b6-a754-45a9-b498-f73bb820d8c2"/>
    <ds:schemaRef ds:uri="a1ed1f5c-ca71-4d0b-b5b8-f1be715b1e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5FC902-7816-4B8E-990D-964C85BAAC27}">
  <ds:schemaRefs>
    <ds:schemaRef ds:uri="http://purl.org/dc/terms/"/>
    <ds:schemaRef ds:uri="http://schemas.openxmlformats.org/package/2006/metadata/core-properties"/>
    <ds:schemaRef ds:uri="http://purl.org/dc/dcmitype/"/>
    <ds:schemaRef ds:uri="http://schemas.microsoft.com/office/infopath/2007/PartnerControls"/>
    <ds:schemaRef ds:uri="a1ed1f5c-ca71-4d0b-b5b8-f1be715b1ede"/>
    <ds:schemaRef ds:uri="http://schemas.microsoft.com/office/2006/documentManagement/types"/>
    <ds:schemaRef ds:uri="http://schemas.microsoft.com/office/2006/metadata/properties"/>
    <ds:schemaRef ds:uri="9353e2b6-a754-45a9-b498-f73bb820d8c2"/>
    <ds:schemaRef ds:uri="http://www.w3.org/XML/1998/namespace"/>
    <ds:schemaRef ds:uri="http://purl.org/dc/elements/1.1/"/>
  </ds:schemaRefs>
</ds:datastoreItem>
</file>

<file path=customXml/itemProps3.xml><?xml version="1.0" encoding="utf-8"?>
<ds:datastoreItem xmlns:ds="http://schemas.openxmlformats.org/officeDocument/2006/customXml" ds:itemID="{A74B153C-BDB2-417B-9218-351B8DBB67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3095</Words>
  <Application>Microsoft Office PowerPoint</Application>
  <PresentationFormat>Widescreen</PresentationFormat>
  <Paragraphs>356</Paragraphs>
  <Slides>17</Slides>
  <Notes>15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Bahnschrift</vt:lpstr>
      <vt:lpstr>Calibri</vt:lpstr>
      <vt:lpstr>Calibri Light</vt:lpstr>
      <vt:lpstr>Cambria Math</vt:lpstr>
      <vt:lpstr>Ink Free</vt:lpstr>
      <vt:lpstr>Office Theme</vt:lpstr>
      <vt:lpstr>Control tower</vt:lpstr>
      <vt:lpstr>Presentazione standard di PowerPoint</vt:lpstr>
      <vt:lpstr>Presentazione standard di PowerPoint</vt:lpstr>
      <vt:lpstr>Presentazione standard di PowerPoint</vt:lpstr>
      <vt:lpstr>Presentazione standard di PowerPoint</vt:lpstr>
      <vt:lpstr>Presentazione standard di PowerPoint</vt:lpstr>
      <vt:lpstr>2kr analysis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tower</dc:title>
  <dc:creator>Antonio Nunzio Pio Di Noia</dc:creator>
  <cp:lastModifiedBy>Tommaso</cp:lastModifiedBy>
  <cp:revision>1</cp:revision>
  <dcterms:created xsi:type="dcterms:W3CDTF">2022-01-12T18:16:13Z</dcterms:created>
  <dcterms:modified xsi:type="dcterms:W3CDTF">2022-01-19T14:47:35Z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0x01010018B76CEA0ACB5847B2B4CAC3EAB746AD</vt:lpwstr>
  </property>
</Properties>
</file>