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8A13B9-AFBF-4E49-9583-7F094F0560D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CD307897-6FCD-4206-96B8-F2D7AE8753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E8DCDB0-43C2-431A-8E3B-11BE0326A8FE}"/>
              </a:ext>
            </a:extLst>
          </p:cNvPr>
          <p:cNvSpPr>
            <a:spLocks noGrp="1"/>
          </p:cNvSpPr>
          <p:nvPr>
            <p:ph type="dt" sz="half" idx="10"/>
          </p:nvPr>
        </p:nvSpPr>
        <p:spPr/>
        <p:txBody>
          <a:bodyPr/>
          <a:lstStyle/>
          <a:p>
            <a:fld id="{94BA78CE-4018-468E-8435-D10D2E87BF14}" type="datetimeFigureOut">
              <a:rPr lang="it-IT" smtClean="0"/>
              <a:t>14/04/2020</a:t>
            </a:fld>
            <a:endParaRPr lang="it-IT"/>
          </a:p>
        </p:txBody>
      </p:sp>
      <p:sp>
        <p:nvSpPr>
          <p:cNvPr id="5" name="Segnaposto piè di pagina 4">
            <a:extLst>
              <a:ext uri="{FF2B5EF4-FFF2-40B4-BE49-F238E27FC236}">
                <a16:creationId xmlns:a16="http://schemas.microsoft.com/office/drawing/2014/main" id="{5BC65B98-D35E-42CC-AA0C-D55456D27A7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600E4BC-B98B-4AC8-A656-A0BD86805F96}"/>
              </a:ext>
            </a:extLst>
          </p:cNvPr>
          <p:cNvSpPr>
            <a:spLocks noGrp="1"/>
          </p:cNvSpPr>
          <p:nvPr>
            <p:ph type="sldNum" sz="quarter" idx="12"/>
          </p:nvPr>
        </p:nvSpPr>
        <p:spPr/>
        <p:txBody>
          <a:bodyPr/>
          <a:lstStyle/>
          <a:p>
            <a:fld id="{BF05103E-1B11-4491-BC40-D4FB9DBED91C}" type="slidenum">
              <a:rPr lang="it-IT" smtClean="0"/>
              <a:t>‹N›</a:t>
            </a:fld>
            <a:endParaRPr lang="it-IT"/>
          </a:p>
        </p:txBody>
      </p:sp>
    </p:spTree>
    <p:extLst>
      <p:ext uri="{BB962C8B-B14F-4D97-AF65-F5344CB8AC3E}">
        <p14:creationId xmlns:p14="http://schemas.microsoft.com/office/powerpoint/2010/main" val="3765460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FEE93A-9FC7-4752-B603-9A6DD39E644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CD0F652-1863-4563-A71F-A8D82E908E8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1EB1386-C89F-4CFF-9F61-848690ABB21D}"/>
              </a:ext>
            </a:extLst>
          </p:cNvPr>
          <p:cNvSpPr>
            <a:spLocks noGrp="1"/>
          </p:cNvSpPr>
          <p:nvPr>
            <p:ph type="dt" sz="half" idx="10"/>
          </p:nvPr>
        </p:nvSpPr>
        <p:spPr/>
        <p:txBody>
          <a:bodyPr/>
          <a:lstStyle/>
          <a:p>
            <a:fld id="{94BA78CE-4018-468E-8435-D10D2E87BF14}" type="datetimeFigureOut">
              <a:rPr lang="it-IT" smtClean="0"/>
              <a:t>14/04/2020</a:t>
            </a:fld>
            <a:endParaRPr lang="it-IT"/>
          </a:p>
        </p:txBody>
      </p:sp>
      <p:sp>
        <p:nvSpPr>
          <p:cNvPr id="5" name="Segnaposto piè di pagina 4">
            <a:extLst>
              <a:ext uri="{FF2B5EF4-FFF2-40B4-BE49-F238E27FC236}">
                <a16:creationId xmlns:a16="http://schemas.microsoft.com/office/drawing/2014/main" id="{5D8F2263-0555-4343-B6D3-F078C2BEBAB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81A3FCD-113F-4421-92A1-3E9EB7B19AD4}"/>
              </a:ext>
            </a:extLst>
          </p:cNvPr>
          <p:cNvSpPr>
            <a:spLocks noGrp="1"/>
          </p:cNvSpPr>
          <p:nvPr>
            <p:ph type="sldNum" sz="quarter" idx="12"/>
          </p:nvPr>
        </p:nvSpPr>
        <p:spPr/>
        <p:txBody>
          <a:bodyPr/>
          <a:lstStyle/>
          <a:p>
            <a:fld id="{BF05103E-1B11-4491-BC40-D4FB9DBED91C}" type="slidenum">
              <a:rPr lang="it-IT" smtClean="0"/>
              <a:t>‹N›</a:t>
            </a:fld>
            <a:endParaRPr lang="it-IT"/>
          </a:p>
        </p:txBody>
      </p:sp>
    </p:spTree>
    <p:extLst>
      <p:ext uri="{BB962C8B-B14F-4D97-AF65-F5344CB8AC3E}">
        <p14:creationId xmlns:p14="http://schemas.microsoft.com/office/powerpoint/2010/main" val="3888703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B3ECBDD-39F6-4714-9ED7-FFC8371E552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9AE0AFC-1EFF-4E24-88A0-91BE478F354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167E827-02A0-49F4-ABC3-0C8CAA7E560D}"/>
              </a:ext>
            </a:extLst>
          </p:cNvPr>
          <p:cNvSpPr>
            <a:spLocks noGrp="1"/>
          </p:cNvSpPr>
          <p:nvPr>
            <p:ph type="dt" sz="half" idx="10"/>
          </p:nvPr>
        </p:nvSpPr>
        <p:spPr/>
        <p:txBody>
          <a:bodyPr/>
          <a:lstStyle/>
          <a:p>
            <a:fld id="{94BA78CE-4018-468E-8435-D10D2E87BF14}" type="datetimeFigureOut">
              <a:rPr lang="it-IT" smtClean="0"/>
              <a:t>14/04/2020</a:t>
            </a:fld>
            <a:endParaRPr lang="it-IT"/>
          </a:p>
        </p:txBody>
      </p:sp>
      <p:sp>
        <p:nvSpPr>
          <p:cNvPr id="5" name="Segnaposto piè di pagina 4">
            <a:extLst>
              <a:ext uri="{FF2B5EF4-FFF2-40B4-BE49-F238E27FC236}">
                <a16:creationId xmlns:a16="http://schemas.microsoft.com/office/drawing/2014/main" id="{6856C8C1-48E7-4D54-B920-E16FBE19B22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587855E-47E7-4E86-B5D3-B31BB29B3930}"/>
              </a:ext>
            </a:extLst>
          </p:cNvPr>
          <p:cNvSpPr>
            <a:spLocks noGrp="1"/>
          </p:cNvSpPr>
          <p:nvPr>
            <p:ph type="sldNum" sz="quarter" idx="12"/>
          </p:nvPr>
        </p:nvSpPr>
        <p:spPr/>
        <p:txBody>
          <a:bodyPr/>
          <a:lstStyle/>
          <a:p>
            <a:fld id="{BF05103E-1B11-4491-BC40-D4FB9DBED91C}" type="slidenum">
              <a:rPr lang="it-IT" smtClean="0"/>
              <a:t>‹N›</a:t>
            </a:fld>
            <a:endParaRPr lang="it-IT"/>
          </a:p>
        </p:txBody>
      </p:sp>
    </p:spTree>
    <p:extLst>
      <p:ext uri="{BB962C8B-B14F-4D97-AF65-F5344CB8AC3E}">
        <p14:creationId xmlns:p14="http://schemas.microsoft.com/office/powerpoint/2010/main" val="71166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C09091-572F-47A2-84A8-EC9554F6568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1D95BB8-6A73-4BBE-9792-BA37940C86A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A1B9F45-2084-48B0-B992-B13B9C06BD8C}"/>
              </a:ext>
            </a:extLst>
          </p:cNvPr>
          <p:cNvSpPr>
            <a:spLocks noGrp="1"/>
          </p:cNvSpPr>
          <p:nvPr>
            <p:ph type="dt" sz="half" idx="10"/>
          </p:nvPr>
        </p:nvSpPr>
        <p:spPr/>
        <p:txBody>
          <a:bodyPr/>
          <a:lstStyle/>
          <a:p>
            <a:fld id="{94BA78CE-4018-468E-8435-D10D2E87BF14}" type="datetimeFigureOut">
              <a:rPr lang="it-IT" smtClean="0"/>
              <a:t>14/04/2020</a:t>
            </a:fld>
            <a:endParaRPr lang="it-IT"/>
          </a:p>
        </p:txBody>
      </p:sp>
      <p:sp>
        <p:nvSpPr>
          <p:cNvPr id="5" name="Segnaposto piè di pagina 4">
            <a:extLst>
              <a:ext uri="{FF2B5EF4-FFF2-40B4-BE49-F238E27FC236}">
                <a16:creationId xmlns:a16="http://schemas.microsoft.com/office/drawing/2014/main" id="{4490BFA6-6BB4-4D50-A243-C6C874028A6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ED450D1-9B0B-4619-B382-8B473C8AE029}"/>
              </a:ext>
            </a:extLst>
          </p:cNvPr>
          <p:cNvSpPr>
            <a:spLocks noGrp="1"/>
          </p:cNvSpPr>
          <p:nvPr>
            <p:ph type="sldNum" sz="quarter" idx="12"/>
          </p:nvPr>
        </p:nvSpPr>
        <p:spPr/>
        <p:txBody>
          <a:bodyPr/>
          <a:lstStyle/>
          <a:p>
            <a:fld id="{BF05103E-1B11-4491-BC40-D4FB9DBED91C}" type="slidenum">
              <a:rPr lang="it-IT" smtClean="0"/>
              <a:t>‹N›</a:t>
            </a:fld>
            <a:endParaRPr lang="it-IT"/>
          </a:p>
        </p:txBody>
      </p:sp>
    </p:spTree>
    <p:extLst>
      <p:ext uri="{BB962C8B-B14F-4D97-AF65-F5344CB8AC3E}">
        <p14:creationId xmlns:p14="http://schemas.microsoft.com/office/powerpoint/2010/main" val="3715531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5FB03E-1546-4282-A391-10FD7189BCD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1AB19F2A-1512-4384-ADA3-3EA4D89512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7F6B06D-9930-4953-890A-E28BAD4A2F95}"/>
              </a:ext>
            </a:extLst>
          </p:cNvPr>
          <p:cNvSpPr>
            <a:spLocks noGrp="1"/>
          </p:cNvSpPr>
          <p:nvPr>
            <p:ph type="dt" sz="half" idx="10"/>
          </p:nvPr>
        </p:nvSpPr>
        <p:spPr/>
        <p:txBody>
          <a:bodyPr/>
          <a:lstStyle/>
          <a:p>
            <a:fld id="{94BA78CE-4018-468E-8435-D10D2E87BF14}" type="datetimeFigureOut">
              <a:rPr lang="it-IT" smtClean="0"/>
              <a:t>14/04/2020</a:t>
            </a:fld>
            <a:endParaRPr lang="it-IT"/>
          </a:p>
        </p:txBody>
      </p:sp>
      <p:sp>
        <p:nvSpPr>
          <p:cNvPr id="5" name="Segnaposto piè di pagina 4">
            <a:extLst>
              <a:ext uri="{FF2B5EF4-FFF2-40B4-BE49-F238E27FC236}">
                <a16:creationId xmlns:a16="http://schemas.microsoft.com/office/drawing/2014/main" id="{54DBD542-1179-4389-A91E-8B477B66E39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3766818-945B-4895-BB12-FB309B6199CA}"/>
              </a:ext>
            </a:extLst>
          </p:cNvPr>
          <p:cNvSpPr>
            <a:spLocks noGrp="1"/>
          </p:cNvSpPr>
          <p:nvPr>
            <p:ph type="sldNum" sz="quarter" idx="12"/>
          </p:nvPr>
        </p:nvSpPr>
        <p:spPr/>
        <p:txBody>
          <a:bodyPr/>
          <a:lstStyle/>
          <a:p>
            <a:fld id="{BF05103E-1B11-4491-BC40-D4FB9DBED91C}" type="slidenum">
              <a:rPr lang="it-IT" smtClean="0"/>
              <a:t>‹N›</a:t>
            </a:fld>
            <a:endParaRPr lang="it-IT"/>
          </a:p>
        </p:txBody>
      </p:sp>
    </p:spTree>
    <p:extLst>
      <p:ext uri="{BB962C8B-B14F-4D97-AF65-F5344CB8AC3E}">
        <p14:creationId xmlns:p14="http://schemas.microsoft.com/office/powerpoint/2010/main" val="1029378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D83E7B-6351-4DCB-B7F1-C15D29AC241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810F9A9-3D95-4A2B-97C9-56D9BB195EF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44BDF75B-A07A-4243-A6AD-A65A02A27B0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1F20B5D1-53F2-418B-B335-2005B2DF8C07}"/>
              </a:ext>
            </a:extLst>
          </p:cNvPr>
          <p:cNvSpPr>
            <a:spLocks noGrp="1"/>
          </p:cNvSpPr>
          <p:nvPr>
            <p:ph type="dt" sz="half" idx="10"/>
          </p:nvPr>
        </p:nvSpPr>
        <p:spPr/>
        <p:txBody>
          <a:bodyPr/>
          <a:lstStyle/>
          <a:p>
            <a:fld id="{94BA78CE-4018-468E-8435-D10D2E87BF14}" type="datetimeFigureOut">
              <a:rPr lang="it-IT" smtClean="0"/>
              <a:t>14/04/2020</a:t>
            </a:fld>
            <a:endParaRPr lang="it-IT"/>
          </a:p>
        </p:txBody>
      </p:sp>
      <p:sp>
        <p:nvSpPr>
          <p:cNvPr id="6" name="Segnaposto piè di pagina 5">
            <a:extLst>
              <a:ext uri="{FF2B5EF4-FFF2-40B4-BE49-F238E27FC236}">
                <a16:creationId xmlns:a16="http://schemas.microsoft.com/office/drawing/2014/main" id="{EE46C279-AC57-4791-BBE7-22FBFCEF034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BE614E7-73A4-4C9D-8FCF-5B36869D81CF}"/>
              </a:ext>
            </a:extLst>
          </p:cNvPr>
          <p:cNvSpPr>
            <a:spLocks noGrp="1"/>
          </p:cNvSpPr>
          <p:nvPr>
            <p:ph type="sldNum" sz="quarter" idx="12"/>
          </p:nvPr>
        </p:nvSpPr>
        <p:spPr/>
        <p:txBody>
          <a:bodyPr/>
          <a:lstStyle/>
          <a:p>
            <a:fld id="{BF05103E-1B11-4491-BC40-D4FB9DBED91C}" type="slidenum">
              <a:rPr lang="it-IT" smtClean="0"/>
              <a:t>‹N›</a:t>
            </a:fld>
            <a:endParaRPr lang="it-IT"/>
          </a:p>
        </p:txBody>
      </p:sp>
    </p:spTree>
    <p:extLst>
      <p:ext uri="{BB962C8B-B14F-4D97-AF65-F5344CB8AC3E}">
        <p14:creationId xmlns:p14="http://schemas.microsoft.com/office/powerpoint/2010/main" val="165750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1EAF03-AAA8-4C80-9A1F-A9EE5FF9FF5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148A43E-6BB2-4A12-9C19-F669329C53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67F31FFE-AA35-4BEC-8C94-0186B0E1CA5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95EA4E4-2799-4198-AEDC-1920B2B279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0A46E7F6-27AB-44CF-9F98-F649713389AB}"/>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49FC4A2-33DA-4926-9693-652853C6F82B}"/>
              </a:ext>
            </a:extLst>
          </p:cNvPr>
          <p:cNvSpPr>
            <a:spLocks noGrp="1"/>
          </p:cNvSpPr>
          <p:nvPr>
            <p:ph type="dt" sz="half" idx="10"/>
          </p:nvPr>
        </p:nvSpPr>
        <p:spPr/>
        <p:txBody>
          <a:bodyPr/>
          <a:lstStyle/>
          <a:p>
            <a:fld id="{94BA78CE-4018-468E-8435-D10D2E87BF14}" type="datetimeFigureOut">
              <a:rPr lang="it-IT" smtClean="0"/>
              <a:t>14/04/2020</a:t>
            </a:fld>
            <a:endParaRPr lang="it-IT"/>
          </a:p>
        </p:txBody>
      </p:sp>
      <p:sp>
        <p:nvSpPr>
          <p:cNvPr id="8" name="Segnaposto piè di pagina 7">
            <a:extLst>
              <a:ext uri="{FF2B5EF4-FFF2-40B4-BE49-F238E27FC236}">
                <a16:creationId xmlns:a16="http://schemas.microsoft.com/office/drawing/2014/main" id="{F72C21E3-26A3-4B3B-9105-91EF82E5C0F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4D54C07-B90C-420B-AA68-A8F2B04AC6E0}"/>
              </a:ext>
            </a:extLst>
          </p:cNvPr>
          <p:cNvSpPr>
            <a:spLocks noGrp="1"/>
          </p:cNvSpPr>
          <p:nvPr>
            <p:ph type="sldNum" sz="quarter" idx="12"/>
          </p:nvPr>
        </p:nvSpPr>
        <p:spPr/>
        <p:txBody>
          <a:bodyPr/>
          <a:lstStyle/>
          <a:p>
            <a:fld id="{BF05103E-1B11-4491-BC40-D4FB9DBED91C}" type="slidenum">
              <a:rPr lang="it-IT" smtClean="0"/>
              <a:t>‹N›</a:t>
            </a:fld>
            <a:endParaRPr lang="it-IT"/>
          </a:p>
        </p:txBody>
      </p:sp>
    </p:spTree>
    <p:extLst>
      <p:ext uri="{BB962C8B-B14F-4D97-AF65-F5344CB8AC3E}">
        <p14:creationId xmlns:p14="http://schemas.microsoft.com/office/powerpoint/2010/main" val="982111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7D7121-68DB-40D6-8256-59EE946C49A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1BA0958-1CA2-4A83-9489-98D076FE4FC8}"/>
              </a:ext>
            </a:extLst>
          </p:cNvPr>
          <p:cNvSpPr>
            <a:spLocks noGrp="1"/>
          </p:cNvSpPr>
          <p:nvPr>
            <p:ph type="dt" sz="half" idx="10"/>
          </p:nvPr>
        </p:nvSpPr>
        <p:spPr/>
        <p:txBody>
          <a:bodyPr/>
          <a:lstStyle/>
          <a:p>
            <a:fld id="{94BA78CE-4018-468E-8435-D10D2E87BF14}" type="datetimeFigureOut">
              <a:rPr lang="it-IT" smtClean="0"/>
              <a:t>14/04/2020</a:t>
            </a:fld>
            <a:endParaRPr lang="it-IT"/>
          </a:p>
        </p:txBody>
      </p:sp>
      <p:sp>
        <p:nvSpPr>
          <p:cNvPr id="4" name="Segnaposto piè di pagina 3">
            <a:extLst>
              <a:ext uri="{FF2B5EF4-FFF2-40B4-BE49-F238E27FC236}">
                <a16:creationId xmlns:a16="http://schemas.microsoft.com/office/drawing/2014/main" id="{324AC8C3-067C-4919-BD0D-251B08E1C2E6}"/>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E271DADF-7042-4882-A6E9-02D9718BFB99}"/>
              </a:ext>
            </a:extLst>
          </p:cNvPr>
          <p:cNvSpPr>
            <a:spLocks noGrp="1"/>
          </p:cNvSpPr>
          <p:nvPr>
            <p:ph type="sldNum" sz="quarter" idx="12"/>
          </p:nvPr>
        </p:nvSpPr>
        <p:spPr/>
        <p:txBody>
          <a:bodyPr/>
          <a:lstStyle/>
          <a:p>
            <a:fld id="{BF05103E-1B11-4491-BC40-D4FB9DBED91C}" type="slidenum">
              <a:rPr lang="it-IT" smtClean="0"/>
              <a:t>‹N›</a:t>
            </a:fld>
            <a:endParaRPr lang="it-IT"/>
          </a:p>
        </p:txBody>
      </p:sp>
    </p:spTree>
    <p:extLst>
      <p:ext uri="{BB962C8B-B14F-4D97-AF65-F5344CB8AC3E}">
        <p14:creationId xmlns:p14="http://schemas.microsoft.com/office/powerpoint/2010/main" val="2242993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2C711D3-F112-4083-BC3C-291B7138E132}"/>
              </a:ext>
            </a:extLst>
          </p:cNvPr>
          <p:cNvSpPr>
            <a:spLocks noGrp="1"/>
          </p:cNvSpPr>
          <p:nvPr>
            <p:ph type="dt" sz="half" idx="10"/>
          </p:nvPr>
        </p:nvSpPr>
        <p:spPr/>
        <p:txBody>
          <a:bodyPr/>
          <a:lstStyle/>
          <a:p>
            <a:fld id="{94BA78CE-4018-468E-8435-D10D2E87BF14}" type="datetimeFigureOut">
              <a:rPr lang="it-IT" smtClean="0"/>
              <a:t>14/04/2020</a:t>
            </a:fld>
            <a:endParaRPr lang="it-IT"/>
          </a:p>
        </p:txBody>
      </p:sp>
      <p:sp>
        <p:nvSpPr>
          <p:cNvPr id="3" name="Segnaposto piè di pagina 2">
            <a:extLst>
              <a:ext uri="{FF2B5EF4-FFF2-40B4-BE49-F238E27FC236}">
                <a16:creationId xmlns:a16="http://schemas.microsoft.com/office/drawing/2014/main" id="{5F85EBCA-3EDE-4C6D-AEC0-54977FC8485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45501BB1-3D46-4A99-BB7A-EF032E1620BA}"/>
              </a:ext>
            </a:extLst>
          </p:cNvPr>
          <p:cNvSpPr>
            <a:spLocks noGrp="1"/>
          </p:cNvSpPr>
          <p:nvPr>
            <p:ph type="sldNum" sz="quarter" idx="12"/>
          </p:nvPr>
        </p:nvSpPr>
        <p:spPr/>
        <p:txBody>
          <a:bodyPr/>
          <a:lstStyle/>
          <a:p>
            <a:fld id="{BF05103E-1B11-4491-BC40-D4FB9DBED91C}" type="slidenum">
              <a:rPr lang="it-IT" smtClean="0"/>
              <a:t>‹N›</a:t>
            </a:fld>
            <a:endParaRPr lang="it-IT"/>
          </a:p>
        </p:txBody>
      </p:sp>
    </p:spTree>
    <p:extLst>
      <p:ext uri="{BB962C8B-B14F-4D97-AF65-F5344CB8AC3E}">
        <p14:creationId xmlns:p14="http://schemas.microsoft.com/office/powerpoint/2010/main" val="44968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1D5F39-FCF5-4B37-91F0-4375C944FAC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19A7E02-7556-45BC-BEB8-01F5AD81AE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5421346-4366-4656-B50B-2BE682BA18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34FDB9B-3C2A-49EC-95BC-5495829F1CF5}"/>
              </a:ext>
            </a:extLst>
          </p:cNvPr>
          <p:cNvSpPr>
            <a:spLocks noGrp="1"/>
          </p:cNvSpPr>
          <p:nvPr>
            <p:ph type="dt" sz="half" idx="10"/>
          </p:nvPr>
        </p:nvSpPr>
        <p:spPr/>
        <p:txBody>
          <a:bodyPr/>
          <a:lstStyle/>
          <a:p>
            <a:fld id="{94BA78CE-4018-468E-8435-D10D2E87BF14}" type="datetimeFigureOut">
              <a:rPr lang="it-IT" smtClean="0"/>
              <a:t>14/04/2020</a:t>
            </a:fld>
            <a:endParaRPr lang="it-IT"/>
          </a:p>
        </p:txBody>
      </p:sp>
      <p:sp>
        <p:nvSpPr>
          <p:cNvPr id="6" name="Segnaposto piè di pagina 5">
            <a:extLst>
              <a:ext uri="{FF2B5EF4-FFF2-40B4-BE49-F238E27FC236}">
                <a16:creationId xmlns:a16="http://schemas.microsoft.com/office/drawing/2014/main" id="{DDC03E05-B3D6-480C-864C-99A36127444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1A46709-9707-49C3-A6AD-59AECC6603EB}"/>
              </a:ext>
            </a:extLst>
          </p:cNvPr>
          <p:cNvSpPr>
            <a:spLocks noGrp="1"/>
          </p:cNvSpPr>
          <p:nvPr>
            <p:ph type="sldNum" sz="quarter" idx="12"/>
          </p:nvPr>
        </p:nvSpPr>
        <p:spPr/>
        <p:txBody>
          <a:bodyPr/>
          <a:lstStyle/>
          <a:p>
            <a:fld id="{BF05103E-1B11-4491-BC40-D4FB9DBED91C}" type="slidenum">
              <a:rPr lang="it-IT" smtClean="0"/>
              <a:t>‹N›</a:t>
            </a:fld>
            <a:endParaRPr lang="it-IT"/>
          </a:p>
        </p:txBody>
      </p:sp>
    </p:spTree>
    <p:extLst>
      <p:ext uri="{BB962C8B-B14F-4D97-AF65-F5344CB8AC3E}">
        <p14:creationId xmlns:p14="http://schemas.microsoft.com/office/powerpoint/2010/main" val="784246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DB5725-1A17-4F0E-8D36-5E2AB730932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A6D2A597-8BAD-45BD-9C3A-63B1BE3588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B61456EC-0493-41DA-86B5-7C0D520EC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A425468-EE6C-4DA2-9872-AEA880AFA810}"/>
              </a:ext>
            </a:extLst>
          </p:cNvPr>
          <p:cNvSpPr>
            <a:spLocks noGrp="1"/>
          </p:cNvSpPr>
          <p:nvPr>
            <p:ph type="dt" sz="half" idx="10"/>
          </p:nvPr>
        </p:nvSpPr>
        <p:spPr/>
        <p:txBody>
          <a:bodyPr/>
          <a:lstStyle/>
          <a:p>
            <a:fld id="{94BA78CE-4018-468E-8435-D10D2E87BF14}" type="datetimeFigureOut">
              <a:rPr lang="it-IT" smtClean="0"/>
              <a:t>14/04/2020</a:t>
            </a:fld>
            <a:endParaRPr lang="it-IT"/>
          </a:p>
        </p:txBody>
      </p:sp>
      <p:sp>
        <p:nvSpPr>
          <p:cNvPr id="6" name="Segnaposto piè di pagina 5">
            <a:extLst>
              <a:ext uri="{FF2B5EF4-FFF2-40B4-BE49-F238E27FC236}">
                <a16:creationId xmlns:a16="http://schemas.microsoft.com/office/drawing/2014/main" id="{FCBCC3DC-AAC1-4360-9CD6-025704C7BA9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6B099E0-2FA4-43DB-9868-5CA98C3E83BC}"/>
              </a:ext>
            </a:extLst>
          </p:cNvPr>
          <p:cNvSpPr>
            <a:spLocks noGrp="1"/>
          </p:cNvSpPr>
          <p:nvPr>
            <p:ph type="sldNum" sz="quarter" idx="12"/>
          </p:nvPr>
        </p:nvSpPr>
        <p:spPr/>
        <p:txBody>
          <a:bodyPr/>
          <a:lstStyle/>
          <a:p>
            <a:fld id="{BF05103E-1B11-4491-BC40-D4FB9DBED91C}" type="slidenum">
              <a:rPr lang="it-IT" smtClean="0"/>
              <a:t>‹N›</a:t>
            </a:fld>
            <a:endParaRPr lang="it-IT"/>
          </a:p>
        </p:txBody>
      </p:sp>
    </p:spTree>
    <p:extLst>
      <p:ext uri="{BB962C8B-B14F-4D97-AF65-F5344CB8AC3E}">
        <p14:creationId xmlns:p14="http://schemas.microsoft.com/office/powerpoint/2010/main" val="2396664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BD2FD40-C948-4758-9095-5E5493DF9E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3FA533F-1512-4598-B3E1-DE52BFABCD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2342E0B-A783-4552-9CF1-F6A1B4B6FE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BA78CE-4018-468E-8435-D10D2E87BF14}" type="datetimeFigureOut">
              <a:rPr lang="it-IT" smtClean="0"/>
              <a:t>14/04/2020</a:t>
            </a:fld>
            <a:endParaRPr lang="it-IT"/>
          </a:p>
        </p:txBody>
      </p:sp>
      <p:sp>
        <p:nvSpPr>
          <p:cNvPr id="5" name="Segnaposto piè di pagina 4">
            <a:extLst>
              <a:ext uri="{FF2B5EF4-FFF2-40B4-BE49-F238E27FC236}">
                <a16:creationId xmlns:a16="http://schemas.microsoft.com/office/drawing/2014/main" id="{4DECCBC6-1D32-40CF-91BE-36809E5D2A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04AD085-8D51-4D2E-8211-2CF032F708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5103E-1B11-4491-BC40-D4FB9DBED91C}" type="slidenum">
              <a:rPr lang="it-IT" smtClean="0"/>
              <a:t>‹N›</a:t>
            </a:fld>
            <a:endParaRPr lang="it-IT"/>
          </a:p>
        </p:txBody>
      </p:sp>
    </p:spTree>
    <p:extLst>
      <p:ext uri="{BB962C8B-B14F-4D97-AF65-F5344CB8AC3E}">
        <p14:creationId xmlns:p14="http://schemas.microsoft.com/office/powerpoint/2010/main" val="4066367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42565C-E3CC-4EF0-8093-88FCC788A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8027347"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8BD42B7-A72F-4604-9F86-875655B4245E}"/>
              </a:ext>
            </a:extLst>
          </p:cNvPr>
          <p:cNvSpPr>
            <a:spLocks noGrp="1"/>
          </p:cNvSpPr>
          <p:nvPr>
            <p:ph type="ctrTitle"/>
          </p:nvPr>
        </p:nvSpPr>
        <p:spPr>
          <a:xfrm>
            <a:off x="879620" y="1471351"/>
            <a:ext cx="7108911" cy="4016621"/>
          </a:xfrm>
        </p:spPr>
        <p:txBody>
          <a:bodyPr anchor="ctr">
            <a:normAutofit/>
          </a:bodyPr>
          <a:lstStyle/>
          <a:p>
            <a:pPr algn="l"/>
            <a:r>
              <a:rPr lang="it-IT" sz="5400" b="1" dirty="0" err="1"/>
              <a:t>Where</a:t>
            </a:r>
            <a:r>
              <a:rPr lang="it-IT" sz="5400" b="1" dirty="0"/>
              <a:t> to build the cinema?</a:t>
            </a:r>
            <a:endParaRPr lang="it-IT" sz="5400" dirty="0"/>
          </a:p>
        </p:txBody>
      </p:sp>
      <p:sp>
        <p:nvSpPr>
          <p:cNvPr id="3" name="Sottotitolo 2">
            <a:extLst>
              <a:ext uri="{FF2B5EF4-FFF2-40B4-BE49-F238E27FC236}">
                <a16:creationId xmlns:a16="http://schemas.microsoft.com/office/drawing/2014/main" id="{B321D199-B6A6-4635-BE5A-9995355148B5}"/>
              </a:ext>
            </a:extLst>
          </p:cNvPr>
          <p:cNvSpPr>
            <a:spLocks noGrp="1"/>
          </p:cNvSpPr>
          <p:nvPr>
            <p:ph type="subTitle" idx="1"/>
          </p:nvPr>
        </p:nvSpPr>
        <p:spPr>
          <a:xfrm>
            <a:off x="8650794" y="1845264"/>
            <a:ext cx="3458348" cy="3268794"/>
          </a:xfrm>
        </p:spPr>
        <p:txBody>
          <a:bodyPr anchor="ctr">
            <a:normAutofit/>
          </a:bodyPr>
          <a:lstStyle/>
          <a:p>
            <a:pPr algn="l"/>
            <a:r>
              <a:rPr lang="it-IT" sz="2800" dirty="0"/>
              <a:t>Data Science </a:t>
            </a:r>
            <a:r>
              <a:rPr lang="it-IT" sz="2800" dirty="0" err="1"/>
              <a:t>Capstone</a:t>
            </a:r>
            <a:endParaRPr lang="it-IT" sz="2800" b="1" dirty="0"/>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5690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6C62DC2-102E-4C3B-AEE1-5A090AC2ED03}"/>
              </a:ext>
            </a:extLst>
          </p:cNvPr>
          <p:cNvSpPr>
            <a:spLocks noGrp="1"/>
          </p:cNvSpPr>
          <p:nvPr>
            <p:ph type="title"/>
          </p:nvPr>
        </p:nvSpPr>
        <p:spPr>
          <a:xfrm>
            <a:off x="589560" y="856180"/>
            <a:ext cx="4560584" cy="1128068"/>
          </a:xfrm>
        </p:spPr>
        <p:txBody>
          <a:bodyPr anchor="ctr">
            <a:normAutofit/>
          </a:bodyPr>
          <a:lstStyle/>
          <a:p>
            <a:r>
              <a:rPr lang="en-US" sz="4000" b="1"/>
              <a:t>Business Problem</a:t>
            </a:r>
            <a:endParaRPr lang="it-IT" sz="400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6D73D730-A270-40D1-A8D1-9A6597BC8048}"/>
              </a:ext>
            </a:extLst>
          </p:cNvPr>
          <p:cNvSpPr>
            <a:spLocks noGrp="1"/>
          </p:cNvSpPr>
          <p:nvPr>
            <p:ph idx="1"/>
          </p:nvPr>
        </p:nvSpPr>
        <p:spPr>
          <a:xfrm>
            <a:off x="590719" y="2330505"/>
            <a:ext cx="4559425" cy="3979585"/>
          </a:xfrm>
        </p:spPr>
        <p:txBody>
          <a:bodyPr anchor="ctr">
            <a:normAutofit/>
          </a:bodyPr>
          <a:lstStyle/>
          <a:p>
            <a:pPr marL="0" indent="0">
              <a:buNone/>
            </a:pPr>
            <a:endParaRPr lang="en-US" sz="2000" b="1" dirty="0"/>
          </a:p>
          <a:p>
            <a:pPr marL="0" indent="0">
              <a:buNone/>
            </a:pPr>
            <a:r>
              <a:rPr lang="en-US" sz="2000" dirty="0"/>
              <a:t>Suppose that a multinational company that operates in the </a:t>
            </a:r>
            <a:r>
              <a:rPr lang="en-US" sz="2000" b="1" dirty="0"/>
              <a:t>film industry </a:t>
            </a:r>
            <a:r>
              <a:rPr lang="en-US" sz="2000" dirty="0"/>
              <a:t>would like to open a new cinema in Toronto, and it takes you in charge to offer them the best solution to which strategically is the best spot where to build the new cinema, considering the surrounding areas after a detailed analysis.</a:t>
            </a:r>
          </a:p>
          <a:p>
            <a:endParaRPr lang="it-IT" sz="2000" dirty="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interni, soffitto, tavolo, edificio&#10;&#10;Descrizione generata automaticamente">
            <a:extLst>
              <a:ext uri="{FF2B5EF4-FFF2-40B4-BE49-F238E27FC236}">
                <a16:creationId xmlns:a16="http://schemas.microsoft.com/office/drawing/2014/main" id="{1A2813ED-C345-4159-9990-9202CBDE035B}"/>
              </a:ext>
            </a:extLst>
          </p:cNvPr>
          <p:cNvPicPr>
            <a:picLocks noChangeAspect="1"/>
          </p:cNvPicPr>
          <p:nvPr/>
        </p:nvPicPr>
        <p:blipFill rotWithShape="1">
          <a:blip r:embed="rId2">
            <a:extLst>
              <a:ext uri="{28A0092B-C50C-407E-A947-70E740481C1C}">
                <a14:useLocalDpi xmlns:a14="http://schemas.microsoft.com/office/drawing/2010/main" val="0"/>
              </a:ext>
            </a:extLst>
          </a:blip>
          <a:srcRect l="9667" r="12965"/>
          <a:stretch/>
        </p:blipFill>
        <p:spPr>
          <a:xfrm>
            <a:off x="5977788" y="799352"/>
            <a:ext cx="5425410" cy="5259296"/>
          </a:xfrm>
          <a:prstGeom prst="rect">
            <a:avLst/>
          </a:prstGeom>
        </p:spPr>
      </p:pic>
    </p:spTree>
    <p:extLst>
      <p:ext uri="{BB962C8B-B14F-4D97-AF65-F5344CB8AC3E}">
        <p14:creationId xmlns:p14="http://schemas.microsoft.com/office/powerpoint/2010/main" val="478881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Immagine 13" descr="Immagine che contiene interni, soffitto, tavolo, edificio&#10;&#10;Descrizione generata automaticamente">
            <a:extLst>
              <a:ext uri="{FF2B5EF4-FFF2-40B4-BE49-F238E27FC236}">
                <a16:creationId xmlns:a16="http://schemas.microsoft.com/office/drawing/2014/main" id="{25E77D7B-691A-408B-B2D5-086B972DD98A}"/>
              </a:ext>
            </a:extLst>
          </p:cNvPr>
          <p:cNvPicPr>
            <a:picLocks noChangeAspect="1"/>
          </p:cNvPicPr>
          <p:nvPr/>
        </p:nvPicPr>
        <p:blipFill rotWithShape="1">
          <a:blip r:embed="rId2">
            <a:alphaModFix amt="70000"/>
            <a:extLst>
              <a:ext uri="{28A0092B-C50C-407E-A947-70E740481C1C}">
                <a14:useLocalDpi xmlns:a14="http://schemas.microsoft.com/office/drawing/2010/main" val="0"/>
              </a:ext>
            </a:extLst>
          </a:blip>
          <a:srcRect l="9667" r="12965"/>
          <a:stretch/>
        </p:blipFill>
        <p:spPr>
          <a:xfrm>
            <a:off x="-1" y="1139083"/>
            <a:ext cx="5672841" cy="4964528"/>
          </a:xfrm>
          <a:prstGeom prst="rect">
            <a:avLst/>
          </a:prstGeom>
        </p:spPr>
      </p:pic>
      <p:sp>
        <p:nvSpPr>
          <p:cNvPr id="3" name="Segnaposto contenuto 2">
            <a:extLst>
              <a:ext uri="{FF2B5EF4-FFF2-40B4-BE49-F238E27FC236}">
                <a16:creationId xmlns:a16="http://schemas.microsoft.com/office/drawing/2014/main" id="{9E94CB84-43D6-4C80-96DF-8E3D11675FD2}"/>
              </a:ext>
            </a:extLst>
          </p:cNvPr>
          <p:cNvSpPr>
            <a:spLocks noGrp="1"/>
          </p:cNvSpPr>
          <p:nvPr>
            <p:ph idx="1"/>
          </p:nvPr>
        </p:nvSpPr>
        <p:spPr>
          <a:xfrm>
            <a:off x="6096001" y="1336329"/>
            <a:ext cx="5260848" cy="4382588"/>
          </a:xfrm>
        </p:spPr>
        <p:txBody>
          <a:bodyPr anchor="ctr">
            <a:normAutofit/>
          </a:bodyPr>
          <a:lstStyle/>
          <a:p>
            <a:pPr marL="0" indent="0">
              <a:buNone/>
            </a:pPr>
            <a:r>
              <a:rPr lang="en-US" sz="2000" dirty="0"/>
              <a:t>I will use the data related to the neighborhoods of Toronto, and I will enrich them with more specific details about what I can find in the venues of the different areas in order to have a more complete overview. In this task </a:t>
            </a:r>
            <a:r>
              <a:rPr lang="en-US" sz="2000" b="1" dirty="0"/>
              <a:t>Foursquare </a:t>
            </a:r>
            <a:r>
              <a:rPr lang="en-US" sz="2000" dirty="0"/>
              <a:t>will play a vital role because it will ensure a precise and fast survey of the activities/shops around and will allow an efficient comparison of the different areas.</a:t>
            </a:r>
            <a:endParaRPr lang="it-IT" sz="2000" dirty="0"/>
          </a:p>
        </p:txBody>
      </p:sp>
      <p:sp>
        <p:nvSpPr>
          <p:cNvPr id="2" name="Titolo 1">
            <a:extLst>
              <a:ext uri="{FF2B5EF4-FFF2-40B4-BE49-F238E27FC236}">
                <a16:creationId xmlns:a16="http://schemas.microsoft.com/office/drawing/2014/main" id="{74016E69-5C11-40BF-BB19-FA6E8761B41A}"/>
              </a:ext>
            </a:extLst>
          </p:cNvPr>
          <p:cNvSpPr>
            <a:spLocks noGrp="1"/>
          </p:cNvSpPr>
          <p:nvPr>
            <p:ph type="title"/>
          </p:nvPr>
        </p:nvSpPr>
        <p:spPr>
          <a:xfrm>
            <a:off x="1045028" y="1336329"/>
            <a:ext cx="3892732" cy="4382588"/>
          </a:xfrm>
        </p:spPr>
        <p:txBody>
          <a:bodyPr anchor="ctr">
            <a:normAutofit/>
          </a:bodyPr>
          <a:lstStyle/>
          <a:p>
            <a:pPr algn="ctr"/>
            <a:r>
              <a:rPr lang="it-IT" sz="3200" b="1" dirty="0"/>
              <a:t> Data Presentation</a:t>
            </a:r>
            <a:endParaRPr lang="it-IT" sz="3200" dirty="0"/>
          </a:p>
        </p:txBody>
      </p:sp>
    </p:spTree>
    <p:extLst>
      <p:ext uri="{BB962C8B-B14F-4D97-AF65-F5344CB8AC3E}">
        <p14:creationId xmlns:p14="http://schemas.microsoft.com/office/powerpoint/2010/main" val="364359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Immagine 13" descr="Immagine che contiene interni, soffitto, tavolo, edificio&#10;&#10;Descrizione generata automaticamente">
            <a:extLst>
              <a:ext uri="{FF2B5EF4-FFF2-40B4-BE49-F238E27FC236}">
                <a16:creationId xmlns:a16="http://schemas.microsoft.com/office/drawing/2014/main" id="{25E77D7B-691A-408B-B2D5-086B972DD98A}"/>
              </a:ext>
            </a:extLst>
          </p:cNvPr>
          <p:cNvPicPr>
            <a:picLocks noChangeAspect="1"/>
          </p:cNvPicPr>
          <p:nvPr/>
        </p:nvPicPr>
        <p:blipFill rotWithShape="1">
          <a:blip r:embed="rId2">
            <a:alphaModFix amt="70000"/>
            <a:extLst>
              <a:ext uri="{28A0092B-C50C-407E-A947-70E740481C1C}">
                <a14:useLocalDpi xmlns:a14="http://schemas.microsoft.com/office/drawing/2010/main" val="0"/>
              </a:ext>
            </a:extLst>
          </a:blip>
          <a:srcRect l="9667" r="12965"/>
          <a:stretch/>
        </p:blipFill>
        <p:spPr>
          <a:xfrm>
            <a:off x="1980" y="1139083"/>
            <a:ext cx="5672841" cy="4964528"/>
          </a:xfrm>
          <a:prstGeom prst="rect">
            <a:avLst/>
          </a:prstGeom>
        </p:spPr>
      </p:pic>
      <p:sp>
        <p:nvSpPr>
          <p:cNvPr id="3" name="Segnaposto contenuto 2">
            <a:extLst>
              <a:ext uri="{FF2B5EF4-FFF2-40B4-BE49-F238E27FC236}">
                <a16:creationId xmlns:a16="http://schemas.microsoft.com/office/drawing/2014/main" id="{9E94CB84-43D6-4C80-96DF-8E3D11675FD2}"/>
              </a:ext>
            </a:extLst>
          </p:cNvPr>
          <p:cNvSpPr>
            <a:spLocks noGrp="1"/>
          </p:cNvSpPr>
          <p:nvPr>
            <p:ph idx="1"/>
          </p:nvPr>
        </p:nvSpPr>
        <p:spPr>
          <a:xfrm>
            <a:off x="6096001" y="1336329"/>
            <a:ext cx="5260848" cy="4382588"/>
          </a:xfrm>
        </p:spPr>
        <p:txBody>
          <a:bodyPr anchor="ctr">
            <a:normAutofit/>
          </a:bodyPr>
          <a:lstStyle/>
          <a:p>
            <a:pPr marL="0" indent="0">
              <a:buNone/>
            </a:pPr>
            <a:r>
              <a:rPr lang="en-US" sz="2000" dirty="0"/>
              <a:t>In this project I am going to compare different areas around Toronto, trying to identify the optimal choice considering different parameters such as:</a:t>
            </a:r>
          </a:p>
          <a:p>
            <a:r>
              <a:rPr lang="en-US" sz="2000" u="sng" dirty="0"/>
              <a:t>parking availability</a:t>
            </a:r>
            <a:r>
              <a:rPr lang="en-US" sz="2000" dirty="0"/>
              <a:t> </a:t>
            </a:r>
          </a:p>
          <a:p>
            <a:r>
              <a:rPr lang="en-US" sz="2000" u="sng" dirty="0"/>
              <a:t>presence of restaurants in the nearby</a:t>
            </a:r>
          </a:p>
          <a:p>
            <a:pPr marL="0" indent="0">
              <a:buNone/>
            </a:pPr>
            <a:r>
              <a:rPr lang="en-US" sz="2000" dirty="0"/>
              <a:t>Therefore using a </a:t>
            </a:r>
            <a:r>
              <a:rPr lang="en-US" sz="2000" b="1" dirty="0"/>
              <a:t>K-</a:t>
            </a:r>
            <a:r>
              <a:rPr lang="en-US" sz="2000" b="1" dirty="0" err="1"/>
              <a:t>nn</a:t>
            </a:r>
            <a:r>
              <a:rPr lang="en-US" sz="2000" dirty="0"/>
              <a:t> algorithm I will be able to identify different clusters across the city and visualizing them select the optimal one, where I can find opportunities in terms of unanswered demands from the residents and synergies with existing activities/shops</a:t>
            </a:r>
          </a:p>
        </p:txBody>
      </p:sp>
      <p:sp>
        <p:nvSpPr>
          <p:cNvPr id="2" name="Titolo 1">
            <a:extLst>
              <a:ext uri="{FF2B5EF4-FFF2-40B4-BE49-F238E27FC236}">
                <a16:creationId xmlns:a16="http://schemas.microsoft.com/office/drawing/2014/main" id="{74016E69-5C11-40BF-BB19-FA6E8761B41A}"/>
              </a:ext>
            </a:extLst>
          </p:cNvPr>
          <p:cNvSpPr>
            <a:spLocks noGrp="1"/>
          </p:cNvSpPr>
          <p:nvPr>
            <p:ph type="title"/>
          </p:nvPr>
        </p:nvSpPr>
        <p:spPr>
          <a:xfrm>
            <a:off x="1045028" y="1336329"/>
            <a:ext cx="3892732" cy="4382588"/>
          </a:xfrm>
        </p:spPr>
        <p:txBody>
          <a:bodyPr anchor="ctr">
            <a:normAutofit/>
          </a:bodyPr>
          <a:lstStyle/>
          <a:p>
            <a:pPr algn="ctr"/>
            <a:r>
              <a:rPr lang="it-IT" sz="3200" b="1" dirty="0"/>
              <a:t>Methodology</a:t>
            </a:r>
            <a:endParaRPr lang="it-IT" sz="3200" dirty="0"/>
          </a:p>
        </p:txBody>
      </p:sp>
    </p:spTree>
    <p:extLst>
      <p:ext uri="{BB962C8B-B14F-4D97-AF65-F5344CB8AC3E}">
        <p14:creationId xmlns:p14="http://schemas.microsoft.com/office/powerpoint/2010/main" val="1834356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Immagine 13" descr="Immagine che contiene interni, soffitto, tavolo, edificio&#10;&#10;Descrizione generata automaticamente">
            <a:extLst>
              <a:ext uri="{FF2B5EF4-FFF2-40B4-BE49-F238E27FC236}">
                <a16:creationId xmlns:a16="http://schemas.microsoft.com/office/drawing/2014/main" id="{25E77D7B-691A-408B-B2D5-086B972DD98A}"/>
              </a:ext>
            </a:extLst>
          </p:cNvPr>
          <p:cNvPicPr>
            <a:picLocks noChangeAspect="1"/>
          </p:cNvPicPr>
          <p:nvPr/>
        </p:nvPicPr>
        <p:blipFill rotWithShape="1">
          <a:blip r:embed="rId2">
            <a:alphaModFix amt="70000"/>
            <a:extLst>
              <a:ext uri="{28A0092B-C50C-407E-A947-70E740481C1C}">
                <a14:useLocalDpi xmlns:a14="http://schemas.microsoft.com/office/drawing/2010/main" val="0"/>
              </a:ext>
            </a:extLst>
          </a:blip>
          <a:srcRect l="9667" r="12965"/>
          <a:stretch/>
        </p:blipFill>
        <p:spPr>
          <a:xfrm>
            <a:off x="4090" y="1139083"/>
            <a:ext cx="5672841" cy="4964528"/>
          </a:xfrm>
          <a:prstGeom prst="rect">
            <a:avLst/>
          </a:prstGeom>
        </p:spPr>
      </p:pic>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4016E69-5C11-40BF-BB19-FA6E8761B41A}"/>
              </a:ext>
            </a:extLst>
          </p:cNvPr>
          <p:cNvSpPr>
            <a:spLocks noGrp="1"/>
          </p:cNvSpPr>
          <p:nvPr>
            <p:ph type="title"/>
          </p:nvPr>
        </p:nvSpPr>
        <p:spPr>
          <a:xfrm>
            <a:off x="1032194" y="1336329"/>
            <a:ext cx="3892732" cy="4382588"/>
          </a:xfrm>
        </p:spPr>
        <p:txBody>
          <a:bodyPr anchor="ctr">
            <a:normAutofit/>
          </a:bodyPr>
          <a:lstStyle/>
          <a:p>
            <a:pPr algn="ctr"/>
            <a:r>
              <a:rPr lang="it-IT" sz="3200" b="1" dirty="0"/>
              <a:t>Results</a:t>
            </a:r>
            <a:endParaRPr lang="it-IT" sz="3200" dirty="0"/>
          </a:p>
        </p:txBody>
      </p:sp>
      <p:pic>
        <p:nvPicPr>
          <p:cNvPr id="7" name="Immagine 6">
            <a:extLst>
              <a:ext uri="{FF2B5EF4-FFF2-40B4-BE49-F238E27FC236}">
                <a16:creationId xmlns:a16="http://schemas.microsoft.com/office/drawing/2014/main" id="{CABA4533-BAF4-4966-B571-CA43147B1D40}"/>
              </a:ext>
            </a:extLst>
          </p:cNvPr>
          <p:cNvPicPr>
            <a:picLocks noChangeAspect="1"/>
          </p:cNvPicPr>
          <p:nvPr/>
        </p:nvPicPr>
        <p:blipFill>
          <a:blip r:embed="rId3"/>
          <a:stretch>
            <a:fillRect/>
          </a:stretch>
        </p:blipFill>
        <p:spPr>
          <a:xfrm>
            <a:off x="5881665" y="2678047"/>
            <a:ext cx="5685013" cy="1501270"/>
          </a:xfrm>
          <a:prstGeom prst="rect">
            <a:avLst/>
          </a:prstGeom>
        </p:spPr>
      </p:pic>
      <p:sp>
        <p:nvSpPr>
          <p:cNvPr id="8" name="Rettangolo 7">
            <a:extLst>
              <a:ext uri="{FF2B5EF4-FFF2-40B4-BE49-F238E27FC236}">
                <a16:creationId xmlns:a16="http://schemas.microsoft.com/office/drawing/2014/main" id="{DD7DEA0F-1E63-45EE-BC7B-EDD1CB971C51}"/>
              </a:ext>
            </a:extLst>
          </p:cNvPr>
          <p:cNvSpPr/>
          <p:nvPr/>
        </p:nvSpPr>
        <p:spPr>
          <a:xfrm>
            <a:off x="7499660" y="3348039"/>
            <a:ext cx="266701" cy="732223"/>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Rettangolo 17">
            <a:extLst>
              <a:ext uri="{FF2B5EF4-FFF2-40B4-BE49-F238E27FC236}">
                <a16:creationId xmlns:a16="http://schemas.microsoft.com/office/drawing/2014/main" id="{EF7B5D3C-5644-46B9-9184-E856B8EDC2E9}"/>
              </a:ext>
            </a:extLst>
          </p:cNvPr>
          <p:cNvSpPr/>
          <p:nvPr/>
        </p:nvSpPr>
        <p:spPr>
          <a:xfrm>
            <a:off x="8590820" y="3348038"/>
            <a:ext cx="633079" cy="73222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22">
            <a:extLst>
              <a:ext uri="{FF2B5EF4-FFF2-40B4-BE49-F238E27FC236}">
                <a16:creationId xmlns:a16="http://schemas.microsoft.com/office/drawing/2014/main" id="{2DDB89AF-C803-494A-B2B4-057C053AA729}"/>
              </a:ext>
            </a:extLst>
          </p:cNvPr>
          <p:cNvSpPr/>
          <p:nvPr/>
        </p:nvSpPr>
        <p:spPr>
          <a:xfrm>
            <a:off x="9966663" y="3348037"/>
            <a:ext cx="1600015" cy="73222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065926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Immagine 13" descr="Immagine che contiene interni, soffitto, tavolo, edificio&#10;&#10;Descrizione generata automaticamente">
            <a:extLst>
              <a:ext uri="{FF2B5EF4-FFF2-40B4-BE49-F238E27FC236}">
                <a16:creationId xmlns:a16="http://schemas.microsoft.com/office/drawing/2014/main" id="{25E77D7B-691A-408B-B2D5-086B972DD98A}"/>
              </a:ext>
            </a:extLst>
          </p:cNvPr>
          <p:cNvPicPr>
            <a:picLocks noChangeAspect="1"/>
          </p:cNvPicPr>
          <p:nvPr/>
        </p:nvPicPr>
        <p:blipFill rotWithShape="1">
          <a:blip r:embed="rId2">
            <a:alphaModFix amt="70000"/>
            <a:extLst>
              <a:ext uri="{28A0092B-C50C-407E-A947-70E740481C1C}">
                <a14:useLocalDpi xmlns:a14="http://schemas.microsoft.com/office/drawing/2010/main" val="0"/>
              </a:ext>
            </a:extLst>
          </a:blip>
          <a:srcRect l="9667" r="12965"/>
          <a:stretch/>
        </p:blipFill>
        <p:spPr>
          <a:xfrm>
            <a:off x="4090" y="1139083"/>
            <a:ext cx="5672841" cy="4964528"/>
          </a:xfrm>
          <a:prstGeom prst="rect">
            <a:avLst/>
          </a:prstGeom>
        </p:spPr>
      </p:pic>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9E94CB84-43D6-4C80-96DF-8E3D11675FD2}"/>
              </a:ext>
            </a:extLst>
          </p:cNvPr>
          <p:cNvSpPr>
            <a:spLocks noGrp="1"/>
          </p:cNvSpPr>
          <p:nvPr>
            <p:ph idx="1"/>
          </p:nvPr>
        </p:nvSpPr>
        <p:spPr>
          <a:xfrm>
            <a:off x="6096001" y="1336329"/>
            <a:ext cx="5260848" cy="4382588"/>
          </a:xfrm>
        </p:spPr>
        <p:txBody>
          <a:bodyPr anchor="ctr">
            <a:normAutofit/>
          </a:bodyPr>
          <a:lstStyle/>
          <a:p>
            <a:pPr marL="0" indent="0">
              <a:buNone/>
            </a:pPr>
            <a:r>
              <a:rPr lang="en-US" sz="2000" dirty="0"/>
              <a:t>As you can notice the best area where build a cinema is that one described by </a:t>
            </a:r>
            <a:r>
              <a:rPr lang="en-US" sz="2000" b="1" dirty="0"/>
              <a:t>Cluster 4</a:t>
            </a:r>
            <a:r>
              <a:rPr lang="en-US" sz="2000" dirty="0"/>
              <a:t> where due to the proximity to the </a:t>
            </a:r>
            <a:r>
              <a:rPr lang="en-US" sz="2000" u="sng" dirty="0"/>
              <a:t>stadium</a:t>
            </a:r>
            <a:r>
              <a:rPr lang="en-US" sz="2000" dirty="0"/>
              <a:t> we have parking availability and of course the presence of dining </a:t>
            </a:r>
            <a:r>
              <a:rPr lang="en-US" sz="2000" u="sng" dirty="0"/>
              <a:t>restaurants</a:t>
            </a:r>
            <a:r>
              <a:rPr lang="en-US" sz="2000" dirty="0"/>
              <a:t> that can play an important role, attracting people. Moreover there is not a cinema competitor in the nearby resulting therefore in a full potential client base</a:t>
            </a:r>
            <a:endParaRPr lang="en-US" sz="1600" dirty="0"/>
          </a:p>
        </p:txBody>
      </p:sp>
      <p:sp>
        <p:nvSpPr>
          <p:cNvPr id="2" name="Titolo 1">
            <a:extLst>
              <a:ext uri="{FF2B5EF4-FFF2-40B4-BE49-F238E27FC236}">
                <a16:creationId xmlns:a16="http://schemas.microsoft.com/office/drawing/2014/main" id="{74016E69-5C11-40BF-BB19-FA6E8761B41A}"/>
              </a:ext>
            </a:extLst>
          </p:cNvPr>
          <p:cNvSpPr>
            <a:spLocks noGrp="1"/>
          </p:cNvSpPr>
          <p:nvPr>
            <p:ph type="title"/>
          </p:nvPr>
        </p:nvSpPr>
        <p:spPr>
          <a:xfrm>
            <a:off x="1032194" y="1336329"/>
            <a:ext cx="3892732" cy="4382588"/>
          </a:xfrm>
        </p:spPr>
        <p:txBody>
          <a:bodyPr anchor="ctr">
            <a:normAutofit/>
          </a:bodyPr>
          <a:lstStyle/>
          <a:p>
            <a:pPr algn="ctr"/>
            <a:r>
              <a:rPr lang="it-IT" sz="3200" b="1" dirty="0"/>
              <a:t>Results</a:t>
            </a:r>
            <a:endParaRPr lang="it-IT" sz="3200" dirty="0"/>
          </a:p>
        </p:txBody>
      </p:sp>
    </p:spTree>
    <p:extLst>
      <p:ext uri="{BB962C8B-B14F-4D97-AF65-F5344CB8AC3E}">
        <p14:creationId xmlns:p14="http://schemas.microsoft.com/office/powerpoint/2010/main" val="64226975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Words>
  <Application>Microsoft Office PowerPoint</Application>
  <PresentationFormat>Widescreen</PresentationFormat>
  <Paragraphs>15</Paragraphs>
  <Slides>6</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6</vt:i4>
      </vt:variant>
    </vt:vector>
  </HeadingPairs>
  <TitlesOfParts>
    <vt:vector size="10" baseType="lpstr">
      <vt:lpstr>Arial</vt:lpstr>
      <vt:lpstr>Calibri</vt:lpstr>
      <vt:lpstr>Calibri Light</vt:lpstr>
      <vt:lpstr>Tema di Office</vt:lpstr>
      <vt:lpstr>Where to build the cinema?</vt:lpstr>
      <vt:lpstr>Business Problem</vt:lpstr>
      <vt:lpstr> Data Presentation</vt:lpstr>
      <vt:lpstr>Methodology</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to build the cinema?</dc:title>
  <dc:creator>tommaso canzian</dc:creator>
  <cp:lastModifiedBy>tommaso canzian</cp:lastModifiedBy>
  <cp:revision>4</cp:revision>
  <dcterms:created xsi:type="dcterms:W3CDTF">2020-04-14T16:38:54Z</dcterms:created>
  <dcterms:modified xsi:type="dcterms:W3CDTF">2020-04-14T17:27:59Z</dcterms:modified>
</cp:coreProperties>
</file>