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E3F5D-EA4E-44DD-A22E-C863D1B5335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C22F0-9AAC-4DF7-BB2A-E73F7B85B7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21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C22F0-9AAC-4DF7-BB2A-E73F7B85B79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03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8B05E5-AADA-47B1-AD60-45D08452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B2AF12-2D25-4A95-89BB-478D832C2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6CD8B9-FB6F-465C-975B-E80DABD7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620E-E4A8-4F66-B786-12F6FB2FE083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78C49-E78E-442D-82B3-9EF1FD38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7AEAD-440F-49A8-AC9F-80A0F2BD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1DDE-A1F7-4C97-9EC6-2E27AA621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927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9AF31-590A-4345-9C88-79D19CC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90B316-FFCC-46AC-96EE-8143B1F5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B5D4B2-F494-4BFD-9FEC-5AF3617F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620E-E4A8-4F66-B786-12F6FB2FE083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C5C7DB-1A47-4893-A0CF-C446EB27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6A283A-AE7D-4BC7-B40C-EEDFE921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1DDE-A1F7-4C97-9EC6-2E27AA621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3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6CBC53-74E3-406F-A3F7-50FA81E32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C4BF71-E8FE-4EF1-941F-766555BD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2C4907-7F32-4724-A271-6C51F626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620E-E4A8-4F66-B786-12F6FB2FE083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0CEB60-B90B-4BAF-8A09-E7D73368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7234A8-1EAB-4A8A-8F36-D75977F9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1DDE-A1F7-4C97-9EC6-2E27AA621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23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3BC91-8B88-44E4-A8F2-B48FBE99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677B3F-2874-487A-82EF-8CD7CEABC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A85598-FE09-4F5C-BA35-CA7F3648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620E-E4A8-4F66-B786-12F6FB2FE083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F1E5B-CD26-4883-BFC1-84ED30D5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FA2915-2385-4EE7-82DB-77373708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1DDE-A1F7-4C97-9EC6-2E27AA621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07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FEB2C-0970-43C1-9E33-CB1A4884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151FFF-3EB7-4A9B-840F-23C8E7F7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C23172-656F-4899-A4D1-BF959461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620E-E4A8-4F66-B786-12F6FB2FE083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89014D-C25B-4F02-A54F-7E084026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E830FE-01E5-4461-B8E6-D5E75948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1DDE-A1F7-4C97-9EC6-2E27AA621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49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B6ED9-30C6-4A89-BDDE-5207E7EC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33665-F6DF-43AD-9353-E74125569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27EB2E-832D-4F15-A9DC-BEB1473C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953C1B-55BA-49C4-BB30-27967D6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620E-E4A8-4F66-B786-12F6FB2FE083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E3A202-9987-4E24-BA0A-BBED56F1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64B978-664C-4F26-B986-D39A73D7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1DDE-A1F7-4C97-9EC6-2E27AA621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7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CC781-91A0-49E7-AC53-957F9F2E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7DC6B1-FA36-4B36-82E9-9E0A95D6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91A1DD-959E-4F9D-A01B-E624365A5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BD45F9D-AD98-4E2D-8332-8B981B702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09A05CC-D95E-40CD-856C-D4555ED9C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14F147-418D-4349-84BB-F09D70C4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620E-E4A8-4F66-B786-12F6FB2FE083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6DFD6BE-980E-43D6-BBBC-EDFEDE2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8C2B359-F4C5-4458-88E4-08EAD661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1DDE-A1F7-4C97-9EC6-2E27AA621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49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40ED9-5952-4D0C-BA05-5548741D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F386386-74A5-48CB-A26D-E2D42761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620E-E4A8-4F66-B786-12F6FB2FE083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BBE62B-6041-462C-9981-6C0CDD5B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5A23E6-37B1-4AD4-9669-F64233DD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1DDE-A1F7-4C97-9EC6-2E27AA621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0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11FCFB8-EEBB-46B5-90BC-2B84E5F7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620E-E4A8-4F66-B786-12F6FB2FE083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C42F55-1360-45F3-A4D3-46A35D73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A350AE-3EAD-4381-A619-62807F6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1DDE-A1F7-4C97-9EC6-2E27AA621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124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660E73-E318-4C3D-86DE-1018AFE0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6E18C2-0AF2-41D8-AF46-D68DEF75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A525AD-153D-4DBC-8F31-2AD6BE676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2608A3-F18C-4D28-BD9B-0946A04E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620E-E4A8-4F66-B786-12F6FB2FE083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3667DA-740C-4FE2-B68E-CA3A4506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B531D4-744D-495D-8C2F-F5AC043D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1DDE-A1F7-4C97-9EC6-2E27AA621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5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17D19D-996C-48E1-B672-C1C813B0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E0256D-9E6E-4791-A6EB-ECA8CCDCF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D18677-142A-4D33-8405-679A04D83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561F90-9B5D-40E4-9EFE-3EB81D03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620E-E4A8-4F66-B786-12F6FB2FE083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D1F3EA-E42E-4B2A-BDBF-E98C1095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9AADE3-CB52-4A52-AD95-67E035AA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1DDE-A1F7-4C97-9EC6-2E27AA621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85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0"/>
                <a:lumOff val="10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E2DBC1-FA7B-4721-89B5-CBBF98E5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BD1C0B-E8F4-4911-A2CF-F6162AA0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B7E153-E5B3-447B-8F28-004A7A981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620E-E4A8-4F66-B786-12F6FB2FE083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73927F-573D-4423-B393-A0C3EC8E4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FE6678-829A-4E3F-8AE9-A2FC0FF24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1DDE-A1F7-4C97-9EC6-2E27AA621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pubs.com/lollo096/633604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istophergandrud.github.io/networkD3/" TargetMode="External"/><Relationship Id="rId5" Type="http://schemas.openxmlformats.org/officeDocument/2006/relationships/hyperlink" Target="http://jsfiddle.net/simonraper/Bf5nM/?utm_source=website&amp;utm_medium=embed&amp;utm_campaign=Bf5nM" TargetMode="External"/><Relationship Id="rId4" Type="http://schemas.openxmlformats.org/officeDocument/2006/relationships/hyperlink" Target="https://nlp.stanford.edu/events/illvi2014/papers/sievert-illvi2014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6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EF4900-53CF-44FB-ABF5-59E5D7656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it-IT" sz="6600" b="1"/>
              <a:t>DEMS publications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E0F27A-20F6-4F8C-A7CC-79C4B3A8A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>
            <a:normAutofit/>
          </a:bodyPr>
          <a:lstStyle/>
          <a:p>
            <a:pPr algn="l"/>
            <a:r>
              <a:rPr lang="it-IT"/>
              <a:t>La classificazione degli articoli su rivista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84941D48-1737-4E58-B0A0-5F00679D5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81" t="-19150" r="-17813" b="-19652"/>
          <a:stretch/>
        </p:blipFill>
        <p:spPr>
          <a:xfrm>
            <a:off x="7604568" y="162047"/>
            <a:ext cx="4188436" cy="4692176"/>
          </a:xfrm>
          <a:custGeom>
            <a:avLst/>
            <a:gdLst/>
            <a:ahLst/>
            <a:cxnLst/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84838F-453C-4C23-915D-89B8ED1A6638}"/>
              </a:ext>
            </a:extLst>
          </p:cNvPr>
          <p:cNvSpPr txBox="1"/>
          <p:nvPr/>
        </p:nvSpPr>
        <p:spPr>
          <a:xfrm>
            <a:off x="8473440" y="5651863"/>
            <a:ext cx="349213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i="1"/>
              <a:t>Tommaso Cattaneo – 799791</a:t>
            </a:r>
          </a:p>
          <a:p>
            <a:pPr>
              <a:spcAft>
                <a:spcPts val="600"/>
              </a:spcAft>
            </a:pPr>
            <a:r>
              <a:rPr lang="it-IT" i="1"/>
              <a:t>Lorenzo Sasso - 809055</a:t>
            </a:r>
          </a:p>
        </p:txBody>
      </p:sp>
    </p:spTree>
    <p:extLst>
      <p:ext uri="{BB962C8B-B14F-4D97-AF65-F5344CB8AC3E}">
        <p14:creationId xmlns:p14="http://schemas.microsoft.com/office/powerpoint/2010/main" val="134467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7AC790-FE12-471C-B7B2-DED06456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/>
              <a:t>Processing: LDA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82331E-A40E-4C65-9BF0-1A23BEA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839" y="2229016"/>
            <a:ext cx="2728220" cy="198407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Nella </a:t>
            </a:r>
            <a:r>
              <a:rPr lang="en-GB" sz="2000" dirty="0" err="1"/>
              <a:t>figura</a:t>
            </a:r>
            <a:r>
              <a:rPr lang="en-GB" sz="2000" dirty="0"/>
              <a:t> </a:t>
            </a:r>
            <a:r>
              <a:rPr lang="en-GB" sz="2000" dirty="0" err="1"/>
              <a:t>sono</a:t>
            </a:r>
            <a:r>
              <a:rPr lang="en-GB" sz="2000" dirty="0"/>
              <a:t> </a:t>
            </a:r>
            <a:r>
              <a:rPr lang="en-GB" sz="2000" dirty="0" err="1"/>
              <a:t>riportate</a:t>
            </a:r>
            <a:r>
              <a:rPr lang="en-GB" sz="2000" dirty="0"/>
              <a:t> le 10 parole </a:t>
            </a:r>
            <a:r>
              <a:rPr lang="en-GB" sz="2000" dirty="0" err="1"/>
              <a:t>che</a:t>
            </a:r>
            <a:r>
              <a:rPr lang="en-GB" sz="2000" dirty="0"/>
              <a:t> </a:t>
            </a:r>
            <a:r>
              <a:rPr lang="en-GB" sz="2000" dirty="0" err="1"/>
              <a:t>hanno</a:t>
            </a:r>
            <a:r>
              <a:rPr lang="en-GB" sz="2000" dirty="0"/>
              <a:t> una </a:t>
            </a:r>
            <a:r>
              <a:rPr lang="en-GB" sz="2000" dirty="0" err="1"/>
              <a:t>probabilità</a:t>
            </a:r>
            <a:r>
              <a:rPr lang="en-GB" sz="2000" dirty="0"/>
              <a:t> (</a:t>
            </a:r>
            <a:r>
              <a:rPr lang="el-GR" sz="2000" dirty="0"/>
              <a:t>β</a:t>
            </a:r>
            <a:r>
              <a:rPr lang="it-IT" sz="2000" dirty="0"/>
              <a:t>) </a:t>
            </a:r>
            <a:r>
              <a:rPr lang="it-IT" sz="2000" dirty="0" err="1"/>
              <a:t>pi</a:t>
            </a:r>
            <a:r>
              <a:rPr lang="en-GB" sz="2000" dirty="0"/>
              <a:t>ù </a:t>
            </a:r>
            <a:r>
              <a:rPr lang="en-GB" sz="2000" dirty="0" err="1"/>
              <a:t>elevata</a:t>
            </a:r>
            <a:r>
              <a:rPr lang="en-GB" sz="2000" dirty="0"/>
              <a:t> di </a:t>
            </a:r>
            <a:r>
              <a:rPr lang="en-GB" sz="2000" dirty="0" err="1"/>
              <a:t>essere</a:t>
            </a:r>
            <a:r>
              <a:rPr lang="en-GB" sz="2000" dirty="0"/>
              <a:t> generate da </a:t>
            </a:r>
            <a:r>
              <a:rPr lang="en-GB" sz="2000" dirty="0" err="1"/>
              <a:t>quel</a:t>
            </a:r>
            <a:r>
              <a:rPr lang="en-GB" sz="2000" dirty="0"/>
              <a:t> topic.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FB201AF-8A56-4298-A94F-D192496F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49" y="430218"/>
            <a:ext cx="1065732" cy="114566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8FB28D7-F176-4FC3-B9C4-84C6C4D88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7" y="2292788"/>
            <a:ext cx="7833274" cy="405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3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7AC790-FE12-471C-B7B2-DED06456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/>
              <a:t>Processing: LDA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&#10;&#10;">
            <a:extLst>
              <a:ext uri="{FF2B5EF4-FFF2-40B4-BE49-F238E27FC236}">
                <a16:creationId xmlns:a16="http://schemas.microsoft.com/office/drawing/2014/main" id="{9E87FF92-C1FB-43E4-815E-59CEE222D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" y="2276819"/>
            <a:ext cx="8744598" cy="4000364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FB201AF-8A56-4298-A94F-D192496FC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49" y="430218"/>
            <a:ext cx="1065732" cy="114566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68E0BA-23AC-4130-8F27-09507242EF2C}"/>
              </a:ext>
            </a:extLst>
          </p:cNvPr>
          <p:cNvSpPr txBox="1"/>
          <p:nvPr/>
        </p:nvSpPr>
        <p:spPr>
          <a:xfrm>
            <a:off x="9077431" y="2389218"/>
            <a:ext cx="2200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Nella figura è riportato per ogni </a:t>
            </a:r>
            <a:r>
              <a:rPr lang="it-IT" sz="2000" dirty="0" err="1"/>
              <a:t>topic</a:t>
            </a:r>
            <a:r>
              <a:rPr lang="it-IT" sz="2000" dirty="0"/>
              <a:t> il numero di documenti che appartengono ad esso e le loro rispettive probabilità (</a:t>
            </a:r>
            <a:r>
              <a:rPr lang="el-GR" sz="2000" dirty="0"/>
              <a:t>ϒ</a:t>
            </a:r>
            <a:r>
              <a:rPr lang="it-IT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6223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7AC790-FE12-471C-B7B2-DED06456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/>
              <a:t>Risultati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FB201AF-8A56-4298-A94F-D192496F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49" y="430218"/>
            <a:ext cx="1065732" cy="1145662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2F5C29-3B12-4496-B2E4-72D30CD8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9872133" cy="3890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000" dirty="0"/>
              <a:t>Creazione grafico per visualizzare la classificazione degli articoli: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it-IT" sz="2000" dirty="0"/>
              <a:t>Utilizzata ϒ come misura di vicinanza di ogni articolo rispetto ad ogni </a:t>
            </a:r>
            <a:r>
              <a:rPr lang="it-IT" sz="2000" dirty="0" err="1"/>
              <a:t>topic</a:t>
            </a:r>
            <a:endParaRPr lang="it-IT" sz="2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it-IT" sz="2000" dirty="0"/>
              <a:t>Per ogni articolo viene visualizzato il collegamento solo rispetto ai </a:t>
            </a:r>
            <a:r>
              <a:rPr lang="it-IT" sz="2000" dirty="0" err="1"/>
              <a:t>topic</a:t>
            </a:r>
            <a:r>
              <a:rPr lang="it-IT" sz="2000" dirty="0"/>
              <a:t> con una probabilità ϒ </a:t>
            </a:r>
            <a:r>
              <a:rPr lang="en-GB" sz="2000" dirty="0"/>
              <a:t>&gt; 0.3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it-IT" sz="2000" dirty="0"/>
              <a:t>Utilizzo della funzione </a:t>
            </a:r>
            <a:r>
              <a:rPr lang="it-IT" sz="2000" i="1" dirty="0" err="1"/>
              <a:t>forceNetwork</a:t>
            </a:r>
            <a:r>
              <a:rPr lang="it-IT" sz="2000" i="1" dirty="0"/>
              <a:t> </a:t>
            </a:r>
            <a:r>
              <a:rPr lang="it-IT" sz="2000" dirty="0"/>
              <a:t>per rappresentare graficamente i risultati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it-IT" sz="2000" dirty="0"/>
              <a:t>Implementata una ricerca per autore/i o titolo attraverso librerie per scrivere codice HTML e </a:t>
            </a:r>
            <a:r>
              <a:rPr lang="it-IT" sz="2000" dirty="0" err="1"/>
              <a:t>Javascript</a:t>
            </a:r>
            <a:r>
              <a:rPr lang="it-IT" sz="2000" dirty="0"/>
              <a:t> in R.</a:t>
            </a:r>
          </a:p>
          <a:p>
            <a:pPr marL="514350" indent="-514350">
              <a:buFont typeface="+mj-lt"/>
              <a:buAutoNum type="arabicPeriod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94066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7AC790-FE12-471C-B7B2-DED06456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/>
              <a:t>Risultati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FB201AF-8A56-4298-A94F-D192496F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49" y="430218"/>
            <a:ext cx="1065732" cy="1145662"/>
          </a:xfrm>
          <a:prstGeom prst="rect">
            <a:avLst/>
          </a:prstGeom>
        </p:spPr>
      </p:pic>
      <p:pic>
        <p:nvPicPr>
          <p:cNvPr id="5" name="Segnaposto contenuto 4" descr="Immagine che contiene interni, sedendo, tavolo, piccolo&#10;&#10;Descrizione generata automaticamente">
            <a:extLst>
              <a:ext uri="{FF2B5EF4-FFF2-40B4-BE49-F238E27FC236}">
                <a16:creationId xmlns:a16="http://schemas.microsoft.com/office/drawing/2014/main" id="{63413903-A2FF-479E-818C-273549F1D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98" y="2203079"/>
            <a:ext cx="4295335" cy="3890963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F3AA9D6-3821-4D0A-940E-BD08DFAE1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81" y="2404553"/>
            <a:ext cx="2787793" cy="241947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C1F8EFD-E48D-4E54-BB1E-9DCE174E2222}"/>
              </a:ext>
            </a:extLst>
          </p:cNvPr>
          <p:cNvSpPr txBox="1"/>
          <p:nvPr/>
        </p:nvSpPr>
        <p:spPr>
          <a:xfrm>
            <a:off x="5869481" y="5218143"/>
            <a:ext cx="371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Clicca </a:t>
            </a:r>
            <a:r>
              <a:rPr lang="it-IT" sz="2000" dirty="0">
                <a:hlinkClick r:id="rId5"/>
              </a:rPr>
              <a:t>qui</a:t>
            </a:r>
            <a:r>
              <a:rPr lang="it-IT" sz="2000" dirty="0"/>
              <a:t> per il grafico interattivo</a:t>
            </a:r>
          </a:p>
        </p:txBody>
      </p:sp>
    </p:spTree>
    <p:extLst>
      <p:ext uri="{BB962C8B-B14F-4D97-AF65-F5344CB8AC3E}">
        <p14:creationId xmlns:p14="http://schemas.microsoft.com/office/powerpoint/2010/main" val="75698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7AC790-FE12-471C-B7B2-DED06456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/>
              <a:t>Bibliografia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FB201AF-8A56-4298-A94F-D192496F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49" y="430218"/>
            <a:ext cx="1065732" cy="1145662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D82263-0FD6-41AB-9BC5-5B529B12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3733"/>
            <a:ext cx="9791149" cy="3823230"/>
          </a:xfrm>
        </p:spPr>
        <p:txBody>
          <a:bodyPr/>
          <a:lstStyle/>
          <a:p>
            <a:r>
              <a:rPr lang="it-IT" dirty="0">
                <a:hlinkClick r:id="rId3"/>
              </a:rPr>
              <a:t>https://www.tidytextmining.com/</a:t>
            </a:r>
            <a:endParaRPr lang="it-IT" dirty="0"/>
          </a:p>
          <a:p>
            <a:r>
              <a:rPr lang="it-IT" dirty="0">
                <a:hlinkClick r:id="rId4"/>
              </a:rPr>
              <a:t>https://nlp.stanford.edu/events/illvi2014/papers/sievert-illvi2014.pdf</a:t>
            </a:r>
            <a:endParaRPr lang="it-IT" dirty="0"/>
          </a:p>
          <a:p>
            <a:r>
              <a:rPr lang="it-IT" dirty="0">
                <a:hlinkClick r:id="rId5"/>
              </a:rPr>
              <a:t>http://jsfiddle.net/simonraper/Bf5nM/?utm_source=website&amp;utm_medium=embed&amp;utm_campaign=Bf5nM</a:t>
            </a:r>
            <a:endParaRPr lang="it-IT" dirty="0"/>
          </a:p>
          <a:p>
            <a:r>
              <a:rPr lang="it-IT" dirty="0">
                <a:hlinkClick r:id="rId6"/>
              </a:rPr>
              <a:t>https://christophergandrud.github.io/networkD3/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091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EBB394-0155-462E-83A4-8CBE8C31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090C1D-7045-4E9C-8CCB-E244AF50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it-IT" sz="2400" dirty="0"/>
          </a:p>
          <a:p>
            <a:pPr>
              <a:lnSpc>
                <a:spcPct val="100000"/>
              </a:lnSpc>
            </a:pPr>
            <a:r>
              <a:rPr lang="it-IT" sz="2000" dirty="0"/>
              <a:t>DEMS</a:t>
            </a:r>
            <a:r>
              <a:rPr lang="en-GB" sz="2000" dirty="0"/>
              <a:t>: </a:t>
            </a:r>
            <a:r>
              <a:rPr lang="it-IT" sz="2000" dirty="0"/>
              <a:t>Dipartimento di Economia, Metodi Quantitativi e Strategie di Impresa dell’Università degli studi di Milano-Bicocca</a:t>
            </a:r>
          </a:p>
          <a:p>
            <a:pPr>
              <a:lnSpc>
                <a:spcPct val="100000"/>
              </a:lnSpc>
            </a:pPr>
            <a:r>
              <a:rPr lang="it-IT" sz="2000" dirty="0"/>
              <a:t>Nato nel 2012 dalla fusione del Dipartimento di Economia con gruppi di studiosi di discipline statistiche e aziendali</a:t>
            </a:r>
          </a:p>
          <a:p>
            <a:pPr>
              <a:lnSpc>
                <a:spcPct val="100000"/>
              </a:lnSpc>
            </a:pPr>
            <a:r>
              <a:rPr lang="it-IT" sz="2000" dirty="0"/>
              <a:t>50</a:t>
            </a:r>
            <a:r>
              <a:rPr lang="en-GB" sz="2000" dirty="0"/>
              <a:t>+</a:t>
            </a:r>
            <a:r>
              <a:rPr lang="it-IT" sz="2000" dirty="0"/>
              <a:t> professori, 20+ ricercatori, 25+ dottorandi</a:t>
            </a:r>
          </a:p>
          <a:p>
            <a:pPr>
              <a:lnSpc>
                <a:spcPct val="100000"/>
              </a:lnSpc>
            </a:pPr>
            <a:r>
              <a:rPr lang="it-IT" sz="2000" dirty="0"/>
              <a:t>3 sezioni: Economia, Economia e Gestione delle Imprese, Statistica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A82B1B-9298-4DCA-BF7F-42DE02F10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068" y="5260920"/>
            <a:ext cx="1065732" cy="114566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7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7AC790-FE12-471C-B7B2-DED06456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/>
              <a:t>Dataset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82331E-A40E-4C65-9BF0-1A23BEA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000" dirty="0"/>
              <a:t>2900</a:t>
            </a:r>
            <a:r>
              <a:rPr lang="en-GB" sz="2000" dirty="0"/>
              <a:t>+ </a:t>
            </a:r>
            <a:r>
              <a:rPr lang="en-GB" sz="2000" dirty="0" err="1"/>
              <a:t>pubblicazioni</a:t>
            </a:r>
            <a:r>
              <a:rPr lang="en-GB" sz="2000" dirty="0"/>
              <a:t> (</a:t>
            </a:r>
            <a:r>
              <a:rPr lang="en-GB" sz="2000" dirty="0" err="1"/>
              <a:t>articoli</a:t>
            </a:r>
            <a:r>
              <a:rPr lang="en-GB" sz="2000" dirty="0"/>
              <a:t> </a:t>
            </a:r>
            <a:r>
              <a:rPr lang="en-GB" sz="2000" dirty="0" err="1"/>
              <a:t>su</a:t>
            </a:r>
            <a:r>
              <a:rPr lang="en-GB" sz="2000" dirty="0"/>
              <a:t> </a:t>
            </a:r>
            <a:r>
              <a:rPr lang="en-GB" sz="2000" dirty="0" err="1"/>
              <a:t>rivista</a:t>
            </a:r>
            <a:r>
              <a:rPr lang="en-GB" sz="2000" dirty="0"/>
              <a:t>, </a:t>
            </a:r>
            <a:r>
              <a:rPr lang="en-GB" sz="2000" dirty="0" err="1"/>
              <a:t>interventi</a:t>
            </a:r>
            <a:r>
              <a:rPr lang="en-GB" sz="2000" dirty="0"/>
              <a:t> a </a:t>
            </a:r>
            <a:r>
              <a:rPr lang="en-GB" sz="2000" dirty="0" err="1"/>
              <a:t>convegni</a:t>
            </a:r>
            <a:r>
              <a:rPr lang="en-GB" sz="2000" dirty="0"/>
              <a:t>, </a:t>
            </a:r>
            <a:r>
              <a:rPr lang="en-GB" sz="2000" dirty="0" err="1"/>
              <a:t>tesi</a:t>
            </a:r>
            <a:r>
              <a:rPr lang="en-GB" sz="2000" dirty="0"/>
              <a:t> di </a:t>
            </a:r>
            <a:r>
              <a:rPr lang="en-GB" sz="2000" dirty="0" err="1"/>
              <a:t>dottorato</a:t>
            </a:r>
            <a:r>
              <a:rPr lang="en-GB" sz="2000" dirty="0"/>
              <a:t>, </a:t>
            </a:r>
            <a:r>
              <a:rPr lang="en-GB" sz="2000" dirty="0" err="1"/>
              <a:t>ecc</a:t>
            </a:r>
            <a:r>
              <a:rPr lang="en-GB" sz="2000" dirty="0"/>
              <a:t>.)</a:t>
            </a:r>
          </a:p>
          <a:p>
            <a:pPr>
              <a:lnSpc>
                <a:spcPct val="100000"/>
              </a:lnSpc>
            </a:pPr>
            <a:r>
              <a:rPr lang="it-IT" sz="2000" dirty="0"/>
              <a:t>200+ attributi, tra cui i seguenti utilizzati per l’analisi: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it-IT" sz="2000" dirty="0"/>
              <a:t>Id prodotto </a:t>
            </a:r>
            <a:r>
              <a:rPr lang="it-IT" sz="2000" dirty="0">
                <a:sym typeface="Wingdings" panose="05000000000000000000" pitchFamily="2" charset="2"/>
              </a:rPr>
              <a:t> identificativo della pubblicazione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it-IT" sz="2000" dirty="0"/>
              <a:t>Titolo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it-IT" sz="2000" dirty="0"/>
              <a:t>Tipologia (collezione) </a:t>
            </a:r>
            <a:r>
              <a:rPr lang="it-IT" sz="2000" dirty="0">
                <a:sym typeface="Wingdings" panose="05000000000000000000" pitchFamily="2" charset="2"/>
              </a:rPr>
              <a:t> classificazione della pubblicazione</a:t>
            </a:r>
            <a:endParaRPr lang="it-IT" sz="2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it-IT" sz="2000" dirty="0"/>
              <a:t>Autore/i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it-IT" sz="2000" dirty="0"/>
              <a:t>Parole chiave/Parole chiave inglese </a:t>
            </a:r>
            <a:r>
              <a:rPr lang="en-GB" sz="2000" dirty="0">
                <a:sym typeface="Wingdings" panose="05000000000000000000" pitchFamily="2" charset="2"/>
              </a:rPr>
              <a:t> termini </a:t>
            </a:r>
            <a:r>
              <a:rPr lang="en-GB" sz="2000" dirty="0" err="1">
                <a:sym typeface="Wingdings" panose="05000000000000000000" pitchFamily="2" charset="2"/>
              </a:rPr>
              <a:t>identificativi</a:t>
            </a:r>
            <a:r>
              <a:rPr lang="en-GB" sz="2000" dirty="0">
                <a:sym typeface="Wingdings" panose="05000000000000000000" pitchFamily="2" charset="2"/>
              </a:rPr>
              <a:t> del </a:t>
            </a:r>
            <a:r>
              <a:rPr lang="en-GB" sz="2000" dirty="0" err="1">
                <a:sym typeface="Wingdings" panose="05000000000000000000" pitchFamily="2" charset="2"/>
              </a:rPr>
              <a:t>contenuto</a:t>
            </a:r>
            <a:r>
              <a:rPr lang="en-GB" sz="2000" dirty="0">
                <a:sym typeface="Wingdings" panose="05000000000000000000" pitchFamily="2" charset="2"/>
              </a:rPr>
              <a:t> del </a:t>
            </a:r>
            <a:r>
              <a:rPr lang="en-GB" sz="2000" dirty="0" err="1">
                <a:sym typeface="Wingdings" panose="05000000000000000000" pitchFamily="2" charset="2"/>
              </a:rPr>
              <a:t>testo</a:t>
            </a:r>
            <a:endParaRPr lang="en-GB" sz="2000" dirty="0">
              <a:sym typeface="Wingdings" panose="05000000000000000000" pitchFamily="2" charset="2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it-IT" sz="2000" dirty="0"/>
              <a:t>Abstract/</a:t>
            </a:r>
            <a:r>
              <a:rPr lang="en-GB" sz="2000" dirty="0"/>
              <a:t>Abstract inglese </a:t>
            </a:r>
            <a:r>
              <a:rPr lang="en-GB" sz="2000" dirty="0">
                <a:sym typeface="Wingdings" panose="05000000000000000000" pitchFamily="2" charset="2"/>
              </a:rPr>
              <a:t> breve </a:t>
            </a:r>
            <a:r>
              <a:rPr lang="en-GB" sz="2000" dirty="0" err="1">
                <a:sym typeface="Wingdings" panose="05000000000000000000" pitchFamily="2" charset="2"/>
              </a:rPr>
              <a:t>sintesi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dell’articolo</a:t>
            </a:r>
            <a:endParaRPr lang="en-GB" sz="2000" dirty="0">
              <a:sym typeface="Wingdings" panose="05000000000000000000" pitchFamily="2" charset="2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Lingua (</a:t>
            </a:r>
            <a:r>
              <a:rPr lang="en-GB" sz="2000" dirty="0" err="1">
                <a:sym typeface="Wingdings" panose="05000000000000000000" pitchFamily="2" charset="2"/>
              </a:rPr>
              <a:t>codice</a:t>
            </a:r>
            <a:r>
              <a:rPr lang="en-GB" sz="2000" dirty="0">
                <a:sym typeface="Wingdings" panose="05000000000000000000" pitchFamily="2" charset="2"/>
              </a:rPr>
              <a:t>)</a:t>
            </a:r>
            <a:endParaRPr lang="it-IT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FB201AF-8A56-4298-A94F-D192496FC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49" y="430218"/>
            <a:ext cx="1065732" cy="11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2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7AC790-FE12-471C-B7B2-DED06456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/>
              <a:t>Obiettivi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82331E-A40E-4C65-9BF0-1A23BEA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07" y="2203079"/>
            <a:ext cx="9460330" cy="270855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 err="1"/>
              <a:t>Creare</a:t>
            </a:r>
            <a:r>
              <a:rPr lang="en-GB" sz="2000" dirty="0"/>
              <a:t> </a:t>
            </a:r>
            <a:r>
              <a:rPr lang="en-GB" sz="2000" dirty="0" err="1"/>
              <a:t>differenti</a:t>
            </a:r>
            <a:r>
              <a:rPr lang="en-GB" sz="2000" dirty="0"/>
              <a:t> topic in base </a:t>
            </a:r>
            <a:r>
              <a:rPr lang="en-GB" sz="2000" dirty="0" err="1"/>
              <a:t>agli</a:t>
            </a:r>
            <a:r>
              <a:rPr lang="en-GB" sz="2000" dirty="0"/>
              <a:t> </a:t>
            </a:r>
            <a:r>
              <a:rPr lang="en-GB" sz="2000" dirty="0" err="1"/>
              <a:t>argomenti</a:t>
            </a:r>
            <a:r>
              <a:rPr lang="en-GB" sz="2000" dirty="0"/>
              <a:t> </a:t>
            </a:r>
            <a:r>
              <a:rPr lang="en-GB" sz="2000" dirty="0" err="1"/>
              <a:t>trattati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 err="1"/>
              <a:t>Classificare</a:t>
            </a:r>
            <a:r>
              <a:rPr lang="en-GB" sz="2000" dirty="0"/>
              <a:t> le </a:t>
            </a:r>
            <a:r>
              <a:rPr lang="en-GB" sz="2000" dirty="0" err="1"/>
              <a:t>pubblicazioni</a:t>
            </a:r>
            <a:r>
              <a:rPr lang="en-GB" sz="2000" dirty="0"/>
              <a:t> </a:t>
            </a:r>
            <a:r>
              <a:rPr lang="en-GB" sz="2000" dirty="0" err="1"/>
              <a:t>nei</a:t>
            </a:r>
            <a:r>
              <a:rPr lang="en-GB" sz="2000" dirty="0"/>
              <a:t> </a:t>
            </a:r>
            <a:r>
              <a:rPr lang="en-GB" sz="2000" dirty="0" err="1"/>
              <a:t>rispettivi</a:t>
            </a:r>
            <a:r>
              <a:rPr lang="en-GB" sz="2000" dirty="0"/>
              <a:t> topic</a:t>
            </a:r>
          </a:p>
          <a:p>
            <a:pPr>
              <a:lnSpc>
                <a:spcPct val="100000"/>
              </a:lnSpc>
            </a:pPr>
            <a:r>
              <a:rPr lang="en-GB" sz="2000" dirty="0" err="1"/>
              <a:t>Effettuare</a:t>
            </a:r>
            <a:r>
              <a:rPr lang="en-GB" sz="2000" dirty="0"/>
              <a:t> </a:t>
            </a:r>
            <a:r>
              <a:rPr lang="en-GB" sz="2000" dirty="0" err="1"/>
              <a:t>un’infografica</a:t>
            </a:r>
            <a:r>
              <a:rPr lang="en-GB" sz="2000" dirty="0"/>
              <a:t> per </a:t>
            </a:r>
            <a:r>
              <a:rPr lang="en-GB" sz="2000" dirty="0" err="1"/>
              <a:t>visualizzare</a:t>
            </a:r>
            <a:r>
              <a:rPr lang="en-GB" sz="2000" dirty="0"/>
              <a:t> </a:t>
            </a:r>
            <a:r>
              <a:rPr lang="en-GB" sz="2000" dirty="0" err="1"/>
              <a:t>il</a:t>
            </a:r>
            <a:r>
              <a:rPr lang="en-GB" sz="2000" dirty="0"/>
              <a:t> </a:t>
            </a:r>
            <a:r>
              <a:rPr lang="en-GB" sz="2000" dirty="0" err="1"/>
              <a:t>risultato</a:t>
            </a:r>
            <a:r>
              <a:rPr lang="en-GB" sz="2000" dirty="0"/>
              <a:t> </a:t>
            </a:r>
            <a:r>
              <a:rPr lang="en-GB" sz="2000" dirty="0" err="1"/>
              <a:t>della</a:t>
            </a:r>
            <a:r>
              <a:rPr lang="en-GB" sz="2000" dirty="0"/>
              <a:t> </a:t>
            </a:r>
            <a:r>
              <a:rPr lang="en-GB" sz="2000" dirty="0" err="1"/>
              <a:t>classificazione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 err="1"/>
              <a:t>Permettere</a:t>
            </a:r>
            <a:r>
              <a:rPr lang="en-GB" sz="2000" dirty="0"/>
              <a:t> la </a:t>
            </a:r>
            <a:r>
              <a:rPr lang="en-GB" sz="2000" dirty="0" err="1"/>
              <a:t>ricerca</a:t>
            </a:r>
            <a:r>
              <a:rPr lang="en-GB" sz="2000" dirty="0"/>
              <a:t> </a:t>
            </a:r>
            <a:r>
              <a:rPr lang="en-GB" sz="2000" dirty="0" err="1"/>
              <a:t>delle</a:t>
            </a:r>
            <a:r>
              <a:rPr lang="en-GB" sz="2000" dirty="0"/>
              <a:t> </a:t>
            </a:r>
            <a:r>
              <a:rPr lang="en-GB" sz="2000" dirty="0" err="1"/>
              <a:t>pubblicazioni</a:t>
            </a:r>
            <a:r>
              <a:rPr lang="en-GB" sz="2000" dirty="0"/>
              <a:t> </a:t>
            </a:r>
            <a:r>
              <a:rPr lang="en-GB" sz="2000" dirty="0" err="1"/>
              <a:t>tramite</a:t>
            </a:r>
            <a:r>
              <a:rPr lang="en-GB" sz="2000" dirty="0"/>
              <a:t> </a:t>
            </a:r>
            <a:r>
              <a:rPr lang="en-GB" sz="2000" dirty="0" err="1"/>
              <a:t>nome</a:t>
            </a:r>
            <a:r>
              <a:rPr lang="en-GB" sz="2000" dirty="0"/>
              <a:t> </a:t>
            </a:r>
            <a:r>
              <a:rPr lang="en-GB" sz="2000" dirty="0" err="1"/>
              <a:t>dell’autore</a:t>
            </a:r>
            <a:r>
              <a:rPr lang="en-GB" sz="2000" dirty="0"/>
              <a:t> o </a:t>
            </a:r>
            <a:r>
              <a:rPr lang="en-GB" sz="2000" dirty="0" err="1"/>
              <a:t>titolo</a:t>
            </a:r>
            <a:endParaRPr lang="en-GB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FB201AF-8A56-4298-A94F-D192496F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49" y="430218"/>
            <a:ext cx="1065732" cy="11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4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7AC790-FE12-471C-B7B2-DED06456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 err="1"/>
              <a:t>Pre</a:t>
            </a:r>
            <a:r>
              <a:rPr lang="it-IT" sz="5400" dirty="0"/>
              <a:t>-processing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82331E-A40E-4C65-9BF0-1A23BEA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 err="1">
                <a:sym typeface="Wingdings" panose="05000000000000000000" pitchFamily="2" charset="2"/>
              </a:rPr>
              <a:t>Creazione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tabella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contenente</a:t>
            </a:r>
            <a:r>
              <a:rPr lang="en-GB" sz="2000" dirty="0">
                <a:sym typeface="Wingdings" panose="05000000000000000000" pitchFamily="2" charset="2"/>
              </a:rPr>
              <a:t>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Id </a:t>
            </a:r>
            <a:r>
              <a:rPr lang="en-GB" sz="2000" dirty="0" err="1">
                <a:sym typeface="Wingdings" panose="05000000000000000000" pitchFamily="2" charset="2"/>
              </a:rPr>
              <a:t>prodotto</a:t>
            </a:r>
            <a:endParaRPr lang="en-GB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dirty="0" err="1">
                <a:sym typeface="Wingdings" panose="05000000000000000000" pitchFamily="2" charset="2"/>
              </a:rPr>
              <a:t>Autore</a:t>
            </a:r>
            <a:r>
              <a:rPr lang="it-IT" sz="2000" dirty="0">
                <a:sym typeface="Wingdings" panose="05000000000000000000" pitchFamily="2" charset="2"/>
              </a:rPr>
              <a:t>/i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dirty="0" err="1">
                <a:sym typeface="Wingdings" panose="05000000000000000000" pitchFamily="2" charset="2"/>
              </a:rPr>
              <a:t>Attributo</a:t>
            </a:r>
            <a:r>
              <a:rPr lang="en-GB" sz="2000" dirty="0">
                <a:sym typeface="Wingdings" panose="05000000000000000000" pitchFamily="2" charset="2"/>
              </a:rPr>
              <a:t> “Text” </a:t>
            </a:r>
            <a:r>
              <a:rPr lang="en-GB" sz="2000" dirty="0" err="1">
                <a:sym typeface="Wingdings" panose="05000000000000000000" pitchFamily="2" charset="2"/>
              </a:rPr>
              <a:t>contenente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l’unione</a:t>
            </a:r>
            <a:r>
              <a:rPr lang="en-GB" sz="2000" dirty="0">
                <a:sym typeface="Wingdings" panose="05000000000000000000" pitchFamily="2" charset="2"/>
              </a:rPr>
              <a:t> di: </a:t>
            </a:r>
            <a:r>
              <a:rPr lang="en-GB" sz="2000" dirty="0" err="1">
                <a:sym typeface="Wingdings" panose="05000000000000000000" pitchFamily="2" charset="2"/>
              </a:rPr>
              <a:t>titolo</a:t>
            </a:r>
            <a:r>
              <a:rPr lang="en-GB" sz="2000" dirty="0">
                <a:sym typeface="Wingdings" panose="05000000000000000000" pitchFamily="2" charset="2"/>
              </a:rPr>
              <a:t>, parole </a:t>
            </a:r>
            <a:r>
              <a:rPr lang="en-GB" sz="2000" dirty="0" err="1">
                <a:sym typeface="Wingdings" panose="05000000000000000000" pitchFamily="2" charset="2"/>
              </a:rPr>
              <a:t>chiave</a:t>
            </a:r>
            <a:r>
              <a:rPr lang="en-GB" sz="2000" dirty="0">
                <a:sym typeface="Wingdings" panose="05000000000000000000" pitchFamily="2" charset="2"/>
              </a:rPr>
              <a:t>, parole </a:t>
            </a:r>
            <a:r>
              <a:rPr lang="en-GB" sz="2000" dirty="0" err="1">
                <a:sym typeface="Wingdings" panose="05000000000000000000" pitchFamily="2" charset="2"/>
              </a:rPr>
              <a:t>chiave</a:t>
            </a:r>
            <a:r>
              <a:rPr lang="en-GB" sz="2000" dirty="0">
                <a:sym typeface="Wingdings" panose="05000000000000000000" pitchFamily="2" charset="2"/>
              </a:rPr>
              <a:t> inglese, abstract, abstract inglese</a:t>
            </a:r>
          </a:p>
          <a:p>
            <a:pPr>
              <a:lnSpc>
                <a:spcPct val="100000"/>
              </a:lnSpc>
            </a:pPr>
            <a:r>
              <a:rPr lang="en-GB" sz="2000" dirty="0" err="1"/>
              <a:t>Filtraggio</a:t>
            </a:r>
            <a:r>
              <a:rPr lang="en-GB" sz="2000" dirty="0"/>
              <a:t> per “</a:t>
            </a:r>
            <a:r>
              <a:rPr lang="en-GB" sz="2000" dirty="0" err="1"/>
              <a:t>Tipologia</a:t>
            </a:r>
            <a:r>
              <a:rPr lang="en-GB" sz="2000" dirty="0"/>
              <a:t> (</a:t>
            </a:r>
            <a:r>
              <a:rPr lang="en-GB" sz="2000" dirty="0" err="1"/>
              <a:t>collezione</a:t>
            </a:r>
            <a:r>
              <a:rPr lang="en-GB" sz="2000" dirty="0"/>
              <a:t>)”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 err="1">
                <a:sym typeface="Wingdings" panose="05000000000000000000" pitchFamily="2" charset="2"/>
              </a:rPr>
              <a:t>Articoli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su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rivista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2000" dirty="0" err="1">
                <a:sym typeface="Wingdings" panose="05000000000000000000" pitchFamily="2" charset="2"/>
              </a:rPr>
              <a:t>Filtraggio</a:t>
            </a:r>
            <a:r>
              <a:rPr lang="en-GB" sz="2000" dirty="0">
                <a:sym typeface="Wingdings" panose="05000000000000000000" pitchFamily="2" charset="2"/>
              </a:rPr>
              <a:t> per “Lingua (</a:t>
            </a:r>
            <a:r>
              <a:rPr lang="en-GB" sz="2000" dirty="0" err="1">
                <a:sym typeface="Wingdings" panose="05000000000000000000" pitchFamily="2" charset="2"/>
              </a:rPr>
              <a:t>codice</a:t>
            </a:r>
            <a:r>
              <a:rPr lang="en-GB" sz="2000" dirty="0">
                <a:sym typeface="Wingdings" panose="05000000000000000000" pitchFamily="2" charset="2"/>
              </a:rPr>
              <a:t>)”  Inglese</a:t>
            </a:r>
          </a:p>
          <a:p>
            <a:pPr>
              <a:lnSpc>
                <a:spcPct val="100000"/>
              </a:lnSpc>
            </a:pPr>
            <a:r>
              <a:rPr lang="en-GB" sz="2000" dirty="0" err="1">
                <a:sym typeface="Wingdings" panose="05000000000000000000" pitchFamily="2" charset="2"/>
              </a:rPr>
              <a:t>Eliminazione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dei</a:t>
            </a:r>
            <a:r>
              <a:rPr lang="en-GB" sz="2000" dirty="0">
                <a:sym typeface="Wingdings" panose="05000000000000000000" pitchFamily="2" charset="2"/>
              </a:rPr>
              <a:t> records senza </a:t>
            </a:r>
            <a:r>
              <a:rPr lang="en-GB" sz="2000" dirty="0" err="1">
                <a:sym typeface="Wingdings" panose="05000000000000000000" pitchFamily="2" charset="2"/>
              </a:rPr>
              <a:t>almeno</a:t>
            </a:r>
            <a:r>
              <a:rPr lang="en-GB" sz="2000" dirty="0">
                <a:sym typeface="Wingdings" panose="05000000000000000000" pitchFamily="2" charset="2"/>
              </a:rPr>
              <a:t> un Abstract </a:t>
            </a:r>
            <a:r>
              <a:rPr lang="en-GB" sz="2000" dirty="0" err="1">
                <a:sym typeface="Wingdings" panose="05000000000000000000" pitchFamily="2" charset="2"/>
              </a:rPr>
              <a:t>nelle</a:t>
            </a:r>
            <a:r>
              <a:rPr lang="en-GB" sz="2000" dirty="0">
                <a:sym typeface="Wingdings" panose="05000000000000000000" pitchFamily="2" charset="2"/>
              </a:rPr>
              <a:t> due </a:t>
            </a:r>
            <a:r>
              <a:rPr lang="en-GB" sz="2000" dirty="0" err="1">
                <a:sym typeface="Wingdings" panose="05000000000000000000" pitchFamily="2" charset="2"/>
              </a:rPr>
              <a:t>colonne</a:t>
            </a:r>
            <a:r>
              <a:rPr lang="en-GB" sz="2000" dirty="0">
                <a:sym typeface="Wingdings" panose="05000000000000000000" pitchFamily="2" charset="2"/>
              </a:rPr>
              <a:t> considerate</a:t>
            </a:r>
          </a:p>
          <a:p>
            <a:endParaRPr lang="en-GB" sz="22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FB201AF-8A56-4298-A94F-D192496F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49" y="430218"/>
            <a:ext cx="1065732" cy="11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7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7AC790-FE12-471C-B7B2-DED06456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 err="1"/>
              <a:t>Pre</a:t>
            </a:r>
            <a:r>
              <a:rPr lang="it-IT" sz="5400" dirty="0"/>
              <a:t>-processing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82331E-A40E-4C65-9BF0-1A23BEA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 err="1"/>
              <a:t>Creazione</a:t>
            </a:r>
            <a:r>
              <a:rPr lang="en-GB" sz="2000" dirty="0"/>
              <a:t> di un record per </a:t>
            </a:r>
            <a:r>
              <a:rPr lang="en-GB" sz="2000" dirty="0" err="1"/>
              <a:t>ogni</a:t>
            </a:r>
            <a:r>
              <a:rPr lang="en-GB" sz="2000" dirty="0"/>
              <a:t> </a:t>
            </a:r>
            <a:r>
              <a:rPr lang="en-GB" sz="2000" dirty="0" err="1"/>
              <a:t>singola</a:t>
            </a:r>
            <a:r>
              <a:rPr lang="en-GB" sz="2000" dirty="0"/>
              <a:t> </a:t>
            </a:r>
            <a:r>
              <a:rPr lang="en-GB" sz="2000" dirty="0" err="1"/>
              <a:t>parola</a:t>
            </a:r>
            <a:r>
              <a:rPr lang="en-GB" sz="2000" dirty="0"/>
              <a:t> </a:t>
            </a:r>
            <a:r>
              <a:rPr lang="en-GB" sz="2000" dirty="0" err="1"/>
              <a:t>dell’attributo</a:t>
            </a:r>
            <a:r>
              <a:rPr lang="en-GB" sz="2000" dirty="0"/>
              <a:t> “Text” (</a:t>
            </a:r>
            <a:r>
              <a:rPr lang="en-GB" sz="2000" i="1" dirty="0" err="1"/>
              <a:t>unnest_tokens</a:t>
            </a:r>
            <a:r>
              <a:rPr lang="en-GB" sz="2000" i="1" dirty="0"/>
              <a:t> function</a:t>
            </a:r>
            <a:r>
              <a:rPr lang="en-GB" sz="2000" dirty="0"/>
              <a:t>)</a:t>
            </a:r>
          </a:p>
          <a:p>
            <a:pPr>
              <a:lnSpc>
                <a:spcPct val="100000"/>
              </a:lnSpc>
            </a:pPr>
            <a:r>
              <a:rPr lang="en-GB" sz="2000" dirty="0" err="1"/>
              <a:t>Eliminazione</a:t>
            </a:r>
            <a:r>
              <a:rPr lang="en-GB" sz="2000" dirty="0"/>
              <a:t> stop-words (</a:t>
            </a:r>
            <a:r>
              <a:rPr lang="en-GB" sz="2000" i="1" dirty="0" err="1"/>
              <a:t>anti_join</a:t>
            </a:r>
            <a:r>
              <a:rPr lang="en-GB" sz="2000" i="1" dirty="0"/>
              <a:t> function</a:t>
            </a:r>
            <a:r>
              <a:rPr lang="en-GB" sz="2000" dirty="0"/>
              <a:t>), </a:t>
            </a:r>
            <a:r>
              <a:rPr lang="en-GB" sz="2000" dirty="0" err="1"/>
              <a:t>caratteri</a:t>
            </a:r>
            <a:r>
              <a:rPr lang="en-GB" sz="2000" dirty="0"/>
              <a:t> </a:t>
            </a:r>
            <a:r>
              <a:rPr lang="en-GB" sz="2000" dirty="0" err="1"/>
              <a:t>numerici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 err="1"/>
              <a:t>Estrazione</a:t>
            </a:r>
            <a:r>
              <a:rPr lang="en-GB" sz="2000" dirty="0"/>
              <a:t> </a:t>
            </a:r>
            <a:r>
              <a:rPr lang="en-GB" sz="2000" dirty="0" err="1"/>
              <a:t>della</a:t>
            </a:r>
            <a:r>
              <a:rPr lang="en-GB" sz="2000" dirty="0"/>
              <a:t> </a:t>
            </a:r>
            <a:r>
              <a:rPr lang="en-GB" sz="2000" dirty="0" err="1"/>
              <a:t>radice</a:t>
            </a:r>
            <a:r>
              <a:rPr lang="en-GB" sz="2000" dirty="0"/>
              <a:t> di </a:t>
            </a:r>
            <a:r>
              <a:rPr lang="en-GB" sz="2000" dirty="0" err="1"/>
              <a:t>ogni</a:t>
            </a:r>
            <a:r>
              <a:rPr lang="en-GB" sz="2000" dirty="0"/>
              <a:t> </a:t>
            </a:r>
            <a:r>
              <a:rPr lang="en-GB" sz="2000" dirty="0" err="1"/>
              <a:t>parola</a:t>
            </a:r>
            <a:r>
              <a:rPr lang="en-GB" sz="2000" dirty="0"/>
              <a:t> (</a:t>
            </a:r>
            <a:r>
              <a:rPr lang="en-GB" sz="2000" i="1" dirty="0" err="1"/>
              <a:t>wordStem</a:t>
            </a:r>
            <a:r>
              <a:rPr lang="en-GB" sz="2000" i="1" dirty="0"/>
              <a:t> function</a:t>
            </a:r>
            <a:r>
              <a:rPr lang="en-GB" sz="2000" dirty="0"/>
              <a:t>)</a:t>
            </a:r>
          </a:p>
          <a:p>
            <a:pPr>
              <a:lnSpc>
                <a:spcPct val="100000"/>
              </a:lnSpc>
            </a:pPr>
            <a:r>
              <a:rPr lang="en-GB" sz="2000" dirty="0" err="1"/>
              <a:t>Eliminazione</a:t>
            </a:r>
            <a:r>
              <a:rPr lang="en-GB" sz="2000" dirty="0"/>
              <a:t> parole </a:t>
            </a:r>
            <a:r>
              <a:rPr lang="en-GB" sz="2000" dirty="0" err="1"/>
              <a:t>nulle</a:t>
            </a:r>
            <a:r>
              <a:rPr lang="en-GB" sz="2000" dirty="0"/>
              <a:t> (</a:t>
            </a:r>
            <a:r>
              <a:rPr lang="en-GB" sz="2000" i="1" dirty="0" err="1"/>
              <a:t>na</a:t>
            </a:r>
            <a:r>
              <a:rPr lang="en-GB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GB" sz="2000" dirty="0" err="1"/>
              <a:t>Estrazione</a:t>
            </a:r>
            <a:r>
              <a:rPr lang="en-GB" sz="2000" dirty="0"/>
              <a:t> </a:t>
            </a:r>
            <a:r>
              <a:rPr lang="en-GB" sz="2000" dirty="0" err="1"/>
              <a:t>delle</a:t>
            </a:r>
            <a:r>
              <a:rPr lang="en-GB" sz="2000" dirty="0"/>
              <a:t> parole di </a:t>
            </a:r>
            <a:r>
              <a:rPr lang="en-GB" sz="2000" dirty="0" err="1"/>
              <a:t>lunghezza</a:t>
            </a:r>
            <a:r>
              <a:rPr lang="en-GB" sz="2000" dirty="0"/>
              <a:t> </a:t>
            </a:r>
            <a:r>
              <a:rPr lang="en-GB" sz="2000" dirty="0" err="1"/>
              <a:t>maggiore</a:t>
            </a:r>
            <a:r>
              <a:rPr lang="en-GB" sz="2000" dirty="0"/>
              <a:t> di 3 </a:t>
            </a:r>
            <a:r>
              <a:rPr lang="en-GB" sz="2000" dirty="0" err="1"/>
              <a:t>lettere</a:t>
            </a:r>
            <a:endParaRPr lang="en-GB" sz="2000" dirty="0"/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FB201AF-8A56-4298-A94F-D192496F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49" y="430218"/>
            <a:ext cx="1065732" cy="11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8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7AC790-FE12-471C-B7B2-DED06456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/>
              <a:t>Processing: </a:t>
            </a:r>
            <a:r>
              <a:rPr lang="it-IT" sz="5400" dirty="0" err="1"/>
              <a:t>tf-idf</a:t>
            </a:r>
            <a:endParaRPr lang="it-IT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882331E-A40E-4C65-9BF0-1A23BEA76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</p:spPr>
            <p:txBody>
              <a:bodyPr anchor="ctr">
                <a:normAutofit/>
              </a:bodyPr>
              <a:lstStyle/>
              <a:p>
                <a:r>
                  <a:rPr lang="en-GB" sz="2200" dirty="0"/>
                  <a:t>La </a:t>
                </a:r>
                <a:r>
                  <a:rPr lang="en-GB" sz="2200" dirty="0" err="1"/>
                  <a:t>funzione</a:t>
                </a:r>
                <a:r>
                  <a:rPr lang="en-GB" sz="2200" dirty="0"/>
                  <a:t> </a:t>
                </a:r>
                <a:r>
                  <a:rPr lang="en-GB" sz="2200" dirty="0" err="1"/>
                  <a:t>tf-idf</a:t>
                </a:r>
                <a:r>
                  <a:rPr lang="en-GB" sz="2200" dirty="0"/>
                  <a:t> (term frequency – inverse document frequency) </a:t>
                </a:r>
                <a:r>
                  <a:rPr lang="en-GB" sz="2200" dirty="0" err="1"/>
                  <a:t>permette</a:t>
                </a:r>
                <a:r>
                  <a:rPr lang="en-GB" sz="2200" dirty="0"/>
                  <a:t> di </a:t>
                </a:r>
                <a:r>
                  <a:rPr lang="en-GB" sz="2200" dirty="0" err="1"/>
                  <a:t>misurare</a:t>
                </a:r>
                <a:r>
                  <a:rPr lang="en-GB" sz="2200" dirty="0"/>
                  <a:t> </a:t>
                </a:r>
                <a:r>
                  <a:rPr lang="en-GB" sz="2200" dirty="0" err="1"/>
                  <a:t>l’importanza</a:t>
                </a:r>
                <a:r>
                  <a:rPr lang="en-GB" sz="2200" dirty="0"/>
                  <a:t> di un </a:t>
                </a:r>
                <a:r>
                  <a:rPr lang="en-GB" sz="2200" dirty="0" err="1"/>
                  <a:t>termine</a:t>
                </a:r>
                <a:r>
                  <a:rPr lang="en-GB" sz="2200" dirty="0"/>
                  <a:t> rispetto ad un document</a:t>
                </a:r>
                <a:r>
                  <a:rPr lang="it-IT" sz="2200" dirty="0"/>
                  <a:t>o </a:t>
                </a:r>
                <a:r>
                  <a:rPr lang="it-IT" sz="2200" dirty="0" err="1"/>
                  <a:t>o</a:t>
                </a:r>
                <a:r>
                  <a:rPr lang="it-IT" sz="2200" dirty="0"/>
                  <a:t> ad una collezione di documenti</a:t>
                </a:r>
              </a:p>
              <a:p>
                <a:r>
                  <a:rPr lang="it-IT" sz="2200" dirty="0" err="1"/>
                  <a:t>tf</a:t>
                </a:r>
                <a:r>
                  <a:rPr lang="it-IT" sz="2200" dirty="0"/>
                  <a:t> </a:t>
                </a:r>
                <a:r>
                  <a:rPr lang="en-GB" sz="2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400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GB" sz="2200" dirty="0"/>
                  <a:t> , dove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i="1" baseline="-2500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GB" sz="2200" dirty="0"/>
                  <a:t> </a:t>
                </a:r>
                <a:r>
                  <a:rPr lang="en-GB" sz="2200" dirty="0" err="1"/>
                  <a:t>rappresenta</a:t>
                </a:r>
                <a:r>
                  <a:rPr lang="en-GB" sz="2200" dirty="0"/>
                  <a:t> </a:t>
                </a:r>
                <a:r>
                  <a:rPr lang="en-GB" sz="2200" dirty="0" err="1"/>
                  <a:t>il</a:t>
                </a:r>
                <a:r>
                  <a:rPr lang="en-GB" sz="2200" dirty="0"/>
                  <a:t> </a:t>
                </a:r>
                <a:r>
                  <a:rPr lang="en-GB" sz="2200" dirty="0" err="1"/>
                  <a:t>numero</a:t>
                </a:r>
                <a:r>
                  <a:rPr lang="en-GB" sz="2200" dirty="0"/>
                  <a:t> di volte </a:t>
                </a:r>
                <a:r>
                  <a:rPr lang="en-GB" sz="2200" dirty="0" err="1"/>
                  <a:t>che</a:t>
                </a:r>
                <a:r>
                  <a:rPr lang="en-GB" sz="2200" dirty="0"/>
                  <a:t> </a:t>
                </a:r>
                <a:r>
                  <a:rPr lang="en-GB" sz="2200" dirty="0" err="1"/>
                  <a:t>il</a:t>
                </a:r>
                <a:r>
                  <a:rPr lang="en-GB" sz="2200" dirty="0"/>
                  <a:t> </a:t>
                </a:r>
                <a:r>
                  <a:rPr lang="en-GB" sz="2200" dirty="0" err="1"/>
                  <a:t>termine</a:t>
                </a:r>
                <a:r>
                  <a:rPr lang="en-GB" sz="2200" dirty="0"/>
                  <a:t> “</a:t>
                </a:r>
                <a:r>
                  <a:rPr lang="en-GB" sz="2200" dirty="0" err="1"/>
                  <a:t>i</a:t>
                </a:r>
                <a:r>
                  <a:rPr lang="en-GB" sz="2200" dirty="0"/>
                  <a:t>” è </a:t>
                </a:r>
                <a:r>
                  <a:rPr lang="en-GB" sz="2200" dirty="0" err="1"/>
                  <a:t>presente</a:t>
                </a:r>
                <a:r>
                  <a:rPr lang="en-GB" sz="2200" dirty="0"/>
                  <a:t> </a:t>
                </a:r>
                <a:r>
                  <a:rPr lang="en-GB" sz="2200" dirty="0" err="1"/>
                  <a:t>nel</a:t>
                </a:r>
                <a:r>
                  <a:rPr lang="en-GB" sz="2200" dirty="0"/>
                  <a:t> </a:t>
                </a:r>
                <a:r>
                  <a:rPr lang="en-GB" sz="2200" dirty="0" err="1"/>
                  <a:t>documento</a:t>
                </a:r>
                <a:r>
                  <a:rPr lang="en-GB" sz="2200" dirty="0"/>
                  <a:t> j, </a:t>
                </a:r>
                <a:r>
                  <a:rPr lang="en-GB" sz="2200" dirty="0" err="1"/>
                  <a:t>mentre</a:t>
                </a:r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200" dirty="0"/>
                  <a:t> </a:t>
                </a:r>
                <a:r>
                  <a:rPr lang="en-GB" sz="2200" dirty="0" err="1"/>
                  <a:t>rappresenta</a:t>
                </a:r>
                <a:r>
                  <a:rPr lang="en-GB" sz="2200" dirty="0"/>
                  <a:t> la </a:t>
                </a:r>
                <a:r>
                  <a:rPr lang="en-GB" sz="2200" dirty="0" err="1"/>
                  <a:t>lunghezza</a:t>
                </a:r>
                <a:r>
                  <a:rPr lang="en-GB" sz="2200" dirty="0"/>
                  <a:t> del document</a:t>
                </a:r>
                <a:r>
                  <a:rPr lang="it-IT" sz="2200" dirty="0"/>
                  <a:t>o </a:t>
                </a:r>
                <a:r>
                  <a:rPr lang="en-GB" sz="2200" dirty="0"/>
                  <a:t>“j”.</a:t>
                </a:r>
              </a:p>
              <a:p>
                <a:r>
                  <a:rPr lang="en-GB" sz="2200" dirty="0" err="1"/>
                  <a:t>idf</a:t>
                </a:r>
                <a:r>
                  <a:rPr lang="en-GB" sz="2200" dirty="0"/>
                  <a:t>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° 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𝑑𝑜𝑐𝑢𝑚𝑒𝑛𝑡𝑖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° 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𝑑𝑜𝑐𝑢𝑚𝑒𝑛𝑡𝑖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𝑐𝑢𝑖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𝑖𝑙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𝑡𝑒𝑟𝑚𝑖𝑛𝑒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 è 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𝑝𝑟𝑒𝑠𝑒𝑛𝑡𝑒</m:t>
                        </m:r>
                      </m:den>
                    </m:f>
                  </m:oMath>
                </a14:m>
                <a:r>
                  <a:rPr lang="en-GB" sz="2200" b="0" dirty="0"/>
                  <a:t>)</a:t>
                </a:r>
              </a:p>
              <a:p>
                <a:r>
                  <a:rPr lang="en-GB" sz="2200" dirty="0" err="1"/>
                  <a:t>tf_idf</a:t>
                </a:r>
                <a:r>
                  <a:rPr lang="en-GB" sz="2200" dirty="0"/>
                  <a:t> = </a:t>
                </a:r>
                <a:r>
                  <a:rPr lang="en-GB" sz="2200" dirty="0" err="1"/>
                  <a:t>tf</a:t>
                </a:r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2200" dirty="0"/>
                  <a:t> </a:t>
                </a:r>
                <a:r>
                  <a:rPr lang="en-GB" sz="2200" dirty="0" err="1"/>
                  <a:t>idf</a:t>
                </a:r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882331E-A40E-4C65-9BF0-1A23BEA76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blipFill>
                <a:blip r:embed="rId2"/>
                <a:stretch>
                  <a:fillRect l="-661" t="-7092" r="-1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AFB201AF-8A56-4298-A94F-D192496FC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49" y="430218"/>
            <a:ext cx="1065732" cy="11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0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7AC790-FE12-471C-B7B2-DED06456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/>
              <a:t>Processing: </a:t>
            </a:r>
            <a:r>
              <a:rPr lang="it-IT" sz="5400" dirty="0" err="1"/>
              <a:t>tf-idf</a:t>
            </a:r>
            <a:endParaRPr lang="it-IT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82331E-A40E-4C65-9BF0-1A23BEA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10"/>
            <a:ext cx="9683549" cy="273332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In </a:t>
            </a:r>
            <a:r>
              <a:rPr lang="en-GB" sz="2000" dirty="0" err="1"/>
              <a:t>questa</a:t>
            </a:r>
            <a:r>
              <a:rPr lang="en-GB" sz="2000" dirty="0"/>
              <a:t> </a:t>
            </a:r>
            <a:r>
              <a:rPr lang="en-GB" sz="2000" dirty="0" err="1"/>
              <a:t>fase</a:t>
            </a:r>
            <a:r>
              <a:rPr lang="en-GB" sz="2000" dirty="0"/>
              <a:t> </a:t>
            </a:r>
            <a:r>
              <a:rPr lang="en-GB" sz="2000" dirty="0" err="1"/>
              <a:t>sono</a:t>
            </a:r>
            <a:r>
              <a:rPr lang="en-GB" sz="2000" dirty="0"/>
              <a:t> </a:t>
            </a:r>
            <a:r>
              <a:rPr lang="en-GB" sz="2000" dirty="0" err="1"/>
              <a:t>stati</a:t>
            </a:r>
            <a:r>
              <a:rPr lang="en-GB" sz="2000" dirty="0"/>
              <a:t> </a:t>
            </a:r>
            <a:r>
              <a:rPr lang="en-GB" sz="2000" dirty="0" err="1"/>
              <a:t>scelti</a:t>
            </a:r>
            <a:r>
              <a:rPr lang="it-IT" sz="2000" dirty="0"/>
              <a:t> i termini per creare i </a:t>
            </a:r>
            <a:r>
              <a:rPr lang="it-IT" sz="2000" dirty="0" err="1"/>
              <a:t>topic</a:t>
            </a:r>
            <a:r>
              <a:rPr lang="it-IT" sz="2000" dirty="0"/>
              <a:t> successivamente utilizzati per classificare gli articoli. La scelta è stata di non utilizzare il </a:t>
            </a:r>
            <a:r>
              <a:rPr lang="it-IT" sz="2000" i="1" dirty="0" err="1"/>
              <a:t>tf_idf</a:t>
            </a:r>
            <a:r>
              <a:rPr lang="it-IT" sz="2000" i="1" dirty="0"/>
              <a:t> </a:t>
            </a:r>
            <a:r>
              <a:rPr lang="it-IT" sz="2000" dirty="0"/>
              <a:t>in quanto, in questo caso, non in grado di considerare termini discriminanti utili per la classificazione. Le parole considerate sono state quelle con un valore </a:t>
            </a:r>
            <a:r>
              <a:rPr lang="it-IT" sz="2000" i="1" dirty="0" err="1"/>
              <a:t>idf</a:t>
            </a:r>
            <a:r>
              <a:rPr lang="it-IT" sz="2000" i="1" dirty="0"/>
              <a:t> </a:t>
            </a:r>
            <a:r>
              <a:rPr lang="it-IT" sz="2000" dirty="0"/>
              <a:t>compreso nel range interquartile, per evitare di considerare termini troppo poco comuni e termini troppo comuni all’interno dei vari articoli.</a:t>
            </a:r>
            <a:endParaRPr lang="en-GB" sz="2000" i="1" dirty="0"/>
          </a:p>
          <a:p>
            <a:endParaRPr lang="en-GB" sz="22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FB201AF-8A56-4298-A94F-D192496F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49" y="430218"/>
            <a:ext cx="1065732" cy="11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1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7AC790-FE12-471C-B7B2-DED06456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/>
              <a:t>Processing: LDA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82331E-A40E-4C65-9BF0-1A23BEA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9683549" cy="313242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Il Latent Dirichlet allocation è </a:t>
            </a:r>
            <a:r>
              <a:rPr lang="en-GB" sz="2000" dirty="0" err="1"/>
              <a:t>uno</a:t>
            </a:r>
            <a:r>
              <a:rPr lang="en-GB" sz="2000" dirty="0"/>
              <a:t> </a:t>
            </a:r>
            <a:r>
              <a:rPr lang="en-GB" sz="2000" dirty="0" err="1"/>
              <a:t>dei</a:t>
            </a:r>
            <a:r>
              <a:rPr lang="en-GB" sz="2000" dirty="0"/>
              <a:t> </a:t>
            </a:r>
            <a:r>
              <a:rPr lang="en-GB" sz="2000" dirty="0" err="1"/>
              <a:t>metodi</a:t>
            </a:r>
            <a:r>
              <a:rPr lang="en-GB" sz="2000" dirty="0"/>
              <a:t> </a:t>
            </a:r>
            <a:r>
              <a:rPr lang="en-GB" sz="2000" dirty="0" err="1"/>
              <a:t>più</a:t>
            </a:r>
            <a:r>
              <a:rPr lang="en-GB" sz="2000" dirty="0"/>
              <a:t> </a:t>
            </a:r>
            <a:r>
              <a:rPr lang="en-GB" sz="2000" dirty="0" err="1"/>
              <a:t>diffusi</a:t>
            </a:r>
            <a:r>
              <a:rPr lang="en-GB" sz="2000" dirty="0"/>
              <a:t> per </a:t>
            </a:r>
            <a:r>
              <a:rPr lang="en-GB" sz="2000" dirty="0" err="1"/>
              <a:t>il</a:t>
            </a:r>
            <a:r>
              <a:rPr lang="en-GB" sz="2000" dirty="0"/>
              <a:t> topic model. </a:t>
            </a:r>
            <a:r>
              <a:rPr lang="en-GB" sz="2000" dirty="0" err="1"/>
              <a:t>Questo</a:t>
            </a:r>
            <a:r>
              <a:rPr lang="en-GB" sz="2000" dirty="0"/>
              <a:t> </a:t>
            </a:r>
            <a:r>
              <a:rPr lang="en-GB" sz="2000" dirty="0" err="1"/>
              <a:t>metodo</a:t>
            </a:r>
            <a:r>
              <a:rPr lang="en-GB" sz="2000" dirty="0"/>
              <a:t> </a:t>
            </a:r>
            <a:r>
              <a:rPr lang="en-GB" sz="2000" dirty="0" err="1"/>
              <a:t>tratta</a:t>
            </a:r>
            <a:r>
              <a:rPr lang="en-GB" sz="2000" dirty="0"/>
              <a:t> </a:t>
            </a:r>
            <a:r>
              <a:rPr lang="en-GB" sz="2000" dirty="0" err="1"/>
              <a:t>ogni</a:t>
            </a:r>
            <a:r>
              <a:rPr lang="en-GB" sz="2000" dirty="0"/>
              <a:t> </a:t>
            </a:r>
            <a:r>
              <a:rPr lang="en-GB" sz="2000" dirty="0" err="1"/>
              <a:t>documento</a:t>
            </a:r>
            <a:r>
              <a:rPr lang="en-GB" sz="2000" dirty="0"/>
              <a:t> come un mix di topic e </a:t>
            </a:r>
            <a:r>
              <a:rPr lang="en-GB" sz="2000" dirty="0" err="1"/>
              <a:t>ogni</a:t>
            </a:r>
            <a:r>
              <a:rPr lang="en-GB" sz="2000" dirty="0"/>
              <a:t> topic come un mix di parole. I </a:t>
            </a:r>
            <a:r>
              <a:rPr lang="en-GB" sz="2000" dirty="0" err="1"/>
              <a:t>risultati</a:t>
            </a:r>
            <a:r>
              <a:rPr lang="en-GB" sz="2000" dirty="0"/>
              <a:t> </a:t>
            </a:r>
            <a:r>
              <a:rPr lang="en-GB" sz="2000" dirty="0" err="1"/>
              <a:t>forniti</a:t>
            </a:r>
            <a:r>
              <a:rPr lang="en-GB" sz="2000" dirty="0"/>
              <a:t> </a:t>
            </a:r>
            <a:r>
              <a:rPr lang="en-GB" sz="2000" dirty="0" err="1"/>
              <a:t>dalla</a:t>
            </a:r>
            <a:r>
              <a:rPr lang="en-GB" sz="2000" dirty="0"/>
              <a:t> </a:t>
            </a:r>
            <a:r>
              <a:rPr lang="en-GB" sz="2000" dirty="0" err="1"/>
              <a:t>funzione</a:t>
            </a:r>
            <a:r>
              <a:rPr lang="en-GB" sz="2000" dirty="0"/>
              <a:t> LDA </a:t>
            </a:r>
            <a:r>
              <a:rPr lang="en-GB" sz="2000" dirty="0" err="1"/>
              <a:t>sono</a:t>
            </a:r>
            <a:r>
              <a:rPr lang="en-GB" sz="2000" dirty="0"/>
              <a:t>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l-GR" sz="2000" dirty="0"/>
              <a:t>β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 err="1">
                <a:sym typeface="Wingdings" panose="05000000000000000000" pitchFamily="2" charset="2"/>
              </a:rPr>
              <a:t>Probabilit</a:t>
            </a:r>
            <a:r>
              <a:rPr lang="it-IT" sz="2000" dirty="0">
                <a:sym typeface="Wingdings" panose="05000000000000000000" pitchFamily="2" charset="2"/>
              </a:rPr>
              <a:t>à che un termine sia generato da un determinato </a:t>
            </a:r>
            <a:r>
              <a:rPr lang="it-IT" sz="2000" dirty="0" err="1">
                <a:sym typeface="Wingdings" panose="05000000000000000000" pitchFamily="2" charset="2"/>
              </a:rPr>
              <a:t>topic</a:t>
            </a:r>
            <a:endParaRPr lang="it-IT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it-IT" sz="2000" dirty="0">
                <a:sym typeface="Wingdings" panose="05000000000000000000" pitchFamily="2" charset="2"/>
              </a:rPr>
              <a:t>ϒ  Stima della proporzione di parole di un documento che vengono generate da un determinato </a:t>
            </a:r>
            <a:r>
              <a:rPr lang="it-IT" sz="2000" dirty="0" err="1">
                <a:sym typeface="Wingdings" panose="05000000000000000000" pitchFamily="2" charset="2"/>
              </a:rPr>
              <a:t>topic</a:t>
            </a:r>
            <a:endParaRPr lang="en-GB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Per </a:t>
            </a:r>
            <a:r>
              <a:rPr lang="en-GB" sz="2000" dirty="0" err="1"/>
              <a:t>questo</a:t>
            </a:r>
            <a:r>
              <a:rPr lang="en-GB" sz="2000" dirty="0"/>
              <a:t> </a:t>
            </a:r>
            <a:r>
              <a:rPr lang="en-GB" sz="2000" dirty="0" err="1"/>
              <a:t>problema</a:t>
            </a:r>
            <a:r>
              <a:rPr lang="en-GB" sz="2000" dirty="0"/>
              <a:t> </a:t>
            </a:r>
            <a:r>
              <a:rPr lang="en-GB" sz="2000" dirty="0" err="1"/>
              <a:t>sono</a:t>
            </a:r>
            <a:r>
              <a:rPr lang="en-GB" sz="2000" dirty="0"/>
              <a:t> </a:t>
            </a:r>
            <a:r>
              <a:rPr lang="en-GB" sz="2000" dirty="0" err="1"/>
              <a:t>stati</a:t>
            </a:r>
            <a:r>
              <a:rPr lang="en-GB" sz="2000" dirty="0"/>
              <a:t> </a:t>
            </a:r>
            <a:r>
              <a:rPr lang="en-GB" sz="2000" dirty="0" err="1"/>
              <a:t>creati</a:t>
            </a:r>
            <a:r>
              <a:rPr lang="en-GB" sz="2000" dirty="0"/>
              <a:t> 10 topic e, in base </a:t>
            </a:r>
            <a:r>
              <a:rPr lang="en-GB" sz="2000" dirty="0" err="1"/>
              <a:t>alle</a:t>
            </a:r>
            <a:r>
              <a:rPr lang="en-GB" sz="2000" dirty="0"/>
              <a:t> parole </a:t>
            </a:r>
            <a:r>
              <a:rPr lang="en-GB" sz="2000" dirty="0" err="1"/>
              <a:t>contenute</a:t>
            </a:r>
            <a:r>
              <a:rPr lang="en-GB" sz="2000" dirty="0"/>
              <a:t> in </a:t>
            </a:r>
            <a:r>
              <a:rPr lang="en-GB" sz="2000" dirty="0" err="1"/>
              <a:t>ogni</a:t>
            </a:r>
            <a:r>
              <a:rPr lang="en-GB" sz="2000" dirty="0"/>
              <a:t> topic, </a:t>
            </a:r>
            <a:r>
              <a:rPr lang="en-GB" sz="2000" dirty="0" err="1"/>
              <a:t>sono</a:t>
            </a:r>
            <a:r>
              <a:rPr lang="en-GB" sz="2000" dirty="0"/>
              <a:t> </a:t>
            </a:r>
            <a:r>
              <a:rPr lang="en-GB" sz="2000" dirty="0" err="1"/>
              <a:t>stati</a:t>
            </a:r>
            <a:r>
              <a:rPr lang="en-GB" sz="2000" dirty="0"/>
              <a:t> </a:t>
            </a:r>
            <a:r>
              <a:rPr lang="en-GB" sz="2000" dirty="0" err="1"/>
              <a:t>assegnati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nomi</a:t>
            </a:r>
            <a:r>
              <a:rPr lang="en-GB" sz="2000" dirty="0"/>
              <a:t> a </a:t>
            </a:r>
            <a:r>
              <a:rPr lang="en-GB" sz="2000" dirty="0" err="1"/>
              <a:t>questi</a:t>
            </a:r>
            <a:r>
              <a:rPr lang="en-GB" sz="2000" dirty="0"/>
              <a:t>.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FB201AF-8A56-4298-A94F-D192496F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49" y="430218"/>
            <a:ext cx="1065732" cy="11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30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756</Words>
  <Application>Microsoft Office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di Office</vt:lpstr>
      <vt:lpstr>DEMS publications</vt:lpstr>
      <vt:lpstr>Introduzione</vt:lpstr>
      <vt:lpstr>Dataset</vt:lpstr>
      <vt:lpstr>Obiettivi</vt:lpstr>
      <vt:lpstr>Pre-processing</vt:lpstr>
      <vt:lpstr>Pre-processing</vt:lpstr>
      <vt:lpstr>Processing: tf-idf</vt:lpstr>
      <vt:lpstr>Processing: tf-idf</vt:lpstr>
      <vt:lpstr>Processing: LDA</vt:lpstr>
      <vt:lpstr>Processing: LDA</vt:lpstr>
      <vt:lpstr>Processing: LDA</vt:lpstr>
      <vt:lpstr>Risultati</vt:lpstr>
      <vt:lpstr>Risultati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DEMS publications</dc:title>
  <dc:creator>tommaso cattaneo</dc:creator>
  <cp:lastModifiedBy>hp</cp:lastModifiedBy>
  <cp:revision>28</cp:revision>
  <dcterms:created xsi:type="dcterms:W3CDTF">2020-06-29T13:00:46Z</dcterms:created>
  <dcterms:modified xsi:type="dcterms:W3CDTF">2020-07-07T08:17:13Z</dcterms:modified>
</cp:coreProperties>
</file>