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98" r:id="rId5"/>
    <p:sldId id="300" r:id="rId6"/>
    <p:sldId id="301" r:id="rId7"/>
    <p:sldId id="303" r:id="rId8"/>
    <p:sldId id="305" r:id="rId9"/>
    <p:sldId id="302" r:id="rId10"/>
    <p:sldId id="304" r:id="rId11"/>
    <p:sldId id="306" r:id="rId12"/>
    <p:sldId id="307" r:id="rId13"/>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34E7F1-6134-4BBE-AF83-7F25B0CA18E2}" type="datetimeFigureOut">
              <a:rPr lang="it-IT" smtClean="0"/>
              <a:t>02/05/2022</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B26311-C3C0-434A-B789-15BC3F2EAA1B}" type="slidenum">
              <a:rPr lang="it-IT" smtClean="0"/>
              <a:t>‹N›</a:t>
            </a:fld>
            <a:endParaRPr lang="it-IT" dirty="0"/>
          </a:p>
        </p:txBody>
      </p:sp>
    </p:spTree>
    <p:extLst>
      <p:ext uri="{BB962C8B-B14F-4D97-AF65-F5344CB8AC3E}">
        <p14:creationId xmlns:p14="http://schemas.microsoft.com/office/powerpoint/2010/main" val="3655118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9A33A-0CF3-4328-8241-480423EFCE28}" type="datetimeFigureOut">
              <a:rPr lang="it-IT" noProof="0" smtClean="0"/>
              <a:t>02/05/2022</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a:r>
              <a:rPr lang="it-IT" noProof="0" dirty="0"/>
              <a:t>Secondo livello</a:t>
            </a:r>
          </a:p>
          <a:p>
            <a:pPr lvl="2"/>
            <a:r>
              <a:rPr lang="it-IT" noProof="0" dirty="0"/>
              <a:t>Terzo livello</a:t>
            </a:r>
          </a:p>
          <a:p>
            <a:pPr lvl="3"/>
            <a:r>
              <a:rPr lang="it-IT" noProof="0" dirty="0"/>
              <a:t>Quarto livello</a:t>
            </a:r>
          </a:p>
          <a:p>
            <a:pPr lvl="4"/>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0D81F-B392-4C17-A812-7A5FAE5A3138}" type="slidenum">
              <a:rPr lang="it-IT" noProof="0" smtClean="0"/>
              <a:t>‹N›</a:t>
            </a:fld>
            <a:endParaRPr lang="it-IT" noProof="0" dirty="0"/>
          </a:p>
        </p:txBody>
      </p:sp>
    </p:spTree>
    <p:extLst>
      <p:ext uri="{BB962C8B-B14F-4D97-AF65-F5344CB8AC3E}">
        <p14:creationId xmlns:p14="http://schemas.microsoft.com/office/powerpoint/2010/main" val="7097343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70D81F-B392-4C17-A812-7A5FAE5A3138}" type="slidenum">
              <a:rPr lang="it-IT" smtClean="0"/>
              <a:t>1</a:t>
            </a:fld>
            <a:endParaRPr lang="it-IT" dirty="0"/>
          </a:p>
        </p:txBody>
      </p:sp>
    </p:spTree>
    <p:extLst>
      <p:ext uri="{BB962C8B-B14F-4D97-AF65-F5344CB8AC3E}">
        <p14:creationId xmlns:p14="http://schemas.microsoft.com/office/powerpoint/2010/main" val="173645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70D81F-B392-4C17-A812-7A5FAE5A3138}" type="slidenum">
              <a:rPr lang="it-IT" smtClean="0"/>
              <a:t>2</a:t>
            </a:fld>
            <a:endParaRPr lang="it-IT" dirty="0"/>
          </a:p>
        </p:txBody>
      </p:sp>
    </p:spTree>
    <p:extLst>
      <p:ext uri="{BB962C8B-B14F-4D97-AF65-F5344CB8AC3E}">
        <p14:creationId xmlns:p14="http://schemas.microsoft.com/office/powerpoint/2010/main" val="800748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cxnSp>
        <p:nvCxnSpPr>
          <p:cNvPr id="9" name="Connettore dirit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5BFDE2A-C71F-4C3F-A1B2-1941DBD5F0BC}" type="datetime1">
              <a:rPr lang="it-IT" noProof="0" smtClean="0"/>
              <a:t>02/05/2022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6F6099E-0966-4452-9457-D38063DDF34A}" type="datetime1">
              <a:rPr lang="it-IT" noProof="0" smtClean="0"/>
              <a:t>02/05/2022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it-IT" noProof="0" dirty="0"/>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hasCustomPrompt="1"/>
          </p:nvPr>
        </p:nvSpPr>
        <p:spPr>
          <a:xfrm>
            <a:off x="1097280" y="4663440"/>
            <a:ext cx="10058400" cy="1143000"/>
          </a:xfrm>
        </p:spPr>
        <p:txBody>
          <a:bodyPr lIns="91440" rIns="91440" rtlCol="0" anchor="t" anchorCtr="0">
            <a:normAutofit/>
          </a:bodyPr>
          <a:lstStyle>
            <a:lvl1pPr marL="0" indent="0" rtl="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dirty="0"/>
              <a:t>FARE CLIC PER MODIFICARE GLI STILI DEL TESTO DELLO SCHEMA</a:t>
            </a:r>
          </a:p>
        </p:txBody>
      </p:sp>
      <p:cxnSp>
        <p:nvCxnSpPr>
          <p:cNvPr id="9" name="Connettore dirit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662220B3-283D-456F-9E36-1CBC90B10E02}" type="datetime1">
              <a:rPr lang="it-IT" noProof="0" smtClean="0"/>
              <a:t>02/05/2022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it-IT" noProof="0" dirty="0"/>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1097280" y="2120900"/>
            <a:ext cx="4639736" cy="374819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515944" y="2120900"/>
            <a:ext cx="4639736" cy="3748194"/>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DBAC8CD0-9267-42D0-9464-A9F549D73BE8}" type="datetime1">
              <a:rPr lang="it-IT" noProof="0" smtClean="0"/>
              <a:t>02/05/2022</a:t>
            </a:fld>
            <a:endParaRPr lang="it-IT" noProof="0" dirty="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it-IT" noProof="0" dirty="0"/>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097280" y="2958274"/>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515944" y="2958273"/>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68052EB-7CCB-4DB2-B1A8-9439C6EF8D8D}" type="datetime1">
              <a:rPr lang="it-IT" noProof="0" smtClean="0"/>
              <a:t>02/05/2022</a:t>
            </a:fld>
            <a:endParaRPr lang="it-IT" noProof="0" dirty="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it-IT" noProof="0" dirty="0"/>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EB65C04B-A1E7-46A8-BC66-5F5DFD56FE0C}" type="datetime1">
              <a:rPr lang="it-IT" noProof="0" smtClean="0"/>
              <a:t>02/05/2022</a:t>
            </a:fld>
            <a:endParaRPr lang="it-IT" noProof="0" dirty="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it-IT" noProof="0" dirty="0"/>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09061C1C-7157-4882-B45D-51E1EF725FB0}" type="datetime1">
              <a:rPr lang="it-IT" noProof="0" smtClean="0"/>
              <a:t>02/05/2022</a:t>
            </a:fld>
            <a:endParaRPr lang="it-IT" noProof="0" dirty="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it-IT" noProof="0" dirty="0"/>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458984" y="812799"/>
            <a:ext cx="5928344" cy="5294757"/>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a:xfrm>
            <a:off x="643464" y="6446520"/>
            <a:ext cx="3517568" cy="365125"/>
          </a:xfrm>
        </p:spPr>
        <p:txBody>
          <a:bodyPr rtlCol="0"/>
          <a:lstStyle>
            <a:lvl1pPr algn="l">
              <a:defRPr/>
            </a:lvl1pPr>
          </a:lstStyle>
          <a:p>
            <a:pPr rtl="0"/>
            <a:fld id="{537A19B8-3380-4960-9CDC-862800A38120}" type="datetime1">
              <a:rPr lang="it-IT" noProof="0" smtClean="0"/>
              <a:t>02/05/2022</a:t>
            </a:fld>
            <a:endParaRPr lang="it-IT" noProof="0" dirty="0"/>
          </a:p>
        </p:txBody>
      </p:sp>
      <p:sp>
        <p:nvSpPr>
          <p:cNvPr id="6" name="Segnaposto piè di pa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it-IT" noProof="0" dirty="0"/>
          </a:p>
        </p:txBody>
      </p:sp>
      <p:sp>
        <p:nvSpPr>
          <p:cNvPr id="7" name="Segnaposto numero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2" name="Tito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lvl1pPr>
          </a:lstStyle>
          <a:p>
            <a:pPr rtl="0"/>
            <a:fld id="{6D5573E1-1A7C-474F-9A57-F6A1D6A7A336}" type="datetime1">
              <a:rPr lang="it-IT" noProof="0" smtClean="0"/>
              <a:t>02/05/2022</a:t>
            </a:fld>
            <a:endParaRPr lang="it-IT" noProof="0" dirty="0"/>
          </a:p>
        </p:txBody>
      </p:sp>
      <p:sp>
        <p:nvSpPr>
          <p:cNvPr id="6" name="Segnaposto piè di pagina 5"/>
          <p:cNvSpPr>
            <a:spLocks noGrp="1"/>
          </p:cNvSpPr>
          <p:nvPr>
            <p:ph type="ftr" sz="quarter" idx="11"/>
          </p:nvPr>
        </p:nvSpPr>
        <p:spPr>
          <a:xfrm>
            <a:off x="1097279" y="6446838"/>
            <a:ext cx="6818262" cy="365125"/>
          </a:xfrm>
        </p:spPr>
        <p:txBody>
          <a:bodyPr rtlCol="0"/>
          <a:lstStyle/>
          <a:p>
            <a:pPr algn="l"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9BAA26E8-7ECB-4BF2-A903-7DC464D6CA0D}" type="datetime1">
              <a:rPr lang="it-IT" noProof="0" smtClean="0"/>
              <a:t>02/05/2022</a:t>
            </a:fld>
            <a:endParaRPr lang="it-IT" noProof="0" dirty="0"/>
          </a:p>
        </p:txBody>
      </p:sp>
      <p:sp>
        <p:nvSpPr>
          <p:cNvPr id="5" name="Segnaposto piè di pa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it-IT" noProof="0" dirty="0"/>
          </a:p>
        </p:txBody>
      </p:sp>
      <p:sp>
        <p:nvSpPr>
          <p:cNvPr id="6" name="Segnaposto numero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it-IT" noProof="0" smtClean="0"/>
              <a:t>‹N›</a:t>
            </a:fld>
            <a:endParaRPr lang="it-IT" noProof="0" dirty="0"/>
          </a:p>
        </p:txBody>
      </p:sp>
      <p:cxnSp>
        <p:nvCxnSpPr>
          <p:cNvPr id="10" name="Connettore dirit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ttangolo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Immagine 3" descr="Un primo piano di un pezzo di carta con una matita sopra">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ttangolo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olo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fontScale="90000"/>
          </a:bodyPr>
          <a:lstStyle/>
          <a:p>
            <a:pPr algn="ctr"/>
            <a:r>
              <a:rPr lang="it-IT" sz="4400" dirty="0">
                <a:solidFill>
                  <a:schemeClr val="tx1"/>
                </a:solidFill>
              </a:rPr>
              <a:t>The </a:t>
            </a:r>
            <a:r>
              <a:rPr lang="it-IT" sz="4400" dirty="0" err="1">
                <a:solidFill>
                  <a:schemeClr val="tx1"/>
                </a:solidFill>
              </a:rPr>
              <a:t>importance</a:t>
            </a:r>
            <a:r>
              <a:rPr lang="it-IT" sz="4400" dirty="0">
                <a:solidFill>
                  <a:schemeClr val="tx1"/>
                </a:solidFill>
              </a:rPr>
              <a:t> of word in the </a:t>
            </a:r>
            <a:r>
              <a:rPr lang="it-IT" sz="4400" dirty="0" err="1">
                <a:solidFill>
                  <a:schemeClr val="tx1"/>
                </a:solidFill>
              </a:rPr>
              <a:t>legal</a:t>
            </a:r>
            <a:r>
              <a:rPr lang="it-IT" sz="4400" dirty="0">
                <a:solidFill>
                  <a:schemeClr val="tx1"/>
                </a:solidFill>
              </a:rPr>
              <a:t> </a:t>
            </a:r>
            <a:r>
              <a:rPr lang="it-IT" sz="4400" dirty="0" err="1">
                <a:solidFill>
                  <a:schemeClr val="tx1"/>
                </a:solidFill>
              </a:rPr>
              <a:t>context</a:t>
            </a:r>
            <a:endParaRPr lang="it-IT" sz="4400" dirty="0">
              <a:solidFill>
                <a:schemeClr val="tx1"/>
              </a:solidFill>
            </a:endParaRPr>
          </a:p>
        </p:txBody>
      </p:sp>
      <p:sp>
        <p:nvSpPr>
          <p:cNvPr id="3" name="Sottotitolo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algn="ctr" rtl="0">
              <a:lnSpc>
                <a:spcPct val="100000"/>
              </a:lnSpc>
            </a:pPr>
            <a:r>
              <a:rPr lang="it-IT" sz="1600" dirty="0"/>
              <a:t>Pessina </a:t>
            </a:r>
            <a:r>
              <a:rPr lang="it-IT" sz="1600" dirty="0" err="1"/>
              <a:t>tommaso</a:t>
            </a:r>
            <a:endParaRPr lang="it-IT" sz="1600" dirty="0"/>
          </a:p>
          <a:p>
            <a:pPr algn="ctr" rtl="0">
              <a:lnSpc>
                <a:spcPct val="100000"/>
              </a:lnSpc>
            </a:pPr>
            <a:r>
              <a:rPr lang="it-IT" sz="1600" dirty="0"/>
              <a:t>961739</a:t>
            </a:r>
          </a:p>
        </p:txBody>
      </p:sp>
      <p:cxnSp>
        <p:nvCxnSpPr>
          <p:cNvPr id="37" name="Connettore diritto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ttangolo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30" name="Picture 6" descr="Università degli Studi di Milano - Wikipedia">
            <a:extLst>
              <a:ext uri="{FF2B5EF4-FFF2-40B4-BE49-F238E27FC236}">
                <a16:creationId xmlns:a16="http://schemas.microsoft.com/office/drawing/2014/main" id="{5270E48F-0F63-4E2A-A2B4-7964ACF413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589" y="4076504"/>
            <a:ext cx="2211354" cy="2211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it-IT" dirty="0"/>
              <a:t>Dataset</a:t>
            </a:r>
          </a:p>
        </p:txBody>
      </p:sp>
      <p:sp>
        <p:nvSpPr>
          <p:cNvPr id="5" name="Segnaposto contenuto 4">
            <a:extLst>
              <a:ext uri="{FF2B5EF4-FFF2-40B4-BE49-F238E27FC236}">
                <a16:creationId xmlns:a16="http://schemas.microsoft.com/office/drawing/2014/main" id="{D7F73B43-86C6-48BA-B46B-CF5F00C168AE}"/>
              </a:ext>
            </a:extLst>
          </p:cNvPr>
          <p:cNvSpPr>
            <a:spLocks noGrp="1"/>
          </p:cNvSpPr>
          <p:nvPr>
            <p:ph idx="1"/>
          </p:nvPr>
        </p:nvSpPr>
        <p:spPr/>
        <p:txBody>
          <a:bodyPr/>
          <a:lstStyle/>
          <a:p>
            <a:pPr>
              <a:buFont typeface="Wingdings" panose="05000000000000000000" pitchFamily="2" charset="2"/>
              <a:buChar char="q"/>
            </a:pPr>
            <a:r>
              <a:rPr lang="it-IT" dirty="0"/>
              <a:t> </a:t>
            </a:r>
            <a:r>
              <a:rPr lang="it-IT" dirty="0" err="1"/>
              <a:t>It</a:t>
            </a:r>
            <a:r>
              <a:rPr lang="it-IT" dirty="0"/>
              <a:t> </a:t>
            </a:r>
            <a:r>
              <a:rPr lang="it-IT" dirty="0" err="1"/>
              <a:t>is</a:t>
            </a:r>
            <a:r>
              <a:rPr lang="it-IT" dirty="0"/>
              <a:t> the Illinois Bulk Dataset, a </a:t>
            </a:r>
            <a:r>
              <a:rPr lang="it-IT" dirty="0" err="1"/>
              <a:t>collection</a:t>
            </a:r>
            <a:r>
              <a:rPr lang="it-IT" dirty="0"/>
              <a:t> of </a:t>
            </a:r>
            <a:r>
              <a:rPr lang="it-IT" dirty="0" err="1"/>
              <a:t>many</a:t>
            </a:r>
            <a:r>
              <a:rPr lang="it-IT" dirty="0"/>
              <a:t> court </a:t>
            </a:r>
            <a:r>
              <a:rPr lang="it-IT" dirty="0" err="1"/>
              <a:t>decision</a:t>
            </a:r>
            <a:r>
              <a:rPr lang="it-IT" dirty="0"/>
              <a:t> over the </a:t>
            </a:r>
            <a:r>
              <a:rPr lang="it-IT" dirty="0" err="1"/>
              <a:t>years</a:t>
            </a:r>
            <a:r>
              <a:rPr lang="it-IT" dirty="0"/>
              <a:t>.</a:t>
            </a:r>
          </a:p>
          <a:p>
            <a:pPr>
              <a:buFont typeface="Wingdings" panose="05000000000000000000" pitchFamily="2" charset="2"/>
              <a:buChar char="q"/>
            </a:pPr>
            <a:r>
              <a:rPr lang="it-IT" dirty="0"/>
              <a:t> The </a:t>
            </a:r>
            <a:r>
              <a:rPr lang="it-IT" dirty="0" err="1"/>
              <a:t>two</a:t>
            </a:r>
            <a:r>
              <a:rPr lang="it-IT" dirty="0"/>
              <a:t> </a:t>
            </a:r>
            <a:r>
              <a:rPr lang="it-IT" dirty="0" err="1"/>
              <a:t>relevant</a:t>
            </a:r>
            <a:r>
              <a:rPr lang="it-IT" dirty="0"/>
              <a:t> </a:t>
            </a:r>
            <a:r>
              <a:rPr lang="it-IT" dirty="0" err="1"/>
              <a:t>filed</a:t>
            </a:r>
            <a:r>
              <a:rPr lang="it-IT" dirty="0"/>
              <a:t> are:</a:t>
            </a:r>
          </a:p>
          <a:p>
            <a:pPr lvl="1">
              <a:buFont typeface="Wingdings" panose="05000000000000000000" pitchFamily="2" charset="2"/>
              <a:buChar char="q"/>
            </a:pPr>
            <a:r>
              <a:rPr lang="it-IT" dirty="0"/>
              <a:t> </a:t>
            </a:r>
            <a:r>
              <a:rPr lang="it-IT" dirty="0" err="1"/>
              <a:t>Casebody</a:t>
            </a:r>
            <a:r>
              <a:rPr lang="it-IT" dirty="0"/>
              <a:t>: </a:t>
            </a:r>
            <a:r>
              <a:rPr lang="it-IT" dirty="0" err="1"/>
              <a:t>content</a:t>
            </a:r>
            <a:r>
              <a:rPr lang="it-IT" dirty="0"/>
              <a:t> of the court </a:t>
            </a:r>
            <a:r>
              <a:rPr lang="it-IT" dirty="0" err="1"/>
              <a:t>decision</a:t>
            </a:r>
            <a:endParaRPr lang="it-IT" dirty="0"/>
          </a:p>
          <a:p>
            <a:pPr lvl="1">
              <a:buFont typeface="Wingdings" panose="05000000000000000000" pitchFamily="2" charset="2"/>
              <a:buChar char="q"/>
            </a:pPr>
            <a:r>
              <a:rPr lang="it-IT" dirty="0"/>
              <a:t> </a:t>
            </a:r>
            <a:r>
              <a:rPr lang="it-IT" dirty="0" err="1"/>
              <a:t>Decision</a:t>
            </a:r>
            <a:r>
              <a:rPr lang="it-IT" dirty="0"/>
              <a:t> date: date of </a:t>
            </a:r>
            <a:r>
              <a:rPr lang="it-IT" dirty="0" err="1"/>
              <a:t>resolution</a:t>
            </a:r>
            <a:r>
              <a:rPr lang="it-IT" dirty="0"/>
              <a:t> of the court </a:t>
            </a:r>
            <a:r>
              <a:rPr lang="it-IT" dirty="0" err="1"/>
              <a:t>decision</a:t>
            </a:r>
            <a:endParaRPr lang="it-IT" dirty="0"/>
          </a:p>
          <a:p>
            <a:pPr lvl="1">
              <a:buFont typeface="Wingdings" panose="05000000000000000000" pitchFamily="2" charset="2"/>
              <a:buChar char="q"/>
            </a:pPr>
            <a:endParaRPr lang="it-IT" dirty="0"/>
          </a:p>
          <a:p>
            <a:pPr lvl="1">
              <a:buFont typeface="Wingdings" panose="05000000000000000000" pitchFamily="2" charset="2"/>
              <a:buChar char="q"/>
            </a:pPr>
            <a:endParaRPr lang="it-IT" dirty="0"/>
          </a:p>
          <a:p>
            <a:pPr>
              <a:buFont typeface="Wingdings" panose="05000000000000000000" pitchFamily="2" charset="2"/>
              <a:buChar char="q"/>
            </a:pPr>
            <a:r>
              <a:rPr lang="it-IT" dirty="0"/>
              <a:t> For </a:t>
            </a:r>
            <a:r>
              <a:rPr lang="it-IT" dirty="0" err="1"/>
              <a:t>our</a:t>
            </a:r>
            <a:r>
              <a:rPr lang="it-IT" dirty="0"/>
              <a:t> </a:t>
            </a:r>
            <a:r>
              <a:rPr lang="it-IT" dirty="0" err="1"/>
              <a:t>analysis</a:t>
            </a:r>
            <a:r>
              <a:rPr lang="it-IT" dirty="0"/>
              <a:t> </a:t>
            </a:r>
            <a:r>
              <a:rPr lang="it-IT" dirty="0" err="1"/>
              <a:t>we</a:t>
            </a:r>
            <a:r>
              <a:rPr lang="it-IT" dirty="0"/>
              <a:t> </a:t>
            </a:r>
            <a:r>
              <a:rPr lang="it-IT" dirty="0" err="1"/>
              <a:t>define</a:t>
            </a:r>
            <a:r>
              <a:rPr lang="it-IT" dirty="0"/>
              <a:t> </a:t>
            </a:r>
            <a:r>
              <a:rPr lang="it-IT" dirty="0" err="1"/>
              <a:t>three</a:t>
            </a:r>
            <a:r>
              <a:rPr lang="it-IT" dirty="0"/>
              <a:t> </a:t>
            </a:r>
            <a:r>
              <a:rPr lang="it-IT" dirty="0" err="1"/>
              <a:t>subject</a:t>
            </a:r>
            <a:r>
              <a:rPr lang="it-IT" dirty="0"/>
              <a:t> of </a:t>
            </a:r>
            <a:r>
              <a:rPr lang="it-IT" dirty="0" err="1"/>
              <a:t>interest</a:t>
            </a:r>
            <a:r>
              <a:rPr lang="it-IT" dirty="0"/>
              <a:t>:</a:t>
            </a:r>
          </a:p>
          <a:p>
            <a:pPr lvl="1">
              <a:buFont typeface="Wingdings" panose="05000000000000000000" pitchFamily="2" charset="2"/>
              <a:buChar char="q"/>
            </a:pPr>
            <a:r>
              <a:rPr lang="it-IT" dirty="0"/>
              <a:t> </a:t>
            </a:r>
            <a:r>
              <a:rPr lang="it-IT" dirty="0" err="1"/>
              <a:t>narcotics</a:t>
            </a:r>
            <a:endParaRPr lang="it-IT" dirty="0"/>
          </a:p>
          <a:p>
            <a:pPr lvl="1">
              <a:buFont typeface="Wingdings" panose="05000000000000000000" pitchFamily="2" charset="2"/>
              <a:buChar char="q"/>
            </a:pPr>
            <a:r>
              <a:rPr lang="it-IT" dirty="0"/>
              <a:t> </a:t>
            </a:r>
            <a:r>
              <a:rPr lang="it-IT" dirty="0" err="1"/>
              <a:t>weapons</a:t>
            </a:r>
            <a:endParaRPr lang="it-IT" dirty="0"/>
          </a:p>
          <a:p>
            <a:pPr lvl="1">
              <a:buFont typeface="Wingdings" panose="05000000000000000000" pitchFamily="2" charset="2"/>
              <a:buChar char="q"/>
            </a:pPr>
            <a:r>
              <a:rPr lang="it-IT" dirty="0"/>
              <a:t> </a:t>
            </a:r>
            <a:r>
              <a:rPr lang="it-IT" dirty="0" err="1"/>
              <a:t>investigation</a:t>
            </a:r>
            <a:endParaRPr lang="it-IT" dirty="0"/>
          </a:p>
        </p:txBody>
      </p:sp>
      <p:pic>
        <p:nvPicPr>
          <p:cNvPr id="2050" name="Picture 2" descr="Università degli Studi di Milano - Wikipedia">
            <a:extLst>
              <a:ext uri="{FF2B5EF4-FFF2-40B4-BE49-F238E27FC236}">
                <a16:creationId xmlns:a16="http://schemas.microsoft.com/office/drawing/2014/main" id="{8E3290B7-AEB7-4A44-A3CB-E70680430D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39D825-EA0A-46DD-B8DB-9796E9BE5452}"/>
              </a:ext>
            </a:extLst>
          </p:cNvPr>
          <p:cNvSpPr>
            <a:spLocks noGrp="1"/>
          </p:cNvSpPr>
          <p:nvPr>
            <p:ph type="title"/>
          </p:nvPr>
        </p:nvSpPr>
        <p:spPr/>
        <p:txBody>
          <a:bodyPr/>
          <a:lstStyle/>
          <a:p>
            <a:r>
              <a:rPr lang="it-IT" dirty="0"/>
              <a:t>Steps	</a:t>
            </a:r>
          </a:p>
        </p:txBody>
      </p:sp>
      <p:sp>
        <p:nvSpPr>
          <p:cNvPr id="3" name="Segnaposto contenuto 2">
            <a:extLst>
              <a:ext uri="{FF2B5EF4-FFF2-40B4-BE49-F238E27FC236}">
                <a16:creationId xmlns:a16="http://schemas.microsoft.com/office/drawing/2014/main" id="{61062F98-234D-47FE-AA61-81257A0654C6}"/>
              </a:ext>
            </a:extLst>
          </p:cNvPr>
          <p:cNvSpPr>
            <a:spLocks noGrp="1"/>
          </p:cNvSpPr>
          <p:nvPr>
            <p:ph idx="1"/>
          </p:nvPr>
        </p:nvSpPr>
        <p:spPr/>
        <p:txBody>
          <a:bodyPr>
            <a:normAutofit lnSpcReduction="10000"/>
          </a:bodyPr>
          <a:lstStyle/>
          <a:p>
            <a:pPr>
              <a:buFont typeface="Wingdings" panose="05000000000000000000" pitchFamily="2" charset="2"/>
              <a:buChar char="q"/>
            </a:pPr>
            <a:r>
              <a:rPr lang="it-IT" dirty="0"/>
              <a:t> Data </a:t>
            </a:r>
            <a:r>
              <a:rPr lang="it-IT" dirty="0" err="1"/>
              <a:t>cleaning</a:t>
            </a:r>
            <a:r>
              <a:rPr lang="it-IT" dirty="0"/>
              <a:t>:</a:t>
            </a:r>
          </a:p>
          <a:p>
            <a:pPr lvl="1">
              <a:buFont typeface="Wingdings" panose="05000000000000000000" pitchFamily="2" charset="2"/>
              <a:buChar char="q"/>
            </a:pPr>
            <a:r>
              <a:rPr lang="en-US" dirty="0"/>
              <a:t> convert to lower case, remove special character, number and format symbol. Then remove all the </a:t>
            </a:r>
            <a:r>
              <a:rPr lang="en-US" dirty="0" err="1"/>
              <a:t>stopwords</a:t>
            </a:r>
            <a:r>
              <a:rPr lang="en-US" dirty="0"/>
              <a:t> and punctuation</a:t>
            </a:r>
          </a:p>
          <a:p>
            <a:pPr>
              <a:buFont typeface="Wingdings" panose="05000000000000000000" pitchFamily="2" charset="2"/>
              <a:buChar char="q"/>
            </a:pPr>
            <a:r>
              <a:rPr lang="en-US" dirty="0"/>
              <a:t> Analysis:</a:t>
            </a:r>
          </a:p>
          <a:p>
            <a:pPr lvl="1">
              <a:buFont typeface="Wingdings" panose="05000000000000000000" pitchFamily="2" charset="2"/>
              <a:buChar char="q"/>
            </a:pPr>
            <a:r>
              <a:rPr lang="en-US" dirty="0"/>
              <a:t> Term frequency</a:t>
            </a:r>
          </a:p>
          <a:p>
            <a:pPr lvl="1">
              <a:buFont typeface="Wingdings" panose="05000000000000000000" pitchFamily="2" charset="2"/>
              <a:buChar char="q"/>
            </a:pPr>
            <a:r>
              <a:rPr lang="en-US" dirty="0"/>
              <a:t> Word similarity</a:t>
            </a:r>
          </a:p>
          <a:p>
            <a:pPr lvl="1">
              <a:buFont typeface="Wingdings" panose="05000000000000000000" pitchFamily="2" charset="2"/>
              <a:buChar char="q"/>
            </a:pPr>
            <a:r>
              <a:rPr lang="en-US" dirty="0"/>
              <a:t> Terminological trend over the years</a:t>
            </a:r>
          </a:p>
          <a:p>
            <a:pPr lvl="1">
              <a:buFont typeface="Wingdings" panose="05000000000000000000" pitchFamily="2" charset="2"/>
              <a:buChar char="q"/>
            </a:pPr>
            <a:r>
              <a:rPr lang="en-US" dirty="0"/>
              <a:t> Topic model</a:t>
            </a:r>
          </a:p>
          <a:p>
            <a:pPr lvl="1">
              <a:buFont typeface="Wingdings" panose="05000000000000000000" pitchFamily="2" charset="2"/>
              <a:buChar char="q"/>
            </a:pPr>
            <a:endParaRPr lang="en-US" dirty="0"/>
          </a:p>
          <a:p>
            <a:pPr marL="201168" lvl="1" indent="0" algn="ctr">
              <a:buNone/>
            </a:pPr>
            <a:r>
              <a:rPr lang="en-US" sz="2400" dirty="0">
                <a:solidFill>
                  <a:schemeClr val="accent1">
                    <a:lumMod val="75000"/>
                  </a:schemeClr>
                </a:solidFill>
                <a:latin typeface="+mj-lt"/>
              </a:rPr>
              <a:t>What is the aim?</a:t>
            </a:r>
          </a:p>
          <a:p>
            <a:pPr marL="201168" lvl="1" indent="0">
              <a:buNone/>
            </a:pPr>
            <a:r>
              <a:rPr lang="en-US" dirty="0"/>
              <a:t>Find a method to exploit any correlation/correspondence between word in the legal context.</a:t>
            </a:r>
          </a:p>
        </p:txBody>
      </p:sp>
      <p:pic>
        <p:nvPicPr>
          <p:cNvPr id="4" name="Picture 2" descr="Università degli Studi di Milano - Wikipedia">
            <a:extLst>
              <a:ext uri="{FF2B5EF4-FFF2-40B4-BE49-F238E27FC236}">
                <a16:creationId xmlns:a16="http://schemas.microsoft.com/office/drawing/2014/main" id="{14EA42F0-3BC2-4012-BFF2-18759B7D6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71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A9A787-C050-4B12-A82D-2F531AA0A8F1}"/>
              </a:ext>
            </a:extLst>
          </p:cNvPr>
          <p:cNvSpPr>
            <a:spLocks noGrp="1"/>
          </p:cNvSpPr>
          <p:nvPr>
            <p:ph type="title"/>
          </p:nvPr>
        </p:nvSpPr>
        <p:spPr/>
        <p:txBody>
          <a:bodyPr/>
          <a:lstStyle/>
          <a:p>
            <a:r>
              <a:rPr lang="it-IT" dirty="0" err="1"/>
              <a:t>Term</a:t>
            </a:r>
            <a:r>
              <a:rPr lang="it-IT" dirty="0"/>
              <a:t> frequency</a:t>
            </a:r>
          </a:p>
        </p:txBody>
      </p:sp>
      <p:graphicFrame>
        <p:nvGraphicFramePr>
          <p:cNvPr id="4" name="Tabella 4">
            <a:extLst>
              <a:ext uri="{FF2B5EF4-FFF2-40B4-BE49-F238E27FC236}">
                <a16:creationId xmlns:a16="http://schemas.microsoft.com/office/drawing/2014/main" id="{F8A1B879-E2D5-43A2-93F8-357F975D7B5B}"/>
              </a:ext>
            </a:extLst>
          </p:cNvPr>
          <p:cNvGraphicFramePr>
            <a:graphicFrameLocks noGrp="1"/>
          </p:cNvGraphicFramePr>
          <p:nvPr>
            <p:ph idx="1"/>
            <p:extLst>
              <p:ext uri="{D42A27DB-BD31-4B8C-83A1-F6EECF244321}">
                <p14:modId xmlns:p14="http://schemas.microsoft.com/office/powerpoint/2010/main" val="2374203007"/>
              </p:ext>
            </p:extLst>
          </p:nvPr>
        </p:nvGraphicFramePr>
        <p:xfrm>
          <a:off x="7288439" y="2052216"/>
          <a:ext cx="3866924" cy="4023360"/>
        </p:xfrm>
        <a:graphic>
          <a:graphicData uri="http://schemas.openxmlformats.org/drawingml/2006/table">
            <a:tbl>
              <a:tblPr firstRow="1" bandRow="1">
                <a:tableStyleId>{5C22544A-7EE6-4342-B048-85BDC9FD1C3A}</a:tableStyleId>
              </a:tblPr>
              <a:tblGrid>
                <a:gridCol w="1933462">
                  <a:extLst>
                    <a:ext uri="{9D8B030D-6E8A-4147-A177-3AD203B41FA5}">
                      <a16:colId xmlns:a16="http://schemas.microsoft.com/office/drawing/2014/main" val="3774200273"/>
                    </a:ext>
                  </a:extLst>
                </a:gridCol>
                <a:gridCol w="1933462">
                  <a:extLst>
                    <a:ext uri="{9D8B030D-6E8A-4147-A177-3AD203B41FA5}">
                      <a16:colId xmlns:a16="http://schemas.microsoft.com/office/drawing/2014/main" val="1709384684"/>
                    </a:ext>
                  </a:extLst>
                </a:gridCol>
              </a:tblGrid>
              <a:tr h="365637">
                <a:tc>
                  <a:txBody>
                    <a:bodyPr/>
                    <a:lstStyle/>
                    <a:p>
                      <a:r>
                        <a:rPr lang="it-IT" dirty="0"/>
                        <a:t>Score</a:t>
                      </a:r>
                    </a:p>
                  </a:txBody>
                  <a:tcPr/>
                </a:tc>
                <a:tc>
                  <a:txBody>
                    <a:bodyPr/>
                    <a:lstStyle/>
                    <a:p>
                      <a:r>
                        <a:rPr lang="it-IT" dirty="0"/>
                        <a:t>Word </a:t>
                      </a:r>
                    </a:p>
                  </a:txBody>
                  <a:tcPr/>
                </a:tc>
                <a:extLst>
                  <a:ext uri="{0D108BD9-81ED-4DB2-BD59-A6C34878D82A}">
                    <a16:rowId xmlns:a16="http://schemas.microsoft.com/office/drawing/2014/main" val="283237594"/>
                  </a:ext>
                </a:extLst>
              </a:tr>
              <a:tr h="365637">
                <a:tc>
                  <a:txBody>
                    <a:bodyPr/>
                    <a:lstStyle/>
                    <a:p>
                      <a:r>
                        <a:rPr lang="en-US" dirty="0"/>
                        <a:t>427139.55</a:t>
                      </a:r>
                      <a:endParaRPr lang="it-IT" dirty="0"/>
                    </a:p>
                  </a:txBody>
                  <a:tcPr/>
                </a:tc>
                <a:tc>
                  <a:txBody>
                    <a:bodyPr/>
                    <a:lstStyle/>
                    <a:p>
                      <a:r>
                        <a:rPr lang="en-US" dirty="0"/>
                        <a:t>whether</a:t>
                      </a:r>
                      <a:endParaRPr lang="it-IT" dirty="0"/>
                    </a:p>
                  </a:txBody>
                  <a:tcPr/>
                </a:tc>
                <a:extLst>
                  <a:ext uri="{0D108BD9-81ED-4DB2-BD59-A6C34878D82A}">
                    <a16:rowId xmlns:a16="http://schemas.microsoft.com/office/drawing/2014/main" val="3444062563"/>
                  </a:ext>
                </a:extLst>
              </a:tr>
              <a:tr h="365637">
                <a:tc>
                  <a:txBody>
                    <a:bodyPr/>
                    <a:lstStyle/>
                    <a:p>
                      <a:r>
                        <a:rPr lang="en-US" dirty="0"/>
                        <a:t>427016.78</a:t>
                      </a:r>
                      <a:endParaRPr lang="it-IT" dirty="0"/>
                    </a:p>
                  </a:txBody>
                  <a:tcPr/>
                </a:tc>
                <a:tc>
                  <a:txBody>
                    <a:bodyPr/>
                    <a:lstStyle/>
                    <a:p>
                      <a:r>
                        <a:rPr lang="en-US" dirty="0"/>
                        <a:t>error</a:t>
                      </a:r>
                      <a:endParaRPr lang="it-IT" dirty="0"/>
                    </a:p>
                  </a:txBody>
                  <a:tcPr/>
                </a:tc>
                <a:extLst>
                  <a:ext uri="{0D108BD9-81ED-4DB2-BD59-A6C34878D82A}">
                    <a16:rowId xmlns:a16="http://schemas.microsoft.com/office/drawing/2014/main" val="1134281628"/>
                  </a:ext>
                </a:extLst>
              </a:tr>
              <a:tr h="365637">
                <a:tc>
                  <a:txBody>
                    <a:bodyPr/>
                    <a:lstStyle/>
                    <a:p>
                      <a:r>
                        <a:rPr lang="en-US" dirty="0"/>
                        <a:t>427009.97</a:t>
                      </a:r>
                      <a:endParaRPr lang="it-IT" dirty="0"/>
                    </a:p>
                  </a:txBody>
                  <a:tcPr/>
                </a:tc>
                <a:tc>
                  <a:txBody>
                    <a:bodyPr/>
                    <a:lstStyle/>
                    <a:p>
                      <a:r>
                        <a:rPr lang="en-US" dirty="0" err="1"/>
                        <a:t>illinois</a:t>
                      </a:r>
                      <a:endParaRPr lang="it-IT" dirty="0"/>
                    </a:p>
                  </a:txBody>
                  <a:tcPr/>
                </a:tc>
                <a:extLst>
                  <a:ext uri="{0D108BD9-81ED-4DB2-BD59-A6C34878D82A}">
                    <a16:rowId xmlns:a16="http://schemas.microsoft.com/office/drawing/2014/main" val="1420937932"/>
                  </a:ext>
                </a:extLst>
              </a:tr>
              <a:tr h="365637">
                <a:tc>
                  <a:txBody>
                    <a:bodyPr/>
                    <a:lstStyle/>
                    <a:p>
                      <a:r>
                        <a:rPr lang="en-US" dirty="0"/>
                        <a:t>426959.04</a:t>
                      </a:r>
                      <a:endParaRPr lang="it-IT" dirty="0"/>
                    </a:p>
                  </a:txBody>
                  <a:tcPr/>
                </a:tc>
                <a:tc>
                  <a:txBody>
                    <a:bodyPr/>
                    <a:lstStyle/>
                    <a:p>
                      <a:r>
                        <a:rPr lang="en-US" dirty="0"/>
                        <a:t>appeal</a:t>
                      </a:r>
                      <a:endParaRPr lang="it-IT" dirty="0"/>
                    </a:p>
                  </a:txBody>
                  <a:tcPr/>
                </a:tc>
                <a:extLst>
                  <a:ext uri="{0D108BD9-81ED-4DB2-BD59-A6C34878D82A}">
                    <a16:rowId xmlns:a16="http://schemas.microsoft.com/office/drawing/2014/main" val="1843081255"/>
                  </a:ext>
                </a:extLst>
              </a:tr>
              <a:tr h="365637">
                <a:tc>
                  <a:txBody>
                    <a:bodyPr/>
                    <a:lstStyle/>
                    <a:p>
                      <a:r>
                        <a:rPr lang="en-US" dirty="0"/>
                        <a:t>426918.08</a:t>
                      </a:r>
                      <a:endParaRPr lang="it-IT" dirty="0"/>
                    </a:p>
                  </a:txBody>
                  <a:tcPr/>
                </a:tc>
                <a:tc>
                  <a:txBody>
                    <a:bodyPr/>
                    <a:lstStyle/>
                    <a:p>
                      <a:r>
                        <a:rPr lang="en-US" dirty="0"/>
                        <a:t>motion</a:t>
                      </a:r>
                      <a:endParaRPr lang="it-IT" dirty="0"/>
                    </a:p>
                  </a:txBody>
                  <a:tcPr/>
                </a:tc>
                <a:extLst>
                  <a:ext uri="{0D108BD9-81ED-4DB2-BD59-A6C34878D82A}">
                    <a16:rowId xmlns:a16="http://schemas.microsoft.com/office/drawing/2014/main" val="2412443345"/>
                  </a:ext>
                </a:extLst>
              </a:tr>
              <a:tr h="365637">
                <a:tc>
                  <a:txBody>
                    <a:bodyPr/>
                    <a:lstStyle/>
                    <a:p>
                      <a:r>
                        <a:rPr lang="en-US" dirty="0"/>
                        <a:t>426793.69</a:t>
                      </a:r>
                      <a:endParaRPr lang="it-IT" dirty="0"/>
                    </a:p>
                  </a:txBody>
                  <a:tcPr/>
                </a:tc>
                <a:tc>
                  <a:txBody>
                    <a:bodyPr/>
                    <a:lstStyle/>
                    <a:p>
                      <a:r>
                        <a:rPr lang="en-US" dirty="0"/>
                        <a:t>could</a:t>
                      </a:r>
                      <a:endParaRPr lang="it-IT" dirty="0"/>
                    </a:p>
                  </a:txBody>
                  <a:tcPr/>
                </a:tc>
                <a:extLst>
                  <a:ext uri="{0D108BD9-81ED-4DB2-BD59-A6C34878D82A}">
                    <a16:rowId xmlns:a16="http://schemas.microsoft.com/office/drawing/2014/main" val="2608938238"/>
                  </a:ext>
                </a:extLst>
              </a:tr>
              <a:tr h="365637">
                <a:tc>
                  <a:txBody>
                    <a:bodyPr/>
                    <a:lstStyle/>
                    <a:p>
                      <a:r>
                        <a:rPr lang="en-US" dirty="0"/>
                        <a:t>426644.58</a:t>
                      </a:r>
                      <a:endParaRPr lang="it-IT" dirty="0"/>
                    </a:p>
                  </a:txBody>
                  <a:tcPr/>
                </a:tc>
                <a:tc>
                  <a:txBody>
                    <a:bodyPr/>
                    <a:lstStyle/>
                    <a:p>
                      <a:r>
                        <a:rPr lang="en-US" dirty="0"/>
                        <a:t>first</a:t>
                      </a:r>
                      <a:endParaRPr lang="it-IT" dirty="0"/>
                    </a:p>
                  </a:txBody>
                  <a:tcPr/>
                </a:tc>
                <a:extLst>
                  <a:ext uri="{0D108BD9-81ED-4DB2-BD59-A6C34878D82A}">
                    <a16:rowId xmlns:a16="http://schemas.microsoft.com/office/drawing/2014/main" val="3527884507"/>
                  </a:ext>
                </a:extLst>
              </a:tr>
              <a:tr h="365637">
                <a:tc>
                  <a:txBody>
                    <a:bodyPr/>
                    <a:lstStyle/>
                    <a:p>
                      <a:r>
                        <a:rPr lang="en-US" dirty="0"/>
                        <a:t>426496.84</a:t>
                      </a:r>
                      <a:endParaRPr lang="it-IT" dirty="0"/>
                    </a:p>
                  </a:txBody>
                  <a:tcPr/>
                </a:tc>
                <a:tc>
                  <a:txBody>
                    <a:bodyPr/>
                    <a:lstStyle/>
                    <a:p>
                      <a:r>
                        <a:rPr lang="en-US" dirty="0"/>
                        <a:t>counsel</a:t>
                      </a:r>
                      <a:endParaRPr lang="it-IT" dirty="0"/>
                    </a:p>
                  </a:txBody>
                  <a:tcPr/>
                </a:tc>
                <a:extLst>
                  <a:ext uri="{0D108BD9-81ED-4DB2-BD59-A6C34878D82A}">
                    <a16:rowId xmlns:a16="http://schemas.microsoft.com/office/drawing/2014/main" val="834826504"/>
                  </a:ext>
                </a:extLst>
              </a:tr>
              <a:tr h="365637">
                <a:tc>
                  <a:txBody>
                    <a:bodyPr/>
                    <a:lstStyle/>
                    <a:p>
                      <a:r>
                        <a:rPr lang="en-US" dirty="0"/>
                        <a:t>426434.15</a:t>
                      </a:r>
                      <a:endParaRPr lang="it-IT" dirty="0"/>
                    </a:p>
                  </a:txBody>
                  <a:tcPr/>
                </a:tc>
                <a:tc>
                  <a:txBody>
                    <a:bodyPr/>
                    <a:lstStyle/>
                    <a:p>
                      <a:r>
                        <a:rPr lang="en-US" dirty="0"/>
                        <a:t>question</a:t>
                      </a:r>
                      <a:endParaRPr lang="it-IT" dirty="0"/>
                    </a:p>
                  </a:txBody>
                  <a:tcPr/>
                </a:tc>
                <a:extLst>
                  <a:ext uri="{0D108BD9-81ED-4DB2-BD59-A6C34878D82A}">
                    <a16:rowId xmlns:a16="http://schemas.microsoft.com/office/drawing/2014/main" val="2224136397"/>
                  </a:ext>
                </a:extLst>
              </a:tr>
              <a:tr h="365637">
                <a:tc>
                  <a:txBody>
                    <a:bodyPr/>
                    <a:lstStyle/>
                    <a:p>
                      <a:r>
                        <a:rPr lang="en-US" dirty="0"/>
                        <a:t>426334.80</a:t>
                      </a:r>
                      <a:endParaRPr lang="it-IT" dirty="0"/>
                    </a:p>
                  </a:txBody>
                  <a:tcPr/>
                </a:tc>
                <a:tc>
                  <a:txBody>
                    <a:bodyPr/>
                    <a:lstStyle/>
                    <a:p>
                      <a:r>
                        <a:rPr lang="en-US" dirty="0"/>
                        <a:t>appellant</a:t>
                      </a:r>
                      <a:endParaRPr lang="it-IT" dirty="0"/>
                    </a:p>
                  </a:txBody>
                  <a:tcPr/>
                </a:tc>
                <a:extLst>
                  <a:ext uri="{0D108BD9-81ED-4DB2-BD59-A6C34878D82A}">
                    <a16:rowId xmlns:a16="http://schemas.microsoft.com/office/drawing/2014/main" val="3200346829"/>
                  </a:ext>
                </a:extLst>
              </a:tr>
            </a:tbl>
          </a:graphicData>
        </a:graphic>
      </p:graphicFrame>
      <p:sp>
        <p:nvSpPr>
          <p:cNvPr id="5" name="CasellaDiTesto 4">
            <a:extLst>
              <a:ext uri="{FF2B5EF4-FFF2-40B4-BE49-F238E27FC236}">
                <a16:creationId xmlns:a16="http://schemas.microsoft.com/office/drawing/2014/main" id="{44E48BBD-0BF7-44D6-9039-E7C25767AE69}"/>
              </a:ext>
            </a:extLst>
          </p:cNvPr>
          <p:cNvSpPr txBox="1"/>
          <p:nvPr/>
        </p:nvSpPr>
        <p:spPr>
          <a:xfrm>
            <a:off x="1036637" y="3048233"/>
            <a:ext cx="6091951" cy="2031325"/>
          </a:xfrm>
          <a:prstGeom prst="rect">
            <a:avLst/>
          </a:prstGeom>
          <a:noFill/>
        </p:spPr>
        <p:txBody>
          <a:bodyPr wrap="square" rtlCol="0">
            <a:spAutoFit/>
          </a:bodyPr>
          <a:lstStyle/>
          <a:p>
            <a:pPr marL="285750" indent="-285750">
              <a:buFont typeface="Wingdings" panose="05000000000000000000" pitchFamily="2" charset="2"/>
              <a:buChar char="q"/>
            </a:pPr>
            <a:r>
              <a:rPr lang="it-IT" dirty="0"/>
              <a:t>To the </a:t>
            </a:r>
            <a:r>
              <a:rPr lang="it-IT" dirty="0" err="1"/>
              <a:t>right</a:t>
            </a:r>
            <a:r>
              <a:rPr lang="it-IT" dirty="0"/>
              <a:t> </a:t>
            </a:r>
            <a:r>
              <a:rPr lang="it-IT" dirty="0" err="1"/>
              <a:t>we</a:t>
            </a:r>
            <a:r>
              <a:rPr lang="it-IT" dirty="0"/>
              <a:t> can </a:t>
            </a:r>
            <a:r>
              <a:rPr lang="it-IT" dirty="0" err="1"/>
              <a:t>see</a:t>
            </a:r>
            <a:r>
              <a:rPr lang="it-IT" dirty="0"/>
              <a:t> the </a:t>
            </a:r>
            <a:r>
              <a:rPr lang="it-IT" dirty="0" err="1"/>
              <a:t>ten</a:t>
            </a:r>
            <a:r>
              <a:rPr lang="it-IT" dirty="0"/>
              <a:t> </a:t>
            </a:r>
            <a:r>
              <a:rPr lang="it-IT" dirty="0" err="1"/>
              <a:t>most</a:t>
            </a:r>
            <a:r>
              <a:rPr lang="it-IT" dirty="0"/>
              <a:t> </a:t>
            </a:r>
            <a:r>
              <a:rPr lang="it-IT" dirty="0" err="1"/>
              <a:t>frequent</a:t>
            </a:r>
            <a:r>
              <a:rPr lang="it-IT" dirty="0"/>
              <a:t> word</a:t>
            </a:r>
          </a:p>
          <a:p>
            <a:pPr marL="285750" indent="-285750">
              <a:buFont typeface="Wingdings" panose="05000000000000000000" pitchFamily="2" charset="2"/>
              <a:buChar char="q"/>
            </a:pPr>
            <a:endParaRPr lang="it-IT" dirty="0"/>
          </a:p>
          <a:p>
            <a:pPr marL="285750" indent="-285750">
              <a:buFont typeface="Wingdings" panose="05000000000000000000" pitchFamily="2" charset="2"/>
              <a:buChar char="q"/>
            </a:pPr>
            <a:r>
              <a:rPr lang="it-IT" dirty="0" err="1"/>
              <a:t>We</a:t>
            </a:r>
            <a:r>
              <a:rPr lang="it-IT" dirty="0"/>
              <a:t> </a:t>
            </a:r>
            <a:r>
              <a:rPr lang="it-IT" dirty="0" err="1"/>
              <a:t>analyse</a:t>
            </a:r>
            <a:r>
              <a:rPr lang="it-IT" dirty="0"/>
              <a:t> </a:t>
            </a:r>
            <a:r>
              <a:rPr lang="it-IT" dirty="0" err="1"/>
              <a:t>also</a:t>
            </a:r>
            <a:r>
              <a:rPr lang="it-IT" dirty="0"/>
              <a:t> the score for </a:t>
            </a:r>
            <a:r>
              <a:rPr lang="it-IT" dirty="0" err="1"/>
              <a:t>our</a:t>
            </a:r>
            <a:r>
              <a:rPr lang="it-IT" dirty="0"/>
              <a:t> </a:t>
            </a:r>
            <a:r>
              <a:rPr lang="it-IT" dirty="0" err="1"/>
              <a:t>subjects</a:t>
            </a:r>
            <a:r>
              <a:rPr lang="it-IT" dirty="0"/>
              <a:t> of </a:t>
            </a:r>
            <a:r>
              <a:rPr lang="it-IT" dirty="0" err="1"/>
              <a:t>interest</a:t>
            </a:r>
            <a:r>
              <a:rPr lang="it-IT" dirty="0"/>
              <a:t> and:</a:t>
            </a:r>
          </a:p>
          <a:p>
            <a:pPr marL="742950" lvl="1" indent="-285750">
              <a:buFont typeface="Wingdings" panose="05000000000000000000" pitchFamily="2" charset="2"/>
              <a:buChar char="q"/>
            </a:pPr>
            <a:r>
              <a:rPr lang="it-IT" dirty="0"/>
              <a:t>«Cocaine» </a:t>
            </a:r>
            <a:r>
              <a:rPr lang="it-IT" dirty="0" err="1"/>
              <a:t>is</a:t>
            </a:r>
            <a:r>
              <a:rPr lang="it-IT" dirty="0"/>
              <a:t> the </a:t>
            </a:r>
            <a:r>
              <a:rPr lang="it-IT" dirty="0" err="1"/>
              <a:t>narcotic</a:t>
            </a:r>
            <a:r>
              <a:rPr lang="it-IT" dirty="0"/>
              <a:t> with </a:t>
            </a:r>
            <a:r>
              <a:rPr lang="it-IT" dirty="0" err="1"/>
              <a:t>highest</a:t>
            </a:r>
            <a:r>
              <a:rPr lang="it-IT" dirty="0"/>
              <a:t> score</a:t>
            </a:r>
          </a:p>
          <a:p>
            <a:pPr marL="742950" lvl="1" indent="-285750">
              <a:buFont typeface="Wingdings" panose="05000000000000000000" pitchFamily="2" charset="2"/>
              <a:buChar char="q"/>
            </a:pPr>
            <a:r>
              <a:rPr lang="it-IT" dirty="0"/>
              <a:t>«gun» </a:t>
            </a:r>
            <a:r>
              <a:rPr lang="it-IT" dirty="0" err="1"/>
              <a:t>is</a:t>
            </a:r>
            <a:r>
              <a:rPr lang="it-IT" dirty="0"/>
              <a:t> the </a:t>
            </a:r>
            <a:r>
              <a:rPr lang="it-IT" dirty="0" err="1"/>
              <a:t>weapon</a:t>
            </a:r>
            <a:r>
              <a:rPr lang="it-IT" dirty="0"/>
              <a:t> with </a:t>
            </a:r>
            <a:r>
              <a:rPr lang="it-IT" dirty="0" err="1"/>
              <a:t>highest</a:t>
            </a:r>
            <a:r>
              <a:rPr lang="it-IT" dirty="0"/>
              <a:t> score</a:t>
            </a:r>
          </a:p>
          <a:p>
            <a:pPr marL="742950" lvl="1" indent="-285750">
              <a:buFont typeface="Wingdings" panose="05000000000000000000" pitchFamily="2" charset="2"/>
              <a:buChar char="q"/>
            </a:pPr>
            <a:r>
              <a:rPr lang="it-IT" dirty="0"/>
              <a:t>«</a:t>
            </a:r>
            <a:r>
              <a:rPr lang="it-IT" dirty="0" err="1"/>
              <a:t>arrest</a:t>
            </a:r>
            <a:r>
              <a:rPr lang="it-IT" dirty="0"/>
              <a:t>» </a:t>
            </a:r>
            <a:r>
              <a:rPr lang="it-IT" dirty="0" err="1"/>
              <a:t>is</a:t>
            </a:r>
            <a:r>
              <a:rPr lang="it-IT" dirty="0"/>
              <a:t> the </a:t>
            </a:r>
            <a:r>
              <a:rPr lang="it-IT" dirty="0" err="1"/>
              <a:t>investigation-related</a:t>
            </a:r>
            <a:r>
              <a:rPr lang="it-IT" dirty="0"/>
              <a:t> word with </a:t>
            </a:r>
            <a:r>
              <a:rPr lang="it-IT" dirty="0" err="1"/>
              <a:t>highest</a:t>
            </a:r>
            <a:r>
              <a:rPr lang="it-IT" dirty="0"/>
              <a:t> score</a:t>
            </a:r>
          </a:p>
        </p:txBody>
      </p:sp>
      <p:pic>
        <p:nvPicPr>
          <p:cNvPr id="6" name="Picture 2" descr="Università degli Studi di Milano - Wikipedia">
            <a:extLst>
              <a:ext uri="{FF2B5EF4-FFF2-40B4-BE49-F238E27FC236}">
                <a16:creationId xmlns:a16="http://schemas.microsoft.com/office/drawing/2014/main" id="{8A7AB28F-FE4F-492F-94CC-347B5DE90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11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BC392-37E4-45EE-B0FD-A9C3331075D1}"/>
              </a:ext>
            </a:extLst>
          </p:cNvPr>
          <p:cNvSpPr>
            <a:spLocks noGrp="1"/>
          </p:cNvSpPr>
          <p:nvPr>
            <p:ph type="title"/>
          </p:nvPr>
        </p:nvSpPr>
        <p:spPr/>
        <p:txBody>
          <a:bodyPr/>
          <a:lstStyle/>
          <a:p>
            <a:r>
              <a:rPr lang="it-IT" dirty="0"/>
              <a:t>Word </a:t>
            </a:r>
            <a:r>
              <a:rPr lang="it-IT" dirty="0" err="1"/>
              <a:t>similarity</a:t>
            </a:r>
            <a:endParaRPr lang="it-IT" dirty="0"/>
          </a:p>
        </p:txBody>
      </p:sp>
      <p:sp>
        <p:nvSpPr>
          <p:cNvPr id="3" name="Segnaposto contenuto 2">
            <a:extLst>
              <a:ext uri="{FF2B5EF4-FFF2-40B4-BE49-F238E27FC236}">
                <a16:creationId xmlns:a16="http://schemas.microsoft.com/office/drawing/2014/main" id="{DE2F96AB-1CC5-4E76-AF73-C71027F19C6C}"/>
              </a:ext>
            </a:extLst>
          </p:cNvPr>
          <p:cNvSpPr>
            <a:spLocks noGrp="1"/>
          </p:cNvSpPr>
          <p:nvPr>
            <p:ph idx="1"/>
          </p:nvPr>
        </p:nvSpPr>
        <p:spPr>
          <a:xfrm>
            <a:off x="478155" y="2070101"/>
            <a:ext cx="7760970" cy="3760891"/>
          </a:xfrm>
        </p:spPr>
        <p:txBody>
          <a:bodyPr>
            <a:normAutofit fontScale="92500"/>
          </a:bodyPr>
          <a:lstStyle/>
          <a:p>
            <a:pPr>
              <a:buFont typeface="Wingdings" panose="05000000000000000000" pitchFamily="2" charset="2"/>
              <a:buChar char="q"/>
            </a:pPr>
            <a:r>
              <a:rPr lang="it-IT" dirty="0"/>
              <a:t> </a:t>
            </a:r>
            <a:r>
              <a:rPr lang="it-IT" dirty="0" err="1"/>
              <a:t>We</a:t>
            </a:r>
            <a:r>
              <a:rPr lang="it-IT" dirty="0"/>
              <a:t> use the Google news </a:t>
            </a:r>
            <a:r>
              <a:rPr lang="it-IT" dirty="0" err="1"/>
              <a:t>pre-trained</a:t>
            </a:r>
            <a:r>
              <a:rPr lang="it-IT" dirty="0"/>
              <a:t> word </a:t>
            </a:r>
            <a:r>
              <a:rPr lang="it-IT" dirty="0" err="1"/>
              <a:t>embedding</a:t>
            </a:r>
            <a:r>
              <a:rPr lang="it-IT" dirty="0"/>
              <a:t> model</a:t>
            </a:r>
          </a:p>
          <a:p>
            <a:pPr>
              <a:buFont typeface="Wingdings" panose="05000000000000000000" pitchFamily="2" charset="2"/>
              <a:buChar char="q"/>
            </a:pPr>
            <a:r>
              <a:rPr lang="it-IT" dirty="0"/>
              <a:t> Key </a:t>
            </a:r>
            <a:r>
              <a:rPr lang="it-IT" dirty="0" err="1"/>
              <a:t>results</a:t>
            </a:r>
            <a:r>
              <a:rPr lang="it-IT" dirty="0"/>
              <a:t>:</a:t>
            </a:r>
          </a:p>
          <a:p>
            <a:pPr lvl="1">
              <a:buFont typeface="Wingdings" panose="05000000000000000000" pitchFamily="2" charset="2"/>
              <a:buChar char="q"/>
            </a:pPr>
            <a:r>
              <a:rPr lang="it-IT" dirty="0"/>
              <a:t> «Illinois» </a:t>
            </a:r>
            <a:r>
              <a:rPr lang="it-IT" dirty="0" err="1"/>
              <a:t>is</a:t>
            </a:r>
            <a:r>
              <a:rPr lang="it-IT" dirty="0"/>
              <a:t> </a:t>
            </a:r>
            <a:r>
              <a:rPr lang="it-IT" dirty="0" err="1"/>
              <a:t>similar</a:t>
            </a:r>
            <a:r>
              <a:rPr lang="it-IT" dirty="0"/>
              <a:t> to </a:t>
            </a:r>
            <a:r>
              <a:rPr lang="it-IT" dirty="0" err="1"/>
              <a:t>other</a:t>
            </a:r>
            <a:r>
              <a:rPr lang="it-IT" dirty="0"/>
              <a:t> </a:t>
            </a:r>
            <a:r>
              <a:rPr lang="it-IT" dirty="0" err="1"/>
              <a:t>states</a:t>
            </a:r>
            <a:r>
              <a:rPr lang="it-IT" dirty="0"/>
              <a:t> name</a:t>
            </a:r>
          </a:p>
          <a:p>
            <a:pPr lvl="1">
              <a:buFont typeface="Wingdings" panose="05000000000000000000" pitchFamily="2" charset="2"/>
              <a:buChar char="q"/>
            </a:pPr>
            <a:r>
              <a:rPr lang="it-IT" dirty="0"/>
              <a:t> </a:t>
            </a:r>
            <a:r>
              <a:rPr lang="it-IT" dirty="0" err="1"/>
              <a:t>Similar</a:t>
            </a:r>
            <a:r>
              <a:rPr lang="it-IT" dirty="0"/>
              <a:t> word are: </a:t>
            </a:r>
          </a:p>
          <a:p>
            <a:pPr lvl="2">
              <a:buFont typeface="Wingdings" panose="05000000000000000000" pitchFamily="2" charset="2"/>
              <a:buChar char="q"/>
            </a:pPr>
            <a:r>
              <a:rPr lang="it-IT" dirty="0"/>
              <a:t> «appeal» and «</a:t>
            </a:r>
            <a:r>
              <a:rPr lang="it-IT" dirty="0" err="1"/>
              <a:t>motion</a:t>
            </a:r>
            <a:r>
              <a:rPr lang="it-IT" dirty="0"/>
              <a:t>»</a:t>
            </a:r>
          </a:p>
          <a:p>
            <a:pPr lvl="2">
              <a:buFont typeface="Wingdings" panose="05000000000000000000" pitchFamily="2" charset="2"/>
              <a:buChar char="q"/>
            </a:pPr>
            <a:r>
              <a:rPr lang="it-IT" dirty="0"/>
              <a:t> «</a:t>
            </a:r>
            <a:r>
              <a:rPr lang="it-IT" dirty="0" err="1"/>
              <a:t>counsel</a:t>
            </a:r>
            <a:r>
              <a:rPr lang="it-IT" dirty="0"/>
              <a:t>» and «</a:t>
            </a:r>
            <a:r>
              <a:rPr lang="it-IT" dirty="0" err="1"/>
              <a:t>appellant</a:t>
            </a:r>
            <a:r>
              <a:rPr lang="it-IT" dirty="0"/>
              <a:t>»</a:t>
            </a:r>
          </a:p>
          <a:p>
            <a:pPr lvl="2">
              <a:buFont typeface="Wingdings" panose="05000000000000000000" pitchFamily="2" charset="2"/>
              <a:buChar char="q"/>
            </a:pPr>
            <a:r>
              <a:rPr lang="it-IT" dirty="0"/>
              <a:t> «</a:t>
            </a:r>
            <a:r>
              <a:rPr lang="it-IT" dirty="0" err="1"/>
              <a:t>appellant</a:t>
            </a:r>
            <a:r>
              <a:rPr lang="it-IT" dirty="0"/>
              <a:t>» </a:t>
            </a:r>
            <a:r>
              <a:rPr lang="it-IT" dirty="0" err="1"/>
              <a:t>imply</a:t>
            </a:r>
            <a:r>
              <a:rPr lang="it-IT" dirty="0"/>
              <a:t> «</a:t>
            </a:r>
            <a:r>
              <a:rPr lang="it-IT" dirty="0" err="1"/>
              <a:t>movant</a:t>
            </a:r>
            <a:r>
              <a:rPr lang="it-IT" dirty="0"/>
              <a:t>» and «</a:t>
            </a:r>
            <a:r>
              <a:rPr lang="it-IT" dirty="0" err="1"/>
              <a:t>Defedants</a:t>
            </a:r>
            <a:r>
              <a:rPr lang="it-IT" dirty="0"/>
              <a:t> Motion»</a:t>
            </a:r>
          </a:p>
          <a:p>
            <a:pPr lvl="2">
              <a:buFont typeface="Wingdings" panose="05000000000000000000" pitchFamily="2" charset="2"/>
              <a:buChar char="q"/>
            </a:pPr>
            <a:r>
              <a:rPr lang="it-IT" dirty="0"/>
              <a:t> «</a:t>
            </a:r>
            <a:r>
              <a:rPr lang="it-IT" dirty="0" err="1"/>
              <a:t>lawyer</a:t>
            </a:r>
            <a:r>
              <a:rPr lang="it-IT" dirty="0"/>
              <a:t>» and «</a:t>
            </a:r>
            <a:r>
              <a:rPr lang="it-IT" dirty="0" err="1"/>
              <a:t>attorney</a:t>
            </a:r>
            <a:r>
              <a:rPr lang="it-IT" dirty="0"/>
              <a:t>»</a:t>
            </a:r>
          </a:p>
          <a:p>
            <a:pPr lvl="2">
              <a:buFont typeface="Wingdings" panose="05000000000000000000" pitchFamily="2" charset="2"/>
              <a:buChar char="q"/>
            </a:pPr>
            <a:r>
              <a:rPr lang="it-IT" dirty="0"/>
              <a:t> «</a:t>
            </a:r>
            <a:r>
              <a:rPr lang="it-IT" dirty="0" err="1"/>
              <a:t>motion</a:t>
            </a:r>
            <a:r>
              <a:rPr lang="it-IT" dirty="0"/>
              <a:t>» and «appeal» (</a:t>
            </a:r>
            <a:r>
              <a:rPr lang="en-US" dirty="0"/>
              <a:t>and motions are addressed by appeal)</a:t>
            </a:r>
          </a:p>
          <a:p>
            <a:pPr lvl="1">
              <a:buFont typeface="Wingdings" panose="05000000000000000000" pitchFamily="2" charset="2"/>
              <a:buChar char="q"/>
            </a:pPr>
            <a:r>
              <a:rPr lang="en-US" dirty="0"/>
              <a:t> Question seems to be little bit negatively correlated to the appellant</a:t>
            </a:r>
          </a:p>
          <a:p>
            <a:pPr lvl="1">
              <a:buFont typeface="Wingdings" panose="05000000000000000000" pitchFamily="2" charset="2"/>
              <a:buChar char="q"/>
            </a:pPr>
            <a:r>
              <a:rPr lang="en-US" dirty="0"/>
              <a:t> The appellant is negatively correlated to word like "could" (e.g., should, can, could)</a:t>
            </a:r>
          </a:p>
          <a:p>
            <a:pPr lvl="1">
              <a:buFont typeface="Wingdings" panose="05000000000000000000" pitchFamily="2" charset="2"/>
              <a:buChar char="q"/>
            </a:pPr>
            <a:r>
              <a:rPr lang="en-US" dirty="0"/>
              <a:t> seems that identity thief might be correlated to mafia and/or abuser</a:t>
            </a:r>
            <a:endParaRPr lang="it-IT" dirty="0"/>
          </a:p>
        </p:txBody>
      </p:sp>
      <p:pic>
        <p:nvPicPr>
          <p:cNvPr id="11" name="Immagine 10">
            <a:extLst>
              <a:ext uri="{FF2B5EF4-FFF2-40B4-BE49-F238E27FC236}">
                <a16:creationId xmlns:a16="http://schemas.microsoft.com/office/drawing/2014/main" id="{D783637A-F61D-4DD1-908A-0C5DB1C83522}"/>
              </a:ext>
            </a:extLst>
          </p:cNvPr>
          <p:cNvPicPr>
            <a:picLocks noChangeAspect="1"/>
          </p:cNvPicPr>
          <p:nvPr/>
        </p:nvPicPr>
        <p:blipFill>
          <a:blip r:embed="rId2"/>
          <a:stretch>
            <a:fillRect/>
          </a:stretch>
        </p:blipFill>
        <p:spPr>
          <a:xfrm>
            <a:off x="6664124" y="1942152"/>
            <a:ext cx="5195300" cy="2973696"/>
          </a:xfrm>
          <a:prstGeom prst="rect">
            <a:avLst/>
          </a:prstGeom>
        </p:spPr>
      </p:pic>
      <p:pic>
        <p:nvPicPr>
          <p:cNvPr id="5" name="Picture 2" descr="Università degli Studi di Milano - Wikipedia">
            <a:extLst>
              <a:ext uri="{FF2B5EF4-FFF2-40B4-BE49-F238E27FC236}">
                <a16:creationId xmlns:a16="http://schemas.microsoft.com/office/drawing/2014/main" id="{CC84A9B3-803B-4CBD-B603-83B96D347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47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6CF775-F886-4CF0-9C7E-8EB2B8DA13EB}"/>
              </a:ext>
            </a:extLst>
          </p:cNvPr>
          <p:cNvSpPr>
            <a:spLocks noGrp="1"/>
          </p:cNvSpPr>
          <p:nvPr>
            <p:ph type="title"/>
          </p:nvPr>
        </p:nvSpPr>
        <p:spPr/>
        <p:txBody>
          <a:bodyPr/>
          <a:lstStyle/>
          <a:p>
            <a:r>
              <a:rPr lang="it-IT" dirty="0" err="1"/>
              <a:t>Terminological</a:t>
            </a:r>
            <a:r>
              <a:rPr lang="it-IT" dirty="0"/>
              <a:t> trend</a:t>
            </a:r>
          </a:p>
        </p:txBody>
      </p:sp>
      <p:graphicFrame>
        <p:nvGraphicFramePr>
          <p:cNvPr id="5" name="Tabella 5">
            <a:extLst>
              <a:ext uri="{FF2B5EF4-FFF2-40B4-BE49-F238E27FC236}">
                <a16:creationId xmlns:a16="http://schemas.microsoft.com/office/drawing/2014/main" id="{7589D871-1F33-4F10-85D3-7472097D103F}"/>
              </a:ext>
            </a:extLst>
          </p:cNvPr>
          <p:cNvGraphicFramePr>
            <a:graphicFrameLocks noGrp="1"/>
          </p:cNvGraphicFramePr>
          <p:nvPr>
            <p:ph idx="1"/>
            <p:extLst>
              <p:ext uri="{D42A27DB-BD31-4B8C-83A1-F6EECF244321}">
                <p14:modId xmlns:p14="http://schemas.microsoft.com/office/powerpoint/2010/main" val="919665500"/>
              </p:ext>
            </p:extLst>
          </p:nvPr>
        </p:nvGraphicFramePr>
        <p:xfrm>
          <a:off x="8909368" y="2508326"/>
          <a:ext cx="2246312" cy="2966720"/>
        </p:xfrm>
        <a:graphic>
          <a:graphicData uri="http://schemas.openxmlformats.org/drawingml/2006/table">
            <a:tbl>
              <a:tblPr firstRow="1" bandRow="1">
                <a:tableStyleId>{5C22544A-7EE6-4342-B048-85BDC9FD1C3A}</a:tableStyleId>
              </a:tblPr>
              <a:tblGrid>
                <a:gridCol w="1123156">
                  <a:extLst>
                    <a:ext uri="{9D8B030D-6E8A-4147-A177-3AD203B41FA5}">
                      <a16:colId xmlns:a16="http://schemas.microsoft.com/office/drawing/2014/main" val="2978931833"/>
                    </a:ext>
                  </a:extLst>
                </a:gridCol>
                <a:gridCol w="1123156">
                  <a:extLst>
                    <a:ext uri="{9D8B030D-6E8A-4147-A177-3AD203B41FA5}">
                      <a16:colId xmlns:a16="http://schemas.microsoft.com/office/drawing/2014/main" val="465852711"/>
                    </a:ext>
                  </a:extLst>
                </a:gridCol>
              </a:tblGrid>
              <a:tr h="370840">
                <a:tc>
                  <a:txBody>
                    <a:bodyPr/>
                    <a:lstStyle/>
                    <a:p>
                      <a:r>
                        <a:rPr lang="it-IT" dirty="0" err="1"/>
                        <a:t>Year</a:t>
                      </a:r>
                      <a:endParaRPr lang="it-IT" dirty="0"/>
                    </a:p>
                  </a:txBody>
                  <a:tcPr/>
                </a:tc>
                <a:tc>
                  <a:txBody>
                    <a:bodyPr/>
                    <a:lstStyle/>
                    <a:p>
                      <a:r>
                        <a:rPr lang="it-IT" dirty="0" err="1"/>
                        <a:t>Count</a:t>
                      </a:r>
                      <a:endParaRPr lang="it-IT" dirty="0"/>
                    </a:p>
                  </a:txBody>
                  <a:tcPr/>
                </a:tc>
                <a:extLst>
                  <a:ext uri="{0D108BD9-81ED-4DB2-BD59-A6C34878D82A}">
                    <a16:rowId xmlns:a16="http://schemas.microsoft.com/office/drawing/2014/main" val="945379891"/>
                  </a:ext>
                </a:extLst>
              </a:tr>
              <a:tr h="370840">
                <a:tc>
                  <a:txBody>
                    <a:bodyPr/>
                    <a:lstStyle/>
                    <a:p>
                      <a:r>
                        <a:rPr lang="it-IT" dirty="0"/>
                        <a:t>1973</a:t>
                      </a:r>
                    </a:p>
                  </a:txBody>
                  <a:tcPr/>
                </a:tc>
                <a:tc>
                  <a:txBody>
                    <a:bodyPr/>
                    <a:lstStyle/>
                    <a:p>
                      <a:r>
                        <a:rPr lang="it-IT" dirty="0"/>
                        <a:t>427</a:t>
                      </a:r>
                    </a:p>
                  </a:txBody>
                  <a:tcPr/>
                </a:tc>
                <a:extLst>
                  <a:ext uri="{0D108BD9-81ED-4DB2-BD59-A6C34878D82A}">
                    <a16:rowId xmlns:a16="http://schemas.microsoft.com/office/drawing/2014/main" val="258064512"/>
                  </a:ext>
                </a:extLst>
              </a:tr>
              <a:tr h="370840">
                <a:tc>
                  <a:txBody>
                    <a:bodyPr/>
                    <a:lstStyle/>
                    <a:p>
                      <a:r>
                        <a:rPr lang="it-IT" dirty="0"/>
                        <a:t>1974</a:t>
                      </a:r>
                    </a:p>
                  </a:txBody>
                  <a:tcPr/>
                </a:tc>
                <a:tc>
                  <a:txBody>
                    <a:bodyPr/>
                    <a:lstStyle/>
                    <a:p>
                      <a:r>
                        <a:rPr lang="it-IT" dirty="0"/>
                        <a:t>541</a:t>
                      </a:r>
                    </a:p>
                  </a:txBody>
                  <a:tcPr/>
                </a:tc>
                <a:extLst>
                  <a:ext uri="{0D108BD9-81ED-4DB2-BD59-A6C34878D82A}">
                    <a16:rowId xmlns:a16="http://schemas.microsoft.com/office/drawing/2014/main" val="2537461768"/>
                  </a:ext>
                </a:extLst>
              </a:tr>
              <a:tr h="370840">
                <a:tc>
                  <a:txBody>
                    <a:bodyPr/>
                    <a:lstStyle/>
                    <a:p>
                      <a:r>
                        <a:rPr lang="it-IT" dirty="0"/>
                        <a:t>1975</a:t>
                      </a:r>
                    </a:p>
                  </a:txBody>
                  <a:tcPr/>
                </a:tc>
                <a:tc>
                  <a:txBody>
                    <a:bodyPr/>
                    <a:lstStyle/>
                    <a:p>
                      <a:r>
                        <a:rPr lang="it-IT" dirty="0"/>
                        <a:t>446</a:t>
                      </a:r>
                    </a:p>
                  </a:txBody>
                  <a:tcPr/>
                </a:tc>
                <a:extLst>
                  <a:ext uri="{0D108BD9-81ED-4DB2-BD59-A6C34878D82A}">
                    <a16:rowId xmlns:a16="http://schemas.microsoft.com/office/drawing/2014/main" val="2265991895"/>
                  </a:ext>
                </a:extLst>
              </a:tr>
              <a:tr h="370840">
                <a:tc>
                  <a:txBody>
                    <a:bodyPr/>
                    <a:lstStyle/>
                    <a:p>
                      <a:r>
                        <a:rPr lang="it-IT" dirty="0"/>
                        <a:t>1980</a:t>
                      </a:r>
                    </a:p>
                  </a:txBody>
                  <a:tcPr/>
                </a:tc>
                <a:tc>
                  <a:txBody>
                    <a:bodyPr/>
                    <a:lstStyle/>
                    <a:p>
                      <a:r>
                        <a:rPr lang="it-IT" dirty="0"/>
                        <a:t>427</a:t>
                      </a:r>
                    </a:p>
                  </a:txBody>
                  <a:tcPr/>
                </a:tc>
                <a:extLst>
                  <a:ext uri="{0D108BD9-81ED-4DB2-BD59-A6C34878D82A}">
                    <a16:rowId xmlns:a16="http://schemas.microsoft.com/office/drawing/2014/main" val="1044609958"/>
                  </a:ext>
                </a:extLst>
              </a:tr>
              <a:tr h="370840">
                <a:tc>
                  <a:txBody>
                    <a:bodyPr/>
                    <a:lstStyle/>
                    <a:p>
                      <a:r>
                        <a:rPr lang="it-IT" dirty="0"/>
                        <a:t>1981</a:t>
                      </a:r>
                    </a:p>
                  </a:txBody>
                  <a:tcPr/>
                </a:tc>
                <a:tc>
                  <a:txBody>
                    <a:bodyPr/>
                    <a:lstStyle/>
                    <a:p>
                      <a:r>
                        <a:rPr lang="it-IT" dirty="0"/>
                        <a:t>432</a:t>
                      </a:r>
                    </a:p>
                  </a:txBody>
                  <a:tcPr/>
                </a:tc>
                <a:extLst>
                  <a:ext uri="{0D108BD9-81ED-4DB2-BD59-A6C34878D82A}">
                    <a16:rowId xmlns:a16="http://schemas.microsoft.com/office/drawing/2014/main" val="2946663765"/>
                  </a:ext>
                </a:extLst>
              </a:tr>
              <a:tr h="370840">
                <a:tc>
                  <a:txBody>
                    <a:bodyPr/>
                    <a:lstStyle/>
                    <a:p>
                      <a:r>
                        <a:rPr lang="it-IT" dirty="0"/>
                        <a:t>1983</a:t>
                      </a:r>
                    </a:p>
                  </a:txBody>
                  <a:tcPr/>
                </a:tc>
                <a:tc>
                  <a:txBody>
                    <a:bodyPr/>
                    <a:lstStyle/>
                    <a:p>
                      <a:r>
                        <a:rPr lang="it-IT" dirty="0"/>
                        <a:t>341</a:t>
                      </a:r>
                    </a:p>
                  </a:txBody>
                  <a:tcPr/>
                </a:tc>
                <a:extLst>
                  <a:ext uri="{0D108BD9-81ED-4DB2-BD59-A6C34878D82A}">
                    <a16:rowId xmlns:a16="http://schemas.microsoft.com/office/drawing/2014/main" val="741638070"/>
                  </a:ext>
                </a:extLst>
              </a:tr>
              <a:tr h="370840">
                <a:tc>
                  <a:txBody>
                    <a:bodyPr/>
                    <a:lstStyle/>
                    <a:p>
                      <a:r>
                        <a:rPr lang="it-IT" dirty="0"/>
                        <a:t>1986</a:t>
                      </a:r>
                    </a:p>
                  </a:txBody>
                  <a:tcPr/>
                </a:tc>
                <a:tc>
                  <a:txBody>
                    <a:bodyPr/>
                    <a:lstStyle/>
                    <a:p>
                      <a:r>
                        <a:rPr lang="it-IT" dirty="0"/>
                        <a:t>371</a:t>
                      </a:r>
                    </a:p>
                  </a:txBody>
                  <a:tcPr/>
                </a:tc>
                <a:extLst>
                  <a:ext uri="{0D108BD9-81ED-4DB2-BD59-A6C34878D82A}">
                    <a16:rowId xmlns:a16="http://schemas.microsoft.com/office/drawing/2014/main" val="3234680471"/>
                  </a:ext>
                </a:extLst>
              </a:tr>
            </a:tbl>
          </a:graphicData>
        </a:graphic>
      </p:graphicFrame>
      <p:sp>
        <p:nvSpPr>
          <p:cNvPr id="7" name="CasellaDiTesto 6">
            <a:extLst>
              <a:ext uri="{FF2B5EF4-FFF2-40B4-BE49-F238E27FC236}">
                <a16:creationId xmlns:a16="http://schemas.microsoft.com/office/drawing/2014/main" id="{6CA8E649-A149-4404-884E-3FB09C3212E6}"/>
              </a:ext>
            </a:extLst>
          </p:cNvPr>
          <p:cNvSpPr txBox="1"/>
          <p:nvPr/>
        </p:nvSpPr>
        <p:spPr>
          <a:xfrm>
            <a:off x="1324947" y="1960361"/>
            <a:ext cx="6923314"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In 1973 was found the Drug Enforcement Administrator, aka DEA;</a:t>
            </a:r>
          </a:p>
          <a:p>
            <a:pPr marL="285750" indent="-285750">
              <a:buFont typeface="Wingdings" panose="05000000000000000000" pitchFamily="2" charset="2"/>
              <a:buChar char="q"/>
            </a:pPr>
            <a:r>
              <a:rPr lang="en-US" dirty="0"/>
              <a:t>In the years 1980-1985 there was a lot of activity about the DEA;</a:t>
            </a:r>
          </a:p>
          <a:p>
            <a:pPr marL="285750" indent="-285750">
              <a:buFont typeface="Wingdings" panose="05000000000000000000" pitchFamily="2" charset="2"/>
              <a:buChar char="q"/>
            </a:pPr>
            <a:r>
              <a:rPr lang="en-US" dirty="0"/>
              <a:t>The Federal Comprehensive Drug Abuse Prevention and Control Act of 1970.. The goal of the Controlled Substances Act is to improve the manufacturing, importation and exportation, distribution, and dispensing of controlled substances (https://www.ncbi.nlm.nih.gov/pmc/articles/PMC3839489/) </a:t>
            </a:r>
            <a:endParaRPr lang="it-IT" dirty="0"/>
          </a:p>
        </p:txBody>
      </p:sp>
      <p:pic>
        <p:nvPicPr>
          <p:cNvPr id="9" name="Immagine 8">
            <a:extLst>
              <a:ext uri="{FF2B5EF4-FFF2-40B4-BE49-F238E27FC236}">
                <a16:creationId xmlns:a16="http://schemas.microsoft.com/office/drawing/2014/main" id="{D59FD8DD-D9F7-4F9D-BCD4-CA46D6B34721}"/>
              </a:ext>
            </a:extLst>
          </p:cNvPr>
          <p:cNvPicPr>
            <a:picLocks noChangeAspect="1"/>
          </p:cNvPicPr>
          <p:nvPr/>
        </p:nvPicPr>
        <p:blipFill>
          <a:blip r:embed="rId2"/>
          <a:stretch>
            <a:fillRect/>
          </a:stretch>
        </p:blipFill>
        <p:spPr>
          <a:xfrm>
            <a:off x="2553988" y="3991686"/>
            <a:ext cx="3737955" cy="2396915"/>
          </a:xfrm>
          <a:prstGeom prst="rect">
            <a:avLst/>
          </a:prstGeom>
        </p:spPr>
      </p:pic>
      <p:pic>
        <p:nvPicPr>
          <p:cNvPr id="6" name="Picture 2" descr="Università degli Studi di Milano - Wikipedia">
            <a:extLst>
              <a:ext uri="{FF2B5EF4-FFF2-40B4-BE49-F238E27FC236}">
                <a16:creationId xmlns:a16="http://schemas.microsoft.com/office/drawing/2014/main" id="{EAE87660-488E-41FE-AD0B-E4F28DB65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43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F1AF95-44B1-4A99-A958-B6633ADDD65B}"/>
              </a:ext>
            </a:extLst>
          </p:cNvPr>
          <p:cNvSpPr>
            <a:spLocks noGrp="1"/>
          </p:cNvSpPr>
          <p:nvPr>
            <p:ph type="title"/>
          </p:nvPr>
        </p:nvSpPr>
        <p:spPr/>
        <p:txBody>
          <a:bodyPr/>
          <a:lstStyle/>
          <a:p>
            <a:r>
              <a:rPr lang="it-IT" dirty="0" err="1"/>
              <a:t>Topic</a:t>
            </a:r>
            <a:r>
              <a:rPr lang="it-IT" dirty="0"/>
              <a:t> model						</a:t>
            </a:r>
          </a:p>
        </p:txBody>
      </p:sp>
      <p:sp>
        <p:nvSpPr>
          <p:cNvPr id="3" name="Segnaposto contenuto 2">
            <a:extLst>
              <a:ext uri="{FF2B5EF4-FFF2-40B4-BE49-F238E27FC236}">
                <a16:creationId xmlns:a16="http://schemas.microsoft.com/office/drawing/2014/main" id="{8ACCC23D-7D72-4A43-9F4E-D3293C342500}"/>
              </a:ext>
            </a:extLst>
          </p:cNvPr>
          <p:cNvSpPr>
            <a:spLocks noGrp="1"/>
          </p:cNvSpPr>
          <p:nvPr>
            <p:ph idx="1"/>
          </p:nvPr>
        </p:nvSpPr>
        <p:spPr>
          <a:xfrm>
            <a:off x="1097280" y="1996751"/>
            <a:ext cx="10058400" cy="4198776"/>
          </a:xfrm>
        </p:spPr>
        <p:txBody>
          <a:bodyPr>
            <a:normAutofit lnSpcReduction="10000"/>
          </a:bodyPr>
          <a:lstStyle/>
          <a:p>
            <a:pPr>
              <a:buFont typeface="Wingdings" panose="05000000000000000000" pitchFamily="2" charset="2"/>
              <a:buChar char="q"/>
            </a:pPr>
            <a:r>
              <a:rPr lang="it-IT" dirty="0"/>
              <a:t> Methods:</a:t>
            </a:r>
          </a:p>
          <a:p>
            <a:pPr lvl="1">
              <a:buFont typeface="Wingdings" panose="05000000000000000000" pitchFamily="2" charset="2"/>
              <a:buChar char="q"/>
            </a:pPr>
            <a:r>
              <a:rPr lang="it-IT" dirty="0"/>
              <a:t> </a:t>
            </a:r>
            <a:r>
              <a:rPr lang="it-IT" dirty="0" err="1"/>
              <a:t>Latent</a:t>
            </a:r>
            <a:r>
              <a:rPr lang="it-IT" dirty="0"/>
              <a:t> Semantic </a:t>
            </a:r>
            <a:r>
              <a:rPr lang="it-IT" dirty="0" err="1"/>
              <a:t>Indexing</a:t>
            </a:r>
            <a:r>
              <a:rPr lang="it-IT" dirty="0"/>
              <a:t> (LSI): </a:t>
            </a:r>
            <a:r>
              <a:rPr lang="en-US" dirty="0"/>
              <a:t>U_MASS coherence method -1.16028219230003</a:t>
            </a:r>
            <a:endParaRPr lang="it-IT" dirty="0"/>
          </a:p>
          <a:p>
            <a:pPr lvl="1">
              <a:buFont typeface="Wingdings" panose="05000000000000000000" pitchFamily="2" charset="2"/>
              <a:buChar char="q"/>
            </a:pPr>
            <a:r>
              <a:rPr lang="it-IT" dirty="0"/>
              <a:t> </a:t>
            </a:r>
            <a:r>
              <a:rPr lang="it-IT" dirty="0" err="1"/>
              <a:t>Latent</a:t>
            </a:r>
            <a:r>
              <a:rPr lang="it-IT" dirty="0"/>
              <a:t> </a:t>
            </a:r>
            <a:r>
              <a:rPr lang="it-IT" dirty="0" err="1"/>
              <a:t>Dirichlet</a:t>
            </a:r>
            <a:r>
              <a:rPr lang="it-IT" dirty="0"/>
              <a:t> </a:t>
            </a:r>
            <a:r>
              <a:rPr lang="it-IT" dirty="0" err="1"/>
              <a:t>Allocation</a:t>
            </a:r>
            <a:r>
              <a:rPr lang="it-IT" dirty="0"/>
              <a:t> (LDA): </a:t>
            </a:r>
            <a:r>
              <a:rPr lang="en-US" dirty="0"/>
              <a:t> U_MASS method give us -1.0193124596850156 </a:t>
            </a:r>
          </a:p>
          <a:p>
            <a:pPr>
              <a:buFont typeface="Wingdings" panose="05000000000000000000" pitchFamily="2" charset="2"/>
              <a:buChar char="q"/>
            </a:pPr>
            <a:r>
              <a:rPr lang="en-US" dirty="0"/>
              <a:t> Steps:</a:t>
            </a:r>
          </a:p>
          <a:p>
            <a:pPr lvl="1">
              <a:buFont typeface="Wingdings" panose="05000000000000000000" pitchFamily="2" charset="2"/>
              <a:buChar char="q"/>
            </a:pPr>
            <a:r>
              <a:rPr lang="en-US" dirty="0"/>
              <a:t> create a dictionary representation of the documents</a:t>
            </a:r>
          </a:p>
          <a:p>
            <a:pPr lvl="1">
              <a:buFont typeface="Wingdings" panose="05000000000000000000" pitchFamily="2" charset="2"/>
              <a:buChar char="q"/>
            </a:pPr>
            <a:r>
              <a:rPr lang="en-US" dirty="0"/>
              <a:t> convert it to a </a:t>
            </a:r>
            <a:r>
              <a:rPr lang="en-US" dirty="0" err="1"/>
              <a:t>BagOfWord</a:t>
            </a:r>
            <a:r>
              <a:rPr lang="en-US" dirty="0"/>
              <a:t> format.</a:t>
            </a:r>
          </a:p>
          <a:p>
            <a:pPr lvl="1">
              <a:buFont typeface="Wingdings" panose="05000000000000000000" pitchFamily="2" charset="2"/>
              <a:buChar char="q"/>
            </a:pPr>
            <a:r>
              <a:rPr lang="en-US" dirty="0"/>
              <a:t> tune hyperparameters:</a:t>
            </a:r>
          </a:p>
          <a:p>
            <a:pPr lvl="2">
              <a:buFont typeface="Wingdings" panose="05000000000000000000" pitchFamily="2" charset="2"/>
              <a:buChar char="q"/>
            </a:pPr>
            <a:r>
              <a:rPr lang="en-US" dirty="0"/>
              <a:t>• 30 requested latent topics to be extracted from the training corpus;</a:t>
            </a:r>
          </a:p>
          <a:p>
            <a:pPr lvl="2">
              <a:buFont typeface="Wingdings" panose="05000000000000000000" pitchFamily="2" charset="2"/>
              <a:buChar char="q"/>
            </a:pPr>
            <a:r>
              <a:rPr lang="en-US" dirty="0"/>
              <a:t>• 2000 documents to be used in each training chunk;</a:t>
            </a:r>
          </a:p>
          <a:p>
            <a:pPr lvl="2">
              <a:buFont typeface="Wingdings" panose="05000000000000000000" pitchFamily="2" charset="2"/>
              <a:buChar char="q"/>
            </a:pPr>
            <a:r>
              <a:rPr lang="en-US" dirty="0"/>
              <a:t>• 35 passes through the corpus during training;</a:t>
            </a:r>
          </a:p>
          <a:p>
            <a:pPr lvl="2">
              <a:buFont typeface="Wingdings" panose="05000000000000000000" pitchFamily="2" charset="2"/>
              <a:buChar char="q"/>
            </a:pPr>
            <a:r>
              <a:rPr lang="en-US" dirty="0"/>
              <a:t>• 600 maximum iterations through the corpus when inferring the topic distribution of a corpus;</a:t>
            </a:r>
          </a:p>
          <a:p>
            <a:pPr lvl="2">
              <a:buFont typeface="Wingdings" panose="05000000000000000000" pitchFamily="2" charset="2"/>
              <a:buChar char="q"/>
            </a:pPr>
            <a:r>
              <a:rPr lang="en-US" dirty="0"/>
              <a:t>• we don’t evaluate model perplexity because it takes too much time;</a:t>
            </a:r>
          </a:p>
          <a:p>
            <a:pPr lvl="2">
              <a:buFont typeface="Wingdings" panose="05000000000000000000" pitchFamily="2" charset="2"/>
              <a:buChar char="q"/>
            </a:pPr>
            <a:r>
              <a:rPr lang="en-US" dirty="0"/>
              <a:t>• we choose online learning.</a:t>
            </a:r>
            <a:endParaRPr lang="it-IT" dirty="0"/>
          </a:p>
        </p:txBody>
      </p:sp>
      <p:sp>
        <p:nvSpPr>
          <p:cNvPr id="4" name="Freccia a destra 3">
            <a:extLst>
              <a:ext uri="{FF2B5EF4-FFF2-40B4-BE49-F238E27FC236}">
                <a16:creationId xmlns:a16="http://schemas.microsoft.com/office/drawing/2014/main" id="{B0EBAFFD-83A8-42D6-8837-2F976351C86B}"/>
              </a:ext>
            </a:extLst>
          </p:cNvPr>
          <p:cNvSpPr/>
          <p:nvPr/>
        </p:nvSpPr>
        <p:spPr>
          <a:xfrm rot="10800000">
            <a:off x="9144000" y="2707812"/>
            <a:ext cx="802433" cy="18661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pic>
        <p:nvPicPr>
          <p:cNvPr id="5" name="Picture 2" descr="Università degli Studi di Milano - Wikipedia">
            <a:extLst>
              <a:ext uri="{FF2B5EF4-FFF2-40B4-BE49-F238E27FC236}">
                <a16:creationId xmlns:a16="http://schemas.microsoft.com/office/drawing/2014/main" id="{9D48047C-52F5-48B2-9C34-E9F432B61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04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E4CA68-4DD0-4EAC-BD68-43D8ECD95EF0}"/>
              </a:ext>
            </a:extLst>
          </p:cNvPr>
          <p:cNvSpPr>
            <a:spLocks noGrp="1"/>
          </p:cNvSpPr>
          <p:nvPr>
            <p:ph type="title"/>
          </p:nvPr>
        </p:nvSpPr>
        <p:spPr>
          <a:xfrm>
            <a:off x="1097280" y="286603"/>
            <a:ext cx="10058400" cy="1450757"/>
          </a:xfrm>
        </p:spPr>
        <p:txBody>
          <a:bodyPr anchor="b">
            <a:normAutofit/>
          </a:bodyPr>
          <a:lstStyle/>
          <a:p>
            <a:r>
              <a:rPr lang="it-IT" dirty="0" err="1"/>
              <a:t>Topic</a:t>
            </a:r>
            <a:r>
              <a:rPr lang="it-IT" dirty="0"/>
              <a:t> model </a:t>
            </a:r>
          </a:p>
        </p:txBody>
      </p:sp>
      <p:sp>
        <p:nvSpPr>
          <p:cNvPr id="10" name="Content Placeholder 2">
            <a:extLst>
              <a:ext uri="{FF2B5EF4-FFF2-40B4-BE49-F238E27FC236}">
                <a16:creationId xmlns:a16="http://schemas.microsoft.com/office/drawing/2014/main" id="{DC7B262A-4B8A-56B5-C701-D519B317D241}"/>
              </a:ext>
            </a:extLst>
          </p:cNvPr>
          <p:cNvSpPr>
            <a:spLocks noGrp="1"/>
          </p:cNvSpPr>
          <p:nvPr>
            <p:ph sz="half" idx="1"/>
          </p:nvPr>
        </p:nvSpPr>
        <p:spPr>
          <a:xfrm>
            <a:off x="1097280" y="2120900"/>
            <a:ext cx="4639736" cy="3748193"/>
          </a:xfrm>
        </p:spPr>
        <p:txBody>
          <a:bodyPr>
            <a:normAutofit fontScale="85000" lnSpcReduction="20000"/>
          </a:bodyPr>
          <a:lstStyle/>
          <a:p>
            <a:pPr algn="just">
              <a:buFont typeface="Wingdings" panose="05000000000000000000" pitchFamily="2" charset="2"/>
              <a:buChar char="q"/>
            </a:pPr>
            <a:r>
              <a:rPr lang="en-US" dirty="0"/>
              <a:t> From topic 21 we may see the word "appellant" is in absolute contrast with Topic 1 and 2 which contains the words "defendant" and "evidence" (which, by the way, are correlated);</a:t>
            </a:r>
          </a:p>
          <a:p>
            <a:pPr algn="just">
              <a:buFont typeface="Wingdings" panose="05000000000000000000" pitchFamily="2" charset="2"/>
              <a:buChar char="q"/>
            </a:pPr>
            <a:r>
              <a:rPr lang="en-US" dirty="0"/>
              <a:t> The defendant, from Topic 9, is negatively correlated to everything that regard banks, as we can see from Topic26 and 27;</a:t>
            </a:r>
          </a:p>
          <a:p>
            <a:pPr algn="just">
              <a:buFont typeface="Wingdings" panose="05000000000000000000" pitchFamily="2" charset="2"/>
              <a:buChar char="q"/>
            </a:pPr>
            <a:r>
              <a:rPr lang="en-US" dirty="0"/>
              <a:t> From Topic 1 and 2 we can see perhaps the most obvious thing: "evidence", "testimony" and "defendant“  are positively correlated; But less obvious is the, again positive, correlation between "evidence", "</a:t>
            </a:r>
            <a:r>
              <a:rPr lang="en-US" dirty="0" err="1"/>
              <a:t>testimony","trial</a:t>
            </a:r>
            <a:r>
              <a:rPr lang="en-US" dirty="0"/>
              <a:t>" and medical-related word (e.g., hospital, treatment, care, etc.) that can be seen from Topic 1-2 and 23</a:t>
            </a:r>
          </a:p>
        </p:txBody>
      </p:sp>
      <p:pic>
        <p:nvPicPr>
          <p:cNvPr id="5" name="Segnaposto contenuto 4">
            <a:extLst>
              <a:ext uri="{FF2B5EF4-FFF2-40B4-BE49-F238E27FC236}">
                <a16:creationId xmlns:a16="http://schemas.microsoft.com/office/drawing/2014/main" id="{2ABC3C17-3F6E-4693-A6E4-451AF4BE1D24}"/>
              </a:ext>
            </a:extLst>
          </p:cNvPr>
          <p:cNvPicPr>
            <a:picLocks noGrp="1" noChangeAspect="1"/>
          </p:cNvPicPr>
          <p:nvPr>
            <p:ph sz="half" idx="2"/>
          </p:nvPr>
        </p:nvPicPr>
        <p:blipFill>
          <a:blip r:embed="rId2"/>
          <a:stretch>
            <a:fillRect/>
          </a:stretch>
        </p:blipFill>
        <p:spPr>
          <a:xfrm>
            <a:off x="5948998" y="2502909"/>
            <a:ext cx="5766519" cy="2984173"/>
          </a:xfrm>
          <a:noFill/>
        </p:spPr>
      </p:pic>
      <p:pic>
        <p:nvPicPr>
          <p:cNvPr id="7" name="Picture 2" descr="Università degli Studi di Milano - Wikipedia">
            <a:extLst>
              <a:ext uri="{FF2B5EF4-FFF2-40B4-BE49-F238E27FC236}">
                <a16:creationId xmlns:a16="http://schemas.microsoft.com/office/drawing/2014/main" id="{192C4BEC-BFC2-46F7-A38C-7FDBC605F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38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1B7AF-E1E1-4547-A88C-2479BE859DE6}"/>
              </a:ext>
            </a:extLst>
          </p:cNvPr>
          <p:cNvSpPr>
            <a:spLocks noGrp="1"/>
          </p:cNvSpPr>
          <p:nvPr>
            <p:ph type="title"/>
          </p:nvPr>
        </p:nvSpPr>
        <p:spPr/>
        <p:txBody>
          <a:bodyPr/>
          <a:lstStyle/>
          <a:p>
            <a:r>
              <a:rPr lang="it-IT" dirty="0" err="1"/>
              <a:t>Conclusion</a:t>
            </a:r>
            <a:endParaRPr lang="it-IT" dirty="0"/>
          </a:p>
        </p:txBody>
      </p:sp>
      <p:sp>
        <p:nvSpPr>
          <p:cNvPr id="3" name="Segnaposto contenuto 2">
            <a:extLst>
              <a:ext uri="{FF2B5EF4-FFF2-40B4-BE49-F238E27FC236}">
                <a16:creationId xmlns:a16="http://schemas.microsoft.com/office/drawing/2014/main" id="{236ED5DB-595F-4258-B19A-0C54D70B160D}"/>
              </a:ext>
            </a:extLst>
          </p:cNvPr>
          <p:cNvSpPr>
            <a:spLocks noGrp="1"/>
          </p:cNvSpPr>
          <p:nvPr>
            <p:ph sz="half" idx="1"/>
          </p:nvPr>
        </p:nvSpPr>
        <p:spPr>
          <a:xfrm>
            <a:off x="1097279" y="2120900"/>
            <a:ext cx="10058399" cy="3748193"/>
          </a:xfrm>
        </p:spPr>
        <p:txBody>
          <a:bodyPr>
            <a:normAutofit/>
          </a:bodyPr>
          <a:lstStyle/>
          <a:p>
            <a:pPr algn="just">
              <a:buFont typeface="Wingdings" panose="05000000000000000000" pitchFamily="2" charset="2"/>
              <a:buChar char="q"/>
            </a:pPr>
            <a:r>
              <a:rPr lang="en-US" dirty="0"/>
              <a:t> there exist some correlation between word that might imply the legal decision (like, for example, in the case of a trial for hospital-related words); </a:t>
            </a:r>
          </a:p>
          <a:p>
            <a:pPr algn="just">
              <a:buFont typeface="Wingdings" panose="05000000000000000000" pitchFamily="2" charset="2"/>
              <a:buChar char="q"/>
            </a:pPr>
            <a:r>
              <a:rPr lang="en-US" dirty="0"/>
              <a:t> the appellant does not pair well with questions; </a:t>
            </a:r>
          </a:p>
          <a:p>
            <a:pPr algn="just">
              <a:buFont typeface="Wingdings" panose="05000000000000000000" pitchFamily="2" charset="2"/>
              <a:buChar char="q"/>
            </a:pPr>
            <a:r>
              <a:rPr lang="en-US" dirty="0"/>
              <a:t> we may expect that a formal language is preferred;</a:t>
            </a:r>
          </a:p>
          <a:p>
            <a:pPr algn="just">
              <a:buFont typeface="Wingdings" panose="05000000000000000000" pitchFamily="2" charset="2"/>
              <a:buChar char="q"/>
            </a:pPr>
            <a:r>
              <a:rPr lang="en-US" dirty="0"/>
              <a:t> the appellant should be careful about evidence. As matter of fact, from Court of Appeal, BC we see: "in general, you cannot introduce new or additional evidence at your appeal. You must rely on the evidence that you submitted in the previous proceedings.“ (https://www.courtofappealbc.ca/appellant-guidebook/3.5-introducing-new-evidence).</a:t>
            </a:r>
          </a:p>
          <a:p>
            <a:pPr algn="just">
              <a:buFont typeface="Wingdings" panose="05000000000000000000" pitchFamily="2" charset="2"/>
              <a:buChar char="q"/>
            </a:pPr>
            <a:r>
              <a:rPr lang="en-US" dirty="0"/>
              <a:t> the defendant should pay attention about the financial word (e.g., banks)</a:t>
            </a:r>
            <a:endParaRPr lang="it-IT" dirty="0"/>
          </a:p>
        </p:txBody>
      </p:sp>
      <p:pic>
        <p:nvPicPr>
          <p:cNvPr id="5" name="Picture 2" descr="Università degli Studi di Milano - Wikipedia">
            <a:extLst>
              <a:ext uri="{FF2B5EF4-FFF2-40B4-BE49-F238E27FC236}">
                <a16:creationId xmlns:a16="http://schemas.microsoft.com/office/drawing/2014/main" id="{16B41132-7144-439A-8E52-E49F6ACC8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79729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27_TF22712842.potx" id="{64CE9582-83B2-442D-A4B8-71ED9C4455C7}" vid="{8C0DD338-5A2A-4FFB-B9B7-80219EAC3AF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{C6AF7D3C-5AF2-4719-9731-9454053C0F95}tf22712842_win32</Template>
  <TotalTime>0</TotalTime>
  <Words>856</Words>
  <Application>Microsoft Office PowerPoint</Application>
  <PresentationFormat>Widescreen</PresentationFormat>
  <Paragraphs>113</Paragraphs>
  <Slides>9</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Arial</vt:lpstr>
      <vt:lpstr>Bookman Old Style</vt:lpstr>
      <vt:lpstr>Calibri</vt:lpstr>
      <vt:lpstr>Franklin Gothic Book</vt:lpstr>
      <vt:lpstr>Wingdings</vt:lpstr>
      <vt:lpstr>1_RetrospectVTI</vt:lpstr>
      <vt:lpstr>The importance of word in the legal context</vt:lpstr>
      <vt:lpstr>Dataset</vt:lpstr>
      <vt:lpstr>Steps </vt:lpstr>
      <vt:lpstr>Term frequency</vt:lpstr>
      <vt:lpstr>Word similarity</vt:lpstr>
      <vt:lpstr>Terminological trend</vt:lpstr>
      <vt:lpstr>Topic model      </vt:lpstr>
      <vt:lpstr>Topic model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importance of word in the legal context</dc:title>
  <dc:creator>Tommaso Pessina</dc:creator>
  <cp:lastModifiedBy>Tommaso Pessina</cp:lastModifiedBy>
  <cp:revision>9</cp:revision>
  <dcterms:created xsi:type="dcterms:W3CDTF">2022-04-28T17:44:16Z</dcterms:created>
  <dcterms:modified xsi:type="dcterms:W3CDTF">2022-05-02T18:10:02Z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