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6" r:id="rId6"/>
    <p:sldId id="267" r:id="rId7"/>
    <p:sldId id="268" r:id="rId8"/>
    <p:sldId id="258" r:id="rId9"/>
    <p:sldId id="273" r:id="rId10"/>
    <p:sldId id="269" r:id="rId11"/>
    <p:sldId id="270" r:id="rId12"/>
    <p:sldId id="271" r:id="rId13"/>
    <p:sldId id="272" r:id="rId14"/>
    <p:sldId id="263" r:id="rId15"/>
    <p:sldId id="259" r:id="rId16"/>
    <p:sldId id="260" r:id="rId17"/>
    <p:sldId id="261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7607-2615-4B6B-A364-FA9F620DAA18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5653-3426-40A3-8638-97FAD427B45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tracciabilita%20casi%20d%20uso%20-%20diagrammi%20sequenza.docx" TargetMode="External"/><Relationship Id="rId2" Type="http://schemas.openxmlformats.org/officeDocument/2006/relationships/hyperlink" Target="tracciabilit&#224;%20casi%20d'uso%20-%20item%20funzionali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tracciabilit&#224;%20componenti%20-%20classi.docx" TargetMode="External"/><Relationship Id="rId4" Type="http://schemas.openxmlformats.org/officeDocument/2006/relationships/hyperlink" Target="tracciabilit&#224;%20classi%20-%20diagrammi%20di%20sequenza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caso di studio:</a:t>
            </a:r>
            <a:br>
              <a:rPr lang="it-IT" dirty="0"/>
            </a:br>
            <a:r>
              <a:rPr lang="it-IT" dirty="0"/>
              <a:t>CICERONE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cura di </a:t>
            </a:r>
          </a:p>
          <a:p>
            <a:r>
              <a:rPr lang="it-IT" dirty="0"/>
              <a:t>Elio Cannito e Tommaso </a:t>
            </a:r>
            <a:r>
              <a:rPr lang="it-IT" dirty="0" err="1"/>
              <a:t>Triggiano</a:t>
            </a:r>
            <a:endParaRPr lang="it-IT" dirty="0"/>
          </a:p>
        </p:txBody>
      </p:sp>
      <p:pic>
        <p:nvPicPr>
          <p:cNvPr id="4" name="Immagin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404664"/>
            <a:ext cx="1728192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DAB9B-5507-496C-9B2F-BA98BA55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it-IT"/>
              <a:t>Pattern Utilizzati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C7FB35-47E0-42CE-8617-F0A9ADA7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3223270" cy="4351338"/>
          </a:xfrm>
        </p:spPr>
        <p:txBody>
          <a:bodyPr>
            <a:normAutofit/>
          </a:bodyPr>
          <a:lstStyle/>
          <a:p>
            <a:r>
              <a:rPr lang="it-IT" sz="2000" dirty="0"/>
              <a:t>Dopo una prima fase di analisi e specifica dei requisiti che è terminata con la produzione della prima versione del product backlog, abbiamo scelto il pattern architetturale più consono: il Model View </a:t>
            </a:r>
            <a:r>
              <a:rPr lang="it-IT" sz="2000" dirty="0" err="1"/>
              <a:t>Presenter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endParaRPr lang="it-IT" sz="17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B26829-481E-48E5-86EE-C84ECFC88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1" r="5478" b="1"/>
          <a:stretch/>
        </p:blipFill>
        <p:spPr>
          <a:xfrm>
            <a:off x="4139952" y="1690688"/>
            <a:ext cx="4536504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361A-A32F-4D4D-B0A3-1623FDEA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Model View </a:t>
            </a:r>
            <a:r>
              <a:rPr lang="it-IT" dirty="0" err="1"/>
              <a:t>Presenter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565C18-75E7-4653-A97D-94E38BCB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Miglior adattamento con un ambiente di sviluppo Android</a:t>
            </a:r>
          </a:p>
          <a:p>
            <a:r>
              <a:rPr lang="it-IT" dirty="0"/>
              <a:t>Consente la separazione tra interfacce e la logica di business</a:t>
            </a:r>
          </a:p>
          <a:p>
            <a:r>
              <a:rPr lang="it-IT" dirty="0"/>
              <a:t>Offre una maggiore testabilità del codice</a:t>
            </a:r>
          </a:p>
          <a:p>
            <a:r>
              <a:rPr lang="it-IT" dirty="0"/>
              <a:t>Consente di migliorare la manutenibilità</a:t>
            </a:r>
          </a:p>
          <a:p>
            <a:r>
              <a:rPr lang="it-IT" dirty="0"/>
              <a:t>Migliore comprensibilità e leggibilità del codice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679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D1286-045F-4F61-88C7-CD0BE29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Svantaggi del Model View </a:t>
            </a:r>
            <a:r>
              <a:rPr lang="it-IT" dirty="0" err="1"/>
              <a:t>Presenter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BACB5B-BFD9-4A4C-AF8D-DC996941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Basso accoppiamento tra moduli</a:t>
            </a:r>
          </a:p>
          <a:p>
            <a:r>
              <a:rPr lang="it-IT" dirty="0"/>
              <a:t>Maggior impegno per la realizzazione del codice</a:t>
            </a:r>
          </a:p>
        </p:txBody>
      </p:sp>
    </p:spTree>
    <p:extLst>
      <p:ext uri="{BB962C8B-B14F-4D97-AF65-F5344CB8AC3E}">
        <p14:creationId xmlns:p14="http://schemas.microsoft.com/office/powerpoint/2010/main" val="153328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3D276-7FEE-4022-8A6F-1338381F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Firebase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DEC35D-FBC4-4629-B9C9-DF93A4CB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Per la gestione dell’autenticazione e della persistenza dei dati è stato utilizzato il servizio cloud </a:t>
            </a:r>
            <a:r>
              <a:rPr lang="it-IT" dirty="0" err="1"/>
              <a:t>Firebase</a:t>
            </a:r>
            <a:r>
              <a:rPr lang="it-IT" dirty="0"/>
              <a:t> offerto da Google.</a:t>
            </a:r>
          </a:p>
          <a:p>
            <a:r>
              <a:rPr lang="it-IT" dirty="0"/>
              <a:t>Non è stato utilizzato il DBMS </a:t>
            </a:r>
            <a:r>
              <a:rPr lang="it-IT" dirty="0" err="1"/>
              <a:t>SqlLite</a:t>
            </a:r>
            <a:r>
              <a:rPr lang="it-IT" dirty="0"/>
              <a:t> in quanto non supporta il paradigma </a:t>
            </a:r>
            <a:r>
              <a:rPr lang="it-IT" dirty="0" err="1"/>
              <a:t>client-server</a:t>
            </a:r>
            <a:r>
              <a:rPr lang="it-IT" dirty="0"/>
              <a:t> e non permette la persistenza dei dati dopo un’eventuale disinstallazione dell’applicazione.</a:t>
            </a:r>
          </a:p>
          <a:p>
            <a:r>
              <a:rPr lang="it-IT" dirty="0" err="1"/>
              <a:t>Firebase</a:t>
            </a:r>
            <a:r>
              <a:rPr lang="it-IT" dirty="0"/>
              <a:t>, inoltre, è un servizio molto semplice da utilizzare in quanto offre già una sua parte backend e non c’è bisogno di creare la componente partendo da 0.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251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Spunti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È stata effettuata una ricerca di soluzioni già presenti sul mercato, in particolar modo sono state analizzate app quali “</a:t>
            </a:r>
            <a:r>
              <a:rPr lang="it-IT" dirty="0" err="1"/>
              <a:t>Airbnb</a:t>
            </a:r>
            <a:r>
              <a:rPr lang="it-IT" dirty="0"/>
              <a:t>” e “Blabla Car”. </a:t>
            </a:r>
          </a:p>
          <a:p>
            <a:r>
              <a:rPr lang="it-IT" dirty="0"/>
              <a:t>È stata fatta un’indagine incentrata sulle tempistiche e sulle conoscenze pregresse di programmazione per individuare quali fossero le funzionalità delle due applicazioni che potessero essere utilizzate a nostro favore.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forza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Separazione degli interessi (mediante il pattern MVP)</a:t>
            </a:r>
          </a:p>
          <a:p>
            <a:r>
              <a:rPr lang="it-IT" dirty="0"/>
              <a:t>Interfaccia intuitiva, usabile e minimalista che segue le regole del </a:t>
            </a:r>
            <a:r>
              <a:rPr lang="it-IT" dirty="0" err="1"/>
              <a:t>Material</a:t>
            </a:r>
            <a:r>
              <a:rPr lang="it-IT" dirty="0"/>
              <a:t> Design</a:t>
            </a:r>
          </a:p>
          <a:p>
            <a:r>
              <a:rPr lang="it-IT" dirty="0"/>
              <a:t>Possibilità dell’utente di ricoprire sia il ruolo di Cicerone che di Globetrotter con le stesse credenziali.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Il sistema non prevede la possibilità di effettuare un controllo sul contenuto delle attività create dal Cicerone. In uno sviluppo futuro, potrebbe essere molto utile definire delle linee guida/normative che, se non rispettate, causano la sospensione o espulsione del Cicerone dall’applicazione.</a:t>
            </a:r>
          </a:p>
          <a:p>
            <a:r>
              <a:rPr lang="it-IT" dirty="0"/>
              <a:t>L’applicazione è disponibile solamente per utenti che possiedono un dispositivo Android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Tracciabilità 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it-IT" dirty="0">
                <a:hlinkClick r:id="rId2" action="ppaction://hlinkfile"/>
              </a:rPr>
              <a:t>Tracciabilità Item Funzionali – casi d’uso</a:t>
            </a:r>
            <a:endParaRPr lang="it-IT" dirty="0"/>
          </a:p>
          <a:p>
            <a:r>
              <a:rPr lang="it-IT" dirty="0">
                <a:hlinkClick r:id="rId3" action="ppaction://hlinkfile"/>
              </a:rPr>
              <a:t>Tracciabilità scenari - diagrammi di sequenza</a:t>
            </a:r>
            <a:endParaRPr lang="it-IT" dirty="0"/>
          </a:p>
          <a:p>
            <a:r>
              <a:rPr lang="it-IT" dirty="0">
                <a:hlinkClick r:id="rId4" action="ppaction://hlinkfile"/>
              </a:rPr>
              <a:t>Tracciabilità classi - diagrammi di sequenza</a:t>
            </a:r>
            <a:endParaRPr lang="it-IT" dirty="0"/>
          </a:p>
          <a:p>
            <a:r>
              <a:rPr lang="it-IT" dirty="0">
                <a:hlinkClick r:id="rId5" action="ppaction://hlinkfile"/>
              </a:rPr>
              <a:t>Tracciabilità componenti - classi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Sprint 0 [03/05 – </a:t>
            </a:r>
            <a:r>
              <a:rPr lang="it-IT" dirty="0" err="1"/>
              <a:t>05</a:t>
            </a:r>
            <a:r>
              <a:rPr lang="it-IT" dirty="0"/>
              <a:t>/05]</a:t>
            </a:r>
          </a:p>
          <a:p>
            <a:r>
              <a:rPr lang="it-IT" dirty="0"/>
              <a:t>Sprint 1 [14/05 – 23/05]</a:t>
            </a:r>
          </a:p>
          <a:p>
            <a:r>
              <a:rPr lang="it-IT" dirty="0"/>
              <a:t>Sprint 2 [24/05 – 02/06]</a:t>
            </a:r>
          </a:p>
          <a:p>
            <a:r>
              <a:rPr lang="it-IT" dirty="0"/>
              <a:t>Sprint 3 [03/06 – 21/06]</a:t>
            </a:r>
          </a:p>
          <a:p>
            <a:r>
              <a:rPr lang="it-IT" dirty="0"/>
              <a:t>Sprint 4 [24/06 – 02/07]</a:t>
            </a:r>
          </a:p>
          <a:p>
            <a:pPr>
              <a:buNone/>
            </a:pP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Sprint 0 [03/05 – </a:t>
            </a:r>
            <a:r>
              <a:rPr lang="it-IT" dirty="0" err="1"/>
              <a:t>05</a:t>
            </a:r>
            <a:r>
              <a:rPr lang="it-IT" dirty="0"/>
              <a:t>/05]</a:t>
            </a:r>
          </a:p>
          <a:p>
            <a:pPr lvl="1"/>
            <a:r>
              <a:rPr lang="it-IT" dirty="0"/>
              <a:t>Prima dell’inizio dello sprint 0, abbiamo svolto una fase atta alla creazione del </a:t>
            </a:r>
            <a:r>
              <a:rPr lang="it-IT" dirty="0" err="1"/>
              <a:t>Product</a:t>
            </a:r>
            <a:r>
              <a:rPr lang="it-IT" dirty="0"/>
              <a:t> </a:t>
            </a:r>
            <a:r>
              <a:rPr lang="it-IT" dirty="0" err="1"/>
              <a:t>Backlog</a:t>
            </a:r>
            <a:r>
              <a:rPr lang="it-IT" dirty="0"/>
              <a:t>; in particolar modo ci siamo concentrati nell’individuare gli item funzionali e una maggiore conoscenza del dominio.</a:t>
            </a:r>
          </a:p>
          <a:p>
            <a:pPr lvl="1"/>
            <a:r>
              <a:rPr lang="it-IT" dirty="0"/>
              <a:t>Successivamente abbiamo creato lo “</a:t>
            </a:r>
            <a:r>
              <a:rPr lang="it-IT" dirty="0" err="1"/>
              <a:t>skeleton</a:t>
            </a:r>
            <a:r>
              <a:rPr lang="it-IT" dirty="0"/>
              <a:t>” del sistema.</a:t>
            </a:r>
          </a:p>
          <a:p>
            <a:pPr lvl="1"/>
            <a:r>
              <a:rPr lang="it-IT" dirty="0"/>
              <a:t>Abbiamo scelto l’icona della nostra </a:t>
            </a:r>
            <a:r>
              <a:rPr lang="it-IT" dirty="0" err="1"/>
              <a:t>App</a:t>
            </a:r>
            <a:endParaRPr lang="it-IT" dirty="0"/>
          </a:p>
          <a:p>
            <a:pPr lvl="1"/>
            <a:r>
              <a:rPr lang="it-IT" dirty="0"/>
              <a:t>Abbiamo creato l’animazione </a:t>
            </a:r>
            <a:r>
              <a:rPr lang="it-IT" dirty="0" err="1"/>
              <a:t>Splash</a:t>
            </a:r>
            <a:r>
              <a:rPr lang="it-IT" dirty="0"/>
              <a:t>.</a:t>
            </a:r>
          </a:p>
          <a:p>
            <a:r>
              <a:rPr lang="it-IT" dirty="0"/>
              <a:t>Sprint 1 [14/05 – 23/05]</a:t>
            </a:r>
          </a:p>
          <a:p>
            <a:r>
              <a:rPr lang="it-IT" dirty="0"/>
              <a:t>Sprint 2 [24/05 – 02/06]</a:t>
            </a:r>
          </a:p>
          <a:p>
            <a:r>
              <a:rPr lang="it-IT" dirty="0"/>
              <a:t>Sprint 3 [03/06 – 21/06]</a:t>
            </a:r>
          </a:p>
          <a:p>
            <a:r>
              <a:rPr lang="it-IT" dirty="0"/>
              <a:t>Sprint 4 [24/06 – 02/07]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Sprint 1 [14/05 – 23/05]</a:t>
            </a:r>
          </a:p>
          <a:p>
            <a:pPr lvl="1"/>
            <a:r>
              <a:rPr lang="it-IT" dirty="0"/>
              <a:t>Abbiamo scelto con cura quale pattern architetturale utilizzare</a:t>
            </a:r>
          </a:p>
          <a:p>
            <a:pPr lvl="1"/>
            <a:r>
              <a:rPr lang="it-IT" dirty="0"/>
              <a:t>Abbiamo sviluppato i casi d’uso,scenari, diagrammi di sequenza e diagrammi delle classi di tutto </a:t>
            </a:r>
            <a:r>
              <a:rPr lang="it-IT" dirty="0" err="1"/>
              <a:t>cio</a:t>
            </a:r>
            <a:r>
              <a:rPr lang="it-IT" dirty="0"/>
              <a:t> che concerne l’autenticazione al sistema; dunque “Registrazione, Recupero Password, Login”, e Modifica Profilo.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Sprint 2 [24/05 – 02/06]</a:t>
            </a:r>
          </a:p>
          <a:p>
            <a:pPr lvl="1"/>
            <a:r>
              <a:rPr lang="it-IT" dirty="0"/>
              <a:t>Abbiamo ridefinito e migliorato il diagramma delle componenti precedentemente creato</a:t>
            </a:r>
          </a:p>
          <a:p>
            <a:pPr lvl="1"/>
            <a:r>
              <a:rPr lang="it-IT" dirty="0"/>
              <a:t>Abbiamo sviluppato i casi d’uso,scenari,diagrammi di sequenza, diagrammi delle classi e successivamente implementazione in codice Java dell’ item funzionale per il Log Out, Creazione Attività.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Sprint 3 [03/06 – 21/06]</a:t>
            </a:r>
          </a:p>
          <a:p>
            <a:pPr lvl="1"/>
            <a:r>
              <a:rPr lang="it-IT" dirty="0"/>
              <a:t>In questa fase abbiamo aggiornato e rimodellato il </a:t>
            </a:r>
            <a:r>
              <a:rPr lang="it-IT" dirty="0" err="1"/>
              <a:t>backlog</a:t>
            </a:r>
            <a:r>
              <a:rPr lang="it-IT" dirty="0"/>
              <a:t>, accorpando alcuni item funzionali in un unico.</a:t>
            </a:r>
          </a:p>
          <a:p>
            <a:pPr lvl="1"/>
            <a:r>
              <a:rPr lang="it-IT" dirty="0"/>
              <a:t>Abbiamo rimodellato diagramma delle componenti</a:t>
            </a:r>
          </a:p>
          <a:p>
            <a:pPr lvl="1"/>
            <a:r>
              <a:rPr lang="it-IT" dirty="0"/>
              <a:t>Abbiamo sviluppato i casi d’uso,scenari,diagrammi di sequenza, diagrammi delle classi e successivamente implementazione in codice Java dell’ item funzionale per il Cancella Attività, Effettua richiesta, Visualizza lista richieste e storico richieste, Visualizza lista attività create e storico attività create, Accettazione e Negazione richieste di partecipazione.</a:t>
            </a:r>
          </a:p>
          <a:p>
            <a:pPr>
              <a:buNone/>
            </a:pPr>
            <a:endParaRPr lang="it-IT" dirty="0"/>
          </a:p>
          <a:p>
            <a:endParaRPr lang="it-IT" dirty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Sprint 4 [24/06 – 02/07]</a:t>
            </a:r>
          </a:p>
          <a:p>
            <a:pPr lvl="1"/>
            <a:r>
              <a:rPr lang="it-IT" dirty="0"/>
              <a:t>Abbiamo sviluppato i casi d’uso,scenari,diagrammi di sequenza, diagrammi delle classi e successivamente implementazione in codice Java dell’ item funzionale di Rilasciare Feedback, Visualizza feedback,Modifica Attività, Visualizza lista globetrotter,Elimina globetrotter.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>
              <a:buNone/>
            </a:pP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DECISIONI </a:t>
            </a:r>
            <a:r>
              <a:rPr lang="it-IT" dirty="0" err="1"/>
              <a:t>DI</a:t>
            </a:r>
            <a:r>
              <a:rPr lang="it-IT" dirty="0"/>
              <a:t> ANALISI E PROGETTUALI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69CD7-A87B-4268-B4E3-B840AE1B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Utenza Potenziale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2A63DC-38B0-4566-80BB-2BCDBEB1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L’applicazione è destinata principalmente a due figure:</a:t>
            </a:r>
          </a:p>
          <a:p>
            <a:r>
              <a:rPr lang="it-IT" dirty="0"/>
              <a:t>CICERONE, svolge il ruolo di una guida turistica informale e diretto che dispensa ottimi consigli durante una passeggiata/escursione che ha organizzato.</a:t>
            </a:r>
          </a:p>
          <a:p>
            <a:r>
              <a:rPr lang="it-IT" dirty="0"/>
              <a:t>GLOBETROTTER, turista che ricerca in funziona della sua meta e la data del suo soggiorno le attività disponibili.</a:t>
            </a:r>
          </a:p>
        </p:txBody>
      </p:sp>
    </p:spTree>
    <p:extLst>
      <p:ext uri="{BB962C8B-B14F-4D97-AF65-F5344CB8AC3E}">
        <p14:creationId xmlns:p14="http://schemas.microsoft.com/office/powerpoint/2010/main" val="2149021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799</Words>
  <Application>Microsoft Office PowerPoint</Application>
  <PresentationFormat>Presentazione su schermo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di Office</vt:lpstr>
      <vt:lpstr>Presentazione caso di studio: CICERONE</vt:lpstr>
      <vt:lpstr>SPRINT </vt:lpstr>
      <vt:lpstr>SPRINT</vt:lpstr>
      <vt:lpstr>SPRINT</vt:lpstr>
      <vt:lpstr>SPRINT</vt:lpstr>
      <vt:lpstr>SPRINT</vt:lpstr>
      <vt:lpstr>SPRINT </vt:lpstr>
      <vt:lpstr>DECISIONI DI ANALISI E PROGETTUALI</vt:lpstr>
      <vt:lpstr>Utenza Potenziale</vt:lpstr>
      <vt:lpstr>Pattern Utilizzati</vt:lpstr>
      <vt:lpstr>Vantaggi Model View Presenter</vt:lpstr>
      <vt:lpstr>Svantaggi del Model View Presenter</vt:lpstr>
      <vt:lpstr>Firebase</vt:lpstr>
      <vt:lpstr>Spunti</vt:lpstr>
      <vt:lpstr>Punti di forza </vt:lpstr>
      <vt:lpstr>Punti di debolezza</vt:lpstr>
      <vt:lpstr>Tracciabilità documenti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caso di studio: CICERONE</dc:title>
  <dc:creator>tommaso triggiano</dc:creator>
  <cp:lastModifiedBy>tommaso triggiano</cp:lastModifiedBy>
  <cp:revision>6</cp:revision>
  <dcterms:created xsi:type="dcterms:W3CDTF">2019-07-07T20:19:33Z</dcterms:created>
  <dcterms:modified xsi:type="dcterms:W3CDTF">2019-07-07T21:07:30Z</dcterms:modified>
</cp:coreProperties>
</file>