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08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638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92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86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511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69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82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3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971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011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72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285D-67EB-43A7-A7F7-67D1C4AF0216}" type="datetimeFigureOut">
              <a:rPr lang="en-NZ" smtClean="0"/>
              <a:t>1/12/2018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259-6EB7-413B-B708-7C0AE34AE8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72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population.de/php/uk-wards-london.ph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bm.box.com/shared/static/fbpwbovar7lf8p5sgddm06cgipa2rxpe.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ymato/Coursera_Capstone/blob/master/NYLonClusters.xls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mymato/Coursera_Capstone/blob/master/GetLondonData.ipyn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mmymato/Coursera_Capstone/blob/master/Nearest%20Neighborhood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437112"/>
            <a:ext cx="7772400" cy="1470025"/>
          </a:xfrm>
        </p:spPr>
        <p:txBody>
          <a:bodyPr/>
          <a:lstStyle/>
          <a:p>
            <a:r>
              <a:rPr lang="en-NZ" dirty="0" smtClean="0"/>
              <a:t>London / New York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73216"/>
            <a:ext cx="6400800" cy="1752600"/>
          </a:xfrm>
        </p:spPr>
        <p:txBody>
          <a:bodyPr/>
          <a:lstStyle/>
          <a:p>
            <a:r>
              <a:rPr lang="en-NZ" dirty="0" smtClean="0"/>
              <a:t>Nearest Neighbours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88693"/>
            <a:ext cx="6273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Why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b="1" dirty="0" smtClean="0"/>
              <a:t>You’re a New York property developer who wants to invest in London…</a:t>
            </a:r>
          </a:p>
          <a:p>
            <a:pPr marL="0" indent="0">
              <a:buNone/>
            </a:pPr>
            <a:r>
              <a:rPr lang="en-NZ" b="1" dirty="0" smtClean="0"/>
              <a:t>… but which neighborhoods to buy into?</a:t>
            </a:r>
          </a:p>
          <a:p>
            <a:pPr marL="0" indent="0">
              <a:buNone/>
            </a:pPr>
            <a:endParaRPr lang="en-NZ" b="1" dirty="0"/>
          </a:p>
          <a:p>
            <a:pPr marL="0" indent="0">
              <a:buNone/>
            </a:pPr>
            <a:r>
              <a:rPr lang="en-NZ" b="1" dirty="0" smtClean="0"/>
              <a:t>You know New York like the back of your hand. You know which neighborhoods turn a profit.</a:t>
            </a:r>
          </a:p>
          <a:p>
            <a:pPr marL="0" indent="0">
              <a:buNone/>
            </a:pPr>
            <a:endParaRPr lang="en-NZ" b="1" dirty="0"/>
          </a:p>
          <a:p>
            <a:pPr marL="0" indent="0">
              <a:buNone/>
            </a:pPr>
            <a:r>
              <a:rPr lang="en-NZ" b="1" dirty="0" smtClean="0"/>
              <a:t>What are the equivalent neighborhoods in London?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2101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Data Science provides a solution.</a:t>
            </a:r>
          </a:p>
          <a:p>
            <a:pPr marL="0" indent="0">
              <a:buNone/>
            </a:pP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Compare the venues in each New York neighborhood with all of the neighborhoods in London.</a:t>
            </a:r>
          </a:p>
          <a:p>
            <a:pPr marL="0" indent="0">
              <a:buNone/>
            </a:pP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Use K-means algorithm to sort the New York and London neighborhoods into clusters.</a:t>
            </a:r>
          </a:p>
          <a:p>
            <a:pPr marL="0" indent="0">
              <a:buNone/>
            </a:pP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A New York neighborhood belongs to the same cluster as its nearest equivalents.</a:t>
            </a:r>
          </a:p>
          <a:p>
            <a:pPr marL="0" indent="0">
              <a:buNone/>
            </a:pPr>
            <a:endParaRPr lang="en-NZ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London neighborhood data: </a:t>
            </a:r>
            <a:r>
              <a:rPr lang="en-NZ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https://www.citypopulation.de/php/uk-wards-london.php</a:t>
            </a:r>
            <a:endParaRPr lang="en-NZ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New York neighborhood data:</a:t>
            </a:r>
          </a:p>
          <a:p>
            <a:pPr marL="0" indent="0">
              <a:buNone/>
            </a:pPr>
            <a:r>
              <a:rPr lang="en-NZ" b="1" u="sng" dirty="0">
                <a:hlinkClick r:id="rId4"/>
              </a:rPr>
              <a:t>https://ibm.box.com/shared/static/fbpwbovar7lf8p5sgddm06cgipa2rxpe.json</a:t>
            </a:r>
            <a:endParaRPr lang="en-NZ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Venue data provided by </a:t>
            </a:r>
            <a:r>
              <a:rPr lang="en-NZ" b="1" dirty="0" err="1" smtClean="0">
                <a:solidFill>
                  <a:schemeClr val="tx2">
                    <a:lumMod val="50000"/>
                  </a:schemeClr>
                </a:solidFill>
              </a:rPr>
              <a:t>FourSquare</a:t>
            </a:r>
            <a:r>
              <a:rPr lang="en-NZ" b="1" dirty="0" smtClean="0">
                <a:solidFill>
                  <a:schemeClr val="tx2">
                    <a:lumMod val="50000"/>
                  </a:schemeClr>
                </a:solidFill>
              </a:rPr>
              <a:t> web service</a:t>
            </a:r>
            <a:endParaRPr lang="en-NZ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Z" sz="2400" b="1" dirty="0" smtClean="0">
                <a:solidFill>
                  <a:schemeClr val="tx2">
                    <a:lumMod val="50000"/>
                  </a:schemeClr>
                </a:solidFill>
              </a:rPr>
              <a:t>Almost all NY neighborhoods have cluster equivalents in London (all except 3 out of 301)</a:t>
            </a:r>
            <a:endParaRPr lang="en-NZ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NZ" sz="2400" b="1" dirty="0" smtClean="0">
                <a:solidFill>
                  <a:schemeClr val="tx2">
                    <a:lumMod val="50000"/>
                  </a:schemeClr>
                </a:solidFill>
              </a:rPr>
              <a:t>Some examples:</a:t>
            </a:r>
          </a:p>
          <a:p>
            <a:pPr marL="0" indent="0">
              <a:buNone/>
            </a:pPr>
            <a:endParaRPr lang="en-NZ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NZ" sz="2400" b="1" dirty="0" smtClean="0">
                <a:solidFill>
                  <a:schemeClr val="tx2">
                    <a:lumMod val="50000"/>
                  </a:schemeClr>
                </a:solidFill>
              </a:rPr>
              <a:t>Download the full set at:</a:t>
            </a:r>
          </a:p>
          <a:p>
            <a:pPr marL="0" indent="0">
              <a:buNone/>
            </a:pPr>
            <a:r>
              <a:rPr lang="en-NZ" sz="2400" u="sng" dirty="0">
                <a:hlinkClick r:id="rId3"/>
              </a:rPr>
              <a:t>https://github.com/tommymato/Coursera_Capstone/blob/master/NYLonClusters.xlsx</a:t>
            </a:r>
            <a:endParaRPr lang="en-NZ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NZ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88478"/>
              </p:ext>
            </p:extLst>
          </p:nvPr>
        </p:nvGraphicFramePr>
        <p:xfrm>
          <a:off x="467544" y="2603897"/>
          <a:ext cx="8208912" cy="230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857"/>
                <a:gridCol w="909796"/>
                <a:gridCol w="5176259"/>
              </a:tblGrid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New York Neighborhood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Cluster #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London ‘Nearest </a:t>
                      </a:r>
                      <a:r>
                        <a:rPr lang="en-NZ" sz="1100" dirty="0" err="1">
                          <a:effectLst/>
                        </a:rPr>
                        <a:t>Neighbors’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Battery Park City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5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Gospel Oak, Graveney, Plumstead, Regent's Park… and others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Lower East Side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6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 dirty="0" err="1">
                          <a:effectLst/>
                        </a:rPr>
                        <a:t>Bishopsgate</a:t>
                      </a:r>
                      <a:r>
                        <a:rPr lang="en-NZ" sz="1100" dirty="0">
                          <a:effectLst/>
                        </a:rPr>
                        <a:t>, Camden, Chelsea… and others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Somerville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8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100" dirty="0" err="1">
                          <a:effectLst/>
                        </a:rPr>
                        <a:t>Latchmere</a:t>
                      </a:r>
                      <a:r>
                        <a:rPr lang="en-NZ" sz="1100" dirty="0">
                          <a:effectLst/>
                        </a:rPr>
                        <a:t>, Streatham Wells, Thamesmead Moorings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06513" y="352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8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Try it Yourself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chemeClr val="tx2">
                    <a:lumMod val="50000"/>
                  </a:schemeClr>
                </a:solidFill>
              </a:rPr>
              <a:t>Python notebooks available at:</a:t>
            </a:r>
          </a:p>
          <a:p>
            <a:pPr marL="0" indent="0">
              <a:buNone/>
            </a:pPr>
            <a:endParaRPr lang="en-NZ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NZ" dirty="0" smtClean="0">
                <a:solidFill>
                  <a:schemeClr val="tx2">
                    <a:lumMod val="50000"/>
                  </a:schemeClr>
                </a:solidFill>
              </a:rPr>
              <a:t>Getting London Data:</a:t>
            </a:r>
          </a:p>
          <a:p>
            <a:pPr marL="0" indent="0">
              <a:buNone/>
            </a:pPr>
            <a:r>
              <a:rPr lang="en-NZ" u="sng" dirty="0">
                <a:hlinkClick r:id="rId3"/>
              </a:rPr>
              <a:t>https://github.com/tommymato/Coursera_Capstone/blob/master/GetLondonData.ipynb</a:t>
            </a:r>
            <a:endParaRPr lang="en-NZ" dirty="0"/>
          </a:p>
          <a:p>
            <a:pPr marL="0" indent="0">
              <a:buNone/>
            </a:pPr>
            <a:endParaRPr lang="en-NZ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NZ" dirty="0" smtClean="0">
                <a:solidFill>
                  <a:schemeClr val="tx2">
                    <a:lumMod val="50000"/>
                  </a:schemeClr>
                </a:solidFill>
              </a:rPr>
              <a:t>Clustering the neighborhoods:</a:t>
            </a:r>
          </a:p>
          <a:p>
            <a:pPr marL="0" indent="0">
              <a:buNone/>
            </a:pPr>
            <a:r>
              <a:rPr lang="en-NZ" u="sng" dirty="0">
                <a:hlinkClick r:id="rId4"/>
              </a:rPr>
              <a:t>https://github.com/tommymato/Coursera_Capstone/blob/master/Nearest%20Neighborhood.ipynb</a:t>
            </a:r>
            <a:endParaRPr lang="en-NZ" dirty="0"/>
          </a:p>
          <a:p>
            <a:pPr marL="0" indent="0">
              <a:buNone/>
            </a:pPr>
            <a:endParaRPr lang="en-NZ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06513" y="352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6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232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London / New York</vt:lpstr>
      <vt:lpstr>The Why</vt:lpstr>
      <vt:lpstr>The How</vt:lpstr>
      <vt:lpstr>The Data</vt:lpstr>
      <vt:lpstr>The Results</vt:lpstr>
      <vt:lpstr>Try it Yourself</vt:lpstr>
    </vt:vector>
  </TitlesOfParts>
  <Company>Mato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/ New York</dc:title>
  <dc:creator>Tom McCann</dc:creator>
  <cp:lastModifiedBy>Tom McCann</cp:lastModifiedBy>
  <cp:revision>6</cp:revision>
  <dcterms:created xsi:type="dcterms:W3CDTF">2018-12-01T00:29:34Z</dcterms:created>
  <dcterms:modified xsi:type="dcterms:W3CDTF">2018-12-01T01:04:46Z</dcterms:modified>
</cp:coreProperties>
</file>