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a:defRPr>
                <a:latin typeface="Helvetica"/>
                <a:ea typeface="Helvetica"/>
                <a:cs typeface="Helvetica"/>
                <a:sym typeface="Helvetica"/>
              </a:defRPr>
            </a:lvl1pPr>
          </a:lstStyle>
          <a:p>
            <a:pPr/>
            <a:r>
              <a:t>Title Text</a:t>
            </a:r>
          </a:p>
        </p:txBody>
      </p:sp>
      <p:sp>
        <p:nvSpPr>
          <p:cNvPr id="57" name="Shape 57"/>
          <p:cNvSpPr/>
          <p:nvPr>
            <p:ph type="body" idx="1"/>
          </p:nvPr>
        </p:nvSpPr>
        <p:spPr>
          <a:prstGeom prst="rect">
            <a:avLst/>
          </a:prstGeom>
        </p:spPr>
        <p:txBody>
          <a:bodyPr/>
          <a:lstStyle>
            <a:lvl1pPr>
              <a:defRPr>
                <a:latin typeface="GTPressuraMono-Light"/>
                <a:ea typeface="GTPressuraMono-Light"/>
                <a:cs typeface="GTPressuraMono-Light"/>
                <a:sym typeface="GTPressuraMono-Light"/>
              </a:defRPr>
            </a:lvl1pPr>
            <a:lvl2pPr>
              <a:defRPr>
                <a:latin typeface="GTPressuraMono-Light"/>
                <a:ea typeface="GTPressuraMono-Light"/>
                <a:cs typeface="GTPressuraMono-Light"/>
                <a:sym typeface="GTPressuraMono-Light"/>
              </a:defRPr>
            </a:lvl2pPr>
            <a:lvl3pPr>
              <a:defRPr>
                <a:latin typeface="GTPressuraMono-Light"/>
                <a:ea typeface="GTPressuraMono-Light"/>
                <a:cs typeface="GTPressuraMono-Light"/>
                <a:sym typeface="GTPressuraMono-Light"/>
              </a:defRPr>
            </a:lvl3pPr>
            <a:lvl4pPr>
              <a:defRPr>
                <a:latin typeface="GTPressuraMono-Light"/>
                <a:ea typeface="GTPressuraMono-Light"/>
                <a:cs typeface="GTPressuraMono-Light"/>
                <a:sym typeface="GTPressuraMono-Light"/>
              </a:defRPr>
            </a:lvl4pPr>
            <a:lvl5pPr>
              <a:defRPr>
                <a:latin typeface="GTPressuraMono-Light"/>
                <a:ea typeface="GTPressuraMono-Light"/>
                <a:cs typeface="GTPressuraMono-Light"/>
                <a:sym typeface="GTPressuraMono-Light"/>
              </a:defRPr>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it.ly/cjcar16"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it.ly/cjcar16"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5825344"/>
            <a:ext cx="10464800" cy="2590801"/>
          </a:xfrm>
          <a:prstGeom prst="rect">
            <a:avLst/>
          </a:prstGeom>
        </p:spPr>
        <p:txBody>
          <a:bodyPr/>
          <a:lstStyle/>
          <a:p>
            <a:pPr defTabSz="554990">
              <a:defRPr sz="5415">
                <a:latin typeface="Helvetica"/>
                <a:ea typeface="Helvetica"/>
                <a:cs typeface="Helvetica"/>
                <a:sym typeface="Helvetica"/>
              </a:defRPr>
            </a:pPr>
            <a:r>
              <a:t>Risks and Rewards</a:t>
            </a:r>
          </a:p>
          <a:p>
            <a:pPr defTabSz="554990">
              <a:defRPr sz="5415">
                <a:latin typeface="Helvetica"/>
                <a:ea typeface="Helvetica"/>
                <a:cs typeface="Helvetica"/>
                <a:sym typeface="Helvetica"/>
              </a:defRPr>
            </a:pPr>
            <a:r>
              <a:t>of Rolling Your Own</a:t>
            </a:r>
          </a:p>
          <a:p>
            <a:pPr defTabSz="554990">
              <a:defRPr sz="5415">
                <a:latin typeface="Helvetica"/>
                <a:ea typeface="Helvetica"/>
                <a:cs typeface="Helvetica"/>
                <a:sym typeface="Helvetica"/>
              </a:defRPr>
            </a:pPr>
            <a:r>
              <a:t>Criminal Justice Data</a:t>
            </a:r>
          </a:p>
        </p:txBody>
      </p:sp>
      <p:sp>
        <p:nvSpPr>
          <p:cNvPr id="120" name="Shape 120"/>
          <p:cNvSpPr/>
          <p:nvPr>
            <p:ph type="subTitle" sz="quarter" idx="1"/>
          </p:nvPr>
        </p:nvSpPr>
        <p:spPr>
          <a:xfrm>
            <a:off x="1270000" y="8623300"/>
            <a:ext cx="10464800" cy="546100"/>
          </a:xfrm>
          <a:prstGeom prst="rect">
            <a:avLst/>
          </a:prstGeom>
        </p:spPr>
        <p:txBody>
          <a:bodyPr/>
          <a:lstStyle/>
          <a:p>
            <a:pPr>
              <a:defRPr sz="2000">
                <a:solidFill>
                  <a:srgbClr val="A6AAA8"/>
                </a:solidFill>
                <a:latin typeface="GTPressuraMono-Light"/>
                <a:ea typeface="GTPressuraMono-Light"/>
                <a:cs typeface="GTPressuraMono-Light"/>
                <a:sym typeface="GTPressuraMono-Light"/>
              </a:defRPr>
            </a:pPr>
            <a:r>
              <a:t>NICAR 2016 ■ DENVER, COLORADO ■ </a:t>
            </a:r>
            <a:r>
              <a:rPr u="sng">
                <a:hlinkClick r:id="rId2" invalidUrl="" action="" tgtFrame="" tooltip="" history="1" highlightClick="0" endSnd="0"/>
              </a:rPr>
              <a:t>bit.ly/cjcar16</a:t>
            </a:r>
          </a:p>
        </p:txBody>
      </p:sp>
      <p:pic>
        <p:nvPicPr>
          <p:cNvPr id="121" name="Screen Shot 2016-03-03 at 11.55.39 AM.png"/>
          <p:cNvPicPr>
            <a:picLocks noChangeAspect="1"/>
          </p:cNvPicPr>
          <p:nvPr/>
        </p:nvPicPr>
        <p:blipFill>
          <a:blip r:embed="rId3">
            <a:extLst/>
          </a:blip>
          <a:stretch>
            <a:fillRect/>
          </a:stretch>
        </p:blipFill>
        <p:spPr>
          <a:xfrm>
            <a:off x="3794154" y="2794346"/>
            <a:ext cx="5416492" cy="1534505"/>
          </a:xfrm>
          <a:prstGeom prst="rect">
            <a:avLst/>
          </a:prstGeom>
          <a:ln w="12700">
            <a:miter lim="400000"/>
          </a:ln>
        </p:spPr>
      </p:pic>
      <p:pic>
        <p:nvPicPr>
          <p:cNvPr id="122" name="Screen Shot 2016-03-03 at 11.52.42 AM.png"/>
          <p:cNvPicPr>
            <a:picLocks noChangeAspect="1"/>
          </p:cNvPicPr>
          <p:nvPr/>
        </p:nvPicPr>
        <p:blipFill>
          <a:blip r:embed="rId4">
            <a:extLst/>
          </a:blip>
          <a:stretch>
            <a:fillRect/>
          </a:stretch>
        </p:blipFill>
        <p:spPr>
          <a:xfrm>
            <a:off x="3794154" y="2094050"/>
            <a:ext cx="5416492" cy="561228"/>
          </a:xfrm>
          <a:prstGeom prst="rect">
            <a:avLst/>
          </a:prstGeom>
          <a:ln w="12700">
            <a:miter lim="400000"/>
          </a:ln>
        </p:spPr>
      </p:pic>
      <p:pic>
        <p:nvPicPr>
          <p:cNvPr id="123" name="Screen Shot 2016-03-03 at 11.52.10 AM.png"/>
          <p:cNvPicPr>
            <a:picLocks noChangeAspect="1"/>
          </p:cNvPicPr>
          <p:nvPr/>
        </p:nvPicPr>
        <p:blipFill>
          <a:blip r:embed="rId5">
            <a:extLst/>
          </a:blip>
          <a:stretch>
            <a:fillRect/>
          </a:stretch>
        </p:blipFill>
        <p:spPr>
          <a:xfrm>
            <a:off x="3839738" y="4467919"/>
            <a:ext cx="5325324" cy="1150271"/>
          </a:xfrm>
          <a:prstGeom prst="rect">
            <a:avLst/>
          </a:prstGeom>
          <a:ln w="12700">
            <a:miter lim="400000"/>
          </a:ln>
        </p:spPr>
      </p:pic>
      <p:pic>
        <p:nvPicPr>
          <p:cNvPr id="124" name="Screen Shot 2016-03-03 at 12.12.24 PM.png"/>
          <p:cNvPicPr>
            <a:picLocks noChangeAspect="1"/>
          </p:cNvPicPr>
          <p:nvPr/>
        </p:nvPicPr>
        <p:blipFill>
          <a:blip r:embed="rId6">
            <a:extLst/>
          </a:blip>
          <a:stretch>
            <a:fillRect/>
          </a:stretch>
        </p:blipFill>
        <p:spPr>
          <a:xfrm>
            <a:off x="4968301" y="1258264"/>
            <a:ext cx="3068198" cy="751785"/>
          </a:xfrm>
          <a:prstGeom prst="rect">
            <a:avLst/>
          </a:prstGeom>
          <a:ln w="12700">
            <a:miter lim="400000"/>
          </a:ln>
        </p:spPr>
      </p:pic>
      <p:pic>
        <p:nvPicPr>
          <p:cNvPr id="125" name="policeshootingspromo.png"/>
          <p:cNvPicPr>
            <a:picLocks noChangeAspect="1"/>
          </p:cNvPicPr>
          <p:nvPr/>
        </p:nvPicPr>
        <p:blipFill>
          <a:blip r:embed="rId7">
            <a:extLst/>
          </a:blip>
          <a:stretch>
            <a:fillRect/>
          </a:stretch>
        </p:blipFill>
        <p:spPr>
          <a:xfrm>
            <a:off x="3839738" y="394430"/>
            <a:ext cx="5325324" cy="156055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Screen Shot 2016-03-03 at 12.00.21 PM.png"/>
          <p:cNvPicPr>
            <a:picLocks noChangeAspect="1"/>
          </p:cNvPicPr>
          <p:nvPr/>
        </p:nvPicPr>
        <p:blipFill>
          <a:blip r:embed="rId2">
            <a:extLst/>
          </a:blip>
          <a:stretch>
            <a:fillRect/>
          </a:stretch>
        </p:blipFill>
        <p:spPr>
          <a:xfrm>
            <a:off x="1270324" y="-37682"/>
            <a:ext cx="10464152" cy="7341865"/>
          </a:xfrm>
          <a:prstGeom prst="rect">
            <a:avLst/>
          </a:prstGeom>
          <a:ln w="12700">
            <a:miter lim="400000"/>
          </a:ln>
        </p:spPr>
      </p:pic>
      <p:sp>
        <p:nvSpPr>
          <p:cNvPr id="128" name="Shape 128"/>
          <p:cNvSpPr/>
          <p:nvPr/>
        </p:nvSpPr>
        <p:spPr>
          <a:xfrm>
            <a:off x="1104900" y="5732512"/>
            <a:ext cx="10795000" cy="1868438"/>
          </a:xfrm>
          <a:prstGeom prst="rect">
            <a:avLst/>
          </a:prstGeom>
          <a:solidFill>
            <a:srgbClr val="000000"/>
          </a:solidFill>
          <a:ln w="12700">
            <a:miter lim="400000"/>
          </a:ln>
        </p:spPr>
        <p:txBody>
          <a:bodyPr lIns="50800" tIns="50800" rIns="50800" bIns="50800" anchor="ctr"/>
          <a:lstStyle/>
          <a:p>
            <a:pPr>
              <a:defRPr sz="2600"/>
            </a:pPr>
          </a:p>
        </p:txBody>
      </p:sp>
      <p:sp>
        <p:nvSpPr>
          <p:cNvPr id="129" name="Shape 129"/>
          <p:cNvSpPr/>
          <p:nvPr>
            <p:ph type="ctrTitle"/>
          </p:nvPr>
        </p:nvSpPr>
        <p:spPr>
          <a:xfrm>
            <a:off x="1549400" y="6111527"/>
            <a:ext cx="5630912" cy="1778398"/>
          </a:xfrm>
          <a:prstGeom prst="rect">
            <a:avLst/>
          </a:prstGeom>
        </p:spPr>
        <p:txBody>
          <a:bodyPr/>
          <a:lstStyle/>
          <a:p>
            <a:pPr algn="l">
              <a:defRPr sz="3500">
                <a:latin typeface="Helvetica"/>
                <a:ea typeface="Helvetica"/>
                <a:cs typeface="Helvetica"/>
                <a:sym typeface="Helvetica"/>
              </a:defRPr>
            </a:pPr>
            <a:r>
              <a:t>Behind</a:t>
            </a:r>
          </a:p>
          <a:p>
            <a:pPr algn="l">
              <a:defRPr sz="3500">
                <a:latin typeface="Helvetica"/>
                <a:ea typeface="Helvetica"/>
                <a:cs typeface="Helvetica"/>
                <a:sym typeface="Helvetica"/>
              </a:defRPr>
            </a:pPr>
            <a:r>
              <a:t>The Bloodshed</a:t>
            </a:r>
          </a:p>
          <a:p>
            <a:pPr algn="l">
              <a:defRPr sz="3500">
                <a:latin typeface="Helvetica"/>
                <a:ea typeface="Helvetica"/>
                <a:cs typeface="Helvetica"/>
                <a:sym typeface="Helvetica"/>
              </a:defRPr>
            </a:pPr>
            <a:r>
              <a:t>by USA Today</a:t>
            </a:r>
          </a:p>
        </p:txBody>
      </p:sp>
      <p:sp>
        <p:nvSpPr>
          <p:cNvPr id="130" name="Shape 130"/>
          <p:cNvSpPr/>
          <p:nvPr>
            <p:ph type="subTitle" sz="quarter" idx="1"/>
          </p:nvPr>
        </p:nvSpPr>
        <p:spPr>
          <a:xfrm>
            <a:off x="6146800" y="5842000"/>
            <a:ext cx="5630913" cy="3999558"/>
          </a:xfrm>
          <a:prstGeom prst="rect">
            <a:avLst/>
          </a:prstGeom>
        </p:spPr>
        <p:txBody>
          <a:bodyPr/>
          <a:lstStyle>
            <a:lvl1pPr algn="l" defTabSz="508254">
              <a:defRPr sz="2175">
                <a:solidFill>
                  <a:srgbClr val="A6AAA8"/>
                </a:solidFill>
                <a:latin typeface="GTPressuraMono-Light"/>
                <a:ea typeface="GTPressuraMono-Light"/>
                <a:cs typeface="GTPressuraMono-Light"/>
                <a:sym typeface="GTPressuraMono-Light"/>
              </a:defRPr>
            </a:lvl1pPr>
          </a:lstStyle>
          <a:p>
            <a:pPr/>
            <a:r>
              <a:t>In 2012, USA TODAY set out to find how common mass killings were in America. What we found is they are far more common than people thought, many do not involve a gun and most involve some kind of ‘innocent bystander.’ Perhaps more importantly: the FBI’s data is wrong about the nation’s most brutal crimes nearly half of the time.</a:t>
            </a:r>
          </a:p>
        </p:txBody>
      </p:sp>
      <p:sp>
        <p:nvSpPr>
          <p:cNvPr id="131" name="Shape 131"/>
          <p:cNvSpPr/>
          <p:nvPr/>
        </p:nvSpPr>
        <p:spPr>
          <a:xfrm>
            <a:off x="1626565" y="8655050"/>
            <a:ext cx="2385670" cy="647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@jodiupton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xfrm>
            <a:off x="1447800" y="5971827"/>
            <a:ext cx="5630912" cy="1292573"/>
          </a:xfrm>
          <a:prstGeom prst="rect">
            <a:avLst/>
          </a:prstGeom>
        </p:spPr>
        <p:txBody>
          <a:bodyPr/>
          <a:lstStyle/>
          <a:p>
            <a:pPr algn="l">
              <a:defRPr sz="3500">
                <a:latin typeface="Helvetica"/>
                <a:ea typeface="Helvetica"/>
                <a:cs typeface="Helvetica"/>
                <a:sym typeface="Helvetica"/>
              </a:defRPr>
            </a:pPr>
            <a:r>
              <a:t>The Counted</a:t>
            </a:r>
          </a:p>
          <a:p>
            <a:pPr algn="l">
              <a:defRPr sz="3500">
                <a:latin typeface="Helvetica"/>
                <a:ea typeface="Helvetica"/>
                <a:cs typeface="Helvetica"/>
                <a:sym typeface="Helvetica"/>
              </a:defRPr>
            </a:pPr>
            <a:r>
              <a:t>by The Guardian</a:t>
            </a:r>
          </a:p>
        </p:txBody>
      </p:sp>
      <p:sp>
        <p:nvSpPr>
          <p:cNvPr id="134" name="Shape 134"/>
          <p:cNvSpPr/>
          <p:nvPr>
            <p:ph type="subTitle" sz="quarter" idx="1"/>
          </p:nvPr>
        </p:nvSpPr>
        <p:spPr>
          <a:xfrm>
            <a:off x="6261100" y="5969000"/>
            <a:ext cx="5630913" cy="3999558"/>
          </a:xfrm>
          <a:prstGeom prst="rect">
            <a:avLst/>
          </a:prstGeom>
        </p:spPr>
        <p:txBody>
          <a:bodyPr/>
          <a:lstStyle>
            <a:lvl1pPr algn="l">
              <a:defRPr sz="2500">
                <a:solidFill>
                  <a:srgbClr val="A6AAA8"/>
                </a:solidFill>
                <a:latin typeface="GTPressuraMono-Light"/>
                <a:ea typeface="GTPressuraMono-Light"/>
                <a:cs typeface="GTPressuraMono-Light"/>
                <a:sym typeface="GTPressuraMono-Light"/>
              </a:defRPr>
            </a:lvl1pPr>
          </a:lstStyle>
          <a:p>
            <a:pPr/>
            <a:r>
              <a:t>The Counted works to count the number of people killed by police and other law enforcement agencies in the United States throughout 2015 and 2016, to monitor their demographics and to tell the stories of how they died.</a:t>
            </a:r>
          </a:p>
        </p:txBody>
      </p:sp>
      <p:pic>
        <p:nvPicPr>
          <p:cNvPr id="135" name="the-counted.png"/>
          <p:cNvPicPr>
            <a:picLocks noChangeAspect="1"/>
          </p:cNvPicPr>
          <p:nvPr/>
        </p:nvPicPr>
        <p:blipFill>
          <a:blip r:embed="rId2">
            <a:extLst/>
          </a:blip>
          <a:stretch>
            <a:fillRect/>
          </a:stretch>
        </p:blipFill>
        <p:spPr>
          <a:xfrm>
            <a:off x="1178725" y="244094"/>
            <a:ext cx="10647350" cy="5581470"/>
          </a:xfrm>
          <a:prstGeom prst="rect">
            <a:avLst/>
          </a:prstGeom>
          <a:ln w="12700">
            <a:miter lim="400000"/>
          </a:ln>
        </p:spPr>
      </p:pic>
      <p:sp>
        <p:nvSpPr>
          <p:cNvPr id="136" name="Shape 136"/>
          <p:cNvSpPr/>
          <p:nvPr/>
        </p:nvSpPr>
        <p:spPr>
          <a:xfrm>
            <a:off x="1410538" y="8655050"/>
            <a:ext cx="281772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@kenandavis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8" name="Screen Shot 2016-03-03 at 12.05.57 PM.png"/>
          <p:cNvPicPr>
            <a:picLocks noChangeAspect="1"/>
          </p:cNvPicPr>
          <p:nvPr/>
        </p:nvPicPr>
        <p:blipFill>
          <a:blip r:embed="rId2">
            <a:extLst/>
          </a:blip>
          <a:stretch>
            <a:fillRect/>
          </a:stretch>
        </p:blipFill>
        <p:spPr>
          <a:xfrm>
            <a:off x="1525830" y="131221"/>
            <a:ext cx="9953140" cy="6595558"/>
          </a:xfrm>
          <a:prstGeom prst="rect">
            <a:avLst/>
          </a:prstGeom>
          <a:ln w="12700">
            <a:miter lim="400000"/>
          </a:ln>
        </p:spPr>
      </p:pic>
      <p:sp>
        <p:nvSpPr>
          <p:cNvPr id="139" name="Shape 139"/>
          <p:cNvSpPr/>
          <p:nvPr>
            <p:ph type="ctrTitle"/>
          </p:nvPr>
        </p:nvSpPr>
        <p:spPr>
          <a:xfrm>
            <a:off x="1473200" y="6619527"/>
            <a:ext cx="5630912" cy="1292573"/>
          </a:xfrm>
          <a:prstGeom prst="rect">
            <a:avLst/>
          </a:prstGeom>
        </p:spPr>
        <p:txBody>
          <a:bodyPr/>
          <a:lstStyle/>
          <a:p>
            <a:pPr algn="l">
              <a:defRPr sz="3500">
                <a:latin typeface="Helvetica"/>
                <a:ea typeface="Helvetica"/>
                <a:cs typeface="Helvetica"/>
                <a:sym typeface="Helvetica"/>
              </a:defRPr>
            </a:pPr>
            <a:r>
              <a:t>Police Shootings</a:t>
            </a:r>
          </a:p>
          <a:p>
            <a:pPr algn="l">
              <a:defRPr sz="3500">
                <a:latin typeface="Helvetica"/>
                <a:ea typeface="Helvetica"/>
                <a:cs typeface="Helvetica"/>
                <a:sym typeface="Helvetica"/>
              </a:defRPr>
            </a:pPr>
            <a:r>
              <a:t>by The Washington Post</a:t>
            </a:r>
          </a:p>
        </p:txBody>
      </p:sp>
      <p:sp>
        <p:nvSpPr>
          <p:cNvPr id="140" name="Shape 140"/>
          <p:cNvSpPr/>
          <p:nvPr>
            <p:ph type="subTitle" sz="quarter" idx="1"/>
          </p:nvPr>
        </p:nvSpPr>
        <p:spPr>
          <a:xfrm>
            <a:off x="6616700" y="7059066"/>
            <a:ext cx="5311031" cy="2329955"/>
          </a:xfrm>
          <a:prstGeom prst="rect">
            <a:avLst/>
          </a:prstGeom>
        </p:spPr>
        <p:txBody>
          <a:bodyPr/>
          <a:lstStyle>
            <a:lvl1pPr algn="l">
              <a:defRPr sz="2500">
                <a:solidFill>
                  <a:srgbClr val="A6AAA8"/>
                </a:solidFill>
                <a:latin typeface="GTPressuraMono-Light"/>
                <a:ea typeface="GTPressuraMono-Light"/>
                <a:cs typeface="GTPressuraMono-Light"/>
                <a:sym typeface="GTPressuraMono-Light"/>
              </a:defRPr>
            </a:lvl1pPr>
          </a:lstStyle>
          <a:p>
            <a:pPr/>
            <a:r>
              <a:t>In 2015, The Washington Post chronicled every on-duty police shooting by an officer in the U.S. The effort continues in 2016.</a:t>
            </a:r>
          </a:p>
        </p:txBody>
      </p:sp>
      <p:sp>
        <p:nvSpPr>
          <p:cNvPr id="141" name="Shape 141"/>
          <p:cNvSpPr/>
          <p:nvPr/>
        </p:nvSpPr>
        <p:spPr>
          <a:xfrm>
            <a:off x="1537639" y="8655050"/>
            <a:ext cx="25635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@dataeditor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xfrm>
            <a:off x="355600" y="2943621"/>
            <a:ext cx="5630912" cy="1225700"/>
          </a:xfrm>
          <a:prstGeom prst="rect">
            <a:avLst/>
          </a:prstGeom>
        </p:spPr>
        <p:txBody>
          <a:bodyPr/>
          <a:lstStyle/>
          <a:p>
            <a:pPr algn="l">
              <a:defRPr sz="3500">
                <a:latin typeface="Helvetica"/>
                <a:ea typeface="Helvetica"/>
                <a:cs typeface="Helvetica"/>
                <a:sym typeface="Helvetica"/>
              </a:defRPr>
            </a:pPr>
            <a:r>
              <a:t>The Next To Die</a:t>
            </a:r>
          </a:p>
          <a:p>
            <a:pPr algn="l">
              <a:defRPr sz="3500">
                <a:latin typeface="Helvetica"/>
                <a:ea typeface="Helvetica"/>
                <a:cs typeface="Helvetica"/>
                <a:sym typeface="Helvetica"/>
              </a:defRPr>
            </a:pPr>
            <a:r>
              <a:t>by The Marshall Project</a:t>
            </a:r>
          </a:p>
        </p:txBody>
      </p:sp>
      <p:sp>
        <p:nvSpPr>
          <p:cNvPr id="144" name="Shape 144"/>
          <p:cNvSpPr/>
          <p:nvPr>
            <p:ph type="subTitle" sz="quarter" idx="1"/>
          </p:nvPr>
        </p:nvSpPr>
        <p:spPr>
          <a:xfrm>
            <a:off x="355600" y="4258220"/>
            <a:ext cx="5630913" cy="3999559"/>
          </a:xfrm>
          <a:prstGeom prst="rect">
            <a:avLst/>
          </a:prstGeom>
        </p:spPr>
        <p:txBody>
          <a:bodyPr/>
          <a:lstStyle>
            <a:lvl1pPr algn="l" defTabSz="554990">
              <a:defRPr sz="2375">
                <a:solidFill>
                  <a:srgbClr val="A6AAA8"/>
                </a:solidFill>
                <a:latin typeface="GTPressuraMono-Light"/>
                <a:ea typeface="GTPressuraMono-Light"/>
                <a:cs typeface="GTPressuraMono-Light"/>
                <a:sym typeface="GTPressuraMono-Light"/>
              </a:defRPr>
            </a:lvl1pPr>
          </a:lstStyle>
          <a:p>
            <a:pPr/>
            <a:r>
              <a:t>Looking back, we know quite a bit about who has been executed in America. Looking ahead, however, we knw very little about who is to be executed and how their cases move through the system. This project shines a light on these cases and the death penalty in action nationwide.</a:t>
            </a:r>
          </a:p>
        </p:txBody>
      </p:sp>
      <p:pic>
        <p:nvPicPr>
          <p:cNvPr id="145" name="TheMarshallProject_Logo_MarkOnly_LessDetail_White.png"/>
          <p:cNvPicPr>
            <a:picLocks noChangeAspect="1"/>
          </p:cNvPicPr>
          <p:nvPr/>
        </p:nvPicPr>
        <p:blipFill>
          <a:blip r:embed="rId2">
            <a:extLst/>
          </a:blip>
          <a:stretch>
            <a:fillRect/>
          </a:stretch>
        </p:blipFill>
        <p:spPr>
          <a:xfrm>
            <a:off x="395510" y="384621"/>
            <a:ext cx="351980" cy="351979"/>
          </a:xfrm>
          <a:prstGeom prst="rect">
            <a:avLst/>
          </a:prstGeom>
          <a:ln w="12700">
            <a:miter lim="400000"/>
          </a:ln>
        </p:spPr>
      </p:pic>
      <p:pic>
        <p:nvPicPr>
          <p:cNvPr id="146" name="screencapture-www-themarshallproject-org-next-to-die-1452094442675.png"/>
          <p:cNvPicPr>
            <a:picLocks noChangeAspect="1"/>
          </p:cNvPicPr>
          <p:nvPr/>
        </p:nvPicPr>
        <p:blipFill>
          <a:blip r:embed="rId3">
            <a:extLst/>
          </a:blip>
          <a:stretch>
            <a:fillRect/>
          </a:stretch>
        </p:blipFill>
        <p:spPr>
          <a:xfrm>
            <a:off x="6613329" y="183"/>
            <a:ext cx="5317798" cy="37233673"/>
          </a:xfrm>
          <a:prstGeom prst="rect">
            <a:avLst/>
          </a:prstGeom>
          <a:ln w="12700">
            <a:miter lim="400000"/>
          </a:ln>
        </p:spPr>
      </p:pic>
      <p:sp>
        <p:nvSpPr>
          <p:cNvPr id="147" name="Shape 147"/>
          <p:cNvSpPr/>
          <p:nvPr/>
        </p:nvSpPr>
        <p:spPr>
          <a:xfrm>
            <a:off x="1156563" y="8382000"/>
            <a:ext cx="332567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@gabrieldance</a:t>
            </a:r>
          </a:p>
          <a:p>
            <a:pPr/>
            <a:r>
              <a:t>&amp; @ultracasual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ctrTitle"/>
          </p:nvPr>
        </p:nvSpPr>
        <p:spPr>
          <a:xfrm>
            <a:off x="1270000" y="7300962"/>
            <a:ext cx="10464800" cy="1050778"/>
          </a:xfrm>
          <a:prstGeom prst="rect">
            <a:avLst/>
          </a:prstGeom>
        </p:spPr>
        <p:txBody>
          <a:bodyPr/>
          <a:lstStyle>
            <a:lvl1pPr>
              <a:defRPr sz="5700" u="sng">
                <a:latin typeface="Helvetica"/>
                <a:ea typeface="Helvetica"/>
                <a:cs typeface="Helvetica"/>
                <a:sym typeface="Helvetica"/>
                <a:hlinkClick r:id="rId2" invalidUrl="" action="" tgtFrame="" tooltip="" history="1" highlightClick="0" endSnd="0"/>
              </a:defRPr>
            </a:lvl1pPr>
          </a:lstStyle>
          <a:p>
            <a:pPr>
              <a:defRPr u="none"/>
            </a:pPr>
            <a:r>
              <a:rPr u="sng">
                <a:hlinkClick r:id="rId2" invalidUrl="" action="" tgtFrame="" tooltip="" history="1" highlightClick="0" endSnd="0"/>
              </a:rPr>
              <a:t>bit.ly/cjcar16</a:t>
            </a:r>
          </a:p>
        </p:txBody>
      </p:sp>
      <p:sp>
        <p:nvSpPr>
          <p:cNvPr id="150" name="Shape 150"/>
          <p:cNvSpPr/>
          <p:nvPr>
            <p:ph type="subTitle" sz="quarter" idx="1"/>
          </p:nvPr>
        </p:nvSpPr>
        <p:spPr>
          <a:xfrm>
            <a:off x="1270000" y="8458200"/>
            <a:ext cx="10464800" cy="546100"/>
          </a:xfrm>
          <a:prstGeom prst="rect">
            <a:avLst/>
          </a:prstGeom>
        </p:spPr>
        <p:txBody>
          <a:bodyPr/>
          <a:lstStyle>
            <a:lvl1pPr>
              <a:defRPr sz="2000">
                <a:solidFill>
                  <a:srgbClr val="A6AAA8"/>
                </a:solidFill>
                <a:latin typeface="GTPressuraMono-Light"/>
                <a:ea typeface="GTPressuraMono-Light"/>
                <a:cs typeface="GTPressuraMono-Light"/>
                <a:sym typeface="GTPressuraMono-Light"/>
              </a:defRPr>
            </a:lvl1pPr>
          </a:lstStyle>
          <a:p>
            <a:pPr/>
            <a:r>
              <a:t>NICAR 2016 ■ DENVER, COLORADO</a:t>
            </a:r>
          </a:p>
        </p:txBody>
      </p:sp>
      <p:pic>
        <p:nvPicPr>
          <p:cNvPr id="151" name="Screen Shot 2016-03-03 at 11.55.39 AM.png"/>
          <p:cNvPicPr>
            <a:picLocks noChangeAspect="1"/>
          </p:cNvPicPr>
          <p:nvPr/>
        </p:nvPicPr>
        <p:blipFill>
          <a:blip r:embed="rId3">
            <a:extLst/>
          </a:blip>
          <a:stretch>
            <a:fillRect/>
          </a:stretch>
        </p:blipFill>
        <p:spPr>
          <a:xfrm>
            <a:off x="3794154" y="3797646"/>
            <a:ext cx="5416492" cy="1534505"/>
          </a:xfrm>
          <a:prstGeom prst="rect">
            <a:avLst/>
          </a:prstGeom>
          <a:ln w="12700">
            <a:miter lim="400000"/>
          </a:ln>
        </p:spPr>
      </p:pic>
      <p:pic>
        <p:nvPicPr>
          <p:cNvPr id="152" name="Screen Shot 2016-03-03 at 11.52.42 AM.png"/>
          <p:cNvPicPr>
            <a:picLocks noChangeAspect="1"/>
          </p:cNvPicPr>
          <p:nvPr/>
        </p:nvPicPr>
        <p:blipFill>
          <a:blip r:embed="rId4">
            <a:extLst/>
          </a:blip>
          <a:stretch>
            <a:fillRect/>
          </a:stretch>
        </p:blipFill>
        <p:spPr>
          <a:xfrm>
            <a:off x="3794154" y="3097350"/>
            <a:ext cx="5416492" cy="561228"/>
          </a:xfrm>
          <a:prstGeom prst="rect">
            <a:avLst/>
          </a:prstGeom>
          <a:ln w="12700">
            <a:miter lim="400000"/>
          </a:ln>
        </p:spPr>
      </p:pic>
      <p:pic>
        <p:nvPicPr>
          <p:cNvPr id="153" name="Screen Shot 2016-03-03 at 11.52.10 AM.png"/>
          <p:cNvPicPr>
            <a:picLocks noChangeAspect="1"/>
          </p:cNvPicPr>
          <p:nvPr/>
        </p:nvPicPr>
        <p:blipFill>
          <a:blip r:embed="rId5">
            <a:extLst/>
          </a:blip>
          <a:stretch>
            <a:fillRect/>
          </a:stretch>
        </p:blipFill>
        <p:spPr>
          <a:xfrm>
            <a:off x="3839738" y="5471219"/>
            <a:ext cx="5325324" cy="1150271"/>
          </a:xfrm>
          <a:prstGeom prst="rect">
            <a:avLst/>
          </a:prstGeom>
          <a:ln w="12700">
            <a:miter lim="400000"/>
          </a:ln>
        </p:spPr>
      </p:pic>
      <p:pic>
        <p:nvPicPr>
          <p:cNvPr id="154" name="Screen Shot 2016-03-03 at 12.12.24 PM.png"/>
          <p:cNvPicPr>
            <a:picLocks noChangeAspect="1"/>
          </p:cNvPicPr>
          <p:nvPr/>
        </p:nvPicPr>
        <p:blipFill>
          <a:blip r:embed="rId6">
            <a:extLst/>
          </a:blip>
          <a:stretch>
            <a:fillRect/>
          </a:stretch>
        </p:blipFill>
        <p:spPr>
          <a:xfrm>
            <a:off x="4968301" y="2261564"/>
            <a:ext cx="3068198" cy="751785"/>
          </a:xfrm>
          <a:prstGeom prst="rect">
            <a:avLst/>
          </a:prstGeom>
          <a:ln w="12700">
            <a:miter lim="400000"/>
          </a:ln>
        </p:spPr>
      </p:pic>
      <p:pic>
        <p:nvPicPr>
          <p:cNvPr id="155" name="policeshootingspromo.png"/>
          <p:cNvPicPr>
            <a:picLocks noChangeAspect="1"/>
          </p:cNvPicPr>
          <p:nvPr/>
        </p:nvPicPr>
        <p:blipFill>
          <a:blip r:embed="rId7">
            <a:extLst/>
          </a:blip>
          <a:stretch>
            <a:fillRect/>
          </a:stretch>
        </p:blipFill>
        <p:spPr>
          <a:xfrm>
            <a:off x="3839738" y="1397730"/>
            <a:ext cx="5325324" cy="1560552"/>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