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9213-0EA5-BC07-0488-F59173D61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9048F-AD02-8887-445B-9F259BB06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B738-1837-D021-B805-9071D9A7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146E-0DB2-7090-7625-909AB073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12E5-CB28-E007-A22A-6F464281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3EE8-A195-2DF5-2E3F-F3AB8D3F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29BFD-920D-36A7-AF34-B87E1888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192B-4E7B-1B9F-0C33-8619F18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521B-EF8F-B92D-7582-259533FF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D06B-4034-3BB1-5B10-7DE15A8E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3C6AE-CB41-A80F-01BE-48B1D9D75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B5FB-69C8-FCC2-7A39-438CB46B1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4A5F-2EBC-3849-9529-731BFA5B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C6A88-97B4-E1AB-C9A1-888324B7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9726-921F-9041-5743-DCAD57BF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B4E7-41EA-8029-99FC-856EDF19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EE96-461E-6B4D-E240-021AADD6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3758-33B4-3C58-5A6C-5815A564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E9D5-45CD-2830-C80F-02F5FEDE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DC49-28EF-53EF-3ABD-1C68D3E1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E685-5813-EF25-AF9F-0FFD6C18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42091-676A-750A-5BEC-AFE1F99D5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393B-7B54-901B-4274-8884AAFE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5901-617B-7A79-7DFF-CD012460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DD5B-E325-646A-07D8-ECE4A48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95C5-D339-5FB4-ADD3-F72856E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9CE3-F82A-51C0-20FD-C134F46F0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E3D5-1C98-409C-4359-719F84FDF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1683-07F3-173C-A2F5-BA567FDC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0B4DA-6579-90CC-76B9-B2E5B744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E6E0-7E33-8EA1-DAA3-ABCBAC7B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0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1FF-6137-7E9D-84D9-F22EB73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2494-3391-5433-4EFF-CA90C2C58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6E750-086F-EB58-A909-6AF74FA2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ACAC-2C2C-2F92-728F-F388F7B7D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1C1B1-D368-0785-4CA1-0CEA45C72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44454-4251-59FA-672C-D8D5E322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B0A48-8C37-4B40-01B8-35BB146D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0E057-AF7D-3368-946A-E78B9830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EF04-F065-ADCA-C1FD-983A4823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8CB3F-9B96-5127-F13D-6192C693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7BAE8-A306-3160-1448-3B705DAF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FE49D-2510-39E1-B4AA-58D6C27A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FE99C-093A-A6F5-E084-62095BBD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74B71-B756-EB4A-8953-C66F7885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C4007-48EF-6217-0B83-428EDB27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FA1E-45D3-8114-7EAA-791C28A8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EC38-37C2-53C4-9C61-318B6A7E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2371-C7E4-38CA-93F0-18F8CA44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6CACB-EDBB-5A09-213B-BC13659A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DEA0-0075-BA73-D972-1D147D4A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999FF-9DA8-7167-C20C-7E7DC9C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70CD-23BA-91D8-723B-9F067D55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71042-B609-5921-8C53-0F039CF22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BB22-5178-3926-0B8F-6DFB0064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2386-CC0B-6532-09A3-EEEDF36F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68-5050-3068-B0B0-DF4B5B8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A0341-C678-EEB7-D278-376068E4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2B08F-6D92-B302-BBB0-803A7676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C6307-2C72-1468-13F5-057522A7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6550-F49F-FB2C-0DF5-A9A5646AD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1D32-03ED-2505-36DE-62041FF66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839F-60E9-C833-BF82-91A53EAD7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C9EE-0D0C-3972-7F89-560D76CE8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IMPLICIT ASSOCIATION 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AF8B-10D6-282D-2888-47A81A87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unconscious discrimination </a:t>
            </a:r>
          </a:p>
        </p:txBody>
      </p:sp>
    </p:spTree>
    <p:extLst>
      <p:ext uri="{BB962C8B-B14F-4D97-AF65-F5344CB8AC3E}">
        <p14:creationId xmlns:p14="http://schemas.microsoft.com/office/powerpoint/2010/main" val="189731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1700-E217-87A5-7B58-A8C699F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759" y="719690"/>
            <a:ext cx="4772689" cy="6612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Correlation matrix and model 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A44BCDC-FCE6-B684-D75F-6C3F95D9C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653"/>
            <a:ext cx="6096000" cy="6096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C3430A-EF54-A78F-FC8B-AE46E2AD171B}"/>
                  </a:ext>
                </a:extLst>
              </p:cNvPr>
              <p:cNvSpPr txBox="1"/>
              <p:nvPr/>
            </p:nvSpPr>
            <p:spPr>
              <a:xfrm>
                <a:off x="410547" y="6049347"/>
                <a:ext cx="117814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Age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Straight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edu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GnPreg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GnFeel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straight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liberal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Religious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FamGay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FriendGay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GayFriendly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nonBinary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order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Errors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C3430A-EF54-A78F-FC8B-AE46E2AD1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6049347"/>
                <a:ext cx="11781453" cy="553998"/>
              </a:xfrm>
              <a:prstGeom prst="rect">
                <a:avLst/>
              </a:prstGeom>
              <a:blipFill>
                <a:blip r:embed="rId3"/>
                <a:stretch>
                  <a:fillRect l="-673" t="-14286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9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54FD-96F9-B454-22E4-324F6BED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22251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OLS COEFFICIENTS (TRAINING DATASET) </a:t>
            </a:r>
          </a:p>
        </p:txBody>
      </p:sp>
      <p:pic>
        <p:nvPicPr>
          <p:cNvPr id="11" name="Content Placeholder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5E91BF06-FD5F-77BA-F1FD-915D853AF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019175"/>
            <a:ext cx="9972675" cy="5626060"/>
          </a:xfrm>
        </p:spPr>
      </p:pic>
    </p:spTree>
    <p:extLst>
      <p:ext uri="{BB962C8B-B14F-4D97-AF65-F5344CB8AC3E}">
        <p14:creationId xmlns:p14="http://schemas.microsoft.com/office/powerpoint/2010/main" val="400847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3A1-19E6-A39B-1487-86871C2E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 Y ON THE TEST SET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8C7A318-C585-CC7B-41F0-D92F2072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50570"/>
            <a:ext cx="7634287" cy="6107430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7AFA23-53C2-DCD0-3FCF-EFD815ECB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80351"/>
              </p:ext>
            </p:extLst>
          </p:nvPr>
        </p:nvGraphicFramePr>
        <p:xfrm>
          <a:off x="8070979" y="1463600"/>
          <a:ext cx="2911152" cy="444268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55576">
                  <a:extLst>
                    <a:ext uri="{9D8B030D-6E8A-4147-A177-3AD203B41FA5}">
                      <a16:colId xmlns:a16="http://schemas.microsoft.com/office/drawing/2014/main" val="1701425410"/>
                    </a:ext>
                  </a:extLst>
                </a:gridCol>
                <a:gridCol w="1455576">
                  <a:extLst>
                    <a:ext uri="{9D8B030D-6E8A-4147-A177-3AD203B41FA5}">
                      <a16:colId xmlns:a16="http://schemas.microsoft.com/office/drawing/2014/main" val="623424453"/>
                    </a:ext>
                  </a:extLst>
                </a:gridCol>
              </a:tblGrid>
              <a:tr h="500584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2873702"/>
                  </a:ext>
                </a:extLst>
              </a:tr>
              <a:tr h="938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Train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0.133875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4569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0.134083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4999648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Std train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0.268768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504263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Std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0.269622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6900718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R2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212758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R2 train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0.305953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3632555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0.058683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108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6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9CAE-90AB-91D4-6942-D808D5C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COEFFICIENTS’ SIZE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67E60DD-4DBF-0459-9790-DAC16552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0" y="1054359"/>
            <a:ext cx="8622753" cy="5598072"/>
          </a:xfrm>
        </p:spPr>
      </p:pic>
    </p:spTree>
    <p:extLst>
      <p:ext uri="{BB962C8B-B14F-4D97-AF65-F5344CB8AC3E}">
        <p14:creationId xmlns:p14="http://schemas.microsoft.com/office/powerpoint/2010/main" val="111986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1FB6-739C-32CE-E78F-B3C998B1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/>
          <a:lstStyle/>
          <a:p>
            <a:r>
              <a:rPr lang="en-US" dirty="0"/>
              <a:t>ATTEMPTS TO INCREASE R2 (FAILED)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3145-2044-7423-AC15-8EC8EA70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57"/>
            <a:ext cx="10515600" cy="4544106"/>
          </a:xfrm>
        </p:spPr>
        <p:txBody>
          <a:bodyPr/>
          <a:lstStyle/>
          <a:p>
            <a:r>
              <a:rPr lang="en-US" dirty="0"/>
              <a:t>Removed IAT outliers (people that take too long or to short to reply)</a:t>
            </a:r>
          </a:p>
          <a:p>
            <a:r>
              <a:rPr lang="en-US" dirty="0"/>
              <a:t>Transform </a:t>
            </a:r>
            <a:r>
              <a:rPr lang="en-US" dirty="0" err="1"/>
              <a:t>gender_feel</a:t>
            </a:r>
            <a:r>
              <a:rPr lang="en-US" dirty="0"/>
              <a:t> in logarithmic scale</a:t>
            </a:r>
          </a:p>
          <a:p>
            <a:r>
              <a:rPr lang="en-US" dirty="0"/>
              <a:t>Drop some multicollinear variables</a:t>
            </a:r>
          </a:p>
        </p:txBody>
      </p:sp>
    </p:spTree>
    <p:extLst>
      <p:ext uri="{BB962C8B-B14F-4D97-AF65-F5344CB8AC3E}">
        <p14:creationId xmlns:p14="http://schemas.microsoft.com/office/powerpoint/2010/main" val="310827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402F-D532-34FD-8982-C2A99301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CATEGORICAL VARS AND IAT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2B314C-3826-1083-019C-B731C897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62025"/>
            <a:ext cx="111918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5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BF5F-64C2-C80B-9BFF-F2F354E4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0"/>
            <a:ext cx="10515600" cy="581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CONTINOUS VARIABLES AND IAT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5155FE-6E95-C0D6-1B6B-5623CC93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32" y="699618"/>
            <a:ext cx="9967912" cy="60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10E37D84-417C-8CC7-A8F0-29F2C6EE2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1" y="277813"/>
            <a:ext cx="7896224" cy="6580187"/>
          </a:xfrm>
        </p:spPr>
      </p:pic>
    </p:spTree>
    <p:extLst>
      <p:ext uri="{BB962C8B-B14F-4D97-AF65-F5344CB8AC3E}">
        <p14:creationId xmlns:p14="http://schemas.microsoft.com/office/powerpoint/2010/main" val="23444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7C25-2066-C12A-BC72-48094697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326571"/>
            <a:ext cx="11000792" cy="14541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wisscustom"/>
              </a:rPr>
              <a:t>The IAT measures the strength of </a:t>
            </a:r>
            <a:r>
              <a:rPr lang="en-US" b="1" i="0" dirty="0">
                <a:solidFill>
                  <a:srgbClr val="333333"/>
                </a:solidFill>
                <a:effectLst/>
                <a:latin typeface="swisscustom"/>
              </a:rPr>
              <a:t>associations between concepts </a:t>
            </a:r>
            <a:r>
              <a:rPr lang="en-US" b="0" i="0" dirty="0">
                <a:solidFill>
                  <a:srgbClr val="333333"/>
                </a:solidFill>
                <a:effectLst/>
                <a:latin typeface="swisscustom"/>
              </a:rPr>
              <a:t>(e.g., black people, gay people) </a:t>
            </a:r>
            <a:r>
              <a:rPr lang="en-US" b="1" i="0" dirty="0">
                <a:solidFill>
                  <a:srgbClr val="333333"/>
                </a:solidFill>
                <a:effectLst/>
                <a:latin typeface="swisscustom"/>
              </a:rPr>
              <a:t>and</a:t>
            </a:r>
            <a:r>
              <a:rPr lang="en-US" b="0" i="0" dirty="0">
                <a:solidFill>
                  <a:srgbClr val="333333"/>
                </a:solidFill>
                <a:effectLst/>
                <a:latin typeface="swisscusto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swisscustom"/>
              </a:rPr>
              <a:t>evaluations</a:t>
            </a:r>
            <a:r>
              <a:rPr lang="en-US" b="0" i="0" dirty="0">
                <a:solidFill>
                  <a:srgbClr val="333333"/>
                </a:solidFill>
                <a:effectLst/>
                <a:latin typeface="swisscustom"/>
              </a:rPr>
              <a:t> (e.g., good, bad) or stereotypes (e.g., athletic, clumsy). The main idea is that making a response is easier when closely related items share the same response key.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097E5-3207-C35A-8309-BEEE0729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60" y="1640749"/>
            <a:ext cx="7115193" cy="50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9862-7B73-41D5-8684-8B63C2B5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2" y="262490"/>
            <a:ext cx="8610600" cy="922499"/>
          </a:xfrm>
        </p:spPr>
        <p:txBody>
          <a:bodyPr/>
          <a:lstStyle/>
          <a:p>
            <a:pPr algn="ctr"/>
            <a:r>
              <a:rPr lang="en-US" dirty="0"/>
              <a:t>THE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271B4-3EC8-085C-1394-B2C466735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60" y="1184989"/>
            <a:ext cx="11685679" cy="55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3DB8-B40D-ABFB-F732-1EFB0E69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2148" y="37718"/>
            <a:ext cx="10515600" cy="615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CC0024-21B1-092B-C728-1BE46B783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3332" y="1342248"/>
            <a:ext cx="7902648" cy="5340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D1D8F8-53FE-A898-E31B-5A6682BD7E9F}"/>
              </a:ext>
            </a:extLst>
          </p:cNvPr>
          <p:cNvSpPr/>
          <p:nvPr/>
        </p:nvSpPr>
        <p:spPr>
          <a:xfrm>
            <a:off x="740034" y="580648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D9B67D-8BBA-82D3-687E-458CEB5ADCFA}"/>
              </a:ext>
            </a:extLst>
          </p:cNvPr>
          <p:cNvSpPr/>
          <p:nvPr/>
        </p:nvSpPr>
        <p:spPr>
          <a:xfrm>
            <a:off x="6395272" y="625749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0EAD243-8E0A-13AB-FBAD-DB6A7B5D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3727"/>
              </p:ext>
            </p:extLst>
          </p:nvPr>
        </p:nvGraphicFramePr>
        <p:xfrm>
          <a:off x="7987003" y="1387290"/>
          <a:ext cx="4032897" cy="20417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44299">
                  <a:extLst>
                    <a:ext uri="{9D8B030D-6E8A-4147-A177-3AD203B41FA5}">
                      <a16:colId xmlns:a16="http://schemas.microsoft.com/office/drawing/2014/main" val="1921205523"/>
                    </a:ext>
                  </a:extLst>
                </a:gridCol>
                <a:gridCol w="1344299">
                  <a:extLst>
                    <a:ext uri="{9D8B030D-6E8A-4147-A177-3AD203B41FA5}">
                      <a16:colId xmlns:a16="http://schemas.microsoft.com/office/drawing/2014/main" val="1700260306"/>
                    </a:ext>
                  </a:extLst>
                </a:gridCol>
                <a:gridCol w="1344299">
                  <a:extLst>
                    <a:ext uri="{9D8B030D-6E8A-4147-A177-3AD203B41FA5}">
                      <a16:colId xmlns:a16="http://schemas.microsoft.com/office/drawing/2014/main" val="2423144632"/>
                    </a:ext>
                  </a:extLst>
                </a:gridCol>
              </a:tblGrid>
              <a:tr h="374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26635"/>
                  </a:ext>
                </a:extLst>
              </a:tr>
              <a:tr h="646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</a:t>
                      </a:r>
                    </a:p>
                    <a:p>
                      <a:pPr algn="ctr"/>
                      <a:r>
                        <a:rPr lang="en-US" dirty="0"/>
                        <a:t> Gay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 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64365"/>
                  </a:ext>
                </a:extLst>
              </a:tr>
              <a:tr h="646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 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</a:t>
                      </a:r>
                    </a:p>
                    <a:p>
                      <a:pPr algn="ctr"/>
                      <a:r>
                        <a:rPr lang="en-US" dirty="0"/>
                        <a:t>Gay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0558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2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049866E-5B7E-0FCD-6462-62DB05AF24A1}"/>
              </a:ext>
            </a:extLst>
          </p:cNvPr>
          <p:cNvSpPr txBox="1"/>
          <p:nvPr/>
        </p:nvSpPr>
        <p:spPr>
          <a:xfrm>
            <a:off x="8333271" y="3689482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in time reaction between the 2 groups is the IAT</a:t>
            </a:r>
          </a:p>
        </p:txBody>
      </p:sp>
    </p:spTree>
    <p:extLst>
      <p:ext uri="{BB962C8B-B14F-4D97-AF65-F5344CB8AC3E}">
        <p14:creationId xmlns:p14="http://schemas.microsoft.com/office/powerpoint/2010/main" val="396117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514031-FE29-94E9-5820-D8E63D5B0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333" y="3655"/>
            <a:ext cx="9363334" cy="6854345"/>
          </a:xfrm>
        </p:spPr>
      </p:pic>
    </p:spTree>
    <p:extLst>
      <p:ext uri="{BB962C8B-B14F-4D97-AF65-F5344CB8AC3E}">
        <p14:creationId xmlns:p14="http://schemas.microsoft.com/office/powerpoint/2010/main" val="220963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98D-6B1A-7064-3C5E-1CE100F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1959429"/>
            <a:ext cx="10515600" cy="1758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IS IT POSSIBLE TO PREDICT IMPLICIT SEXUAL DISCRIMINATION?  </a:t>
            </a:r>
          </a:p>
        </p:txBody>
      </p:sp>
    </p:spTree>
    <p:extLst>
      <p:ext uri="{BB962C8B-B14F-4D97-AF65-F5344CB8AC3E}">
        <p14:creationId xmlns:p14="http://schemas.microsoft.com/office/powerpoint/2010/main" val="388945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98D-6B1A-7064-3C5E-1CE100F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VARIABLE: </a:t>
            </a:r>
            <a:br>
              <a:rPr lang="en-US" dirty="0"/>
            </a:br>
            <a:r>
              <a:rPr lang="en-US" dirty="0"/>
              <a:t>IAT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D5815D-E4A0-E10E-3713-FD7DEFAF38AA}"/>
              </a:ext>
            </a:extLst>
          </p:cNvPr>
          <p:cNvGraphicFramePr>
            <a:graphicFrameLocks noGrp="1"/>
          </p:cNvGraphicFramePr>
          <p:nvPr/>
        </p:nvGraphicFramePr>
        <p:xfrm>
          <a:off x="9162660" y="2397967"/>
          <a:ext cx="2608079" cy="35269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5">
                  <a:extLst>
                    <a:ext uri="{9D8B030D-6E8A-4147-A177-3AD203B41FA5}">
                      <a16:colId xmlns:a16="http://schemas.microsoft.com/office/drawing/2014/main" val="122635184"/>
                    </a:ext>
                  </a:extLst>
                </a:gridCol>
                <a:gridCol w="1529764">
                  <a:extLst>
                    <a:ext uri="{9D8B030D-6E8A-4147-A177-3AD203B41FA5}">
                      <a16:colId xmlns:a16="http://schemas.microsoft.com/office/drawing/2014/main" val="844596586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iat</a:t>
                      </a:r>
                      <a:endParaRPr lang="en-US" sz="2400" b="0" u="none" strike="noStrike" dirty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804243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104237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17925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0.133715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326315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0.489585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669175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-1.7668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6371389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-0.21474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85508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0.155336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14065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0.495058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91463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1.817866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2764682"/>
                  </a:ext>
                </a:extLst>
              </a:tr>
            </a:tbl>
          </a:graphicData>
        </a:graphic>
      </p:graphicFrame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9A92920D-04AA-EFE1-9344-60BBC77F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9" y="1449977"/>
            <a:ext cx="8330855" cy="524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2BC7-79E8-B02E-516A-AA96973B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98" y="206504"/>
            <a:ext cx="9434803" cy="222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INDEPENDENT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D56B1-3F52-4688-811D-5AEA0154636D}"/>
              </a:ext>
            </a:extLst>
          </p:cNvPr>
          <p:cNvSpPr txBox="1"/>
          <p:nvPr/>
        </p:nvSpPr>
        <p:spPr>
          <a:xfrm>
            <a:off x="642256" y="751344"/>
            <a:ext cx="109074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THE TEST REQUIRES TO FILL A SHORT QUESTIONNAIRE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Socio demographics: Age, sex (assigned at birth), race, education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Political</a:t>
            </a:r>
            <a:r>
              <a:rPr lang="en-US" sz="1600" dirty="0"/>
              <a:t> view (liberal vs conservative) (1-7)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Religiosity</a:t>
            </a:r>
            <a:r>
              <a:rPr lang="en-US" sz="1600" dirty="0"/>
              <a:t> (1-4)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Gender identity</a:t>
            </a:r>
            <a:r>
              <a:rPr lang="en-US" sz="1600" dirty="0"/>
              <a:t> (1 "Male" 2 "Female" 3 "Trans male/Trans man" 4 "Trans female/Trans woman" 5 "Genderqueer/Gender nonconforming" 6 "A different identity“)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Sexuality</a:t>
            </a:r>
            <a:r>
              <a:rPr lang="en-US" sz="1600" dirty="0"/>
              <a:t> -  5-point scale (after 7/11/2016) (1 "Heterosexual" 2 "Homosexual" 3 "Bisexual" 4 "Queer" 5 "Other“)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Preference</a:t>
            </a:r>
            <a:r>
              <a:rPr lang="en-US" sz="1600" dirty="0"/>
              <a:t> for: 1 "I strongly prefer Gay People to Straight People."  - 7 "I strongly prefer Straight People to Gay People."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dirty="0">
                <a:effectLst/>
              </a:rPr>
              <a:t>Do you have a </a:t>
            </a:r>
            <a:r>
              <a:rPr lang="en-US" sz="1600" b="1" u="none" strike="noStrike" dirty="0">
                <a:effectLst/>
              </a:rPr>
              <a:t>family</a:t>
            </a:r>
            <a:r>
              <a:rPr lang="en-US" sz="1600" u="none" strike="noStrike" dirty="0">
                <a:effectLst/>
              </a:rPr>
              <a:t> member who is gay?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dirty="0">
                <a:effectLst/>
              </a:rPr>
              <a:t>Do you have a </a:t>
            </a:r>
            <a:r>
              <a:rPr lang="en-US" sz="1600" b="1" u="none" strike="noStrike" dirty="0">
                <a:effectLst/>
              </a:rPr>
              <a:t>friend</a:t>
            </a:r>
            <a:r>
              <a:rPr lang="en-US" sz="1600" u="none" strike="noStrike" dirty="0">
                <a:effectLst/>
              </a:rPr>
              <a:t> who is gay?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dirty="0">
                <a:effectLst/>
              </a:rPr>
              <a:t>Do you have </a:t>
            </a:r>
            <a:r>
              <a:rPr lang="en-US" sz="1600" b="1" u="none" strike="noStrike" dirty="0">
                <a:effectLst/>
              </a:rPr>
              <a:t>friendly</a:t>
            </a:r>
            <a:r>
              <a:rPr lang="en-US" sz="1600" u="none" strike="noStrike" dirty="0">
                <a:effectLst/>
              </a:rPr>
              <a:t> interactions with gay people on a regular basis?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dirty="0">
                <a:effectLst/>
              </a:rPr>
              <a:t>Have you ever </a:t>
            </a:r>
            <a:r>
              <a:rPr lang="en-US" sz="1600" b="1" u="none" strike="noStrike" dirty="0">
                <a:effectLst/>
              </a:rPr>
              <a:t>met</a:t>
            </a:r>
            <a:r>
              <a:rPr lang="en-US" sz="1600" u="none" strike="noStrike" dirty="0">
                <a:effectLst/>
              </a:rPr>
              <a:t> a gay person?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600" u="none" strike="noStrike" dirty="0">
                <a:effectLst/>
              </a:rPr>
              <a:t>9. Please rate how </a:t>
            </a:r>
            <a:r>
              <a:rPr lang="en-US" sz="1600" b="1" u="none" strike="noStrike" dirty="0">
                <a:effectLst/>
              </a:rPr>
              <a:t>warm</a:t>
            </a:r>
            <a:r>
              <a:rPr lang="en-US" sz="1600" u="none" strike="noStrike" dirty="0">
                <a:effectLst/>
              </a:rPr>
              <a:t> or cold you feel toward the following groups: Extremely cold" 1 "Very cold" - 10 "Extremely warm"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Gay men, Lesbian Women, Straight Men, Straight Women.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10.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Do you think it should be legal for same-sex partners to adopt a child?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11.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Do you think it should be legal for business owners to refuse to serve same-sex partners?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12.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Which of the following statements best reflects your belief? 1 "Transgender people should use the bathroom/locker rooms of the sex they were assigned at birth" 2 "Transgender people should use the bathrooms/locker rooms of their preferred gender identity“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13.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Marriage between same sex people "Should be valid" 2 "Should not be valid" 3 "No opinion“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14.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Relationships between same sex people "Should be valid" 2 "Should not be valid" 3 "No opinion“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277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2E37-4F02-A949-5E6D-3BCB9336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pPr algn="ctr"/>
            <a:r>
              <a:rPr lang="en-US" b="1" dirty="0"/>
              <a:t>CLEANING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C854-29CB-DADA-D220-11363400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870677"/>
          </a:xfrm>
        </p:spPr>
        <p:txBody>
          <a:bodyPr/>
          <a:lstStyle/>
          <a:p>
            <a:r>
              <a:rPr lang="en-US" dirty="0"/>
              <a:t>Cleaning missing values (from 1.5 millions to 100.000 records)</a:t>
            </a:r>
          </a:p>
          <a:p>
            <a:r>
              <a:rPr lang="en-US" dirty="0"/>
              <a:t>Only finished tests</a:t>
            </a:r>
          </a:p>
          <a:p>
            <a:r>
              <a:rPr lang="en-US" dirty="0"/>
              <a:t>Only first tests (to avoid the </a:t>
            </a:r>
            <a:r>
              <a:rPr lang="en-US" i="1" dirty="0"/>
              <a:t>learning</a:t>
            </a:r>
            <a:r>
              <a:rPr lang="en-US" dirty="0"/>
              <a:t> process)</a:t>
            </a:r>
          </a:p>
          <a:p>
            <a:r>
              <a:rPr lang="en-US" dirty="0"/>
              <a:t>Recategorizing variables: </a:t>
            </a:r>
            <a:br>
              <a:rPr lang="en-US" dirty="0"/>
            </a:br>
            <a:r>
              <a:rPr lang="en-US" dirty="0"/>
              <a:t>- Opinions: take the average as ‘gender prejudice’ </a:t>
            </a:r>
            <a:br>
              <a:rPr lang="en-US" dirty="0"/>
            </a:br>
            <a:r>
              <a:rPr lang="en-US" dirty="0"/>
              <a:t>- How do you feel…: average as ‘gender feel’</a:t>
            </a:r>
            <a:br>
              <a:rPr lang="en-US" dirty="0"/>
            </a:br>
            <a:r>
              <a:rPr lang="en-US" dirty="0"/>
              <a:t>- categorical variables recoded as dummies (race (6 groups), binary vs non binary,)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7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706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swisscustom</vt:lpstr>
      <vt:lpstr>Office Theme</vt:lpstr>
      <vt:lpstr>IMPLICIT ASSOCIATION TEST</vt:lpstr>
      <vt:lpstr>PowerPoint Presentation</vt:lpstr>
      <vt:lpstr>THE TEST</vt:lpstr>
      <vt:lpstr>THE TEST</vt:lpstr>
      <vt:lpstr>PowerPoint Presentation</vt:lpstr>
      <vt:lpstr>IS IT POSSIBLE TO PREDICT IMPLICIT SEXUAL DISCRIMINATION?  </vt:lpstr>
      <vt:lpstr>TARGET VARIABLE:  IAT</vt:lpstr>
      <vt:lpstr>INDEPENDENT VARIABLES</vt:lpstr>
      <vt:lpstr>CLEANING PROCESS </vt:lpstr>
      <vt:lpstr>Correlation matrix and model </vt:lpstr>
      <vt:lpstr>OLS COEFFICIENTS (TRAINING DATASET) </vt:lpstr>
      <vt:lpstr>PREDICT Y ON THE TEST SET</vt:lpstr>
      <vt:lpstr>COEFFICIENTS’ SIZE</vt:lpstr>
      <vt:lpstr>ATTEMPTS TO INCREASE R2 (FAILED) </vt:lpstr>
      <vt:lpstr>CATEGORICAL VARS AND IAT</vt:lpstr>
      <vt:lpstr>CONTINOUS VARIABLES AND IAT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IMPLICIT ASSOCIATION TEST</dc:title>
  <dc:creator>tommaso.ramella@unimib.it</dc:creator>
  <cp:lastModifiedBy>tommaso.ramella@unimib.it</cp:lastModifiedBy>
  <cp:revision>2</cp:revision>
  <dcterms:created xsi:type="dcterms:W3CDTF">2022-06-30T09:01:20Z</dcterms:created>
  <dcterms:modified xsi:type="dcterms:W3CDTF">2022-06-30T13:12:27Z</dcterms:modified>
</cp:coreProperties>
</file>