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4" r:id="rId8"/>
    <p:sldMasterId id="2147483656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j1Utq7qTYF6f78V+oPqktF5Ef9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F14BC-C16E-43F8-B2DD-441B75349BCE}">
  <a:tblStyle styleId="{863F14BC-C16E-43F8-B2DD-441B75349B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9.xml"/><Relationship Id="rId35" Type="http://customschemas.google.com/relationships/presentationmetadata" Target="meta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7" name="Google Shape;167;p42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0668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9149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2309019" y="-205582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/>
        </p:nvSpPr>
        <p:spPr>
          <a:xfrm>
            <a:off x="5057775" y="1057275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21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33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35"/>
          <p:cNvSpPr txBox="1"/>
          <p:nvPr/>
        </p:nvSpPr>
        <p:spPr>
          <a:xfrm>
            <a:off x="617537" y="2165350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529"/>
            </a:srgbClr>
          </a:solidFill>
          <a:ln cap="rnd" cmpd="sng" w="11000">
            <a:solidFill>
              <a:srgbClr val="9B9F8D">
                <a:alpha val="8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37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idx="4294967295"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Project I: Construct a Lexical Scanner for VC</a:t>
            </a:r>
            <a:endParaRPr b="0" i="0" sz="48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133600" y="2819400"/>
            <a:ext cx="655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Văn Vinh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Instructions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main goal is to build an state automaton with the capacity to detect morphemes in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programming language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Use graphs to achieve this goal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Transition graphs should be drawn independently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To simplify running process, we can use characters as shorthand for transition</a:t>
            </a:r>
            <a:endParaRPr/>
          </a:p>
          <a:p>
            <a:pPr indent="0" lvl="0" marL="133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below is a limited version of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r>
              <a:rPr lang="en-US" sz="3000"/>
              <a:t> used as an example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1-4</a:t>
            </a:r>
            <a:r>
              <a:rPr lang="en-US" sz="3000"/>
              <a:t> indicate the steps to create the transition table from these rules.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4000">
                <a:solidFill>
                  <a:srgbClr val="E7E9C9"/>
                </a:solidFill>
              </a:rPr>
              <a:t>List of all morpheme</a:t>
            </a:r>
            <a:b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40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381000" y="1574225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Consider this subset VC with these morphemes:</a:t>
            </a:r>
            <a:b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name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(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|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)*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relation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&lt; | &lt;= | = | &lt;&gt; | &gt; | &gt;=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e_notation_float </a:t>
            </a:r>
            <a:r>
              <a:rPr b="1" lang="en-US" sz="2400"/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(.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) ? ( E ( + | - ) ?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+) ?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float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int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18542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>
                <a:solidFill>
                  <a:srgbClr val="E7E9C9"/>
                </a:solidFill>
              </a:rPr>
              <a:t>Creating transition graph for morphene </a:t>
            </a:r>
            <a:r>
              <a:rPr b="1" lang="en-US">
                <a:solidFill>
                  <a:srgbClr val="E7E9C9"/>
                </a:solidFill>
              </a:rPr>
              <a:t>name</a:t>
            </a:r>
            <a:r>
              <a:rPr lang="en-US">
                <a:solidFill>
                  <a:srgbClr val="E7E9C9"/>
                </a:solidFill>
              </a:rPr>
              <a:t> 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62" name="Google Shape;262;p12"/>
          <p:cNvGraphicFramePr/>
          <p:nvPr/>
        </p:nvGraphicFramePr>
        <p:xfrm>
          <a:off x="928687" y="1928812"/>
          <a:ext cx="4214812" cy="2355850"/>
        </p:xfrm>
        <a:graphic>
          <a:graphicData uri="http://schemas.openxmlformats.org/presentationml/2006/ole">
            <mc:AlternateContent>
              <mc:Choice Requires="v">
                <p:oleObj r:id="rId4" imgH="2355850" imgW="4214812" progId="Visio.Drawing.6" spid="_x0000_s1">
                  <p:embed/>
                </p:oleObj>
              </mc:Choice>
              <mc:Fallback>
                <p:oleObj r:id="rId5" imgH="2355850" imgW="4214812" progId="Visio.Drawing.6">
                  <p:embed/>
                  <p:pic>
                    <p:nvPicPr>
                      <p:cNvPr id="262" name="Google Shape;262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7" y="1928812"/>
                        <a:ext cx="4214812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 sz="3300">
                <a:solidFill>
                  <a:srgbClr val="E7E9C9"/>
                </a:solidFill>
              </a:rPr>
              <a:t>Creating transition graph for morphenes</a:t>
            </a: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b="1" lang="en-US" sz="3300">
                <a:solidFill>
                  <a:srgbClr val="E7E9C9"/>
                </a:solidFill>
              </a:rPr>
              <a:t>e_notation_float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</a:t>
            </a:r>
            <a:r>
              <a:rPr b="1" lang="en-US" sz="3300">
                <a:solidFill>
                  <a:srgbClr val="E7E9C9"/>
                </a:solidFill>
              </a:rPr>
              <a:t> 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 </a:t>
            </a:r>
            <a:r>
              <a:rPr b="1" lang="en-US" sz="3300">
                <a:solidFill>
                  <a:srgbClr val="E7E9C9"/>
                </a:solidFill>
              </a:rPr>
              <a:t>int</a:t>
            </a:r>
            <a:endParaRPr b="1" i="0" sz="3300" u="none" cap="none" strike="noStrike">
              <a:solidFill>
                <a:srgbClr val="E7E9C9"/>
              </a:solidFill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3"/>
          <p:cNvGraphicFramePr/>
          <p:nvPr/>
        </p:nvGraphicFramePr>
        <p:xfrm>
          <a:off x="266700" y="1487500"/>
          <a:ext cx="8610600" cy="5027613"/>
        </p:xfrm>
        <a:graphic>
          <a:graphicData uri="http://schemas.openxmlformats.org/presentationml/2006/ole">
            <mc:AlternateContent>
              <mc:Choice Requires="v">
                <p:oleObj r:id="rId4" imgH="5027613" imgW="8610600" progId="Visio.Drawing.11" spid="_x0000_s1">
                  <p:embed/>
                </p:oleObj>
              </mc:Choice>
              <mc:Fallback>
                <p:oleObj r:id="rId5" imgH="5027613" imgW="8610600" progId="Visio.Drawing.11">
                  <p:embed/>
                  <p:pic>
                    <p:nvPicPr>
                      <p:cNvPr id="270" name="Google Shape;270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" y="1487500"/>
                        <a:ext cx="8610600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14"/>
          <p:cNvGraphicFramePr/>
          <p:nvPr/>
        </p:nvGraphicFramePr>
        <p:xfrm>
          <a:off x="1219200" y="-107950"/>
          <a:ext cx="7162800" cy="6965950"/>
        </p:xfrm>
        <a:graphic>
          <a:graphicData uri="http://schemas.openxmlformats.org/presentationml/2006/ole">
            <mc:AlternateContent>
              <mc:Choice Requires="v">
                <p:oleObj r:id="rId4" imgH="6965950" imgW="7162800" progId="Visio.Drawing.11" spid="_x0000_s1">
                  <p:embed/>
                </p:oleObj>
              </mc:Choice>
              <mc:Fallback>
                <p:oleObj r:id="rId5" imgH="6965950" imgW="7162800" progId="Visio.Drawing.11">
                  <p:embed/>
                  <p:pic>
                    <p:nvPicPr>
                      <p:cNvPr id="276" name="Google Shape;276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-107950"/>
                        <a:ext cx="7162800" cy="696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Google Shape;277;p14"/>
          <p:cNvSpPr txBox="1"/>
          <p:nvPr/>
        </p:nvSpPr>
        <p:spPr>
          <a:xfrm>
            <a:off x="5715008" y="357166"/>
            <a:ext cx="2928958" cy="2571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3. Combine all morphenes graph to main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4. </a:t>
            </a:r>
            <a:r>
              <a:rPr lang="en-US">
                <a:solidFill>
                  <a:srgbClr val="E7E9C9"/>
                </a:solidFill>
              </a:rPr>
              <a:t>Building transition table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Table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/>
              <a:t> row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each row equivalent to a state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/>
              <a:t>column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/>
              <a:t>Each character fed into the program is categorized as character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number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E, ., &lt;, =, &gt;,+/- (</a:t>
            </a:r>
            <a:r>
              <a:rPr lang="en-US"/>
              <a:t>8 different character types in total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/>
          </a:p>
          <a:p>
            <a:pPr indent="-8000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Question: Why do we only have 10 rows instead of 20 (same as the main graph’s number of nodes)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Transition Table</a:t>
            </a: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10x8</a:t>
            </a:r>
            <a:endParaRPr/>
          </a:p>
        </p:txBody>
      </p:sp>
      <p:graphicFrame>
        <p:nvGraphicFramePr>
          <p:cNvPr id="291" name="Google Shape;291;p16"/>
          <p:cNvGraphicFramePr/>
          <p:nvPr/>
        </p:nvGraphicFramePr>
        <p:xfrm>
          <a:off x="1066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{863F14BC-C16E-43F8-B2DD-441B75349BCE}</a:tableStyleId>
              </a:tblPr>
              <a:tblGrid>
                <a:gridCol w="1009650"/>
                <a:gridCol w="722300"/>
                <a:gridCol w="790575"/>
                <a:gridCol w="596900"/>
                <a:gridCol w="1108075"/>
                <a:gridCol w="946150"/>
                <a:gridCol w="790575"/>
                <a:gridCol w="788975"/>
                <a:gridCol w="790575"/>
              </a:tblGrid>
              <a:tr h="365125">
                <a:tc rowSpan="2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State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Input category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1350">
                <a:tc v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=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Character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Number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+/-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Notes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 this simplified project, we don’t construct regex analysis modules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converting regex 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(Thompson algorithm), </a:t>
            </a:r>
            <a:r>
              <a:rPr lang="en-US"/>
              <a:t>converting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</a:t>
            </a:r>
            <a:r>
              <a:rPr lang="en-US"/>
              <a:t>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DFA, </a:t>
            </a:r>
            <a:r>
              <a:rPr lang="en-US"/>
              <a:t>etc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Why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Automaton is already build manually outside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Lessen the amount of code needed</a:t>
            </a:r>
            <a:endParaRPr/>
          </a:p>
          <a:p>
            <a:pPr indent="-17653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None/>
            </a:pPr>
            <a:r>
              <a:rPr i="1" lang="en-US" sz="3600"/>
              <a:t>Good luck</a:t>
            </a:r>
            <a:r>
              <a:rPr b="0" i="1" lang="en-US" sz="3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Content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Important Information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Problem Definition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Instructions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Important Information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2094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Group 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3</a:t>
            </a:r>
            <a:r>
              <a:rPr lang="en-US" sz="2800"/>
              <a:t>-4 students</a:t>
            </a:r>
            <a:endParaRPr sz="2800"/>
          </a:p>
          <a:p>
            <a:pPr indent="-252094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Duration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4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800"/>
              <a:t>weeks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800"/>
              <a:t>12</a:t>
            </a:r>
            <a:r>
              <a:rPr lang="en-US" sz="2800"/>
              <a:t>/03 - 09/04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800"/>
          </a:p>
          <a:p>
            <a:pPr indent="-252094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Technical requirements</a:t>
            </a:r>
            <a:endParaRPr sz="2800"/>
          </a:p>
          <a:p>
            <a:pPr indent="-197736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Use one of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C++, Java, Python</a:t>
            </a:r>
            <a:endParaRPr/>
          </a:p>
          <a:p>
            <a:pPr indent="-197736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The lexical scanner must be an automaton</a:t>
            </a:r>
            <a:endParaRPr sz="2800"/>
          </a:p>
          <a:p>
            <a:pPr indent="-252094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Submission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endParaRPr sz="2800"/>
          </a:p>
          <a:p>
            <a:pPr indent="-197736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To email: quan94fm@gmail.com</a:t>
            </a:r>
            <a:endParaRPr/>
          </a:p>
          <a:p>
            <a:pPr indent="-197736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Must be formatted as follow</a:t>
            </a:r>
            <a:endParaRPr/>
          </a:p>
          <a:p>
            <a:pPr indent="-160019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zip</a:t>
            </a:r>
            <a:endParaRPr/>
          </a:p>
          <a:p>
            <a:pPr indent="-160019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Filename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/>
              <a:t>&lt;classname&gt;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_</a:t>
            </a:r>
            <a:r>
              <a:rPr lang="en-US" sz="1600"/>
              <a:t>project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1_</a:t>
            </a:r>
            <a:r>
              <a:rPr lang="en-US" sz="1600"/>
              <a:t>group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&lt;</a:t>
            </a:r>
            <a:r>
              <a:rPr lang="en-US" sz="1600"/>
              <a:t>groupindex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&gt;.zip</a:t>
            </a:r>
            <a:endParaRPr/>
          </a:p>
          <a:p>
            <a:pPr indent="-160019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NOTE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 </a:t>
            </a:r>
            <a:r>
              <a:rPr lang="en-US" sz="1600"/>
              <a:t>Group index started from 1</a:t>
            </a:r>
            <a:endParaRPr/>
          </a:p>
          <a:p>
            <a:pPr indent="-190500" lvl="4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        </a:t>
            </a:r>
            <a:r>
              <a:rPr lang="en-US" sz="1800"/>
              <a:t>Classname is defined as the school designation eg. INT2424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190500" lvl="4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1800"/>
              <a:t>Mail heading is [Compiler]&lt;filename&gt;</a:t>
            </a:r>
            <a:endParaRPr sz="1800"/>
          </a:p>
          <a:p>
            <a:pPr indent="-190500" lvl="4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24638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/>
              <a:t>Found occurrences of copying/cheating will be failed immediately</a:t>
            </a:r>
            <a:endParaRPr/>
          </a:p>
          <a:p>
            <a:pPr indent="-197736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All instances of copying code will be punished. Groups and students can share their concepts and structure with each other, but not their code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The goal is to create programs with well formatted code, ease of reading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1800"/>
              <a:t> and efficient runtime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Grading Barriers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This project will equate to </a:t>
            </a:r>
            <a:r>
              <a:rPr b="0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20 </a:t>
            </a:r>
            <a:r>
              <a:rPr lang="en-US" sz="2000">
                <a:solidFill>
                  <a:srgbClr val="0000FF"/>
                </a:solidFill>
              </a:rPr>
              <a:t>points</a:t>
            </a:r>
            <a:r>
              <a:rPr b="0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and will have two differently graded sections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Report 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pdf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or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doc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(report) –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 sz="2000">
                <a:solidFill>
                  <a:srgbClr val="0000FF"/>
                </a:solidFill>
              </a:rPr>
              <a:t>point</a:t>
            </a:r>
            <a:endParaRPr>
              <a:solidFill>
                <a:srgbClr val="0000FF"/>
              </a:solidFill>
            </a:endParaRPr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ource code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12 </a:t>
            </a:r>
            <a:r>
              <a:rPr lang="en-US" sz="2000">
                <a:solidFill>
                  <a:srgbClr val="0000FF"/>
                </a:solidFill>
              </a:rPr>
              <a:t>point</a:t>
            </a:r>
            <a:endParaRPr>
              <a:solidFill>
                <a:srgbClr val="0000FF"/>
              </a:solidFill>
            </a:endParaRPr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lang="en-US" sz="2000"/>
              <a:t>Source code in your programming language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(pdf, doc, txt, md)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lang="en-US" sz="1800"/>
              <a:t>The source code should be properly commented and explained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For comments, it’s important to mention the algorithm and sections’ purpose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/>
              <a:t>with the goal of showing the flow of your code throughout the function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Instruction on how to run the source code and examples are also required in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 sz="1800"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⦿"/>
            </a:pPr>
            <a:r>
              <a:rPr lang="en-US" sz="1800"/>
              <a:t>Beside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 </a:t>
            </a:r>
            <a:r>
              <a:rPr lang="en-US" sz="1800"/>
              <a:t>your code also need a 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file </a:t>
            </a:r>
            <a:r>
              <a:rPr lang="en-US" sz="1800"/>
              <a:t>that serves as running instruction and detailing your project structure. At the bare minimum, it should contain all necessary information to run your code.</a:t>
            </a:r>
            <a:endParaRPr sz="1600"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Penalties</a:t>
            </a:r>
            <a:endParaRPr b="0" i="0" sz="4600" u="none" cap="none" strike="noStrike">
              <a:solidFill>
                <a:srgbClr val="E7EACB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For every late day after the deadline 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0h </a:t>
            </a:r>
            <a:r>
              <a:rPr b="1" lang="en-US" sz="2000">
                <a:solidFill>
                  <a:srgbClr val="0000FF"/>
                </a:solidFill>
              </a:rPr>
              <a:t>10</a:t>
            </a:r>
            <a:r>
              <a:rPr b="1" lang="en-US" sz="2000">
                <a:solidFill>
                  <a:srgbClr val="0000FF"/>
                </a:solidFill>
              </a:rPr>
              <a:t>/04</a:t>
            </a: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/20</a:t>
            </a:r>
            <a:r>
              <a:rPr b="1" lang="en-US" sz="2000">
                <a:solidFill>
                  <a:srgbClr val="0000FF"/>
                </a:solidFill>
              </a:rPr>
              <a:t>24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), 5% of your </a:t>
            </a:r>
            <a:r>
              <a:rPr lang="en-US" sz="2000"/>
              <a:t>score will be deducted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The maximum delay is a week/7 days after the deadline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ask for an extension which will raise this delay period to 14 days, however, barring a very convincing case the score deduction will still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After these legal delay period, your project cannot be accepted under any circumstances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You must submit your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0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report, </a:t>
            </a:r>
            <a:r>
              <a:rPr b="1" lang="en-US" sz="2000">
                <a:solidFill>
                  <a:srgbClr val="0000FF"/>
                </a:solidFill>
              </a:rPr>
              <a:t>source code, and all corresponding documentation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submit patches to your source code after the initial submission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2000"/>
              <a:t> however you will receive a penalty depending on the severity of the changes and the time of your patch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If your source code can’t compile, we will notify you to fix it with a patch, in which case the same rules above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See document on courses site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Problem Definition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Building a Lexical Scanner for VC language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Identify all morphemes found within the VC file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Raise compilation errors if available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Input, output, </a:t>
            </a:r>
            <a:r>
              <a:rPr lang="en-US">
                <a:solidFill>
                  <a:srgbClr val="E7E9C9"/>
                </a:solidFill>
              </a:rPr>
              <a:t>automaton file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Input: text file (*.vc) </a:t>
            </a:r>
            <a:r>
              <a:rPr lang="en-US" sz="3000"/>
              <a:t>containing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code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Output: </a:t>
            </a:r>
            <a:r>
              <a:rPr lang="en-US" sz="3000"/>
              <a:t>text file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(*.vctok)</a:t>
            </a:r>
            <a:r>
              <a:rPr lang="en-US" sz="3000"/>
              <a:t> containing the list of words of the input file, each word on a line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Automaton data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(*.dat): </a:t>
            </a:r>
            <a:r>
              <a:rPr lang="en-US" sz="3000"/>
              <a:t>containing starting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ending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transition table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3000"/>
              <a:t>the text files are formatted as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ASCII),</a:t>
            </a:r>
            <a:r>
              <a:rPr lang="en-US" sz="3000"/>
              <a:t> ending states-words mapping and list of acceptable ending states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 sz="4100">
                <a:solidFill>
                  <a:srgbClr val="E7E9C9"/>
                </a:solidFill>
              </a:rPr>
              <a:t>How to build a Lexical Scanner</a:t>
            </a:r>
            <a:endParaRPr b="0" i="0" sz="41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Build a list of all rules; these rules are often described in normal language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Draw a transitioning graph for each rule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400"/>
              <a:t>Regex can be used in this step to help reconstructing the rule and ease the subsequent steps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Combine all your rule graphs to a single graph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Construct a transition table using the graph, and export to appropriate format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Build your program to read the formatted table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Add detection mechanism for compilation error</a:t>
            </a:r>
            <a:endParaRPr/>
          </a:p>
          <a:p>
            <a:pPr indent="-18542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7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9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2009-02-18T12:43:54Z</dcterms:created>
  <dc:creator>thai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