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oleObject" PartName="/ppt/embeddings/oleObject3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theme+xml" PartName="/ppt/theme/theme9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  <p:sldMasterId id="2147483650" r:id="rId6"/>
    <p:sldMasterId id="2147483652" r:id="rId7"/>
    <p:sldMasterId id="2147483654" r:id="rId8"/>
    <p:sldMasterId id="2147483656" r:id="rId9"/>
    <p:sldMasterId id="2147483660" r:id="rId10"/>
    <p:sldMasterId id="2147483662" r:id="rId11"/>
    <p:sldMasterId id="2147483664" r:id="rId12"/>
    <p:sldMasterId id="2147483666" r:id="rId13"/>
    <p:sldMasterId id="2147483668" r:id="rId14"/>
    <p:sldMasterId id="2147483670" r:id="rId15"/>
  </p:sldMasterIdLst>
  <p:notesMasterIdLst>
    <p:notesMasterId r:id="rId16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5" roundtripDataSignature="AMtx7mgtgT7WILOWnL2p9/MDEfIH0HpZ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1197CBB-6569-40FE-B4E3-BBEF890EADAD}">
  <a:tblStyle styleId="{71197CBB-6569-40FE-B4E3-BBEF890EADA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4.xml"/><Relationship Id="rId22" Type="http://schemas.openxmlformats.org/officeDocument/2006/relationships/slide" Target="slides/slide6.xml"/><Relationship Id="rId21" Type="http://schemas.openxmlformats.org/officeDocument/2006/relationships/slide" Target="slides/slide5.xml"/><Relationship Id="rId24" Type="http://schemas.openxmlformats.org/officeDocument/2006/relationships/slide" Target="slides/slide8.xml"/><Relationship Id="rId23" Type="http://schemas.openxmlformats.org/officeDocument/2006/relationships/slide" Target="slides/slide7.xml"/><Relationship Id="rId1" Type="http://schemas.openxmlformats.org/officeDocument/2006/relationships/theme" Target="theme/theme9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26" Type="http://schemas.openxmlformats.org/officeDocument/2006/relationships/slide" Target="slides/slide10.xml"/><Relationship Id="rId25" Type="http://schemas.openxmlformats.org/officeDocument/2006/relationships/slide" Target="slides/slide9.xml"/><Relationship Id="rId28" Type="http://schemas.openxmlformats.org/officeDocument/2006/relationships/slide" Target="slides/slide12.xml"/><Relationship Id="rId27" Type="http://schemas.openxmlformats.org/officeDocument/2006/relationships/slide" Target="slides/slide1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13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15.xml"/><Relationship Id="rId30" Type="http://schemas.openxmlformats.org/officeDocument/2006/relationships/slide" Target="slides/slide14.xml"/><Relationship Id="rId11" Type="http://schemas.openxmlformats.org/officeDocument/2006/relationships/slideMaster" Target="slideMasters/slideMaster7.xml"/><Relationship Id="rId33" Type="http://schemas.openxmlformats.org/officeDocument/2006/relationships/slide" Target="slides/slide17.xml"/><Relationship Id="rId10" Type="http://schemas.openxmlformats.org/officeDocument/2006/relationships/slideMaster" Target="slideMasters/slideMaster6.xml"/><Relationship Id="rId32" Type="http://schemas.openxmlformats.org/officeDocument/2006/relationships/slide" Target="slides/slide16.xml"/><Relationship Id="rId13" Type="http://schemas.openxmlformats.org/officeDocument/2006/relationships/slideMaster" Target="slideMasters/slideMaster9.xml"/><Relationship Id="rId35" Type="http://customschemas.google.com/relationships/presentationmetadata" Target="metadata"/><Relationship Id="rId12" Type="http://schemas.openxmlformats.org/officeDocument/2006/relationships/slideMaster" Target="slideMasters/slideMaster8.xml"/><Relationship Id="rId34" Type="http://schemas.openxmlformats.org/officeDocument/2006/relationships/slide" Target="slides/slide18.xml"/><Relationship Id="rId15" Type="http://schemas.openxmlformats.org/officeDocument/2006/relationships/slideMaster" Target="slideMasters/slideMaster11.xml"/><Relationship Id="rId14" Type="http://schemas.openxmlformats.org/officeDocument/2006/relationships/slideMaster" Target="slideMasters/slideMaster10.xml"/><Relationship Id="rId17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9" Type="http://schemas.openxmlformats.org/officeDocument/2006/relationships/slide" Target="slides/slide3.xml"/><Relationship Id="rId18" Type="http://schemas.openxmlformats.org/officeDocument/2006/relationships/slide" Target="slides/slide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 txBox="1"/>
          <p:nvPr>
            <p:ph type="ctrTitle"/>
          </p:nvPr>
        </p:nvSpPr>
        <p:spPr>
          <a:xfrm>
            <a:off x="464234" y="381001"/>
            <a:ext cx="82296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228600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" type="subTitle"/>
          </p:nvPr>
        </p:nvSpPr>
        <p:spPr>
          <a:xfrm>
            <a:off x="2133600" y="2819400"/>
            <a:ext cx="656023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24687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  <a:defRPr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0" type="dt"/>
          </p:nvPr>
        </p:nvSpPr>
        <p:spPr>
          <a:xfrm>
            <a:off x="5562600" y="650875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8639175" y="6508750"/>
            <a:ext cx="463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0"/>
          <p:cNvSpPr txBox="1"/>
          <p:nvPr>
            <p:ph idx="11" type="ftr"/>
          </p:nvPr>
        </p:nvSpPr>
        <p:spPr>
          <a:xfrm>
            <a:off x="1600200" y="6508750"/>
            <a:ext cx="39068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6"/>
          <p:cNvSpPr txBox="1"/>
          <p:nvPr>
            <p:ph type="title"/>
          </p:nvPr>
        </p:nvSpPr>
        <p:spPr>
          <a:xfrm>
            <a:off x="457200" y="2519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40"/>
              <a:buNone/>
              <a:defRPr b="0" sz="2200" cap="none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25" name="Google Shape;125;p36"/>
          <p:cNvSpPr txBox="1"/>
          <p:nvPr>
            <p:ph idx="2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40"/>
              <a:buNone/>
              <a:defRPr b="0" sz="2200" cap="none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26" name="Google Shape;126;p36"/>
          <p:cNvSpPr txBox="1"/>
          <p:nvPr>
            <p:ph idx="3" type="body"/>
          </p:nvPr>
        </p:nvSpPr>
        <p:spPr>
          <a:xfrm>
            <a:off x="457200" y="2362200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639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40"/>
              <a:buChar char="⦿"/>
              <a:defRPr sz="22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Char char="•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27" name="Google Shape;127;p36"/>
          <p:cNvSpPr txBox="1"/>
          <p:nvPr>
            <p:ph idx="4" type="body"/>
          </p:nvPr>
        </p:nvSpPr>
        <p:spPr>
          <a:xfrm>
            <a:off x="4645025" y="2362200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639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40"/>
              <a:buChar char="⦿"/>
              <a:defRPr sz="22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Char char="•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28" name="Google Shape;128;p36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6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6"/>
          <p:cNvSpPr txBox="1"/>
          <p:nvPr>
            <p:ph idx="12" type="sldNum"/>
          </p:nvPr>
        </p:nvSpPr>
        <p:spPr>
          <a:xfrm>
            <a:off x="8640762" y="6515100"/>
            <a:ext cx="465137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8"/>
          <p:cNvSpPr txBox="1"/>
          <p:nvPr>
            <p:ph type="title"/>
          </p:nvPr>
        </p:nvSpPr>
        <p:spPr>
          <a:xfrm>
            <a:off x="457200" y="2532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8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8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8"/>
          <p:cNvSpPr txBox="1"/>
          <p:nvPr>
            <p:ph idx="12" type="sldNum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"/>
          <p:cNvSpPr txBox="1"/>
          <p:nvPr>
            <p:ph type="title"/>
          </p:nvPr>
        </p:nvSpPr>
        <p:spPr>
          <a:xfrm>
            <a:off x="4963136" y="304800"/>
            <a:ext cx="393192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ACB"/>
              </a:buClr>
              <a:buSzPts val="2000"/>
              <a:buFont typeface="Rockwell"/>
              <a:buNone/>
              <a:defRPr b="1" sz="2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0"/>
          <p:cNvSpPr txBox="1"/>
          <p:nvPr>
            <p:ph idx="1" type="body"/>
          </p:nvPr>
        </p:nvSpPr>
        <p:spPr>
          <a:xfrm>
            <a:off x="4963136" y="1107560"/>
            <a:ext cx="393192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Font typeface="Rockwel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54" name="Google Shape;154;p40"/>
          <p:cNvSpPr txBox="1"/>
          <p:nvPr>
            <p:ph idx="2" type="body"/>
          </p:nvPr>
        </p:nvSpPr>
        <p:spPr>
          <a:xfrm>
            <a:off x="228600" y="2209800"/>
            <a:ext cx="8666456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⦿"/>
              <a:defRPr sz="3200"/>
            </a:lvl1pPr>
            <a:lvl2pPr indent="-388619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520"/>
              <a:buFont typeface="Rockwell"/>
              <a:buChar char="•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55" name="Google Shape;155;p40"/>
          <p:cNvSpPr txBox="1"/>
          <p:nvPr>
            <p:ph idx="10" type="dt"/>
          </p:nvPr>
        </p:nvSpPr>
        <p:spPr>
          <a:xfrm>
            <a:off x="5562600" y="6513512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0"/>
          <p:cNvSpPr txBox="1"/>
          <p:nvPr>
            <p:ph idx="12" type="sldNum"/>
          </p:nvPr>
        </p:nvSpPr>
        <p:spPr>
          <a:xfrm>
            <a:off x="8639175" y="6513512"/>
            <a:ext cx="463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40"/>
          <p:cNvSpPr txBox="1"/>
          <p:nvPr>
            <p:ph idx="11" type="ftr"/>
          </p:nvPr>
        </p:nvSpPr>
        <p:spPr>
          <a:xfrm>
            <a:off x="1600200" y="6513512"/>
            <a:ext cx="39068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2"/>
          <p:cNvSpPr txBox="1"/>
          <p:nvPr>
            <p:ph type="title"/>
          </p:nvPr>
        </p:nvSpPr>
        <p:spPr>
          <a:xfrm>
            <a:off x="3040443" y="4724400"/>
            <a:ext cx="5486400" cy="6645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ACB"/>
              </a:buClr>
              <a:buSzPts val="2000"/>
              <a:buFont typeface="Rockwell"/>
              <a:buNone/>
              <a:defRPr b="1" sz="2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42"/>
          <p:cNvSpPr txBox="1"/>
          <p:nvPr>
            <p:ph idx="1" type="body"/>
          </p:nvPr>
        </p:nvSpPr>
        <p:spPr>
          <a:xfrm>
            <a:off x="3040443" y="5388936"/>
            <a:ext cx="5486400" cy="91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80"/>
              <a:buNone/>
              <a:defRPr sz="1400"/>
            </a:lvl1pPr>
            <a:lvl2pPr indent="-29718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Font typeface="Rockwell"/>
              <a:buChar char="•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67" name="Google Shape;167;p42"/>
          <p:cNvSpPr/>
          <p:nvPr>
            <p:ph idx="2" type="pic"/>
          </p:nvPr>
        </p:nvSpPr>
        <p:spPr>
          <a:xfrm>
            <a:off x="304800" y="249864"/>
            <a:ext cx="8534400" cy="4343400"/>
          </a:xfrm>
          <a:prstGeom prst="round2DiagRect">
            <a:avLst>
              <a:gd fmla="val 11403" name="adj1"/>
              <a:gd fmla="val 0" name="adj2"/>
            </a:avLst>
          </a:prstGeom>
          <a:solidFill>
            <a:srgbClr val="878878">
              <a:alpha val="63921"/>
            </a:srgbClr>
          </a:solidFill>
          <a:ln cap="rnd" cmpd="sng" w="11000">
            <a:solidFill>
              <a:srgbClr val="9B9F8D">
                <a:alpha val="87058"/>
              </a:srgb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42"/>
          <p:cNvSpPr txBox="1"/>
          <p:nvPr>
            <p:ph idx="10" type="dt"/>
          </p:nvPr>
        </p:nvSpPr>
        <p:spPr>
          <a:xfrm>
            <a:off x="5562600" y="650875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42"/>
          <p:cNvSpPr txBox="1"/>
          <p:nvPr>
            <p:ph idx="12" type="sldNum"/>
          </p:nvPr>
        </p:nvSpPr>
        <p:spPr>
          <a:xfrm>
            <a:off x="8639175" y="6508750"/>
            <a:ext cx="463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42"/>
          <p:cNvSpPr txBox="1"/>
          <p:nvPr>
            <p:ph idx="11" type="ftr"/>
          </p:nvPr>
        </p:nvSpPr>
        <p:spPr>
          <a:xfrm>
            <a:off x="1600200" y="6508750"/>
            <a:ext cx="39068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Char char="⦿"/>
              <a:defRPr/>
            </a:lvl1pPr>
            <a:lvl2pPr indent="-331469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/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" type="body"/>
          </p:nvPr>
        </p:nvSpPr>
        <p:spPr>
          <a:xfrm>
            <a:off x="1066800" y="1981200"/>
            <a:ext cx="3695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Char char="⦿"/>
              <a:defRPr/>
            </a:lvl1pPr>
            <a:lvl2pPr indent="-331469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2" type="body"/>
          </p:nvPr>
        </p:nvSpPr>
        <p:spPr>
          <a:xfrm>
            <a:off x="4914900" y="1981200"/>
            <a:ext cx="3695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Char char="⦿"/>
              <a:defRPr/>
            </a:lvl1pPr>
            <a:lvl2pPr indent="-331469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0" type="dt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 txBox="1"/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0" type="dt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Char char="⦿"/>
              <a:defRPr/>
            </a:lvl1pPr>
            <a:lvl2pPr indent="-331469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2" type="sldNum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9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" type="body"/>
          </p:nvPr>
        </p:nvSpPr>
        <p:spPr>
          <a:xfrm rot="5400000">
            <a:off x="2309019" y="-205582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Char char="⦿"/>
              <a:defRPr/>
            </a:lvl1pPr>
            <a:lvl2pPr indent="-331469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2" type="sldNum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0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2" type="sldNum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2"/>
          <p:cNvSpPr txBox="1"/>
          <p:nvPr>
            <p:ph type="title"/>
          </p:nvPr>
        </p:nvSpPr>
        <p:spPr>
          <a:xfrm>
            <a:off x="722376" y="498230"/>
            <a:ext cx="7772400" cy="2731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10057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BE6E"/>
              </a:buClr>
              <a:buSzPts val="4000"/>
              <a:buFont typeface="Rockwell"/>
              <a:buNone/>
              <a:defRPr b="1" sz="4000" cap="none">
                <a:solidFill>
                  <a:srgbClr val="68BE6E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2"/>
          <p:cNvSpPr txBox="1"/>
          <p:nvPr>
            <p:ph idx="1" type="body"/>
          </p:nvPr>
        </p:nvSpPr>
        <p:spPr>
          <a:xfrm>
            <a:off x="722313" y="3287713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2800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Font typeface="Rockwell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5" name="Google Shape;95;p32"/>
          <p:cNvSpPr txBox="1"/>
          <p:nvPr>
            <p:ph idx="10" type="dt"/>
          </p:nvPr>
        </p:nvSpPr>
        <p:spPr>
          <a:xfrm>
            <a:off x="5562600" y="6513512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2" type="sldNum"/>
          </p:nvPr>
        </p:nvSpPr>
        <p:spPr>
          <a:xfrm>
            <a:off x="8639175" y="6513512"/>
            <a:ext cx="463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32"/>
          <p:cNvSpPr txBox="1"/>
          <p:nvPr>
            <p:ph idx="11" type="ftr"/>
          </p:nvPr>
        </p:nvSpPr>
        <p:spPr>
          <a:xfrm>
            <a:off x="1600200" y="6513512"/>
            <a:ext cx="39068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4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4"/>
          <p:cNvSpPr txBox="1"/>
          <p:nvPr>
            <p:ph idx="1" type="body"/>
          </p:nvPr>
        </p:nvSpPr>
        <p:spPr>
          <a:xfrm>
            <a:off x="457200" y="1645920"/>
            <a:ext cx="4038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60"/>
              <a:buChar char="⦿"/>
              <a:defRPr sz="2800"/>
            </a:lvl1pPr>
            <a:lvl2pPr indent="-36576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Font typeface="Rockwell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9" name="Google Shape;109;p34"/>
          <p:cNvSpPr txBox="1"/>
          <p:nvPr>
            <p:ph idx="2" type="body"/>
          </p:nvPr>
        </p:nvSpPr>
        <p:spPr>
          <a:xfrm>
            <a:off x="4648200" y="1645920"/>
            <a:ext cx="4038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60"/>
              <a:buChar char="⦿"/>
              <a:defRPr sz="2800"/>
            </a:lvl1pPr>
            <a:lvl2pPr indent="-36576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Font typeface="Rockwell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10" name="Google Shape;110;p34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4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4"/>
          <p:cNvSpPr txBox="1"/>
          <p:nvPr>
            <p:ph idx="12" type="sldNum"/>
          </p:nvPr>
        </p:nvSpPr>
        <p:spPr>
          <a:xfrm>
            <a:off x="8640762" y="6515100"/>
            <a:ext cx="465137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9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7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10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11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6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12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1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3921"/>
            </a:srgbClr>
          </a:solidFill>
          <a:ln cap="rnd" cmpd="sng" w="11000">
            <a:solidFill>
              <a:srgbClr val="9B9F8D">
                <a:alpha val="87058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" name="Google Shape;11;p19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0" type="dt"/>
          </p:nvPr>
        </p:nvSpPr>
        <p:spPr>
          <a:xfrm>
            <a:off x="5562600" y="650875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639175" y="6508750"/>
            <a:ext cx="463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1600200" y="6508750"/>
            <a:ext cx="39068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/>
          <p:nvPr/>
        </p:nvSpPr>
        <p:spPr>
          <a:xfrm>
            <a:off x="5057775" y="1057275"/>
            <a:ext cx="3748087" cy="9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12900">
              <a:srgbClr val="000000">
                <a:alpha val="7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9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39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48" name="Google Shape;148;p39"/>
          <p:cNvSpPr txBox="1"/>
          <p:nvPr>
            <p:ph idx="10" type="dt"/>
          </p:nvPr>
        </p:nvSpPr>
        <p:spPr>
          <a:xfrm>
            <a:off x="5562600" y="6513512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39"/>
          <p:cNvSpPr txBox="1"/>
          <p:nvPr>
            <p:ph idx="12" type="sldNum"/>
          </p:nvPr>
        </p:nvSpPr>
        <p:spPr>
          <a:xfrm>
            <a:off x="8639175" y="6513512"/>
            <a:ext cx="463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9"/>
          <p:cNvSpPr txBox="1"/>
          <p:nvPr>
            <p:ph idx="11" type="ftr"/>
          </p:nvPr>
        </p:nvSpPr>
        <p:spPr>
          <a:xfrm>
            <a:off x="1600200" y="6513512"/>
            <a:ext cx="39068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1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41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61" name="Google Shape;161;p41"/>
          <p:cNvSpPr txBox="1"/>
          <p:nvPr>
            <p:ph idx="10" type="dt"/>
          </p:nvPr>
        </p:nvSpPr>
        <p:spPr>
          <a:xfrm>
            <a:off x="5562600" y="650875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41"/>
          <p:cNvSpPr txBox="1"/>
          <p:nvPr>
            <p:ph idx="12" type="sldNum"/>
          </p:nvPr>
        </p:nvSpPr>
        <p:spPr>
          <a:xfrm>
            <a:off x="8639175" y="6508750"/>
            <a:ext cx="463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1"/>
          <p:cNvSpPr txBox="1"/>
          <p:nvPr>
            <p:ph idx="11" type="ftr"/>
          </p:nvPr>
        </p:nvSpPr>
        <p:spPr>
          <a:xfrm>
            <a:off x="1600200" y="6508750"/>
            <a:ext cx="39068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3921"/>
            </a:srgbClr>
          </a:solidFill>
          <a:ln cap="rnd" cmpd="sng" w="11000">
            <a:solidFill>
              <a:srgbClr val="9B9F8D">
                <a:alpha val="87058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" name="Google Shape;24;p21"/>
          <p:cNvSpPr txBox="1"/>
          <p:nvPr/>
        </p:nvSpPr>
        <p:spPr>
          <a:xfrm>
            <a:off x="588962" y="1423987"/>
            <a:ext cx="8001000" cy="9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12900">
              <a:srgbClr val="000000">
                <a:alpha val="7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1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1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7" name="Google Shape;27;p21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1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3921"/>
            </a:srgbClr>
          </a:solidFill>
          <a:ln cap="rnd" cmpd="sng" w="11000">
            <a:solidFill>
              <a:srgbClr val="9B9F8D">
                <a:alpha val="87058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" name="Google Shape;38;p23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23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0" name="Google Shape;40;p23"/>
          <p:cNvSpPr txBox="1"/>
          <p:nvPr>
            <p:ph idx="10" type="dt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23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23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3921"/>
            </a:srgbClr>
          </a:solidFill>
          <a:ln cap="rnd" cmpd="sng" w="11000">
            <a:solidFill>
              <a:srgbClr val="9B9F8D">
                <a:alpha val="87058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2" name="Google Shape;52;p25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25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4" name="Google Shape;54;p25"/>
          <p:cNvSpPr txBox="1"/>
          <p:nvPr>
            <p:ph idx="10" type="dt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25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25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7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3921"/>
            </a:srgbClr>
          </a:solidFill>
          <a:ln cap="rnd" cmpd="sng" w="11000">
            <a:solidFill>
              <a:srgbClr val="9B9F8D">
                <a:alpha val="87058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4" name="Google Shape;64;p27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27"/>
          <p:cNvSpPr txBox="1"/>
          <p:nvPr>
            <p:ph idx="12" type="sldNum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7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  <p:sldLayoutId id="2147483658" r:id="rId3"/>
    <p:sldLayoutId id="2147483659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 txBox="1"/>
          <p:nvPr/>
        </p:nvSpPr>
        <p:spPr>
          <a:xfrm>
            <a:off x="1000125" y="3267075"/>
            <a:ext cx="7407275" cy="9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12900">
              <a:srgbClr val="000000">
                <a:alpha val="7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1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31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9" name="Google Shape;89;p31"/>
          <p:cNvSpPr txBox="1"/>
          <p:nvPr>
            <p:ph idx="10" type="dt"/>
          </p:nvPr>
        </p:nvSpPr>
        <p:spPr>
          <a:xfrm>
            <a:off x="5562600" y="6513512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31"/>
          <p:cNvSpPr txBox="1"/>
          <p:nvPr>
            <p:ph idx="12" type="sldNum"/>
          </p:nvPr>
        </p:nvSpPr>
        <p:spPr>
          <a:xfrm>
            <a:off x="8639175" y="6513512"/>
            <a:ext cx="463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1"/>
          <p:cNvSpPr txBox="1"/>
          <p:nvPr>
            <p:ph idx="11" type="ftr"/>
          </p:nvPr>
        </p:nvSpPr>
        <p:spPr>
          <a:xfrm>
            <a:off x="1600200" y="6513512"/>
            <a:ext cx="39068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3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3921"/>
            </a:srgbClr>
          </a:solidFill>
          <a:ln cap="rnd" cmpd="sng" w="11000">
            <a:solidFill>
              <a:srgbClr val="9B9F8D">
                <a:alpha val="87058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0" name="Google Shape;100;p33"/>
          <p:cNvSpPr txBox="1"/>
          <p:nvPr/>
        </p:nvSpPr>
        <p:spPr>
          <a:xfrm>
            <a:off x="588962" y="1423987"/>
            <a:ext cx="8001000" cy="9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12900">
              <a:srgbClr val="000000">
                <a:alpha val="7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3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33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3" name="Google Shape;103;p33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33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33"/>
          <p:cNvSpPr txBox="1"/>
          <p:nvPr>
            <p:ph idx="12" type="sldNum"/>
          </p:nvPr>
        </p:nvSpPr>
        <p:spPr>
          <a:xfrm>
            <a:off x="8640762" y="6515100"/>
            <a:ext cx="465137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5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3921"/>
            </a:srgbClr>
          </a:solidFill>
          <a:ln cap="rnd" cmpd="sng" w="11000">
            <a:solidFill>
              <a:srgbClr val="9B9F8D">
                <a:alpha val="87058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5" name="Google Shape;115;p35"/>
          <p:cNvSpPr txBox="1"/>
          <p:nvPr/>
        </p:nvSpPr>
        <p:spPr>
          <a:xfrm>
            <a:off x="617537" y="2165350"/>
            <a:ext cx="3748087" cy="9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12900">
              <a:srgbClr val="000000">
                <a:alpha val="74117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5"/>
          <p:cNvSpPr txBox="1"/>
          <p:nvPr/>
        </p:nvSpPr>
        <p:spPr>
          <a:xfrm>
            <a:off x="4800600" y="2165350"/>
            <a:ext cx="3749675" cy="9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12900">
              <a:srgbClr val="000000">
                <a:alpha val="74117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5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5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9" name="Google Shape;119;p35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5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35"/>
          <p:cNvSpPr txBox="1"/>
          <p:nvPr>
            <p:ph idx="12" type="sldNum"/>
          </p:nvPr>
        </p:nvSpPr>
        <p:spPr>
          <a:xfrm>
            <a:off x="8640762" y="6515100"/>
            <a:ext cx="465137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7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3921"/>
            </a:srgbClr>
          </a:solidFill>
          <a:ln cap="rnd" cmpd="sng" w="11000">
            <a:solidFill>
              <a:srgbClr val="9B9F8D">
                <a:alpha val="87058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3" name="Google Shape;133;p37"/>
          <p:cNvSpPr txBox="1"/>
          <p:nvPr/>
        </p:nvSpPr>
        <p:spPr>
          <a:xfrm>
            <a:off x="588962" y="1423987"/>
            <a:ext cx="8001000" cy="9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12900">
              <a:srgbClr val="000000">
                <a:alpha val="7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7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37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6" name="Google Shape;136;p37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7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37"/>
          <p:cNvSpPr txBox="1"/>
          <p:nvPr>
            <p:ph idx="12" type="sldNum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"/>
          <p:cNvSpPr txBox="1"/>
          <p:nvPr>
            <p:ph idx="4294967295" type="ctrTitle"/>
          </p:nvPr>
        </p:nvSpPr>
        <p:spPr>
          <a:xfrm>
            <a:off x="464234" y="381001"/>
            <a:ext cx="82296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228600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800"/>
              <a:buFont typeface="Rockwell"/>
              <a:buNone/>
            </a:pPr>
            <a:r>
              <a:rPr b="0" i="0" lang="en-US" sz="48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Project I: Construct a Lexical Scanner for VC</a:t>
            </a:r>
            <a:endParaRPr b="0" i="0" sz="48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6" name="Google Shape;176;p1"/>
          <p:cNvSpPr txBox="1"/>
          <p:nvPr>
            <p:ph idx="1" type="subTitle"/>
          </p:nvPr>
        </p:nvSpPr>
        <p:spPr>
          <a:xfrm>
            <a:off x="2133600" y="2819400"/>
            <a:ext cx="6559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24687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TS. Nguyễn Văn Vinh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>
                <a:solidFill>
                  <a:srgbClr val="E7E9C9"/>
                </a:solidFill>
              </a:rPr>
              <a:t>Instructions</a:t>
            </a:r>
            <a:endParaRPr b="0" i="0" sz="46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6" name="Google Shape;246;p10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92100" lvl="0" marL="292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⦿"/>
            </a:pPr>
            <a:r>
              <a:rPr lang="en-US" sz="3000"/>
              <a:t>The main goal is to build an state automaton with the capacity to detect morphemes in 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VC programming language</a:t>
            </a:r>
            <a:endParaRPr/>
          </a:p>
          <a:p>
            <a:pPr indent="-292100" lvl="0" marL="292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⦿"/>
            </a:pPr>
            <a:r>
              <a:rPr lang="en-US" sz="3000"/>
              <a:t>Use graphs to achieve this goal</a:t>
            </a:r>
            <a:endParaRPr/>
          </a:p>
          <a:p>
            <a:pPr indent="-292100" lvl="0" marL="292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⦿"/>
            </a:pPr>
            <a:r>
              <a:rPr lang="en-US" sz="3000"/>
              <a:t>Transition graphs should be drawn independently</a:t>
            </a:r>
            <a:endParaRPr/>
          </a:p>
          <a:p>
            <a:pPr indent="-292100" lvl="0" marL="292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⦿"/>
            </a:pPr>
            <a:r>
              <a:rPr lang="en-US" sz="3000"/>
              <a:t>To simplify running process, we can use characters as shorthand for transition</a:t>
            </a:r>
            <a:endParaRPr/>
          </a:p>
          <a:p>
            <a:pPr indent="-158750" lvl="0" marL="292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92100" lvl="0" marL="292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⦿"/>
            </a:pPr>
            <a:r>
              <a:rPr lang="en-US" sz="3000"/>
              <a:t>The below is a limited version of 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VC</a:t>
            </a:r>
            <a:r>
              <a:rPr lang="en-US" sz="3000"/>
              <a:t> used as an example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1-4</a:t>
            </a:r>
            <a:r>
              <a:rPr lang="en-US" sz="3000"/>
              <a:t> indicate the steps to create the transition table from these rules.</a:t>
            </a:r>
            <a:endParaRPr/>
          </a:p>
          <a:p>
            <a:pPr indent="-15875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7" name="Google Shape;247;p10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0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ct val="100000"/>
              <a:buFont typeface="Rockwell"/>
              <a:buNone/>
            </a:pPr>
            <a:r>
              <a:rPr b="0" i="0" lang="en-US" sz="40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1. </a:t>
            </a:r>
            <a:r>
              <a:rPr lang="en-US" sz="4000">
                <a:solidFill>
                  <a:srgbClr val="E7E9C9"/>
                </a:solidFill>
              </a:rPr>
              <a:t>List of all morpheme</a:t>
            </a:r>
            <a:br>
              <a:rPr b="0" i="0" lang="en-US" sz="40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</a:br>
            <a:endParaRPr b="0" i="0" sz="40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4" name="Google Shape;254;p11"/>
          <p:cNvSpPr txBox="1"/>
          <p:nvPr>
            <p:ph idx="1" type="body"/>
          </p:nvPr>
        </p:nvSpPr>
        <p:spPr>
          <a:xfrm>
            <a:off x="381000" y="1574225"/>
            <a:ext cx="8382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Consider this subset VC with these morphemes:</a:t>
            </a:r>
            <a:b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</a:br>
            <a:endParaRPr/>
          </a:p>
          <a:p>
            <a:pPr indent="-292100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/>
              <a:t>name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→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2400"/>
              <a:t>character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 ( </a:t>
            </a:r>
            <a:r>
              <a:rPr lang="en-US" sz="2400"/>
              <a:t>character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|</a:t>
            </a:r>
            <a:r>
              <a:rPr lang="en-US" sz="2400"/>
              <a:t> number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)*</a:t>
            </a:r>
            <a:endParaRPr/>
          </a:p>
          <a:p>
            <a:pPr indent="-292100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/>
              <a:t>relation </a:t>
            </a:r>
            <a:r>
              <a:rPr b="1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→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&lt; | &lt;= | = | &lt;&gt; | &gt; | &gt;=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/>
              <a:t>e_notation_float </a:t>
            </a:r>
            <a:r>
              <a:rPr b="1" lang="en-US" sz="2400"/>
              <a:t>→</a:t>
            </a:r>
            <a:r>
              <a:rPr lang="en-US" sz="2400"/>
              <a:t> number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+ (. </a:t>
            </a:r>
            <a:r>
              <a:rPr lang="en-US" sz="2400"/>
              <a:t>number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+ ) ? ( E ( + | - ) ? </a:t>
            </a:r>
            <a:r>
              <a:rPr lang="en-US" sz="2400"/>
              <a:t>number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+) ?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/>
              <a:t>float 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→</a:t>
            </a:r>
            <a:r>
              <a:rPr lang="en-US" sz="2400"/>
              <a:t> number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+ . </a:t>
            </a:r>
            <a:r>
              <a:rPr lang="en-US" sz="2400"/>
              <a:t>number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/>
              <a:t>int 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→</a:t>
            </a:r>
            <a:r>
              <a:rPr lang="en-US" sz="2400"/>
              <a:t> number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/>
          </a:p>
          <a:p>
            <a:pPr indent="-18542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5" name="Google Shape;255;p11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2"/>
          <p:cNvSpPr txBox="1"/>
          <p:nvPr>
            <p:ph idx="4294967295"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ct val="100000"/>
              <a:buFont typeface="Rockwell"/>
              <a:buNone/>
            </a:pPr>
            <a:r>
              <a:rPr b="0" i="0" lang="en-US" sz="46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2. </a:t>
            </a:r>
            <a:r>
              <a:rPr lang="en-US">
                <a:solidFill>
                  <a:srgbClr val="E7E9C9"/>
                </a:solidFill>
              </a:rPr>
              <a:t>Creating transition graph for morphene </a:t>
            </a:r>
            <a:r>
              <a:rPr b="1" lang="en-US">
                <a:solidFill>
                  <a:srgbClr val="E7E9C9"/>
                </a:solidFill>
              </a:rPr>
              <a:t>name</a:t>
            </a:r>
            <a:r>
              <a:rPr lang="en-US">
                <a:solidFill>
                  <a:srgbClr val="E7E9C9"/>
                </a:solidFill>
              </a:rPr>
              <a:t> </a:t>
            </a:r>
            <a:endParaRPr b="0" i="0" sz="46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aphicFrame>
        <p:nvGraphicFramePr>
          <p:cNvPr id="262" name="Google Shape;262;p12"/>
          <p:cNvGraphicFramePr/>
          <p:nvPr/>
        </p:nvGraphicFramePr>
        <p:xfrm>
          <a:off x="928687" y="1928812"/>
          <a:ext cx="4214812" cy="2355850"/>
        </p:xfrm>
        <a:graphic>
          <a:graphicData uri="http://schemas.openxmlformats.org/presentationml/2006/ole">
            <mc:AlternateContent>
              <mc:Choice Requires="v">
                <p:oleObj r:id="rId4" imgH="2355850" imgW="4214812" progId="Visio.Drawing.6" spid="_x0000_s1">
                  <p:embed/>
                </p:oleObj>
              </mc:Choice>
              <mc:Fallback>
                <p:oleObj r:id="rId5" imgH="2355850" imgW="4214812" progId="Visio.Drawing.6">
                  <p:embed/>
                  <p:pic>
                    <p:nvPicPr>
                      <p:cNvPr id="262" name="Google Shape;262;p12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8687" y="1928812"/>
                        <a:ext cx="4214812" cy="235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b="0" i="0" lang="en-US" sz="33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2. </a:t>
            </a:r>
            <a:r>
              <a:rPr lang="en-US" sz="3300">
                <a:solidFill>
                  <a:srgbClr val="E7E9C9"/>
                </a:solidFill>
              </a:rPr>
              <a:t>Creating transition graph for morphenes</a:t>
            </a:r>
            <a:r>
              <a:rPr b="0" i="0" lang="en-US" sz="33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: </a:t>
            </a:r>
            <a:r>
              <a:rPr b="1" lang="en-US" sz="3300">
                <a:solidFill>
                  <a:srgbClr val="E7E9C9"/>
                </a:solidFill>
              </a:rPr>
              <a:t>e_notation_float</a:t>
            </a:r>
            <a:r>
              <a:rPr b="1" i="0" lang="en-US" sz="3300" u="none" cap="none" strike="noStrike">
                <a:solidFill>
                  <a:srgbClr val="E7E9C9"/>
                </a:solidFill>
              </a:rPr>
              <a:t>,</a:t>
            </a:r>
            <a:r>
              <a:rPr b="1" lang="en-US" sz="3300">
                <a:solidFill>
                  <a:srgbClr val="E7E9C9"/>
                </a:solidFill>
              </a:rPr>
              <a:t> float</a:t>
            </a:r>
            <a:r>
              <a:rPr b="1" i="0" lang="en-US" sz="3300" u="none" cap="none" strike="noStrike">
                <a:solidFill>
                  <a:srgbClr val="E7E9C9"/>
                </a:solidFill>
              </a:rPr>
              <a:t>, </a:t>
            </a:r>
            <a:r>
              <a:rPr b="1" lang="en-US" sz="3300">
                <a:solidFill>
                  <a:srgbClr val="E7E9C9"/>
                </a:solidFill>
              </a:rPr>
              <a:t>int</a:t>
            </a:r>
            <a:endParaRPr b="1" i="0" sz="3300" u="none" cap="none" strike="noStrike">
              <a:solidFill>
                <a:srgbClr val="E7E9C9"/>
              </a:solidFill>
            </a:endParaRPr>
          </a:p>
        </p:txBody>
      </p:sp>
      <p:sp>
        <p:nvSpPr>
          <p:cNvPr id="268" name="Google Shape;268;p13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3"/>
          <p:cNvSpPr txBox="1"/>
          <p:nvPr/>
        </p:nvSpPr>
        <p:spPr>
          <a:xfrm>
            <a:off x="0" y="20383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0" name="Google Shape;270;p13"/>
          <p:cNvGraphicFramePr/>
          <p:nvPr/>
        </p:nvGraphicFramePr>
        <p:xfrm>
          <a:off x="266700" y="1487500"/>
          <a:ext cx="8610600" cy="5027613"/>
        </p:xfrm>
        <a:graphic>
          <a:graphicData uri="http://schemas.openxmlformats.org/presentationml/2006/ole">
            <mc:AlternateContent>
              <mc:Choice Requires="v">
                <p:oleObj r:id="rId4" imgH="5027613" imgW="8610600" progId="Visio.Drawing.11" spid="_x0000_s1">
                  <p:embed/>
                </p:oleObj>
              </mc:Choice>
              <mc:Fallback>
                <p:oleObj r:id="rId5" imgH="5027613" imgW="8610600" progId="Visio.Drawing.11">
                  <p:embed/>
                  <p:pic>
                    <p:nvPicPr>
                      <p:cNvPr id="270" name="Google Shape;270;p1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66700" y="1487500"/>
                        <a:ext cx="8610600" cy="502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6" name="Google Shape;276;p14"/>
          <p:cNvGraphicFramePr/>
          <p:nvPr/>
        </p:nvGraphicFramePr>
        <p:xfrm>
          <a:off x="1219200" y="-107950"/>
          <a:ext cx="7162800" cy="6965950"/>
        </p:xfrm>
        <a:graphic>
          <a:graphicData uri="http://schemas.openxmlformats.org/presentationml/2006/ole">
            <mc:AlternateContent>
              <mc:Choice Requires="v">
                <p:oleObj r:id="rId4" imgH="6965950" imgW="7162800" progId="Visio.Drawing.11" spid="_x0000_s1">
                  <p:embed/>
                </p:oleObj>
              </mc:Choice>
              <mc:Fallback>
                <p:oleObj r:id="rId5" imgH="6965950" imgW="7162800" progId="Visio.Drawing.11">
                  <p:embed/>
                  <p:pic>
                    <p:nvPicPr>
                      <p:cNvPr id="276" name="Google Shape;276;p14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219200" y="-107950"/>
                        <a:ext cx="7162800" cy="696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" name="Google Shape;277;p14"/>
          <p:cNvSpPr txBox="1"/>
          <p:nvPr/>
        </p:nvSpPr>
        <p:spPr>
          <a:xfrm>
            <a:off x="5715008" y="357166"/>
            <a:ext cx="2928958" cy="25717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3600"/>
              <a:buFont typeface="Rockwell"/>
              <a:buNone/>
            </a:pPr>
            <a:r>
              <a:rPr b="0" i="0" lang="en-US" sz="36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3. Combine all morphenes graph to main graph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5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b="0" i="0" lang="en-US" sz="46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4. </a:t>
            </a:r>
            <a:r>
              <a:rPr lang="en-US">
                <a:solidFill>
                  <a:srgbClr val="E7E9C9"/>
                </a:solidFill>
              </a:rPr>
              <a:t>Building transition table</a:t>
            </a:r>
            <a:endParaRPr b="0" i="0" sz="46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4" name="Google Shape;284;p15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Table</a:t>
            </a:r>
            <a:endParaRPr/>
          </a:p>
          <a:p>
            <a:pPr indent="-228599" lvl="1" marL="6397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</a:pPr>
            <a:r>
              <a:rPr b="0" i="0" lang="en-US" sz="26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10</a:t>
            </a:r>
            <a:r>
              <a:rPr lang="en-US"/>
              <a:t> row</a:t>
            </a:r>
            <a:r>
              <a:rPr b="0" i="0" lang="en-US" sz="26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</a:t>
            </a:r>
            <a:r>
              <a:rPr lang="en-US"/>
              <a:t>each row equivalent to a state</a:t>
            </a:r>
            <a:endParaRPr/>
          </a:p>
          <a:p>
            <a:pPr indent="-228599" lvl="1" marL="6397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</a:pPr>
            <a:r>
              <a:rPr b="0" i="0" lang="en-US" sz="26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8 </a:t>
            </a:r>
            <a:r>
              <a:rPr lang="en-US"/>
              <a:t>column</a:t>
            </a:r>
            <a:r>
              <a:rPr b="0" i="0" lang="en-US" sz="26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: </a:t>
            </a:r>
            <a:r>
              <a:rPr lang="en-US"/>
              <a:t>Each character fed into the program is categorized as character</a:t>
            </a:r>
            <a:r>
              <a:rPr b="0" i="0" lang="en-US" sz="26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</a:t>
            </a:r>
            <a:r>
              <a:rPr lang="en-US"/>
              <a:t>number</a:t>
            </a:r>
            <a:r>
              <a:rPr b="0" i="0" lang="en-US" sz="26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E, ., &lt;, =, &gt;,+/- (</a:t>
            </a:r>
            <a:r>
              <a:rPr lang="en-US"/>
              <a:t>8 different character types in total</a:t>
            </a:r>
            <a:r>
              <a:rPr b="0" i="0" lang="en-US" sz="26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).</a:t>
            </a:r>
            <a:endParaRPr/>
          </a:p>
          <a:p>
            <a:pPr indent="-80009" lvl="1" marL="6397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None/>
            </a:pPr>
            <a:r>
              <a:t/>
            </a:r>
            <a:endParaRPr b="0" i="0" sz="26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Question: Why do we only have 10 rows instead of 20 (same as the main graph’s number of nodes)</a:t>
            </a: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6"/>
          <p:cNvSpPr txBox="1"/>
          <p:nvPr>
            <p:ph idx="4294967295"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>
                <a:solidFill>
                  <a:srgbClr val="E7E9C9"/>
                </a:solidFill>
              </a:rPr>
              <a:t>Transition Table</a:t>
            </a:r>
            <a:r>
              <a:rPr b="0" i="0" lang="en-US" sz="46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10x8</a:t>
            </a:r>
            <a:endParaRPr/>
          </a:p>
        </p:txBody>
      </p:sp>
      <p:graphicFrame>
        <p:nvGraphicFramePr>
          <p:cNvPr id="291" name="Google Shape;291;p16"/>
          <p:cNvGraphicFramePr/>
          <p:nvPr/>
        </p:nvGraphicFramePr>
        <p:xfrm>
          <a:off x="1066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{71197CBB-6569-40FE-B4E3-BBEF890EADAD}</a:tableStyleId>
              </a:tblPr>
              <a:tblGrid>
                <a:gridCol w="1009650"/>
                <a:gridCol w="722300"/>
                <a:gridCol w="790575"/>
                <a:gridCol w="596900"/>
                <a:gridCol w="1108075"/>
                <a:gridCol w="946150"/>
                <a:gridCol w="790575"/>
                <a:gridCol w="788975"/>
                <a:gridCol w="790575"/>
              </a:tblGrid>
              <a:tr h="365125">
                <a:tc rowSpan="2"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1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State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8"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1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Input category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41350">
                <a:tc vMerge="1"/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&lt;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=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&gt;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Character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Number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+/-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7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>
                <a:solidFill>
                  <a:srgbClr val="E7E9C9"/>
                </a:solidFill>
              </a:rPr>
              <a:t>Notes</a:t>
            </a:r>
            <a:endParaRPr b="0" i="0" sz="46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7" name="Google Shape;297;p17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In this simplified project, we don’t construct regex analysis modules</a:t>
            </a: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</a:t>
            </a:r>
            <a:r>
              <a:rPr lang="en-US"/>
              <a:t>converting regex to </a:t>
            </a: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NFA (Thompson algorithm), </a:t>
            </a:r>
            <a:r>
              <a:rPr lang="en-US"/>
              <a:t>converting </a:t>
            </a: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NFA </a:t>
            </a:r>
            <a:r>
              <a:rPr lang="en-US"/>
              <a:t>to </a:t>
            </a: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DFA, </a:t>
            </a:r>
            <a:r>
              <a:rPr lang="en-US"/>
              <a:t>etc</a:t>
            </a: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Why</a:t>
            </a: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?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</a:pPr>
            <a:r>
              <a:rPr lang="en-US"/>
              <a:t>Automaton is already build manually outside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</a:pPr>
            <a:r>
              <a:rPr lang="en-US"/>
              <a:t>Lessen the amount of code needed</a:t>
            </a:r>
            <a:endParaRPr/>
          </a:p>
          <a:p>
            <a:pPr indent="-17653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986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4986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4986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92100" lvl="0" marL="2921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Noto Sans Symbols"/>
              <a:buNone/>
            </a:pPr>
            <a:r>
              <a:rPr i="1" lang="en-US" sz="3600"/>
              <a:t>Good luck</a:t>
            </a:r>
            <a:r>
              <a:rPr b="0" i="1" lang="en-US" sz="36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!</a:t>
            </a:r>
            <a:endParaRPr/>
          </a:p>
        </p:txBody>
      </p:sp>
      <p:sp>
        <p:nvSpPr>
          <p:cNvPr id="305" name="Google Shape;305;p18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8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>
                <a:solidFill>
                  <a:srgbClr val="E7E9C9"/>
                </a:solidFill>
              </a:rPr>
              <a:t>Content</a:t>
            </a:r>
            <a:endParaRPr b="0" i="0" sz="46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2" name="Google Shape;182;p2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Important Information</a:t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b="0" i="0" lang="en-US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VC Language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Problem Definition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Instructions</a:t>
            </a:r>
            <a:endParaRPr/>
          </a:p>
        </p:txBody>
      </p:sp>
      <p:sp>
        <p:nvSpPr>
          <p:cNvPr id="183" name="Google Shape;183;p2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>
                <a:solidFill>
                  <a:srgbClr val="E7E9C9"/>
                </a:solidFill>
              </a:rPr>
              <a:t>Important Information</a:t>
            </a:r>
            <a:endParaRPr b="0" i="0" sz="46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0" name="Google Shape;190;p3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52095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⦿"/>
            </a:pPr>
            <a:r>
              <a:rPr lang="en-US" sz="2800"/>
              <a:t>Group size</a:t>
            </a:r>
            <a:r>
              <a:rPr b="0" i="0" lang="en-US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: </a:t>
            </a:r>
            <a:r>
              <a:rPr lang="en-US" sz="2800"/>
              <a:t>5-6 students</a:t>
            </a:r>
            <a:endParaRPr sz="2800"/>
          </a:p>
          <a:p>
            <a:pPr indent="-252095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⦿"/>
            </a:pPr>
            <a:r>
              <a:rPr lang="en-US" sz="2800"/>
              <a:t>Duration</a:t>
            </a:r>
            <a:r>
              <a:rPr b="0" i="0" lang="en-US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: </a:t>
            </a:r>
            <a:r>
              <a:rPr lang="en-US" sz="2800"/>
              <a:t>3</a:t>
            </a:r>
            <a:r>
              <a:rPr b="0" i="0" lang="en-US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2800"/>
              <a:t>weeks </a:t>
            </a:r>
            <a:r>
              <a:rPr b="0" i="0" lang="en-US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(</a:t>
            </a:r>
            <a:r>
              <a:rPr lang="en-US" sz="2800"/>
              <a:t>28/02</a:t>
            </a:r>
            <a:r>
              <a:rPr lang="en-US" sz="2800"/>
              <a:t> - 21</a:t>
            </a:r>
            <a:r>
              <a:rPr lang="en-US" sz="2800"/>
              <a:t>/03</a:t>
            </a:r>
            <a:r>
              <a:rPr b="0" i="0" lang="en-US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)</a:t>
            </a:r>
            <a:endParaRPr sz="2800"/>
          </a:p>
          <a:p>
            <a:pPr indent="-252095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⦿"/>
            </a:pPr>
            <a:r>
              <a:rPr lang="en-US" sz="2800"/>
              <a:t>Technical requirements</a:t>
            </a:r>
            <a:endParaRPr sz="2800"/>
          </a:p>
          <a:p>
            <a:pPr indent="-197737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Rockwell"/>
              <a:buChar char="•"/>
            </a:pPr>
            <a:r>
              <a:rPr lang="en-US" sz="1800"/>
              <a:t>Use one of </a:t>
            </a: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C++, Java, Python</a:t>
            </a:r>
            <a:endParaRPr/>
          </a:p>
          <a:p>
            <a:pPr indent="-197737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Rockwell"/>
              <a:buChar char="•"/>
            </a:pPr>
            <a:r>
              <a:rPr lang="en-US" sz="1800"/>
              <a:t>The lexical scanner must be an automaton</a:t>
            </a:r>
            <a:endParaRPr sz="2800"/>
          </a:p>
          <a:p>
            <a:pPr indent="-252095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⦿"/>
            </a:pPr>
            <a:r>
              <a:rPr lang="en-US" sz="2800"/>
              <a:t>Submission</a:t>
            </a:r>
            <a:r>
              <a:rPr b="0" i="0" lang="en-US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: </a:t>
            </a:r>
            <a:endParaRPr sz="2800"/>
          </a:p>
          <a:p>
            <a:pPr indent="-197737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Rockwell"/>
              <a:buChar char="•"/>
            </a:pPr>
            <a:r>
              <a:rPr lang="en-US" sz="1800"/>
              <a:t>To email: quan94fm@gmail.com</a:t>
            </a:r>
            <a:endParaRPr/>
          </a:p>
          <a:p>
            <a:pPr indent="-197737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Rockwell"/>
              <a:buChar char="•"/>
            </a:pPr>
            <a:r>
              <a:rPr lang="en-US" sz="1800"/>
              <a:t>Must be formatted as follow</a:t>
            </a:r>
            <a:endParaRPr/>
          </a:p>
          <a:p>
            <a:pPr indent="-160019" lvl="2" marL="8223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ct val="100000"/>
              <a:buFont typeface="Noto Sans Symbols"/>
              <a:buChar char="●"/>
            </a:pPr>
            <a:r>
              <a:rPr lang="en-US" sz="1600"/>
              <a:t>File </a:t>
            </a:r>
            <a:r>
              <a:rPr b="0" i="0" lang="en-US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zip</a:t>
            </a:r>
            <a:endParaRPr/>
          </a:p>
          <a:p>
            <a:pPr indent="-160019" lvl="2" marL="8223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ct val="100000"/>
              <a:buFont typeface="Noto Sans Symbols"/>
              <a:buChar char="●"/>
            </a:pPr>
            <a:r>
              <a:rPr lang="en-US" sz="1600"/>
              <a:t>Filename</a:t>
            </a:r>
            <a:r>
              <a:rPr b="0" i="0" lang="en-US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: </a:t>
            </a:r>
            <a:r>
              <a:rPr lang="en-US" sz="1600"/>
              <a:t>&lt;classname&gt;</a:t>
            </a:r>
            <a:r>
              <a:rPr b="0" i="0" lang="en-US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_</a:t>
            </a:r>
            <a:r>
              <a:rPr lang="en-US" sz="1600"/>
              <a:t>project</a:t>
            </a:r>
            <a:r>
              <a:rPr b="0" i="0" lang="en-US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1_</a:t>
            </a:r>
            <a:r>
              <a:rPr lang="en-US" sz="1600"/>
              <a:t>group</a:t>
            </a:r>
            <a:r>
              <a:rPr b="0" i="0" lang="en-US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&lt;</a:t>
            </a:r>
            <a:r>
              <a:rPr lang="en-US" sz="1600"/>
              <a:t>groupindex</a:t>
            </a:r>
            <a:r>
              <a:rPr b="0" i="0" lang="en-US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&gt;.zip</a:t>
            </a:r>
            <a:endParaRPr/>
          </a:p>
          <a:p>
            <a:pPr indent="-160019" lvl="2" marL="8223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ct val="100000"/>
              <a:buFont typeface="Noto Sans Symbols"/>
              <a:buChar char="●"/>
            </a:pPr>
            <a:r>
              <a:rPr lang="en-US" sz="1600"/>
              <a:t>NOTE</a:t>
            </a:r>
            <a:r>
              <a:rPr b="0" i="0" lang="en-US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:  </a:t>
            </a:r>
            <a:r>
              <a:rPr lang="en-US" sz="1600"/>
              <a:t>Group index started from 1</a:t>
            </a:r>
            <a:endParaRPr/>
          </a:p>
          <a:p>
            <a:pPr indent="-190500" lvl="4" marL="11874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ct val="10000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	</a:t>
            </a:r>
            <a:r>
              <a:rPr b="0" i="0" lang="en-US" sz="1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       </a:t>
            </a:r>
            <a:r>
              <a:rPr lang="en-US" sz="1800"/>
              <a:t>Classname is defined as the school designation eg. INT2424</a:t>
            </a: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endParaRPr/>
          </a:p>
          <a:p>
            <a:pPr indent="-190500" lvl="4" marL="11874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ct val="100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	</a:t>
            </a:r>
            <a:r>
              <a:rPr lang="en-US" sz="1800"/>
              <a:t>Mail heading is [Compiler]&lt;filename&gt;</a:t>
            </a:r>
            <a:endParaRPr sz="1800"/>
          </a:p>
          <a:p>
            <a:pPr indent="-190500" lvl="4" marL="11874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ct val="100000"/>
              <a:buFont typeface="Noto Sans Symbols"/>
              <a:buNone/>
            </a:pPr>
            <a:r>
              <a:t/>
            </a:r>
            <a:endParaRPr sz="1800"/>
          </a:p>
          <a:p>
            <a:pPr indent="-24638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⦿"/>
            </a:pPr>
            <a:r>
              <a:rPr lang="en-US"/>
              <a:t>Found occurrences of copying/cheating will be failed immediately</a:t>
            </a:r>
            <a:endParaRPr/>
          </a:p>
          <a:p>
            <a:pPr indent="-197737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Rockwell"/>
              <a:buChar char="•"/>
            </a:pPr>
            <a:r>
              <a:rPr lang="en-US" sz="1800"/>
              <a:t>All instances of copying code will be punished. Groups and students can share their concepts and structure with each other, but not their code</a:t>
            </a: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r>
              <a:rPr lang="en-US" sz="1800"/>
              <a:t>The goal is to create programs with well formatted code, ease of reading</a:t>
            </a: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</a:t>
            </a:r>
            <a:r>
              <a:rPr lang="en-US" sz="1800"/>
              <a:t> and efficient runtime</a:t>
            </a: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1" name="Google Shape;191;p3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"/>
          <p:cNvSpPr txBox="1"/>
          <p:nvPr>
            <p:ph idx="4294967295"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53975" lvl="0" marL="5397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ACB"/>
              </a:buClr>
              <a:buSzPts val="4600"/>
              <a:buFont typeface="Rockwell"/>
              <a:buNone/>
            </a:pPr>
            <a:r>
              <a:rPr lang="en-US"/>
              <a:t>Grading Barriers</a:t>
            </a:r>
            <a:endParaRPr/>
          </a:p>
        </p:txBody>
      </p:sp>
      <p:sp>
        <p:nvSpPr>
          <p:cNvPr id="198" name="Google Shape;198;p4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⦿"/>
            </a:pPr>
            <a:r>
              <a:rPr lang="en-US" sz="2000"/>
              <a:t>This project will equate to </a:t>
            </a:r>
            <a:r>
              <a:rPr b="0" i="0" lang="en-US" sz="2000" u="none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20 </a:t>
            </a:r>
            <a:r>
              <a:rPr lang="en-US" sz="2000">
                <a:solidFill>
                  <a:srgbClr val="00B0F0"/>
                </a:solidFill>
              </a:rPr>
              <a:t>points</a:t>
            </a:r>
            <a:r>
              <a:rPr b="0" i="0" lang="en-US" sz="2000" u="none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2000"/>
              <a:t>and will have two differently graded sections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: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ckwell"/>
              <a:buChar char="•"/>
            </a:pPr>
            <a:r>
              <a:rPr lang="en-US" sz="2000"/>
              <a:t>Report by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pdf</a:t>
            </a: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2000"/>
              <a:t>or</a:t>
            </a: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doc</a:t>
            </a: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(report) – </a:t>
            </a:r>
            <a:r>
              <a:rPr b="0" i="0" lang="en-US" sz="2000" u="none" cap="none" strike="noStrike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8 </a:t>
            </a:r>
            <a:r>
              <a:rPr lang="en-US" sz="2000">
                <a:solidFill>
                  <a:srgbClr val="00B0F0"/>
                </a:solidFill>
              </a:rPr>
              <a:t>point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ckwell"/>
              <a:buChar char="•"/>
            </a:pPr>
            <a:r>
              <a:rPr lang="en-US" sz="2000"/>
              <a:t>S</a:t>
            </a: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ource code</a:t>
            </a:r>
            <a:r>
              <a:rPr lang="en-US" sz="2000"/>
              <a:t> </a:t>
            </a: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- </a:t>
            </a:r>
            <a:r>
              <a:rPr b="0" i="0" lang="en-US" sz="2000" u="none" cap="none" strike="noStrike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12 </a:t>
            </a:r>
            <a:r>
              <a:rPr lang="en-US" sz="2000">
                <a:solidFill>
                  <a:srgbClr val="00B0F0"/>
                </a:solidFill>
              </a:rPr>
              <a:t>point</a:t>
            </a:r>
            <a:endParaRPr/>
          </a:p>
          <a:p>
            <a:pPr indent="-190500" lvl="2" marL="8223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</a:pPr>
            <a:r>
              <a:rPr lang="en-US" sz="2000"/>
              <a:t>Source code in your programming language</a:t>
            </a:r>
            <a:endParaRPr/>
          </a:p>
          <a:p>
            <a:pPr indent="-190500" lvl="2" marL="8223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README (pdf, doc, txt, md)</a:t>
            </a:r>
            <a:endParaRPr/>
          </a:p>
          <a:p>
            <a:pPr indent="-2032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⦿"/>
            </a:pPr>
            <a:r>
              <a:rPr lang="en-US" sz="1800"/>
              <a:t>The source code should be properly commented and explained</a:t>
            </a:r>
            <a:r>
              <a:rPr b="0" i="0" lang="en-US" sz="18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r>
              <a:rPr lang="en-US" sz="1800"/>
              <a:t>For comments, it’s important to mention the algorithm and sections’ purpose</a:t>
            </a:r>
            <a:r>
              <a:rPr b="0" i="0" lang="en-US" sz="18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</a:t>
            </a:r>
            <a:r>
              <a:rPr lang="en-US" sz="1800"/>
              <a:t>with the goal of showing the flow of your code throughout the function</a:t>
            </a:r>
            <a:r>
              <a:rPr b="0" i="0" lang="en-US" sz="18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r>
              <a:rPr lang="en-US" sz="1800"/>
              <a:t>Instruction on how to run the source code and examples are also required in the main report</a:t>
            </a:r>
            <a:r>
              <a:rPr b="0" i="0" lang="en-US" sz="18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endParaRPr sz="1800"/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⦿"/>
            </a:pPr>
            <a:r>
              <a:rPr lang="en-US" sz="1800"/>
              <a:t>Beside the main report</a:t>
            </a:r>
            <a:r>
              <a:rPr b="0" i="0" lang="en-US" sz="18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 </a:t>
            </a:r>
            <a:r>
              <a:rPr lang="en-US" sz="1800"/>
              <a:t>your code also need a </a:t>
            </a:r>
            <a:r>
              <a:rPr b="0" i="0" lang="en-US" sz="18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README file </a:t>
            </a:r>
            <a:r>
              <a:rPr lang="en-US" sz="1800"/>
              <a:t>that serves as running instruction and detailing your project structure. At the bare minimum, it should contain all necessary information to run your code.</a:t>
            </a:r>
            <a:endParaRPr sz="1600"/>
          </a:p>
          <a:p>
            <a:pPr indent="-2032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9" name="Google Shape;199;p4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"/>
          <p:cNvSpPr txBox="1"/>
          <p:nvPr>
            <p:ph idx="4294967295"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53975" lvl="0" marL="5397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ACB"/>
              </a:buClr>
              <a:buSzPts val="4600"/>
              <a:buFont typeface="Rockwell"/>
              <a:buNone/>
            </a:pPr>
            <a:r>
              <a:rPr lang="en-US"/>
              <a:t>Penalties</a:t>
            </a:r>
            <a:endParaRPr b="0" i="0" sz="4600" u="none" cap="none" strike="noStrike">
              <a:solidFill>
                <a:srgbClr val="E7EACB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6" name="Google Shape;206;p5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⦿"/>
            </a:pPr>
            <a:r>
              <a:rPr lang="en-US" sz="2000"/>
              <a:t>For every late day after the deadline 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(</a:t>
            </a:r>
            <a:r>
              <a:rPr b="1" i="0" lang="en-US" sz="2000" u="none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0h </a:t>
            </a:r>
            <a:r>
              <a:rPr b="1" lang="en-US" sz="2000">
                <a:solidFill>
                  <a:srgbClr val="00B0F0"/>
                </a:solidFill>
              </a:rPr>
              <a:t>03/11</a:t>
            </a:r>
            <a:r>
              <a:rPr b="1" i="0" lang="en-US" sz="2000" u="none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/20</a:t>
            </a:r>
            <a:r>
              <a:rPr b="1" lang="en-US" sz="2000">
                <a:solidFill>
                  <a:srgbClr val="00B0F0"/>
                </a:solidFill>
              </a:rPr>
              <a:t>21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), 5% of your </a:t>
            </a:r>
            <a:r>
              <a:rPr lang="en-US" sz="2000"/>
              <a:t>score will be deducted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r>
              <a:rPr lang="en-US" sz="2000"/>
              <a:t>The maximum delay is a week/7 days after the deadline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r>
              <a:rPr lang="en-US" sz="2000"/>
              <a:t>You can ask for an extension which will raise this delay period to 14 days, however, barring a very convincing case the score deduction will still applies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r>
              <a:rPr lang="en-US" sz="2000"/>
              <a:t>After these legal delay period, your project cannot be accepted under any circumstances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⦿"/>
            </a:pPr>
            <a:r>
              <a:rPr lang="en-US" sz="2000"/>
              <a:t>You must submit your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i="0" lang="en-US" sz="2000" u="none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report, </a:t>
            </a:r>
            <a:r>
              <a:rPr b="1" lang="en-US" sz="2000">
                <a:solidFill>
                  <a:srgbClr val="00B0F0"/>
                </a:solidFill>
              </a:rPr>
              <a:t>source code, and all corresponding documentation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r>
              <a:rPr lang="en-US" sz="2000"/>
              <a:t>You can submit patches to your source code after the initial submission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</a:t>
            </a:r>
            <a:r>
              <a:rPr lang="en-US" sz="2000"/>
              <a:t> however you will receive a penalty depending on the severity of the changes and the time of your patch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r>
              <a:rPr lang="en-US" sz="2000"/>
              <a:t>If your source code can’t compile, we will notify you to fix it with a patch, in which case the same rules above applies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endParaRPr/>
          </a:p>
          <a:p>
            <a:pPr indent="-2032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7" name="Google Shape;207;p5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5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b="0" i="0" lang="en-US" sz="46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VC Language</a:t>
            </a:r>
            <a:endParaRPr b="0" i="0" sz="46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4" name="Google Shape;214;p6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See document on courses site</a:t>
            </a: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!</a:t>
            </a:r>
            <a:endParaRPr/>
          </a:p>
        </p:txBody>
      </p:sp>
      <p:sp>
        <p:nvSpPr>
          <p:cNvPr id="215" name="Google Shape;215;p6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6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>
                <a:solidFill>
                  <a:srgbClr val="E7E9C9"/>
                </a:solidFill>
              </a:rPr>
              <a:t>Problem Definition</a:t>
            </a:r>
            <a:endParaRPr b="0" i="0" sz="46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2" name="Google Shape;222;p7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Building a Lexical Scanner for VC language</a:t>
            </a: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: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</a:pPr>
            <a:r>
              <a:rPr lang="en-US"/>
              <a:t>Identify all morphemes found within the VC file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</a:pPr>
            <a:r>
              <a:rPr lang="en-US"/>
              <a:t>Raise compilation errors if available</a:t>
            </a:r>
            <a:endParaRPr/>
          </a:p>
        </p:txBody>
      </p:sp>
      <p:sp>
        <p:nvSpPr>
          <p:cNvPr id="223" name="Google Shape;223;p7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7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b="0" i="0" lang="en-US" sz="46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Input, output, </a:t>
            </a:r>
            <a:r>
              <a:rPr lang="en-US">
                <a:solidFill>
                  <a:srgbClr val="E7E9C9"/>
                </a:solidFill>
              </a:rPr>
              <a:t>automaton file</a:t>
            </a:r>
            <a:endParaRPr b="0" i="0" sz="46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0" name="Google Shape;230;p8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⦿"/>
            </a:pP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Input: text file (*.vc) </a:t>
            </a:r>
            <a:r>
              <a:rPr lang="en-US" sz="3000"/>
              <a:t>containing 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VC code</a:t>
            </a:r>
            <a:endParaRPr/>
          </a:p>
          <a:p>
            <a:pPr indent="-292100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⦿"/>
            </a:pP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Output: </a:t>
            </a:r>
            <a:r>
              <a:rPr lang="en-US" sz="3000"/>
              <a:t>text file 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(*.vctok)</a:t>
            </a:r>
            <a:r>
              <a:rPr lang="en-US" sz="3000"/>
              <a:t> containing the list of words of the input file, each word on a line</a:t>
            </a:r>
            <a:endParaRPr/>
          </a:p>
          <a:p>
            <a:pPr indent="-292100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⦿"/>
            </a:pPr>
            <a:r>
              <a:rPr lang="en-US" sz="3000"/>
              <a:t>Automaton data 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(*.dat): </a:t>
            </a:r>
            <a:r>
              <a:rPr lang="en-US" sz="3000"/>
              <a:t>containing starting states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</a:t>
            </a:r>
            <a:r>
              <a:rPr lang="en-US" sz="3000"/>
              <a:t>ending states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</a:t>
            </a:r>
            <a:r>
              <a:rPr lang="en-US" sz="3000"/>
              <a:t>transition table 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(</a:t>
            </a:r>
            <a:r>
              <a:rPr lang="en-US" sz="3000"/>
              <a:t>the text files are formatted as 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ASCII),</a:t>
            </a:r>
            <a:r>
              <a:rPr lang="en-US" sz="3000"/>
              <a:t> ending states-words mapping and list of acceptable ending states</a:t>
            </a:r>
            <a:endParaRPr/>
          </a:p>
          <a:p>
            <a:pPr indent="-15875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1" name="Google Shape;231;p8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8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 sz="4100">
                <a:solidFill>
                  <a:srgbClr val="E7E9C9"/>
                </a:solidFill>
              </a:rPr>
              <a:t>How to build a Lexical Scanner</a:t>
            </a:r>
            <a:endParaRPr b="0" i="0" sz="41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8" name="Google Shape;238;p9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441197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Rockwell"/>
              <a:buAutoNum type="arabicPeriod"/>
            </a:pPr>
            <a:r>
              <a:rPr lang="en-US" sz="2400"/>
              <a:t>Build a list of all rules; these rules are often described in normal language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/>
          </a:p>
          <a:p>
            <a:pPr indent="-441197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Rockwell"/>
              <a:buAutoNum type="arabicPeriod"/>
            </a:pPr>
            <a:r>
              <a:rPr lang="en-US" sz="2400"/>
              <a:t>Draw a transitioning graph for each rule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r>
              <a:rPr lang="en-US" sz="2400"/>
              <a:t>Regex can be used in this step to help reconstructing the rule and ease the subsequent steps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/>
          </a:p>
          <a:p>
            <a:pPr indent="-441197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Rockwell"/>
              <a:buAutoNum type="arabicPeriod"/>
            </a:pPr>
            <a:r>
              <a:rPr lang="en-US" sz="2400"/>
              <a:t>Combine all your rule graphs to a single graph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/>
          </a:p>
          <a:p>
            <a:pPr indent="-441197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Rockwell"/>
              <a:buAutoNum type="arabicPeriod"/>
            </a:pPr>
            <a:r>
              <a:rPr lang="en-US" sz="2400"/>
              <a:t>Construct a transition table using the graph, and export to appropriate format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/>
          </a:p>
          <a:p>
            <a:pPr indent="-441197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Rockwell"/>
              <a:buAutoNum type="arabicPeriod"/>
            </a:pPr>
            <a:r>
              <a:rPr lang="en-US" sz="2400"/>
              <a:t>Build your program to read the formatted table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/>
          </a:p>
          <a:p>
            <a:pPr indent="-441197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Rockwell"/>
              <a:buAutoNum type="arabicPeriod"/>
            </a:pPr>
            <a:r>
              <a:rPr lang="en-US" sz="2400"/>
              <a:t>Add detection mechanism for compilation error</a:t>
            </a:r>
            <a:endParaRPr/>
          </a:p>
          <a:p>
            <a:pPr indent="-18542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9" name="Google Shape;239;p9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9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5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9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4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0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6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3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7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8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2009-02-18T12:43:54Z</dcterms:created>
  <dc:creator>thai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