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257" r:id="rId2"/>
    <p:sldId id="259" r:id="rId3"/>
    <p:sldId id="297" r:id="rId4"/>
    <p:sldId id="264" r:id="rId5"/>
    <p:sldId id="266" r:id="rId6"/>
    <p:sldId id="309" r:id="rId7"/>
    <p:sldId id="265" r:id="rId8"/>
    <p:sldId id="267" r:id="rId9"/>
    <p:sldId id="268" r:id="rId10"/>
    <p:sldId id="298" r:id="rId11"/>
    <p:sldId id="269" r:id="rId12"/>
    <p:sldId id="270" r:id="rId13"/>
    <p:sldId id="260" r:id="rId14"/>
    <p:sldId id="271" r:id="rId15"/>
    <p:sldId id="275" r:id="rId16"/>
    <p:sldId id="276" r:id="rId17"/>
    <p:sldId id="261" r:id="rId18"/>
    <p:sldId id="295" r:id="rId19"/>
    <p:sldId id="284" r:id="rId20"/>
    <p:sldId id="262" r:id="rId21"/>
    <p:sldId id="285" r:id="rId22"/>
    <p:sldId id="296" r:id="rId23"/>
    <p:sldId id="286" r:id="rId24"/>
    <p:sldId id="299" r:id="rId25"/>
    <p:sldId id="287" r:id="rId26"/>
    <p:sldId id="300" r:id="rId27"/>
    <p:sldId id="288" r:id="rId28"/>
    <p:sldId id="289" r:id="rId29"/>
    <p:sldId id="301" r:id="rId30"/>
    <p:sldId id="263" r:id="rId31"/>
    <p:sldId id="294" r:id="rId32"/>
    <p:sldId id="302" r:id="rId33"/>
    <p:sldId id="303" r:id="rId34"/>
    <p:sldId id="305" r:id="rId35"/>
    <p:sldId id="306" r:id="rId36"/>
    <p:sldId id="304" r:id="rId37"/>
    <p:sldId id="307" r:id="rId38"/>
    <p:sldId id="308" r:id="rId39"/>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EF8"/>
    <a:srgbClr val="CCFFFF"/>
    <a:srgbClr val="B1E1DC"/>
    <a:srgbClr val="000099"/>
    <a:srgbClr val="000066"/>
    <a:srgbClr val="003300"/>
    <a:srgbClr val="FF3399"/>
    <a:srgbClr val="B54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p:cViewPr varScale="1">
        <p:scale>
          <a:sx n="80" d="100"/>
          <a:sy n="80" d="100"/>
        </p:scale>
        <p:origin x="-11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608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608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608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897536-8645-42E1-81E4-46EC83E56366}" type="slidenum">
              <a:rPr lang="zh-CN" altLang="en-US"/>
              <a:pPr/>
              <a:t>‹#›</a:t>
            </a:fld>
            <a:endParaRPr lang="en-US" altLang="zh-CN"/>
          </a:p>
        </p:txBody>
      </p:sp>
    </p:spTree>
    <p:extLst>
      <p:ext uri="{BB962C8B-B14F-4D97-AF65-F5344CB8AC3E}">
        <p14:creationId xmlns:p14="http://schemas.microsoft.com/office/powerpoint/2010/main" val="17817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30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301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DB3688A-EC97-4280-9D53-71E7866197C3}" type="slidenum">
              <a:rPr lang="zh-CN" altLang="en-US"/>
              <a:pPr/>
              <a:t>‹#›</a:t>
            </a:fld>
            <a:endParaRPr lang="en-US" altLang="zh-CN"/>
          </a:p>
        </p:txBody>
      </p:sp>
    </p:spTree>
    <p:extLst>
      <p:ext uri="{BB962C8B-B14F-4D97-AF65-F5344CB8AC3E}">
        <p14:creationId xmlns:p14="http://schemas.microsoft.com/office/powerpoint/2010/main" val="2447264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2438400"/>
            <a:ext cx="9009063" cy="1052513"/>
            <a:chOff x="0" y="1536"/>
            <a:chExt cx="5675" cy="663"/>
          </a:xfrm>
        </p:grpSpPr>
        <p:grpSp>
          <p:nvGrpSpPr>
            <p:cNvPr id="14339" name="Group 3"/>
            <p:cNvGrpSpPr>
              <a:grpSpLocks/>
            </p:cNvGrpSpPr>
            <p:nvPr/>
          </p:nvGrpSpPr>
          <p:grpSpPr bwMode="auto">
            <a:xfrm>
              <a:off x="183" y="1604"/>
              <a:ext cx="448" cy="299"/>
              <a:chOff x="720" y="336"/>
              <a:chExt cx="624" cy="432"/>
            </a:xfrm>
          </p:grpSpPr>
          <p:sp>
            <p:nvSpPr>
              <p:cNvPr id="1434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2" name="Group 6"/>
            <p:cNvGrpSpPr>
              <a:grpSpLocks/>
            </p:cNvGrpSpPr>
            <p:nvPr/>
          </p:nvGrpSpPr>
          <p:grpSpPr bwMode="auto">
            <a:xfrm>
              <a:off x="261" y="1870"/>
              <a:ext cx="465" cy="299"/>
              <a:chOff x="912" y="2640"/>
              <a:chExt cx="672" cy="432"/>
            </a:xfrm>
          </p:grpSpPr>
          <p:sp>
            <p:nvSpPr>
              <p:cNvPr id="1434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3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43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43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6CDB0D1-E319-4AB3-9EE9-0594C0A1DB8F}" type="slidenum">
              <a:rPr lang="zh-CN" altLang="en-US"/>
              <a:pPr/>
              <a:t>‹#›</a:t>
            </a:fld>
            <a:endParaRPr lang="en-US" altLang="zh-CN"/>
          </a:p>
        </p:txBody>
      </p:sp>
      <p:sp>
        <p:nvSpPr>
          <p:cNvPr id="14353" name="Rectangle 17"/>
          <p:cNvSpPr>
            <a:spLocks noChangeArrowheads="1"/>
          </p:cNvSpPr>
          <p:nvPr/>
        </p:nvSpPr>
        <p:spPr bwMode="auto">
          <a:xfrm>
            <a:off x="8694738" y="6553200"/>
            <a:ext cx="44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8982F51B-C1A9-40EB-98CB-934CACDAA1BE}" type="slidenum">
              <a:rPr lang="zh-CN" altLang="en-US" sz="1400">
                <a:solidFill>
                  <a:schemeClr val="bg2"/>
                </a:solidFill>
                <a:ea typeface="宋体" pitchFamily="2" charset="-122"/>
              </a:rPr>
              <a:pPr/>
              <a:t>‹#›</a:t>
            </a:fld>
            <a:endParaRPr lang="en-US" altLang="zh-CN" sz="1400">
              <a:solidFill>
                <a:schemeClr val="bg2"/>
              </a:solidFill>
              <a:ea typeface="宋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70114D-EC2B-47DE-844C-B1D06D03C1DD}" type="slidenum">
              <a:rPr lang="zh-CN" altLang="en-US"/>
              <a:pPr/>
              <a:t>‹#›</a:t>
            </a:fld>
            <a:endParaRPr lang="en-US" altLang="zh-CN"/>
          </a:p>
        </p:txBody>
      </p:sp>
    </p:spTree>
    <p:extLst>
      <p:ext uri="{BB962C8B-B14F-4D97-AF65-F5344CB8AC3E}">
        <p14:creationId xmlns:p14="http://schemas.microsoft.com/office/powerpoint/2010/main" val="335618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0400" y="0"/>
            <a:ext cx="2133600" cy="6858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6248400" cy="6858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8ED1875-E4F3-4D07-BE0C-AF699522C523}" type="slidenum">
              <a:rPr lang="zh-CN" altLang="en-US"/>
              <a:pPr/>
              <a:t>‹#›</a:t>
            </a:fld>
            <a:endParaRPr lang="en-US" altLang="zh-CN"/>
          </a:p>
        </p:txBody>
      </p:sp>
    </p:spTree>
    <p:extLst>
      <p:ext uri="{BB962C8B-B14F-4D97-AF65-F5344CB8AC3E}">
        <p14:creationId xmlns:p14="http://schemas.microsoft.com/office/powerpoint/2010/main" val="63106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0"/>
            <a:ext cx="7793037"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066800"/>
            <a:ext cx="409575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7750" y="1066800"/>
            <a:ext cx="4097338"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248400"/>
            <a:ext cx="1905000" cy="457200"/>
          </a:xfrm>
        </p:spPr>
        <p:txBody>
          <a:bodyPr/>
          <a:lstStyle>
            <a:lvl1pPr>
              <a:defRPr/>
            </a:lvl1pPr>
          </a:lstStyle>
          <a:p>
            <a:fld id="{71A7277E-53AF-44E1-8BE2-855067F68A05}" type="slidenum">
              <a:rPr lang="zh-CN" altLang="en-US"/>
              <a:pPr/>
              <a:t>‹#›</a:t>
            </a:fld>
            <a:endParaRPr lang="en-US" altLang="zh-CN"/>
          </a:p>
        </p:txBody>
      </p:sp>
    </p:spTree>
    <p:extLst>
      <p:ext uri="{BB962C8B-B14F-4D97-AF65-F5344CB8AC3E}">
        <p14:creationId xmlns:p14="http://schemas.microsoft.com/office/powerpoint/2010/main" val="105741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0E937E-5095-420D-B224-1651995E80A4}" type="slidenum">
              <a:rPr lang="zh-CN" altLang="en-US"/>
              <a:pPr/>
              <a:t>‹#›</a:t>
            </a:fld>
            <a:endParaRPr lang="en-US" altLang="zh-CN"/>
          </a:p>
        </p:txBody>
      </p:sp>
    </p:spTree>
    <p:extLst>
      <p:ext uri="{BB962C8B-B14F-4D97-AF65-F5344CB8AC3E}">
        <p14:creationId xmlns:p14="http://schemas.microsoft.com/office/powerpoint/2010/main" val="157103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74E2DC-D17D-4F1F-A4CA-8031BA1A2844}" type="slidenum">
              <a:rPr lang="zh-CN" altLang="en-US"/>
              <a:pPr/>
              <a:t>‹#›</a:t>
            </a:fld>
            <a:endParaRPr lang="en-US" altLang="zh-CN"/>
          </a:p>
        </p:txBody>
      </p:sp>
    </p:spTree>
    <p:extLst>
      <p:ext uri="{BB962C8B-B14F-4D97-AF65-F5344CB8AC3E}">
        <p14:creationId xmlns:p14="http://schemas.microsoft.com/office/powerpoint/2010/main" val="368144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066800"/>
            <a:ext cx="409575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7750" y="1066800"/>
            <a:ext cx="4097338"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084FFF9-B87A-40F4-A4E7-079F8245A08D}" type="slidenum">
              <a:rPr lang="zh-CN" altLang="en-US"/>
              <a:pPr/>
              <a:t>‹#›</a:t>
            </a:fld>
            <a:endParaRPr lang="en-US" altLang="zh-CN"/>
          </a:p>
        </p:txBody>
      </p:sp>
    </p:spTree>
    <p:extLst>
      <p:ext uri="{BB962C8B-B14F-4D97-AF65-F5344CB8AC3E}">
        <p14:creationId xmlns:p14="http://schemas.microsoft.com/office/powerpoint/2010/main" val="17742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1899FF5-60C8-4316-A9D2-CB55E8911DCC}" type="slidenum">
              <a:rPr lang="zh-CN" altLang="en-US"/>
              <a:pPr/>
              <a:t>‹#›</a:t>
            </a:fld>
            <a:endParaRPr lang="en-US" altLang="zh-CN"/>
          </a:p>
        </p:txBody>
      </p:sp>
    </p:spTree>
    <p:extLst>
      <p:ext uri="{BB962C8B-B14F-4D97-AF65-F5344CB8AC3E}">
        <p14:creationId xmlns:p14="http://schemas.microsoft.com/office/powerpoint/2010/main" val="295581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4693B12-ECD5-450D-A22F-A04BCFCA004D}" type="slidenum">
              <a:rPr lang="zh-CN" altLang="en-US"/>
              <a:pPr/>
              <a:t>‹#›</a:t>
            </a:fld>
            <a:endParaRPr lang="en-US" altLang="zh-CN"/>
          </a:p>
        </p:txBody>
      </p:sp>
    </p:spTree>
    <p:extLst>
      <p:ext uri="{BB962C8B-B14F-4D97-AF65-F5344CB8AC3E}">
        <p14:creationId xmlns:p14="http://schemas.microsoft.com/office/powerpoint/2010/main" val="217210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378A912-2AA4-4A69-9787-F977FAB22E34}" type="slidenum">
              <a:rPr lang="zh-CN" altLang="en-US"/>
              <a:pPr/>
              <a:t>‹#›</a:t>
            </a:fld>
            <a:endParaRPr lang="en-US" altLang="zh-CN"/>
          </a:p>
        </p:txBody>
      </p:sp>
    </p:spTree>
    <p:extLst>
      <p:ext uri="{BB962C8B-B14F-4D97-AF65-F5344CB8AC3E}">
        <p14:creationId xmlns:p14="http://schemas.microsoft.com/office/powerpoint/2010/main" val="22249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DD66C8D-01F6-4CA8-BBD1-796D29061C92}" type="slidenum">
              <a:rPr lang="zh-CN" altLang="en-US"/>
              <a:pPr/>
              <a:t>‹#›</a:t>
            </a:fld>
            <a:endParaRPr lang="en-US" altLang="zh-CN"/>
          </a:p>
        </p:txBody>
      </p:sp>
    </p:spTree>
    <p:extLst>
      <p:ext uri="{BB962C8B-B14F-4D97-AF65-F5344CB8AC3E}">
        <p14:creationId xmlns:p14="http://schemas.microsoft.com/office/powerpoint/2010/main" val="282766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54A0853-B480-4BE8-9A41-ED1FE98B5C93}" type="slidenum">
              <a:rPr lang="zh-CN" altLang="en-US"/>
              <a:pPr/>
              <a:t>‹#›</a:t>
            </a:fld>
            <a:endParaRPr lang="en-US" altLang="zh-CN"/>
          </a:p>
        </p:txBody>
      </p:sp>
    </p:spTree>
    <p:extLst>
      <p:ext uri="{BB962C8B-B14F-4D97-AF65-F5344CB8AC3E}">
        <p14:creationId xmlns:p14="http://schemas.microsoft.com/office/powerpoint/2010/main" val="334808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EF8"/>
        </a:solidFill>
        <a:effectLst/>
      </p:bgPr>
    </p:bg>
    <p:spTree>
      <p:nvGrpSpPr>
        <p:cNvPr id="1" name=""/>
        <p:cNvGrpSpPr/>
        <p:nvPr/>
      </p:nvGrpSpPr>
      <p:grpSpPr>
        <a:xfrm>
          <a:off x="0" y="0"/>
          <a:ext cx="0" cy="0"/>
          <a:chOff x="0" y="0"/>
          <a:chExt cx="0" cy="0"/>
        </a:xfrm>
      </p:grpSpPr>
      <p:sp>
        <p:nvSpPr>
          <p:cNvPr id="13320" name="Rectangle 8"/>
          <p:cNvSpPr>
            <a:spLocks noChangeArrowheads="1"/>
          </p:cNvSpPr>
          <p:nvPr/>
        </p:nvSpPr>
        <p:spPr bwMode="gray">
          <a:xfrm>
            <a:off x="304800" y="10668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ea typeface="宋体" pitchFamily="2" charset="-122"/>
            </a:endParaRPr>
          </a:p>
        </p:txBody>
      </p:sp>
      <p:sp>
        <p:nvSpPr>
          <p:cNvPr id="13321" name="Rectangle 9"/>
          <p:cNvSpPr>
            <a:spLocks noGrp="1" noChangeArrowheads="1"/>
          </p:cNvSpPr>
          <p:nvPr>
            <p:ph type="title"/>
          </p:nvPr>
        </p:nvSpPr>
        <p:spPr bwMode="auto">
          <a:xfrm>
            <a:off x="1350963" y="0"/>
            <a:ext cx="77930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322" name="Rectangle 10"/>
          <p:cNvSpPr>
            <a:spLocks noGrp="1" noChangeArrowheads="1"/>
          </p:cNvSpPr>
          <p:nvPr>
            <p:ph type="body" idx="1"/>
          </p:nvPr>
        </p:nvSpPr>
        <p:spPr bwMode="auto">
          <a:xfrm>
            <a:off x="609600" y="1066800"/>
            <a:ext cx="834548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endParaRPr lang="en-US" altLang="zh-CN"/>
          </a:p>
        </p:txBody>
      </p:sp>
      <p:sp>
        <p:nvSpPr>
          <p:cNvPr id="1332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endParaRPr lang="en-US" altLang="zh-CN"/>
          </a:p>
        </p:txBody>
      </p:sp>
      <p:sp>
        <p:nvSpPr>
          <p:cNvPr id="13325" name="Rectangle 13"/>
          <p:cNvSpPr>
            <a:spLocks noGrp="1" noChangeArrowheads="1"/>
          </p:cNvSpPr>
          <p:nvPr>
            <p:ph type="sldNum" sz="quarter" idx="4"/>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fld id="{2188F9F4-BFE5-40CA-A5CD-682A7DBAAD1D}" type="slidenum">
              <a:rPr lang="zh-CN" altLang="en-US"/>
              <a:pPr/>
              <a:t>‹#›</a:t>
            </a:fld>
            <a:endParaRPr lang="en-US" altLang="zh-CN"/>
          </a:p>
        </p:txBody>
      </p:sp>
      <p:sp>
        <p:nvSpPr>
          <p:cNvPr id="13326" name="Rectangle 14"/>
          <p:cNvSpPr>
            <a:spLocks noChangeArrowheads="1"/>
          </p:cNvSpPr>
          <p:nvPr/>
        </p:nvSpPr>
        <p:spPr bwMode="auto">
          <a:xfrm>
            <a:off x="8694738" y="6553200"/>
            <a:ext cx="449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DF9846AF-71D7-4CC5-BB56-DA08FAB10BF0}" type="slidenum">
              <a:rPr lang="zh-CN" altLang="en-US" sz="1400">
                <a:ea typeface="宋体" pitchFamily="2" charset="-122"/>
              </a:rPr>
              <a:pPr/>
              <a:t>‹#›</a:t>
            </a:fld>
            <a:endParaRPr lang="en-US" altLang="zh-CN" sz="1400">
              <a:ea typeface="宋体" pitchFamily="2" charset="-122"/>
            </a:endParaRPr>
          </a:p>
        </p:txBody>
      </p:sp>
      <p:pic>
        <p:nvPicPr>
          <p:cNvPr id="13329" name="Picture 17" descr="河海大学校徽"/>
          <p:cNvPicPr preferRelativeResize="0">
            <a:picLocks noChangeArrowheads="1"/>
          </p:cNvPicPr>
          <p:nvPr/>
        </p:nvPicPr>
        <p:blipFill>
          <a:blip r:embed="rId14" cstate="print">
            <a:clrChange>
              <a:clrFrom>
                <a:srgbClr val="FBFCFF"/>
              </a:clrFrom>
              <a:clrTo>
                <a:srgbClr val="FBFCFF">
                  <a:alpha val="0"/>
                </a:srgbClr>
              </a:clrTo>
            </a:clrChange>
            <a:extLst>
              <a:ext uri="{28A0092B-C50C-407E-A947-70E740481C1C}">
                <a14:useLocalDpi xmlns:a14="http://schemas.microsoft.com/office/drawing/2010/main" val="0"/>
              </a:ext>
            </a:extLst>
          </a:blip>
          <a:srcRect/>
          <a:stretch>
            <a:fillRect/>
          </a:stretch>
        </p:blipFill>
        <p:spPr bwMode="auto">
          <a:xfrm>
            <a:off x="0" y="0"/>
            <a:ext cx="1042988" cy="9810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fontAlgn="base">
        <a:spcBef>
          <a:spcPct val="0"/>
        </a:spcBef>
        <a:spcAft>
          <a:spcPct val="0"/>
        </a:spcAft>
        <a:defRPr sz="3800" b="1">
          <a:solidFill>
            <a:schemeClr val="hlink"/>
          </a:solidFill>
          <a:latin typeface="+mj-lt"/>
          <a:ea typeface="+mj-ea"/>
          <a:cs typeface="+mj-cs"/>
        </a:defRPr>
      </a:lvl1pPr>
      <a:lvl2pPr algn="l" rtl="0" fontAlgn="base">
        <a:spcBef>
          <a:spcPct val="0"/>
        </a:spcBef>
        <a:spcAft>
          <a:spcPct val="0"/>
        </a:spcAft>
        <a:defRPr sz="3800" b="1">
          <a:solidFill>
            <a:schemeClr val="hlink"/>
          </a:solidFill>
          <a:latin typeface="黑体" pitchFamily="49" charset="-122"/>
          <a:ea typeface="黑体" pitchFamily="49" charset="-122"/>
        </a:defRPr>
      </a:lvl2pPr>
      <a:lvl3pPr algn="l" rtl="0" fontAlgn="base">
        <a:spcBef>
          <a:spcPct val="0"/>
        </a:spcBef>
        <a:spcAft>
          <a:spcPct val="0"/>
        </a:spcAft>
        <a:defRPr sz="3800" b="1">
          <a:solidFill>
            <a:schemeClr val="hlink"/>
          </a:solidFill>
          <a:latin typeface="黑体" pitchFamily="49" charset="-122"/>
          <a:ea typeface="黑体" pitchFamily="49" charset="-122"/>
        </a:defRPr>
      </a:lvl3pPr>
      <a:lvl4pPr algn="l" rtl="0" fontAlgn="base">
        <a:spcBef>
          <a:spcPct val="0"/>
        </a:spcBef>
        <a:spcAft>
          <a:spcPct val="0"/>
        </a:spcAft>
        <a:defRPr sz="3800" b="1">
          <a:solidFill>
            <a:schemeClr val="hlink"/>
          </a:solidFill>
          <a:latin typeface="黑体" pitchFamily="49" charset="-122"/>
          <a:ea typeface="黑体" pitchFamily="49" charset="-122"/>
        </a:defRPr>
      </a:lvl4pPr>
      <a:lvl5pPr algn="l" rtl="0" fontAlgn="base">
        <a:spcBef>
          <a:spcPct val="0"/>
        </a:spcBef>
        <a:spcAft>
          <a:spcPct val="0"/>
        </a:spcAft>
        <a:defRPr sz="3800" b="1">
          <a:solidFill>
            <a:schemeClr val="hlink"/>
          </a:solidFill>
          <a:latin typeface="黑体" pitchFamily="49" charset="-122"/>
          <a:ea typeface="黑体" pitchFamily="49" charset="-122"/>
        </a:defRPr>
      </a:lvl5pPr>
      <a:lvl6pPr marL="457200" algn="l" rtl="0" fontAlgn="base">
        <a:spcBef>
          <a:spcPct val="0"/>
        </a:spcBef>
        <a:spcAft>
          <a:spcPct val="0"/>
        </a:spcAft>
        <a:defRPr sz="3800" b="1">
          <a:solidFill>
            <a:schemeClr val="hlink"/>
          </a:solidFill>
          <a:latin typeface="黑体" pitchFamily="49" charset="-122"/>
          <a:ea typeface="黑体" pitchFamily="49" charset="-122"/>
        </a:defRPr>
      </a:lvl6pPr>
      <a:lvl7pPr marL="914400" algn="l" rtl="0" fontAlgn="base">
        <a:spcBef>
          <a:spcPct val="0"/>
        </a:spcBef>
        <a:spcAft>
          <a:spcPct val="0"/>
        </a:spcAft>
        <a:defRPr sz="3800" b="1">
          <a:solidFill>
            <a:schemeClr val="hlink"/>
          </a:solidFill>
          <a:latin typeface="黑体" pitchFamily="49" charset="-122"/>
          <a:ea typeface="黑体" pitchFamily="49" charset="-122"/>
        </a:defRPr>
      </a:lvl7pPr>
      <a:lvl8pPr marL="1371600" algn="l" rtl="0" fontAlgn="base">
        <a:spcBef>
          <a:spcPct val="0"/>
        </a:spcBef>
        <a:spcAft>
          <a:spcPct val="0"/>
        </a:spcAft>
        <a:defRPr sz="3800" b="1">
          <a:solidFill>
            <a:schemeClr val="hlink"/>
          </a:solidFill>
          <a:latin typeface="黑体" pitchFamily="49" charset="-122"/>
          <a:ea typeface="黑体" pitchFamily="49" charset="-122"/>
        </a:defRPr>
      </a:lvl8pPr>
      <a:lvl9pPr marL="1828800" algn="l" rtl="0" fontAlgn="base">
        <a:spcBef>
          <a:spcPct val="0"/>
        </a:spcBef>
        <a:spcAft>
          <a:spcPct val="0"/>
        </a:spcAft>
        <a:defRPr sz="3800" b="1">
          <a:solidFill>
            <a:schemeClr val="hlink"/>
          </a:solidFill>
          <a:latin typeface="黑体" pitchFamily="49" charset="-122"/>
          <a:ea typeface="黑体"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3200" b="1">
          <a:solidFill>
            <a:schemeClr val="tx1"/>
          </a:solidFill>
          <a:latin typeface="宋体" pitchFamily="2" charset="-122"/>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800">
          <a:solidFill>
            <a:schemeClr val="tx1"/>
          </a:solidFill>
          <a:latin typeface="宋体" pitchFamily="2" charset="-122"/>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600">
          <a:solidFill>
            <a:schemeClr val="tx1"/>
          </a:solidFill>
          <a:latin typeface="宋体" pitchFamily="2" charset="-122"/>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宋体" pitchFamily="2" charset="-122"/>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宋体" pitchFamily="2" charset="-122"/>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宋体" pitchFamily="2" charset="-122"/>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宋体" pitchFamily="2" charset="-122"/>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宋体" pitchFamily="2" charset="-122"/>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30740;&#31350;&#29983;&#65343;&#27169;&#24335;&#35782;&#21035;/&#21442;&#32771;&#36164;&#26009;/&#27494;&#27721;&#22823;&#23398;&#27169;&#24335;&#35782;&#21035;&#19982;&#31070;&#32463;&#32593;&#32476;/pattreg00.htm" TargetMode="External"/><Relationship Id="rId2" Type="http://schemas.openxmlformats.org/officeDocument/2006/relationships/hyperlink" Target="mailto:chenhp1964@fox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ctrTitle"/>
          </p:nvPr>
        </p:nvSpPr>
        <p:spPr>
          <a:xfrm>
            <a:off x="1371600" y="1052513"/>
            <a:ext cx="7772400" cy="2189162"/>
          </a:xfrm>
        </p:spPr>
        <p:txBody>
          <a:bodyPr/>
          <a:lstStyle/>
          <a:p>
            <a:r>
              <a:rPr lang="zh-CN" altLang="en-US" sz="4800">
                <a:ea typeface="隶书" pitchFamily="49" charset="-122"/>
              </a:rPr>
              <a:t>　数据仓库与数据挖掘之五</a:t>
            </a:r>
            <a:br>
              <a:rPr lang="zh-CN" altLang="en-US" sz="4800">
                <a:ea typeface="隶书" pitchFamily="49" charset="-122"/>
              </a:rPr>
            </a:br>
            <a:r>
              <a:rPr lang="zh-CN" altLang="en-US" sz="4800">
                <a:ea typeface="隶书" pitchFamily="49" charset="-122"/>
              </a:rPr>
              <a:t>          聚类</a:t>
            </a:r>
            <a:endParaRPr lang="en-US" altLang="zh-CN" sz="4800">
              <a:ea typeface="隶书" pitchFamily="49" charset="-122"/>
            </a:endParaRPr>
          </a:p>
        </p:txBody>
      </p:sp>
      <p:sp>
        <p:nvSpPr>
          <p:cNvPr id="940035" name="Rectangle 3"/>
          <p:cNvSpPr>
            <a:spLocks noGrp="1" noChangeArrowheads="1"/>
          </p:cNvSpPr>
          <p:nvPr>
            <p:ph type="subTitle" idx="1"/>
          </p:nvPr>
        </p:nvSpPr>
        <p:spPr>
          <a:xfrm>
            <a:off x="1476375" y="3716338"/>
            <a:ext cx="7343775" cy="1728787"/>
          </a:xfrm>
        </p:spPr>
        <p:txBody>
          <a:bodyPr/>
          <a:lstStyle/>
          <a:p>
            <a:pPr algn="l">
              <a:lnSpc>
                <a:spcPct val="80000"/>
              </a:lnSpc>
            </a:pPr>
            <a:r>
              <a:rPr lang="zh-CN" altLang="en-US" sz="4000">
                <a:ea typeface="宋体" pitchFamily="2" charset="-122"/>
              </a:rPr>
              <a:t>陈慧萍  </a:t>
            </a:r>
            <a:endParaRPr lang="zh-CN" altLang="en-US" sz="2400">
              <a:ea typeface="宋体" pitchFamily="2" charset="-122"/>
            </a:endParaRPr>
          </a:p>
          <a:p>
            <a:pPr algn="l">
              <a:lnSpc>
                <a:spcPct val="80000"/>
              </a:lnSpc>
            </a:pPr>
            <a:r>
              <a:rPr lang="en-US" altLang="zh-CN" sz="2400">
                <a:ea typeface="宋体" pitchFamily="2" charset="-122"/>
                <a:hlinkClick r:id="rId2"/>
              </a:rPr>
              <a:t>chenhp1964@foxmail.com</a:t>
            </a:r>
            <a:endParaRPr lang="en-US" altLang="zh-CN" sz="2400">
              <a:ea typeface="宋体" pitchFamily="2" charset="-122"/>
            </a:endParaRPr>
          </a:p>
          <a:p>
            <a:pPr algn="l">
              <a:lnSpc>
                <a:spcPct val="80000"/>
              </a:lnSpc>
            </a:pPr>
            <a:endParaRPr lang="en-US" altLang="zh-CN" sz="2400">
              <a:ea typeface="宋体" pitchFamily="2" charset="-122"/>
            </a:endParaRPr>
          </a:p>
          <a:p>
            <a:pPr algn="l">
              <a:lnSpc>
                <a:spcPct val="80000"/>
              </a:lnSpc>
            </a:pPr>
            <a:r>
              <a:rPr lang="en-US" altLang="zh-CN" sz="2400">
                <a:ea typeface="宋体" pitchFamily="2" charset="-122"/>
              </a:rPr>
              <a:t>Office : </a:t>
            </a:r>
            <a:r>
              <a:rPr lang="zh-CN" altLang="en-US" sz="2400">
                <a:ea typeface="宋体" pitchFamily="2" charset="-122"/>
              </a:rPr>
              <a:t>新实验楼</a:t>
            </a:r>
            <a:r>
              <a:rPr lang="en-US" altLang="zh-CN" sz="2400">
                <a:ea typeface="宋体" pitchFamily="2" charset="-122"/>
              </a:rPr>
              <a:t>1113</a:t>
            </a:r>
            <a:r>
              <a:rPr lang="zh-CN" altLang="en-US" sz="2400">
                <a:ea typeface="宋体" pitchFamily="2" charset="-122"/>
              </a:rPr>
              <a:t>（</a:t>
            </a:r>
            <a:r>
              <a:rPr lang="en-US" altLang="zh-CN" sz="2400">
                <a:ea typeface="宋体" pitchFamily="2" charset="-122"/>
              </a:rPr>
              <a:t>85192013</a:t>
            </a:r>
            <a:r>
              <a:rPr lang="zh-CN" altLang="en-US" sz="2400">
                <a:ea typeface="宋体" pitchFamily="2" charset="-122"/>
              </a:rPr>
              <a:t>）</a:t>
            </a:r>
          </a:p>
        </p:txBody>
      </p:sp>
      <p:sp>
        <p:nvSpPr>
          <p:cNvPr id="940036" name="Line 4"/>
          <p:cNvSpPr>
            <a:spLocks noChangeShapeType="1"/>
          </p:cNvSpPr>
          <p:nvPr/>
        </p:nvSpPr>
        <p:spPr bwMode="auto">
          <a:xfrm>
            <a:off x="466725" y="5876925"/>
            <a:ext cx="8137525" cy="0"/>
          </a:xfrm>
          <a:prstGeom prst="line">
            <a:avLst/>
          </a:prstGeom>
          <a:noFill/>
          <a:ln w="1905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40037" name="Group 5"/>
          <p:cNvGrpSpPr>
            <a:grpSpLocks/>
          </p:cNvGrpSpPr>
          <p:nvPr/>
        </p:nvGrpSpPr>
        <p:grpSpPr bwMode="auto">
          <a:xfrm>
            <a:off x="323850" y="1125538"/>
            <a:ext cx="8523288" cy="76200"/>
            <a:chOff x="381" y="888"/>
            <a:chExt cx="5369" cy="48"/>
          </a:xfrm>
        </p:grpSpPr>
        <p:sp>
          <p:nvSpPr>
            <p:cNvPr id="940038" name="Line 6"/>
            <p:cNvSpPr>
              <a:spLocks noChangeShapeType="1"/>
            </p:cNvSpPr>
            <p:nvPr/>
          </p:nvSpPr>
          <p:spPr bwMode="auto">
            <a:xfrm>
              <a:off x="381" y="936"/>
              <a:ext cx="5369" cy="0"/>
            </a:xfrm>
            <a:prstGeom prst="line">
              <a:avLst/>
            </a:prstGeom>
            <a:noFill/>
            <a:ln w="254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0039" name="Line 7"/>
            <p:cNvSpPr>
              <a:spLocks noChangeShapeType="1"/>
            </p:cNvSpPr>
            <p:nvPr/>
          </p:nvSpPr>
          <p:spPr bwMode="auto">
            <a:xfrm>
              <a:off x="381" y="888"/>
              <a:ext cx="5369" cy="0"/>
            </a:xfrm>
            <a:prstGeom prst="line">
              <a:avLst/>
            </a:prstGeom>
            <a:noFill/>
            <a:ln w="76200" cap="sq">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40041" name="AutoShape 9">
            <a:hlinkClick r:id="rId3" action="ppaction://hlinkfile" highlightClick="1"/>
          </p:cNvPr>
          <p:cNvSpPr>
            <a:spLocks noChangeArrowheads="1"/>
          </p:cNvSpPr>
          <p:nvPr/>
        </p:nvSpPr>
        <p:spPr bwMode="auto">
          <a:xfrm>
            <a:off x="1042988" y="1341438"/>
            <a:ext cx="7129462" cy="2376487"/>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zh-CN" altLang="en-US"/>
              <a:t>聚类的形式化定义</a:t>
            </a:r>
          </a:p>
        </p:txBody>
      </p:sp>
      <p:sp>
        <p:nvSpPr>
          <p:cNvPr id="1154051" name="Rectangle 3"/>
          <p:cNvSpPr>
            <a:spLocks noGrp="1" noChangeArrowheads="1"/>
          </p:cNvSpPr>
          <p:nvPr>
            <p:ph type="body" idx="1"/>
          </p:nvPr>
        </p:nvSpPr>
        <p:spPr/>
        <p:txBody>
          <a:bodyPr/>
          <a:lstStyle/>
          <a:p>
            <a:r>
              <a:rPr lang="zh-CN" altLang="en-US"/>
              <a:t>聚类分析的输入可以用一组有序对</a:t>
            </a:r>
            <a:r>
              <a:rPr lang="en-US" altLang="zh-CN"/>
              <a:t>(</a:t>
            </a:r>
            <a:r>
              <a:rPr lang="en-US" altLang="zh-CN" i="1"/>
              <a:t>X</a:t>
            </a:r>
            <a:r>
              <a:rPr lang="en-US" altLang="zh-CN"/>
              <a:t>, </a:t>
            </a:r>
            <a:r>
              <a:rPr lang="en-US" altLang="zh-CN" i="1"/>
              <a:t>s</a:t>
            </a:r>
            <a:r>
              <a:rPr lang="en-US" altLang="zh-CN"/>
              <a:t>) </a:t>
            </a:r>
            <a:r>
              <a:rPr lang="zh-CN" altLang="en-US"/>
              <a:t>或</a:t>
            </a:r>
            <a:r>
              <a:rPr lang="en-US" altLang="zh-CN"/>
              <a:t>(</a:t>
            </a:r>
            <a:r>
              <a:rPr lang="en-US" altLang="zh-CN" i="1"/>
              <a:t>X</a:t>
            </a:r>
            <a:r>
              <a:rPr lang="en-US" altLang="zh-CN"/>
              <a:t>, </a:t>
            </a:r>
            <a:r>
              <a:rPr lang="en-US" altLang="zh-CN" i="1"/>
              <a:t>d</a:t>
            </a:r>
            <a:r>
              <a:rPr lang="en-US" altLang="zh-CN"/>
              <a:t>)</a:t>
            </a:r>
            <a:r>
              <a:rPr lang="zh-CN" altLang="en-US"/>
              <a:t>表示，这里</a:t>
            </a:r>
            <a:r>
              <a:rPr lang="en-US" altLang="zh-CN" i="1"/>
              <a:t>X</a:t>
            </a:r>
            <a:r>
              <a:rPr lang="zh-CN" altLang="en-US"/>
              <a:t>表示一组样本，</a:t>
            </a:r>
            <a:r>
              <a:rPr lang="en-US" altLang="zh-CN" i="1"/>
              <a:t>s</a:t>
            </a:r>
            <a:r>
              <a:rPr lang="zh-CN" altLang="en-US"/>
              <a:t>和</a:t>
            </a:r>
            <a:r>
              <a:rPr lang="en-US" altLang="zh-CN" i="1"/>
              <a:t>d</a:t>
            </a:r>
            <a:r>
              <a:rPr lang="zh-CN" altLang="en-US"/>
              <a:t>分别是度量样本间相似度或相异度（距离）的标准。聚类系统的输出是一个分区若</a:t>
            </a:r>
            <a:r>
              <a:rPr lang="en-US" altLang="zh-CN" i="1"/>
              <a:t>C</a:t>
            </a:r>
            <a:r>
              <a:rPr lang="en-US" altLang="zh-CN"/>
              <a:t>={</a:t>
            </a:r>
            <a:r>
              <a:rPr lang="en-US" altLang="zh-CN" i="1"/>
              <a:t>C</a:t>
            </a:r>
            <a:r>
              <a:rPr lang="en-US" altLang="zh-CN" baseline="-25000"/>
              <a:t>1</a:t>
            </a:r>
            <a:r>
              <a:rPr lang="en-US" altLang="zh-CN"/>
              <a:t>,</a:t>
            </a:r>
            <a:r>
              <a:rPr lang="en-US" altLang="zh-CN" i="1"/>
              <a:t> C</a:t>
            </a:r>
            <a:r>
              <a:rPr lang="en-US" altLang="zh-CN" baseline="-25000"/>
              <a:t>2</a:t>
            </a:r>
            <a:r>
              <a:rPr lang="en-US" altLang="zh-CN"/>
              <a:t>,</a:t>
            </a:r>
            <a:r>
              <a:rPr lang="en-US" altLang="zh-CN">
                <a:latin typeface="Tahoma"/>
              </a:rPr>
              <a:t>…</a:t>
            </a:r>
            <a:r>
              <a:rPr lang="en-US" altLang="zh-CN"/>
              <a:t>,</a:t>
            </a:r>
            <a:r>
              <a:rPr lang="en-US" altLang="zh-CN" i="1"/>
              <a:t> C</a:t>
            </a:r>
            <a:r>
              <a:rPr lang="en-US" altLang="zh-CN" baseline="-25000"/>
              <a:t>k</a:t>
            </a:r>
            <a:r>
              <a:rPr lang="en-US" altLang="zh-CN"/>
              <a:t>}</a:t>
            </a:r>
            <a:r>
              <a:rPr lang="zh-CN" altLang="en-US"/>
              <a:t>，其中</a:t>
            </a:r>
            <a:r>
              <a:rPr lang="en-US" altLang="zh-CN" i="1"/>
              <a:t>C</a:t>
            </a:r>
            <a:r>
              <a:rPr lang="en-US" altLang="zh-CN" baseline="-25000"/>
              <a:t>i</a:t>
            </a:r>
            <a:r>
              <a:rPr lang="en-US" altLang="zh-CN"/>
              <a:t>(</a:t>
            </a:r>
            <a:r>
              <a:rPr lang="en-US" altLang="zh-CN" i="1"/>
              <a:t>i</a:t>
            </a:r>
            <a:r>
              <a:rPr lang="en-US" altLang="zh-CN"/>
              <a:t>=1,2</a:t>
            </a:r>
            <a:r>
              <a:rPr lang="en-US" altLang="zh-CN">
                <a:latin typeface="Tahoma"/>
              </a:rPr>
              <a:t>…</a:t>
            </a:r>
            <a:r>
              <a:rPr lang="en-US" altLang="zh-CN"/>
              <a:t>.,K)</a:t>
            </a:r>
            <a:r>
              <a:rPr lang="zh-CN" altLang="en-US"/>
              <a:t>是</a:t>
            </a:r>
            <a:r>
              <a:rPr lang="en-US" altLang="zh-CN" i="1"/>
              <a:t>X</a:t>
            </a:r>
            <a:r>
              <a:rPr lang="zh-CN" altLang="en-US"/>
              <a:t>的子集，且满足：</a:t>
            </a:r>
            <a:endParaRPr lang="zh-CN" altLang="en-US" i="1"/>
          </a:p>
          <a:p>
            <a:pPr lvl="1"/>
            <a:r>
              <a:rPr lang="en-US" altLang="zh-CN" i="1"/>
              <a:t>C</a:t>
            </a:r>
            <a:r>
              <a:rPr lang="en-US" altLang="zh-CN" baseline="-25000"/>
              <a:t>1</a:t>
            </a:r>
            <a:r>
              <a:rPr lang="en-US" altLang="zh-CN">
                <a:sym typeface="Symbol" pitchFamily="18" charset="2"/>
              </a:rPr>
              <a:t></a:t>
            </a:r>
            <a:r>
              <a:rPr lang="en-US" altLang="zh-CN" i="1"/>
              <a:t> C</a:t>
            </a:r>
            <a:r>
              <a:rPr lang="en-US" altLang="zh-CN" baseline="-25000"/>
              <a:t>2</a:t>
            </a:r>
            <a:r>
              <a:rPr lang="en-US" altLang="zh-CN">
                <a:sym typeface="Symbol" pitchFamily="18" charset="2"/>
              </a:rPr>
              <a:t></a:t>
            </a:r>
            <a:r>
              <a:rPr lang="en-US" altLang="zh-CN"/>
              <a:t>,… ,</a:t>
            </a:r>
            <a:r>
              <a:rPr lang="en-US" altLang="zh-CN" i="1"/>
              <a:t> </a:t>
            </a:r>
            <a:r>
              <a:rPr lang="en-US" altLang="zh-CN">
                <a:sym typeface="Symbol" pitchFamily="18" charset="2"/>
              </a:rPr>
              <a:t></a:t>
            </a:r>
            <a:r>
              <a:rPr lang="en-US" altLang="zh-CN" i="1"/>
              <a:t>C</a:t>
            </a:r>
            <a:r>
              <a:rPr lang="en-US" altLang="zh-CN" baseline="-25000"/>
              <a:t>k</a:t>
            </a:r>
            <a:r>
              <a:rPr lang="en-US" altLang="zh-CN"/>
              <a:t>=</a:t>
            </a:r>
            <a:r>
              <a:rPr lang="en-US" altLang="zh-CN" i="1"/>
              <a:t>X</a:t>
            </a:r>
          </a:p>
          <a:p>
            <a:pPr lvl="1"/>
            <a:r>
              <a:rPr lang="en-US" altLang="zh-CN" i="1"/>
              <a:t>C</a:t>
            </a:r>
            <a:r>
              <a:rPr lang="en-US" altLang="zh-CN" baseline="-25000"/>
              <a:t>1</a:t>
            </a:r>
            <a:r>
              <a:rPr lang="en-US" altLang="zh-CN"/>
              <a:t>∩</a:t>
            </a:r>
            <a:r>
              <a:rPr lang="en-US" altLang="zh-CN" i="1"/>
              <a:t>C</a:t>
            </a:r>
            <a:r>
              <a:rPr lang="en-US" altLang="zh-CN" baseline="-25000"/>
              <a:t>2</a:t>
            </a:r>
            <a:r>
              <a:rPr lang="en-US" altLang="zh-CN"/>
              <a:t>= Ø,</a:t>
            </a:r>
            <a:r>
              <a:rPr lang="en-US" altLang="zh-CN" i="1"/>
              <a:t> i</a:t>
            </a:r>
            <a:r>
              <a:rPr lang="en-US" altLang="zh-CN">
                <a:sym typeface="Symbol" pitchFamily="18" charset="2"/>
              </a:rPr>
              <a:t></a:t>
            </a:r>
            <a:r>
              <a:rPr lang="en-US" altLang="zh-CN" i="1"/>
              <a:t>j</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zh-CN" altLang="en-US"/>
              <a:t>什么是一个好的聚类方法?</a:t>
            </a:r>
          </a:p>
        </p:txBody>
      </p:sp>
      <p:sp>
        <p:nvSpPr>
          <p:cNvPr id="1114115" name="Rectangle 3"/>
          <p:cNvSpPr>
            <a:spLocks noGrp="1" noChangeArrowheads="1"/>
          </p:cNvSpPr>
          <p:nvPr>
            <p:ph type="body" idx="1"/>
          </p:nvPr>
        </p:nvSpPr>
        <p:spPr/>
        <p:txBody>
          <a:bodyPr/>
          <a:lstStyle/>
          <a:p>
            <a:pPr>
              <a:lnSpc>
                <a:spcPct val="120000"/>
              </a:lnSpc>
            </a:pPr>
            <a:r>
              <a:rPr lang="zh-CN" altLang="en-US">
                <a:ea typeface="宋体" pitchFamily="2" charset="-122"/>
              </a:rPr>
              <a:t>一个好的聚类方法要能产生高质量的聚类结果</a:t>
            </a:r>
            <a:r>
              <a:rPr lang="zh-CN" altLang="en-US">
                <a:latin typeface="Tahoma"/>
                <a:ea typeface="宋体" pitchFamily="2" charset="-122"/>
              </a:rPr>
              <a:t>——</a:t>
            </a:r>
            <a:r>
              <a:rPr lang="zh-CN" altLang="en-US">
                <a:ea typeface="宋体" pitchFamily="2" charset="-122"/>
              </a:rPr>
              <a:t>簇，这些簇要具备以下两个特点：</a:t>
            </a:r>
          </a:p>
          <a:p>
            <a:pPr lvl="1">
              <a:lnSpc>
                <a:spcPct val="120000"/>
              </a:lnSpc>
            </a:pPr>
            <a:r>
              <a:rPr lang="zh-CN" altLang="en-US"/>
              <a:t>高的簇内相似性</a:t>
            </a:r>
          </a:p>
          <a:p>
            <a:pPr lvl="1">
              <a:lnSpc>
                <a:spcPct val="120000"/>
              </a:lnSpc>
            </a:pPr>
            <a:r>
              <a:rPr lang="zh-CN" altLang="en-US"/>
              <a:t>低的簇间相似性 </a:t>
            </a:r>
          </a:p>
          <a:p>
            <a:pPr>
              <a:lnSpc>
                <a:spcPct val="120000"/>
              </a:lnSpc>
            </a:pPr>
            <a:r>
              <a:rPr lang="zh-CN" altLang="en-US">
                <a:ea typeface="宋体" pitchFamily="2" charset="-122"/>
              </a:rPr>
              <a:t>聚类结果的好坏取决于该聚类方法采用的相似性评估方法以及该方法的具体实现；</a:t>
            </a:r>
          </a:p>
          <a:p>
            <a:pPr>
              <a:lnSpc>
                <a:spcPct val="120000"/>
              </a:lnSpc>
            </a:pPr>
            <a:r>
              <a:rPr lang="zh-CN" altLang="en-US">
                <a:ea typeface="宋体" pitchFamily="2" charset="-122"/>
              </a:rPr>
              <a:t>聚类方法的好坏还取决与该方法是能发现某些还是所有的隐含模式；</a:t>
            </a: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p:txBody>
          <a:bodyPr/>
          <a:lstStyle/>
          <a:p>
            <a:r>
              <a:rPr lang="zh-CN" altLang="en-US"/>
              <a:t>聚类的性能要求</a:t>
            </a:r>
          </a:p>
        </p:txBody>
      </p:sp>
      <p:sp>
        <p:nvSpPr>
          <p:cNvPr id="1115139" name="Rectangle 3"/>
          <p:cNvSpPr>
            <a:spLocks noGrp="1" noChangeArrowheads="1"/>
          </p:cNvSpPr>
          <p:nvPr>
            <p:ph type="body" idx="1"/>
          </p:nvPr>
        </p:nvSpPr>
        <p:spPr/>
        <p:txBody>
          <a:bodyPr/>
          <a:lstStyle/>
          <a:p>
            <a:pPr>
              <a:lnSpc>
                <a:spcPct val="110000"/>
              </a:lnSpc>
            </a:pPr>
            <a:r>
              <a:rPr lang="zh-CN" altLang="en-US" sz="2600">
                <a:ea typeface="宋体" pitchFamily="2" charset="-122"/>
              </a:rPr>
              <a:t>可伸缩性</a:t>
            </a:r>
          </a:p>
          <a:p>
            <a:pPr>
              <a:lnSpc>
                <a:spcPct val="110000"/>
              </a:lnSpc>
            </a:pPr>
            <a:r>
              <a:rPr lang="zh-CN" altLang="en-US" sz="2600">
                <a:ea typeface="宋体" pitchFamily="2" charset="-122"/>
              </a:rPr>
              <a:t>能够处理不同类型的属性</a:t>
            </a:r>
          </a:p>
          <a:p>
            <a:pPr>
              <a:lnSpc>
                <a:spcPct val="110000"/>
              </a:lnSpc>
            </a:pPr>
            <a:r>
              <a:rPr lang="zh-CN" altLang="en-US" sz="2600">
                <a:ea typeface="宋体" pitchFamily="2" charset="-122"/>
              </a:rPr>
              <a:t>能发现任意形状的簇</a:t>
            </a:r>
          </a:p>
          <a:p>
            <a:pPr>
              <a:lnSpc>
                <a:spcPct val="110000"/>
              </a:lnSpc>
            </a:pPr>
            <a:r>
              <a:rPr lang="zh-CN" altLang="en-US" sz="2600">
                <a:ea typeface="宋体" pitchFamily="2" charset="-122"/>
              </a:rPr>
              <a:t>在决定输入参数的时候，尽量不需要特定的领域知识；</a:t>
            </a:r>
          </a:p>
          <a:p>
            <a:pPr>
              <a:lnSpc>
                <a:spcPct val="110000"/>
              </a:lnSpc>
            </a:pPr>
            <a:r>
              <a:rPr lang="zh-CN" altLang="en-US" sz="2600">
                <a:ea typeface="宋体" pitchFamily="2" charset="-122"/>
              </a:rPr>
              <a:t>能够处理噪声和异常</a:t>
            </a:r>
          </a:p>
          <a:p>
            <a:pPr>
              <a:lnSpc>
                <a:spcPct val="110000"/>
              </a:lnSpc>
            </a:pPr>
            <a:r>
              <a:rPr lang="zh-CN" altLang="en-US" sz="2600">
                <a:ea typeface="宋体" pitchFamily="2" charset="-122"/>
              </a:rPr>
              <a:t>对输入数据对象的顺序不敏感</a:t>
            </a:r>
          </a:p>
          <a:p>
            <a:pPr>
              <a:lnSpc>
                <a:spcPct val="110000"/>
              </a:lnSpc>
            </a:pPr>
            <a:r>
              <a:rPr lang="zh-CN" altLang="en-US" sz="2600">
                <a:ea typeface="宋体" pitchFamily="2" charset="-122"/>
              </a:rPr>
              <a:t>能处理高维数据</a:t>
            </a:r>
          </a:p>
          <a:p>
            <a:pPr>
              <a:lnSpc>
                <a:spcPct val="110000"/>
              </a:lnSpc>
            </a:pPr>
            <a:r>
              <a:rPr lang="zh-CN" altLang="en-US" sz="2600">
                <a:ea typeface="宋体" pitchFamily="2" charset="-122"/>
              </a:rPr>
              <a:t>能产生一个好的、能满足用户指定约束的聚类结果</a:t>
            </a:r>
          </a:p>
          <a:p>
            <a:pPr>
              <a:lnSpc>
                <a:spcPct val="110000"/>
              </a:lnSpc>
            </a:pPr>
            <a:r>
              <a:rPr lang="zh-CN" altLang="en-US" sz="2600">
                <a:ea typeface="宋体" pitchFamily="2" charset="-122"/>
              </a:rPr>
              <a:t>结果是可解释的、可理解的和可用的</a:t>
            </a:r>
            <a:endParaRPr lang="zh-CN" alt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zh-CN" altLang="en-US"/>
              <a:t>主要内容</a:t>
            </a:r>
          </a:p>
        </p:txBody>
      </p:sp>
      <p:sp>
        <p:nvSpPr>
          <p:cNvPr id="1103875" name="Rectangle 3"/>
          <p:cNvSpPr>
            <a:spLocks noGrp="1" noChangeArrowheads="1"/>
          </p:cNvSpPr>
          <p:nvPr>
            <p:ph type="body" idx="1"/>
          </p:nvPr>
        </p:nvSpPr>
        <p:spPr/>
        <p:txBody>
          <a:bodyPr/>
          <a:lstStyle/>
          <a:p>
            <a:r>
              <a:rPr lang="zh-CN" altLang="en-US"/>
              <a:t>什么是聚类分析</a:t>
            </a:r>
          </a:p>
          <a:p>
            <a:pPr>
              <a:lnSpc>
                <a:spcPct val="110000"/>
              </a:lnSpc>
            </a:pPr>
            <a:r>
              <a:rPr lang="zh-CN" altLang="en-US">
                <a:solidFill>
                  <a:schemeClr val="hlink"/>
                </a:solidFill>
              </a:rPr>
              <a:t>聚类分析中的数据类型</a:t>
            </a:r>
          </a:p>
          <a:p>
            <a:pPr>
              <a:lnSpc>
                <a:spcPct val="110000"/>
              </a:lnSpc>
            </a:pPr>
            <a:r>
              <a:rPr lang="zh-CN" altLang="en-US"/>
              <a:t>主要聚类分析方法分类</a:t>
            </a:r>
          </a:p>
          <a:p>
            <a:pPr>
              <a:lnSpc>
                <a:spcPct val="110000"/>
              </a:lnSpc>
            </a:pPr>
            <a:r>
              <a:rPr lang="zh-CN" altLang="en-US"/>
              <a:t>划分方法（</a:t>
            </a:r>
            <a:r>
              <a:rPr lang="en-US" altLang="zh-CN"/>
              <a:t>Partitioning Methods）</a:t>
            </a:r>
          </a:p>
          <a:p>
            <a:pPr>
              <a:lnSpc>
                <a:spcPct val="110000"/>
              </a:lnSpc>
            </a:pPr>
            <a:r>
              <a:rPr lang="zh-CN" altLang="en-US"/>
              <a:t>分层方法</a:t>
            </a:r>
            <a:endParaRPr lang="en-US" altLang="zh-CN"/>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zh-CN" altLang="en-US"/>
              <a:t>两种数据结构</a:t>
            </a:r>
          </a:p>
        </p:txBody>
      </p:sp>
      <p:sp>
        <p:nvSpPr>
          <p:cNvPr id="1116164" name="Rectangle 4"/>
          <p:cNvSpPr>
            <a:spLocks noChangeArrowheads="1"/>
          </p:cNvSpPr>
          <p:nvPr/>
        </p:nvSpPr>
        <p:spPr bwMode="auto">
          <a:xfrm>
            <a:off x="611188" y="1557338"/>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zh-CN" altLang="en-US" sz="3200" b="1">
                <a:latin typeface="黑体" pitchFamily="49" charset="-122"/>
                <a:ea typeface="黑体" pitchFamily="49" charset="-122"/>
              </a:rPr>
              <a:t>数据矩阵</a:t>
            </a:r>
          </a:p>
          <a:p>
            <a:pPr marL="742950" lvl="1" indent="-285750">
              <a:spcBef>
                <a:spcPct val="20000"/>
              </a:spcBef>
              <a:buClr>
                <a:schemeClr val="hlink"/>
              </a:buClr>
              <a:buSzPct val="55000"/>
              <a:buFont typeface="Wingdings" pitchFamily="2" charset="2"/>
              <a:buChar char="n"/>
            </a:pPr>
            <a:r>
              <a:rPr lang="en-US" altLang="zh-CN" sz="3200" b="1">
                <a:latin typeface="黑体" pitchFamily="49" charset="-122"/>
                <a:ea typeface="黑体" pitchFamily="49" charset="-122"/>
              </a:rPr>
              <a:t>(two modes</a:t>
            </a:r>
            <a:r>
              <a:rPr lang="en-US" altLang="zh-CN" sz="3200" b="1">
                <a:latin typeface="宋体" pitchFamily="2" charset="-122"/>
                <a:ea typeface="宋体" pitchFamily="2" charset="-122"/>
              </a:rPr>
              <a:t>)</a:t>
            </a:r>
          </a:p>
          <a:p>
            <a:pPr marL="342900" indent="-342900">
              <a:spcBef>
                <a:spcPct val="20000"/>
              </a:spcBef>
              <a:buClr>
                <a:schemeClr val="folHlink"/>
              </a:buClr>
              <a:buSzPct val="60000"/>
              <a:buFont typeface="Wingdings" pitchFamily="2" charset="2"/>
              <a:buChar char="n"/>
            </a:pPr>
            <a:endParaRPr lang="en-US" altLang="zh-CN" sz="3200" b="1">
              <a:latin typeface="黑体" pitchFamily="49" charset="-122"/>
              <a:ea typeface="宋体" pitchFamily="2" charset="-122"/>
            </a:endParaRPr>
          </a:p>
          <a:p>
            <a:pPr marL="342900" indent="-342900">
              <a:spcBef>
                <a:spcPct val="20000"/>
              </a:spcBef>
              <a:buClr>
                <a:schemeClr val="folHlink"/>
              </a:buClr>
              <a:buSzPct val="60000"/>
              <a:buFont typeface="Wingdings" pitchFamily="2" charset="2"/>
              <a:buChar char="n"/>
            </a:pPr>
            <a:endParaRPr lang="en-US" altLang="zh-CN" sz="3200" b="1">
              <a:latin typeface="黑体" pitchFamily="49" charset="-122"/>
              <a:ea typeface="宋体" pitchFamily="2" charset="-122"/>
            </a:endParaRPr>
          </a:p>
          <a:p>
            <a:pPr marL="342900" indent="-342900">
              <a:spcBef>
                <a:spcPct val="20000"/>
              </a:spcBef>
              <a:buClr>
                <a:schemeClr val="folHlink"/>
              </a:buClr>
              <a:buSzPct val="60000"/>
              <a:buFont typeface="Wingdings" pitchFamily="2" charset="2"/>
              <a:buChar char="n"/>
            </a:pPr>
            <a:endParaRPr lang="en-US" altLang="zh-CN" sz="3200" b="1">
              <a:latin typeface="黑体" pitchFamily="49" charset="-122"/>
              <a:ea typeface="宋体" pitchFamily="2" charset="-122"/>
            </a:endParaRPr>
          </a:p>
          <a:p>
            <a:pPr marL="342900" indent="-342900">
              <a:spcBef>
                <a:spcPct val="20000"/>
              </a:spcBef>
              <a:buClr>
                <a:schemeClr val="folHlink"/>
              </a:buClr>
              <a:buSzPct val="60000"/>
              <a:buFont typeface="Wingdings" pitchFamily="2" charset="2"/>
              <a:buChar char="n"/>
            </a:pPr>
            <a:r>
              <a:rPr lang="zh-CN" altLang="en-US" sz="3200" b="1">
                <a:latin typeface="黑体" pitchFamily="49" charset="-122"/>
                <a:ea typeface="黑体" pitchFamily="49" charset="-122"/>
              </a:rPr>
              <a:t>差异度矩阵</a:t>
            </a:r>
          </a:p>
          <a:p>
            <a:pPr marL="742950" lvl="1" indent="-285750">
              <a:spcBef>
                <a:spcPct val="20000"/>
              </a:spcBef>
              <a:buClr>
                <a:schemeClr val="hlink"/>
              </a:buClr>
              <a:buSzPct val="55000"/>
              <a:buFont typeface="Wingdings" pitchFamily="2" charset="2"/>
              <a:buChar char="n"/>
            </a:pPr>
            <a:r>
              <a:rPr lang="en-US" altLang="zh-CN" sz="3200" b="1">
                <a:latin typeface="黑体" pitchFamily="49" charset="-122"/>
                <a:ea typeface="黑体" pitchFamily="49" charset="-122"/>
              </a:rPr>
              <a:t>(one mode)</a:t>
            </a:r>
          </a:p>
          <a:p>
            <a:pPr marL="342900" indent="-342900">
              <a:spcBef>
                <a:spcPct val="20000"/>
              </a:spcBef>
              <a:buClr>
                <a:schemeClr val="folHlink"/>
              </a:buClr>
              <a:buSzPct val="60000"/>
              <a:buFont typeface="Wingdings" pitchFamily="2" charset="2"/>
              <a:buChar char="n"/>
            </a:pPr>
            <a:endParaRPr lang="zh-CN" altLang="en-US" sz="3200" b="1">
              <a:latin typeface="黑体" pitchFamily="49" charset="-122"/>
              <a:ea typeface="黑体" pitchFamily="49" charset="-122"/>
            </a:endParaRPr>
          </a:p>
          <a:p>
            <a:pPr marL="342900" indent="-342900">
              <a:spcBef>
                <a:spcPct val="20000"/>
              </a:spcBef>
              <a:buClr>
                <a:schemeClr val="folHlink"/>
              </a:buClr>
              <a:buSzPct val="60000"/>
              <a:buFont typeface="Wingdings" pitchFamily="2" charset="2"/>
              <a:buChar char="n"/>
            </a:pPr>
            <a:r>
              <a:rPr lang="zh-CN" altLang="en-US" sz="3200" b="1">
                <a:latin typeface="黑体" pitchFamily="49" charset="-122"/>
                <a:ea typeface="黑体" pitchFamily="49" charset="-122"/>
              </a:rPr>
              <a:t>相似度：用相关性衡量</a:t>
            </a:r>
          </a:p>
        </p:txBody>
      </p:sp>
      <p:graphicFrame>
        <p:nvGraphicFramePr>
          <p:cNvPr id="1116165" name="Object 5"/>
          <p:cNvGraphicFramePr>
            <a:graphicFrameLocks noChangeAspect="1"/>
          </p:cNvGraphicFramePr>
          <p:nvPr/>
        </p:nvGraphicFramePr>
        <p:xfrm>
          <a:off x="4433888" y="1287463"/>
          <a:ext cx="2944812" cy="2143125"/>
        </p:xfrm>
        <a:graphic>
          <a:graphicData uri="http://schemas.openxmlformats.org/presentationml/2006/ole">
            <mc:AlternateContent xmlns:mc="http://schemas.openxmlformats.org/markup-compatibility/2006">
              <mc:Choice xmlns:v="urn:schemas-microsoft-com:vml" Requires="v">
                <p:oleObj spid="_x0000_s1168384" name="公式" r:id="rId3" imgW="1676160" imgH="1295280" progId="Equation.3">
                  <p:embed/>
                </p:oleObj>
              </mc:Choice>
              <mc:Fallback>
                <p:oleObj name="公式" r:id="rId3" imgW="1676160" imgH="1295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88" y="1287463"/>
                        <a:ext cx="2944812" cy="21431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166" name="Object 6"/>
          <p:cNvGraphicFramePr>
            <a:graphicFrameLocks noChangeAspect="1"/>
          </p:cNvGraphicFramePr>
          <p:nvPr/>
        </p:nvGraphicFramePr>
        <p:xfrm>
          <a:off x="4356100" y="3789363"/>
          <a:ext cx="3429000" cy="1970087"/>
        </p:xfrm>
        <a:graphic>
          <a:graphicData uri="http://schemas.openxmlformats.org/presentationml/2006/ole">
            <mc:AlternateContent xmlns:mc="http://schemas.openxmlformats.org/markup-compatibility/2006">
              <mc:Choice xmlns:v="urn:schemas-microsoft-com:vml" Requires="v">
                <p:oleObj spid="_x0000_s1168385" name="Equation" r:id="rId5" imgW="1828800" imgH="1143000" progId="Equation.3">
                  <p:embed/>
                </p:oleObj>
              </mc:Choice>
              <mc:Fallback>
                <p:oleObj name="Equation" r:id="rId5" imgW="1828800" imgH="1143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789363"/>
                        <a:ext cx="3429000" cy="19700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r>
              <a:rPr lang="zh-CN" altLang="en-US"/>
              <a:t>计算对象之间的相异度</a:t>
            </a:r>
          </a:p>
        </p:txBody>
      </p:sp>
      <p:sp>
        <p:nvSpPr>
          <p:cNvPr id="1120260" name="Rectangle 4"/>
          <p:cNvSpPr>
            <a:spLocks noChangeArrowheads="1"/>
          </p:cNvSpPr>
          <p:nvPr/>
        </p:nvSpPr>
        <p:spPr bwMode="auto">
          <a:xfrm>
            <a:off x="250825" y="1196975"/>
            <a:ext cx="86645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folHlink"/>
              </a:buClr>
              <a:buSzPct val="60000"/>
              <a:buFont typeface="Wingdings" pitchFamily="2" charset="2"/>
              <a:buChar char="n"/>
            </a:pPr>
            <a:r>
              <a:rPr lang="zh-CN" altLang="en-US" b="1" u="sng">
                <a:latin typeface="黑体" pitchFamily="49" charset="-122"/>
                <a:ea typeface="宋体" pitchFamily="2" charset="-122"/>
              </a:rPr>
              <a:t>通常使用距离来衡量两个对象之间的相异度。</a:t>
            </a:r>
            <a:endParaRPr lang="zh-CN" altLang="en-US" b="1">
              <a:latin typeface="黑体" pitchFamily="49" charset="-122"/>
              <a:ea typeface="宋体" pitchFamily="2" charset="-122"/>
            </a:endParaRPr>
          </a:p>
          <a:p>
            <a:pPr marL="342900" indent="-342900">
              <a:lnSpc>
                <a:spcPct val="120000"/>
              </a:lnSpc>
              <a:spcBef>
                <a:spcPct val="20000"/>
              </a:spcBef>
              <a:buClr>
                <a:schemeClr val="folHlink"/>
              </a:buClr>
              <a:buSzPct val="60000"/>
              <a:buFont typeface="Wingdings" pitchFamily="2" charset="2"/>
              <a:buChar char="n"/>
            </a:pPr>
            <a:r>
              <a:rPr lang="zh-CN" altLang="en-US" b="1">
                <a:latin typeface="黑体" pitchFamily="49" charset="-122"/>
                <a:ea typeface="宋体" pitchFamily="2" charset="-122"/>
              </a:rPr>
              <a:t>常用的距离度量方法有:</a:t>
            </a:r>
          </a:p>
          <a:p>
            <a:pPr marL="342900" indent="-342900">
              <a:lnSpc>
                <a:spcPct val="120000"/>
              </a:lnSpc>
              <a:spcBef>
                <a:spcPct val="20000"/>
              </a:spcBef>
              <a:buClr>
                <a:schemeClr val="folHlink"/>
              </a:buClr>
              <a:buSzPct val="60000"/>
              <a:buFont typeface="Wingdings" pitchFamily="2" charset="2"/>
              <a:buNone/>
            </a:pPr>
            <a:r>
              <a:rPr lang="zh-CN" altLang="en-US" b="1">
                <a:latin typeface="黑体" pitchFamily="49" charset="-122"/>
                <a:ea typeface="宋体" pitchFamily="2" charset="-122"/>
              </a:rPr>
              <a:t>	</a:t>
            </a:r>
            <a:r>
              <a:rPr lang="zh-CN" altLang="en-US">
                <a:latin typeface="黑体" pitchFamily="49" charset="-122"/>
                <a:ea typeface="宋体" pitchFamily="2" charset="-122"/>
              </a:rPr>
              <a:t>明考斯基距离</a:t>
            </a:r>
            <a:r>
              <a:rPr lang="zh-CN" altLang="en-US" b="1">
                <a:latin typeface="黑体" pitchFamily="49" charset="-122"/>
                <a:ea typeface="宋体" pitchFamily="2" charset="-122"/>
              </a:rPr>
              <a:t>（ </a:t>
            </a:r>
            <a:r>
              <a:rPr lang="en-US" altLang="zh-CN" b="1" i="1">
                <a:latin typeface="黑体" pitchFamily="49" charset="-122"/>
                <a:ea typeface="宋体" pitchFamily="2" charset="-122"/>
              </a:rPr>
              <a:t>Minkowski distance）</a:t>
            </a:r>
            <a:r>
              <a:rPr lang="en-US" altLang="zh-CN" b="1">
                <a:latin typeface="黑体" pitchFamily="49" charset="-122"/>
                <a:ea typeface="宋体" pitchFamily="2" charset="-122"/>
              </a:rPr>
              <a:t>:</a:t>
            </a:r>
          </a:p>
          <a:p>
            <a:pPr marL="342900" indent="-342900">
              <a:lnSpc>
                <a:spcPct val="120000"/>
              </a:lnSpc>
              <a:spcBef>
                <a:spcPct val="20000"/>
              </a:spcBef>
              <a:buClr>
                <a:schemeClr val="folHlink"/>
              </a:buClr>
              <a:buSzPct val="60000"/>
              <a:buFont typeface="Wingdings" pitchFamily="2" charset="2"/>
              <a:buChar char="n"/>
            </a:pPr>
            <a:endParaRPr lang="en-US" altLang="zh-CN" b="1">
              <a:latin typeface="黑体" pitchFamily="49" charset="-122"/>
              <a:ea typeface="宋体" pitchFamily="2" charset="-122"/>
            </a:endParaRPr>
          </a:p>
          <a:p>
            <a:pPr marL="742950" lvl="1" indent="-285750">
              <a:lnSpc>
                <a:spcPct val="120000"/>
              </a:lnSpc>
              <a:spcBef>
                <a:spcPct val="20000"/>
              </a:spcBef>
              <a:buClr>
                <a:schemeClr val="hlink"/>
              </a:buClr>
              <a:buSzPct val="55000"/>
              <a:buFont typeface="Wingdings" pitchFamily="2" charset="2"/>
              <a:buNone/>
            </a:pPr>
            <a:r>
              <a:rPr lang="zh-CN" altLang="en-US" b="1">
                <a:latin typeface="宋体" pitchFamily="2" charset="-122"/>
                <a:ea typeface="宋体" pitchFamily="2" charset="-122"/>
              </a:rPr>
              <a:t>其中  </a:t>
            </a:r>
            <a:r>
              <a:rPr lang="en-US" altLang="zh-CN" b="1" i="1">
                <a:latin typeface="宋体" pitchFamily="2" charset="-122"/>
                <a:ea typeface="宋体" pitchFamily="2" charset="-122"/>
              </a:rPr>
              <a:t>i</a:t>
            </a:r>
            <a:r>
              <a:rPr lang="en-US" altLang="zh-CN" b="1">
                <a:latin typeface="宋体" pitchFamily="2" charset="-122"/>
                <a:ea typeface="宋体" pitchFamily="2" charset="-122"/>
              </a:rPr>
              <a:t> =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i1</a:t>
            </a:r>
            <a:r>
              <a:rPr lang="en-US" altLang="zh-CN" b="1">
                <a:latin typeface="宋体" pitchFamily="2" charset="-122"/>
                <a:ea typeface="宋体" pitchFamily="2" charset="-122"/>
              </a:rPr>
              <a:t>,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i2</a:t>
            </a:r>
            <a:r>
              <a:rPr lang="en-US" altLang="zh-CN" b="1">
                <a:latin typeface="宋体" pitchFamily="2" charset="-122"/>
                <a:ea typeface="宋体" pitchFamily="2" charset="-122"/>
              </a:rPr>
              <a:t>, </a:t>
            </a:r>
            <a:r>
              <a:rPr lang="en-US" altLang="zh-CN" b="1">
                <a:latin typeface="Tahoma"/>
                <a:ea typeface="宋体" pitchFamily="2" charset="-122"/>
              </a:rPr>
              <a:t>…</a:t>
            </a:r>
            <a:r>
              <a:rPr lang="en-US" altLang="zh-CN" b="1">
                <a:latin typeface="宋体" pitchFamily="2" charset="-122"/>
                <a:ea typeface="宋体" pitchFamily="2" charset="-122"/>
              </a:rPr>
              <a:t>,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ip</a:t>
            </a:r>
            <a:r>
              <a:rPr lang="en-US" altLang="zh-CN" b="1">
                <a:latin typeface="宋体" pitchFamily="2" charset="-122"/>
                <a:ea typeface="宋体" pitchFamily="2" charset="-122"/>
              </a:rPr>
              <a:t>) </a:t>
            </a:r>
            <a:r>
              <a:rPr lang="zh-CN" altLang="en-US" b="1">
                <a:latin typeface="宋体" pitchFamily="2" charset="-122"/>
                <a:ea typeface="宋体" pitchFamily="2" charset="-122"/>
              </a:rPr>
              <a:t>和</a:t>
            </a:r>
            <a:r>
              <a:rPr lang="zh-CN" altLang="en-US" b="1" i="1">
                <a:latin typeface="宋体" pitchFamily="2" charset="-122"/>
                <a:ea typeface="宋体" pitchFamily="2" charset="-122"/>
              </a:rPr>
              <a:t> </a:t>
            </a:r>
            <a:r>
              <a:rPr lang="en-US" altLang="zh-CN" b="1" i="1">
                <a:latin typeface="宋体" pitchFamily="2" charset="-122"/>
                <a:ea typeface="宋体" pitchFamily="2" charset="-122"/>
              </a:rPr>
              <a:t>j</a:t>
            </a:r>
            <a:r>
              <a:rPr lang="en-US" altLang="zh-CN" b="1">
                <a:latin typeface="宋体" pitchFamily="2" charset="-122"/>
                <a:ea typeface="宋体" pitchFamily="2" charset="-122"/>
              </a:rPr>
              <a:t> =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j1</a:t>
            </a:r>
            <a:r>
              <a:rPr lang="en-US" altLang="zh-CN" b="1">
                <a:latin typeface="宋体" pitchFamily="2" charset="-122"/>
                <a:ea typeface="宋体" pitchFamily="2" charset="-122"/>
              </a:rPr>
              <a:t>,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j2</a:t>
            </a:r>
            <a:r>
              <a:rPr lang="en-US" altLang="zh-CN" b="1">
                <a:latin typeface="宋体" pitchFamily="2" charset="-122"/>
                <a:ea typeface="宋体" pitchFamily="2" charset="-122"/>
              </a:rPr>
              <a:t>, </a:t>
            </a:r>
            <a:r>
              <a:rPr lang="en-US" altLang="zh-CN" b="1">
                <a:latin typeface="Tahoma"/>
                <a:ea typeface="宋体" pitchFamily="2" charset="-122"/>
              </a:rPr>
              <a:t>…</a:t>
            </a:r>
            <a:r>
              <a:rPr lang="en-US" altLang="zh-CN" b="1">
                <a:latin typeface="宋体" pitchFamily="2" charset="-122"/>
                <a:ea typeface="宋体" pitchFamily="2" charset="-122"/>
              </a:rPr>
              <a:t>, </a:t>
            </a:r>
            <a:r>
              <a:rPr lang="en-US" altLang="zh-CN" b="1" i="1">
                <a:latin typeface="宋体" pitchFamily="2" charset="-122"/>
                <a:ea typeface="宋体" pitchFamily="2" charset="-122"/>
              </a:rPr>
              <a:t>x</a:t>
            </a:r>
            <a:r>
              <a:rPr lang="en-US" altLang="zh-CN" b="1" baseline="-25000">
                <a:latin typeface="宋体" pitchFamily="2" charset="-122"/>
                <a:ea typeface="宋体" pitchFamily="2" charset="-122"/>
              </a:rPr>
              <a:t>jp</a:t>
            </a:r>
            <a:r>
              <a:rPr lang="en-US" altLang="zh-CN" b="1">
                <a:latin typeface="宋体" pitchFamily="2" charset="-122"/>
                <a:ea typeface="宋体" pitchFamily="2" charset="-122"/>
              </a:rPr>
              <a:t>) </a:t>
            </a:r>
            <a:r>
              <a:rPr lang="zh-CN" altLang="en-US" b="1">
                <a:latin typeface="宋体" pitchFamily="2" charset="-122"/>
                <a:ea typeface="宋体" pitchFamily="2" charset="-122"/>
              </a:rPr>
              <a:t>是两个</a:t>
            </a:r>
            <a:r>
              <a:rPr lang="en-US" altLang="zh-CN" b="1">
                <a:latin typeface="宋体" pitchFamily="2" charset="-122"/>
                <a:ea typeface="宋体" pitchFamily="2" charset="-122"/>
              </a:rPr>
              <a:t>p</a:t>
            </a:r>
            <a:r>
              <a:rPr lang="zh-CN" altLang="en-US" b="1">
                <a:latin typeface="宋体" pitchFamily="2" charset="-122"/>
                <a:ea typeface="宋体" pitchFamily="2" charset="-122"/>
              </a:rPr>
              <a:t>维的数据对象, </a:t>
            </a:r>
            <a:r>
              <a:rPr lang="en-US" altLang="zh-CN" b="1">
                <a:latin typeface="宋体" pitchFamily="2" charset="-122"/>
                <a:ea typeface="宋体" pitchFamily="2" charset="-122"/>
              </a:rPr>
              <a:t>q</a:t>
            </a:r>
            <a:r>
              <a:rPr lang="zh-CN" altLang="en-US" b="1">
                <a:latin typeface="宋体" pitchFamily="2" charset="-122"/>
                <a:ea typeface="宋体" pitchFamily="2" charset="-122"/>
              </a:rPr>
              <a:t>是一个正整数。</a:t>
            </a:r>
          </a:p>
          <a:p>
            <a:pPr marL="342900" indent="-342900">
              <a:lnSpc>
                <a:spcPct val="120000"/>
              </a:lnSpc>
              <a:spcBef>
                <a:spcPct val="20000"/>
              </a:spcBef>
              <a:buClr>
                <a:schemeClr val="folHlink"/>
              </a:buClr>
              <a:buSzPct val="60000"/>
              <a:buFont typeface="Wingdings" pitchFamily="2" charset="2"/>
              <a:buNone/>
            </a:pPr>
            <a:r>
              <a:rPr lang="zh-CN" altLang="en-US" b="1" i="1">
                <a:latin typeface="黑体" pitchFamily="49" charset="-122"/>
                <a:ea typeface="宋体" pitchFamily="2" charset="-122"/>
              </a:rPr>
              <a:t>当</a:t>
            </a:r>
            <a:r>
              <a:rPr lang="en-US" altLang="zh-CN" b="1" i="1">
                <a:latin typeface="黑体" pitchFamily="49" charset="-122"/>
                <a:ea typeface="宋体" pitchFamily="2" charset="-122"/>
              </a:rPr>
              <a:t>q</a:t>
            </a:r>
            <a:r>
              <a:rPr lang="en-US" altLang="zh-CN" b="1">
                <a:latin typeface="黑体" pitchFamily="49" charset="-122"/>
                <a:ea typeface="宋体" pitchFamily="2" charset="-122"/>
              </a:rPr>
              <a:t> = </a:t>
            </a:r>
            <a:r>
              <a:rPr lang="en-US" altLang="zh-CN" b="1" i="1">
                <a:latin typeface="黑体" pitchFamily="49" charset="-122"/>
                <a:ea typeface="宋体" pitchFamily="2" charset="-122"/>
              </a:rPr>
              <a:t>1</a:t>
            </a:r>
            <a:r>
              <a:rPr lang="zh-CN" altLang="en-US" b="1" i="1">
                <a:latin typeface="黑体" pitchFamily="49" charset="-122"/>
                <a:ea typeface="宋体" pitchFamily="2" charset="-122"/>
              </a:rPr>
              <a:t>时</a:t>
            </a:r>
            <a:r>
              <a:rPr lang="zh-CN" altLang="en-US" b="1">
                <a:latin typeface="黑体" pitchFamily="49" charset="-122"/>
                <a:ea typeface="宋体" pitchFamily="2" charset="-122"/>
              </a:rPr>
              <a:t>, </a:t>
            </a:r>
            <a:r>
              <a:rPr lang="en-US" altLang="zh-CN" b="1" i="1">
                <a:latin typeface="黑体" pitchFamily="49" charset="-122"/>
                <a:ea typeface="宋体" pitchFamily="2" charset="-122"/>
              </a:rPr>
              <a:t>d</a:t>
            </a:r>
            <a:r>
              <a:rPr lang="en-US" altLang="zh-CN" b="1">
                <a:latin typeface="黑体" pitchFamily="49" charset="-122"/>
                <a:ea typeface="宋体" pitchFamily="2" charset="-122"/>
              </a:rPr>
              <a:t> </a:t>
            </a:r>
            <a:r>
              <a:rPr lang="zh-CN" altLang="en-US" b="1">
                <a:latin typeface="黑体" pitchFamily="49" charset="-122"/>
                <a:ea typeface="宋体" pitchFamily="2" charset="-122"/>
              </a:rPr>
              <a:t>称为</a:t>
            </a:r>
            <a:r>
              <a:rPr lang="zh-CN" altLang="en-US">
                <a:latin typeface="黑体" pitchFamily="49" charset="-122"/>
                <a:ea typeface="宋体" pitchFamily="2" charset="-122"/>
              </a:rPr>
              <a:t>曼哈坦距离</a:t>
            </a:r>
            <a:r>
              <a:rPr lang="zh-CN" altLang="en-US" b="1">
                <a:latin typeface="黑体" pitchFamily="49" charset="-122"/>
                <a:ea typeface="宋体" pitchFamily="2" charset="-122"/>
              </a:rPr>
              <a:t>（</a:t>
            </a:r>
            <a:r>
              <a:rPr lang="en-US" altLang="zh-CN" b="1">
                <a:latin typeface="黑体" pitchFamily="49" charset="-122"/>
                <a:ea typeface="宋体" pitchFamily="2" charset="-122"/>
              </a:rPr>
              <a:t> Manhattan distance）</a:t>
            </a:r>
            <a:endParaRPr lang="en-US" altLang="zh-CN" b="1" i="1">
              <a:latin typeface="黑体" pitchFamily="49" charset="-122"/>
              <a:ea typeface="宋体" pitchFamily="2" charset="-122"/>
            </a:endParaRPr>
          </a:p>
          <a:p>
            <a:pPr marL="342900" indent="-342900">
              <a:lnSpc>
                <a:spcPct val="120000"/>
              </a:lnSpc>
              <a:spcBef>
                <a:spcPct val="20000"/>
              </a:spcBef>
              <a:buClr>
                <a:schemeClr val="folHlink"/>
              </a:buClr>
              <a:buSzPct val="60000"/>
              <a:buFont typeface="Wingdings" pitchFamily="2" charset="2"/>
              <a:buChar char="n"/>
            </a:pPr>
            <a:endParaRPr lang="en-US" altLang="zh-CN" b="1" i="1">
              <a:latin typeface="黑体" pitchFamily="49" charset="-122"/>
              <a:ea typeface="宋体" pitchFamily="2" charset="-122"/>
            </a:endParaRPr>
          </a:p>
          <a:p>
            <a:pPr marL="342900" indent="-342900">
              <a:spcBef>
                <a:spcPct val="20000"/>
              </a:spcBef>
              <a:buClr>
                <a:schemeClr val="folHlink"/>
              </a:buClr>
              <a:buSzPct val="60000"/>
              <a:buFont typeface="Wingdings" pitchFamily="2" charset="2"/>
              <a:buChar char="n"/>
            </a:pPr>
            <a:endParaRPr lang="zh-CN" altLang="en-US" b="1">
              <a:latin typeface="黑体" pitchFamily="49" charset="-122"/>
              <a:ea typeface="黑体" pitchFamily="49" charset="-122"/>
            </a:endParaRPr>
          </a:p>
        </p:txBody>
      </p:sp>
      <p:graphicFrame>
        <p:nvGraphicFramePr>
          <p:cNvPr id="1120261" name="Object 5"/>
          <p:cNvGraphicFramePr>
            <a:graphicFrameLocks noChangeAspect="1"/>
          </p:cNvGraphicFramePr>
          <p:nvPr/>
        </p:nvGraphicFramePr>
        <p:xfrm>
          <a:off x="2217738" y="3043238"/>
          <a:ext cx="4283075" cy="509587"/>
        </p:xfrm>
        <a:graphic>
          <a:graphicData uri="http://schemas.openxmlformats.org/presentationml/2006/ole">
            <mc:AlternateContent xmlns:mc="http://schemas.openxmlformats.org/markup-compatibility/2006">
              <mc:Choice xmlns:v="urn:schemas-microsoft-com:vml" Requires="v">
                <p:oleObj spid="_x0000_s1120256" name="公式" r:id="rId3" imgW="5016240" imgH="596880" progId="Equation.3">
                  <p:embed/>
                </p:oleObj>
              </mc:Choice>
              <mc:Fallback>
                <p:oleObj name="公式" r:id="rId3" imgW="5016240" imgH="596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3043238"/>
                        <a:ext cx="4283075" cy="50958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0262" name="Object 6"/>
          <p:cNvGraphicFramePr>
            <a:graphicFrameLocks noChangeAspect="1"/>
          </p:cNvGraphicFramePr>
          <p:nvPr/>
        </p:nvGraphicFramePr>
        <p:xfrm>
          <a:off x="2771775" y="5949950"/>
          <a:ext cx="5183188" cy="522288"/>
        </p:xfrm>
        <a:graphic>
          <a:graphicData uri="http://schemas.openxmlformats.org/presentationml/2006/ole">
            <mc:AlternateContent xmlns:mc="http://schemas.openxmlformats.org/markup-compatibility/2006">
              <mc:Choice xmlns:v="urn:schemas-microsoft-com:vml" Requires="v">
                <p:oleObj spid="_x0000_s1120257" name="Equation" r:id="rId5" imgW="4292280" imgH="431640" progId="Equation.3">
                  <p:embed/>
                </p:oleObj>
              </mc:Choice>
              <mc:Fallback>
                <p:oleObj name="Equation" r:id="rId5" imgW="429228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949950"/>
                        <a:ext cx="5183188" cy="5222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zh-CN" altLang="en-US"/>
              <a:t>计算对象之间的相异度</a:t>
            </a:r>
          </a:p>
        </p:txBody>
      </p:sp>
      <p:sp>
        <p:nvSpPr>
          <p:cNvPr id="1122310" name="Rectangle 6"/>
          <p:cNvSpPr>
            <a:spLocks noChangeArrowheads="1"/>
          </p:cNvSpPr>
          <p:nvPr/>
        </p:nvSpPr>
        <p:spPr bwMode="auto">
          <a:xfrm>
            <a:off x="457200" y="1268413"/>
            <a:ext cx="8229600" cy="528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zh-CN" altLang="en-US" sz="3200" b="1" i="1">
                <a:latin typeface="黑体" pitchFamily="49" charset="-122"/>
                <a:ea typeface="黑体" pitchFamily="49" charset="-122"/>
              </a:rPr>
              <a:t>当</a:t>
            </a:r>
            <a:r>
              <a:rPr lang="en-US" altLang="zh-CN" sz="3200" b="1" i="1">
                <a:latin typeface="黑体" pitchFamily="49" charset="-122"/>
                <a:ea typeface="黑体" pitchFamily="49" charset="-122"/>
              </a:rPr>
              <a:t>q=2</a:t>
            </a:r>
            <a:r>
              <a:rPr lang="zh-CN" altLang="en-US" sz="3200" b="1" i="1">
                <a:latin typeface="黑体" pitchFamily="49" charset="-122"/>
                <a:ea typeface="黑体" pitchFamily="49" charset="-122"/>
              </a:rPr>
              <a:t>时</a:t>
            </a:r>
            <a:r>
              <a:rPr lang="zh-CN" altLang="en-US" sz="3200" b="1">
                <a:latin typeface="黑体" pitchFamily="49" charset="-122"/>
                <a:ea typeface="黑体" pitchFamily="49" charset="-122"/>
              </a:rPr>
              <a:t>,</a:t>
            </a:r>
            <a:r>
              <a:rPr lang="zh-CN" altLang="en-US" sz="3200" b="1" i="1">
                <a:latin typeface="黑体" pitchFamily="49" charset="-122"/>
                <a:ea typeface="黑体" pitchFamily="49" charset="-122"/>
              </a:rPr>
              <a:t> </a:t>
            </a:r>
            <a:r>
              <a:rPr lang="en-US" altLang="zh-CN" sz="3200" b="1" i="1">
                <a:latin typeface="黑体" pitchFamily="49" charset="-122"/>
                <a:ea typeface="黑体" pitchFamily="49" charset="-122"/>
              </a:rPr>
              <a:t>d </a:t>
            </a:r>
            <a:r>
              <a:rPr lang="zh-CN" altLang="en-US" sz="3200" b="1">
                <a:latin typeface="黑体" pitchFamily="49" charset="-122"/>
                <a:ea typeface="黑体" pitchFamily="49" charset="-122"/>
              </a:rPr>
              <a:t>就成为</a:t>
            </a:r>
            <a:r>
              <a:rPr lang="zh-CN" altLang="en-US" sz="3200">
                <a:latin typeface="黑体" pitchFamily="49" charset="-122"/>
                <a:ea typeface="黑体" pitchFamily="49" charset="-122"/>
              </a:rPr>
              <a:t>欧几里德距离</a:t>
            </a:r>
            <a:r>
              <a:rPr lang="zh-CN" altLang="en-US" sz="3200" b="1">
                <a:latin typeface="黑体" pitchFamily="49" charset="-122"/>
                <a:ea typeface="黑体" pitchFamily="49" charset="-122"/>
              </a:rPr>
              <a:t>:</a:t>
            </a:r>
          </a:p>
          <a:p>
            <a:pPr marL="342900" indent="-342900">
              <a:spcBef>
                <a:spcPct val="20000"/>
              </a:spcBef>
              <a:buClr>
                <a:schemeClr val="folHlink"/>
              </a:buClr>
              <a:buSzPct val="60000"/>
              <a:buFont typeface="Wingdings" pitchFamily="2" charset="2"/>
              <a:buChar char="n"/>
            </a:pPr>
            <a:endParaRPr lang="en-US" altLang="zh-CN" sz="3200" b="1">
              <a:latin typeface="黑体" pitchFamily="49" charset="-122"/>
              <a:ea typeface="黑体" pitchFamily="49" charset="-122"/>
            </a:endParaRPr>
          </a:p>
          <a:p>
            <a:pPr marL="742950" lvl="1" indent="-285750">
              <a:spcBef>
                <a:spcPct val="20000"/>
              </a:spcBef>
              <a:buClr>
                <a:schemeClr val="hlink"/>
              </a:buClr>
              <a:buSzPct val="55000"/>
              <a:buFont typeface="Wingdings" pitchFamily="2" charset="2"/>
              <a:buChar char="n"/>
            </a:pPr>
            <a:endParaRPr lang="zh-CN" altLang="en-US" sz="3200" b="1">
              <a:latin typeface="宋体" pitchFamily="2" charset="-122"/>
              <a:ea typeface="宋体" pitchFamily="2" charset="-122"/>
            </a:endParaRPr>
          </a:p>
          <a:p>
            <a:pPr marL="742950" lvl="1" indent="-285750">
              <a:spcBef>
                <a:spcPct val="20000"/>
              </a:spcBef>
              <a:buClr>
                <a:schemeClr val="hlink"/>
              </a:buClr>
              <a:buSzPct val="55000"/>
              <a:buFont typeface="Wingdings" pitchFamily="2" charset="2"/>
              <a:buChar char="n"/>
            </a:pPr>
            <a:r>
              <a:rPr lang="zh-CN" altLang="en-US" sz="3200" b="1">
                <a:latin typeface="宋体" pitchFamily="2" charset="-122"/>
                <a:ea typeface="宋体" pitchFamily="2" charset="-122"/>
              </a:rPr>
              <a:t>距离函数有如下特性：</a:t>
            </a:r>
          </a:p>
          <a:p>
            <a:pPr marL="1143000" lvl="2" indent="-228600">
              <a:spcBef>
                <a:spcPct val="20000"/>
              </a:spcBef>
              <a:buClr>
                <a:schemeClr val="folHlink"/>
              </a:buClr>
              <a:buSzPct val="50000"/>
              <a:buFont typeface="Wingdings" pitchFamily="2" charset="2"/>
              <a:buChar char="n"/>
            </a:pPr>
            <a:r>
              <a:rPr lang="en-US" altLang="zh-CN" i="1">
                <a:latin typeface="宋体" pitchFamily="2" charset="-122"/>
                <a:ea typeface="宋体" pitchFamily="2" charset="-122"/>
              </a:rPr>
              <a:t>d(i,j)</a:t>
            </a:r>
            <a:r>
              <a:rPr lang="en-US" altLang="zh-CN">
                <a:latin typeface="宋体" pitchFamily="2" charset="-122"/>
                <a:ea typeface="宋体" pitchFamily="2" charset="-122"/>
              </a:rPr>
              <a:t> </a:t>
            </a:r>
            <a:r>
              <a:rPr lang="en-US" altLang="zh-CN">
                <a:latin typeface="宋体" pitchFamily="2" charset="-122"/>
                <a:ea typeface="宋体" pitchFamily="2" charset="-122"/>
                <a:sym typeface="Symbol" pitchFamily="18" charset="2"/>
              </a:rPr>
              <a:t> 0</a:t>
            </a:r>
            <a:endParaRPr lang="en-US" altLang="zh-CN">
              <a:latin typeface="宋体" pitchFamily="2" charset="-122"/>
              <a:ea typeface="宋体" pitchFamily="2" charset="-122"/>
            </a:endParaRPr>
          </a:p>
          <a:p>
            <a:pPr marL="1143000" lvl="2" indent="-228600">
              <a:spcBef>
                <a:spcPct val="20000"/>
              </a:spcBef>
              <a:buClr>
                <a:schemeClr val="folHlink"/>
              </a:buClr>
              <a:buSzPct val="50000"/>
              <a:buFont typeface="Wingdings" pitchFamily="2" charset="2"/>
              <a:buChar char="n"/>
            </a:pPr>
            <a:r>
              <a:rPr lang="en-US" altLang="zh-CN" i="1">
                <a:latin typeface="宋体" pitchFamily="2" charset="-122"/>
                <a:ea typeface="宋体" pitchFamily="2" charset="-122"/>
              </a:rPr>
              <a:t>d(i,i)</a:t>
            </a:r>
            <a:r>
              <a:rPr lang="en-US" altLang="zh-CN">
                <a:latin typeface="宋体" pitchFamily="2" charset="-122"/>
                <a:ea typeface="宋体" pitchFamily="2" charset="-122"/>
              </a:rPr>
              <a:t> </a:t>
            </a:r>
            <a:r>
              <a:rPr lang="en-US" altLang="zh-CN">
                <a:latin typeface="宋体" pitchFamily="2" charset="-122"/>
                <a:ea typeface="宋体" pitchFamily="2" charset="-122"/>
                <a:sym typeface="Symbol" pitchFamily="18" charset="2"/>
              </a:rPr>
              <a:t>= 0</a:t>
            </a:r>
            <a:endParaRPr lang="en-US" altLang="zh-CN">
              <a:latin typeface="宋体" pitchFamily="2" charset="-122"/>
              <a:ea typeface="宋体" pitchFamily="2" charset="-122"/>
            </a:endParaRPr>
          </a:p>
          <a:p>
            <a:pPr marL="1143000" lvl="2" indent="-228600">
              <a:spcBef>
                <a:spcPct val="20000"/>
              </a:spcBef>
              <a:buClr>
                <a:schemeClr val="folHlink"/>
              </a:buClr>
              <a:buSzPct val="50000"/>
              <a:buFont typeface="Wingdings" pitchFamily="2" charset="2"/>
              <a:buChar char="n"/>
            </a:pPr>
            <a:r>
              <a:rPr lang="en-US" altLang="zh-CN" i="1">
                <a:latin typeface="宋体" pitchFamily="2" charset="-122"/>
                <a:ea typeface="宋体" pitchFamily="2" charset="-122"/>
              </a:rPr>
              <a:t>d(i,j)</a:t>
            </a:r>
            <a:r>
              <a:rPr lang="en-US" altLang="zh-CN">
                <a:latin typeface="宋体" pitchFamily="2" charset="-122"/>
                <a:ea typeface="宋体" pitchFamily="2" charset="-122"/>
              </a:rPr>
              <a:t> </a:t>
            </a:r>
            <a:r>
              <a:rPr lang="en-US" altLang="zh-CN">
                <a:latin typeface="宋体" pitchFamily="2" charset="-122"/>
                <a:ea typeface="宋体" pitchFamily="2" charset="-122"/>
                <a:sym typeface="Symbol" pitchFamily="18" charset="2"/>
              </a:rPr>
              <a:t>= </a:t>
            </a:r>
            <a:r>
              <a:rPr lang="en-US" altLang="zh-CN" i="1">
                <a:latin typeface="宋体" pitchFamily="2" charset="-122"/>
                <a:ea typeface="宋体" pitchFamily="2" charset="-122"/>
              </a:rPr>
              <a:t>d(j,i)</a:t>
            </a:r>
            <a:endParaRPr lang="en-US" altLang="zh-CN">
              <a:latin typeface="宋体" pitchFamily="2" charset="-122"/>
              <a:ea typeface="宋体" pitchFamily="2" charset="-122"/>
            </a:endParaRPr>
          </a:p>
          <a:p>
            <a:pPr marL="1143000" lvl="2" indent="-228600">
              <a:spcBef>
                <a:spcPct val="20000"/>
              </a:spcBef>
              <a:buClr>
                <a:schemeClr val="folHlink"/>
              </a:buClr>
              <a:buSzPct val="50000"/>
              <a:buFont typeface="Wingdings" pitchFamily="2" charset="2"/>
              <a:buChar char="n"/>
            </a:pPr>
            <a:r>
              <a:rPr lang="en-US" altLang="zh-CN" i="1">
                <a:latin typeface="宋体" pitchFamily="2" charset="-122"/>
                <a:ea typeface="宋体" pitchFamily="2" charset="-122"/>
              </a:rPr>
              <a:t>d(i,j)</a:t>
            </a:r>
            <a:r>
              <a:rPr lang="en-US" altLang="zh-CN">
                <a:latin typeface="宋体" pitchFamily="2" charset="-122"/>
                <a:ea typeface="宋体" pitchFamily="2" charset="-122"/>
              </a:rPr>
              <a:t> </a:t>
            </a:r>
            <a:r>
              <a:rPr lang="en-US" altLang="zh-CN">
                <a:latin typeface="宋体" pitchFamily="2" charset="-122"/>
                <a:ea typeface="宋体" pitchFamily="2" charset="-122"/>
                <a:sym typeface="Symbol" pitchFamily="18" charset="2"/>
              </a:rPr>
              <a:t> </a:t>
            </a:r>
            <a:r>
              <a:rPr lang="en-US" altLang="zh-CN" i="1">
                <a:latin typeface="宋体" pitchFamily="2" charset="-122"/>
                <a:ea typeface="宋体" pitchFamily="2" charset="-122"/>
              </a:rPr>
              <a:t>d(i,k)</a:t>
            </a:r>
            <a:r>
              <a:rPr lang="en-US" altLang="zh-CN">
                <a:latin typeface="宋体" pitchFamily="2" charset="-122"/>
                <a:ea typeface="宋体" pitchFamily="2" charset="-122"/>
              </a:rPr>
              <a:t> </a:t>
            </a:r>
            <a:r>
              <a:rPr lang="en-US" altLang="zh-CN">
                <a:latin typeface="宋体" pitchFamily="2" charset="-122"/>
                <a:ea typeface="宋体" pitchFamily="2" charset="-122"/>
                <a:sym typeface="Symbol" pitchFamily="18" charset="2"/>
              </a:rPr>
              <a:t>+ </a:t>
            </a:r>
            <a:r>
              <a:rPr lang="en-US" altLang="zh-CN" i="1">
                <a:latin typeface="宋体" pitchFamily="2" charset="-122"/>
                <a:ea typeface="宋体" pitchFamily="2" charset="-122"/>
              </a:rPr>
              <a:t>d(k,j)</a:t>
            </a:r>
            <a:endParaRPr lang="en-US" altLang="zh-CN">
              <a:latin typeface="宋体" pitchFamily="2" charset="-122"/>
              <a:ea typeface="宋体" pitchFamily="2" charset="-122"/>
              <a:sym typeface="Symbol" pitchFamily="18" charset="2"/>
            </a:endParaRPr>
          </a:p>
          <a:p>
            <a:pPr marL="342900" indent="-342900">
              <a:spcBef>
                <a:spcPct val="20000"/>
              </a:spcBef>
              <a:buClr>
                <a:schemeClr val="folHlink"/>
              </a:buClr>
              <a:buSzPct val="60000"/>
              <a:buFont typeface="Wingdings" pitchFamily="2" charset="2"/>
              <a:buChar char="n"/>
            </a:pPr>
            <a:r>
              <a:rPr lang="zh-CN" altLang="en-US" sz="3200" b="1">
                <a:latin typeface="黑体" pitchFamily="49" charset="-122"/>
                <a:ea typeface="黑体" pitchFamily="49" charset="-122"/>
              </a:rPr>
              <a:t>可以根据每个变量的重要性赋予一个权重</a:t>
            </a:r>
          </a:p>
        </p:txBody>
      </p:sp>
      <p:graphicFrame>
        <p:nvGraphicFramePr>
          <p:cNvPr id="1122311" name="Object 7"/>
          <p:cNvGraphicFramePr>
            <a:graphicFrameLocks noChangeAspect="1"/>
          </p:cNvGraphicFramePr>
          <p:nvPr/>
        </p:nvGraphicFramePr>
        <p:xfrm>
          <a:off x="1476375" y="1989138"/>
          <a:ext cx="6264275" cy="706437"/>
        </p:xfrm>
        <a:graphic>
          <a:graphicData uri="http://schemas.openxmlformats.org/presentationml/2006/ole">
            <mc:AlternateContent xmlns:mc="http://schemas.openxmlformats.org/markup-compatibility/2006">
              <mc:Choice xmlns:v="urn:schemas-microsoft-com:vml" Requires="v">
                <p:oleObj spid="_x0000_s1122304" name="Equation" r:id="rId3" imgW="5168880" imgH="583920" progId="Equation.3">
                  <p:embed/>
                </p:oleObj>
              </mc:Choice>
              <mc:Fallback>
                <p:oleObj name="Equation" r:id="rId3" imgW="5168880" imgH="5839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989138"/>
                        <a:ext cx="6264275" cy="7064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zh-CN" altLang="en-US"/>
              <a:t>主要内容</a:t>
            </a:r>
          </a:p>
        </p:txBody>
      </p:sp>
      <p:sp>
        <p:nvSpPr>
          <p:cNvPr id="1104899" name="Rectangle 3"/>
          <p:cNvSpPr>
            <a:spLocks noGrp="1" noChangeArrowheads="1"/>
          </p:cNvSpPr>
          <p:nvPr>
            <p:ph type="body" idx="1"/>
          </p:nvPr>
        </p:nvSpPr>
        <p:spPr/>
        <p:txBody>
          <a:bodyPr/>
          <a:lstStyle/>
          <a:p>
            <a:r>
              <a:rPr lang="zh-CN" altLang="en-US"/>
              <a:t>什么是聚类分析</a:t>
            </a:r>
          </a:p>
          <a:p>
            <a:pPr>
              <a:lnSpc>
                <a:spcPct val="110000"/>
              </a:lnSpc>
            </a:pPr>
            <a:r>
              <a:rPr lang="zh-CN" altLang="en-US"/>
              <a:t>聚类分析中的数据类型</a:t>
            </a:r>
          </a:p>
          <a:p>
            <a:pPr>
              <a:lnSpc>
                <a:spcPct val="110000"/>
              </a:lnSpc>
            </a:pPr>
            <a:r>
              <a:rPr lang="zh-CN" altLang="en-US">
                <a:solidFill>
                  <a:schemeClr val="hlink"/>
                </a:solidFill>
              </a:rPr>
              <a:t>主要聚类分析方法分类</a:t>
            </a:r>
          </a:p>
          <a:p>
            <a:pPr>
              <a:lnSpc>
                <a:spcPct val="110000"/>
              </a:lnSpc>
            </a:pPr>
            <a:r>
              <a:rPr lang="zh-CN" altLang="en-US"/>
              <a:t>划分方法（</a:t>
            </a:r>
            <a:r>
              <a:rPr lang="en-US" altLang="zh-CN"/>
              <a:t>Partitioning Methods）</a:t>
            </a:r>
          </a:p>
          <a:p>
            <a:pPr>
              <a:lnSpc>
                <a:spcPct val="110000"/>
              </a:lnSpc>
            </a:pPr>
            <a:r>
              <a:rPr lang="zh-CN" altLang="en-US"/>
              <a:t>分层方法</a:t>
            </a:r>
            <a:endParaRPr lang="en-US" altLang="zh-CN"/>
          </a:p>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zh-CN" altLang="en-US"/>
              <a:t>主要聚类分析方法分类</a:t>
            </a:r>
          </a:p>
        </p:txBody>
      </p:sp>
      <p:sp>
        <p:nvSpPr>
          <p:cNvPr id="1150979" name="Rectangle 3"/>
          <p:cNvSpPr>
            <a:spLocks noGrp="1" noChangeArrowheads="1"/>
          </p:cNvSpPr>
          <p:nvPr>
            <p:ph type="body" idx="1"/>
          </p:nvPr>
        </p:nvSpPr>
        <p:spPr/>
        <p:txBody>
          <a:bodyPr/>
          <a:lstStyle/>
          <a:p>
            <a:pPr>
              <a:lnSpc>
                <a:spcPct val="90000"/>
              </a:lnSpc>
            </a:pPr>
            <a:r>
              <a:rPr lang="zh-CN" altLang="en-US" sz="2800"/>
              <a:t>按照聚类的标准，聚类方法可分为如下两种：</a:t>
            </a:r>
          </a:p>
          <a:p>
            <a:pPr lvl="1">
              <a:lnSpc>
                <a:spcPct val="90000"/>
              </a:lnSpc>
            </a:pPr>
            <a:r>
              <a:rPr lang="zh-CN" altLang="en-US" sz="2800"/>
              <a:t>统计聚类方法：这种聚类方法主要基于对象之间的几何距离的。</a:t>
            </a:r>
          </a:p>
          <a:p>
            <a:pPr lvl="1">
              <a:lnSpc>
                <a:spcPct val="90000"/>
              </a:lnSpc>
            </a:pPr>
            <a:r>
              <a:rPr lang="zh-CN" altLang="en-US" sz="2800"/>
              <a:t>概念聚类方法：概念聚类方法基于对象具有的概念进行聚类。</a:t>
            </a:r>
          </a:p>
          <a:p>
            <a:pPr>
              <a:lnSpc>
                <a:spcPct val="90000"/>
              </a:lnSpc>
            </a:pPr>
            <a:r>
              <a:rPr lang="zh-CN" altLang="en-US" sz="2800">
                <a:solidFill>
                  <a:srgbClr val="000066"/>
                </a:solidFill>
              </a:rPr>
              <a:t>按照聚类算法所处理的数据类型，聚类方法可分为三种：</a:t>
            </a:r>
          </a:p>
          <a:p>
            <a:pPr lvl="1">
              <a:lnSpc>
                <a:spcPct val="90000"/>
              </a:lnSpc>
            </a:pPr>
            <a:r>
              <a:rPr lang="zh-CN" altLang="en-US" sz="2800">
                <a:solidFill>
                  <a:srgbClr val="000066"/>
                </a:solidFill>
              </a:rPr>
              <a:t>数值型数据聚类方法：所分析的数据的属性只限于数值数据。</a:t>
            </a:r>
          </a:p>
          <a:p>
            <a:pPr lvl="1">
              <a:lnSpc>
                <a:spcPct val="90000"/>
              </a:lnSpc>
            </a:pPr>
            <a:r>
              <a:rPr lang="zh-CN" altLang="en-US" sz="2800">
                <a:solidFill>
                  <a:srgbClr val="000066"/>
                </a:solidFill>
              </a:rPr>
              <a:t>离散型数据聚类方法：所分析的数据的属性只限于离散型数据。</a:t>
            </a:r>
          </a:p>
          <a:p>
            <a:pPr lvl="1">
              <a:lnSpc>
                <a:spcPct val="90000"/>
              </a:lnSpc>
            </a:pPr>
            <a:r>
              <a:rPr lang="zh-CN" altLang="en-US" sz="2800">
                <a:solidFill>
                  <a:srgbClr val="000066"/>
                </a:solidFill>
              </a:rPr>
              <a:t>混合型数据聚类方法：能同时处理数值和离散数据。</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r>
              <a:rPr lang="zh-CN" altLang="en-US"/>
              <a:t>主要聚类分析方法分类</a:t>
            </a:r>
          </a:p>
        </p:txBody>
      </p:sp>
      <p:sp>
        <p:nvSpPr>
          <p:cNvPr id="1137667" name="Rectangle 3"/>
          <p:cNvSpPr>
            <a:spLocks noGrp="1" noChangeArrowheads="1"/>
          </p:cNvSpPr>
          <p:nvPr>
            <p:ph type="body" idx="1"/>
          </p:nvPr>
        </p:nvSpPr>
        <p:spPr/>
        <p:txBody>
          <a:bodyPr/>
          <a:lstStyle/>
          <a:p>
            <a:pPr>
              <a:lnSpc>
                <a:spcPct val="90000"/>
              </a:lnSpc>
            </a:pPr>
            <a:r>
              <a:rPr lang="zh-CN" altLang="en-US" sz="2400"/>
              <a:t>按照聚类聚类分析算法的主要思路，可以被归纳为如下几种。</a:t>
            </a:r>
          </a:p>
          <a:p>
            <a:pPr lvl="1">
              <a:lnSpc>
                <a:spcPct val="90000"/>
              </a:lnSpc>
            </a:pPr>
            <a:r>
              <a:rPr lang="zh-CN" altLang="en-US" sz="2400"/>
              <a:t>划分法（</a:t>
            </a:r>
            <a:r>
              <a:rPr lang="en-US" altLang="zh-CN" sz="2400"/>
              <a:t>Partitioning Methods</a:t>
            </a:r>
            <a:r>
              <a:rPr lang="zh-CN" altLang="en-US" sz="2400"/>
              <a:t>）：基于一定标准构建数据的划分。</a:t>
            </a:r>
          </a:p>
          <a:p>
            <a:pPr lvl="2">
              <a:lnSpc>
                <a:spcPct val="90000"/>
              </a:lnSpc>
            </a:pPr>
            <a:r>
              <a:rPr lang="zh-CN" altLang="en-US" sz="2000"/>
              <a:t>属于该类的聚类方法有：</a:t>
            </a:r>
            <a:r>
              <a:rPr lang="en-US" altLang="zh-CN" sz="2000"/>
              <a:t>k-means</a:t>
            </a:r>
            <a:r>
              <a:rPr lang="zh-CN" altLang="en-US" sz="2000"/>
              <a:t>、</a:t>
            </a:r>
            <a:r>
              <a:rPr lang="en-US" altLang="zh-CN" sz="2000"/>
              <a:t>k-modes</a:t>
            </a:r>
            <a:r>
              <a:rPr lang="zh-CN" altLang="en-US" sz="2000"/>
              <a:t>、</a:t>
            </a:r>
            <a:r>
              <a:rPr lang="en-US" altLang="zh-CN" sz="2000"/>
              <a:t>k-prototypes</a:t>
            </a:r>
            <a:r>
              <a:rPr lang="zh-CN" altLang="en-US" sz="2000"/>
              <a:t>、</a:t>
            </a:r>
            <a:r>
              <a:rPr lang="en-US" altLang="zh-CN" sz="2000"/>
              <a:t>k-medoids</a:t>
            </a:r>
            <a:r>
              <a:rPr lang="zh-CN" altLang="en-US" sz="2000"/>
              <a:t>、</a:t>
            </a:r>
            <a:r>
              <a:rPr lang="en-US" altLang="zh-CN" sz="2000"/>
              <a:t>PAM</a:t>
            </a:r>
            <a:r>
              <a:rPr lang="zh-CN" altLang="en-US" sz="2000"/>
              <a:t>、</a:t>
            </a:r>
            <a:r>
              <a:rPr lang="en-US" altLang="zh-CN" sz="2000"/>
              <a:t>CLARA</a:t>
            </a:r>
            <a:r>
              <a:rPr lang="zh-CN" altLang="en-US" sz="2000"/>
              <a:t>、</a:t>
            </a:r>
            <a:r>
              <a:rPr lang="en-US" altLang="zh-CN" sz="2000"/>
              <a:t>CLARANS</a:t>
            </a:r>
            <a:r>
              <a:rPr lang="zh-CN" altLang="en-US" sz="2000"/>
              <a:t>等。</a:t>
            </a:r>
          </a:p>
          <a:p>
            <a:pPr lvl="1">
              <a:lnSpc>
                <a:spcPct val="90000"/>
              </a:lnSpc>
            </a:pPr>
            <a:r>
              <a:rPr lang="zh-CN" altLang="en-US" sz="2400"/>
              <a:t>层次法（</a:t>
            </a:r>
            <a:r>
              <a:rPr lang="en-US" altLang="zh-CN" sz="2400"/>
              <a:t>Hierarchical Methods</a:t>
            </a:r>
            <a:r>
              <a:rPr lang="zh-CN" altLang="en-US" sz="2400"/>
              <a:t>）：对给定数据对象集合进行层次的分解。</a:t>
            </a:r>
          </a:p>
          <a:p>
            <a:pPr lvl="1">
              <a:lnSpc>
                <a:spcPct val="90000"/>
              </a:lnSpc>
            </a:pPr>
            <a:r>
              <a:rPr lang="zh-CN" altLang="en-US" sz="2400"/>
              <a:t>密度法（</a:t>
            </a:r>
            <a:r>
              <a:rPr lang="en-US" altLang="zh-CN" sz="2400"/>
              <a:t>density-based Methods</a:t>
            </a:r>
            <a:r>
              <a:rPr lang="zh-CN" altLang="en-US" sz="2400"/>
              <a:t>）：基于数据对象的相连密度评价。</a:t>
            </a:r>
          </a:p>
          <a:p>
            <a:pPr lvl="1">
              <a:lnSpc>
                <a:spcPct val="90000"/>
              </a:lnSpc>
            </a:pPr>
            <a:r>
              <a:rPr lang="zh-CN" altLang="en-US" sz="2400"/>
              <a:t>网格法（</a:t>
            </a:r>
            <a:r>
              <a:rPr lang="en-US" altLang="zh-CN" sz="2400"/>
              <a:t>Grid-based Methods</a:t>
            </a:r>
            <a:r>
              <a:rPr lang="zh-CN" altLang="en-US" sz="2400"/>
              <a:t>）：将数据空间划分成为有限个单元（</a:t>
            </a:r>
            <a:r>
              <a:rPr lang="en-US" altLang="zh-CN" sz="2400"/>
              <a:t>Cell</a:t>
            </a:r>
            <a:r>
              <a:rPr lang="zh-CN" altLang="en-US" sz="2400"/>
              <a:t>）的网格结构，基于网格结构进行聚类。</a:t>
            </a:r>
          </a:p>
          <a:p>
            <a:pPr lvl="1">
              <a:lnSpc>
                <a:spcPct val="90000"/>
              </a:lnSpc>
            </a:pPr>
            <a:r>
              <a:rPr lang="zh-CN" altLang="en-US" sz="2400"/>
              <a:t>模型法（</a:t>
            </a:r>
            <a:r>
              <a:rPr lang="en-US" altLang="zh-CN" sz="2400"/>
              <a:t>Model-Based Methods</a:t>
            </a:r>
            <a:r>
              <a:rPr lang="zh-CN" altLang="en-US" sz="2400"/>
              <a:t>）：给每一个簇假定一个模型，然后去寻找能够很好的满足这个模型的数据集。</a:t>
            </a:r>
            <a:endParaRPr lang="en-US" altLang="zh-CN"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r>
              <a:rPr lang="zh-CN" altLang="en-US"/>
              <a:t>主要内容</a:t>
            </a:r>
          </a:p>
        </p:txBody>
      </p:sp>
      <p:sp>
        <p:nvSpPr>
          <p:cNvPr id="1057795" name="Rectangle 3"/>
          <p:cNvSpPr>
            <a:spLocks noGrp="1" noChangeArrowheads="1"/>
          </p:cNvSpPr>
          <p:nvPr>
            <p:ph type="body" idx="1"/>
          </p:nvPr>
        </p:nvSpPr>
        <p:spPr/>
        <p:txBody>
          <a:bodyPr/>
          <a:lstStyle/>
          <a:p>
            <a:r>
              <a:rPr lang="zh-CN" altLang="en-US">
                <a:solidFill>
                  <a:schemeClr val="hlink"/>
                </a:solidFill>
              </a:rPr>
              <a:t>什么是聚类分析</a:t>
            </a:r>
          </a:p>
          <a:p>
            <a:pPr>
              <a:lnSpc>
                <a:spcPct val="110000"/>
              </a:lnSpc>
            </a:pPr>
            <a:r>
              <a:rPr lang="zh-CN" altLang="en-US"/>
              <a:t>聚类分析中的数据类型</a:t>
            </a:r>
          </a:p>
          <a:p>
            <a:pPr>
              <a:lnSpc>
                <a:spcPct val="110000"/>
              </a:lnSpc>
            </a:pPr>
            <a:r>
              <a:rPr lang="zh-CN" altLang="en-US"/>
              <a:t>主要聚类分析方法分类</a:t>
            </a:r>
          </a:p>
          <a:p>
            <a:pPr>
              <a:lnSpc>
                <a:spcPct val="110000"/>
              </a:lnSpc>
            </a:pPr>
            <a:r>
              <a:rPr lang="zh-CN" altLang="en-US"/>
              <a:t>划分方法（</a:t>
            </a:r>
            <a:r>
              <a:rPr lang="en-US" altLang="zh-CN"/>
              <a:t>Partitioning Methods）</a:t>
            </a:r>
          </a:p>
          <a:p>
            <a:pPr>
              <a:lnSpc>
                <a:spcPct val="110000"/>
              </a:lnSpc>
            </a:pPr>
            <a:r>
              <a:rPr lang="zh-CN" altLang="en-US"/>
              <a:t>分层方法</a:t>
            </a:r>
            <a:endParaRPr lang="en-US" altLang="zh-CN"/>
          </a:p>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r>
              <a:rPr lang="zh-CN" altLang="en-US"/>
              <a:t>主要内容</a:t>
            </a:r>
          </a:p>
        </p:txBody>
      </p:sp>
      <p:sp>
        <p:nvSpPr>
          <p:cNvPr id="1105923" name="Rectangle 3"/>
          <p:cNvSpPr>
            <a:spLocks noGrp="1" noChangeArrowheads="1"/>
          </p:cNvSpPr>
          <p:nvPr>
            <p:ph type="body" idx="1"/>
          </p:nvPr>
        </p:nvSpPr>
        <p:spPr/>
        <p:txBody>
          <a:bodyPr/>
          <a:lstStyle/>
          <a:p>
            <a:r>
              <a:rPr lang="zh-CN" altLang="en-US"/>
              <a:t>什么是聚类分析</a:t>
            </a:r>
          </a:p>
          <a:p>
            <a:pPr>
              <a:lnSpc>
                <a:spcPct val="110000"/>
              </a:lnSpc>
            </a:pPr>
            <a:r>
              <a:rPr lang="zh-CN" altLang="en-US"/>
              <a:t>聚类分析中的数据类型</a:t>
            </a:r>
          </a:p>
          <a:p>
            <a:pPr>
              <a:lnSpc>
                <a:spcPct val="110000"/>
              </a:lnSpc>
            </a:pPr>
            <a:r>
              <a:rPr lang="zh-CN" altLang="en-US"/>
              <a:t>主要聚类分析方法分类</a:t>
            </a:r>
          </a:p>
          <a:p>
            <a:pPr>
              <a:lnSpc>
                <a:spcPct val="110000"/>
              </a:lnSpc>
            </a:pPr>
            <a:r>
              <a:rPr lang="zh-CN" altLang="en-US">
                <a:solidFill>
                  <a:schemeClr val="hlink"/>
                </a:solidFill>
              </a:rPr>
              <a:t>划分方法（</a:t>
            </a:r>
            <a:r>
              <a:rPr lang="en-US" altLang="zh-CN">
                <a:solidFill>
                  <a:schemeClr val="hlink"/>
                </a:solidFill>
              </a:rPr>
              <a:t>Partitioning Methods）</a:t>
            </a:r>
          </a:p>
          <a:p>
            <a:pPr>
              <a:lnSpc>
                <a:spcPct val="110000"/>
              </a:lnSpc>
            </a:pPr>
            <a:r>
              <a:rPr lang="zh-CN" altLang="en-US"/>
              <a:t>分层方法</a:t>
            </a:r>
            <a:endParaRPr lang="en-US" altLang="zh-CN"/>
          </a:p>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zh-CN" altLang="en-US"/>
              <a:t>划分方法</a:t>
            </a:r>
          </a:p>
        </p:txBody>
      </p:sp>
      <p:sp>
        <p:nvSpPr>
          <p:cNvPr id="1138691" name="Rectangle 3"/>
          <p:cNvSpPr>
            <a:spLocks noGrp="1" noChangeArrowheads="1"/>
          </p:cNvSpPr>
          <p:nvPr>
            <p:ph type="body" idx="1"/>
          </p:nvPr>
        </p:nvSpPr>
        <p:spPr>
          <a:xfrm>
            <a:off x="323850" y="1066800"/>
            <a:ext cx="8631238" cy="5791200"/>
          </a:xfrm>
        </p:spPr>
        <p:txBody>
          <a:bodyPr/>
          <a:lstStyle/>
          <a:p>
            <a:pPr>
              <a:lnSpc>
                <a:spcPct val="90000"/>
              </a:lnSpc>
            </a:pPr>
            <a:r>
              <a:rPr lang="zh-CN" altLang="en-US"/>
              <a:t>划分方法的主要思想：</a:t>
            </a:r>
          </a:p>
          <a:p>
            <a:pPr lvl="1">
              <a:lnSpc>
                <a:spcPct val="110000"/>
              </a:lnSpc>
            </a:pPr>
            <a:r>
              <a:rPr lang="zh-CN" altLang="en-US" sz="2800"/>
              <a:t>将一个包含</a:t>
            </a:r>
            <a:r>
              <a:rPr lang="en-US" altLang="zh-CN" sz="2800"/>
              <a:t>n</a:t>
            </a:r>
            <a:r>
              <a:rPr lang="zh-CN" altLang="en-US" sz="2800"/>
              <a:t>个数据对象的数据库组织成</a:t>
            </a:r>
            <a:r>
              <a:rPr lang="en-US" altLang="zh-CN" sz="2800"/>
              <a:t>k</a:t>
            </a:r>
            <a:r>
              <a:rPr lang="zh-CN" altLang="en-US" sz="2800"/>
              <a:t>个划分（</a:t>
            </a:r>
            <a:r>
              <a:rPr lang="en-US" altLang="zh-CN" sz="2800"/>
              <a:t>k&lt;=n</a:t>
            </a:r>
            <a:r>
              <a:rPr lang="zh-CN" altLang="en-US" sz="2800"/>
              <a:t>），其中每个划分代表一个聚类</a:t>
            </a:r>
            <a:r>
              <a:rPr lang="en-US" altLang="zh-CN" sz="2800"/>
              <a:t>,</a:t>
            </a:r>
            <a:r>
              <a:rPr lang="zh-CN" altLang="en-US" sz="2800"/>
              <a:t>而且这</a:t>
            </a:r>
            <a:r>
              <a:rPr lang="en-US" altLang="zh-CN" sz="2800"/>
              <a:t>k</a:t>
            </a:r>
            <a:r>
              <a:rPr lang="zh-CN" altLang="en-US" sz="2800"/>
              <a:t>个划分满足下列条件：</a:t>
            </a:r>
          </a:p>
          <a:p>
            <a:pPr lvl="2">
              <a:lnSpc>
                <a:spcPct val="90000"/>
              </a:lnSpc>
            </a:pPr>
            <a:r>
              <a:rPr lang="zh-CN" altLang="en-US"/>
              <a:t>每一个簇至少包含一个对象。</a:t>
            </a:r>
          </a:p>
          <a:p>
            <a:pPr lvl="2">
              <a:lnSpc>
                <a:spcPct val="90000"/>
              </a:lnSpc>
            </a:pPr>
            <a:r>
              <a:rPr lang="zh-CN" altLang="en-US"/>
              <a:t>每一个对象属于且仅属于一个簇。</a:t>
            </a:r>
          </a:p>
          <a:p>
            <a:pPr>
              <a:lnSpc>
                <a:spcPct val="90000"/>
              </a:lnSpc>
            </a:pPr>
            <a:r>
              <a:rPr lang="zh-CN" altLang="en-US"/>
              <a:t>对于给定的</a:t>
            </a:r>
            <a:r>
              <a:rPr lang="en-US" altLang="zh-CN" i="1"/>
              <a:t>k</a:t>
            </a:r>
            <a:r>
              <a:rPr lang="zh-CN" altLang="en-US"/>
              <a:t>，算法首先给出一个初始的划分方法，以后通过反复迭代的方法改变划分，使得每一次改进之后的划分方案都较前一次更好。</a:t>
            </a:r>
          </a:p>
          <a:p>
            <a:pPr>
              <a:lnSpc>
                <a:spcPct val="90000"/>
              </a:lnSpc>
            </a:pPr>
            <a:r>
              <a:rPr lang="en-US" altLang="zh-CN" sz="36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zh-CN" altLang="en-US">
                <a:ea typeface="宋体" pitchFamily="2" charset="-122"/>
              </a:rPr>
              <a:t>划分方法</a:t>
            </a:r>
          </a:p>
        </p:txBody>
      </p:sp>
      <p:sp>
        <p:nvSpPr>
          <p:cNvPr id="1152003" name="Rectangle 3"/>
          <p:cNvSpPr>
            <a:spLocks noGrp="1" noChangeArrowheads="1"/>
          </p:cNvSpPr>
          <p:nvPr>
            <p:ph type="body" idx="1"/>
          </p:nvPr>
        </p:nvSpPr>
        <p:spPr>
          <a:xfrm>
            <a:off x="323850" y="1066800"/>
            <a:ext cx="8631238" cy="5791200"/>
          </a:xfrm>
        </p:spPr>
        <p:txBody>
          <a:bodyPr/>
          <a:lstStyle/>
          <a:p>
            <a:pPr>
              <a:lnSpc>
                <a:spcPct val="110000"/>
              </a:lnSpc>
            </a:pPr>
            <a:r>
              <a:rPr lang="zh-CN" altLang="en-US" sz="3600">
                <a:ea typeface="宋体" pitchFamily="2" charset="-122"/>
              </a:rPr>
              <a:t>经典的划分方法</a:t>
            </a:r>
          </a:p>
          <a:p>
            <a:pPr lvl="1">
              <a:buSzPct val="80000"/>
            </a:pPr>
            <a:r>
              <a:rPr lang="en-US" altLang="zh-CN" sz="3600"/>
              <a:t>k-means (k-</a:t>
            </a:r>
            <a:r>
              <a:rPr lang="zh-CN" altLang="en-US" sz="3600"/>
              <a:t>均值</a:t>
            </a:r>
            <a:r>
              <a:rPr lang="en-US" altLang="zh-CN" sz="3600"/>
              <a:t>)</a:t>
            </a:r>
          </a:p>
          <a:p>
            <a:pPr lvl="1">
              <a:buSzPct val="80000"/>
            </a:pPr>
            <a:r>
              <a:rPr lang="en-US" altLang="zh-CN" sz="3600"/>
              <a:t>k-medoids (k-</a:t>
            </a:r>
            <a:r>
              <a:rPr lang="zh-CN" altLang="en-US" sz="3600"/>
              <a:t>中心点</a:t>
            </a:r>
            <a:r>
              <a:rPr lang="en-US" altLang="zh-CN" sz="3600"/>
              <a:t>)</a:t>
            </a:r>
          </a:p>
          <a:p>
            <a:pPr lvl="1">
              <a:buSzPct val="80000"/>
            </a:pPr>
            <a:r>
              <a:rPr lang="en-US" altLang="zh-CN" sz="3600"/>
              <a:t>PAM (Partitioning Around Medoids,)</a:t>
            </a:r>
            <a:endParaRPr lang="zh-CN" altLang="en-US" sz="3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r>
              <a:rPr lang="en-US" altLang="zh-CN"/>
              <a:t>K-mean</a:t>
            </a:r>
            <a:r>
              <a:rPr lang="zh-CN" altLang="en-US"/>
              <a:t>方法</a:t>
            </a:r>
          </a:p>
        </p:txBody>
      </p:sp>
      <p:sp>
        <p:nvSpPr>
          <p:cNvPr id="1139715" name="Rectangle 3"/>
          <p:cNvSpPr>
            <a:spLocks noGrp="1" noChangeArrowheads="1"/>
          </p:cNvSpPr>
          <p:nvPr>
            <p:ph type="body" idx="1"/>
          </p:nvPr>
        </p:nvSpPr>
        <p:spPr/>
        <p:txBody>
          <a:bodyPr/>
          <a:lstStyle/>
          <a:p>
            <a:r>
              <a:rPr lang="zh-CN" altLang="en-US"/>
              <a:t>给定</a:t>
            </a:r>
            <a:r>
              <a:rPr lang="en-US" altLang="zh-CN"/>
              <a:t>k</a:t>
            </a:r>
            <a:r>
              <a:rPr lang="zh-CN" altLang="en-US"/>
              <a:t>，算法的处理流程如下</a:t>
            </a:r>
            <a:r>
              <a:rPr lang="en-US" altLang="zh-CN"/>
              <a:t>:</a:t>
            </a:r>
          </a:p>
          <a:p>
            <a:pPr lvl="1">
              <a:buFont typeface="Wingdings" pitchFamily="2" charset="2"/>
              <a:buNone/>
            </a:pPr>
            <a:r>
              <a:rPr lang="en-US" altLang="zh-CN">
                <a:solidFill>
                  <a:srgbClr val="000000"/>
                </a:solidFill>
              </a:rPr>
              <a:t>1.</a:t>
            </a:r>
            <a:r>
              <a:rPr lang="zh-CN" altLang="en-US">
                <a:solidFill>
                  <a:srgbClr val="000000"/>
                </a:solidFill>
              </a:rPr>
              <a:t>随机的把所有对象分配到</a:t>
            </a:r>
            <a:r>
              <a:rPr lang="en-US" altLang="zh-CN">
                <a:solidFill>
                  <a:srgbClr val="000000"/>
                </a:solidFill>
              </a:rPr>
              <a:t>k</a:t>
            </a:r>
            <a:r>
              <a:rPr lang="zh-CN" altLang="en-US">
                <a:solidFill>
                  <a:srgbClr val="000000"/>
                </a:solidFill>
              </a:rPr>
              <a:t>个非空的簇中；</a:t>
            </a:r>
          </a:p>
          <a:p>
            <a:pPr lvl="1">
              <a:buFont typeface="Wingdings" pitchFamily="2" charset="2"/>
              <a:buNone/>
            </a:pPr>
            <a:r>
              <a:rPr lang="en-US" altLang="zh-CN">
                <a:solidFill>
                  <a:srgbClr val="000000"/>
                </a:solidFill>
              </a:rPr>
              <a:t>2.</a:t>
            </a:r>
            <a:r>
              <a:rPr lang="zh-CN" altLang="en-US">
                <a:solidFill>
                  <a:srgbClr val="000000"/>
                </a:solidFill>
              </a:rPr>
              <a:t>计算每个簇的平均值，并用该平均值代表相应的簇；</a:t>
            </a:r>
          </a:p>
          <a:p>
            <a:pPr lvl="1">
              <a:buFont typeface="Wingdings" pitchFamily="2" charset="2"/>
              <a:buNone/>
            </a:pPr>
            <a:r>
              <a:rPr lang="en-US" altLang="zh-CN">
                <a:solidFill>
                  <a:srgbClr val="000000"/>
                </a:solidFill>
              </a:rPr>
              <a:t>3.</a:t>
            </a:r>
            <a:r>
              <a:rPr lang="zh-CN" altLang="en-US">
                <a:solidFill>
                  <a:srgbClr val="000000"/>
                </a:solidFill>
              </a:rPr>
              <a:t>将每个对象根据其与各个簇中心的距离，重新分配到与它最近的簇中；  </a:t>
            </a:r>
          </a:p>
          <a:p>
            <a:pPr lvl="1">
              <a:buFont typeface="Wingdings" pitchFamily="2" charset="2"/>
              <a:buNone/>
            </a:pPr>
            <a:r>
              <a:rPr lang="en-US" altLang="zh-CN">
                <a:solidFill>
                  <a:srgbClr val="000000"/>
                </a:solidFill>
              </a:rPr>
              <a:t>4.</a:t>
            </a:r>
            <a:r>
              <a:rPr lang="zh-CN" altLang="en-US">
                <a:solidFill>
                  <a:srgbClr val="000000"/>
                </a:solidFill>
              </a:rPr>
              <a:t>回到第二步，直到不再有新的分配发生。</a:t>
            </a:r>
          </a:p>
          <a:p>
            <a:pPr>
              <a:buFont typeface="Wingdings" pitchFamily="2" charset="2"/>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altLang="zh-CN"/>
              <a:t>K-mean</a:t>
            </a:r>
            <a:r>
              <a:rPr lang="zh-CN" altLang="en-US"/>
              <a:t>方法</a:t>
            </a:r>
          </a:p>
        </p:txBody>
      </p:sp>
      <p:sp>
        <p:nvSpPr>
          <p:cNvPr id="1155077" name="Text Box 5"/>
          <p:cNvSpPr txBox="1">
            <a:spLocks noChangeArrowheads="1"/>
          </p:cNvSpPr>
          <p:nvPr/>
        </p:nvSpPr>
        <p:spPr bwMode="auto">
          <a:xfrm>
            <a:off x="395288" y="1341438"/>
            <a:ext cx="7991475" cy="4648200"/>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20000"/>
              </a:spcBef>
              <a:buSzPct val="80000"/>
            </a:pPr>
            <a:r>
              <a:rPr lang="zh-CN" altLang="en-US" sz="3200" b="1" baseline="-25000">
                <a:latin typeface="宋体" pitchFamily="2" charset="-122"/>
                <a:ea typeface="宋体" pitchFamily="2" charset="-122"/>
              </a:rPr>
              <a:t>算法</a:t>
            </a:r>
            <a:r>
              <a:rPr lang="en-US" altLang="zh-CN" sz="3200" b="1" baseline="-25000">
                <a:latin typeface="宋体" pitchFamily="2" charset="-122"/>
                <a:ea typeface="宋体" pitchFamily="2" charset="-122"/>
              </a:rPr>
              <a:t>5-1  </a:t>
            </a:r>
            <a:r>
              <a:rPr lang="en-US" altLang="zh-CN" sz="3200" i="1" baseline="-25000">
                <a:latin typeface="宋体" pitchFamily="2" charset="-122"/>
                <a:ea typeface="宋体" pitchFamily="2" charset="-122"/>
              </a:rPr>
              <a:t>k</a:t>
            </a:r>
            <a:r>
              <a:rPr lang="en-US" altLang="zh-CN" sz="3200" baseline="-25000">
                <a:latin typeface="宋体" pitchFamily="2" charset="-122"/>
                <a:ea typeface="宋体" pitchFamily="2" charset="-122"/>
              </a:rPr>
              <a:t>-means</a:t>
            </a:r>
            <a:r>
              <a:rPr lang="zh-CN" altLang="en-US" sz="3200" baseline="-25000">
                <a:latin typeface="宋体" pitchFamily="2" charset="-122"/>
                <a:ea typeface="宋体" pitchFamily="2" charset="-122"/>
              </a:rPr>
              <a:t>算法</a:t>
            </a:r>
          </a:p>
          <a:p>
            <a:pPr>
              <a:spcBef>
                <a:spcPct val="20000"/>
              </a:spcBef>
              <a:buSzPct val="80000"/>
            </a:pPr>
            <a:r>
              <a:rPr lang="zh-CN" altLang="en-US" sz="3200" baseline="-25000">
                <a:latin typeface="宋体" pitchFamily="2" charset="-122"/>
                <a:ea typeface="宋体" pitchFamily="2" charset="-122"/>
              </a:rPr>
              <a:t>输入：簇的数目</a:t>
            </a:r>
            <a:r>
              <a:rPr lang="en-US" altLang="zh-CN" sz="3200" i="1" baseline="-25000">
                <a:latin typeface="宋体" pitchFamily="2" charset="-122"/>
                <a:ea typeface="宋体" pitchFamily="2" charset="-122"/>
              </a:rPr>
              <a:t>k</a:t>
            </a:r>
            <a:r>
              <a:rPr lang="zh-CN" altLang="en-US" sz="3200" baseline="-25000">
                <a:latin typeface="宋体" pitchFamily="2" charset="-122"/>
                <a:ea typeface="宋体" pitchFamily="2" charset="-122"/>
              </a:rPr>
              <a:t>和包含</a:t>
            </a:r>
            <a:r>
              <a:rPr lang="en-US" altLang="zh-CN" sz="3200" i="1" baseline="-25000">
                <a:latin typeface="宋体" pitchFamily="2" charset="-122"/>
                <a:ea typeface="宋体" pitchFamily="2" charset="-122"/>
              </a:rPr>
              <a:t>n</a:t>
            </a:r>
            <a:r>
              <a:rPr lang="zh-CN" altLang="en-US" sz="3200" baseline="-25000">
                <a:latin typeface="宋体" pitchFamily="2" charset="-122"/>
                <a:ea typeface="宋体" pitchFamily="2" charset="-122"/>
              </a:rPr>
              <a:t>个对象的数据库。</a:t>
            </a:r>
          </a:p>
          <a:p>
            <a:pPr>
              <a:spcBef>
                <a:spcPct val="20000"/>
              </a:spcBef>
              <a:buSzPct val="80000"/>
            </a:pPr>
            <a:r>
              <a:rPr lang="zh-CN" altLang="en-US" sz="3200" baseline="-25000">
                <a:latin typeface="宋体" pitchFamily="2" charset="-122"/>
                <a:ea typeface="宋体" pitchFamily="2" charset="-122"/>
              </a:rPr>
              <a:t>输出：</a:t>
            </a:r>
            <a:r>
              <a:rPr lang="en-US" altLang="zh-CN" sz="3200" i="1" baseline="-25000">
                <a:latin typeface="宋体" pitchFamily="2" charset="-122"/>
                <a:ea typeface="宋体" pitchFamily="2" charset="-122"/>
              </a:rPr>
              <a:t>k</a:t>
            </a:r>
            <a:r>
              <a:rPr lang="zh-CN" altLang="en-US" sz="3200" baseline="-25000">
                <a:latin typeface="宋体" pitchFamily="2" charset="-122"/>
                <a:ea typeface="宋体" pitchFamily="2" charset="-122"/>
              </a:rPr>
              <a:t>个簇，使平方误差准则最小。</a:t>
            </a:r>
          </a:p>
          <a:p>
            <a:pPr>
              <a:spcBef>
                <a:spcPct val="20000"/>
              </a:spcBef>
              <a:buSzPct val="80000"/>
            </a:pPr>
            <a:r>
              <a:rPr lang="zh-CN" altLang="en-US" sz="3200" baseline="-25000">
                <a:latin typeface="宋体" pitchFamily="2" charset="-122"/>
                <a:ea typeface="宋体" pitchFamily="2" charset="-122"/>
              </a:rPr>
              <a:t>（</a:t>
            </a:r>
            <a:r>
              <a:rPr lang="en-US" altLang="zh-CN" sz="3200" baseline="-25000">
                <a:latin typeface="宋体" pitchFamily="2" charset="-122"/>
                <a:ea typeface="宋体" pitchFamily="2" charset="-122"/>
              </a:rPr>
              <a:t>1)assign initial value for means; /*</a:t>
            </a:r>
            <a:r>
              <a:rPr lang="zh-CN" altLang="en-US" sz="3200" baseline="-25000">
                <a:latin typeface="宋体" pitchFamily="2" charset="-122"/>
                <a:ea typeface="宋体" pitchFamily="2" charset="-122"/>
              </a:rPr>
              <a:t>任意选择</a:t>
            </a:r>
            <a:r>
              <a:rPr lang="en-US" altLang="zh-CN" sz="3200" i="1" baseline="-25000">
                <a:latin typeface="宋体" pitchFamily="2" charset="-122"/>
                <a:ea typeface="宋体" pitchFamily="2" charset="-122"/>
              </a:rPr>
              <a:t>k</a:t>
            </a:r>
            <a:r>
              <a:rPr lang="zh-CN" altLang="en-US" sz="3200" baseline="-25000">
                <a:latin typeface="宋体" pitchFamily="2" charset="-122"/>
                <a:ea typeface="宋体" pitchFamily="2" charset="-122"/>
              </a:rPr>
              <a:t>个对象作为初始的簇中心；*</a:t>
            </a:r>
            <a:r>
              <a:rPr lang="en-US" altLang="zh-CN" sz="3200" baseline="-25000">
                <a:latin typeface="宋体" pitchFamily="2" charset="-122"/>
                <a:ea typeface="宋体" pitchFamily="2" charset="-122"/>
              </a:rPr>
              <a:t>/</a:t>
            </a:r>
          </a:p>
          <a:p>
            <a:pPr>
              <a:spcBef>
                <a:spcPct val="20000"/>
              </a:spcBef>
              <a:buSzPct val="80000"/>
            </a:pPr>
            <a:r>
              <a:rPr lang="en-US" altLang="zh-CN" sz="3200" baseline="-25000">
                <a:latin typeface="宋体" pitchFamily="2" charset="-122"/>
                <a:ea typeface="宋体" pitchFamily="2" charset="-122"/>
              </a:rPr>
              <a:t> (2) REPEAT</a:t>
            </a:r>
          </a:p>
          <a:p>
            <a:pPr>
              <a:spcBef>
                <a:spcPct val="20000"/>
              </a:spcBef>
              <a:buSzPct val="80000"/>
            </a:pPr>
            <a:r>
              <a:rPr lang="en-US" altLang="zh-CN" sz="3200" baseline="-25000">
                <a:latin typeface="宋体" pitchFamily="2" charset="-122"/>
                <a:ea typeface="宋体" pitchFamily="2" charset="-122"/>
              </a:rPr>
              <a:t> (3)    FOR </a:t>
            </a:r>
            <a:r>
              <a:rPr lang="en-US" altLang="zh-CN" sz="3200" i="1" baseline="-25000">
                <a:latin typeface="宋体" pitchFamily="2" charset="-122"/>
                <a:ea typeface="宋体" pitchFamily="2" charset="-122"/>
              </a:rPr>
              <a:t>j</a:t>
            </a:r>
            <a:r>
              <a:rPr lang="en-US" altLang="zh-CN" sz="3200" baseline="-25000">
                <a:latin typeface="宋体" pitchFamily="2" charset="-122"/>
                <a:ea typeface="宋体" pitchFamily="2" charset="-122"/>
              </a:rPr>
              <a:t>=1 to </a:t>
            </a:r>
            <a:r>
              <a:rPr lang="en-US" altLang="zh-CN" sz="3200" i="1" baseline="-25000">
                <a:latin typeface="宋体" pitchFamily="2" charset="-122"/>
                <a:ea typeface="宋体" pitchFamily="2" charset="-122"/>
              </a:rPr>
              <a:t>n </a:t>
            </a:r>
            <a:r>
              <a:rPr lang="en-US" altLang="zh-CN" sz="3200" baseline="-25000">
                <a:latin typeface="宋体" pitchFamily="2" charset="-122"/>
                <a:ea typeface="宋体" pitchFamily="2" charset="-122"/>
              </a:rPr>
              <a:t>DO assign each  </a:t>
            </a:r>
            <a:r>
              <a:rPr lang="en-US" altLang="zh-CN" sz="3200" i="1">
                <a:latin typeface="宋体" pitchFamily="2" charset="-122"/>
                <a:ea typeface="宋体" pitchFamily="2" charset="-122"/>
              </a:rPr>
              <a:t>x</a:t>
            </a:r>
            <a:r>
              <a:rPr lang="en-US" altLang="zh-CN" sz="3200" i="1" baseline="-25000">
                <a:latin typeface="宋体" pitchFamily="2" charset="-122"/>
                <a:ea typeface="宋体" pitchFamily="2" charset="-122"/>
              </a:rPr>
              <a:t>j </a:t>
            </a:r>
            <a:r>
              <a:rPr lang="en-US" altLang="zh-CN" sz="3200" baseline="-25000">
                <a:latin typeface="宋体" pitchFamily="2" charset="-122"/>
                <a:ea typeface="宋体" pitchFamily="2" charset="-122"/>
              </a:rPr>
              <a:t> to the </a:t>
            </a:r>
            <a:r>
              <a:rPr lang="en-US" altLang="zh-CN" sz="3200" baseline="-25000">
                <a:latin typeface="Tahoma" pitchFamily="34" charset="0"/>
                <a:ea typeface="宋体" pitchFamily="2" charset="-122"/>
              </a:rPr>
              <a:t>closest </a:t>
            </a:r>
            <a:r>
              <a:rPr lang="en-US" altLang="zh-CN" sz="3200" baseline="-25000">
                <a:latin typeface="宋体" pitchFamily="2" charset="-122"/>
                <a:ea typeface="宋体" pitchFamily="2" charset="-122"/>
              </a:rPr>
              <a:t>clusters;</a:t>
            </a:r>
          </a:p>
          <a:p>
            <a:pPr>
              <a:spcBef>
                <a:spcPct val="20000"/>
              </a:spcBef>
              <a:buSzPct val="80000"/>
            </a:pPr>
            <a:r>
              <a:rPr lang="en-US" altLang="zh-CN" sz="3200" baseline="-25000">
                <a:latin typeface="宋体" pitchFamily="2" charset="-122"/>
                <a:ea typeface="宋体" pitchFamily="2" charset="-122"/>
              </a:rPr>
              <a:t> (4)       FOR </a:t>
            </a:r>
            <a:r>
              <a:rPr lang="en-US" altLang="zh-CN" sz="3200" i="1" baseline="-25000">
                <a:latin typeface="宋体" pitchFamily="2" charset="-122"/>
                <a:ea typeface="宋体" pitchFamily="2" charset="-122"/>
              </a:rPr>
              <a:t>i</a:t>
            </a:r>
            <a:r>
              <a:rPr lang="en-US" altLang="zh-CN" sz="3200" baseline="-25000">
                <a:latin typeface="宋体" pitchFamily="2" charset="-122"/>
                <a:ea typeface="宋体" pitchFamily="2" charset="-122"/>
              </a:rPr>
              <a:t>=1 to </a:t>
            </a:r>
            <a:r>
              <a:rPr lang="en-US" altLang="zh-CN" sz="3200" i="1" baseline="-25000">
                <a:latin typeface="宋体" pitchFamily="2" charset="-122"/>
                <a:ea typeface="宋体" pitchFamily="2" charset="-122"/>
              </a:rPr>
              <a:t>k</a:t>
            </a:r>
            <a:r>
              <a:rPr lang="en-US" altLang="zh-CN" sz="3200" baseline="-25000">
                <a:latin typeface="宋体" pitchFamily="2" charset="-122"/>
                <a:ea typeface="宋体" pitchFamily="2" charset="-122"/>
              </a:rPr>
              <a:t> DO                     / *</a:t>
            </a:r>
            <a:r>
              <a:rPr lang="zh-CN" altLang="en-US" sz="3200" baseline="-25000">
                <a:latin typeface="宋体" pitchFamily="2" charset="-122"/>
                <a:ea typeface="宋体" pitchFamily="2" charset="-122"/>
              </a:rPr>
              <a:t>更新簇平均值*</a:t>
            </a:r>
            <a:r>
              <a:rPr lang="en-US" altLang="zh-CN" sz="3200" baseline="-25000">
                <a:latin typeface="宋体" pitchFamily="2" charset="-122"/>
                <a:ea typeface="宋体" pitchFamily="2" charset="-122"/>
              </a:rPr>
              <a:t>/</a:t>
            </a:r>
          </a:p>
          <a:p>
            <a:pPr>
              <a:spcBef>
                <a:spcPct val="20000"/>
              </a:spcBef>
              <a:buSzPct val="80000"/>
            </a:pPr>
            <a:r>
              <a:rPr lang="en-US" altLang="zh-CN" sz="3200" baseline="-25000">
                <a:latin typeface="宋体" pitchFamily="2" charset="-122"/>
                <a:ea typeface="宋体" pitchFamily="2" charset="-122"/>
              </a:rPr>
              <a:t> (5)   Compute                           /*</a:t>
            </a:r>
            <a:r>
              <a:rPr lang="zh-CN" altLang="en-US" sz="3200" baseline="-25000">
                <a:latin typeface="宋体" pitchFamily="2" charset="-122"/>
                <a:ea typeface="宋体" pitchFamily="2" charset="-122"/>
              </a:rPr>
              <a:t>计算准则函数</a:t>
            </a:r>
            <a:r>
              <a:rPr lang="en-US" altLang="zh-CN" sz="3200" i="1" baseline="-25000">
                <a:latin typeface="宋体" pitchFamily="2" charset="-122"/>
                <a:ea typeface="宋体" pitchFamily="2" charset="-122"/>
              </a:rPr>
              <a:t>E</a:t>
            </a:r>
            <a:r>
              <a:rPr lang="en-US" altLang="zh-CN" sz="3200" baseline="-25000">
                <a:latin typeface="宋体" pitchFamily="2" charset="-122"/>
                <a:ea typeface="宋体" pitchFamily="2" charset="-122"/>
              </a:rPr>
              <a:t>*/</a:t>
            </a:r>
          </a:p>
          <a:p>
            <a:pPr>
              <a:spcBef>
                <a:spcPct val="20000"/>
              </a:spcBef>
              <a:buSzPct val="80000"/>
            </a:pPr>
            <a:r>
              <a:rPr lang="en-US" altLang="zh-CN" sz="3200" baseline="-25000">
                <a:latin typeface="宋体" pitchFamily="2" charset="-122"/>
                <a:ea typeface="宋体" pitchFamily="2" charset="-122"/>
              </a:rPr>
              <a:t> (6) UNTIL  </a:t>
            </a:r>
            <a:r>
              <a:rPr lang="en-US" altLang="zh-CN" sz="3200" i="1" baseline="-25000">
                <a:latin typeface="宋体" pitchFamily="2" charset="-122"/>
                <a:ea typeface="宋体" pitchFamily="2" charset="-122"/>
              </a:rPr>
              <a:t>E</a:t>
            </a:r>
            <a:r>
              <a:rPr lang="zh-CN" altLang="en-US" sz="3200" baseline="-25000">
                <a:latin typeface="宋体" pitchFamily="2" charset="-122"/>
                <a:ea typeface="宋体" pitchFamily="2" charset="-122"/>
              </a:rPr>
              <a:t>不再明显地发生变化。</a:t>
            </a:r>
          </a:p>
        </p:txBody>
      </p:sp>
      <p:graphicFrame>
        <p:nvGraphicFramePr>
          <p:cNvPr id="1155079" name="Object 7"/>
          <p:cNvGraphicFramePr>
            <a:graphicFrameLocks noChangeAspect="1"/>
          </p:cNvGraphicFramePr>
          <p:nvPr>
            <p:ph sz="half" idx="4294967295"/>
          </p:nvPr>
        </p:nvGraphicFramePr>
        <p:xfrm>
          <a:off x="2987675" y="5084763"/>
          <a:ext cx="2233613" cy="523875"/>
        </p:xfrm>
        <a:graphic>
          <a:graphicData uri="http://schemas.openxmlformats.org/presentationml/2006/ole">
            <mc:AlternateContent xmlns:mc="http://schemas.openxmlformats.org/markup-compatibility/2006">
              <mc:Choice xmlns:v="urn:schemas-microsoft-com:vml" Requires="v">
                <p:oleObj spid="_x0000_s1169408" name="公式" r:id="rId3" imgW="1434960" imgH="342720" progId="Equation.3">
                  <p:embed/>
                </p:oleObj>
              </mc:Choice>
              <mc:Fallback>
                <p:oleObj name="公式" r:id="rId3" imgW="1434960" imgH="3427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5084763"/>
                        <a:ext cx="2233613"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5080" name="Object 8"/>
          <p:cNvGraphicFramePr>
            <a:graphicFrameLocks noChangeAspect="1"/>
          </p:cNvGraphicFramePr>
          <p:nvPr>
            <p:ph sz="half" idx="4294967295"/>
          </p:nvPr>
        </p:nvGraphicFramePr>
        <p:xfrm>
          <a:off x="4211638" y="4508500"/>
          <a:ext cx="1800225" cy="522288"/>
        </p:xfrm>
        <a:graphic>
          <a:graphicData uri="http://schemas.openxmlformats.org/presentationml/2006/ole">
            <mc:AlternateContent xmlns:mc="http://schemas.openxmlformats.org/markup-compatibility/2006">
              <mc:Choice xmlns:v="urn:schemas-microsoft-com:vml" Requires="v">
                <p:oleObj spid="_x0000_s1169409" name="公式" r:id="rId5" imgW="990360" imgH="291960" progId="Equation.3">
                  <p:embed/>
                </p:oleObj>
              </mc:Choice>
              <mc:Fallback>
                <p:oleObj name="公式" r:id="rId5" imgW="990360" imgH="2919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4508500"/>
                        <a:ext cx="1800225" cy="522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idx="4294967295"/>
          </p:nvPr>
        </p:nvSpPr>
        <p:spPr/>
        <p:txBody>
          <a:bodyPr/>
          <a:lstStyle/>
          <a:p>
            <a:r>
              <a:rPr lang="en-US" altLang="zh-CN"/>
              <a:t>K-mean</a:t>
            </a:r>
            <a:r>
              <a:rPr lang="zh-CN" altLang="en-US"/>
              <a:t>方法</a:t>
            </a:r>
            <a:r>
              <a:rPr lang="en-US" altLang="zh-CN"/>
              <a:t>-</a:t>
            </a:r>
            <a:r>
              <a:rPr lang="zh-CN" altLang="en-US"/>
              <a:t>例</a:t>
            </a:r>
          </a:p>
        </p:txBody>
      </p:sp>
      <p:sp>
        <p:nvSpPr>
          <p:cNvPr id="1140759" name="Rectangle 23"/>
          <p:cNvSpPr>
            <a:spLocks noChangeArrowheads="1"/>
          </p:cNvSpPr>
          <p:nvPr/>
        </p:nvSpPr>
        <p:spPr bwMode="auto">
          <a:xfrm>
            <a:off x="457200" y="13716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altLang="ko-KR" sz="3200" b="1">
                <a:solidFill>
                  <a:srgbClr val="000000"/>
                </a:solidFill>
                <a:latin typeface="黑体" pitchFamily="49" charset="-122"/>
                <a:ea typeface="Gulim" pitchFamily="34" charset="-127"/>
              </a:rPr>
              <a:t>Example</a:t>
            </a:r>
          </a:p>
        </p:txBody>
      </p:sp>
      <p:grpSp>
        <p:nvGrpSpPr>
          <p:cNvPr id="1140760" name="Group 24"/>
          <p:cNvGrpSpPr>
            <a:grpSpLocks/>
          </p:cNvGrpSpPr>
          <p:nvPr/>
        </p:nvGrpSpPr>
        <p:grpSpPr bwMode="auto">
          <a:xfrm>
            <a:off x="3200400" y="1981200"/>
            <a:ext cx="2286000" cy="2057400"/>
            <a:chOff x="528" y="240"/>
            <a:chExt cx="2142" cy="1872"/>
          </a:xfrm>
        </p:grpSpPr>
        <p:graphicFrame>
          <p:nvGraphicFramePr>
            <p:cNvPr id="1140761" name="Object 2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1140736" name="Worksheet" r:id="rId3" imgW="3400654" imgH="2915107" progId="Excel.Sheet.8">
                    <p:embed/>
                  </p:oleObj>
                </mc:Choice>
                <mc:Fallback>
                  <p:oleObj name="Worksheet" r:id="rId3" imgW="3400654" imgH="2915107" progId="Excel.Sheet.8">
                    <p:embed/>
                    <p:pic>
                      <p:nvPicPr>
                        <p:cNvPr id="0" name="Object 25"/>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140762" name="Freeform 2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0763" name="Freeform 2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140764" name="Group 28"/>
          <p:cNvGrpSpPr>
            <a:grpSpLocks/>
          </p:cNvGrpSpPr>
          <p:nvPr/>
        </p:nvGrpSpPr>
        <p:grpSpPr bwMode="auto">
          <a:xfrm>
            <a:off x="6578600" y="2008188"/>
            <a:ext cx="2222500" cy="1990725"/>
            <a:chOff x="4144" y="1265"/>
            <a:chExt cx="1400" cy="1254"/>
          </a:xfrm>
        </p:grpSpPr>
        <p:sp>
          <p:nvSpPr>
            <p:cNvPr id="1140765" name="Rectangle 2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zh-CN" altLang="en-US"/>
            </a:p>
          </p:txBody>
        </p:sp>
        <p:sp>
          <p:nvSpPr>
            <p:cNvPr id="1140766" name="Rectangle 3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0767" name="Line 3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68" name="Line 3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69" name="Line 3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0" name="Line 3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1" name="Line 3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2" name="Line 3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3" name="Line 3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4" name="Line 3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5" name="Line 3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6" name="Line 4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7" name="Line 4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8" name="Line 4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79" name="Line 4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0" name="Line 4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1" name="Line 4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2" name="Line 4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3" name="Line 4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4" name="Line 4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5" name="Line 4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6" name="Line 5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7" name="Rectangle 5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788" name="Line 5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89" name="Line 5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0" name="Line 5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1" name="Line 5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2" name="Line 5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3" name="Line 5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4" name="Line 5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5" name="Line 5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6" name="Line 6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7" name="Line 6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8" name="Line 6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99" name="Line 6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0" name="Line 6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1" name="Line 6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2" name="Line 6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3" name="Line 6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4" name="Line 6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5" name="Line 6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6" name="Line 7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7" name="Line 7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8" name="Line 7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09" name="Line 7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10" name="Line 7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11" name="Line 7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12" name="Freeform 7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13" name="Freeform 7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14" name="Freeform 7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815" name="Freeform 7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16" name="Freeform 8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17" name="Freeform 8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818" name="Freeform 8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19" name="Freeform 8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820" name="Freeform 8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821" name="Freeform 8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822" name="Oval 8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1140823" name="Oval 8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1140824" name="Rectangle 8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1140825" name="Rectangle 8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1140826" name="Rectangle 9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1140827" name="Rectangle 9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1140828" name="Rectangle 9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1140829" name="Rectangle 9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1140830" name="Rectangle 9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1140831" name="Rectangle 9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1140832" name="Rectangle 9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1140833" name="Rectangle 9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1140834" name="Rectangle 9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1140835" name="Rectangle 9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1140836" name="Rectangle 10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1140837" name="Rectangle 10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1140838" name="Rectangle 10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1140839" name="Rectangle 10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1140840" name="Rectangle 10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1140841" name="Rectangle 10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1140842" name="Rectangle 10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1140843" name="Rectangle 10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1140844" name="Rectangle 10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1140845" name="Rectangle 10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1140846" name="Rectangle 11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847" name="Freeform 11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0848" name="Freeform 11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0849" name="Line 11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0850" name="Group 114"/>
          <p:cNvGrpSpPr>
            <a:grpSpLocks/>
          </p:cNvGrpSpPr>
          <p:nvPr/>
        </p:nvGrpSpPr>
        <p:grpSpPr bwMode="auto">
          <a:xfrm>
            <a:off x="6629400" y="4114800"/>
            <a:ext cx="2286000" cy="2286000"/>
            <a:chOff x="3312" y="2640"/>
            <a:chExt cx="1440" cy="1440"/>
          </a:xfrm>
        </p:grpSpPr>
        <p:graphicFrame>
          <p:nvGraphicFramePr>
            <p:cNvPr id="1140851" name="Object 11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1140737" name="Worksheet" r:id="rId5" imgW="3419856" imgH="2934005" progId="Excel.Sheet.8">
                    <p:embed/>
                  </p:oleObj>
                </mc:Choice>
                <mc:Fallback>
                  <p:oleObj name="Worksheet" r:id="rId5" imgW="3419856" imgH="2934005" progId="Excel.Sheet.8">
                    <p:embed/>
                    <p:pic>
                      <p:nvPicPr>
                        <p:cNvPr id="0"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0852" name="Line 116"/>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0853" name="Group 117"/>
          <p:cNvGrpSpPr>
            <a:grpSpLocks/>
          </p:cNvGrpSpPr>
          <p:nvPr/>
        </p:nvGrpSpPr>
        <p:grpSpPr bwMode="auto">
          <a:xfrm>
            <a:off x="3276600" y="4419600"/>
            <a:ext cx="3200400" cy="1981200"/>
            <a:chOff x="1200" y="2832"/>
            <a:chExt cx="2016" cy="1248"/>
          </a:xfrm>
        </p:grpSpPr>
        <p:grpSp>
          <p:nvGrpSpPr>
            <p:cNvPr id="1140854" name="Group 118"/>
            <p:cNvGrpSpPr>
              <a:grpSpLocks/>
            </p:cNvGrpSpPr>
            <p:nvPr/>
          </p:nvGrpSpPr>
          <p:grpSpPr bwMode="auto">
            <a:xfrm>
              <a:off x="1200" y="2832"/>
              <a:ext cx="1440" cy="1248"/>
              <a:chOff x="3108" y="2256"/>
              <a:chExt cx="2148" cy="1872"/>
            </a:xfrm>
          </p:grpSpPr>
          <p:graphicFrame>
            <p:nvGraphicFramePr>
              <p:cNvPr id="1140855" name="Object 11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1140738" name="Worksheet" r:id="rId7" imgW="3410407" imgH="2924556" progId="Excel.Sheet.8">
                      <p:embed/>
                    </p:oleObj>
                  </mc:Choice>
                  <mc:Fallback>
                    <p:oleObj name="Worksheet" r:id="rId7" imgW="3410407" imgH="2924556" progId="Excel.Sheet.8">
                      <p:embed/>
                      <p:pic>
                        <p:nvPicPr>
                          <p:cNvPr id="0" name="Object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0856" name="Freeform 12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0857" name="Freeform 12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0858" name="Line 12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0859" name="Rectangle 12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zh-CN" altLang="en-US"/>
          </a:p>
        </p:txBody>
      </p:sp>
      <p:sp>
        <p:nvSpPr>
          <p:cNvPr id="1140860" name="Rectangle 124"/>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0861" name="Line 125"/>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2" name="Line 126"/>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3" name="Line 127"/>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4" name="Line 128"/>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5" name="Line 129"/>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6" name="Line 130"/>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7" name="Line 131"/>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8" name="Line 132"/>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69" name="Line 133"/>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0" name="Line 134"/>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1" name="Line 135"/>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2" name="Line 136"/>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3" name="Line 137"/>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4" name="Line 138"/>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5" name="Line 139"/>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6" name="Line 140"/>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7" name="Line 141"/>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8" name="Line 142"/>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79" name="Line 143"/>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0" name="Line 144"/>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1" name="Rectangle 145"/>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882" name="Line 146"/>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3" name="Line 147"/>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4" name="Line 148"/>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5" name="Line 149"/>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6" name="Line 150"/>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7" name="Line 151"/>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8" name="Line 152"/>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89" name="Line 153"/>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0" name="Line 154"/>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1" name="Line 155"/>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2" name="Line 156"/>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3" name="Line 157"/>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4" name="Line 158"/>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5" name="Line 159"/>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6" name="Line 160"/>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7" name="Line 161"/>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8" name="Line 162"/>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99" name="Line 163"/>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0" name="Line 164"/>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1" name="Line 165"/>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2" name="Line 166"/>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3" name="Line 167"/>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4" name="Line 168"/>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5" name="Line 169"/>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06" name="Freeform 170"/>
          <p:cNvSpPr>
            <a:spLocks/>
          </p:cNvSpPr>
          <p:nvPr/>
        </p:nvSpPr>
        <p:spPr bwMode="auto">
          <a:xfrm>
            <a:off x="839788" y="28241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07" name="Freeform 171"/>
          <p:cNvSpPr>
            <a:spLocks/>
          </p:cNvSpPr>
          <p:nvPr/>
        </p:nvSpPr>
        <p:spPr bwMode="auto">
          <a:xfrm>
            <a:off x="1604963" y="3302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908" name="Freeform 172"/>
          <p:cNvSpPr>
            <a:spLocks/>
          </p:cNvSpPr>
          <p:nvPr/>
        </p:nvSpPr>
        <p:spPr bwMode="auto">
          <a:xfrm>
            <a:off x="1033463" y="26622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09" name="Freeform 173"/>
          <p:cNvSpPr>
            <a:spLocks/>
          </p:cNvSpPr>
          <p:nvPr/>
        </p:nvSpPr>
        <p:spPr bwMode="auto">
          <a:xfrm>
            <a:off x="839788" y="25019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10" name="Freeform 174"/>
          <p:cNvSpPr>
            <a:spLocks/>
          </p:cNvSpPr>
          <p:nvPr/>
        </p:nvSpPr>
        <p:spPr bwMode="auto">
          <a:xfrm>
            <a:off x="17970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911" name="Freeform 175"/>
          <p:cNvSpPr>
            <a:spLocks/>
          </p:cNvSpPr>
          <p:nvPr/>
        </p:nvSpPr>
        <p:spPr bwMode="auto">
          <a:xfrm>
            <a:off x="1033463" y="29845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12" name="Freeform 176"/>
          <p:cNvSpPr>
            <a:spLocks/>
          </p:cNvSpPr>
          <p:nvPr/>
        </p:nvSpPr>
        <p:spPr bwMode="auto">
          <a:xfrm>
            <a:off x="1225550" y="36242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13" name="Freeform 177"/>
          <p:cNvSpPr>
            <a:spLocks/>
          </p:cNvSpPr>
          <p:nvPr/>
        </p:nvSpPr>
        <p:spPr bwMode="auto">
          <a:xfrm>
            <a:off x="12255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914" name="Rectangle 178"/>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1140915" name="Rectangle 179"/>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1140916" name="Rectangle 180"/>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1140917" name="Rectangle 181"/>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1140918" name="Rectangle 182"/>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1140919" name="Rectangle 183"/>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1140920" name="Rectangle 184"/>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1140921" name="Rectangle 185"/>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1140922" name="Rectangle 186"/>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1140923" name="Rectangle 187"/>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1140924" name="Rectangle 188"/>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1140925" name="Rectangle 189"/>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1140926" name="Rectangle 190"/>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1140927" name="Rectangle 191"/>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1140928" name="Rectangle 192"/>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1140929" name="Rectangle 193"/>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1140930" name="Rectangle 194"/>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1140931" name="Rectangle 195"/>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1140932" name="Rectangle 196"/>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1140933" name="Rectangle 197"/>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1140934" name="Rectangle 198"/>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1140935" name="Rectangle 199"/>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1140936" name="Rectangle 200"/>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0937" name="Text Box 201"/>
          <p:cNvSpPr txBox="1">
            <a:spLocks noChangeArrowheads="1"/>
          </p:cNvSpPr>
          <p:nvPr/>
        </p:nvSpPr>
        <p:spPr bwMode="auto">
          <a:xfrm>
            <a:off x="228600" y="4572000"/>
            <a:ext cx="19050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400">
                <a:ea typeface="Gulim" pitchFamily="34" charset="-127"/>
              </a:rPr>
              <a:t>K=2</a:t>
            </a:r>
          </a:p>
          <a:p>
            <a:pPr>
              <a:spcBef>
                <a:spcPct val="50000"/>
              </a:spcBef>
            </a:pPr>
            <a:r>
              <a:rPr lang="en-US" altLang="ko-KR" sz="1400">
                <a:ea typeface="Gulim" pitchFamily="34" charset="-127"/>
              </a:rPr>
              <a:t>Arbitrarily choose K object as initial cluster center</a:t>
            </a:r>
          </a:p>
        </p:txBody>
      </p:sp>
      <p:sp>
        <p:nvSpPr>
          <p:cNvPr id="1140938" name="Line 20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0939" name="Line 20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0940" name="Text Box 204"/>
          <p:cNvSpPr txBox="1">
            <a:spLocks noChangeArrowheads="1"/>
          </p:cNvSpPr>
          <p:nvPr/>
        </p:nvSpPr>
        <p:spPr bwMode="auto">
          <a:xfrm>
            <a:off x="2362200" y="3124200"/>
            <a:ext cx="838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400">
                <a:ea typeface="Gulim" pitchFamily="34" charset="-127"/>
              </a:rPr>
              <a:t>Assign each objects to most similar center</a:t>
            </a:r>
          </a:p>
        </p:txBody>
      </p:sp>
      <p:sp>
        <p:nvSpPr>
          <p:cNvPr id="1140941" name="Text Box 205"/>
          <p:cNvSpPr txBox="1">
            <a:spLocks noChangeArrowheads="1"/>
          </p:cNvSpPr>
          <p:nvPr/>
        </p:nvSpPr>
        <p:spPr bwMode="auto">
          <a:xfrm>
            <a:off x="5638800" y="3048000"/>
            <a:ext cx="83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400">
                <a:ea typeface="Gulim" pitchFamily="34" charset="-127"/>
              </a:rPr>
              <a:t>Update the cluster means</a:t>
            </a:r>
          </a:p>
        </p:txBody>
      </p:sp>
      <p:sp>
        <p:nvSpPr>
          <p:cNvPr id="1140942" name="Freeform 206"/>
          <p:cNvSpPr>
            <a:spLocks/>
          </p:cNvSpPr>
          <p:nvPr/>
        </p:nvSpPr>
        <p:spPr bwMode="auto">
          <a:xfrm>
            <a:off x="838200" y="31369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40943" name="Freeform 207"/>
          <p:cNvSpPr>
            <a:spLocks/>
          </p:cNvSpPr>
          <p:nvPr/>
        </p:nvSpPr>
        <p:spPr bwMode="auto">
          <a:xfrm>
            <a:off x="1600200" y="29718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40944" name="Oval 208"/>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endParaRPr lang="zh-CN" altLang="en-US"/>
          </a:p>
        </p:txBody>
      </p:sp>
      <p:sp>
        <p:nvSpPr>
          <p:cNvPr id="1140945" name="Oval 209"/>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endParaRPr lang="zh-CN" altLang="en-US"/>
          </a:p>
        </p:txBody>
      </p:sp>
      <p:sp>
        <p:nvSpPr>
          <p:cNvPr id="1140946" name="Text Box 210"/>
          <p:cNvSpPr txBox="1">
            <a:spLocks noChangeArrowheads="1"/>
          </p:cNvSpPr>
          <p:nvPr/>
        </p:nvSpPr>
        <p:spPr bwMode="auto">
          <a:xfrm>
            <a:off x="5638800" y="5334000"/>
            <a:ext cx="83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400">
                <a:ea typeface="Gulim" pitchFamily="34" charset="-127"/>
              </a:rPr>
              <a:t>Update the cluster means</a:t>
            </a:r>
          </a:p>
        </p:txBody>
      </p:sp>
      <p:sp>
        <p:nvSpPr>
          <p:cNvPr id="1140947" name="Text Box 211"/>
          <p:cNvSpPr txBox="1">
            <a:spLocks noChangeArrowheads="1"/>
          </p:cNvSpPr>
          <p:nvPr/>
        </p:nvSpPr>
        <p:spPr bwMode="auto">
          <a:xfrm>
            <a:off x="7848600" y="4114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400">
                <a:ea typeface="Gulim" pitchFamily="34" charset="-127"/>
              </a:rPr>
              <a:t>reassign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4" name="Text Box 4"/>
          <p:cNvSpPr txBox="1">
            <a:spLocks noChangeArrowheads="1"/>
          </p:cNvSpPr>
          <p:nvPr/>
        </p:nvSpPr>
        <p:spPr bwMode="auto">
          <a:xfrm>
            <a:off x="468313" y="476250"/>
            <a:ext cx="1916112" cy="3744913"/>
          </a:xfrm>
          <a:prstGeom prst="rect">
            <a:avLst/>
          </a:prstGeom>
          <a:solidFill>
            <a:srgbClr val="EEFB3F"/>
          </a:solidFill>
          <a:ln w="9525">
            <a:solidFill>
              <a:srgbClr val="000000"/>
            </a:solidFill>
            <a:miter lim="800000"/>
            <a:headEnd/>
            <a:tailEnd/>
          </a:ln>
        </p:spPr>
        <p:txBody>
          <a:bodyPr/>
          <a:lstStyle/>
          <a:p>
            <a:pPr>
              <a:lnSpc>
                <a:spcPct val="90000"/>
              </a:lnSpc>
            </a:pPr>
            <a:r>
              <a:rPr lang="zh-CN" altLang="en-US" sz="1400" b="1">
                <a:latin typeface="Times New Roman" pitchFamily="18" charset="0"/>
                <a:ea typeface="宋体" pitchFamily="2" charset="-122"/>
              </a:rPr>
              <a:t>样本数据</a:t>
            </a:r>
            <a:endParaRPr lang="en-US" altLang="zh-CN" sz="1400" b="1">
              <a:latin typeface="Times New Roman" pitchFamily="18" charset="0"/>
              <a:ea typeface="宋体" pitchFamily="2" charset="-122"/>
            </a:endParaRPr>
          </a:p>
          <a:p>
            <a:pPr>
              <a:lnSpc>
                <a:spcPct val="90000"/>
              </a:lnSpc>
            </a:pPr>
            <a:r>
              <a:rPr lang="zh-CN" altLang="en-US" sz="1400" b="1">
                <a:latin typeface="Times New Roman" pitchFamily="18" charset="0"/>
                <a:ea typeface="宋体" pitchFamily="2" charset="-122"/>
              </a:rPr>
              <a:t>序号    属性 </a:t>
            </a:r>
            <a:r>
              <a:rPr lang="en-US" altLang="zh-CN" sz="1400" b="1">
                <a:latin typeface="Times New Roman" pitchFamily="18" charset="0"/>
                <a:ea typeface="宋体" pitchFamily="2" charset="-122"/>
              </a:rPr>
              <a:t>1    </a:t>
            </a:r>
            <a:r>
              <a:rPr lang="zh-CN" altLang="en-US" sz="1400" b="1">
                <a:latin typeface="Times New Roman" pitchFamily="18" charset="0"/>
                <a:ea typeface="宋体" pitchFamily="2" charset="-122"/>
              </a:rPr>
              <a:t>属性 </a:t>
            </a:r>
            <a:r>
              <a:rPr lang="en-US" altLang="zh-CN" sz="1400" b="1">
                <a:latin typeface="Times New Roman" pitchFamily="18" charset="0"/>
                <a:ea typeface="宋体" pitchFamily="2" charset="-122"/>
              </a:rPr>
              <a:t>2	</a:t>
            </a:r>
          </a:p>
          <a:p>
            <a:pPr>
              <a:lnSpc>
                <a:spcPct val="90000"/>
              </a:lnSpc>
            </a:pPr>
            <a:r>
              <a:rPr lang="en-US" altLang="zh-CN" sz="1400" b="1">
                <a:latin typeface="Times New Roman" pitchFamily="18" charset="0"/>
                <a:ea typeface="宋体" pitchFamily="2" charset="-122"/>
              </a:rPr>
              <a:t>1            1	         1	</a:t>
            </a:r>
          </a:p>
          <a:p>
            <a:pPr>
              <a:lnSpc>
                <a:spcPct val="90000"/>
              </a:lnSpc>
            </a:pPr>
            <a:r>
              <a:rPr lang="en-US" altLang="zh-CN" sz="1400" b="1">
                <a:latin typeface="Times New Roman" pitchFamily="18" charset="0"/>
                <a:ea typeface="宋体" pitchFamily="2" charset="-122"/>
              </a:rPr>
              <a:t>2            2	         1	</a:t>
            </a:r>
          </a:p>
          <a:p>
            <a:pPr>
              <a:lnSpc>
                <a:spcPct val="90000"/>
              </a:lnSpc>
            </a:pPr>
            <a:r>
              <a:rPr lang="en-US" altLang="zh-CN" sz="1400" b="1">
                <a:latin typeface="Times New Roman" pitchFamily="18" charset="0"/>
                <a:ea typeface="宋体" pitchFamily="2" charset="-122"/>
              </a:rPr>
              <a:t>3            1	         2	</a:t>
            </a:r>
          </a:p>
          <a:p>
            <a:pPr>
              <a:lnSpc>
                <a:spcPct val="90000"/>
              </a:lnSpc>
            </a:pPr>
            <a:r>
              <a:rPr lang="en-US" altLang="zh-CN" sz="1400" b="1">
                <a:latin typeface="Times New Roman" pitchFamily="18" charset="0"/>
                <a:ea typeface="宋体" pitchFamily="2" charset="-122"/>
              </a:rPr>
              <a:t>4            2	         2	</a:t>
            </a:r>
          </a:p>
          <a:p>
            <a:pPr>
              <a:lnSpc>
                <a:spcPct val="90000"/>
              </a:lnSpc>
            </a:pPr>
            <a:r>
              <a:rPr lang="en-US" altLang="zh-CN" sz="1400" b="1">
                <a:latin typeface="Times New Roman" pitchFamily="18" charset="0"/>
                <a:ea typeface="宋体" pitchFamily="2" charset="-122"/>
              </a:rPr>
              <a:t>5            4	         3	</a:t>
            </a:r>
          </a:p>
          <a:p>
            <a:pPr>
              <a:lnSpc>
                <a:spcPct val="90000"/>
              </a:lnSpc>
            </a:pPr>
            <a:r>
              <a:rPr lang="en-US" altLang="zh-CN" sz="1400" b="1">
                <a:latin typeface="Times New Roman" pitchFamily="18" charset="0"/>
                <a:ea typeface="宋体" pitchFamily="2" charset="-122"/>
              </a:rPr>
              <a:t>6            5	         3	</a:t>
            </a:r>
          </a:p>
          <a:p>
            <a:pPr>
              <a:lnSpc>
                <a:spcPct val="90000"/>
              </a:lnSpc>
            </a:pPr>
            <a:r>
              <a:rPr lang="en-US" altLang="zh-CN" sz="1400" b="1">
                <a:latin typeface="Times New Roman" pitchFamily="18" charset="0"/>
                <a:ea typeface="宋体" pitchFamily="2" charset="-122"/>
              </a:rPr>
              <a:t>7            4	         4	</a:t>
            </a:r>
          </a:p>
          <a:p>
            <a:pPr>
              <a:lnSpc>
                <a:spcPct val="90000"/>
              </a:lnSpc>
            </a:pPr>
            <a:r>
              <a:rPr lang="en-US" altLang="zh-CN" sz="1400" b="1">
                <a:latin typeface="Times New Roman" pitchFamily="18" charset="0"/>
                <a:ea typeface="宋体" pitchFamily="2" charset="-122"/>
              </a:rPr>
              <a:t>8            5	         4</a:t>
            </a:r>
          </a:p>
          <a:p>
            <a:pPr>
              <a:lnSpc>
                <a:spcPct val="90000"/>
              </a:lnSpc>
            </a:pPr>
            <a:endParaRPr lang="en-US" altLang="zh-CN" sz="1400" b="1" baseline="-25000">
              <a:ea typeface="宋体" pitchFamily="2" charset="-122"/>
            </a:endParaRPr>
          </a:p>
        </p:txBody>
      </p:sp>
      <p:sp>
        <p:nvSpPr>
          <p:cNvPr id="1157125" name="Text Box 5"/>
          <p:cNvSpPr txBox="1">
            <a:spLocks noChangeArrowheads="1"/>
          </p:cNvSpPr>
          <p:nvPr/>
        </p:nvSpPr>
        <p:spPr bwMode="auto">
          <a:xfrm>
            <a:off x="468313" y="5013325"/>
            <a:ext cx="8002587" cy="1293813"/>
          </a:xfrm>
          <a:prstGeom prst="rect">
            <a:avLst/>
          </a:prstGeom>
          <a:solidFill>
            <a:srgbClr val="CCECFF"/>
          </a:solidFill>
          <a:ln w="9525">
            <a:solidFill>
              <a:srgbClr val="000000"/>
            </a:solidFill>
            <a:miter lim="800000"/>
            <a:headEnd/>
            <a:tailEnd/>
          </a:ln>
        </p:spPr>
        <p:txBody>
          <a:bodyPr/>
          <a:lstStyle/>
          <a:p>
            <a:r>
              <a:rPr lang="zh-CN" altLang="en-US" sz="1200" b="1">
                <a:latin typeface="Times New Roman" pitchFamily="18" charset="0"/>
                <a:ea typeface="宋体" pitchFamily="2" charset="-122"/>
              </a:rPr>
              <a:t>迭代次数	平均值	平均值	产生的新簇			新平均值	新平均值</a:t>
            </a:r>
          </a:p>
          <a:p>
            <a:r>
              <a:rPr lang="zh-CN" altLang="en-US" sz="1200" b="1">
                <a:latin typeface="Times New Roman" pitchFamily="18" charset="0"/>
                <a:ea typeface="宋体" pitchFamily="2" charset="-122"/>
              </a:rPr>
              <a:t>	（簇</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	 （簇</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			 	（簇</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	 （簇</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a:t>
            </a:r>
          </a:p>
          <a:p>
            <a:r>
              <a:rPr lang="zh-CN" altLang="en-US" sz="1200" b="1">
                <a:latin typeface="Times New Roman" pitchFamily="18" charset="0"/>
                <a:ea typeface="宋体" pitchFamily="2" charset="-122"/>
              </a:rPr>
              <a:t>				</a:t>
            </a:r>
            <a:endParaRPr lang="zh-CN" altLang="en-US" sz="1200" b="1">
              <a:latin typeface="宋体" pitchFamily="2" charset="-122"/>
              <a:ea typeface="宋体" pitchFamily="2" charset="-122"/>
            </a:endParaRPr>
          </a:p>
          <a:p>
            <a:r>
              <a:rPr lang="en-US" altLang="zh-CN" sz="1200" b="1">
                <a:latin typeface="Times New Roman" pitchFamily="18" charset="0"/>
                <a:ea typeface="宋体" pitchFamily="2" charset="-122"/>
              </a:rPr>
              <a:t>1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4</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6</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7</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8}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3.5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a:t>
            </a:r>
            <a:r>
              <a:rPr lang="zh-CN" altLang="en-US" sz="1200" b="1">
                <a:latin typeface="Times New Roman" pitchFamily="18" charset="0"/>
                <a:ea typeface="宋体" pitchFamily="2" charset="-122"/>
              </a:rPr>
              <a:t>）	</a:t>
            </a:r>
            <a:endParaRPr lang="zh-CN" altLang="en-US" sz="1200" b="1">
              <a:latin typeface="宋体" pitchFamily="2" charset="-122"/>
              <a:ea typeface="宋体" pitchFamily="2" charset="-122"/>
            </a:endParaRPr>
          </a:p>
          <a:p>
            <a:r>
              <a:rPr lang="en-US" altLang="zh-CN" sz="1200" b="1">
                <a:latin typeface="Times New Roman" pitchFamily="18" charset="0"/>
                <a:ea typeface="宋体" pitchFamily="2" charset="-122"/>
              </a:rPr>
              <a:t>2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3.5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4}</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6</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7</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8}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4.5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3.5</a:t>
            </a:r>
            <a:r>
              <a:rPr lang="zh-CN" altLang="en-US" sz="1200" b="1">
                <a:latin typeface="Times New Roman" pitchFamily="18" charset="0"/>
                <a:ea typeface="宋体" pitchFamily="2" charset="-122"/>
              </a:rPr>
              <a:t>）	</a:t>
            </a:r>
            <a:endParaRPr lang="zh-CN" altLang="en-US" sz="1200" b="1">
              <a:latin typeface="宋体" pitchFamily="2" charset="-122"/>
              <a:ea typeface="宋体" pitchFamily="2" charset="-122"/>
            </a:endParaRPr>
          </a:p>
          <a:p>
            <a:r>
              <a:rPr lang="en-US" altLang="zh-CN" sz="1200" b="1">
                <a:latin typeface="Times New Roman" pitchFamily="18" charset="0"/>
                <a:ea typeface="宋体" pitchFamily="2" charset="-122"/>
              </a:rPr>
              <a:t>3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4.5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3.5</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{1</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2</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4}</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6</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7</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8}	</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1.5</a:t>
            </a:r>
            <a:r>
              <a:rPr lang="zh-CN" altLang="en-US" sz="1200" b="1">
                <a:latin typeface="Times New Roman" pitchFamily="18" charset="0"/>
                <a:ea typeface="宋体" pitchFamily="2" charset="-122"/>
              </a:rPr>
              <a:t>）	（</a:t>
            </a:r>
            <a:r>
              <a:rPr lang="en-US" altLang="zh-CN" sz="1200" b="1">
                <a:latin typeface="Times New Roman" pitchFamily="18" charset="0"/>
                <a:ea typeface="宋体" pitchFamily="2" charset="-122"/>
              </a:rPr>
              <a:t>4.5</a:t>
            </a:r>
            <a:r>
              <a:rPr lang="zh-CN" altLang="en-US" sz="1200" b="1">
                <a:latin typeface="Times New Roman" pitchFamily="18" charset="0"/>
                <a:ea typeface="宋体" pitchFamily="2" charset="-122"/>
              </a:rPr>
              <a:t>，</a:t>
            </a:r>
            <a:r>
              <a:rPr lang="en-US" altLang="zh-CN" sz="1200" b="1">
                <a:latin typeface="Times New Roman" pitchFamily="18" charset="0"/>
                <a:ea typeface="宋体" pitchFamily="2" charset="-122"/>
              </a:rPr>
              <a:t>3.5</a:t>
            </a:r>
            <a:r>
              <a:rPr lang="zh-CN" altLang="en-US" sz="1200" b="1">
                <a:latin typeface="Times New Roman" pitchFamily="18" charset="0"/>
                <a:ea typeface="宋体" pitchFamily="2" charset="-122"/>
              </a:rPr>
              <a:t>）	</a:t>
            </a:r>
            <a:endParaRPr lang="zh-CN" altLang="en-US" sz="1200" b="1">
              <a:latin typeface="宋体" pitchFamily="2" charset="-122"/>
              <a:ea typeface="宋体" pitchFamily="2" charset="-122"/>
            </a:endParaRPr>
          </a:p>
          <a:p>
            <a:endParaRPr lang="zh-CN" altLang="en-US" sz="1200" b="1" baseline="-25000">
              <a:ea typeface="宋体" pitchFamily="2" charset="-122"/>
            </a:endParaRPr>
          </a:p>
        </p:txBody>
      </p:sp>
      <p:sp>
        <p:nvSpPr>
          <p:cNvPr id="1157126" name="Text Box 6"/>
          <p:cNvSpPr txBox="1">
            <a:spLocks noChangeArrowheads="1"/>
          </p:cNvSpPr>
          <p:nvPr/>
        </p:nvSpPr>
        <p:spPr bwMode="auto">
          <a:xfrm>
            <a:off x="2843213" y="476250"/>
            <a:ext cx="5976937" cy="4111625"/>
          </a:xfrm>
          <a:prstGeom prst="rect">
            <a:avLst/>
          </a:prstGeom>
          <a:solidFill>
            <a:srgbClr val="FDA1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b="1" baseline="-25000">
                <a:ea typeface="宋体" pitchFamily="2" charset="-122"/>
              </a:rPr>
              <a:t>根据所给的数据通过对其实施</a:t>
            </a:r>
            <a:r>
              <a:rPr lang="en-US" altLang="zh-CN" sz="2000" b="1" i="1" baseline="-25000">
                <a:ea typeface="宋体" pitchFamily="2" charset="-122"/>
              </a:rPr>
              <a:t>k</a:t>
            </a:r>
            <a:r>
              <a:rPr lang="en-US" altLang="zh-CN" sz="2000" b="1" baseline="-25000">
                <a:ea typeface="宋体" pitchFamily="2" charset="-122"/>
              </a:rPr>
              <a:t>-means</a:t>
            </a:r>
            <a:r>
              <a:rPr lang="zh-CN" altLang="en-US" b="1" baseline="-25000">
                <a:ea typeface="宋体" pitchFamily="2" charset="-122"/>
              </a:rPr>
              <a:t> </a:t>
            </a:r>
            <a:r>
              <a:rPr lang="en-US" altLang="zh-CN" sz="2000" b="1" baseline="-25000">
                <a:ea typeface="宋体" pitchFamily="2" charset="-122"/>
              </a:rPr>
              <a:t>(</a:t>
            </a:r>
            <a:r>
              <a:rPr lang="zh-CN" altLang="en-US" sz="2000" b="1" baseline="-25000">
                <a:ea typeface="宋体" pitchFamily="2" charset="-122"/>
              </a:rPr>
              <a:t>设</a:t>
            </a:r>
            <a:r>
              <a:rPr lang="en-US" altLang="zh-CN" sz="2000" b="1" i="1" baseline="-25000">
                <a:ea typeface="宋体" pitchFamily="2" charset="-122"/>
              </a:rPr>
              <a:t>n</a:t>
            </a:r>
            <a:r>
              <a:rPr lang="en-US" altLang="zh-CN" sz="2000" b="1" baseline="-25000">
                <a:ea typeface="宋体" pitchFamily="2" charset="-122"/>
              </a:rPr>
              <a:t>=8</a:t>
            </a:r>
            <a:r>
              <a:rPr lang="zh-CN" altLang="en-US" sz="2000" b="1" baseline="-25000">
                <a:ea typeface="宋体" pitchFamily="2" charset="-122"/>
              </a:rPr>
              <a:t>，</a:t>
            </a:r>
            <a:r>
              <a:rPr lang="en-US" altLang="zh-CN" sz="2000" b="1" i="1" baseline="-25000">
                <a:ea typeface="宋体" pitchFamily="2" charset="-122"/>
              </a:rPr>
              <a:t>k</a:t>
            </a:r>
            <a:r>
              <a:rPr lang="en-US" altLang="zh-CN" sz="2000" b="1" baseline="-25000">
                <a:ea typeface="宋体" pitchFamily="2" charset="-122"/>
              </a:rPr>
              <a:t>=2),</a:t>
            </a:r>
            <a:r>
              <a:rPr lang="zh-CN" altLang="en-US" sz="2000" b="1" baseline="-25000">
                <a:ea typeface="宋体" pitchFamily="2" charset="-122"/>
              </a:rPr>
              <a:t>，其主要执行执行步骤：</a:t>
            </a:r>
          </a:p>
          <a:p>
            <a:pPr>
              <a:spcBef>
                <a:spcPct val="20000"/>
              </a:spcBef>
            </a:pPr>
            <a:endParaRPr lang="zh-CN" altLang="en-US" sz="2000" b="1" baseline="-25000">
              <a:ea typeface="宋体" pitchFamily="2" charset="-122"/>
            </a:endParaRPr>
          </a:p>
          <a:p>
            <a:pPr>
              <a:spcBef>
                <a:spcPct val="20000"/>
              </a:spcBef>
            </a:pPr>
            <a:r>
              <a:rPr lang="zh-CN" altLang="en-US" sz="2000" b="1" baseline="-25000">
                <a:ea typeface="宋体" pitchFamily="2" charset="-122"/>
              </a:rPr>
              <a:t>第一次迭代：假定随机选择的两个对象，如序号</a:t>
            </a:r>
            <a:r>
              <a:rPr lang="en-US" altLang="zh-CN" sz="2000" b="1" baseline="-25000">
                <a:ea typeface="宋体" pitchFamily="2" charset="-122"/>
              </a:rPr>
              <a:t>1</a:t>
            </a:r>
            <a:r>
              <a:rPr lang="zh-CN" altLang="en-US" sz="2000" b="1" baseline="-25000">
                <a:ea typeface="宋体" pitchFamily="2" charset="-122"/>
              </a:rPr>
              <a:t>和序号</a:t>
            </a:r>
            <a:r>
              <a:rPr lang="en-US" altLang="zh-CN" sz="2000" b="1" baseline="-25000">
                <a:ea typeface="宋体" pitchFamily="2" charset="-122"/>
              </a:rPr>
              <a:t>3</a:t>
            </a:r>
            <a:r>
              <a:rPr lang="zh-CN" altLang="en-US" sz="2000" b="1" baseline="-25000">
                <a:ea typeface="宋体" pitchFamily="2" charset="-122"/>
              </a:rPr>
              <a:t>当作初始点，分别找到离两点最近的对象，并产生两个簇</a:t>
            </a:r>
            <a:r>
              <a:rPr lang="en-US" altLang="zh-CN" sz="2000" b="1" baseline="-25000">
                <a:ea typeface="宋体" pitchFamily="2" charset="-122"/>
              </a:rPr>
              <a:t>{1</a:t>
            </a:r>
            <a:r>
              <a:rPr lang="zh-CN" altLang="en-US" sz="2000" b="1" baseline="-25000">
                <a:ea typeface="宋体" pitchFamily="2" charset="-122"/>
              </a:rPr>
              <a:t>，</a:t>
            </a:r>
            <a:r>
              <a:rPr lang="en-US" altLang="zh-CN" sz="2000" b="1" baseline="-25000">
                <a:ea typeface="宋体" pitchFamily="2" charset="-122"/>
              </a:rPr>
              <a:t>2}</a:t>
            </a:r>
            <a:r>
              <a:rPr lang="zh-CN" altLang="en-US" sz="2000" b="1" baseline="-25000">
                <a:ea typeface="宋体" pitchFamily="2" charset="-122"/>
              </a:rPr>
              <a:t>和</a:t>
            </a:r>
            <a:r>
              <a:rPr lang="en-US" altLang="zh-CN" sz="2000" b="1" baseline="-25000">
                <a:ea typeface="宋体" pitchFamily="2" charset="-122"/>
              </a:rPr>
              <a:t>{3</a:t>
            </a:r>
            <a:r>
              <a:rPr lang="zh-CN" altLang="en-US" sz="2000" b="1" baseline="-25000">
                <a:ea typeface="宋体" pitchFamily="2" charset="-122"/>
              </a:rPr>
              <a:t>，</a:t>
            </a:r>
            <a:r>
              <a:rPr lang="en-US" altLang="zh-CN" sz="2000" b="1" baseline="-25000">
                <a:ea typeface="宋体" pitchFamily="2" charset="-122"/>
              </a:rPr>
              <a:t>4</a:t>
            </a:r>
            <a:r>
              <a:rPr lang="zh-CN" altLang="en-US" sz="2000" b="1" baseline="-25000">
                <a:ea typeface="宋体" pitchFamily="2" charset="-122"/>
              </a:rPr>
              <a:t>，</a:t>
            </a:r>
            <a:r>
              <a:rPr lang="en-US" altLang="zh-CN" sz="2000" b="1" baseline="-25000">
                <a:ea typeface="宋体" pitchFamily="2" charset="-122"/>
              </a:rPr>
              <a:t>5</a:t>
            </a:r>
            <a:r>
              <a:rPr lang="zh-CN" altLang="en-US" sz="2000" b="1" baseline="-25000">
                <a:ea typeface="宋体" pitchFamily="2" charset="-122"/>
              </a:rPr>
              <a:t>，</a:t>
            </a:r>
            <a:r>
              <a:rPr lang="en-US" altLang="zh-CN" sz="2000" b="1" baseline="-25000">
                <a:ea typeface="宋体" pitchFamily="2" charset="-122"/>
              </a:rPr>
              <a:t>6</a:t>
            </a:r>
            <a:r>
              <a:rPr lang="zh-CN" altLang="en-US" sz="2000" b="1" baseline="-25000">
                <a:ea typeface="宋体" pitchFamily="2" charset="-122"/>
              </a:rPr>
              <a:t>，</a:t>
            </a:r>
            <a:r>
              <a:rPr lang="en-US" altLang="zh-CN" sz="2000" b="1" baseline="-25000">
                <a:ea typeface="宋体" pitchFamily="2" charset="-122"/>
              </a:rPr>
              <a:t>7</a:t>
            </a:r>
            <a:r>
              <a:rPr lang="zh-CN" altLang="en-US" sz="2000" b="1" baseline="-25000">
                <a:ea typeface="宋体" pitchFamily="2" charset="-122"/>
              </a:rPr>
              <a:t>，</a:t>
            </a:r>
            <a:r>
              <a:rPr lang="en-US" altLang="zh-CN" sz="2000" b="1" baseline="-25000">
                <a:ea typeface="宋体" pitchFamily="2" charset="-122"/>
              </a:rPr>
              <a:t>8}</a:t>
            </a:r>
            <a:r>
              <a:rPr lang="zh-CN" altLang="en-US" sz="2000" b="1" baseline="-25000">
                <a:ea typeface="宋体" pitchFamily="2" charset="-122"/>
              </a:rPr>
              <a:t>。</a:t>
            </a:r>
          </a:p>
          <a:p>
            <a:pPr>
              <a:spcBef>
                <a:spcPct val="20000"/>
              </a:spcBef>
            </a:pPr>
            <a:r>
              <a:rPr lang="zh-CN" altLang="en-US" sz="2000" b="1" baseline="-25000">
                <a:ea typeface="宋体" pitchFamily="2" charset="-122"/>
              </a:rPr>
              <a:t>对于产生的簇分别计算平均值，得到平均值点。</a:t>
            </a:r>
          </a:p>
          <a:p>
            <a:pPr lvl="1">
              <a:spcBef>
                <a:spcPct val="20000"/>
              </a:spcBef>
            </a:pPr>
            <a:r>
              <a:rPr lang="zh-CN" altLang="en-US" sz="2000" b="1" baseline="-25000">
                <a:ea typeface="宋体" pitchFamily="2" charset="-122"/>
              </a:rPr>
              <a:t>对于</a:t>
            </a:r>
            <a:r>
              <a:rPr lang="en-US" altLang="zh-CN" sz="2000" b="1" baseline="-25000">
                <a:ea typeface="宋体" pitchFamily="2" charset="-122"/>
              </a:rPr>
              <a:t>{1</a:t>
            </a:r>
            <a:r>
              <a:rPr lang="zh-CN" altLang="en-US" sz="2000" b="1" baseline="-25000">
                <a:ea typeface="宋体" pitchFamily="2" charset="-122"/>
              </a:rPr>
              <a:t>，</a:t>
            </a:r>
            <a:r>
              <a:rPr lang="en-US" altLang="zh-CN" sz="2000" b="1" baseline="-25000">
                <a:ea typeface="宋体" pitchFamily="2" charset="-122"/>
              </a:rPr>
              <a:t>2}</a:t>
            </a:r>
            <a:r>
              <a:rPr lang="zh-CN" altLang="en-US" sz="2000" b="1" baseline="-25000">
                <a:ea typeface="宋体" pitchFamily="2" charset="-122"/>
              </a:rPr>
              <a:t>，平均值点为（</a:t>
            </a:r>
            <a:r>
              <a:rPr lang="en-US" altLang="zh-CN" sz="2000" b="1" baseline="-25000">
                <a:ea typeface="宋体" pitchFamily="2" charset="-122"/>
              </a:rPr>
              <a:t>1.5</a:t>
            </a:r>
            <a:r>
              <a:rPr lang="zh-CN" altLang="en-US" sz="2000" b="1" baseline="-25000">
                <a:ea typeface="宋体" pitchFamily="2" charset="-122"/>
              </a:rPr>
              <a:t>，</a:t>
            </a:r>
            <a:r>
              <a:rPr lang="en-US" altLang="zh-CN" sz="2000" b="1" baseline="-25000">
                <a:ea typeface="宋体" pitchFamily="2" charset="-122"/>
              </a:rPr>
              <a:t>1</a:t>
            </a:r>
            <a:r>
              <a:rPr lang="zh-CN" altLang="en-US" sz="2000" b="1" baseline="-25000">
                <a:ea typeface="宋体" pitchFamily="2" charset="-122"/>
              </a:rPr>
              <a:t>）（这里的平均值是简单的相加出</a:t>
            </a:r>
            <a:r>
              <a:rPr lang="en-US" altLang="zh-CN" sz="2000" b="1" baseline="-25000">
                <a:ea typeface="宋体" pitchFamily="2" charset="-122"/>
              </a:rPr>
              <a:t>2</a:t>
            </a:r>
            <a:r>
              <a:rPr lang="zh-CN" altLang="en-US" sz="2000" b="1" baseline="-25000">
                <a:ea typeface="宋体" pitchFamily="2" charset="-122"/>
              </a:rPr>
              <a:t>）；</a:t>
            </a:r>
          </a:p>
          <a:p>
            <a:pPr lvl="1">
              <a:spcBef>
                <a:spcPct val="20000"/>
              </a:spcBef>
            </a:pPr>
            <a:r>
              <a:rPr lang="zh-CN" altLang="en-US" sz="2000" b="1" baseline="-25000">
                <a:ea typeface="宋体" pitchFamily="2" charset="-122"/>
              </a:rPr>
              <a:t>对于</a:t>
            </a:r>
            <a:r>
              <a:rPr lang="en-US" altLang="zh-CN" sz="2000" b="1" baseline="-25000">
                <a:ea typeface="宋体" pitchFamily="2" charset="-122"/>
              </a:rPr>
              <a:t>{3</a:t>
            </a:r>
            <a:r>
              <a:rPr lang="zh-CN" altLang="en-US" sz="2000" b="1" baseline="-25000">
                <a:ea typeface="宋体" pitchFamily="2" charset="-122"/>
              </a:rPr>
              <a:t>，</a:t>
            </a:r>
            <a:r>
              <a:rPr lang="en-US" altLang="zh-CN" sz="2000" b="1" baseline="-25000">
                <a:ea typeface="宋体" pitchFamily="2" charset="-122"/>
              </a:rPr>
              <a:t>4</a:t>
            </a:r>
            <a:r>
              <a:rPr lang="zh-CN" altLang="en-US" sz="2000" b="1" baseline="-25000">
                <a:ea typeface="宋体" pitchFamily="2" charset="-122"/>
              </a:rPr>
              <a:t>，</a:t>
            </a:r>
            <a:r>
              <a:rPr lang="en-US" altLang="zh-CN" sz="2000" b="1" baseline="-25000">
                <a:ea typeface="宋体" pitchFamily="2" charset="-122"/>
              </a:rPr>
              <a:t>5</a:t>
            </a:r>
            <a:r>
              <a:rPr lang="zh-CN" altLang="en-US" sz="2000" b="1" baseline="-25000">
                <a:ea typeface="宋体" pitchFamily="2" charset="-122"/>
              </a:rPr>
              <a:t>，</a:t>
            </a:r>
            <a:r>
              <a:rPr lang="en-US" altLang="zh-CN" sz="2000" b="1" baseline="-25000">
                <a:ea typeface="宋体" pitchFamily="2" charset="-122"/>
              </a:rPr>
              <a:t>6</a:t>
            </a:r>
            <a:r>
              <a:rPr lang="zh-CN" altLang="en-US" sz="2000" b="1" baseline="-25000">
                <a:ea typeface="宋体" pitchFamily="2" charset="-122"/>
              </a:rPr>
              <a:t>，</a:t>
            </a:r>
            <a:r>
              <a:rPr lang="en-US" altLang="zh-CN" sz="2000" b="1" baseline="-25000">
                <a:ea typeface="宋体" pitchFamily="2" charset="-122"/>
              </a:rPr>
              <a:t>7</a:t>
            </a:r>
            <a:r>
              <a:rPr lang="zh-CN" altLang="en-US" sz="2000" b="1" baseline="-25000">
                <a:ea typeface="宋体" pitchFamily="2" charset="-122"/>
              </a:rPr>
              <a:t>，</a:t>
            </a:r>
            <a:r>
              <a:rPr lang="en-US" altLang="zh-CN" sz="2000" b="1" baseline="-25000">
                <a:ea typeface="宋体" pitchFamily="2" charset="-122"/>
              </a:rPr>
              <a:t>8}</a:t>
            </a:r>
            <a:r>
              <a:rPr lang="zh-CN" altLang="en-US" sz="2000" b="1" baseline="-25000">
                <a:ea typeface="宋体" pitchFamily="2" charset="-122"/>
              </a:rPr>
              <a:t>，平均值点为（</a:t>
            </a:r>
            <a:r>
              <a:rPr lang="en-US" altLang="zh-CN" sz="2000" b="1" baseline="-25000">
                <a:ea typeface="宋体" pitchFamily="2" charset="-122"/>
              </a:rPr>
              <a:t>3.5</a:t>
            </a:r>
            <a:r>
              <a:rPr lang="zh-CN" altLang="en-US" sz="2000" b="1" baseline="-25000">
                <a:ea typeface="宋体" pitchFamily="2" charset="-122"/>
              </a:rPr>
              <a:t>，</a:t>
            </a:r>
            <a:r>
              <a:rPr lang="en-US" altLang="zh-CN" sz="2000" b="1" baseline="-25000">
                <a:ea typeface="宋体" pitchFamily="2" charset="-122"/>
              </a:rPr>
              <a:t>3</a:t>
            </a:r>
            <a:r>
              <a:rPr lang="zh-CN" altLang="en-US" sz="2000" b="1" baseline="-25000">
                <a:ea typeface="宋体" pitchFamily="2" charset="-122"/>
              </a:rPr>
              <a:t>）。</a:t>
            </a:r>
          </a:p>
          <a:p>
            <a:pPr>
              <a:spcBef>
                <a:spcPct val="20000"/>
              </a:spcBef>
            </a:pPr>
            <a:endParaRPr lang="zh-CN" altLang="en-US" sz="2000" b="1" baseline="-25000">
              <a:ea typeface="宋体" pitchFamily="2" charset="-122"/>
            </a:endParaRPr>
          </a:p>
          <a:p>
            <a:pPr>
              <a:spcBef>
                <a:spcPct val="20000"/>
              </a:spcBef>
            </a:pPr>
            <a:r>
              <a:rPr lang="zh-CN" altLang="en-US" sz="2000" b="1" baseline="-25000">
                <a:ea typeface="宋体" pitchFamily="2" charset="-122"/>
              </a:rPr>
              <a:t>第二次迭代：通过平均值调整对象的所在的簇，重新聚类，即将所有点按离平均值点（</a:t>
            </a:r>
            <a:r>
              <a:rPr lang="en-US" altLang="zh-CN" sz="2000" b="1" baseline="-25000">
                <a:ea typeface="宋体" pitchFamily="2" charset="-122"/>
              </a:rPr>
              <a:t>1.5</a:t>
            </a:r>
            <a:r>
              <a:rPr lang="zh-CN" altLang="en-US" sz="2000" b="1" baseline="-25000">
                <a:ea typeface="宋体" pitchFamily="2" charset="-122"/>
              </a:rPr>
              <a:t>，</a:t>
            </a:r>
            <a:r>
              <a:rPr lang="en-US" altLang="zh-CN" sz="2000" b="1" baseline="-25000">
                <a:ea typeface="宋体" pitchFamily="2" charset="-122"/>
              </a:rPr>
              <a:t>1</a:t>
            </a:r>
            <a:r>
              <a:rPr lang="zh-CN" altLang="en-US" sz="2000" b="1" baseline="-25000">
                <a:ea typeface="宋体" pitchFamily="2" charset="-122"/>
              </a:rPr>
              <a:t>）、（</a:t>
            </a:r>
            <a:r>
              <a:rPr lang="en-US" altLang="zh-CN" sz="2000" b="1" baseline="-25000">
                <a:ea typeface="宋体" pitchFamily="2" charset="-122"/>
              </a:rPr>
              <a:t>3.5</a:t>
            </a:r>
            <a:r>
              <a:rPr lang="zh-CN" altLang="en-US" sz="2000" b="1" baseline="-25000">
                <a:ea typeface="宋体" pitchFamily="2" charset="-122"/>
              </a:rPr>
              <a:t>，</a:t>
            </a:r>
            <a:r>
              <a:rPr lang="en-US" altLang="zh-CN" sz="2000" b="1" baseline="-25000">
                <a:ea typeface="宋体" pitchFamily="2" charset="-122"/>
              </a:rPr>
              <a:t>1</a:t>
            </a:r>
            <a:r>
              <a:rPr lang="zh-CN" altLang="en-US" sz="2000" b="1" baseline="-25000">
                <a:ea typeface="宋体" pitchFamily="2" charset="-122"/>
              </a:rPr>
              <a:t>）最近的原则重新分配。得到两个新的簇：</a:t>
            </a:r>
            <a:r>
              <a:rPr lang="en-US" altLang="zh-CN" sz="2000" b="1" baseline="-25000">
                <a:ea typeface="宋体" pitchFamily="2" charset="-122"/>
              </a:rPr>
              <a:t>{1</a:t>
            </a:r>
            <a:r>
              <a:rPr lang="zh-CN" altLang="en-US" sz="2000" b="1" baseline="-25000">
                <a:ea typeface="宋体" pitchFamily="2" charset="-122"/>
              </a:rPr>
              <a:t>，</a:t>
            </a:r>
            <a:r>
              <a:rPr lang="en-US" altLang="zh-CN" sz="2000" b="1" baseline="-25000">
                <a:ea typeface="宋体" pitchFamily="2" charset="-122"/>
              </a:rPr>
              <a:t>2</a:t>
            </a:r>
            <a:r>
              <a:rPr lang="zh-CN" altLang="en-US" sz="2000" b="1" baseline="-25000">
                <a:ea typeface="宋体" pitchFamily="2" charset="-122"/>
              </a:rPr>
              <a:t>，</a:t>
            </a:r>
            <a:r>
              <a:rPr lang="en-US" altLang="zh-CN" sz="2000" b="1" baseline="-25000">
                <a:ea typeface="宋体" pitchFamily="2" charset="-122"/>
              </a:rPr>
              <a:t>3</a:t>
            </a:r>
            <a:r>
              <a:rPr lang="zh-CN" altLang="en-US" sz="2000" b="1" baseline="-25000">
                <a:ea typeface="宋体" pitchFamily="2" charset="-122"/>
              </a:rPr>
              <a:t>，</a:t>
            </a:r>
            <a:r>
              <a:rPr lang="en-US" altLang="zh-CN" sz="2000" b="1" baseline="-25000">
                <a:ea typeface="宋体" pitchFamily="2" charset="-122"/>
              </a:rPr>
              <a:t>4}</a:t>
            </a:r>
            <a:r>
              <a:rPr lang="zh-CN" altLang="en-US" sz="2000" b="1" baseline="-25000">
                <a:ea typeface="宋体" pitchFamily="2" charset="-122"/>
              </a:rPr>
              <a:t>和</a:t>
            </a:r>
            <a:r>
              <a:rPr lang="en-US" altLang="zh-CN" sz="2000" b="1" baseline="-25000">
                <a:ea typeface="宋体" pitchFamily="2" charset="-122"/>
              </a:rPr>
              <a:t>{5</a:t>
            </a:r>
            <a:r>
              <a:rPr lang="zh-CN" altLang="en-US" sz="2000" b="1" baseline="-25000">
                <a:ea typeface="宋体" pitchFamily="2" charset="-122"/>
              </a:rPr>
              <a:t>，</a:t>
            </a:r>
            <a:r>
              <a:rPr lang="en-US" altLang="zh-CN" sz="2000" b="1" baseline="-25000">
                <a:ea typeface="宋体" pitchFamily="2" charset="-122"/>
              </a:rPr>
              <a:t>6</a:t>
            </a:r>
            <a:r>
              <a:rPr lang="zh-CN" altLang="en-US" sz="2000" b="1" baseline="-25000">
                <a:ea typeface="宋体" pitchFamily="2" charset="-122"/>
              </a:rPr>
              <a:t>，</a:t>
            </a:r>
            <a:r>
              <a:rPr lang="en-US" altLang="zh-CN" sz="2000" b="1" baseline="-25000">
                <a:ea typeface="宋体" pitchFamily="2" charset="-122"/>
              </a:rPr>
              <a:t>7</a:t>
            </a:r>
            <a:r>
              <a:rPr lang="zh-CN" altLang="en-US" sz="2000" b="1" baseline="-25000">
                <a:ea typeface="宋体" pitchFamily="2" charset="-122"/>
              </a:rPr>
              <a:t>，</a:t>
            </a:r>
            <a:r>
              <a:rPr lang="en-US" altLang="zh-CN" sz="2000" b="1" baseline="-25000">
                <a:ea typeface="宋体" pitchFamily="2" charset="-122"/>
              </a:rPr>
              <a:t>8}</a:t>
            </a:r>
            <a:r>
              <a:rPr lang="zh-CN" altLang="en-US" sz="2000" b="1" baseline="-25000">
                <a:ea typeface="宋体" pitchFamily="2" charset="-122"/>
              </a:rPr>
              <a:t>。重新计算簇平均值点，得到新的平均值点为（</a:t>
            </a:r>
            <a:r>
              <a:rPr lang="en-US" altLang="zh-CN" sz="2000" b="1" baseline="-25000">
                <a:ea typeface="宋体" pitchFamily="2" charset="-122"/>
              </a:rPr>
              <a:t>1.5</a:t>
            </a:r>
            <a:r>
              <a:rPr lang="zh-CN" altLang="en-US" sz="2000" b="1" baseline="-25000">
                <a:ea typeface="宋体" pitchFamily="2" charset="-122"/>
              </a:rPr>
              <a:t>，</a:t>
            </a:r>
            <a:r>
              <a:rPr lang="en-US" altLang="zh-CN" sz="2000" b="1" baseline="-25000">
                <a:ea typeface="宋体" pitchFamily="2" charset="-122"/>
              </a:rPr>
              <a:t>1.5</a:t>
            </a:r>
            <a:r>
              <a:rPr lang="zh-CN" altLang="en-US" sz="2000" b="1" baseline="-25000">
                <a:ea typeface="宋体" pitchFamily="2" charset="-122"/>
              </a:rPr>
              <a:t>）和（</a:t>
            </a:r>
            <a:r>
              <a:rPr lang="en-US" altLang="zh-CN" sz="2000" b="1" baseline="-25000">
                <a:ea typeface="宋体" pitchFamily="2" charset="-122"/>
              </a:rPr>
              <a:t>4.5</a:t>
            </a:r>
            <a:r>
              <a:rPr lang="zh-CN" altLang="en-US" sz="2000" b="1" baseline="-25000">
                <a:ea typeface="宋体" pitchFamily="2" charset="-122"/>
              </a:rPr>
              <a:t>，</a:t>
            </a:r>
            <a:r>
              <a:rPr lang="en-US" altLang="zh-CN" sz="2000" b="1" baseline="-25000">
                <a:ea typeface="宋体" pitchFamily="2" charset="-122"/>
              </a:rPr>
              <a:t>3.5</a:t>
            </a:r>
            <a:r>
              <a:rPr lang="zh-CN" altLang="en-US" sz="2000" b="1" baseline="-25000">
                <a:ea typeface="宋体" pitchFamily="2" charset="-122"/>
              </a:rPr>
              <a:t>）。</a:t>
            </a:r>
          </a:p>
          <a:p>
            <a:pPr>
              <a:spcBef>
                <a:spcPct val="20000"/>
              </a:spcBef>
            </a:pPr>
            <a:endParaRPr lang="zh-CN" altLang="en-US" sz="2000" b="1" baseline="-25000">
              <a:ea typeface="宋体" pitchFamily="2" charset="-122"/>
            </a:endParaRPr>
          </a:p>
          <a:p>
            <a:pPr>
              <a:spcBef>
                <a:spcPct val="20000"/>
              </a:spcBef>
            </a:pPr>
            <a:r>
              <a:rPr lang="zh-CN" altLang="en-US" sz="2000" b="1" baseline="-25000">
                <a:ea typeface="宋体" pitchFamily="2" charset="-122"/>
              </a:rPr>
              <a:t>第三次迭代：将所有点按离平均值点（</a:t>
            </a:r>
            <a:r>
              <a:rPr lang="en-US" altLang="zh-CN" sz="2000" b="1" baseline="-25000">
                <a:ea typeface="宋体" pitchFamily="2" charset="-122"/>
              </a:rPr>
              <a:t>1.5</a:t>
            </a:r>
            <a:r>
              <a:rPr lang="zh-CN" altLang="en-US" sz="2000" b="1" baseline="-25000">
                <a:ea typeface="宋体" pitchFamily="2" charset="-122"/>
              </a:rPr>
              <a:t>，</a:t>
            </a:r>
            <a:r>
              <a:rPr lang="en-US" altLang="zh-CN" sz="2000" b="1" baseline="-25000">
                <a:ea typeface="宋体" pitchFamily="2" charset="-122"/>
              </a:rPr>
              <a:t>1.5</a:t>
            </a:r>
            <a:r>
              <a:rPr lang="zh-CN" altLang="en-US" sz="2000" b="1" baseline="-25000">
                <a:ea typeface="宋体" pitchFamily="2" charset="-122"/>
              </a:rPr>
              <a:t>）和（</a:t>
            </a:r>
            <a:r>
              <a:rPr lang="en-US" altLang="zh-CN" sz="2000" b="1" baseline="-25000">
                <a:ea typeface="宋体" pitchFamily="2" charset="-122"/>
              </a:rPr>
              <a:t>4.5</a:t>
            </a:r>
            <a:r>
              <a:rPr lang="zh-CN" altLang="en-US" sz="2000" b="1" baseline="-25000">
                <a:ea typeface="宋体" pitchFamily="2" charset="-122"/>
              </a:rPr>
              <a:t>，</a:t>
            </a:r>
            <a:r>
              <a:rPr lang="en-US" altLang="zh-CN" sz="2000" b="1" baseline="-25000">
                <a:ea typeface="宋体" pitchFamily="2" charset="-122"/>
              </a:rPr>
              <a:t>3.5</a:t>
            </a:r>
            <a:r>
              <a:rPr lang="zh-CN" altLang="en-US" sz="2000" b="1" baseline="-25000">
                <a:ea typeface="宋体" pitchFamily="2" charset="-122"/>
              </a:rPr>
              <a:t>）最近的原则重新分配，调整对象，簇仍然为</a:t>
            </a:r>
            <a:r>
              <a:rPr lang="en-US" altLang="zh-CN" sz="2000" b="1" baseline="-25000">
                <a:ea typeface="宋体" pitchFamily="2" charset="-122"/>
              </a:rPr>
              <a:t>{1</a:t>
            </a:r>
            <a:r>
              <a:rPr lang="zh-CN" altLang="en-US" sz="2000" b="1" baseline="-25000">
                <a:ea typeface="宋体" pitchFamily="2" charset="-122"/>
              </a:rPr>
              <a:t>，</a:t>
            </a:r>
            <a:r>
              <a:rPr lang="en-US" altLang="zh-CN" sz="2000" b="1" baseline="-25000">
                <a:ea typeface="宋体" pitchFamily="2" charset="-122"/>
              </a:rPr>
              <a:t>2</a:t>
            </a:r>
            <a:r>
              <a:rPr lang="zh-CN" altLang="en-US" sz="2000" b="1" baseline="-25000">
                <a:ea typeface="宋体" pitchFamily="2" charset="-122"/>
              </a:rPr>
              <a:t>，</a:t>
            </a:r>
            <a:r>
              <a:rPr lang="en-US" altLang="zh-CN" sz="2000" b="1" baseline="-25000">
                <a:ea typeface="宋体" pitchFamily="2" charset="-122"/>
              </a:rPr>
              <a:t>3</a:t>
            </a:r>
            <a:r>
              <a:rPr lang="zh-CN" altLang="en-US" sz="2000" b="1" baseline="-25000">
                <a:ea typeface="宋体" pitchFamily="2" charset="-122"/>
              </a:rPr>
              <a:t>，</a:t>
            </a:r>
            <a:r>
              <a:rPr lang="en-US" altLang="zh-CN" sz="2000" b="1" baseline="-25000">
                <a:ea typeface="宋体" pitchFamily="2" charset="-122"/>
              </a:rPr>
              <a:t>4}</a:t>
            </a:r>
            <a:r>
              <a:rPr lang="zh-CN" altLang="en-US" sz="2000" b="1" baseline="-25000">
                <a:ea typeface="宋体" pitchFamily="2" charset="-122"/>
              </a:rPr>
              <a:t>和</a:t>
            </a:r>
            <a:r>
              <a:rPr lang="en-US" altLang="zh-CN" sz="2000" b="1" baseline="-25000">
                <a:ea typeface="宋体" pitchFamily="2" charset="-122"/>
              </a:rPr>
              <a:t>{5</a:t>
            </a:r>
            <a:r>
              <a:rPr lang="zh-CN" altLang="en-US" sz="2000" b="1" baseline="-25000">
                <a:ea typeface="宋体" pitchFamily="2" charset="-122"/>
              </a:rPr>
              <a:t>，</a:t>
            </a:r>
            <a:r>
              <a:rPr lang="en-US" altLang="zh-CN" sz="2000" b="1" baseline="-25000">
                <a:ea typeface="宋体" pitchFamily="2" charset="-122"/>
              </a:rPr>
              <a:t>6</a:t>
            </a:r>
            <a:r>
              <a:rPr lang="zh-CN" altLang="en-US" sz="2000" b="1" baseline="-25000">
                <a:ea typeface="宋体" pitchFamily="2" charset="-122"/>
              </a:rPr>
              <a:t>，</a:t>
            </a:r>
            <a:r>
              <a:rPr lang="en-US" altLang="zh-CN" sz="2000" b="1" baseline="-25000">
                <a:ea typeface="宋体" pitchFamily="2" charset="-122"/>
              </a:rPr>
              <a:t>7</a:t>
            </a:r>
            <a:r>
              <a:rPr lang="zh-CN" altLang="en-US" sz="2000" b="1" baseline="-25000">
                <a:ea typeface="宋体" pitchFamily="2" charset="-122"/>
              </a:rPr>
              <a:t>，</a:t>
            </a:r>
            <a:r>
              <a:rPr lang="en-US" altLang="zh-CN" sz="2000" b="1" baseline="-25000">
                <a:ea typeface="宋体" pitchFamily="2" charset="-122"/>
              </a:rPr>
              <a:t>8}</a:t>
            </a:r>
            <a:r>
              <a:rPr lang="zh-CN" altLang="en-US" sz="2000" b="1" baseline="-25000">
                <a:ea typeface="宋体" pitchFamily="2" charset="-122"/>
              </a:rPr>
              <a:t>，发现没有出现重新分配，而且准则函数收敛，程序结束。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r>
              <a:rPr lang="en-US" altLang="zh-CN"/>
              <a:t>K-mean</a:t>
            </a:r>
            <a:r>
              <a:rPr lang="zh-CN" altLang="en-US"/>
              <a:t>方法特点</a:t>
            </a:r>
          </a:p>
        </p:txBody>
      </p:sp>
      <p:sp>
        <p:nvSpPr>
          <p:cNvPr id="1141763" name="Rectangle 3"/>
          <p:cNvSpPr>
            <a:spLocks noGrp="1" noChangeArrowheads="1"/>
          </p:cNvSpPr>
          <p:nvPr>
            <p:ph type="body" idx="1"/>
          </p:nvPr>
        </p:nvSpPr>
        <p:spPr/>
        <p:txBody>
          <a:bodyPr/>
          <a:lstStyle/>
          <a:p>
            <a:pPr>
              <a:lnSpc>
                <a:spcPct val="90000"/>
              </a:lnSpc>
            </a:pPr>
            <a:r>
              <a:rPr lang="zh-CN" altLang="en-US" u="sng"/>
              <a:t>优点</a:t>
            </a:r>
            <a:r>
              <a:rPr lang="zh-CN" altLang="en-US"/>
              <a:t> </a:t>
            </a:r>
          </a:p>
          <a:p>
            <a:pPr lvl="1">
              <a:lnSpc>
                <a:spcPct val="90000"/>
              </a:lnSpc>
            </a:pPr>
            <a:r>
              <a:rPr lang="zh-CN" altLang="en-US" i="1"/>
              <a:t>相对高效的</a:t>
            </a:r>
            <a:r>
              <a:rPr lang="en-US" altLang="zh-CN"/>
              <a:t>: </a:t>
            </a:r>
            <a:r>
              <a:rPr lang="zh-CN" altLang="en-US"/>
              <a:t>算法复杂度</a:t>
            </a:r>
            <a:r>
              <a:rPr lang="en-US" altLang="zh-CN" i="1"/>
              <a:t>O</a:t>
            </a:r>
            <a:r>
              <a:rPr lang="en-US" altLang="zh-CN"/>
              <a:t>(</a:t>
            </a:r>
            <a:r>
              <a:rPr lang="en-US" altLang="zh-CN" i="1"/>
              <a:t>tkn</a:t>
            </a:r>
            <a:r>
              <a:rPr lang="en-US" altLang="zh-CN"/>
              <a:t>), </a:t>
            </a:r>
            <a:r>
              <a:rPr lang="zh-CN" altLang="en-US"/>
              <a:t>其中</a:t>
            </a:r>
            <a:r>
              <a:rPr lang="en-US" altLang="zh-CN" i="1"/>
              <a:t>n</a:t>
            </a:r>
            <a:r>
              <a:rPr lang="en-US" altLang="zh-CN"/>
              <a:t> </a:t>
            </a:r>
            <a:r>
              <a:rPr lang="zh-CN" altLang="en-US"/>
              <a:t>是数据对象的个数</a:t>
            </a:r>
            <a:r>
              <a:rPr lang="en-US" altLang="zh-CN"/>
              <a:t>, </a:t>
            </a:r>
            <a:r>
              <a:rPr lang="en-US" altLang="zh-CN" i="1"/>
              <a:t>k</a:t>
            </a:r>
            <a:r>
              <a:rPr lang="en-US" altLang="zh-CN"/>
              <a:t> </a:t>
            </a:r>
            <a:r>
              <a:rPr lang="zh-CN" altLang="en-US"/>
              <a:t>是簇的个数</a:t>
            </a:r>
            <a:r>
              <a:rPr lang="en-US" altLang="zh-CN"/>
              <a:t>, t</a:t>
            </a:r>
            <a:r>
              <a:rPr lang="zh-CN" altLang="en-US"/>
              <a:t>是迭代的次数，通常</a:t>
            </a:r>
            <a:r>
              <a:rPr lang="en-US" altLang="zh-CN" i="1"/>
              <a:t>k</a:t>
            </a:r>
            <a:r>
              <a:rPr lang="en-US" altLang="zh-CN"/>
              <a:t>, </a:t>
            </a:r>
            <a:r>
              <a:rPr lang="en-US" altLang="zh-CN" i="1"/>
              <a:t>t</a:t>
            </a:r>
            <a:r>
              <a:rPr lang="en-US" altLang="zh-CN"/>
              <a:t> &lt;&lt; </a:t>
            </a:r>
            <a:r>
              <a:rPr lang="en-US" altLang="zh-CN" i="1"/>
              <a:t>n</a:t>
            </a:r>
            <a:r>
              <a:rPr lang="en-US" altLang="zh-CN"/>
              <a:t>.</a:t>
            </a:r>
          </a:p>
          <a:p>
            <a:pPr lvl="1">
              <a:lnSpc>
                <a:spcPct val="90000"/>
              </a:lnSpc>
            </a:pPr>
            <a:r>
              <a:rPr lang="zh-CN" altLang="en-US"/>
              <a:t>算法通常终止于局部最优解；</a:t>
            </a:r>
          </a:p>
          <a:p>
            <a:pPr>
              <a:lnSpc>
                <a:spcPct val="90000"/>
              </a:lnSpc>
            </a:pPr>
            <a:r>
              <a:rPr lang="zh-CN" altLang="en-US" u="sng"/>
              <a:t>缺点</a:t>
            </a:r>
            <a:endParaRPr lang="zh-CN" altLang="en-US"/>
          </a:p>
          <a:p>
            <a:pPr lvl="1">
              <a:lnSpc>
                <a:spcPct val="90000"/>
              </a:lnSpc>
            </a:pPr>
            <a:r>
              <a:rPr lang="zh-CN" altLang="en-US"/>
              <a:t>只有当平均值有意义的情况下才能使用，对于类别字段不适用；</a:t>
            </a:r>
          </a:p>
          <a:p>
            <a:pPr lvl="1">
              <a:lnSpc>
                <a:spcPct val="90000"/>
              </a:lnSpc>
            </a:pPr>
            <a:r>
              <a:rPr lang="zh-CN" altLang="en-US"/>
              <a:t>必须事先给定要生成的簇的个数；</a:t>
            </a:r>
          </a:p>
          <a:p>
            <a:pPr lvl="1">
              <a:lnSpc>
                <a:spcPct val="90000"/>
              </a:lnSpc>
            </a:pPr>
            <a:r>
              <a:rPr lang="zh-CN" altLang="en-US"/>
              <a:t>对</a:t>
            </a:r>
            <a:r>
              <a:rPr lang="zh-CN" altLang="en-US">
                <a:latin typeface="Tahoma"/>
              </a:rPr>
              <a:t>“</a:t>
            </a:r>
            <a:r>
              <a:rPr lang="zh-CN" altLang="en-US"/>
              <a:t>噪声</a:t>
            </a:r>
            <a:r>
              <a:rPr lang="zh-CN" altLang="en-US">
                <a:latin typeface="Tahoma"/>
              </a:rPr>
              <a:t>”</a:t>
            </a:r>
            <a:r>
              <a:rPr lang="zh-CN" altLang="en-US"/>
              <a:t>和异常数据敏感；</a:t>
            </a:r>
          </a:p>
          <a:p>
            <a:pPr lvl="1">
              <a:lnSpc>
                <a:spcPct val="90000"/>
              </a:lnSpc>
            </a:pPr>
            <a:r>
              <a:rPr lang="zh-CN" altLang="en-US" i="1"/>
              <a:t>不能发现非凸面形状的数据。</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en-US" altLang="zh-CN" i="1"/>
              <a:t>K-</a:t>
            </a:r>
            <a:r>
              <a:rPr lang="zh-CN" altLang="en-US" i="1"/>
              <a:t>平均算法的变形</a:t>
            </a:r>
            <a:endParaRPr lang="zh-CN" altLang="en-US"/>
          </a:p>
        </p:txBody>
      </p:sp>
      <p:sp>
        <p:nvSpPr>
          <p:cNvPr id="1142787" name="Rectangle 3"/>
          <p:cNvSpPr>
            <a:spLocks noGrp="1" noChangeArrowheads="1"/>
          </p:cNvSpPr>
          <p:nvPr>
            <p:ph type="body" idx="1"/>
          </p:nvPr>
        </p:nvSpPr>
        <p:spPr/>
        <p:txBody>
          <a:bodyPr/>
          <a:lstStyle/>
          <a:p>
            <a:r>
              <a:rPr lang="zh-CN" altLang="en-US" sz="2800" b="0"/>
              <a:t>一些变种在下面几个方面有所不同：</a:t>
            </a:r>
          </a:p>
          <a:p>
            <a:pPr lvl="1"/>
            <a:r>
              <a:rPr lang="zh-CN" altLang="en-US"/>
              <a:t>初始</a:t>
            </a:r>
            <a:r>
              <a:rPr lang="en-US" altLang="zh-CN"/>
              <a:t>k</a:t>
            </a:r>
            <a:r>
              <a:rPr lang="zh-CN" altLang="en-US"/>
              <a:t>个平均值的选择；</a:t>
            </a:r>
          </a:p>
          <a:p>
            <a:pPr lvl="1"/>
            <a:r>
              <a:rPr lang="zh-CN" altLang="en-US"/>
              <a:t>相异度的计算；</a:t>
            </a:r>
          </a:p>
          <a:p>
            <a:pPr lvl="1"/>
            <a:r>
              <a:rPr lang="zh-CN" altLang="en-US"/>
              <a:t>计算簇的平均值的策略；</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p:txBody>
          <a:bodyPr/>
          <a:lstStyle/>
          <a:p>
            <a:r>
              <a:rPr lang="en-US" altLang="zh-CN" i="1"/>
              <a:t>k</a:t>
            </a:r>
            <a:r>
              <a:rPr lang="en-US" altLang="zh-CN"/>
              <a:t>-means</a:t>
            </a:r>
            <a:r>
              <a:rPr lang="zh-CN" altLang="en-US"/>
              <a:t>的几种改进方法</a:t>
            </a:r>
          </a:p>
        </p:txBody>
      </p:sp>
      <p:sp>
        <p:nvSpPr>
          <p:cNvPr id="1158147" name="Rectangle 3"/>
          <p:cNvSpPr>
            <a:spLocks noGrp="1" noChangeArrowheads="1"/>
          </p:cNvSpPr>
          <p:nvPr>
            <p:ph type="body" idx="1"/>
          </p:nvPr>
        </p:nvSpPr>
        <p:spPr/>
        <p:txBody>
          <a:bodyPr/>
          <a:lstStyle/>
          <a:p>
            <a:r>
              <a:rPr lang="en-US" altLang="zh-CN" sz="2800" i="1"/>
              <a:t>k</a:t>
            </a:r>
            <a:r>
              <a:rPr lang="en-US" altLang="zh-CN" sz="2800"/>
              <a:t>-mode </a:t>
            </a:r>
            <a:r>
              <a:rPr lang="zh-CN" altLang="en-US" sz="2800"/>
              <a:t>算法：实现对离散数据的快速聚类，保留了</a:t>
            </a:r>
            <a:r>
              <a:rPr lang="en-US" altLang="zh-CN" sz="2800" i="1"/>
              <a:t>k</a:t>
            </a:r>
            <a:r>
              <a:rPr lang="en-US" altLang="zh-CN" sz="2800"/>
              <a:t>-means</a:t>
            </a:r>
            <a:r>
              <a:rPr lang="zh-CN" altLang="en-US" sz="2800"/>
              <a:t>算法的效率同时将</a:t>
            </a:r>
            <a:r>
              <a:rPr lang="en-US" altLang="zh-CN" sz="2800" i="1"/>
              <a:t>k</a:t>
            </a:r>
            <a:r>
              <a:rPr lang="en-US" altLang="zh-CN" sz="2800"/>
              <a:t>-means</a:t>
            </a:r>
            <a:r>
              <a:rPr lang="zh-CN" altLang="en-US" sz="2800"/>
              <a:t>的应用范围扩大到离散数据。</a:t>
            </a:r>
          </a:p>
          <a:p>
            <a:r>
              <a:rPr lang="en-US" altLang="zh-CN" sz="2800" i="1">
                <a:solidFill>
                  <a:srgbClr val="000066"/>
                </a:solidFill>
              </a:rPr>
              <a:t>k</a:t>
            </a:r>
            <a:r>
              <a:rPr lang="en-US" altLang="zh-CN" sz="2800">
                <a:solidFill>
                  <a:srgbClr val="000066"/>
                </a:solidFill>
              </a:rPr>
              <a:t>-prototype</a:t>
            </a:r>
            <a:r>
              <a:rPr lang="zh-CN" altLang="en-US" sz="2800">
                <a:solidFill>
                  <a:srgbClr val="000066"/>
                </a:solidFill>
              </a:rPr>
              <a:t>算法：可以对离散与数值属性两种混合的数据进行聚类，在</a:t>
            </a:r>
            <a:r>
              <a:rPr lang="en-US" altLang="zh-CN" sz="2800" i="1">
                <a:solidFill>
                  <a:srgbClr val="000066"/>
                </a:solidFill>
              </a:rPr>
              <a:t>k</a:t>
            </a:r>
            <a:r>
              <a:rPr lang="en-US" altLang="zh-CN" sz="2800">
                <a:solidFill>
                  <a:srgbClr val="000066"/>
                </a:solidFill>
              </a:rPr>
              <a:t>-prototype</a:t>
            </a:r>
            <a:r>
              <a:rPr lang="zh-CN" altLang="en-US" sz="2800">
                <a:solidFill>
                  <a:srgbClr val="000066"/>
                </a:solidFill>
              </a:rPr>
              <a:t>中定义了一个对数值与离散属性都计算的相异性度量标准。</a:t>
            </a:r>
            <a:endParaRPr lang="zh-CN" altLang="en-US" sz="2800" i="1">
              <a:solidFill>
                <a:srgbClr val="000066"/>
              </a:solidFill>
            </a:endParaRPr>
          </a:p>
          <a:p>
            <a:r>
              <a:rPr lang="en-US" altLang="zh-CN" sz="2800" i="1"/>
              <a:t>k</a:t>
            </a:r>
            <a:r>
              <a:rPr lang="en-US" altLang="zh-CN" sz="2800"/>
              <a:t>-</a:t>
            </a:r>
            <a:r>
              <a:rPr lang="zh-CN" altLang="en-US" sz="2800"/>
              <a:t>中心点算法：</a:t>
            </a:r>
            <a:r>
              <a:rPr lang="en-US" altLang="zh-CN" sz="2800" i="1"/>
              <a:t>k</a:t>
            </a:r>
            <a:r>
              <a:rPr lang="en-US" altLang="zh-CN" sz="2800"/>
              <a:t> -means</a:t>
            </a:r>
            <a:r>
              <a:rPr lang="zh-CN" altLang="en-US" sz="2800"/>
              <a:t>算法对于孤立点是敏感的。为了解决这个问题，不采用簇中的平均值作为参照点，可以选用簇中位置最中心的对象，即中心点作为参照点。这样划分方法仍然是基于最小化所有对象与其参照点之间的相异度之和的原则来执行的。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zh-CN" altLang="en-US"/>
              <a:t>聚类分析研究概述</a:t>
            </a:r>
          </a:p>
        </p:txBody>
      </p:sp>
      <p:sp>
        <p:nvSpPr>
          <p:cNvPr id="1153027" name="Rectangle 3"/>
          <p:cNvSpPr>
            <a:spLocks noGrp="1" noChangeArrowheads="1"/>
          </p:cNvSpPr>
          <p:nvPr>
            <p:ph type="body" idx="1"/>
          </p:nvPr>
        </p:nvSpPr>
        <p:spPr/>
        <p:txBody>
          <a:bodyPr/>
          <a:lstStyle/>
          <a:p>
            <a:r>
              <a:rPr lang="zh-CN" altLang="en-US" sz="2800"/>
              <a:t>聚类分析源于许多研究领域，包括数据挖掘、统计学、机器学习、模式识别等。作为一个数据挖掘中的一个功能，聚类分析能作为一个独立的工具来获得数据分布的情况，并且概括出每个簇的特点，或者集中注意力对特定的某些簇做进一步的分析。</a:t>
            </a:r>
          </a:p>
          <a:p>
            <a:r>
              <a:rPr lang="zh-CN" altLang="en-US" sz="2800">
                <a:solidFill>
                  <a:srgbClr val="000066"/>
                </a:solidFill>
              </a:rPr>
              <a:t>数据挖掘技术的一个突出的特点是处理巨大的、复杂的数据集，这对聚类分析技术提出了特殊的挑战，要求算法具有可伸缩性、处理不同类型属性的能力、发现任意形状的类、处理高维数据的能力等。根据潜在的各项应用，数据挖掘对聚类分析方法提出了不同要求。</a:t>
            </a:r>
            <a:endParaRPr lang="zh-CN" alt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zh-CN" altLang="en-US"/>
              <a:t>主要内容</a:t>
            </a:r>
          </a:p>
        </p:txBody>
      </p:sp>
      <p:sp>
        <p:nvSpPr>
          <p:cNvPr id="1106947" name="Rectangle 3"/>
          <p:cNvSpPr>
            <a:spLocks noGrp="1" noChangeArrowheads="1"/>
          </p:cNvSpPr>
          <p:nvPr>
            <p:ph type="body" idx="1"/>
          </p:nvPr>
        </p:nvSpPr>
        <p:spPr/>
        <p:txBody>
          <a:bodyPr/>
          <a:lstStyle/>
          <a:p>
            <a:r>
              <a:rPr lang="zh-CN" altLang="en-US"/>
              <a:t>什么是聚类分析</a:t>
            </a:r>
          </a:p>
          <a:p>
            <a:pPr>
              <a:lnSpc>
                <a:spcPct val="110000"/>
              </a:lnSpc>
            </a:pPr>
            <a:r>
              <a:rPr lang="zh-CN" altLang="en-US"/>
              <a:t>聚类分析中的数据类型</a:t>
            </a:r>
          </a:p>
          <a:p>
            <a:pPr>
              <a:lnSpc>
                <a:spcPct val="110000"/>
              </a:lnSpc>
            </a:pPr>
            <a:r>
              <a:rPr lang="zh-CN" altLang="en-US"/>
              <a:t>主要聚类分析方法分类</a:t>
            </a:r>
          </a:p>
          <a:p>
            <a:pPr>
              <a:lnSpc>
                <a:spcPct val="110000"/>
              </a:lnSpc>
            </a:pPr>
            <a:r>
              <a:rPr lang="zh-CN" altLang="en-US"/>
              <a:t>划分方法（</a:t>
            </a:r>
            <a:r>
              <a:rPr lang="en-US" altLang="zh-CN"/>
              <a:t>Partitioning Methods）</a:t>
            </a:r>
          </a:p>
          <a:p>
            <a:pPr>
              <a:lnSpc>
                <a:spcPct val="110000"/>
              </a:lnSpc>
            </a:pPr>
            <a:r>
              <a:rPr lang="zh-CN" altLang="en-US">
                <a:solidFill>
                  <a:schemeClr val="hlink"/>
                </a:solidFill>
              </a:rPr>
              <a:t>分层方法</a:t>
            </a:r>
            <a:endParaRPr lang="en-US" altLang="zh-CN">
              <a:solidFill>
                <a:schemeClr val="hlink"/>
              </a:solidFill>
            </a:endParaRPr>
          </a:p>
          <a:p>
            <a:endParaRPr lang="zh-CN" altLang="en-US">
              <a:solidFill>
                <a:schemeClr val="hlin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zh-CN" altLang="en-US"/>
              <a:t>分层方法</a:t>
            </a:r>
          </a:p>
        </p:txBody>
      </p:sp>
      <p:sp>
        <p:nvSpPr>
          <p:cNvPr id="1148932" name="Rectangle 4" descr="Rectangle: Click to edit Master text styles&#10;Second level&#10;Third level&#10;Fourth level&#10;Fifth level"/>
          <p:cNvSpPr>
            <a:spLocks noChangeArrowheads="1"/>
          </p:cNvSpPr>
          <p:nvPr/>
        </p:nvSpPr>
        <p:spPr bwMode="auto">
          <a:xfrm>
            <a:off x="468313" y="1196975"/>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50000"/>
              </a:spcBef>
              <a:buClr>
                <a:schemeClr val="folHlink"/>
              </a:buClr>
              <a:buSzPct val="60000"/>
              <a:buFont typeface="Wingdings" pitchFamily="2" charset="2"/>
              <a:buChar char="n"/>
            </a:pPr>
            <a:r>
              <a:rPr lang="zh-CN" altLang="en-US">
                <a:latin typeface="黑体" pitchFamily="49" charset="-122"/>
                <a:ea typeface="黑体" pitchFamily="49" charset="-122"/>
              </a:rPr>
              <a:t>采用距离作为衡量聚类的标准。该方法不在需要指定聚类的个数，但用户可以指定希望得到的簇的数目作为一个结束条件。</a:t>
            </a:r>
            <a:endParaRPr lang="zh-CN" altLang="en-US" b="1">
              <a:latin typeface="黑体" pitchFamily="49" charset="-122"/>
              <a:ea typeface="黑体" pitchFamily="49" charset="-122"/>
            </a:endParaRPr>
          </a:p>
        </p:txBody>
      </p:sp>
      <p:grpSp>
        <p:nvGrpSpPr>
          <p:cNvPr id="1148933" name="Group 5"/>
          <p:cNvGrpSpPr>
            <a:grpSpLocks/>
          </p:cNvGrpSpPr>
          <p:nvPr/>
        </p:nvGrpSpPr>
        <p:grpSpPr bwMode="auto">
          <a:xfrm>
            <a:off x="971550" y="2924175"/>
            <a:ext cx="6956425" cy="3641725"/>
            <a:chOff x="1200" y="1776"/>
            <a:chExt cx="4382" cy="2294"/>
          </a:xfrm>
        </p:grpSpPr>
        <p:sp>
          <p:nvSpPr>
            <p:cNvPr id="1148934" name="Line 6"/>
            <p:cNvSpPr>
              <a:spLocks noChangeShapeType="1"/>
            </p:cNvSpPr>
            <p:nvPr/>
          </p:nvSpPr>
          <p:spPr bwMode="auto">
            <a:xfrm>
              <a:off x="1200" y="2112"/>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8935" name="Group 7"/>
            <p:cNvGrpSpPr>
              <a:grpSpLocks/>
            </p:cNvGrpSpPr>
            <p:nvPr/>
          </p:nvGrpSpPr>
          <p:grpSpPr bwMode="auto">
            <a:xfrm>
              <a:off x="1440" y="1785"/>
              <a:ext cx="480" cy="327"/>
              <a:chOff x="1104" y="1785"/>
              <a:chExt cx="480" cy="327"/>
            </a:xfrm>
          </p:grpSpPr>
          <p:sp>
            <p:nvSpPr>
              <p:cNvPr id="1148936" name="Line 8"/>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37" name="Text Box 9"/>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0</a:t>
                </a:r>
                <a:endParaRPr lang="en-US" altLang="zh-CN" sz="2400">
                  <a:latin typeface="Times New Roman" pitchFamily="18" charset="0"/>
                  <a:ea typeface="宋体" pitchFamily="2" charset="-122"/>
                </a:endParaRPr>
              </a:p>
            </p:txBody>
          </p:sp>
        </p:grpSp>
        <p:grpSp>
          <p:nvGrpSpPr>
            <p:cNvPr id="1148938" name="Group 10"/>
            <p:cNvGrpSpPr>
              <a:grpSpLocks/>
            </p:cNvGrpSpPr>
            <p:nvPr/>
          </p:nvGrpSpPr>
          <p:grpSpPr bwMode="auto">
            <a:xfrm>
              <a:off x="1968" y="1776"/>
              <a:ext cx="480" cy="327"/>
              <a:chOff x="1104" y="1785"/>
              <a:chExt cx="480" cy="327"/>
            </a:xfrm>
          </p:grpSpPr>
          <p:sp>
            <p:nvSpPr>
              <p:cNvPr id="1148939" name="Line 11"/>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40" name="Text Box 12"/>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1</a:t>
                </a:r>
                <a:endParaRPr lang="en-US" altLang="zh-CN" sz="2400">
                  <a:latin typeface="Times New Roman" pitchFamily="18" charset="0"/>
                  <a:ea typeface="宋体" pitchFamily="2" charset="-122"/>
                </a:endParaRPr>
              </a:p>
            </p:txBody>
          </p:sp>
        </p:grpSp>
        <p:grpSp>
          <p:nvGrpSpPr>
            <p:cNvPr id="1148941" name="Group 13"/>
            <p:cNvGrpSpPr>
              <a:grpSpLocks/>
            </p:cNvGrpSpPr>
            <p:nvPr/>
          </p:nvGrpSpPr>
          <p:grpSpPr bwMode="auto">
            <a:xfrm>
              <a:off x="2496" y="1776"/>
              <a:ext cx="480" cy="327"/>
              <a:chOff x="1104" y="1785"/>
              <a:chExt cx="480" cy="327"/>
            </a:xfrm>
          </p:grpSpPr>
          <p:sp>
            <p:nvSpPr>
              <p:cNvPr id="1148942" name="Line 14"/>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43" name="Text Box 15"/>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2</a:t>
                </a:r>
                <a:endParaRPr lang="en-US" altLang="zh-CN" sz="2400">
                  <a:latin typeface="Times New Roman" pitchFamily="18" charset="0"/>
                  <a:ea typeface="宋体" pitchFamily="2" charset="-122"/>
                </a:endParaRPr>
              </a:p>
            </p:txBody>
          </p:sp>
        </p:grpSp>
        <p:grpSp>
          <p:nvGrpSpPr>
            <p:cNvPr id="1148944" name="Group 16"/>
            <p:cNvGrpSpPr>
              <a:grpSpLocks/>
            </p:cNvGrpSpPr>
            <p:nvPr/>
          </p:nvGrpSpPr>
          <p:grpSpPr bwMode="auto">
            <a:xfrm>
              <a:off x="2976" y="1776"/>
              <a:ext cx="480" cy="327"/>
              <a:chOff x="1104" y="1785"/>
              <a:chExt cx="480" cy="327"/>
            </a:xfrm>
          </p:grpSpPr>
          <p:sp>
            <p:nvSpPr>
              <p:cNvPr id="1148945" name="Line 17"/>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46" name="Text Box 18"/>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3</a:t>
                </a:r>
                <a:endParaRPr lang="en-US" altLang="zh-CN" sz="2400">
                  <a:latin typeface="Times New Roman" pitchFamily="18" charset="0"/>
                  <a:ea typeface="宋体" pitchFamily="2" charset="-122"/>
                </a:endParaRPr>
              </a:p>
            </p:txBody>
          </p:sp>
        </p:grpSp>
        <p:grpSp>
          <p:nvGrpSpPr>
            <p:cNvPr id="1148947" name="Group 19"/>
            <p:cNvGrpSpPr>
              <a:grpSpLocks/>
            </p:cNvGrpSpPr>
            <p:nvPr/>
          </p:nvGrpSpPr>
          <p:grpSpPr bwMode="auto">
            <a:xfrm>
              <a:off x="3456" y="1776"/>
              <a:ext cx="480" cy="327"/>
              <a:chOff x="1104" y="1785"/>
              <a:chExt cx="480" cy="327"/>
            </a:xfrm>
          </p:grpSpPr>
          <p:sp>
            <p:nvSpPr>
              <p:cNvPr id="1148948" name="Line 20"/>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49" name="Text Box 21"/>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4</a:t>
                </a:r>
                <a:endParaRPr lang="en-US" altLang="zh-CN" sz="2400">
                  <a:latin typeface="Times New Roman" pitchFamily="18" charset="0"/>
                  <a:ea typeface="宋体" pitchFamily="2" charset="-122"/>
                </a:endParaRPr>
              </a:p>
            </p:txBody>
          </p:sp>
        </p:grpSp>
        <p:sp>
          <p:nvSpPr>
            <p:cNvPr id="1148950" name="Text Box 22"/>
            <p:cNvSpPr txBox="1">
              <a:spLocks noChangeArrowheads="1"/>
            </p:cNvSpPr>
            <p:nvPr/>
          </p:nvSpPr>
          <p:spPr bwMode="auto">
            <a:xfrm>
              <a:off x="1440" y="25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b</a:t>
              </a:r>
            </a:p>
          </p:txBody>
        </p:sp>
        <p:sp>
          <p:nvSpPr>
            <p:cNvPr id="1148951" name="Text Box 23"/>
            <p:cNvSpPr txBox="1">
              <a:spLocks noChangeArrowheads="1"/>
            </p:cNvSpPr>
            <p:nvPr/>
          </p:nvSpPr>
          <p:spPr bwMode="auto">
            <a:xfrm>
              <a:off x="1440" y="31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d</a:t>
              </a:r>
            </a:p>
          </p:txBody>
        </p:sp>
        <p:sp>
          <p:nvSpPr>
            <p:cNvPr id="1148952" name="Text Box 24"/>
            <p:cNvSpPr txBox="1">
              <a:spLocks noChangeArrowheads="1"/>
            </p:cNvSpPr>
            <p:nvPr/>
          </p:nvSpPr>
          <p:spPr bwMode="auto">
            <a:xfrm>
              <a:off x="1440" y="28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c</a:t>
              </a:r>
            </a:p>
          </p:txBody>
        </p:sp>
        <p:sp>
          <p:nvSpPr>
            <p:cNvPr id="1148953" name="Text Box 25"/>
            <p:cNvSpPr txBox="1">
              <a:spLocks noChangeArrowheads="1"/>
            </p:cNvSpPr>
            <p:nvPr/>
          </p:nvSpPr>
          <p:spPr bwMode="auto">
            <a:xfrm>
              <a:off x="1440" y="34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e</a:t>
              </a:r>
            </a:p>
          </p:txBody>
        </p:sp>
        <p:sp>
          <p:nvSpPr>
            <p:cNvPr id="1148954" name="Text Box 26"/>
            <p:cNvSpPr txBox="1">
              <a:spLocks noChangeArrowheads="1"/>
            </p:cNvSpPr>
            <p:nvPr/>
          </p:nvSpPr>
          <p:spPr bwMode="auto">
            <a:xfrm>
              <a:off x="1440" y="22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a</a:t>
              </a:r>
            </a:p>
          </p:txBody>
        </p:sp>
        <p:sp>
          <p:nvSpPr>
            <p:cNvPr id="1148955" name="Oval 27"/>
            <p:cNvSpPr>
              <a:spLocks noChangeArrowheads="1"/>
            </p:cNvSpPr>
            <p:nvPr/>
          </p:nvSpPr>
          <p:spPr bwMode="auto">
            <a:xfrm>
              <a:off x="1392" y="225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56" name="Oval 28"/>
            <p:cNvSpPr>
              <a:spLocks noChangeArrowheads="1"/>
            </p:cNvSpPr>
            <p:nvPr/>
          </p:nvSpPr>
          <p:spPr bwMode="auto">
            <a:xfrm>
              <a:off x="1392" y="254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57" name="Oval 29"/>
            <p:cNvSpPr>
              <a:spLocks noChangeArrowheads="1"/>
            </p:cNvSpPr>
            <p:nvPr/>
          </p:nvSpPr>
          <p:spPr bwMode="auto">
            <a:xfrm>
              <a:off x="1392" y="2832"/>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58" name="Oval 30"/>
            <p:cNvSpPr>
              <a:spLocks noChangeArrowheads="1"/>
            </p:cNvSpPr>
            <p:nvPr/>
          </p:nvSpPr>
          <p:spPr bwMode="auto">
            <a:xfrm>
              <a:off x="1392" y="312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59" name="Oval 31"/>
            <p:cNvSpPr>
              <a:spLocks noChangeArrowheads="1"/>
            </p:cNvSpPr>
            <p:nvPr/>
          </p:nvSpPr>
          <p:spPr bwMode="auto">
            <a:xfrm>
              <a:off x="1392" y="340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0" name="Text Box 32"/>
            <p:cNvSpPr txBox="1">
              <a:spLocks noChangeArrowheads="1"/>
            </p:cNvSpPr>
            <p:nvPr/>
          </p:nvSpPr>
          <p:spPr bwMode="auto">
            <a:xfrm>
              <a:off x="1968" y="2304"/>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a b</a:t>
              </a:r>
            </a:p>
          </p:txBody>
        </p:sp>
        <p:sp>
          <p:nvSpPr>
            <p:cNvPr id="1148961" name="Oval 33"/>
            <p:cNvSpPr>
              <a:spLocks noChangeArrowheads="1"/>
            </p:cNvSpPr>
            <p:nvPr/>
          </p:nvSpPr>
          <p:spPr bwMode="auto">
            <a:xfrm>
              <a:off x="1872" y="2352"/>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2" name="Text Box 34"/>
            <p:cNvSpPr txBox="1">
              <a:spLocks noChangeArrowheads="1"/>
            </p:cNvSpPr>
            <p:nvPr/>
          </p:nvSpPr>
          <p:spPr bwMode="auto">
            <a:xfrm>
              <a:off x="2496" y="3216"/>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d e</a:t>
              </a:r>
            </a:p>
          </p:txBody>
        </p:sp>
        <p:sp>
          <p:nvSpPr>
            <p:cNvPr id="1148963" name="Oval 35"/>
            <p:cNvSpPr>
              <a:spLocks noChangeArrowheads="1"/>
            </p:cNvSpPr>
            <p:nvPr/>
          </p:nvSpPr>
          <p:spPr bwMode="auto">
            <a:xfrm>
              <a:off x="2400" y="3264"/>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4" name="Text Box 36"/>
            <p:cNvSpPr txBox="1">
              <a:spLocks noChangeArrowheads="1"/>
            </p:cNvSpPr>
            <p:nvPr/>
          </p:nvSpPr>
          <p:spPr bwMode="auto">
            <a:xfrm>
              <a:off x="2880" y="2928"/>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c d e</a:t>
              </a:r>
            </a:p>
          </p:txBody>
        </p:sp>
        <p:sp>
          <p:nvSpPr>
            <p:cNvPr id="1148965" name="Oval 37"/>
            <p:cNvSpPr>
              <a:spLocks noChangeArrowheads="1"/>
            </p:cNvSpPr>
            <p:nvPr/>
          </p:nvSpPr>
          <p:spPr bwMode="auto">
            <a:xfrm>
              <a:off x="2784" y="2928"/>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6" name="Text Box 38"/>
            <p:cNvSpPr txBox="1">
              <a:spLocks noChangeArrowheads="1"/>
            </p:cNvSpPr>
            <p:nvPr/>
          </p:nvSpPr>
          <p:spPr bwMode="auto">
            <a:xfrm>
              <a:off x="3216" y="2592"/>
              <a:ext cx="7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ea typeface="宋体" pitchFamily="2" charset="-122"/>
                </a:rPr>
                <a:t>a b c d e</a:t>
              </a:r>
            </a:p>
          </p:txBody>
        </p:sp>
        <p:sp>
          <p:nvSpPr>
            <p:cNvPr id="1148967" name="Oval 39"/>
            <p:cNvSpPr>
              <a:spLocks noChangeArrowheads="1"/>
            </p:cNvSpPr>
            <p:nvPr/>
          </p:nvSpPr>
          <p:spPr bwMode="auto">
            <a:xfrm>
              <a:off x="3120" y="2592"/>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8" name="Line 40"/>
            <p:cNvSpPr>
              <a:spLocks noChangeShapeType="1"/>
            </p:cNvSpPr>
            <p:nvPr/>
          </p:nvSpPr>
          <p:spPr bwMode="auto">
            <a:xfrm>
              <a:off x="1200" y="3753"/>
              <a:ext cx="3216"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69" name="Line 41"/>
            <p:cNvSpPr>
              <a:spLocks noChangeShapeType="1"/>
            </p:cNvSpPr>
            <p:nvPr/>
          </p:nvSpPr>
          <p:spPr bwMode="auto">
            <a:xfrm flipH="1">
              <a:off x="1536" y="375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70" name="Text Box 42"/>
            <p:cNvSpPr txBox="1">
              <a:spLocks noChangeArrowheads="1"/>
            </p:cNvSpPr>
            <p:nvPr/>
          </p:nvSpPr>
          <p:spPr bwMode="auto">
            <a:xfrm>
              <a:off x="1440" y="381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4</a:t>
              </a:r>
              <a:endParaRPr lang="en-US" altLang="zh-CN" sz="2400">
                <a:latin typeface="Times New Roman" pitchFamily="18" charset="0"/>
                <a:ea typeface="宋体" pitchFamily="2" charset="-122"/>
              </a:endParaRPr>
            </a:p>
          </p:txBody>
        </p:sp>
        <p:sp>
          <p:nvSpPr>
            <p:cNvPr id="1148971" name="Line 43"/>
            <p:cNvSpPr>
              <a:spLocks noChangeShapeType="1"/>
            </p:cNvSpPr>
            <p:nvPr/>
          </p:nvSpPr>
          <p:spPr bwMode="auto">
            <a:xfrm flipH="1">
              <a:off x="2064"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72" name="Text Box 44"/>
            <p:cNvSpPr txBox="1">
              <a:spLocks noChangeArrowheads="1"/>
            </p:cNvSpPr>
            <p:nvPr/>
          </p:nvSpPr>
          <p:spPr bwMode="auto">
            <a:xfrm>
              <a:off x="1968"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3</a:t>
              </a:r>
              <a:endParaRPr lang="en-US" altLang="zh-CN" sz="2400">
                <a:latin typeface="Times New Roman" pitchFamily="18" charset="0"/>
                <a:ea typeface="宋体" pitchFamily="2" charset="-122"/>
              </a:endParaRPr>
            </a:p>
          </p:txBody>
        </p:sp>
        <p:sp>
          <p:nvSpPr>
            <p:cNvPr id="1148973" name="Line 45"/>
            <p:cNvSpPr>
              <a:spLocks noChangeShapeType="1"/>
            </p:cNvSpPr>
            <p:nvPr/>
          </p:nvSpPr>
          <p:spPr bwMode="auto">
            <a:xfrm flipH="1">
              <a:off x="259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74" name="Text Box 46"/>
            <p:cNvSpPr txBox="1">
              <a:spLocks noChangeArrowheads="1"/>
            </p:cNvSpPr>
            <p:nvPr/>
          </p:nvSpPr>
          <p:spPr bwMode="auto">
            <a:xfrm>
              <a:off x="249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2</a:t>
              </a:r>
              <a:endParaRPr lang="en-US" altLang="zh-CN" sz="2400">
                <a:latin typeface="Times New Roman" pitchFamily="18" charset="0"/>
                <a:ea typeface="宋体" pitchFamily="2" charset="-122"/>
              </a:endParaRPr>
            </a:p>
          </p:txBody>
        </p:sp>
        <p:sp>
          <p:nvSpPr>
            <p:cNvPr id="1148975" name="Line 47"/>
            <p:cNvSpPr>
              <a:spLocks noChangeShapeType="1"/>
            </p:cNvSpPr>
            <p:nvPr/>
          </p:nvSpPr>
          <p:spPr bwMode="auto">
            <a:xfrm flipH="1">
              <a:off x="307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76" name="Text Box 48"/>
            <p:cNvSpPr txBox="1">
              <a:spLocks noChangeArrowheads="1"/>
            </p:cNvSpPr>
            <p:nvPr/>
          </p:nvSpPr>
          <p:spPr bwMode="auto">
            <a:xfrm>
              <a:off x="297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1</a:t>
              </a:r>
              <a:endParaRPr lang="en-US" altLang="zh-CN" sz="2400">
                <a:latin typeface="Times New Roman" pitchFamily="18" charset="0"/>
                <a:ea typeface="宋体" pitchFamily="2" charset="-122"/>
              </a:endParaRPr>
            </a:p>
          </p:txBody>
        </p:sp>
        <p:sp>
          <p:nvSpPr>
            <p:cNvPr id="1148977" name="Line 49"/>
            <p:cNvSpPr>
              <a:spLocks noChangeShapeType="1"/>
            </p:cNvSpPr>
            <p:nvPr/>
          </p:nvSpPr>
          <p:spPr bwMode="auto">
            <a:xfrm flipH="1">
              <a:off x="355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78" name="Text Box 50"/>
            <p:cNvSpPr txBox="1">
              <a:spLocks noChangeArrowheads="1"/>
            </p:cNvSpPr>
            <p:nvPr/>
          </p:nvSpPr>
          <p:spPr bwMode="auto">
            <a:xfrm>
              <a:off x="345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latin typeface="Times New Roman" pitchFamily="18" charset="0"/>
                  <a:ea typeface="宋体" pitchFamily="2" charset="-122"/>
                </a:rPr>
                <a:t>Step 0</a:t>
              </a:r>
              <a:endParaRPr lang="en-US" altLang="zh-CN" sz="2400">
                <a:latin typeface="Times New Roman" pitchFamily="18" charset="0"/>
                <a:ea typeface="宋体" pitchFamily="2" charset="-122"/>
              </a:endParaRPr>
            </a:p>
          </p:txBody>
        </p:sp>
        <p:sp>
          <p:nvSpPr>
            <p:cNvPr id="1148979" name="Line 51"/>
            <p:cNvSpPr>
              <a:spLocks noChangeShapeType="1"/>
            </p:cNvSpPr>
            <p:nvPr/>
          </p:nvSpPr>
          <p:spPr bwMode="auto">
            <a:xfrm>
              <a:off x="1680" y="2352"/>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0" name="Line 52"/>
            <p:cNvSpPr>
              <a:spLocks noChangeShapeType="1"/>
            </p:cNvSpPr>
            <p:nvPr/>
          </p:nvSpPr>
          <p:spPr bwMode="auto">
            <a:xfrm flipV="1">
              <a:off x="1680" y="2448"/>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1" name="Line 53"/>
            <p:cNvSpPr>
              <a:spLocks noChangeShapeType="1"/>
            </p:cNvSpPr>
            <p:nvPr/>
          </p:nvSpPr>
          <p:spPr bwMode="auto">
            <a:xfrm>
              <a:off x="1680" y="3216"/>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2" name="Line 54"/>
            <p:cNvSpPr>
              <a:spLocks noChangeShapeType="1"/>
            </p:cNvSpPr>
            <p:nvPr/>
          </p:nvSpPr>
          <p:spPr bwMode="auto">
            <a:xfrm flipV="1">
              <a:off x="1680" y="3360"/>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3" name="Line 55"/>
            <p:cNvSpPr>
              <a:spLocks noChangeShapeType="1"/>
            </p:cNvSpPr>
            <p:nvPr/>
          </p:nvSpPr>
          <p:spPr bwMode="auto">
            <a:xfrm>
              <a:off x="1680" y="2976"/>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4" name="Line 56"/>
            <p:cNvSpPr>
              <a:spLocks noChangeShapeType="1"/>
            </p:cNvSpPr>
            <p:nvPr/>
          </p:nvSpPr>
          <p:spPr bwMode="auto">
            <a:xfrm flipV="1">
              <a:off x="2688" y="307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5" name="Line 57"/>
            <p:cNvSpPr>
              <a:spLocks noChangeShapeType="1"/>
            </p:cNvSpPr>
            <p:nvPr/>
          </p:nvSpPr>
          <p:spPr bwMode="auto">
            <a:xfrm>
              <a:off x="2400" y="2496"/>
              <a:ext cx="72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6" name="Line 58"/>
            <p:cNvSpPr>
              <a:spLocks noChangeShapeType="1"/>
            </p:cNvSpPr>
            <p:nvPr/>
          </p:nvSpPr>
          <p:spPr bwMode="auto">
            <a:xfrm flipV="1">
              <a:off x="30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87" name="Text Box 59"/>
            <p:cNvSpPr txBox="1">
              <a:spLocks noChangeArrowheads="1"/>
            </p:cNvSpPr>
            <p:nvPr/>
          </p:nvSpPr>
          <p:spPr bwMode="auto">
            <a:xfrm>
              <a:off x="4305" y="1824"/>
              <a:ext cx="12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latin typeface="Times New Roman" pitchFamily="18" charset="0"/>
                  <a:ea typeface="宋体" pitchFamily="2" charset="-122"/>
                </a:rPr>
                <a:t>agglomerative</a:t>
              </a:r>
            </a:p>
            <a:p>
              <a:pPr algn="ctr" eaLnBrk="0" hangingPunct="0"/>
              <a:r>
                <a:rPr lang="en-US" altLang="zh-CN" sz="2400" b="1">
                  <a:latin typeface="Times New Roman" pitchFamily="18" charset="0"/>
                  <a:ea typeface="宋体" pitchFamily="2" charset="-122"/>
                </a:rPr>
                <a:t>(AGNES)</a:t>
              </a:r>
            </a:p>
          </p:txBody>
        </p:sp>
        <p:sp>
          <p:nvSpPr>
            <p:cNvPr id="1148988" name="Text Box 60"/>
            <p:cNvSpPr txBox="1">
              <a:spLocks noChangeArrowheads="1"/>
            </p:cNvSpPr>
            <p:nvPr/>
          </p:nvSpPr>
          <p:spPr bwMode="auto">
            <a:xfrm>
              <a:off x="4401" y="3552"/>
              <a:ext cx="87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latin typeface="Times New Roman" pitchFamily="18" charset="0"/>
                  <a:ea typeface="宋体" pitchFamily="2" charset="-122"/>
                </a:rPr>
                <a:t>divisive</a:t>
              </a:r>
            </a:p>
            <a:p>
              <a:pPr algn="ctr" eaLnBrk="0" hangingPunct="0"/>
              <a:r>
                <a:rPr lang="en-US" altLang="zh-CN" sz="2400" b="1">
                  <a:latin typeface="Times New Roman" pitchFamily="18" charset="0"/>
                  <a:ea typeface="宋体" pitchFamily="2" charset="-122"/>
                </a:rPr>
                <a:t>(DIANA)</a:t>
              </a:r>
              <a:endParaRPr lang="en-US" altLang="zh-CN" sz="2400">
                <a:latin typeface="Times New Roman" pitchFamily="18" charset="0"/>
                <a:ea typeface="宋体" pitchFamily="2"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zh-CN" altLang="en-US"/>
              <a:t>分层方法</a:t>
            </a:r>
          </a:p>
        </p:txBody>
      </p:sp>
      <p:sp>
        <p:nvSpPr>
          <p:cNvPr id="1159228" name="Rectangle 60"/>
          <p:cNvSpPr>
            <a:spLocks noGrp="1" noChangeArrowheads="1"/>
          </p:cNvSpPr>
          <p:nvPr>
            <p:ph type="body" idx="1"/>
          </p:nvPr>
        </p:nvSpPr>
        <p:spPr/>
        <p:txBody>
          <a:bodyPr/>
          <a:lstStyle/>
          <a:p>
            <a:r>
              <a:rPr lang="zh-CN" altLang="en-US"/>
              <a:t>凝聚的层次聚类：一种自底向上的策略，首先将每个对象作为一个簇，然后合并这些原子簇为越来越大的簇，直到某个终结条件被满足。</a:t>
            </a:r>
          </a:p>
          <a:p>
            <a:r>
              <a:rPr lang="zh-CN" altLang="en-US"/>
              <a:t>分裂的层次聚类：采用自顶向下的策略，它首先将所有对象置于一个簇中，然后逐渐细分为越来越小的簇，直到达到了某个终结条件。</a:t>
            </a:r>
          </a:p>
          <a:p>
            <a:r>
              <a:rPr lang="zh-CN" altLang="en-US"/>
              <a:t>层次凝聚的代表是</a:t>
            </a:r>
            <a:r>
              <a:rPr lang="en-US" altLang="zh-CN"/>
              <a:t>AGNES</a:t>
            </a:r>
            <a:r>
              <a:rPr lang="zh-CN" altLang="en-US"/>
              <a:t>算法。层次分裂的代表是</a:t>
            </a:r>
            <a:r>
              <a:rPr lang="en-US" altLang="zh-CN"/>
              <a:t>DIANA</a:t>
            </a:r>
            <a:r>
              <a:rPr lang="zh-CN" altLang="en-US"/>
              <a:t>算法。 </a:t>
            </a:r>
          </a:p>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idx="4294967295"/>
          </p:nvPr>
        </p:nvSpPr>
        <p:spPr/>
        <p:txBody>
          <a:bodyPr/>
          <a:lstStyle/>
          <a:p>
            <a:r>
              <a:rPr lang="en-US" altLang="zh-CN"/>
              <a:t>AGNES</a:t>
            </a:r>
            <a:r>
              <a:rPr lang="zh-CN" altLang="en-US"/>
              <a:t>算法</a:t>
            </a:r>
          </a:p>
        </p:txBody>
      </p:sp>
      <p:sp>
        <p:nvSpPr>
          <p:cNvPr id="1161220" name="Rectangle 4"/>
          <p:cNvSpPr>
            <a:spLocks noChangeArrowheads="1"/>
          </p:cNvSpPr>
          <p:nvPr/>
        </p:nvSpPr>
        <p:spPr bwMode="auto">
          <a:xfrm>
            <a:off x="323850" y="1052513"/>
            <a:ext cx="8820150" cy="5567362"/>
          </a:xfrm>
          <a:prstGeom prst="rect">
            <a:avLst/>
          </a:prstGeom>
          <a:noFill/>
          <a:ln w="57150" cmpd="thickThin">
            <a:solidFill>
              <a:srgbClr val="5F5F5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altLang="zh-CN" b="1">
                <a:latin typeface="黑体" pitchFamily="49" charset="-122"/>
                <a:ea typeface="黑体" pitchFamily="49" charset="-122"/>
              </a:rPr>
              <a:t>AGNES (AGglomerative NESting)</a:t>
            </a:r>
            <a:r>
              <a:rPr lang="zh-CN" altLang="en-US" b="1">
                <a:latin typeface="黑体" pitchFamily="49" charset="-122"/>
                <a:ea typeface="黑体" pitchFamily="49" charset="-122"/>
              </a:rPr>
              <a:t>算法最初将每个对象作为一个簇，然后这些簇根据某些准则被一步步地合并。两个簇间的相似度由这两个不同簇中距离最近的数据点对的相似度来确定。聚类的合并过程反复进行直到所有的对象最终满足簇数目。</a:t>
            </a:r>
          </a:p>
        </p:txBody>
      </p:sp>
      <p:sp>
        <p:nvSpPr>
          <p:cNvPr id="1161221" name="Text Box 5"/>
          <p:cNvSpPr txBox="1">
            <a:spLocks noChangeArrowheads="1"/>
          </p:cNvSpPr>
          <p:nvPr/>
        </p:nvSpPr>
        <p:spPr bwMode="auto">
          <a:xfrm>
            <a:off x="395288" y="3429000"/>
            <a:ext cx="7920037" cy="2603500"/>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b="1" baseline="-25000">
                <a:ea typeface="宋体" pitchFamily="2" charset="-122"/>
              </a:rPr>
              <a:t>算法</a:t>
            </a:r>
            <a:r>
              <a:rPr lang="en-US" altLang="zh-CN" b="1" baseline="-25000">
                <a:ea typeface="宋体" pitchFamily="2" charset="-122"/>
              </a:rPr>
              <a:t>  AGNES</a:t>
            </a:r>
            <a:r>
              <a:rPr lang="zh-CN" altLang="en-US" b="1" baseline="-25000">
                <a:ea typeface="宋体" pitchFamily="2" charset="-122"/>
              </a:rPr>
              <a:t>（自底向上凝聚算法）</a:t>
            </a:r>
            <a:endParaRPr lang="zh-CN" altLang="en-US" baseline="-25000">
              <a:ea typeface="宋体" pitchFamily="2" charset="-122"/>
            </a:endParaRPr>
          </a:p>
          <a:p>
            <a:pPr>
              <a:spcBef>
                <a:spcPct val="10000"/>
              </a:spcBef>
            </a:pPr>
            <a:r>
              <a:rPr lang="zh-CN" altLang="en-US" baseline="-25000">
                <a:ea typeface="宋体" pitchFamily="2" charset="-122"/>
              </a:rPr>
              <a:t>输入</a:t>
            </a:r>
            <a:r>
              <a:rPr lang="zh-CN" altLang="en-US" b="1" baseline="-25000">
                <a:ea typeface="宋体" pitchFamily="2" charset="-122"/>
              </a:rPr>
              <a:t>：</a:t>
            </a:r>
            <a:r>
              <a:rPr lang="zh-CN" altLang="en-US" baseline="-25000">
                <a:ea typeface="宋体" pitchFamily="2" charset="-122"/>
              </a:rPr>
              <a:t>包含</a:t>
            </a:r>
            <a:r>
              <a:rPr lang="en-US" altLang="zh-CN" baseline="-25000">
                <a:ea typeface="宋体" pitchFamily="2" charset="-122"/>
              </a:rPr>
              <a:t>n</a:t>
            </a:r>
            <a:r>
              <a:rPr lang="zh-CN" altLang="en-US" baseline="-25000">
                <a:ea typeface="宋体" pitchFamily="2" charset="-122"/>
              </a:rPr>
              <a:t>个对象的数据库，终止条件簇的数目</a:t>
            </a:r>
            <a:r>
              <a:rPr lang="en-US" altLang="zh-CN" baseline="-25000">
                <a:ea typeface="宋体" pitchFamily="2" charset="-122"/>
              </a:rPr>
              <a:t>k</a:t>
            </a:r>
            <a:r>
              <a:rPr lang="zh-CN" altLang="en-US" baseline="-25000">
                <a:ea typeface="宋体" pitchFamily="2" charset="-122"/>
              </a:rPr>
              <a:t>。</a:t>
            </a:r>
          </a:p>
          <a:p>
            <a:pPr>
              <a:spcBef>
                <a:spcPct val="10000"/>
              </a:spcBef>
            </a:pPr>
            <a:r>
              <a:rPr lang="zh-CN" altLang="en-US" baseline="-25000">
                <a:ea typeface="宋体" pitchFamily="2" charset="-122"/>
              </a:rPr>
              <a:t>输出</a:t>
            </a:r>
            <a:r>
              <a:rPr lang="zh-CN" altLang="en-US" b="1" baseline="-25000">
                <a:ea typeface="宋体" pitchFamily="2" charset="-122"/>
              </a:rPr>
              <a:t>：</a:t>
            </a:r>
            <a:r>
              <a:rPr lang="en-US" altLang="zh-CN" baseline="-25000">
                <a:ea typeface="宋体" pitchFamily="2" charset="-122"/>
              </a:rPr>
              <a:t>k</a:t>
            </a:r>
            <a:r>
              <a:rPr lang="zh-CN" altLang="en-US" baseline="-25000">
                <a:ea typeface="宋体" pitchFamily="2" charset="-122"/>
              </a:rPr>
              <a:t>个簇，达到终止条件规定簇数目。</a:t>
            </a:r>
          </a:p>
          <a:p>
            <a:pPr>
              <a:spcBef>
                <a:spcPct val="10000"/>
              </a:spcBef>
            </a:pPr>
            <a:r>
              <a:rPr lang="en-US" altLang="zh-CN" baseline="-25000">
                <a:ea typeface="宋体" pitchFamily="2" charset="-122"/>
              </a:rPr>
              <a:t>(1)  </a:t>
            </a:r>
            <a:r>
              <a:rPr lang="zh-CN" altLang="en-US" baseline="-25000">
                <a:ea typeface="宋体" pitchFamily="2" charset="-122"/>
              </a:rPr>
              <a:t>将每个对象当成一个初始簇；</a:t>
            </a:r>
          </a:p>
          <a:p>
            <a:pPr>
              <a:spcBef>
                <a:spcPct val="10000"/>
              </a:spcBef>
            </a:pPr>
            <a:r>
              <a:rPr lang="en-US" altLang="zh-CN" baseline="-25000">
                <a:ea typeface="宋体" pitchFamily="2" charset="-122"/>
              </a:rPr>
              <a:t>(2)  REPEAT</a:t>
            </a:r>
          </a:p>
          <a:p>
            <a:pPr>
              <a:spcBef>
                <a:spcPct val="10000"/>
              </a:spcBef>
            </a:pPr>
            <a:r>
              <a:rPr lang="en-US" altLang="zh-CN" baseline="-25000">
                <a:ea typeface="宋体" pitchFamily="2" charset="-122"/>
              </a:rPr>
              <a:t>(3)    </a:t>
            </a:r>
            <a:r>
              <a:rPr lang="zh-CN" altLang="en-US" baseline="-25000">
                <a:ea typeface="宋体" pitchFamily="2" charset="-122"/>
              </a:rPr>
              <a:t>根据两个簇中最近的数据点找到最近的两个簇；</a:t>
            </a:r>
          </a:p>
          <a:p>
            <a:pPr>
              <a:spcBef>
                <a:spcPct val="10000"/>
              </a:spcBef>
            </a:pPr>
            <a:r>
              <a:rPr lang="en-US" altLang="zh-CN" baseline="-25000">
                <a:ea typeface="宋体" pitchFamily="2" charset="-122"/>
              </a:rPr>
              <a:t>(4)    </a:t>
            </a:r>
            <a:r>
              <a:rPr lang="zh-CN" altLang="en-US" baseline="-25000">
                <a:ea typeface="宋体" pitchFamily="2" charset="-122"/>
              </a:rPr>
              <a:t>合并两个簇，生成新的簇的集合；</a:t>
            </a:r>
          </a:p>
          <a:p>
            <a:pPr>
              <a:spcBef>
                <a:spcPct val="10000"/>
              </a:spcBef>
            </a:pPr>
            <a:r>
              <a:rPr lang="en-US" altLang="zh-CN" baseline="-25000">
                <a:ea typeface="宋体" pitchFamily="2" charset="-122"/>
              </a:rPr>
              <a:t>(5)  UNTIL </a:t>
            </a:r>
            <a:r>
              <a:rPr lang="zh-CN" altLang="en-US" baseline="-25000">
                <a:ea typeface="宋体" pitchFamily="2" charset="-122"/>
              </a:rPr>
              <a:t>达到定义的簇的数目；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8" name="Rectangle 4"/>
          <p:cNvSpPr>
            <a:spLocks noChangeArrowheads="1"/>
          </p:cNvSpPr>
          <p:nvPr/>
        </p:nvSpPr>
        <p:spPr bwMode="auto">
          <a:xfrm>
            <a:off x="1835150" y="260350"/>
            <a:ext cx="6913563" cy="619125"/>
          </a:xfrm>
          <a:prstGeom prst="rect">
            <a:avLst/>
          </a:prstGeom>
          <a:noFill/>
          <a:ln>
            <a:noFill/>
          </a:ln>
          <a:effectLst/>
          <a:extLst>
            <a:ext uri="{909E8E84-426E-40DD-AFC4-6F175D3DCCD1}">
              <a14:hiddenFill xmlns:a14="http://schemas.microsoft.com/office/drawing/2010/main">
                <a:solidFill>
                  <a:srgbClr val="5F5F5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800" b="1">
                <a:solidFill>
                  <a:schemeClr val="hlink"/>
                </a:solidFill>
                <a:latin typeface="黑体" pitchFamily="49" charset="-122"/>
                <a:ea typeface="黑体" pitchFamily="49" charset="-122"/>
              </a:rPr>
              <a:t>AGNES</a:t>
            </a:r>
            <a:r>
              <a:rPr lang="zh-CN" altLang="en-US" sz="3800" b="1">
                <a:solidFill>
                  <a:schemeClr val="hlink"/>
                </a:solidFill>
                <a:latin typeface="黑体" pitchFamily="49" charset="-122"/>
                <a:ea typeface="黑体" pitchFamily="49" charset="-122"/>
              </a:rPr>
              <a:t>算法例子</a:t>
            </a:r>
          </a:p>
        </p:txBody>
      </p:sp>
      <p:sp>
        <p:nvSpPr>
          <p:cNvPr id="1163269" name="Text Box 5"/>
          <p:cNvSpPr txBox="1">
            <a:spLocks noChangeArrowheads="1"/>
          </p:cNvSpPr>
          <p:nvPr/>
        </p:nvSpPr>
        <p:spPr bwMode="auto">
          <a:xfrm>
            <a:off x="323850" y="1052513"/>
            <a:ext cx="2595563" cy="3600450"/>
          </a:xfrm>
          <a:prstGeom prst="rect">
            <a:avLst/>
          </a:prstGeom>
          <a:solidFill>
            <a:srgbClr val="EEFB3F"/>
          </a:solidFill>
          <a:ln w="9525">
            <a:solidFill>
              <a:srgbClr val="000000"/>
            </a:solidFill>
            <a:miter lim="800000"/>
            <a:headEnd/>
            <a:tailEnd/>
          </a:ln>
        </p:spPr>
        <p:txBody>
          <a:bodyPr/>
          <a:lstStyle/>
          <a:p>
            <a:pPr>
              <a:spcBef>
                <a:spcPct val="10000"/>
              </a:spcBef>
            </a:pPr>
            <a:r>
              <a:rPr lang="zh-CN" altLang="en-US" sz="1200">
                <a:latin typeface="Times New Roman" pitchFamily="18" charset="0"/>
                <a:ea typeface="宋体" pitchFamily="2" charset="-122"/>
              </a:rPr>
              <a:t>序号	属性 </a:t>
            </a:r>
            <a:r>
              <a:rPr lang="en-US" altLang="zh-CN" sz="1200">
                <a:latin typeface="Times New Roman" pitchFamily="18" charset="0"/>
                <a:ea typeface="宋体" pitchFamily="2" charset="-122"/>
              </a:rPr>
              <a:t>1	</a:t>
            </a:r>
            <a:r>
              <a:rPr lang="zh-CN" altLang="en-US" sz="1200">
                <a:latin typeface="Times New Roman" pitchFamily="18" charset="0"/>
                <a:ea typeface="宋体" pitchFamily="2" charset="-122"/>
              </a:rPr>
              <a:t>属性 </a:t>
            </a:r>
            <a:r>
              <a:rPr lang="en-US" altLang="zh-CN" sz="1200">
                <a:latin typeface="Times New Roman" pitchFamily="18" charset="0"/>
                <a:ea typeface="宋体" pitchFamily="2" charset="-122"/>
              </a:rPr>
              <a:t>2	</a:t>
            </a:r>
          </a:p>
          <a:p>
            <a:pPr>
              <a:spcBef>
                <a:spcPct val="10000"/>
              </a:spcBef>
            </a:pPr>
            <a:r>
              <a:rPr lang="en-US" altLang="zh-CN" sz="1200">
                <a:latin typeface="Times New Roman" pitchFamily="18" charset="0"/>
                <a:ea typeface="宋体" pitchFamily="2" charset="-122"/>
              </a:rPr>
              <a:t>1	1	1	</a:t>
            </a:r>
          </a:p>
          <a:p>
            <a:pPr>
              <a:spcBef>
                <a:spcPct val="10000"/>
              </a:spcBef>
            </a:pPr>
            <a:r>
              <a:rPr lang="en-US" altLang="zh-CN" sz="1200">
                <a:latin typeface="Times New Roman" pitchFamily="18" charset="0"/>
                <a:ea typeface="宋体" pitchFamily="2" charset="-122"/>
              </a:rPr>
              <a:t>2	1	2	</a:t>
            </a:r>
          </a:p>
          <a:p>
            <a:pPr>
              <a:spcBef>
                <a:spcPct val="10000"/>
              </a:spcBef>
            </a:pPr>
            <a:r>
              <a:rPr lang="en-US" altLang="zh-CN" sz="1200">
                <a:latin typeface="Times New Roman" pitchFamily="18" charset="0"/>
                <a:ea typeface="宋体" pitchFamily="2" charset="-122"/>
              </a:rPr>
              <a:t>3	2	1	</a:t>
            </a:r>
          </a:p>
          <a:p>
            <a:pPr>
              <a:spcBef>
                <a:spcPct val="10000"/>
              </a:spcBef>
            </a:pPr>
            <a:r>
              <a:rPr lang="en-US" altLang="zh-CN" sz="1200">
                <a:latin typeface="Times New Roman" pitchFamily="18" charset="0"/>
                <a:ea typeface="宋体" pitchFamily="2" charset="-122"/>
              </a:rPr>
              <a:t>4	2	2	</a:t>
            </a:r>
          </a:p>
          <a:p>
            <a:pPr>
              <a:spcBef>
                <a:spcPct val="10000"/>
              </a:spcBef>
            </a:pPr>
            <a:r>
              <a:rPr lang="en-US" altLang="zh-CN" sz="1200">
                <a:latin typeface="Times New Roman" pitchFamily="18" charset="0"/>
                <a:ea typeface="宋体" pitchFamily="2" charset="-122"/>
              </a:rPr>
              <a:t>5	3	4	</a:t>
            </a:r>
          </a:p>
          <a:p>
            <a:pPr>
              <a:spcBef>
                <a:spcPct val="10000"/>
              </a:spcBef>
            </a:pPr>
            <a:r>
              <a:rPr lang="en-US" altLang="zh-CN" sz="1200">
                <a:latin typeface="Times New Roman" pitchFamily="18" charset="0"/>
                <a:ea typeface="宋体" pitchFamily="2" charset="-122"/>
              </a:rPr>
              <a:t>6	3	5	</a:t>
            </a:r>
          </a:p>
          <a:p>
            <a:pPr>
              <a:spcBef>
                <a:spcPct val="10000"/>
              </a:spcBef>
            </a:pPr>
            <a:r>
              <a:rPr lang="en-US" altLang="zh-CN" sz="1200">
                <a:latin typeface="Times New Roman" pitchFamily="18" charset="0"/>
                <a:ea typeface="宋体" pitchFamily="2" charset="-122"/>
              </a:rPr>
              <a:t>7	4	4	</a:t>
            </a:r>
          </a:p>
          <a:p>
            <a:pPr>
              <a:spcBef>
                <a:spcPct val="10000"/>
              </a:spcBef>
            </a:pPr>
            <a:r>
              <a:rPr lang="en-US" altLang="zh-CN" sz="1200">
                <a:latin typeface="Times New Roman" pitchFamily="18" charset="0"/>
                <a:ea typeface="宋体" pitchFamily="2" charset="-122"/>
              </a:rPr>
              <a:t>8	4	5	</a:t>
            </a:r>
          </a:p>
          <a:p>
            <a:pPr>
              <a:spcBef>
                <a:spcPct val="10000"/>
              </a:spcBef>
            </a:pPr>
            <a:endParaRPr lang="en-US" altLang="zh-CN" sz="1200" baseline="-25000">
              <a:ea typeface="宋体" pitchFamily="2" charset="-122"/>
            </a:endParaRPr>
          </a:p>
        </p:txBody>
      </p:sp>
      <p:sp>
        <p:nvSpPr>
          <p:cNvPr id="1163270" name="Text Box 6"/>
          <p:cNvSpPr txBox="1">
            <a:spLocks noChangeArrowheads="1"/>
          </p:cNvSpPr>
          <p:nvPr/>
        </p:nvSpPr>
        <p:spPr bwMode="auto">
          <a:xfrm>
            <a:off x="395288" y="4941888"/>
            <a:ext cx="7948612" cy="1655762"/>
          </a:xfrm>
          <a:prstGeom prst="rect">
            <a:avLst/>
          </a:prstGeom>
          <a:solidFill>
            <a:srgbClr val="00FFFF"/>
          </a:solidFill>
          <a:ln w="9525">
            <a:solidFill>
              <a:srgbClr val="000000"/>
            </a:solidFill>
            <a:miter lim="800000"/>
            <a:headEnd/>
            <a:tailEnd/>
          </a:ln>
        </p:spPr>
        <p:txBody>
          <a:bodyPr/>
          <a:lstStyle/>
          <a:p>
            <a:r>
              <a:rPr lang="zh-CN" altLang="en-US" sz="1400">
                <a:latin typeface="Times New Roman" pitchFamily="18" charset="0"/>
                <a:ea typeface="宋体" pitchFamily="2" charset="-122"/>
              </a:rPr>
              <a:t>步骤	最近的簇距离	最近的两个簇	合并后的新簇	</a:t>
            </a:r>
          </a:p>
          <a:p>
            <a:r>
              <a:rPr lang="en-US" altLang="zh-CN" sz="1400">
                <a:latin typeface="Times New Roman" pitchFamily="18" charset="0"/>
                <a:ea typeface="宋体" pitchFamily="2" charset="-122"/>
              </a:rPr>
              <a:t>1	1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a:t>
            </a:r>
          </a:p>
          <a:p>
            <a:r>
              <a:rPr lang="en-US" altLang="zh-CN" sz="1400">
                <a:latin typeface="Times New Roman" pitchFamily="18" charset="0"/>
                <a:ea typeface="宋体" pitchFamily="2" charset="-122"/>
              </a:rPr>
              <a:t>2	1		{3}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a:t>
            </a:r>
          </a:p>
          <a:p>
            <a:r>
              <a:rPr lang="en-US" altLang="zh-CN" sz="1400">
                <a:latin typeface="Times New Roman" pitchFamily="18" charset="0"/>
                <a:ea typeface="宋体" pitchFamily="2" charset="-122"/>
              </a:rPr>
              <a:t>3	1		{5}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a:t>
            </a:r>
          </a:p>
          <a:p>
            <a:r>
              <a:rPr lang="en-US" altLang="zh-CN" sz="1400">
                <a:latin typeface="Times New Roman" pitchFamily="18" charset="0"/>
                <a:ea typeface="宋体" pitchFamily="2" charset="-122"/>
              </a:rPr>
              <a:t>4	1		{7}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	</a:t>
            </a:r>
          </a:p>
          <a:p>
            <a:r>
              <a:rPr lang="en-US" altLang="zh-CN" sz="1400">
                <a:latin typeface="Times New Roman" pitchFamily="18" charset="0"/>
                <a:ea typeface="宋体" pitchFamily="2" charset="-122"/>
              </a:rPr>
              <a:t>5	1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	</a:t>
            </a:r>
          </a:p>
          <a:p>
            <a:r>
              <a:rPr lang="en-US" altLang="zh-CN" sz="1400">
                <a:latin typeface="Times New Roman" pitchFamily="18" charset="0"/>
                <a:ea typeface="宋体" pitchFamily="2" charset="-122"/>
              </a:rPr>
              <a:t>6	1		{5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	{1</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2</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3</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4}</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{5</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6</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7</a:t>
            </a:r>
            <a:r>
              <a:rPr lang="zh-CN" altLang="en-US" sz="1400">
                <a:latin typeface="Times New Roman" pitchFamily="18" charset="0"/>
                <a:ea typeface="宋体" pitchFamily="2" charset="-122"/>
              </a:rPr>
              <a:t>，</a:t>
            </a:r>
            <a:r>
              <a:rPr lang="en-US" altLang="zh-CN" sz="1400">
                <a:latin typeface="Times New Roman" pitchFamily="18" charset="0"/>
                <a:ea typeface="宋体" pitchFamily="2" charset="-122"/>
              </a:rPr>
              <a:t>8}</a:t>
            </a:r>
            <a:r>
              <a:rPr lang="zh-CN" altLang="en-US" sz="1400">
                <a:latin typeface="Times New Roman" pitchFamily="18" charset="0"/>
                <a:ea typeface="宋体" pitchFamily="2" charset="-122"/>
              </a:rPr>
              <a:t>结束	</a:t>
            </a:r>
          </a:p>
          <a:p>
            <a:endParaRPr lang="zh-CN" altLang="en-US" sz="1400" baseline="-25000">
              <a:ea typeface="宋体" pitchFamily="2" charset="-122"/>
            </a:endParaRPr>
          </a:p>
        </p:txBody>
      </p:sp>
      <p:sp>
        <p:nvSpPr>
          <p:cNvPr id="1163271" name="Text Box 7"/>
          <p:cNvSpPr txBox="1">
            <a:spLocks noChangeArrowheads="1"/>
          </p:cNvSpPr>
          <p:nvPr/>
        </p:nvSpPr>
        <p:spPr bwMode="auto">
          <a:xfrm>
            <a:off x="3203575" y="1125538"/>
            <a:ext cx="5400675" cy="35147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1</a:t>
            </a:r>
            <a:r>
              <a:rPr lang="zh-CN" altLang="en-US" sz="2000" baseline="-25000">
                <a:ea typeface="宋体" pitchFamily="2" charset="-122"/>
              </a:rPr>
              <a:t>步：根据初始簇计算每个簇之间的距离，随机找出距离最小的两个簇，进行合并，最小距离为</a:t>
            </a:r>
            <a:r>
              <a:rPr lang="en-US" altLang="zh-CN" sz="2000" baseline="-25000">
                <a:ea typeface="宋体" pitchFamily="2" charset="-122"/>
              </a:rPr>
              <a:t>1</a:t>
            </a:r>
            <a:r>
              <a:rPr lang="zh-CN" altLang="en-US" sz="2000" baseline="-25000">
                <a:ea typeface="宋体" pitchFamily="2" charset="-122"/>
              </a:rPr>
              <a:t>，合并后</a:t>
            </a:r>
            <a:r>
              <a:rPr lang="en-US" altLang="zh-CN" sz="2000" baseline="-25000">
                <a:ea typeface="宋体" pitchFamily="2" charset="-122"/>
              </a:rPr>
              <a:t>1</a:t>
            </a:r>
            <a:r>
              <a:rPr lang="zh-CN" altLang="en-US" sz="2000" baseline="-25000">
                <a:ea typeface="宋体" pitchFamily="2" charset="-122"/>
              </a:rPr>
              <a:t>，</a:t>
            </a:r>
            <a:r>
              <a:rPr lang="en-US" altLang="zh-CN" sz="2000" baseline="-25000">
                <a:ea typeface="宋体" pitchFamily="2" charset="-122"/>
              </a:rPr>
              <a:t>2</a:t>
            </a:r>
            <a:r>
              <a:rPr lang="zh-CN" altLang="en-US" sz="2000" baseline="-25000">
                <a:ea typeface="宋体" pitchFamily="2" charset="-122"/>
              </a:rPr>
              <a:t>点合并为一个簇。</a:t>
            </a:r>
          </a:p>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2</a:t>
            </a:r>
            <a:r>
              <a:rPr lang="zh-CN" altLang="en-US" sz="2000" baseline="-25000">
                <a:ea typeface="宋体" pitchFamily="2" charset="-122"/>
              </a:rPr>
              <a:t>步：，对上一次合并后的簇计算簇间距离，找出距离最近的两个簇进行合并，合并后</a:t>
            </a:r>
            <a:r>
              <a:rPr lang="en-US" altLang="zh-CN" sz="2000" baseline="-25000">
                <a:ea typeface="宋体" pitchFamily="2" charset="-122"/>
              </a:rPr>
              <a:t>3</a:t>
            </a:r>
            <a:r>
              <a:rPr lang="zh-CN" altLang="en-US" sz="2000" baseline="-25000">
                <a:ea typeface="宋体" pitchFamily="2" charset="-122"/>
              </a:rPr>
              <a:t>，</a:t>
            </a:r>
            <a:r>
              <a:rPr lang="en-US" altLang="zh-CN" sz="2000" baseline="-25000">
                <a:ea typeface="宋体" pitchFamily="2" charset="-122"/>
              </a:rPr>
              <a:t>4</a:t>
            </a:r>
            <a:r>
              <a:rPr lang="zh-CN" altLang="en-US" sz="2000" baseline="-25000">
                <a:ea typeface="宋体" pitchFamily="2" charset="-122"/>
              </a:rPr>
              <a:t>点成为一簇。</a:t>
            </a:r>
          </a:p>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3</a:t>
            </a:r>
            <a:r>
              <a:rPr lang="zh-CN" altLang="en-US" sz="2000" baseline="-25000">
                <a:ea typeface="宋体" pitchFamily="2" charset="-122"/>
              </a:rPr>
              <a:t>步：重复第</a:t>
            </a:r>
            <a:r>
              <a:rPr lang="en-US" altLang="zh-CN" sz="2000" baseline="-25000">
                <a:ea typeface="宋体" pitchFamily="2" charset="-122"/>
              </a:rPr>
              <a:t>2</a:t>
            </a:r>
            <a:r>
              <a:rPr lang="zh-CN" altLang="en-US" sz="2000" baseline="-25000">
                <a:ea typeface="宋体" pitchFamily="2" charset="-122"/>
              </a:rPr>
              <a:t>步的工作，</a:t>
            </a:r>
            <a:r>
              <a:rPr lang="en-US" altLang="zh-CN" sz="2000" baseline="-25000">
                <a:ea typeface="宋体" pitchFamily="2" charset="-122"/>
              </a:rPr>
              <a:t>5</a:t>
            </a:r>
            <a:r>
              <a:rPr lang="zh-CN" altLang="en-US" sz="2000" baseline="-25000">
                <a:ea typeface="宋体" pitchFamily="2" charset="-122"/>
              </a:rPr>
              <a:t>，</a:t>
            </a:r>
            <a:r>
              <a:rPr lang="en-US" altLang="zh-CN" sz="2000" baseline="-25000">
                <a:ea typeface="宋体" pitchFamily="2" charset="-122"/>
              </a:rPr>
              <a:t>6</a:t>
            </a:r>
            <a:r>
              <a:rPr lang="zh-CN" altLang="en-US" sz="2000" baseline="-25000">
                <a:ea typeface="宋体" pitchFamily="2" charset="-122"/>
              </a:rPr>
              <a:t>点成为一簇。</a:t>
            </a:r>
          </a:p>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4</a:t>
            </a:r>
            <a:r>
              <a:rPr lang="zh-CN" altLang="en-US" sz="2000" baseline="-25000">
                <a:ea typeface="宋体" pitchFamily="2" charset="-122"/>
              </a:rPr>
              <a:t>步：重复第</a:t>
            </a:r>
            <a:r>
              <a:rPr lang="en-US" altLang="zh-CN" sz="2000" baseline="-25000">
                <a:ea typeface="宋体" pitchFamily="2" charset="-122"/>
              </a:rPr>
              <a:t>2</a:t>
            </a:r>
            <a:r>
              <a:rPr lang="zh-CN" altLang="en-US" sz="2000" baseline="-25000">
                <a:ea typeface="宋体" pitchFamily="2" charset="-122"/>
              </a:rPr>
              <a:t>步的工作，</a:t>
            </a:r>
            <a:r>
              <a:rPr lang="en-US" altLang="zh-CN" sz="2000" baseline="-25000">
                <a:ea typeface="宋体" pitchFamily="2" charset="-122"/>
              </a:rPr>
              <a:t>7</a:t>
            </a:r>
            <a:r>
              <a:rPr lang="zh-CN" altLang="en-US" sz="2000" baseline="-25000">
                <a:ea typeface="宋体" pitchFamily="2" charset="-122"/>
              </a:rPr>
              <a:t>，</a:t>
            </a:r>
            <a:r>
              <a:rPr lang="en-US" altLang="zh-CN" sz="2000" baseline="-25000">
                <a:ea typeface="宋体" pitchFamily="2" charset="-122"/>
              </a:rPr>
              <a:t>8</a:t>
            </a:r>
            <a:r>
              <a:rPr lang="zh-CN" altLang="en-US" sz="2000" baseline="-25000">
                <a:ea typeface="宋体" pitchFamily="2" charset="-122"/>
              </a:rPr>
              <a:t>点成为一簇。</a:t>
            </a:r>
          </a:p>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5</a:t>
            </a:r>
            <a:r>
              <a:rPr lang="zh-CN" altLang="en-US" sz="2000" baseline="-25000">
                <a:ea typeface="宋体" pitchFamily="2" charset="-122"/>
              </a:rPr>
              <a:t>步：合并</a:t>
            </a:r>
            <a:r>
              <a:rPr lang="en-US" altLang="zh-CN" sz="2000" baseline="-25000">
                <a:ea typeface="宋体" pitchFamily="2" charset="-122"/>
              </a:rPr>
              <a:t>{1</a:t>
            </a:r>
            <a:r>
              <a:rPr lang="zh-CN" altLang="en-US" sz="2000" baseline="-25000">
                <a:ea typeface="宋体" pitchFamily="2" charset="-122"/>
              </a:rPr>
              <a:t>，</a:t>
            </a:r>
            <a:r>
              <a:rPr lang="en-US" altLang="zh-CN" sz="2000" baseline="-25000">
                <a:ea typeface="宋体" pitchFamily="2" charset="-122"/>
              </a:rPr>
              <a:t>2}</a:t>
            </a:r>
            <a:r>
              <a:rPr lang="zh-CN" altLang="en-US" sz="2000" baseline="-25000">
                <a:ea typeface="宋体" pitchFamily="2" charset="-122"/>
              </a:rPr>
              <a:t>，</a:t>
            </a:r>
            <a:r>
              <a:rPr lang="en-US" altLang="zh-CN" sz="2000" baseline="-25000">
                <a:ea typeface="宋体" pitchFamily="2" charset="-122"/>
              </a:rPr>
              <a:t>{3</a:t>
            </a:r>
            <a:r>
              <a:rPr lang="zh-CN" altLang="en-US" sz="2000" baseline="-25000">
                <a:ea typeface="宋体" pitchFamily="2" charset="-122"/>
              </a:rPr>
              <a:t>，</a:t>
            </a:r>
            <a:r>
              <a:rPr lang="en-US" altLang="zh-CN" sz="2000" baseline="-25000">
                <a:ea typeface="宋体" pitchFamily="2" charset="-122"/>
              </a:rPr>
              <a:t>4}</a:t>
            </a:r>
            <a:r>
              <a:rPr lang="zh-CN" altLang="en-US" sz="2000" baseline="-25000">
                <a:ea typeface="宋体" pitchFamily="2" charset="-122"/>
              </a:rPr>
              <a:t>成为一个包含四个点的簇。</a:t>
            </a:r>
          </a:p>
          <a:p>
            <a:pPr>
              <a:spcBef>
                <a:spcPct val="10000"/>
              </a:spcBef>
            </a:pPr>
            <a:endParaRPr lang="zh-CN" altLang="en-US" sz="2000" baseline="-25000">
              <a:ea typeface="宋体" pitchFamily="2" charset="-122"/>
            </a:endParaRPr>
          </a:p>
          <a:p>
            <a:pPr>
              <a:spcBef>
                <a:spcPct val="10000"/>
              </a:spcBef>
            </a:pPr>
            <a:r>
              <a:rPr lang="zh-CN" altLang="en-US" sz="2000" baseline="-25000">
                <a:ea typeface="宋体" pitchFamily="2" charset="-122"/>
              </a:rPr>
              <a:t>第</a:t>
            </a:r>
            <a:r>
              <a:rPr lang="en-US" altLang="zh-CN" sz="2000" baseline="-25000">
                <a:ea typeface="宋体" pitchFamily="2" charset="-122"/>
              </a:rPr>
              <a:t>6</a:t>
            </a:r>
            <a:r>
              <a:rPr lang="zh-CN" altLang="en-US" sz="2000" baseline="-25000">
                <a:ea typeface="宋体" pitchFamily="2" charset="-122"/>
              </a:rPr>
              <a:t>步：合并</a:t>
            </a:r>
            <a:r>
              <a:rPr lang="en-US" altLang="zh-CN" sz="2000" baseline="-25000">
                <a:ea typeface="宋体" pitchFamily="2" charset="-122"/>
              </a:rPr>
              <a:t>{5</a:t>
            </a:r>
            <a:r>
              <a:rPr lang="zh-CN" altLang="en-US" sz="2000" baseline="-25000">
                <a:ea typeface="宋体" pitchFamily="2" charset="-122"/>
              </a:rPr>
              <a:t>，</a:t>
            </a:r>
            <a:r>
              <a:rPr lang="en-US" altLang="zh-CN" sz="2000" baseline="-25000">
                <a:ea typeface="宋体" pitchFamily="2" charset="-122"/>
              </a:rPr>
              <a:t>6}</a:t>
            </a:r>
            <a:r>
              <a:rPr lang="zh-CN" altLang="en-US" sz="2000" baseline="-25000">
                <a:ea typeface="宋体" pitchFamily="2" charset="-122"/>
              </a:rPr>
              <a:t>，</a:t>
            </a:r>
            <a:r>
              <a:rPr lang="en-US" altLang="zh-CN" sz="2000" baseline="-25000">
                <a:ea typeface="宋体" pitchFamily="2" charset="-122"/>
              </a:rPr>
              <a:t>{7</a:t>
            </a:r>
            <a:r>
              <a:rPr lang="zh-CN" altLang="en-US" sz="2000" baseline="-25000">
                <a:ea typeface="宋体" pitchFamily="2" charset="-122"/>
              </a:rPr>
              <a:t>，</a:t>
            </a:r>
            <a:r>
              <a:rPr lang="en-US" altLang="zh-CN" sz="2000" baseline="-25000">
                <a:ea typeface="宋体" pitchFamily="2" charset="-122"/>
              </a:rPr>
              <a:t>8}</a:t>
            </a:r>
            <a:r>
              <a:rPr lang="zh-CN" altLang="en-US" sz="2000" baseline="-25000">
                <a:ea typeface="宋体" pitchFamily="2" charset="-122"/>
              </a:rPr>
              <a:t>，由于合并后的簇的数目已经达到了用户输入的终止条件程序结束。</a:t>
            </a:r>
          </a:p>
          <a:p>
            <a:pPr>
              <a:spcBef>
                <a:spcPct val="10000"/>
              </a:spcBef>
            </a:pPr>
            <a:endParaRPr lang="zh-CN" altLang="en-US" sz="2000" baseline="-250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p:txBody>
          <a:bodyPr/>
          <a:lstStyle/>
          <a:p>
            <a:r>
              <a:rPr lang="en-US" altLang="zh-CN"/>
              <a:t>AGNES</a:t>
            </a:r>
            <a:r>
              <a:rPr lang="zh-CN" altLang="en-US"/>
              <a:t>算法特点</a:t>
            </a:r>
          </a:p>
        </p:txBody>
      </p:sp>
      <p:sp>
        <p:nvSpPr>
          <p:cNvPr id="1164291" name="Rectangle 3"/>
          <p:cNvSpPr>
            <a:spLocks noGrp="1" noChangeArrowheads="1"/>
          </p:cNvSpPr>
          <p:nvPr>
            <p:ph type="body" idx="1"/>
          </p:nvPr>
        </p:nvSpPr>
        <p:spPr/>
        <p:txBody>
          <a:bodyPr/>
          <a:lstStyle/>
          <a:p>
            <a:r>
              <a:rPr lang="en-US" altLang="zh-CN"/>
              <a:t>AGNES</a:t>
            </a:r>
            <a:r>
              <a:rPr lang="zh-CN" altLang="en-US"/>
              <a:t>算法比较简单，但经常会遇到合并点选择的困难。假如一旦一组对象被合并，下一步的处理将在新生成的簇上进行。已做处理不能撤消，聚类之间也不能交换对象。如果在某一步没有很好的选择合并的决定，可能会导致低质量的聚类结果。</a:t>
            </a:r>
          </a:p>
          <a:p>
            <a:r>
              <a:rPr lang="zh-CN" altLang="en-US">
                <a:solidFill>
                  <a:srgbClr val="000066"/>
                </a:solidFill>
              </a:rPr>
              <a:t>这种聚类方法不具有很好的可伸缩性，因为合并的决定需要检查和估算大量的对象或簇。</a:t>
            </a:r>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idx="4294967295"/>
          </p:nvPr>
        </p:nvSpPr>
        <p:spPr/>
        <p:txBody>
          <a:bodyPr/>
          <a:lstStyle/>
          <a:p>
            <a:r>
              <a:rPr lang="en-US" altLang="zh-CN" b="0"/>
              <a:t>DIANA</a:t>
            </a:r>
            <a:r>
              <a:rPr lang="zh-CN" altLang="en-US"/>
              <a:t>算法</a:t>
            </a:r>
          </a:p>
        </p:txBody>
      </p:sp>
      <p:sp>
        <p:nvSpPr>
          <p:cNvPr id="1162244" name="Rectangle 4"/>
          <p:cNvSpPr>
            <a:spLocks noChangeArrowheads="1"/>
          </p:cNvSpPr>
          <p:nvPr/>
        </p:nvSpPr>
        <p:spPr bwMode="auto">
          <a:xfrm>
            <a:off x="250825" y="1052513"/>
            <a:ext cx="8642350" cy="556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altLang="zh-CN" sz="2400" b="1">
                <a:latin typeface="黑体" pitchFamily="49" charset="-122"/>
                <a:ea typeface="黑体" pitchFamily="49" charset="-122"/>
              </a:rPr>
              <a:t>DIANA </a:t>
            </a:r>
            <a:r>
              <a:rPr lang="en-US" altLang="zh-CN" sz="2400">
                <a:latin typeface="黑体" pitchFamily="49" charset="-122"/>
                <a:ea typeface="黑体" pitchFamily="49" charset="-122"/>
              </a:rPr>
              <a:t>(Divisive ANAlysis)</a:t>
            </a:r>
            <a:r>
              <a:rPr lang="zh-CN" altLang="en-US" sz="2400" b="1">
                <a:latin typeface="黑体" pitchFamily="49" charset="-122"/>
                <a:ea typeface="黑体" pitchFamily="49" charset="-122"/>
              </a:rPr>
              <a:t>算法是典型的分裂聚类方法。</a:t>
            </a:r>
          </a:p>
          <a:p>
            <a:pPr marL="342900" indent="-342900">
              <a:spcBef>
                <a:spcPct val="20000"/>
              </a:spcBef>
              <a:buClr>
                <a:schemeClr val="folHlink"/>
              </a:buClr>
              <a:buSzPct val="60000"/>
              <a:buFont typeface="Wingdings" pitchFamily="2" charset="2"/>
              <a:buChar char="n"/>
            </a:pPr>
            <a:r>
              <a:rPr lang="zh-CN" altLang="en-US" sz="2400" b="1">
                <a:latin typeface="黑体" pitchFamily="49" charset="-122"/>
                <a:ea typeface="黑体" pitchFamily="49" charset="-122"/>
              </a:rPr>
              <a:t>在聚类中，用户能定义希望得到的簇数目作为一个结束条件。同时，它使用下面两种测度方法：</a:t>
            </a:r>
          </a:p>
          <a:p>
            <a:pPr marL="742950" lvl="1" indent="-285750">
              <a:spcBef>
                <a:spcPct val="20000"/>
              </a:spcBef>
              <a:buClr>
                <a:schemeClr val="hlink"/>
              </a:buClr>
              <a:buSzPct val="55000"/>
              <a:buFont typeface="Wingdings" pitchFamily="2" charset="2"/>
              <a:buChar char="n"/>
            </a:pPr>
            <a:r>
              <a:rPr lang="zh-CN" altLang="en-US" sz="2400" b="1">
                <a:latin typeface="宋体" pitchFamily="2" charset="-122"/>
                <a:ea typeface="宋体" pitchFamily="2" charset="-122"/>
              </a:rPr>
              <a:t>簇的直径：在一个簇中的任意两个数据点的距离中的最大值。</a:t>
            </a:r>
          </a:p>
          <a:p>
            <a:pPr marL="742950" lvl="1" indent="-285750">
              <a:spcBef>
                <a:spcPct val="20000"/>
              </a:spcBef>
              <a:buClr>
                <a:schemeClr val="hlink"/>
              </a:buClr>
              <a:buSzPct val="55000"/>
              <a:buFont typeface="Wingdings" pitchFamily="2" charset="2"/>
              <a:buChar char="n"/>
            </a:pPr>
            <a:r>
              <a:rPr lang="zh-CN" altLang="en-US" sz="2400" b="1">
                <a:latin typeface="宋体" pitchFamily="2" charset="-122"/>
                <a:ea typeface="宋体" pitchFamily="2" charset="-122"/>
              </a:rPr>
              <a:t>平均相异度（平均距离）：</a:t>
            </a:r>
            <a:r>
              <a:rPr lang="zh-CN" altLang="en-US" sz="2400" b="1">
                <a:latin typeface="华文新魏" pitchFamily="2" charset="-122"/>
                <a:ea typeface="华文新魏" pitchFamily="2" charset="-122"/>
              </a:rPr>
              <a:t> </a:t>
            </a:r>
          </a:p>
        </p:txBody>
      </p:sp>
      <p:graphicFrame>
        <p:nvGraphicFramePr>
          <p:cNvPr id="1162245" name="Object 5"/>
          <p:cNvGraphicFramePr>
            <a:graphicFrameLocks noChangeAspect="1"/>
          </p:cNvGraphicFramePr>
          <p:nvPr/>
        </p:nvGraphicFramePr>
        <p:xfrm>
          <a:off x="5148263" y="2997200"/>
          <a:ext cx="3240087" cy="600075"/>
        </p:xfrm>
        <a:graphic>
          <a:graphicData uri="http://schemas.openxmlformats.org/presentationml/2006/ole">
            <mc:AlternateContent xmlns:mc="http://schemas.openxmlformats.org/markup-compatibility/2006">
              <mc:Choice xmlns:v="urn:schemas-microsoft-com:vml" Requires="v">
                <p:oleObj spid="_x0000_s1162240" name="公式" r:id="rId3" imgW="2400120" imgH="444240" progId="Equation.3">
                  <p:embed/>
                </p:oleObj>
              </mc:Choice>
              <mc:Fallback>
                <p:oleObj name="公式" r:id="rId3" imgW="2400120" imgH="4442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997200"/>
                        <a:ext cx="3240087" cy="600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2246" name="Text Box 6"/>
          <p:cNvSpPr txBox="1">
            <a:spLocks noChangeArrowheads="1"/>
          </p:cNvSpPr>
          <p:nvPr/>
        </p:nvSpPr>
        <p:spPr bwMode="auto">
          <a:xfrm>
            <a:off x="611188" y="3644900"/>
            <a:ext cx="7899400" cy="3187700"/>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90600" indent="-990600">
              <a:tabLst>
                <a:tab pos="723900" algn="l"/>
                <a:tab pos="901700" algn="l"/>
                <a:tab pos="990600" algn="l"/>
              </a:tabLst>
              <a:defRPr sz="2400">
                <a:solidFill>
                  <a:schemeClr val="tx1"/>
                </a:solidFill>
                <a:latin typeface="Times New Roman" pitchFamily="18" charset="0"/>
              </a:defRPr>
            </a:lvl1pPr>
            <a:lvl2pPr marL="1627188" indent="-457200">
              <a:tabLst>
                <a:tab pos="723900" algn="l"/>
                <a:tab pos="901700" algn="l"/>
                <a:tab pos="990600" algn="l"/>
              </a:tabLst>
              <a:defRPr sz="2400">
                <a:solidFill>
                  <a:schemeClr val="tx1"/>
                </a:solidFill>
                <a:latin typeface="Times New Roman" pitchFamily="18" charset="0"/>
              </a:defRPr>
            </a:lvl2pPr>
            <a:lvl3pPr marL="2263775" indent="-457200">
              <a:tabLst>
                <a:tab pos="723900" algn="l"/>
                <a:tab pos="901700" algn="l"/>
                <a:tab pos="990600" algn="l"/>
              </a:tabLst>
              <a:defRPr sz="2400">
                <a:solidFill>
                  <a:schemeClr val="tx1"/>
                </a:solidFill>
                <a:latin typeface="Times New Roman" pitchFamily="18" charset="0"/>
              </a:defRPr>
            </a:lvl3pPr>
            <a:lvl4pPr marL="2900363" indent="-457200">
              <a:tabLst>
                <a:tab pos="723900" algn="l"/>
                <a:tab pos="901700" algn="l"/>
                <a:tab pos="990600" algn="l"/>
              </a:tabLst>
              <a:defRPr sz="2400">
                <a:solidFill>
                  <a:schemeClr val="tx1"/>
                </a:solidFill>
                <a:latin typeface="Times New Roman" pitchFamily="18" charset="0"/>
              </a:defRPr>
            </a:lvl4pPr>
            <a:lvl5pPr marL="3536950" indent="-457200">
              <a:tabLst>
                <a:tab pos="723900" algn="l"/>
                <a:tab pos="901700" algn="l"/>
                <a:tab pos="990600" algn="l"/>
              </a:tabLst>
              <a:defRPr sz="2400">
                <a:solidFill>
                  <a:schemeClr val="tx1"/>
                </a:solidFill>
                <a:latin typeface="Times New Roman" pitchFamily="18" charset="0"/>
              </a:defRPr>
            </a:lvl5pPr>
            <a:lvl6pPr marL="3994150" indent="-457200" fontAlgn="base">
              <a:spcBef>
                <a:spcPct val="0"/>
              </a:spcBef>
              <a:spcAft>
                <a:spcPct val="0"/>
              </a:spcAft>
              <a:tabLst>
                <a:tab pos="723900" algn="l"/>
                <a:tab pos="901700" algn="l"/>
                <a:tab pos="990600" algn="l"/>
              </a:tabLst>
              <a:defRPr sz="2400">
                <a:solidFill>
                  <a:schemeClr val="tx1"/>
                </a:solidFill>
                <a:latin typeface="Times New Roman" pitchFamily="18" charset="0"/>
              </a:defRPr>
            </a:lvl6pPr>
            <a:lvl7pPr marL="4451350" indent="-457200" fontAlgn="base">
              <a:spcBef>
                <a:spcPct val="0"/>
              </a:spcBef>
              <a:spcAft>
                <a:spcPct val="0"/>
              </a:spcAft>
              <a:tabLst>
                <a:tab pos="723900" algn="l"/>
                <a:tab pos="901700" algn="l"/>
                <a:tab pos="990600" algn="l"/>
              </a:tabLst>
              <a:defRPr sz="2400">
                <a:solidFill>
                  <a:schemeClr val="tx1"/>
                </a:solidFill>
                <a:latin typeface="Times New Roman" pitchFamily="18" charset="0"/>
              </a:defRPr>
            </a:lvl7pPr>
            <a:lvl8pPr marL="4908550" indent="-457200" fontAlgn="base">
              <a:spcBef>
                <a:spcPct val="0"/>
              </a:spcBef>
              <a:spcAft>
                <a:spcPct val="0"/>
              </a:spcAft>
              <a:tabLst>
                <a:tab pos="723900" algn="l"/>
                <a:tab pos="901700" algn="l"/>
                <a:tab pos="990600" algn="l"/>
              </a:tabLst>
              <a:defRPr sz="2400">
                <a:solidFill>
                  <a:schemeClr val="tx1"/>
                </a:solidFill>
                <a:latin typeface="Times New Roman" pitchFamily="18" charset="0"/>
              </a:defRPr>
            </a:lvl8pPr>
            <a:lvl9pPr marL="5365750" indent="-457200" fontAlgn="base">
              <a:spcBef>
                <a:spcPct val="0"/>
              </a:spcBef>
              <a:spcAft>
                <a:spcPct val="0"/>
              </a:spcAft>
              <a:tabLst>
                <a:tab pos="723900" algn="l"/>
                <a:tab pos="901700" algn="l"/>
                <a:tab pos="990600" algn="l"/>
              </a:tabLst>
              <a:defRPr sz="2400">
                <a:solidFill>
                  <a:schemeClr val="tx1"/>
                </a:solidFill>
                <a:latin typeface="Times New Roman" pitchFamily="18" charset="0"/>
              </a:defRPr>
            </a:lvl9pPr>
          </a:lstStyle>
          <a:p>
            <a:pPr algn="just">
              <a:lnSpc>
                <a:spcPct val="120000"/>
              </a:lnSpc>
            </a:pPr>
            <a:r>
              <a:rPr lang="zh-CN" altLang="en-US" sz="2000" b="1" baseline="-25000">
                <a:solidFill>
                  <a:srgbClr val="000000"/>
                </a:solidFill>
                <a:ea typeface="宋体" pitchFamily="2" charset="-122"/>
                <a:cs typeface="Times New Roman" pitchFamily="18" charset="0"/>
              </a:rPr>
              <a:t>算法</a:t>
            </a:r>
            <a:r>
              <a:rPr lang="en-US" altLang="zh-CN" sz="2000" b="1" baseline="-25000">
                <a:solidFill>
                  <a:srgbClr val="000000"/>
                </a:solidFill>
                <a:ea typeface="宋体" pitchFamily="2" charset="-122"/>
                <a:cs typeface="Times New Roman" pitchFamily="18" charset="0"/>
              </a:rPr>
              <a:t>DIANA</a:t>
            </a:r>
            <a:r>
              <a:rPr lang="zh-CN" altLang="en-US" sz="2000" b="1" baseline="-25000">
                <a:solidFill>
                  <a:srgbClr val="000000"/>
                </a:solidFill>
                <a:ea typeface="宋体" pitchFamily="2" charset="-122"/>
                <a:cs typeface="Times New Roman" pitchFamily="18" charset="0"/>
              </a:rPr>
              <a:t>（自顶向下分裂算法）</a:t>
            </a:r>
          </a:p>
          <a:p>
            <a:pPr algn="just">
              <a:lnSpc>
                <a:spcPct val="120000"/>
              </a:lnSpc>
            </a:pPr>
            <a:r>
              <a:rPr lang="zh-CN" altLang="en-US" sz="2000" b="1" baseline="-25000">
                <a:solidFill>
                  <a:srgbClr val="000000"/>
                </a:solidFill>
                <a:ea typeface="宋体" pitchFamily="2" charset="-122"/>
                <a:cs typeface="Times New Roman" pitchFamily="18" charset="0"/>
              </a:rPr>
              <a:t>输入：包含</a:t>
            </a:r>
            <a:r>
              <a:rPr lang="en-US" altLang="zh-CN" sz="2000" b="1" baseline="-25000">
                <a:solidFill>
                  <a:srgbClr val="000000"/>
                </a:solidFill>
                <a:ea typeface="宋体" pitchFamily="2" charset="-122"/>
                <a:cs typeface="Times New Roman" pitchFamily="18" charset="0"/>
              </a:rPr>
              <a:t>n</a:t>
            </a:r>
            <a:r>
              <a:rPr lang="zh-CN" altLang="en-US" sz="2000" b="1" baseline="-25000">
                <a:solidFill>
                  <a:srgbClr val="000000"/>
                </a:solidFill>
                <a:ea typeface="宋体" pitchFamily="2" charset="-122"/>
                <a:cs typeface="Times New Roman" pitchFamily="18" charset="0"/>
              </a:rPr>
              <a:t>个对象的数据库，终止条件簇的数目</a:t>
            </a:r>
            <a:r>
              <a:rPr lang="en-US" altLang="zh-CN" sz="2000" b="1" baseline="-25000">
                <a:solidFill>
                  <a:srgbClr val="000000"/>
                </a:solidFill>
                <a:ea typeface="宋体" pitchFamily="2" charset="-122"/>
                <a:cs typeface="Times New Roman" pitchFamily="18" charset="0"/>
              </a:rPr>
              <a:t>k</a:t>
            </a:r>
            <a:r>
              <a:rPr lang="zh-CN" altLang="en-US" sz="2000" b="1" baseline="-25000">
                <a:solidFill>
                  <a:srgbClr val="000000"/>
                </a:solidFill>
                <a:ea typeface="宋体" pitchFamily="2" charset="-122"/>
                <a:cs typeface="Times New Roman" pitchFamily="18" charset="0"/>
              </a:rPr>
              <a:t>。</a:t>
            </a:r>
          </a:p>
          <a:p>
            <a:pPr algn="just">
              <a:lnSpc>
                <a:spcPct val="120000"/>
              </a:lnSpc>
            </a:pPr>
            <a:r>
              <a:rPr lang="zh-CN" altLang="en-US" sz="2000" b="1" baseline="-25000">
                <a:solidFill>
                  <a:srgbClr val="000000"/>
                </a:solidFill>
                <a:ea typeface="宋体" pitchFamily="2" charset="-122"/>
                <a:cs typeface="Times New Roman" pitchFamily="18" charset="0"/>
              </a:rPr>
              <a:t>输出：</a:t>
            </a:r>
            <a:r>
              <a:rPr lang="en-US" altLang="zh-CN" sz="2000" b="1" baseline="-25000">
                <a:solidFill>
                  <a:srgbClr val="000000"/>
                </a:solidFill>
                <a:ea typeface="宋体" pitchFamily="2" charset="-122"/>
                <a:cs typeface="Times New Roman" pitchFamily="18" charset="0"/>
              </a:rPr>
              <a:t>k</a:t>
            </a:r>
            <a:r>
              <a:rPr lang="zh-CN" altLang="en-US" sz="2000" b="1" baseline="-25000">
                <a:solidFill>
                  <a:srgbClr val="000000"/>
                </a:solidFill>
                <a:ea typeface="宋体" pitchFamily="2" charset="-122"/>
                <a:cs typeface="Times New Roman" pitchFamily="18" charset="0"/>
              </a:rPr>
              <a:t>个簇，达到终止条件规定簇数目。</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1</a:t>
            </a:r>
            <a:r>
              <a:rPr lang="zh-CN" altLang="en-US" sz="2000" b="1" baseline="-25000">
                <a:solidFill>
                  <a:srgbClr val="000000"/>
                </a:solidFill>
                <a:ea typeface="宋体" pitchFamily="2" charset="-122"/>
                <a:cs typeface="Times New Roman" pitchFamily="18" charset="0"/>
              </a:rPr>
              <a:t>）将所有对象整个当成一个初始簇；</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2</a:t>
            </a: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 FOR </a:t>
            </a: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i=1; i≠k; i++) DO BEGIN</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3</a:t>
            </a:r>
            <a:r>
              <a:rPr lang="zh-CN" altLang="en-US" sz="2000" b="1" baseline="-25000">
                <a:solidFill>
                  <a:srgbClr val="000000"/>
                </a:solidFill>
                <a:ea typeface="宋体" pitchFamily="2" charset="-122"/>
                <a:cs typeface="Times New Roman" pitchFamily="18" charset="0"/>
              </a:rPr>
              <a:t>）       在所有簇中挑出具有最大直径的簇</a:t>
            </a:r>
            <a:r>
              <a:rPr lang="en-US" altLang="zh-CN" sz="2000" b="1" baseline="-25000">
                <a:solidFill>
                  <a:srgbClr val="000000"/>
                </a:solidFill>
                <a:ea typeface="宋体" pitchFamily="2" charset="-122"/>
                <a:cs typeface="Times New Roman" pitchFamily="18" charset="0"/>
              </a:rPr>
              <a:t>C</a:t>
            </a:r>
            <a:r>
              <a:rPr lang="zh-CN" altLang="en-US" sz="2000" b="1" baseline="-25000">
                <a:solidFill>
                  <a:srgbClr val="000000"/>
                </a:solidFill>
                <a:ea typeface="宋体" pitchFamily="2" charset="-122"/>
                <a:cs typeface="Times New Roman" pitchFamily="18" charset="0"/>
              </a:rPr>
              <a:t>；</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4</a:t>
            </a:r>
            <a:r>
              <a:rPr lang="zh-CN" altLang="en-US" sz="2000" b="1" baseline="-25000">
                <a:solidFill>
                  <a:srgbClr val="000000"/>
                </a:solidFill>
                <a:ea typeface="宋体" pitchFamily="2" charset="-122"/>
                <a:cs typeface="Times New Roman" pitchFamily="18" charset="0"/>
              </a:rPr>
              <a:t>）      找出</a:t>
            </a:r>
            <a:r>
              <a:rPr lang="en-US" altLang="zh-CN" sz="2000" b="1" baseline="-25000">
                <a:solidFill>
                  <a:srgbClr val="000000"/>
                </a:solidFill>
                <a:ea typeface="宋体" pitchFamily="2" charset="-122"/>
                <a:cs typeface="Times New Roman" pitchFamily="18" charset="0"/>
              </a:rPr>
              <a:t>C</a:t>
            </a:r>
            <a:r>
              <a:rPr lang="zh-CN" altLang="en-US" sz="2000" b="1" baseline="-25000">
                <a:solidFill>
                  <a:srgbClr val="000000"/>
                </a:solidFill>
                <a:ea typeface="宋体" pitchFamily="2" charset="-122"/>
                <a:cs typeface="Times New Roman" pitchFamily="18" charset="0"/>
              </a:rPr>
              <a:t>中与其它点平均相异度最大的一个点</a:t>
            </a:r>
            <a:r>
              <a:rPr lang="en-US" altLang="zh-CN" sz="2000" b="1" baseline="-25000">
                <a:solidFill>
                  <a:srgbClr val="000000"/>
                </a:solidFill>
                <a:ea typeface="宋体" pitchFamily="2" charset="-122"/>
                <a:cs typeface="Times New Roman" pitchFamily="18" charset="0"/>
              </a:rPr>
              <a:t>p</a:t>
            </a:r>
            <a:r>
              <a:rPr lang="zh-CN" altLang="en-US" sz="2000" b="1" baseline="-25000">
                <a:solidFill>
                  <a:srgbClr val="000000"/>
                </a:solidFill>
                <a:ea typeface="宋体" pitchFamily="2" charset="-122"/>
                <a:cs typeface="Times New Roman" pitchFamily="18" charset="0"/>
              </a:rPr>
              <a:t>并把</a:t>
            </a:r>
            <a:r>
              <a:rPr lang="en-US" altLang="zh-CN" sz="2000" b="1" baseline="-25000">
                <a:solidFill>
                  <a:srgbClr val="000000"/>
                </a:solidFill>
                <a:ea typeface="宋体" pitchFamily="2" charset="-122"/>
                <a:cs typeface="Times New Roman" pitchFamily="18" charset="0"/>
              </a:rPr>
              <a:t>p</a:t>
            </a:r>
            <a:r>
              <a:rPr lang="zh-CN" altLang="en-US" sz="2000" b="1" baseline="-25000">
                <a:solidFill>
                  <a:srgbClr val="000000"/>
                </a:solidFill>
                <a:ea typeface="宋体" pitchFamily="2" charset="-122"/>
                <a:cs typeface="Times New Roman" pitchFamily="18" charset="0"/>
              </a:rPr>
              <a:t>放入</a:t>
            </a:r>
            <a:r>
              <a:rPr lang="en-US" altLang="zh-CN" sz="2000" b="1" baseline="-25000">
                <a:solidFill>
                  <a:srgbClr val="000000"/>
                </a:solidFill>
                <a:ea typeface="宋体" pitchFamily="2" charset="-122"/>
                <a:cs typeface="Times New Roman" pitchFamily="18" charset="0"/>
              </a:rPr>
              <a:t>splinter group</a:t>
            </a:r>
            <a:r>
              <a:rPr lang="zh-CN" altLang="en-US" sz="2000" b="1" baseline="-25000">
                <a:solidFill>
                  <a:srgbClr val="000000"/>
                </a:solidFill>
                <a:ea typeface="宋体" pitchFamily="2" charset="-122"/>
                <a:cs typeface="Times New Roman" pitchFamily="18" charset="0"/>
              </a:rPr>
              <a:t>，剩余的放在</a:t>
            </a:r>
            <a:r>
              <a:rPr lang="en-US" altLang="zh-CN" sz="2000" b="1" baseline="-25000">
                <a:solidFill>
                  <a:srgbClr val="000000"/>
                </a:solidFill>
                <a:ea typeface="宋体" pitchFamily="2" charset="-122"/>
                <a:cs typeface="Times New Roman" pitchFamily="18" charset="0"/>
              </a:rPr>
              <a:t>old party</a:t>
            </a:r>
            <a:r>
              <a:rPr lang="zh-CN" altLang="en-US" sz="2000" b="1" baseline="-25000">
                <a:solidFill>
                  <a:srgbClr val="000000"/>
                </a:solidFill>
                <a:ea typeface="宋体" pitchFamily="2" charset="-122"/>
                <a:cs typeface="Times New Roman" pitchFamily="18" charset="0"/>
              </a:rPr>
              <a:t>中；</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5</a:t>
            </a: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      REPEAT</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6</a:t>
            </a:r>
            <a:r>
              <a:rPr lang="zh-CN" altLang="en-US" sz="2000" b="1" baseline="-25000">
                <a:solidFill>
                  <a:srgbClr val="000000"/>
                </a:solidFill>
                <a:ea typeface="宋体" pitchFamily="2" charset="-122"/>
                <a:cs typeface="Times New Roman" pitchFamily="18" charset="0"/>
              </a:rPr>
              <a:t>）             在</a:t>
            </a:r>
            <a:r>
              <a:rPr lang="en-US" altLang="zh-CN" sz="2000" b="1" baseline="-25000">
                <a:solidFill>
                  <a:srgbClr val="000000"/>
                </a:solidFill>
                <a:ea typeface="宋体" pitchFamily="2" charset="-122"/>
                <a:cs typeface="Times New Roman" pitchFamily="18" charset="0"/>
              </a:rPr>
              <a:t>old party</a:t>
            </a:r>
            <a:r>
              <a:rPr lang="zh-CN" altLang="en-US" sz="2000" b="1" baseline="-25000">
                <a:solidFill>
                  <a:srgbClr val="000000"/>
                </a:solidFill>
                <a:ea typeface="宋体" pitchFamily="2" charset="-122"/>
                <a:cs typeface="Times New Roman" pitchFamily="18" charset="0"/>
              </a:rPr>
              <a:t>里找出到最近的</a:t>
            </a:r>
            <a:r>
              <a:rPr lang="en-US" altLang="zh-CN" sz="2000" b="1" baseline="-25000">
                <a:solidFill>
                  <a:srgbClr val="000000"/>
                </a:solidFill>
                <a:ea typeface="宋体" pitchFamily="2" charset="-122"/>
                <a:cs typeface="Times New Roman" pitchFamily="18" charset="0"/>
              </a:rPr>
              <a:t>splinter group</a:t>
            </a:r>
            <a:r>
              <a:rPr lang="zh-CN" altLang="en-US" sz="2000" b="1" baseline="-25000">
                <a:solidFill>
                  <a:srgbClr val="000000"/>
                </a:solidFill>
                <a:ea typeface="宋体" pitchFamily="2" charset="-122"/>
                <a:cs typeface="Times New Roman" pitchFamily="18" charset="0"/>
              </a:rPr>
              <a:t>中的点的距离不大于到</a:t>
            </a:r>
            <a:r>
              <a:rPr lang="en-US" altLang="zh-CN" sz="2000" b="1" baseline="-25000">
                <a:solidFill>
                  <a:srgbClr val="000000"/>
                </a:solidFill>
                <a:ea typeface="宋体" pitchFamily="2" charset="-122"/>
                <a:cs typeface="Times New Roman" pitchFamily="18" charset="0"/>
              </a:rPr>
              <a:t>old party</a:t>
            </a:r>
            <a:r>
              <a:rPr lang="zh-CN" altLang="en-US" sz="2000" b="1" baseline="-25000">
                <a:solidFill>
                  <a:srgbClr val="000000"/>
                </a:solidFill>
                <a:ea typeface="宋体" pitchFamily="2" charset="-122"/>
                <a:cs typeface="Times New Roman" pitchFamily="18" charset="0"/>
              </a:rPr>
              <a:t>中最近点的距离的点，并将该点加入</a:t>
            </a:r>
            <a:r>
              <a:rPr lang="en-US" altLang="zh-CN" sz="2000" b="1" baseline="-25000">
                <a:solidFill>
                  <a:srgbClr val="000000"/>
                </a:solidFill>
                <a:ea typeface="宋体" pitchFamily="2" charset="-122"/>
                <a:cs typeface="Times New Roman" pitchFamily="18" charset="0"/>
              </a:rPr>
              <a:t>splinter group</a:t>
            </a:r>
            <a:r>
              <a:rPr lang="zh-CN" altLang="en-US" sz="2000" b="1" baseline="-25000">
                <a:solidFill>
                  <a:srgbClr val="000000"/>
                </a:solidFill>
                <a:ea typeface="宋体" pitchFamily="2" charset="-122"/>
                <a:cs typeface="Times New Roman" pitchFamily="18" charset="0"/>
              </a:rPr>
              <a:t>。</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7</a:t>
            </a:r>
            <a:r>
              <a:rPr lang="zh-CN" altLang="en-US" sz="2000" b="1" baseline="-25000">
                <a:solidFill>
                  <a:srgbClr val="000000"/>
                </a:solidFill>
                <a:ea typeface="宋体" pitchFamily="2" charset="-122"/>
                <a:cs typeface="Times New Roman" pitchFamily="18" charset="0"/>
              </a:rPr>
              <a:t>）       </a:t>
            </a:r>
            <a:r>
              <a:rPr lang="en-US" altLang="zh-CN" sz="2000" b="1" baseline="-25000">
                <a:solidFill>
                  <a:srgbClr val="000000"/>
                </a:solidFill>
                <a:ea typeface="宋体" pitchFamily="2" charset="-122"/>
                <a:cs typeface="Times New Roman" pitchFamily="18" charset="0"/>
              </a:rPr>
              <a:t>UNTIL </a:t>
            </a:r>
            <a:r>
              <a:rPr lang="zh-CN" altLang="en-US" sz="2000" b="1" baseline="-25000">
                <a:solidFill>
                  <a:srgbClr val="000000"/>
                </a:solidFill>
                <a:ea typeface="宋体" pitchFamily="2" charset="-122"/>
                <a:cs typeface="Times New Roman" pitchFamily="18" charset="0"/>
              </a:rPr>
              <a:t>没有新的</a:t>
            </a:r>
            <a:r>
              <a:rPr lang="en-US" altLang="zh-CN" sz="2000" b="1" baseline="-25000">
                <a:solidFill>
                  <a:srgbClr val="000000"/>
                </a:solidFill>
                <a:ea typeface="宋体" pitchFamily="2" charset="-122"/>
                <a:cs typeface="Times New Roman" pitchFamily="18" charset="0"/>
              </a:rPr>
              <a:t>old party</a:t>
            </a:r>
            <a:r>
              <a:rPr lang="zh-CN" altLang="en-US" sz="2000" b="1" baseline="-25000">
                <a:solidFill>
                  <a:srgbClr val="000000"/>
                </a:solidFill>
                <a:ea typeface="宋体" pitchFamily="2" charset="-122"/>
                <a:cs typeface="Times New Roman" pitchFamily="18" charset="0"/>
              </a:rPr>
              <a:t>的点被分配给</a:t>
            </a:r>
            <a:r>
              <a:rPr lang="en-US" altLang="zh-CN" sz="2000" b="1" baseline="-25000">
                <a:solidFill>
                  <a:srgbClr val="000000"/>
                </a:solidFill>
                <a:ea typeface="宋体" pitchFamily="2" charset="-122"/>
                <a:cs typeface="Times New Roman" pitchFamily="18" charset="0"/>
              </a:rPr>
              <a:t>splinter group</a:t>
            </a:r>
            <a:r>
              <a:rPr lang="zh-CN" altLang="en-US" sz="2000" b="1" baseline="-25000">
                <a:solidFill>
                  <a:srgbClr val="000000"/>
                </a:solidFill>
                <a:ea typeface="宋体" pitchFamily="2" charset="-122"/>
                <a:cs typeface="Times New Roman" pitchFamily="18" charset="0"/>
              </a:rPr>
              <a:t>；</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8</a:t>
            </a:r>
            <a:r>
              <a:rPr lang="zh-CN" altLang="en-US" sz="2000" b="1" baseline="-25000">
                <a:solidFill>
                  <a:srgbClr val="000000"/>
                </a:solidFill>
                <a:ea typeface="宋体" pitchFamily="2" charset="-122"/>
                <a:cs typeface="Times New Roman" pitchFamily="18" charset="0"/>
              </a:rPr>
              <a:t>）   </a:t>
            </a:r>
            <a:r>
              <a:rPr lang="en-US" altLang="zh-CN" sz="2000" b="1" baseline="-25000">
                <a:solidFill>
                  <a:srgbClr val="000000"/>
                </a:solidFill>
                <a:ea typeface="宋体" pitchFamily="2" charset="-122"/>
                <a:cs typeface="Times New Roman" pitchFamily="18" charset="0"/>
              </a:rPr>
              <a:t>splinter group</a:t>
            </a:r>
            <a:r>
              <a:rPr lang="zh-CN" altLang="en-US" sz="2000" b="1" baseline="-25000">
                <a:solidFill>
                  <a:srgbClr val="000000"/>
                </a:solidFill>
                <a:ea typeface="宋体" pitchFamily="2" charset="-122"/>
                <a:cs typeface="Times New Roman" pitchFamily="18" charset="0"/>
              </a:rPr>
              <a:t>和</a:t>
            </a:r>
            <a:r>
              <a:rPr lang="en-US" altLang="zh-CN" sz="2000" b="1" baseline="-25000">
                <a:solidFill>
                  <a:srgbClr val="000000"/>
                </a:solidFill>
                <a:ea typeface="宋体" pitchFamily="2" charset="-122"/>
                <a:cs typeface="Times New Roman" pitchFamily="18" charset="0"/>
              </a:rPr>
              <a:t>old party</a:t>
            </a:r>
            <a:r>
              <a:rPr lang="zh-CN" altLang="en-US" sz="2000" b="1" baseline="-25000">
                <a:solidFill>
                  <a:srgbClr val="000000"/>
                </a:solidFill>
                <a:ea typeface="宋体" pitchFamily="2" charset="-122"/>
                <a:cs typeface="Times New Roman" pitchFamily="18" charset="0"/>
              </a:rPr>
              <a:t>为被选中的簇分裂成的两个簇，与其它簇一起组成新的簇集合。</a:t>
            </a:r>
          </a:p>
          <a:p>
            <a:pPr algn="just">
              <a:lnSpc>
                <a:spcPct val="120000"/>
              </a:lnSpc>
            </a:pPr>
            <a:r>
              <a:rPr lang="zh-CN" altLang="en-US" sz="2000" b="1" baseline="-25000">
                <a:solidFill>
                  <a:srgbClr val="000000"/>
                </a:solidFill>
                <a:ea typeface="宋体" pitchFamily="2" charset="-122"/>
                <a:cs typeface="Times New Roman" pitchFamily="18" charset="0"/>
              </a:rPr>
              <a:t>（</a:t>
            </a:r>
            <a:r>
              <a:rPr lang="en-US" altLang="zh-CN" sz="2000" b="1" baseline="-25000">
                <a:solidFill>
                  <a:srgbClr val="000000"/>
                </a:solidFill>
                <a:ea typeface="宋体" pitchFamily="2" charset="-122"/>
                <a:cs typeface="Times New Roman" pitchFamily="18" charset="0"/>
              </a:rPr>
              <a:t>9</a:t>
            </a:r>
            <a:r>
              <a:rPr lang="zh-CN" altLang="en-US" sz="2000" b="1" baseline="-25000">
                <a:solidFill>
                  <a:srgbClr val="000000"/>
                </a:solidFill>
                <a:ea typeface="宋体" pitchFamily="2" charset="-122"/>
                <a:cs typeface="Times New Roman" pitchFamily="18" charset="0"/>
              </a:rPr>
              <a:t>） </a:t>
            </a:r>
            <a:r>
              <a:rPr lang="en-US" altLang="zh-CN" sz="2000" b="1" baseline="-25000">
                <a:solidFill>
                  <a:srgbClr val="000000"/>
                </a:solidFill>
                <a:ea typeface="宋体" pitchFamily="2" charset="-122"/>
                <a:cs typeface="Times New Roman" pitchFamily="18" charset="0"/>
              </a:rPr>
              <a:t>END.</a:t>
            </a:r>
            <a:endParaRPr lang="zh-CN" altLang="en-US" sz="2000" b="1" baseline="-25000">
              <a:solidFill>
                <a:srgbClr val="000000"/>
              </a:solidFill>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idx="4294967295"/>
          </p:nvPr>
        </p:nvSpPr>
        <p:spPr/>
        <p:txBody>
          <a:bodyPr/>
          <a:lstStyle/>
          <a:p>
            <a:r>
              <a:rPr lang="en-US" altLang="zh-CN" b="0"/>
              <a:t>DIANA</a:t>
            </a:r>
            <a:r>
              <a:rPr lang="zh-CN" altLang="en-US"/>
              <a:t>算法例子</a:t>
            </a:r>
          </a:p>
        </p:txBody>
      </p:sp>
      <p:sp>
        <p:nvSpPr>
          <p:cNvPr id="1165316" name="Text Box 4"/>
          <p:cNvSpPr txBox="1">
            <a:spLocks noChangeArrowheads="1"/>
          </p:cNvSpPr>
          <p:nvPr/>
        </p:nvSpPr>
        <p:spPr bwMode="auto">
          <a:xfrm>
            <a:off x="468313" y="1196975"/>
            <a:ext cx="2595562" cy="3600450"/>
          </a:xfrm>
          <a:prstGeom prst="rect">
            <a:avLst/>
          </a:prstGeom>
          <a:solidFill>
            <a:srgbClr val="EEFB3F"/>
          </a:solidFill>
          <a:ln w="9525">
            <a:solidFill>
              <a:srgbClr val="000000"/>
            </a:solidFill>
            <a:miter lim="800000"/>
            <a:headEnd/>
            <a:tailEnd/>
          </a:ln>
        </p:spPr>
        <p:txBody>
          <a:bodyPr/>
          <a:lstStyle/>
          <a:p>
            <a:pPr>
              <a:spcBef>
                <a:spcPct val="10000"/>
              </a:spcBef>
            </a:pPr>
            <a:r>
              <a:rPr lang="zh-CN" altLang="en-US" sz="1200" b="1">
                <a:latin typeface="Times New Roman" pitchFamily="18" charset="0"/>
                <a:ea typeface="宋体" pitchFamily="2" charset="-122"/>
              </a:rPr>
              <a:t>序号	属性 </a:t>
            </a:r>
            <a:r>
              <a:rPr lang="en-US" altLang="zh-CN" sz="1200" b="1">
                <a:latin typeface="Times New Roman" pitchFamily="18" charset="0"/>
                <a:ea typeface="宋体" pitchFamily="2" charset="-122"/>
              </a:rPr>
              <a:t>1	</a:t>
            </a:r>
            <a:r>
              <a:rPr lang="zh-CN" altLang="en-US" sz="1200" b="1">
                <a:latin typeface="Times New Roman" pitchFamily="18" charset="0"/>
                <a:ea typeface="宋体" pitchFamily="2" charset="-122"/>
              </a:rPr>
              <a:t>属性 </a:t>
            </a:r>
            <a:r>
              <a:rPr lang="en-US" altLang="zh-CN" sz="1200" b="1">
                <a:latin typeface="Times New Roman" pitchFamily="18" charset="0"/>
                <a:ea typeface="宋体" pitchFamily="2" charset="-122"/>
              </a:rPr>
              <a:t>2	</a:t>
            </a:r>
          </a:p>
          <a:p>
            <a:pPr>
              <a:spcBef>
                <a:spcPct val="10000"/>
              </a:spcBef>
            </a:pPr>
            <a:r>
              <a:rPr lang="en-US" altLang="zh-CN" sz="1200" b="1">
                <a:latin typeface="Times New Roman" pitchFamily="18" charset="0"/>
                <a:ea typeface="宋体" pitchFamily="2" charset="-122"/>
              </a:rPr>
              <a:t>1	1	1	</a:t>
            </a:r>
          </a:p>
          <a:p>
            <a:pPr>
              <a:spcBef>
                <a:spcPct val="10000"/>
              </a:spcBef>
            </a:pPr>
            <a:r>
              <a:rPr lang="en-US" altLang="zh-CN" sz="1200" b="1">
                <a:latin typeface="Times New Roman" pitchFamily="18" charset="0"/>
                <a:ea typeface="宋体" pitchFamily="2" charset="-122"/>
              </a:rPr>
              <a:t>2	1	2	</a:t>
            </a:r>
          </a:p>
          <a:p>
            <a:pPr>
              <a:spcBef>
                <a:spcPct val="10000"/>
              </a:spcBef>
            </a:pPr>
            <a:r>
              <a:rPr lang="en-US" altLang="zh-CN" sz="1200" b="1">
                <a:latin typeface="Times New Roman" pitchFamily="18" charset="0"/>
                <a:ea typeface="宋体" pitchFamily="2" charset="-122"/>
              </a:rPr>
              <a:t>3	2	1	</a:t>
            </a:r>
          </a:p>
          <a:p>
            <a:pPr>
              <a:spcBef>
                <a:spcPct val="10000"/>
              </a:spcBef>
            </a:pPr>
            <a:r>
              <a:rPr lang="en-US" altLang="zh-CN" sz="1200" b="1">
                <a:latin typeface="Times New Roman" pitchFamily="18" charset="0"/>
                <a:ea typeface="宋体" pitchFamily="2" charset="-122"/>
              </a:rPr>
              <a:t>4	2	2	</a:t>
            </a:r>
          </a:p>
          <a:p>
            <a:pPr>
              <a:spcBef>
                <a:spcPct val="10000"/>
              </a:spcBef>
            </a:pPr>
            <a:r>
              <a:rPr lang="en-US" altLang="zh-CN" sz="1200" b="1">
                <a:latin typeface="Times New Roman" pitchFamily="18" charset="0"/>
                <a:ea typeface="宋体" pitchFamily="2" charset="-122"/>
              </a:rPr>
              <a:t>5	3	4	</a:t>
            </a:r>
          </a:p>
          <a:p>
            <a:pPr>
              <a:spcBef>
                <a:spcPct val="10000"/>
              </a:spcBef>
            </a:pPr>
            <a:r>
              <a:rPr lang="en-US" altLang="zh-CN" sz="1200" b="1">
                <a:latin typeface="Times New Roman" pitchFamily="18" charset="0"/>
                <a:ea typeface="宋体" pitchFamily="2" charset="-122"/>
              </a:rPr>
              <a:t>6	3	5	</a:t>
            </a:r>
          </a:p>
          <a:p>
            <a:pPr>
              <a:spcBef>
                <a:spcPct val="10000"/>
              </a:spcBef>
            </a:pPr>
            <a:r>
              <a:rPr lang="en-US" altLang="zh-CN" sz="1200" b="1">
                <a:latin typeface="Times New Roman" pitchFamily="18" charset="0"/>
                <a:ea typeface="宋体" pitchFamily="2" charset="-122"/>
              </a:rPr>
              <a:t>7	4	4	</a:t>
            </a:r>
          </a:p>
          <a:p>
            <a:pPr>
              <a:spcBef>
                <a:spcPct val="10000"/>
              </a:spcBef>
            </a:pPr>
            <a:r>
              <a:rPr lang="en-US" altLang="zh-CN" sz="1200" b="1">
                <a:latin typeface="Times New Roman" pitchFamily="18" charset="0"/>
                <a:ea typeface="宋体" pitchFamily="2" charset="-122"/>
              </a:rPr>
              <a:t>8	4	5	</a:t>
            </a:r>
          </a:p>
          <a:p>
            <a:pPr>
              <a:spcBef>
                <a:spcPct val="10000"/>
              </a:spcBef>
            </a:pPr>
            <a:endParaRPr lang="en-US" altLang="zh-CN" sz="1200" b="1" baseline="-25000">
              <a:ea typeface="宋体" pitchFamily="2" charset="-122"/>
            </a:endParaRPr>
          </a:p>
        </p:txBody>
      </p:sp>
      <p:sp>
        <p:nvSpPr>
          <p:cNvPr id="1165317" name="Text Box 5"/>
          <p:cNvSpPr txBox="1">
            <a:spLocks noChangeArrowheads="1"/>
          </p:cNvSpPr>
          <p:nvPr/>
        </p:nvSpPr>
        <p:spPr bwMode="auto">
          <a:xfrm>
            <a:off x="468313" y="5200650"/>
            <a:ext cx="7993062" cy="1657350"/>
          </a:xfrm>
          <a:prstGeom prst="rect">
            <a:avLst/>
          </a:prstGeom>
          <a:solidFill>
            <a:schemeClr val="accent1"/>
          </a:solidFill>
          <a:ln w="9525">
            <a:solidFill>
              <a:srgbClr val="000000"/>
            </a:solidFill>
            <a:miter lim="800000"/>
            <a:headEnd/>
            <a:tailEnd/>
          </a:ln>
        </p:spPr>
        <p:txBody>
          <a:bodyPr/>
          <a:lstStyle/>
          <a:p>
            <a:r>
              <a:rPr lang="zh-CN" altLang="en-US" sz="1400" b="1">
                <a:latin typeface="Times New Roman" pitchFamily="18" charset="0"/>
                <a:ea typeface="宋体" pitchFamily="2" charset="-122"/>
              </a:rPr>
              <a:t>步骤	具有最大直径的簇		</a:t>
            </a:r>
            <a:r>
              <a:rPr lang="en-US" altLang="zh-CN" sz="1400" b="1">
                <a:latin typeface="Times New Roman" pitchFamily="18" charset="0"/>
                <a:ea typeface="宋体" pitchFamily="2" charset="-122"/>
              </a:rPr>
              <a:t>splinter group	Old party	</a:t>
            </a:r>
          </a:p>
          <a:p>
            <a:r>
              <a:rPr lang="en-US" altLang="zh-CN" sz="1400" b="1">
                <a:latin typeface="Times New Roman" pitchFamily="18" charset="0"/>
                <a:ea typeface="宋体" pitchFamily="2" charset="-122"/>
              </a:rPr>
              <a:t>1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{1}		{2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a:t>
            </a:r>
          </a:p>
          <a:p>
            <a:r>
              <a:rPr lang="en-US" altLang="zh-CN" sz="1400" b="1">
                <a:latin typeface="Times New Roman" pitchFamily="18" charset="0"/>
                <a:ea typeface="宋体" pitchFamily="2" charset="-122"/>
              </a:rPr>
              <a:t>2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		{3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a:t>
            </a:r>
          </a:p>
          <a:p>
            <a:r>
              <a:rPr lang="en-US" altLang="zh-CN" sz="1400" b="1">
                <a:latin typeface="Times New Roman" pitchFamily="18" charset="0"/>
                <a:ea typeface="宋体" pitchFamily="2" charset="-122"/>
              </a:rPr>
              <a:t>3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		{4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a:t>
            </a:r>
          </a:p>
          <a:p>
            <a:r>
              <a:rPr lang="en-US" altLang="zh-CN" sz="1400" b="1">
                <a:latin typeface="Times New Roman" pitchFamily="18" charset="0"/>
                <a:ea typeface="宋体" pitchFamily="2" charset="-122"/>
              </a:rPr>
              <a:t>4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	{5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a:t>
            </a:r>
          </a:p>
          <a:p>
            <a:r>
              <a:rPr lang="en-US" altLang="zh-CN" sz="1400" b="1">
                <a:latin typeface="Times New Roman" pitchFamily="18" charset="0"/>
                <a:ea typeface="宋体" pitchFamily="2" charset="-122"/>
              </a:rPr>
              <a:t>5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{1</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2</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3</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4}	{5</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6</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7</a:t>
            </a:r>
            <a:r>
              <a:rPr lang="zh-CN" altLang="en-US" sz="1400" b="1">
                <a:latin typeface="Times New Roman" pitchFamily="18" charset="0"/>
                <a:ea typeface="宋体" pitchFamily="2" charset="-122"/>
              </a:rPr>
              <a:t>，</a:t>
            </a:r>
            <a:r>
              <a:rPr lang="en-US" altLang="zh-CN" sz="1400" b="1">
                <a:latin typeface="Times New Roman" pitchFamily="18" charset="0"/>
                <a:ea typeface="宋体" pitchFamily="2" charset="-122"/>
              </a:rPr>
              <a:t>8}   </a:t>
            </a:r>
            <a:r>
              <a:rPr lang="zh-CN" altLang="en-US" sz="1400" b="1">
                <a:latin typeface="Times New Roman" pitchFamily="18" charset="0"/>
                <a:ea typeface="宋体" pitchFamily="2" charset="-122"/>
              </a:rPr>
              <a:t>终止	</a:t>
            </a:r>
          </a:p>
          <a:p>
            <a:endParaRPr lang="zh-CN" altLang="en-US" sz="1400" b="1" baseline="-25000">
              <a:ea typeface="宋体" pitchFamily="2" charset="-122"/>
            </a:endParaRPr>
          </a:p>
        </p:txBody>
      </p:sp>
      <p:sp>
        <p:nvSpPr>
          <p:cNvPr id="1165318" name="Text Box 6"/>
          <p:cNvSpPr txBox="1">
            <a:spLocks noChangeArrowheads="1"/>
          </p:cNvSpPr>
          <p:nvPr/>
        </p:nvSpPr>
        <p:spPr bwMode="auto">
          <a:xfrm>
            <a:off x="3348038" y="1125538"/>
            <a:ext cx="5795962" cy="35496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nSpc>
                <a:spcPct val="105000"/>
              </a:lnSpc>
            </a:pPr>
            <a:r>
              <a:rPr lang="zh-CN" altLang="en-US" sz="1800" b="1" baseline="-25000">
                <a:latin typeface="Tahoma" pitchFamily="34" charset="0"/>
                <a:ea typeface="宋体" pitchFamily="2" charset="-122"/>
              </a:rPr>
              <a:t>第</a:t>
            </a:r>
            <a:r>
              <a:rPr lang="en-US" altLang="zh-CN" sz="1800" b="1" baseline="-25000">
                <a:latin typeface="Tahoma" pitchFamily="34" charset="0"/>
                <a:ea typeface="宋体" pitchFamily="2" charset="-122"/>
              </a:rPr>
              <a:t>1</a:t>
            </a:r>
            <a:r>
              <a:rPr lang="zh-CN" altLang="en-US" sz="1800" b="1" baseline="-25000">
                <a:latin typeface="Tahoma" pitchFamily="34" charset="0"/>
                <a:ea typeface="宋体" pitchFamily="2" charset="-122"/>
              </a:rPr>
              <a:t>步，找到具有最大直径的簇，对簇中的每个点计算平均相异度（假定采用是欧式距离）。</a:t>
            </a:r>
          </a:p>
          <a:p>
            <a:pPr>
              <a:lnSpc>
                <a:spcPct val="105000"/>
              </a:lnSpc>
            </a:pPr>
            <a:r>
              <a:rPr lang="en-US" altLang="zh-CN" sz="1800" b="1" baseline="-25000">
                <a:latin typeface="Tahoma" pitchFamily="34" charset="0"/>
                <a:ea typeface="宋体" pitchFamily="2" charset="-122"/>
              </a:rPr>
              <a:t>     1</a:t>
            </a:r>
            <a:r>
              <a:rPr lang="zh-CN" altLang="en-US" sz="1800" b="1" baseline="-25000">
                <a:latin typeface="Tahoma" pitchFamily="34" charset="0"/>
                <a:ea typeface="宋体" pitchFamily="2" charset="-122"/>
              </a:rPr>
              <a:t>的平均距离：（</a:t>
            </a:r>
            <a:r>
              <a:rPr lang="en-US" altLang="zh-CN" sz="1800" b="1" baseline="-25000">
                <a:latin typeface="Tahoma" pitchFamily="34" charset="0"/>
                <a:ea typeface="宋体" pitchFamily="2" charset="-122"/>
              </a:rPr>
              <a:t>1+1+1.414+3.6+4.24+4.47+5</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/7=2.96</a:t>
            </a:r>
          </a:p>
          <a:p>
            <a:pPr>
              <a:lnSpc>
                <a:spcPct val="105000"/>
              </a:lnSpc>
            </a:pPr>
            <a:r>
              <a:rPr lang="zh-CN" altLang="en-US" sz="1800" b="1" baseline="-25000">
                <a:latin typeface="Tahoma" pitchFamily="34" charset="0"/>
                <a:ea typeface="宋体" pitchFamily="2" charset="-122"/>
              </a:rPr>
              <a:t>     类似地，</a:t>
            </a:r>
            <a:r>
              <a:rPr lang="en-US" altLang="zh-CN" sz="1800" b="1" baseline="-25000">
                <a:latin typeface="Tahoma" pitchFamily="34" charset="0"/>
                <a:ea typeface="宋体" pitchFamily="2" charset="-122"/>
              </a:rPr>
              <a:t>2</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2.526</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3</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2.68</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4</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2.18</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5</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2.18</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6</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2.68</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7</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2.526</a:t>
            </a:r>
            <a:r>
              <a:rPr lang="zh-CN" altLang="en-US" sz="1800" b="1" baseline="-25000">
                <a:latin typeface="Tahoma" pitchFamily="34" charset="0"/>
                <a:ea typeface="宋体" pitchFamily="2" charset="-122"/>
              </a:rPr>
              <a:t>；</a:t>
            </a:r>
            <a:r>
              <a:rPr lang="en-US" altLang="zh-CN" sz="1800" b="1" baseline="-25000">
                <a:latin typeface="Tahoma" pitchFamily="34" charset="0"/>
                <a:ea typeface="宋体" pitchFamily="2" charset="-122"/>
              </a:rPr>
              <a:t>8</a:t>
            </a:r>
            <a:r>
              <a:rPr lang="zh-CN" altLang="en-US" sz="1800" b="1" baseline="-25000">
                <a:latin typeface="Tahoma" pitchFamily="34" charset="0"/>
                <a:ea typeface="宋体" pitchFamily="2" charset="-122"/>
              </a:rPr>
              <a:t>的平均距离为</a:t>
            </a:r>
            <a:r>
              <a:rPr lang="en-US" altLang="zh-CN" sz="1800" b="1" baseline="-25000">
                <a:latin typeface="Tahoma" pitchFamily="34" charset="0"/>
                <a:ea typeface="宋体" pitchFamily="2" charset="-122"/>
              </a:rPr>
              <a:t>2.96</a:t>
            </a:r>
            <a:r>
              <a:rPr lang="zh-CN" altLang="en-US" sz="1800" b="1" baseline="-25000">
                <a:latin typeface="Tahoma" pitchFamily="34" charset="0"/>
                <a:ea typeface="宋体" pitchFamily="2" charset="-122"/>
              </a:rPr>
              <a:t>。</a:t>
            </a:r>
          </a:p>
          <a:p>
            <a:pPr>
              <a:lnSpc>
                <a:spcPct val="105000"/>
              </a:lnSpc>
            </a:pPr>
            <a:r>
              <a:rPr lang="zh-CN" altLang="en-US" sz="1800" b="1" baseline="-25000">
                <a:latin typeface="Tahoma" pitchFamily="34" charset="0"/>
                <a:ea typeface="宋体" pitchFamily="2" charset="-122"/>
              </a:rPr>
              <a:t>     挑出平均相异度最大的点</a:t>
            </a:r>
            <a:r>
              <a:rPr lang="en-US" altLang="zh-CN" sz="1800" b="1" baseline="-25000">
                <a:latin typeface="Tahoma" pitchFamily="34" charset="0"/>
                <a:ea typeface="宋体" pitchFamily="2" charset="-122"/>
              </a:rPr>
              <a:t>1</a:t>
            </a:r>
            <a:r>
              <a:rPr lang="zh-CN" altLang="en-US" sz="1800" b="1" baseline="-25000">
                <a:latin typeface="Tahoma" pitchFamily="34" charset="0"/>
                <a:ea typeface="宋体" pitchFamily="2" charset="-122"/>
              </a:rPr>
              <a:t>放到</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中，剩余点在</a:t>
            </a:r>
            <a:r>
              <a:rPr lang="en-US" altLang="zh-CN" sz="1800" b="1" baseline="-25000">
                <a:latin typeface="Tahoma" pitchFamily="34" charset="0"/>
                <a:ea typeface="宋体" pitchFamily="2" charset="-122"/>
              </a:rPr>
              <a:t>old party</a:t>
            </a:r>
            <a:r>
              <a:rPr lang="zh-CN" altLang="en-US" sz="1800" b="1" baseline="-25000">
                <a:latin typeface="Tahoma" pitchFamily="34" charset="0"/>
                <a:ea typeface="宋体" pitchFamily="2" charset="-122"/>
              </a:rPr>
              <a:t>中。</a:t>
            </a:r>
          </a:p>
          <a:p>
            <a:pPr>
              <a:lnSpc>
                <a:spcPct val="105000"/>
              </a:lnSpc>
            </a:pPr>
            <a:endParaRPr lang="zh-CN" altLang="en-US" sz="1800" b="1" baseline="-25000">
              <a:latin typeface="Tahoma" pitchFamily="34" charset="0"/>
              <a:ea typeface="宋体" pitchFamily="2" charset="-122"/>
            </a:endParaRPr>
          </a:p>
          <a:p>
            <a:pPr>
              <a:lnSpc>
                <a:spcPct val="105000"/>
              </a:lnSpc>
            </a:pPr>
            <a:r>
              <a:rPr lang="zh-CN" altLang="en-US" sz="1800" b="1" baseline="-25000">
                <a:latin typeface="Tahoma" pitchFamily="34" charset="0"/>
                <a:ea typeface="宋体" pitchFamily="2" charset="-122"/>
              </a:rPr>
              <a:t>第</a:t>
            </a:r>
            <a:r>
              <a:rPr lang="en-US" altLang="zh-CN" sz="1800" b="1" baseline="-25000">
                <a:latin typeface="Tahoma" pitchFamily="34" charset="0"/>
                <a:ea typeface="宋体" pitchFamily="2" charset="-122"/>
              </a:rPr>
              <a:t>2</a:t>
            </a:r>
            <a:r>
              <a:rPr lang="zh-CN" altLang="en-US" sz="1800" b="1" baseline="-25000">
                <a:latin typeface="Tahoma" pitchFamily="34" charset="0"/>
                <a:ea typeface="宋体" pitchFamily="2" charset="-122"/>
              </a:rPr>
              <a:t>步，在</a:t>
            </a:r>
            <a:r>
              <a:rPr lang="en-US" altLang="zh-CN" sz="1800" b="1" baseline="-25000">
                <a:latin typeface="Tahoma" pitchFamily="34" charset="0"/>
                <a:ea typeface="宋体" pitchFamily="2" charset="-122"/>
              </a:rPr>
              <a:t>old party</a:t>
            </a:r>
            <a:r>
              <a:rPr lang="zh-CN" altLang="en-US" sz="1800" b="1" baseline="-25000">
                <a:latin typeface="Tahoma" pitchFamily="34" charset="0"/>
                <a:ea typeface="宋体" pitchFamily="2" charset="-122"/>
              </a:rPr>
              <a:t>里找出到最近的</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中的点的距离不大于到</a:t>
            </a:r>
            <a:r>
              <a:rPr lang="en-US" altLang="zh-CN" sz="1800" b="1" baseline="-25000">
                <a:latin typeface="Tahoma" pitchFamily="34" charset="0"/>
                <a:ea typeface="宋体" pitchFamily="2" charset="-122"/>
              </a:rPr>
              <a:t>old party</a:t>
            </a:r>
            <a:r>
              <a:rPr lang="zh-CN" altLang="en-US" sz="1800" b="1" baseline="-25000">
                <a:latin typeface="Tahoma" pitchFamily="34" charset="0"/>
                <a:ea typeface="宋体" pitchFamily="2" charset="-122"/>
              </a:rPr>
              <a:t>中最近的点的距离的点，将该点放入</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中，该点是</a:t>
            </a:r>
            <a:r>
              <a:rPr lang="en-US" altLang="zh-CN" sz="1800" b="1" baseline="-25000">
                <a:latin typeface="Tahoma" pitchFamily="34" charset="0"/>
                <a:ea typeface="宋体" pitchFamily="2" charset="-122"/>
              </a:rPr>
              <a:t>2</a:t>
            </a:r>
            <a:r>
              <a:rPr lang="zh-CN" altLang="en-US" sz="1800" b="1" baseline="-25000">
                <a:latin typeface="Tahoma" pitchFamily="34" charset="0"/>
                <a:ea typeface="宋体" pitchFamily="2" charset="-122"/>
              </a:rPr>
              <a:t>。</a:t>
            </a:r>
          </a:p>
          <a:p>
            <a:pPr>
              <a:lnSpc>
                <a:spcPct val="105000"/>
              </a:lnSpc>
            </a:pPr>
            <a:endParaRPr lang="zh-CN" altLang="en-US" sz="1800" b="1" baseline="-25000">
              <a:latin typeface="Tahoma" pitchFamily="34" charset="0"/>
              <a:ea typeface="宋体" pitchFamily="2" charset="-122"/>
            </a:endParaRPr>
          </a:p>
          <a:p>
            <a:pPr>
              <a:lnSpc>
                <a:spcPct val="105000"/>
              </a:lnSpc>
            </a:pPr>
            <a:r>
              <a:rPr lang="zh-CN" altLang="en-US" sz="1800" b="1" baseline="-25000">
                <a:latin typeface="Tahoma" pitchFamily="34" charset="0"/>
                <a:ea typeface="宋体" pitchFamily="2" charset="-122"/>
              </a:rPr>
              <a:t>第</a:t>
            </a:r>
            <a:r>
              <a:rPr lang="en-US" altLang="zh-CN" sz="1800" b="1" baseline="-25000">
                <a:latin typeface="Tahoma" pitchFamily="34" charset="0"/>
                <a:ea typeface="宋体" pitchFamily="2" charset="-122"/>
              </a:rPr>
              <a:t>3</a:t>
            </a:r>
            <a:r>
              <a:rPr lang="zh-CN" altLang="en-US" sz="1800" b="1" baseline="-25000">
                <a:latin typeface="Tahoma" pitchFamily="34" charset="0"/>
                <a:ea typeface="宋体" pitchFamily="2" charset="-122"/>
              </a:rPr>
              <a:t>步，重复第</a:t>
            </a:r>
            <a:r>
              <a:rPr lang="en-US" altLang="zh-CN" sz="1800" b="1" baseline="-25000">
                <a:latin typeface="Tahoma" pitchFamily="34" charset="0"/>
                <a:ea typeface="宋体" pitchFamily="2" charset="-122"/>
              </a:rPr>
              <a:t>2</a:t>
            </a:r>
            <a:r>
              <a:rPr lang="zh-CN" altLang="en-US" sz="1800" b="1" baseline="-25000">
                <a:latin typeface="Tahoma" pitchFamily="34" charset="0"/>
                <a:ea typeface="宋体" pitchFamily="2" charset="-122"/>
              </a:rPr>
              <a:t>步的工作，</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中放入点</a:t>
            </a:r>
            <a:r>
              <a:rPr lang="en-US" altLang="zh-CN" sz="1800" b="1" baseline="-25000">
                <a:latin typeface="Tahoma" pitchFamily="34" charset="0"/>
                <a:ea typeface="宋体" pitchFamily="2" charset="-122"/>
              </a:rPr>
              <a:t>3</a:t>
            </a:r>
            <a:r>
              <a:rPr lang="zh-CN" altLang="en-US" sz="1800" b="1" baseline="-25000">
                <a:latin typeface="Tahoma" pitchFamily="34" charset="0"/>
                <a:ea typeface="宋体" pitchFamily="2" charset="-122"/>
              </a:rPr>
              <a:t>。</a:t>
            </a:r>
          </a:p>
          <a:p>
            <a:pPr>
              <a:lnSpc>
                <a:spcPct val="105000"/>
              </a:lnSpc>
            </a:pPr>
            <a:endParaRPr lang="zh-CN" altLang="en-US" sz="1800" b="1" baseline="-25000">
              <a:latin typeface="Tahoma" pitchFamily="34" charset="0"/>
              <a:ea typeface="宋体" pitchFamily="2" charset="-122"/>
            </a:endParaRPr>
          </a:p>
          <a:p>
            <a:pPr>
              <a:lnSpc>
                <a:spcPct val="105000"/>
              </a:lnSpc>
            </a:pPr>
            <a:r>
              <a:rPr lang="zh-CN" altLang="en-US" sz="1800" b="1" baseline="-25000">
                <a:latin typeface="Tahoma" pitchFamily="34" charset="0"/>
                <a:ea typeface="宋体" pitchFamily="2" charset="-122"/>
              </a:rPr>
              <a:t>第</a:t>
            </a:r>
            <a:r>
              <a:rPr lang="en-US" altLang="zh-CN" sz="1800" b="1" baseline="-25000">
                <a:latin typeface="Tahoma" pitchFamily="34" charset="0"/>
                <a:ea typeface="宋体" pitchFamily="2" charset="-122"/>
              </a:rPr>
              <a:t>4</a:t>
            </a:r>
            <a:r>
              <a:rPr lang="zh-CN" altLang="en-US" sz="1800" b="1" baseline="-25000">
                <a:latin typeface="Tahoma" pitchFamily="34" charset="0"/>
                <a:ea typeface="宋体" pitchFamily="2" charset="-122"/>
              </a:rPr>
              <a:t>步，重复第</a:t>
            </a:r>
            <a:r>
              <a:rPr lang="en-US" altLang="zh-CN" sz="1800" b="1" baseline="-25000">
                <a:latin typeface="Tahoma" pitchFamily="34" charset="0"/>
                <a:ea typeface="宋体" pitchFamily="2" charset="-122"/>
              </a:rPr>
              <a:t>2</a:t>
            </a:r>
            <a:r>
              <a:rPr lang="zh-CN" altLang="en-US" sz="1800" b="1" baseline="-25000">
                <a:latin typeface="Tahoma" pitchFamily="34" charset="0"/>
                <a:ea typeface="宋体" pitchFamily="2" charset="-122"/>
              </a:rPr>
              <a:t>步的工作，</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中放入点</a:t>
            </a:r>
            <a:r>
              <a:rPr lang="en-US" altLang="zh-CN" sz="1800" b="1" baseline="-25000">
                <a:latin typeface="Tahoma" pitchFamily="34" charset="0"/>
                <a:ea typeface="宋体" pitchFamily="2" charset="-122"/>
              </a:rPr>
              <a:t>4</a:t>
            </a:r>
            <a:r>
              <a:rPr lang="zh-CN" altLang="en-US" sz="1800" b="1" baseline="-25000">
                <a:latin typeface="Tahoma" pitchFamily="34" charset="0"/>
                <a:ea typeface="宋体" pitchFamily="2" charset="-122"/>
              </a:rPr>
              <a:t>。</a:t>
            </a:r>
          </a:p>
          <a:p>
            <a:pPr>
              <a:lnSpc>
                <a:spcPct val="105000"/>
              </a:lnSpc>
            </a:pPr>
            <a:endParaRPr lang="zh-CN" altLang="en-US" sz="1800" b="1" baseline="-25000">
              <a:latin typeface="Tahoma" pitchFamily="34" charset="0"/>
              <a:ea typeface="宋体" pitchFamily="2" charset="-122"/>
            </a:endParaRPr>
          </a:p>
          <a:p>
            <a:pPr>
              <a:lnSpc>
                <a:spcPct val="105000"/>
              </a:lnSpc>
            </a:pPr>
            <a:r>
              <a:rPr lang="zh-CN" altLang="en-US" sz="1800" b="1" baseline="-25000">
                <a:latin typeface="Tahoma" pitchFamily="34" charset="0"/>
                <a:ea typeface="宋体" pitchFamily="2" charset="-122"/>
              </a:rPr>
              <a:t>第</a:t>
            </a:r>
            <a:r>
              <a:rPr lang="en-US" altLang="zh-CN" sz="1800" b="1" baseline="-25000">
                <a:latin typeface="Tahoma" pitchFamily="34" charset="0"/>
                <a:ea typeface="宋体" pitchFamily="2" charset="-122"/>
              </a:rPr>
              <a:t>5</a:t>
            </a:r>
            <a:r>
              <a:rPr lang="zh-CN" altLang="en-US" sz="1800" b="1" baseline="-25000">
                <a:latin typeface="Tahoma" pitchFamily="34" charset="0"/>
                <a:ea typeface="宋体" pitchFamily="2" charset="-122"/>
              </a:rPr>
              <a:t>步，没有在</a:t>
            </a:r>
            <a:r>
              <a:rPr lang="en-US" altLang="zh-CN" sz="1800" b="1" baseline="-25000">
                <a:latin typeface="Tahoma" pitchFamily="34" charset="0"/>
                <a:ea typeface="宋体" pitchFamily="2" charset="-122"/>
              </a:rPr>
              <a:t>old party</a:t>
            </a:r>
            <a:r>
              <a:rPr lang="zh-CN" altLang="en-US" sz="1800" b="1" baseline="-25000">
                <a:latin typeface="Tahoma" pitchFamily="34" charset="0"/>
                <a:ea typeface="宋体" pitchFamily="2" charset="-122"/>
              </a:rPr>
              <a:t>中的点放入了</a:t>
            </a:r>
            <a:r>
              <a:rPr lang="en-US" altLang="zh-CN" sz="1800" b="1" baseline="-25000">
                <a:latin typeface="Tahoma" pitchFamily="34" charset="0"/>
                <a:ea typeface="宋体" pitchFamily="2" charset="-122"/>
              </a:rPr>
              <a:t>splinter group</a:t>
            </a:r>
            <a:r>
              <a:rPr lang="zh-CN" altLang="en-US" sz="1800" b="1" baseline="-25000">
                <a:latin typeface="Tahoma" pitchFamily="34" charset="0"/>
                <a:ea typeface="宋体" pitchFamily="2" charset="-122"/>
              </a:rPr>
              <a:t>中且达到终止条件（</a:t>
            </a:r>
            <a:r>
              <a:rPr lang="en-US" altLang="zh-CN" sz="1800" b="1" baseline="-25000">
                <a:latin typeface="Tahoma" pitchFamily="34" charset="0"/>
                <a:ea typeface="宋体" pitchFamily="2" charset="-122"/>
              </a:rPr>
              <a:t>k-2</a:t>
            </a:r>
            <a:r>
              <a:rPr lang="zh-CN" altLang="en-US" sz="1800" b="1" baseline="-25000">
                <a:latin typeface="Tahoma" pitchFamily="34" charset="0"/>
                <a:ea typeface="宋体" pitchFamily="2" charset="-122"/>
              </a:rPr>
              <a:t>），程序终止。如果没有到终止条件，因该从分裂好的簇中选一个直径最大的簇继续分裂。</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zh-CN" altLang="en-US"/>
              <a:t>密度聚类方法</a:t>
            </a:r>
          </a:p>
        </p:txBody>
      </p:sp>
      <p:sp>
        <p:nvSpPr>
          <p:cNvPr id="1166339" name="Rectangle 3"/>
          <p:cNvSpPr>
            <a:spLocks noGrp="1" noChangeArrowheads="1"/>
          </p:cNvSpPr>
          <p:nvPr>
            <p:ph type="body" idx="1"/>
          </p:nvPr>
        </p:nvSpPr>
        <p:spPr/>
        <p:txBody>
          <a:bodyPr/>
          <a:lstStyle/>
          <a:p>
            <a:r>
              <a:rPr lang="zh-CN" altLang="en-US"/>
              <a:t>基本思想：只要一个区域中的点的密度大于某个域值，就把它加到与之相近的聚类中去。</a:t>
            </a:r>
          </a:p>
          <a:p>
            <a:r>
              <a:rPr lang="zh-CN" altLang="en-US"/>
              <a:t>这类算法能克服基于距离的算法只能发现</a:t>
            </a:r>
            <a:r>
              <a:rPr lang="zh-CN" altLang="en-US">
                <a:latin typeface="Tahoma"/>
              </a:rPr>
              <a:t>“</a:t>
            </a:r>
            <a:r>
              <a:rPr lang="zh-CN" altLang="en-US"/>
              <a:t>类圆形</a:t>
            </a:r>
            <a:r>
              <a:rPr lang="zh-CN" altLang="en-US">
                <a:latin typeface="Tahoma"/>
              </a:rPr>
              <a:t>”</a:t>
            </a:r>
            <a:r>
              <a:rPr lang="zh-CN" altLang="en-US"/>
              <a:t>的聚类的缺点，可发现任意形状的聚类，且对噪声数据不敏感。但计算密度单元的计算复杂度大，需要建立空间索引来降低计算量，且对数据维数的伸缩性较差。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zh-CN" altLang="en-US"/>
              <a:t>聚类分析的基本概念</a:t>
            </a:r>
          </a:p>
        </p:txBody>
      </p:sp>
      <p:sp>
        <p:nvSpPr>
          <p:cNvPr id="1107971" name="Rectangle 3"/>
          <p:cNvSpPr>
            <a:spLocks noGrp="1" noChangeArrowheads="1"/>
          </p:cNvSpPr>
          <p:nvPr>
            <p:ph type="body" idx="1"/>
          </p:nvPr>
        </p:nvSpPr>
        <p:spPr/>
        <p:txBody>
          <a:bodyPr/>
          <a:lstStyle/>
          <a:p>
            <a:r>
              <a:rPr lang="zh-CN" altLang="en-US">
                <a:ea typeface="宋体" pitchFamily="2" charset="-122"/>
              </a:rPr>
              <a:t>簇（</a:t>
            </a:r>
            <a:r>
              <a:rPr lang="en-US" altLang="zh-CN">
                <a:ea typeface="宋体" pitchFamily="2" charset="-122"/>
              </a:rPr>
              <a:t>Cluster）:</a:t>
            </a:r>
            <a:r>
              <a:rPr lang="zh-CN" altLang="en-US">
                <a:ea typeface="宋体" pitchFamily="2" charset="-122"/>
              </a:rPr>
              <a:t>一个数据对象的集合</a:t>
            </a:r>
            <a:endParaRPr lang="en-US" altLang="zh-CN">
              <a:ea typeface="宋体" pitchFamily="2" charset="-122"/>
            </a:endParaRPr>
          </a:p>
          <a:p>
            <a:pPr lvl="1"/>
            <a:r>
              <a:rPr lang="zh-CN" altLang="en-US"/>
              <a:t>在同一个类中，对象之间具有相似性；</a:t>
            </a:r>
          </a:p>
          <a:p>
            <a:pPr lvl="1"/>
            <a:r>
              <a:rPr lang="zh-CN" altLang="en-US"/>
              <a:t>不同类的对象之间是相异的。</a:t>
            </a:r>
          </a:p>
          <a:p>
            <a:r>
              <a:rPr lang="zh-CN" altLang="en-US">
                <a:ea typeface="宋体" pitchFamily="2" charset="-122"/>
              </a:rPr>
              <a:t>聚类分析</a:t>
            </a:r>
          </a:p>
          <a:p>
            <a:pPr lvl="1"/>
            <a:r>
              <a:rPr lang="zh-CN" altLang="en-US"/>
              <a:t>把一个给定的数据对象集合分成不同的簇，使同一簇内的对象尽量相似，不同簇内的对象尽量相异；</a:t>
            </a:r>
          </a:p>
          <a:p>
            <a:r>
              <a:rPr lang="zh-CN" altLang="en-US">
                <a:ea typeface="宋体" pitchFamily="2" charset="-122"/>
              </a:rPr>
              <a:t>聚类是一种无监督分类法: 没有预先指定的类别；</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zh-CN" altLang="en-US"/>
              <a:t>聚类图示</a:t>
            </a:r>
          </a:p>
        </p:txBody>
      </p:sp>
      <p:grpSp>
        <p:nvGrpSpPr>
          <p:cNvPr id="1110020" name="Group 4"/>
          <p:cNvGrpSpPr>
            <a:grpSpLocks/>
          </p:cNvGrpSpPr>
          <p:nvPr/>
        </p:nvGrpSpPr>
        <p:grpSpPr bwMode="auto">
          <a:xfrm>
            <a:off x="1187450" y="2276475"/>
            <a:ext cx="6318250" cy="2209800"/>
            <a:chOff x="480" y="2640"/>
            <a:chExt cx="3980" cy="1392"/>
          </a:xfrm>
        </p:grpSpPr>
        <p:sp>
          <p:nvSpPr>
            <p:cNvPr id="1110021" name="Oval 5"/>
            <p:cNvSpPr>
              <a:spLocks noChangeArrowheads="1"/>
            </p:cNvSpPr>
            <p:nvPr/>
          </p:nvSpPr>
          <p:spPr bwMode="auto">
            <a:xfrm>
              <a:off x="2976" y="3545"/>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2" name="Oval 6"/>
            <p:cNvSpPr>
              <a:spLocks noChangeArrowheads="1"/>
            </p:cNvSpPr>
            <p:nvPr/>
          </p:nvSpPr>
          <p:spPr bwMode="auto">
            <a:xfrm>
              <a:off x="3072" y="3641"/>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3" name="Oval 7"/>
            <p:cNvSpPr>
              <a:spLocks noChangeArrowheads="1"/>
            </p:cNvSpPr>
            <p:nvPr/>
          </p:nvSpPr>
          <p:spPr bwMode="auto">
            <a:xfrm>
              <a:off x="3072" y="3497"/>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4" name="Oval 8"/>
            <p:cNvSpPr>
              <a:spLocks noChangeArrowheads="1"/>
            </p:cNvSpPr>
            <p:nvPr/>
          </p:nvSpPr>
          <p:spPr bwMode="auto">
            <a:xfrm>
              <a:off x="3168" y="3593"/>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5" name="Oval 9"/>
            <p:cNvSpPr>
              <a:spLocks noChangeArrowheads="1"/>
            </p:cNvSpPr>
            <p:nvPr/>
          </p:nvSpPr>
          <p:spPr bwMode="auto">
            <a:xfrm>
              <a:off x="2976" y="3401"/>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6" name="Oval 10"/>
            <p:cNvSpPr>
              <a:spLocks noChangeArrowheads="1"/>
            </p:cNvSpPr>
            <p:nvPr/>
          </p:nvSpPr>
          <p:spPr bwMode="auto">
            <a:xfrm>
              <a:off x="3168" y="3401"/>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7" name="Oval 11"/>
            <p:cNvSpPr>
              <a:spLocks noChangeArrowheads="1"/>
            </p:cNvSpPr>
            <p:nvPr/>
          </p:nvSpPr>
          <p:spPr bwMode="auto">
            <a:xfrm>
              <a:off x="3264" y="3497"/>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8" name="Oval 12"/>
            <p:cNvSpPr>
              <a:spLocks noChangeArrowheads="1"/>
            </p:cNvSpPr>
            <p:nvPr/>
          </p:nvSpPr>
          <p:spPr bwMode="auto">
            <a:xfrm>
              <a:off x="3216" y="3689"/>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29" name="Oval 13"/>
            <p:cNvSpPr>
              <a:spLocks noChangeArrowheads="1"/>
            </p:cNvSpPr>
            <p:nvPr/>
          </p:nvSpPr>
          <p:spPr bwMode="auto">
            <a:xfrm>
              <a:off x="3312" y="3353"/>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0" name="Oval 14"/>
            <p:cNvSpPr>
              <a:spLocks noChangeArrowheads="1"/>
            </p:cNvSpPr>
            <p:nvPr/>
          </p:nvSpPr>
          <p:spPr bwMode="auto">
            <a:xfrm>
              <a:off x="3120" y="3257"/>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1" name="Oval 15"/>
            <p:cNvSpPr>
              <a:spLocks noChangeArrowheads="1"/>
            </p:cNvSpPr>
            <p:nvPr/>
          </p:nvSpPr>
          <p:spPr bwMode="auto">
            <a:xfrm>
              <a:off x="2976" y="3929"/>
              <a:ext cx="48" cy="48"/>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2" name="Oval 16"/>
            <p:cNvSpPr>
              <a:spLocks noChangeArrowheads="1"/>
            </p:cNvSpPr>
            <p:nvPr/>
          </p:nvSpPr>
          <p:spPr bwMode="auto">
            <a:xfrm>
              <a:off x="3312" y="3785"/>
              <a:ext cx="48" cy="48"/>
            </a:xfrm>
            <a:prstGeom prst="ellipse">
              <a:avLst/>
            </a:prstGeom>
            <a:solidFill>
              <a:srgbClr val="008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3" name="Oval 17"/>
            <p:cNvSpPr>
              <a:spLocks noChangeArrowheads="1"/>
            </p:cNvSpPr>
            <p:nvPr/>
          </p:nvSpPr>
          <p:spPr bwMode="auto">
            <a:xfrm>
              <a:off x="2784" y="3305"/>
              <a:ext cx="48" cy="48"/>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4" name="Oval 18"/>
            <p:cNvSpPr>
              <a:spLocks noChangeArrowheads="1"/>
            </p:cNvSpPr>
            <p:nvPr/>
          </p:nvSpPr>
          <p:spPr bwMode="auto">
            <a:xfrm>
              <a:off x="2352" y="3497"/>
              <a:ext cx="48" cy="48"/>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5" name="Oval 19"/>
            <p:cNvSpPr>
              <a:spLocks noChangeArrowheads="1"/>
            </p:cNvSpPr>
            <p:nvPr/>
          </p:nvSpPr>
          <p:spPr bwMode="auto">
            <a:xfrm>
              <a:off x="2880" y="3209"/>
              <a:ext cx="672" cy="672"/>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36" name="Text Box 20"/>
            <p:cNvSpPr txBox="1">
              <a:spLocks noChangeArrowheads="1"/>
            </p:cNvSpPr>
            <p:nvPr/>
          </p:nvSpPr>
          <p:spPr bwMode="auto">
            <a:xfrm>
              <a:off x="3446" y="3010"/>
              <a:ext cx="10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Arial" pitchFamily="34" charset="0"/>
                  <a:ea typeface="宋体" pitchFamily="2" charset="-122"/>
                </a:rPr>
                <a:t>Cluster 1</a:t>
              </a:r>
            </a:p>
          </p:txBody>
        </p:sp>
        <p:sp>
          <p:nvSpPr>
            <p:cNvPr id="1110037" name="Text Box 21"/>
            <p:cNvSpPr txBox="1">
              <a:spLocks noChangeArrowheads="1"/>
            </p:cNvSpPr>
            <p:nvPr/>
          </p:nvSpPr>
          <p:spPr bwMode="auto">
            <a:xfrm>
              <a:off x="480" y="3312"/>
              <a:ext cx="10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Arial" pitchFamily="34" charset="0"/>
                  <a:ea typeface="宋体" pitchFamily="2" charset="-122"/>
                </a:rPr>
                <a:t>Cluster 2</a:t>
              </a:r>
            </a:p>
          </p:txBody>
        </p:sp>
        <p:grpSp>
          <p:nvGrpSpPr>
            <p:cNvPr id="1110038" name="Group 22"/>
            <p:cNvGrpSpPr>
              <a:grpSpLocks/>
            </p:cNvGrpSpPr>
            <p:nvPr/>
          </p:nvGrpSpPr>
          <p:grpSpPr bwMode="auto">
            <a:xfrm>
              <a:off x="1344" y="3456"/>
              <a:ext cx="864" cy="576"/>
              <a:chOff x="1920" y="3593"/>
              <a:chExt cx="864" cy="576"/>
            </a:xfrm>
          </p:grpSpPr>
          <p:sp>
            <p:nvSpPr>
              <p:cNvPr id="1110039" name="Oval 23"/>
              <p:cNvSpPr>
                <a:spLocks noChangeArrowheads="1"/>
              </p:cNvSpPr>
              <p:nvPr/>
            </p:nvSpPr>
            <p:spPr bwMode="auto">
              <a:xfrm>
                <a:off x="2064" y="3689"/>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0" name="Oval 24"/>
              <p:cNvSpPr>
                <a:spLocks noChangeArrowheads="1"/>
              </p:cNvSpPr>
              <p:nvPr/>
            </p:nvSpPr>
            <p:spPr bwMode="auto">
              <a:xfrm>
                <a:off x="2064" y="3833"/>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1" name="Oval 25"/>
              <p:cNvSpPr>
                <a:spLocks noChangeArrowheads="1"/>
              </p:cNvSpPr>
              <p:nvPr/>
            </p:nvSpPr>
            <p:spPr bwMode="auto">
              <a:xfrm>
                <a:off x="2160" y="3785"/>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2" name="Oval 26"/>
              <p:cNvSpPr>
                <a:spLocks noChangeArrowheads="1"/>
              </p:cNvSpPr>
              <p:nvPr/>
            </p:nvSpPr>
            <p:spPr bwMode="auto">
              <a:xfrm>
                <a:off x="2160" y="3929"/>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3" name="Oval 27"/>
              <p:cNvSpPr>
                <a:spLocks noChangeArrowheads="1"/>
              </p:cNvSpPr>
              <p:nvPr/>
            </p:nvSpPr>
            <p:spPr bwMode="auto">
              <a:xfrm>
                <a:off x="2256" y="3881"/>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4" name="Oval 28"/>
              <p:cNvSpPr>
                <a:spLocks noChangeArrowheads="1"/>
              </p:cNvSpPr>
              <p:nvPr/>
            </p:nvSpPr>
            <p:spPr bwMode="auto">
              <a:xfrm>
                <a:off x="2352" y="3881"/>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5" name="Oval 29"/>
              <p:cNvSpPr>
                <a:spLocks noChangeArrowheads="1"/>
              </p:cNvSpPr>
              <p:nvPr/>
            </p:nvSpPr>
            <p:spPr bwMode="auto">
              <a:xfrm flipV="1">
                <a:off x="2304" y="3785"/>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6" name="Oval 30"/>
              <p:cNvSpPr>
                <a:spLocks noChangeArrowheads="1"/>
              </p:cNvSpPr>
              <p:nvPr/>
            </p:nvSpPr>
            <p:spPr bwMode="auto">
              <a:xfrm>
                <a:off x="2448" y="3929"/>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7" name="Oval 31"/>
              <p:cNvSpPr>
                <a:spLocks noChangeArrowheads="1"/>
              </p:cNvSpPr>
              <p:nvPr/>
            </p:nvSpPr>
            <p:spPr bwMode="auto">
              <a:xfrm>
                <a:off x="2448" y="3881"/>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8" name="Oval 32"/>
              <p:cNvSpPr>
                <a:spLocks noChangeArrowheads="1"/>
              </p:cNvSpPr>
              <p:nvPr/>
            </p:nvSpPr>
            <p:spPr bwMode="auto">
              <a:xfrm>
                <a:off x="2352" y="3977"/>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49" name="Oval 33"/>
              <p:cNvSpPr>
                <a:spLocks noChangeArrowheads="1"/>
              </p:cNvSpPr>
              <p:nvPr/>
            </p:nvSpPr>
            <p:spPr bwMode="auto">
              <a:xfrm>
                <a:off x="2544" y="3977"/>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0" name="Oval 34"/>
              <p:cNvSpPr>
                <a:spLocks noChangeArrowheads="1"/>
              </p:cNvSpPr>
              <p:nvPr/>
            </p:nvSpPr>
            <p:spPr bwMode="auto">
              <a:xfrm>
                <a:off x="2496" y="3929"/>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1" name="Oval 35"/>
              <p:cNvSpPr>
                <a:spLocks noChangeArrowheads="1"/>
              </p:cNvSpPr>
              <p:nvPr/>
            </p:nvSpPr>
            <p:spPr bwMode="auto">
              <a:xfrm>
                <a:off x="2544" y="3833"/>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2" name="Oval 36"/>
              <p:cNvSpPr>
                <a:spLocks noChangeArrowheads="1"/>
              </p:cNvSpPr>
              <p:nvPr/>
            </p:nvSpPr>
            <p:spPr bwMode="auto">
              <a:xfrm>
                <a:off x="2640" y="3881"/>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3" name="Oval 37"/>
              <p:cNvSpPr>
                <a:spLocks noChangeArrowheads="1"/>
              </p:cNvSpPr>
              <p:nvPr/>
            </p:nvSpPr>
            <p:spPr bwMode="auto">
              <a:xfrm>
                <a:off x="2592" y="3737"/>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4" name="Oval 38"/>
              <p:cNvSpPr>
                <a:spLocks noChangeArrowheads="1"/>
              </p:cNvSpPr>
              <p:nvPr/>
            </p:nvSpPr>
            <p:spPr bwMode="auto">
              <a:xfrm>
                <a:off x="2448" y="4073"/>
                <a:ext cx="48"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055" name="Oval 39"/>
              <p:cNvSpPr>
                <a:spLocks noChangeArrowheads="1"/>
              </p:cNvSpPr>
              <p:nvPr/>
            </p:nvSpPr>
            <p:spPr bwMode="auto">
              <a:xfrm>
                <a:off x="1920" y="3593"/>
                <a:ext cx="864" cy="576"/>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10056" name="Text Box 40"/>
            <p:cNvSpPr txBox="1">
              <a:spLocks noChangeArrowheads="1"/>
            </p:cNvSpPr>
            <p:nvPr/>
          </p:nvSpPr>
          <p:spPr bwMode="auto">
            <a:xfrm>
              <a:off x="1248" y="2640"/>
              <a:ext cx="8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Arial" pitchFamily="34" charset="0"/>
                  <a:ea typeface="宋体" pitchFamily="2" charset="-122"/>
                </a:rPr>
                <a:t>Outliers</a:t>
              </a:r>
            </a:p>
          </p:txBody>
        </p:sp>
        <p:cxnSp>
          <p:nvCxnSpPr>
            <p:cNvPr id="1110057" name="AutoShape 41"/>
            <p:cNvCxnSpPr>
              <a:cxnSpLocks noChangeShapeType="1"/>
              <a:stCxn id="1110056" idx="3"/>
              <a:endCxn id="1110033" idx="2"/>
            </p:cNvCxnSpPr>
            <p:nvPr/>
          </p:nvCxnSpPr>
          <p:spPr bwMode="auto">
            <a:xfrm>
              <a:off x="2137" y="2804"/>
              <a:ext cx="647" cy="525"/>
            </a:xfrm>
            <a:prstGeom prst="straightConnector1">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0058" name="AutoShape 42"/>
            <p:cNvCxnSpPr>
              <a:cxnSpLocks noChangeShapeType="1"/>
              <a:stCxn id="1110056" idx="3"/>
              <a:endCxn id="1110034" idx="1"/>
            </p:cNvCxnSpPr>
            <p:nvPr/>
          </p:nvCxnSpPr>
          <p:spPr bwMode="auto">
            <a:xfrm>
              <a:off x="2137" y="2804"/>
              <a:ext cx="222" cy="700"/>
            </a:xfrm>
            <a:prstGeom prst="straightConnector1">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0059" name="AutoShape 43"/>
            <p:cNvCxnSpPr>
              <a:cxnSpLocks noChangeShapeType="1"/>
              <a:stCxn id="1110056" idx="3"/>
              <a:endCxn id="1110031" idx="1"/>
            </p:cNvCxnSpPr>
            <p:nvPr/>
          </p:nvCxnSpPr>
          <p:spPr bwMode="auto">
            <a:xfrm>
              <a:off x="2137" y="2804"/>
              <a:ext cx="846" cy="1132"/>
            </a:xfrm>
            <a:prstGeom prst="straightConnector1">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10060" name="Text Box 44"/>
          <p:cNvSpPr txBox="1">
            <a:spLocks noChangeArrowheads="1"/>
          </p:cNvSpPr>
          <p:nvPr/>
        </p:nvSpPr>
        <p:spPr bwMode="auto">
          <a:xfrm>
            <a:off x="2411413" y="1700213"/>
            <a:ext cx="12239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孤立点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zh-CN" altLang="en-US"/>
              <a:t>聚类与分类的对比</a:t>
            </a:r>
          </a:p>
        </p:txBody>
      </p:sp>
      <p:sp>
        <p:nvSpPr>
          <p:cNvPr id="1167363" name="Rectangle 3"/>
          <p:cNvSpPr>
            <a:spLocks noGrp="1" noChangeArrowheads="1"/>
          </p:cNvSpPr>
          <p:nvPr>
            <p:ph type="body" sz="half" idx="1"/>
          </p:nvPr>
        </p:nvSpPr>
        <p:spPr>
          <a:xfrm>
            <a:off x="250825" y="1066800"/>
            <a:ext cx="8353425" cy="5791200"/>
          </a:xfrm>
        </p:spPr>
        <p:txBody>
          <a:bodyPr/>
          <a:lstStyle/>
          <a:p>
            <a:r>
              <a:rPr lang="zh-CN" altLang="en-US" sz="2800"/>
              <a:t>共同点：划分对象，达到分类的目的</a:t>
            </a:r>
          </a:p>
          <a:p>
            <a:r>
              <a:rPr lang="zh-CN" altLang="en-US" sz="2800"/>
              <a:t>不同点：方法不同</a:t>
            </a:r>
          </a:p>
          <a:p>
            <a:pPr lvl="1"/>
            <a:r>
              <a:rPr lang="zh-CN" altLang="en-US" sz="2800"/>
              <a:t>聚类：无监督分类法，样本数据类别未知，需要根据样本间的相似性对样本集进行分类</a:t>
            </a:r>
          </a:p>
          <a:p>
            <a:pPr lvl="1"/>
            <a:endParaRPr lang="zh-CN" altLang="en-US" sz="2800"/>
          </a:p>
          <a:p>
            <a:pPr lvl="1"/>
            <a:r>
              <a:rPr lang="zh-CN" altLang="en-US" sz="2800"/>
              <a:t>分类：有监督分类法，用已知类别的样本训练分类器，以求对训练集的数据达到某种最优，然后利用分类器对未知类别的数据进行分类</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zh-CN" altLang="en-US"/>
              <a:t>聚类分析的应用场合</a:t>
            </a:r>
          </a:p>
        </p:txBody>
      </p:sp>
      <p:sp>
        <p:nvSpPr>
          <p:cNvPr id="1108995" name="Rectangle 3"/>
          <p:cNvSpPr>
            <a:spLocks noGrp="1" noChangeArrowheads="1"/>
          </p:cNvSpPr>
          <p:nvPr>
            <p:ph type="body" idx="1"/>
          </p:nvPr>
        </p:nvSpPr>
        <p:spPr>
          <a:xfrm>
            <a:off x="250825" y="1066800"/>
            <a:ext cx="8893175" cy="5791200"/>
          </a:xfrm>
        </p:spPr>
        <p:txBody>
          <a:bodyPr/>
          <a:lstStyle/>
          <a:p>
            <a:pPr>
              <a:lnSpc>
                <a:spcPct val="90000"/>
              </a:lnSpc>
            </a:pPr>
            <a:r>
              <a:rPr lang="zh-CN" altLang="en-US" sz="2800">
                <a:ea typeface="宋体" pitchFamily="2" charset="-122"/>
              </a:rPr>
              <a:t>典型的应用</a:t>
            </a:r>
          </a:p>
          <a:p>
            <a:pPr lvl="1">
              <a:lnSpc>
                <a:spcPct val="90000"/>
              </a:lnSpc>
            </a:pPr>
            <a:r>
              <a:rPr lang="zh-CN" altLang="en-US" sz="2800"/>
              <a:t>作为一个独立的分析工具，用于了解数据的分布； </a:t>
            </a:r>
          </a:p>
          <a:p>
            <a:pPr lvl="2">
              <a:lnSpc>
                <a:spcPct val="90000"/>
              </a:lnSpc>
            </a:pPr>
            <a:r>
              <a:rPr lang="zh-CN" altLang="en-US" sz="2400"/>
              <a:t>聚类分析是获得数据分布情况的有效方法。通过观察聚类得到的每个簇的特点，可以集中对特定的某些簇作进一步分析。这在诸如市场细分、目标顾客定位、业绩估评、生物种群划分等方面具有广阔的应用前景。</a:t>
            </a:r>
          </a:p>
          <a:p>
            <a:pPr lvl="1">
              <a:lnSpc>
                <a:spcPct val="90000"/>
              </a:lnSpc>
            </a:pPr>
            <a:r>
              <a:rPr lang="zh-CN" altLang="en-US" sz="2800"/>
              <a:t>作为其它算法的一个数据预处理步骤；</a:t>
            </a:r>
          </a:p>
          <a:p>
            <a:pPr lvl="2">
              <a:lnSpc>
                <a:spcPct val="90000"/>
              </a:lnSpc>
            </a:pPr>
            <a:r>
              <a:rPr lang="zh-CN" altLang="en-US" sz="2400"/>
              <a:t>利用聚类进行数据预处理，可以获得数据的基本概况，在此基础上进行特征抽取或分类就可以提高精确度和挖掘效率。</a:t>
            </a:r>
          </a:p>
          <a:p>
            <a:pPr lvl="1">
              <a:lnSpc>
                <a:spcPct val="90000"/>
              </a:lnSpc>
            </a:pPr>
            <a:r>
              <a:rPr lang="zh-CN" altLang="en-US" sz="2800"/>
              <a:t>聚类分析可以完成孤立点挖掘</a:t>
            </a:r>
          </a:p>
          <a:p>
            <a:pPr lvl="2">
              <a:lnSpc>
                <a:spcPct val="90000"/>
              </a:lnSpc>
            </a:pPr>
            <a:r>
              <a:rPr lang="zh-CN" altLang="en-US" sz="2400"/>
              <a:t>许多数据挖掘算法试图使孤立点影响最小化，或者排除它们。然而孤立点本身可能是非常有用的。如在欺诈探测中，孤立点可能预示着欺诈行为的存在。</a:t>
            </a:r>
          </a:p>
          <a:p>
            <a:pPr lvl="1">
              <a:lnSpc>
                <a:spcPct val="90000"/>
              </a:lnSpc>
            </a:pPr>
            <a:endParaRPr lang="zh-CN" altLang="en-US" sz="2800"/>
          </a:p>
          <a:p>
            <a:pPr>
              <a:lnSpc>
                <a:spcPct val="90000"/>
              </a:lnSpc>
            </a:pPr>
            <a:endParaRPr lang="zh-CN"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zh-CN" altLang="en-US"/>
              <a:t>聚类的常规应用</a:t>
            </a:r>
          </a:p>
        </p:txBody>
      </p:sp>
      <p:sp>
        <p:nvSpPr>
          <p:cNvPr id="1112067" name="Rectangle 3"/>
          <p:cNvSpPr>
            <a:spLocks noGrp="1" noChangeArrowheads="1"/>
          </p:cNvSpPr>
          <p:nvPr>
            <p:ph type="body" idx="1"/>
          </p:nvPr>
        </p:nvSpPr>
        <p:spPr/>
        <p:txBody>
          <a:bodyPr/>
          <a:lstStyle/>
          <a:p>
            <a:pPr>
              <a:lnSpc>
                <a:spcPct val="90000"/>
              </a:lnSpc>
            </a:pPr>
            <a:r>
              <a:rPr lang="zh-CN" altLang="en-US">
                <a:ea typeface="宋体" pitchFamily="2" charset="-122"/>
              </a:rPr>
              <a:t>模式识别</a:t>
            </a:r>
          </a:p>
          <a:p>
            <a:pPr>
              <a:lnSpc>
                <a:spcPct val="90000"/>
              </a:lnSpc>
            </a:pPr>
            <a:r>
              <a:rPr lang="zh-CN" altLang="en-US">
                <a:ea typeface="宋体" pitchFamily="2" charset="-122"/>
              </a:rPr>
              <a:t>空间数据分析 </a:t>
            </a:r>
          </a:p>
          <a:p>
            <a:pPr lvl="1">
              <a:lnSpc>
                <a:spcPct val="90000"/>
              </a:lnSpc>
            </a:pPr>
            <a:r>
              <a:rPr lang="zh-CN" altLang="en-US"/>
              <a:t>在</a:t>
            </a:r>
            <a:r>
              <a:rPr lang="en-US" altLang="zh-CN"/>
              <a:t>GIS</a:t>
            </a:r>
            <a:r>
              <a:rPr lang="zh-CN" altLang="en-US"/>
              <a:t>中，通过聚类发现特征空间来建立主题索引；</a:t>
            </a:r>
          </a:p>
          <a:p>
            <a:pPr lvl="1">
              <a:lnSpc>
                <a:spcPct val="90000"/>
              </a:lnSpc>
            </a:pPr>
            <a:r>
              <a:rPr lang="zh-CN" altLang="en-US"/>
              <a:t>在空间数据挖掘中，检测并解释空间中的簇；</a:t>
            </a:r>
          </a:p>
          <a:p>
            <a:pPr>
              <a:lnSpc>
                <a:spcPct val="90000"/>
              </a:lnSpc>
            </a:pPr>
            <a:r>
              <a:rPr lang="zh-CN" altLang="en-US">
                <a:ea typeface="宋体" pitchFamily="2" charset="-122"/>
              </a:rPr>
              <a:t>图象处理</a:t>
            </a:r>
          </a:p>
          <a:p>
            <a:pPr>
              <a:lnSpc>
                <a:spcPct val="90000"/>
              </a:lnSpc>
            </a:pPr>
            <a:r>
              <a:rPr lang="zh-CN" altLang="en-US">
                <a:ea typeface="宋体" pitchFamily="2" charset="-122"/>
              </a:rPr>
              <a:t>经济学 (尤其是市场研究方面)</a:t>
            </a:r>
          </a:p>
          <a:p>
            <a:pPr>
              <a:lnSpc>
                <a:spcPct val="90000"/>
              </a:lnSpc>
            </a:pPr>
            <a:r>
              <a:rPr lang="en-US" altLang="zh-CN">
                <a:ea typeface="宋体" pitchFamily="2" charset="-122"/>
              </a:rPr>
              <a:t>WWW</a:t>
            </a:r>
          </a:p>
          <a:p>
            <a:pPr lvl="1">
              <a:lnSpc>
                <a:spcPct val="90000"/>
              </a:lnSpc>
            </a:pPr>
            <a:r>
              <a:rPr lang="zh-CN" altLang="en-US"/>
              <a:t>文档分类</a:t>
            </a:r>
          </a:p>
          <a:p>
            <a:pPr lvl="1">
              <a:lnSpc>
                <a:spcPct val="90000"/>
              </a:lnSpc>
            </a:pPr>
            <a:r>
              <a:rPr lang="zh-CN" altLang="en-US"/>
              <a:t>分析</a:t>
            </a:r>
            <a:r>
              <a:rPr lang="en-US" altLang="zh-CN"/>
              <a:t>WEB</a:t>
            </a:r>
            <a:r>
              <a:rPr lang="zh-CN" altLang="en-US"/>
              <a:t>日志数据来发现相似的访问模式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zh-CN" altLang="en-US"/>
              <a:t>应用聚类分析的例子</a:t>
            </a:r>
          </a:p>
        </p:txBody>
      </p:sp>
      <p:sp>
        <p:nvSpPr>
          <p:cNvPr id="1113091" name="Rectangle 3"/>
          <p:cNvSpPr>
            <a:spLocks noGrp="1" noChangeArrowheads="1"/>
          </p:cNvSpPr>
          <p:nvPr>
            <p:ph type="body" idx="1"/>
          </p:nvPr>
        </p:nvSpPr>
        <p:spPr/>
        <p:txBody>
          <a:bodyPr/>
          <a:lstStyle/>
          <a:p>
            <a:pPr>
              <a:lnSpc>
                <a:spcPct val="110000"/>
              </a:lnSpc>
            </a:pPr>
            <a:r>
              <a:rPr lang="zh-CN" altLang="en-US" sz="2800" u="sng">
                <a:ea typeface="宋体" pitchFamily="2" charset="-122"/>
              </a:rPr>
              <a:t>市场销售:</a:t>
            </a:r>
            <a:r>
              <a:rPr lang="zh-CN" altLang="en-US" sz="2800">
                <a:ea typeface="宋体" pitchFamily="2" charset="-122"/>
              </a:rPr>
              <a:t> 帮助市场人员发现客户中的不同群体即客户细分，然后用这些知识来开展一个目标明确的市场计划；</a:t>
            </a:r>
            <a:endParaRPr lang="en-US" altLang="zh-CN" sz="2800">
              <a:ea typeface="宋体" pitchFamily="2" charset="-122"/>
            </a:endParaRPr>
          </a:p>
          <a:p>
            <a:pPr>
              <a:lnSpc>
                <a:spcPct val="110000"/>
              </a:lnSpc>
            </a:pPr>
            <a:r>
              <a:rPr lang="zh-CN" altLang="en-US" sz="2800" u="sng">
                <a:ea typeface="宋体" pitchFamily="2" charset="-122"/>
              </a:rPr>
              <a:t>土地使用:</a:t>
            </a:r>
            <a:r>
              <a:rPr lang="zh-CN" altLang="en-US" sz="2800">
                <a:ea typeface="宋体" pitchFamily="2" charset="-122"/>
              </a:rPr>
              <a:t> 在一个陆地观察数据库中标识那些土地使用相似的地区；</a:t>
            </a:r>
          </a:p>
          <a:p>
            <a:pPr>
              <a:lnSpc>
                <a:spcPct val="110000"/>
              </a:lnSpc>
            </a:pPr>
            <a:r>
              <a:rPr lang="zh-CN" altLang="en-US" sz="2800" u="sng">
                <a:ea typeface="宋体" pitchFamily="2" charset="-122"/>
              </a:rPr>
              <a:t>保险:</a:t>
            </a:r>
            <a:r>
              <a:rPr lang="zh-CN" altLang="en-US" sz="2800">
                <a:ea typeface="宋体" pitchFamily="2" charset="-122"/>
              </a:rPr>
              <a:t> 对购买了汽车保险的客户，标识那些有较高平均赔偿成本的客户；</a:t>
            </a:r>
            <a:endParaRPr lang="en-US" altLang="zh-CN" sz="2800">
              <a:ea typeface="宋体" pitchFamily="2" charset="-122"/>
            </a:endParaRPr>
          </a:p>
          <a:p>
            <a:pPr>
              <a:lnSpc>
                <a:spcPct val="110000"/>
              </a:lnSpc>
            </a:pPr>
            <a:r>
              <a:rPr lang="zh-CN" altLang="en-US" sz="2800" u="sng">
                <a:ea typeface="宋体" pitchFamily="2" charset="-122"/>
              </a:rPr>
              <a:t>城市规划:</a:t>
            </a:r>
            <a:r>
              <a:rPr lang="zh-CN" altLang="en-US" sz="2800">
                <a:ea typeface="宋体" pitchFamily="2" charset="-122"/>
              </a:rPr>
              <a:t> 根据类型、价格、地理位置等来划分不同类型的住宅；</a:t>
            </a:r>
          </a:p>
          <a:p>
            <a:pPr>
              <a:lnSpc>
                <a:spcPct val="110000"/>
              </a:lnSpc>
            </a:pPr>
            <a:r>
              <a:rPr lang="zh-CN" altLang="en-US" sz="2800" u="sng">
                <a:ea typeface="宋体" pitchFamily="2" charset="-122"/>
              </a:rPr>
              <a:t>地震研究:</a:t>
            </a:r>
            <a:r>
              <a:rPr lang="zh-CN" altLang="en-US" sz="2800">
                <a:ea typeface="宋体" pitchFamily="2" charset="-122"/>
              </a:rPr>
              <a:t> 根据地质断层的特点把已观察到的地震中心分成不同的类；</a:t>
            </a:r>
            <a:endParaRPr lang="zh-CN" alt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幻灯片模板">
  <a:themeElements>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幻灯片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幻灯片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幻灯片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幻灯片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幻灯片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幻灯片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幻灯片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Settings\chp\My Documents\幻灯片模板.pot</Template>
  <TotalTime>4111</TotalTime>
  <Words>3545</Words>
  <Application>Microsoft Office PowerPoint</Application>
  <PresentationFormat>全屏显示(4:3)</PresentationFormat>
  <Paragraphs>386</Paragraphs>
  <Slides>38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2" baseType="lpstr">
      <vt:lpstr>Times New Roman</vt:lpstr>
      <vt:lpstr>黑体</vt:lpstr>
      <vt:lpstr>Tahoma</vt:lpstr>
      <vt:lpstr>Wingdings</vt:lpstr>
      <vt:lpstr>宋体</vt:lpstr>
      <vt:lpstr>隶书</vt:lpstr>
      <vt:lpstr>Arial</vt:lpstr>
      <vt:lpstr>Symbol</vt:lpstr>
      <vt:lpstr>Gulim</vt:lpstr>
      <vt:lpstr>华文新魏</vt:lpstr>
      <vt:lpstr>幻灯片模板</vt:lpstr>
      <vt:lpstr>Microsoft 公式 3.0</vt:lpstr>
      <vt:lpstr>Microsoft Equation 3.0</vt:lpstr>
      <vt:lpstr>Microsoft Excel Worksheet</vt:lpstr>
      <vt:lpstr>　数据仓库与数据挖掘之五           聚类</vt:lpstr>
      <vt:lpstr>主要内容</vt:lpstr>
      <vt:lpstr>聚类分析研究概述</vt:lpstr>
      <vt:lpstr>聚类分析的基本概念</vt:lpstr>
      <vt:lpstr>聚类图示</vt:lpstr>
      <vt:lpstr>聚类与分类的对比</vt:lpstr>
      <vt:lpstr>聚类分析的应用场合</vt:lpstr>
      <vt:lpstr>聚类的常规应用</vt:lpstr>
      <vt:lpstr>应用聚类分析的例子</vt:lpstr>
      <vt:lpstr>聚类的形式化定义</vt:lpstr>
      <vt:lpstr>什么是一个好的聚类方法?</vt:lpstr>
      <vt:lpstr>聚类的性能要求</vt:lpstr>
      <vt:lpstr>主要内容</vt:lpstr>
      <vt:lpstr>两种数据结构</vt:lpstr>
      <vt:lpstr>计算对象之间的相异度</vt:lpstr>
      <vt:lpstr>计算对象之间的相异度</vt:lpstr>
      <vt:lpstr>主要内容</vt:lpstr>
      <vt:lpstr>主要聚类分析方法分类</vt:lpstr>
      <vt:lpstr>主要聚类分析方法分类</vt:lpstr>
      <vt:lpstr>主要内容</vt:lpstr>
      <vt:lpstr>划分方法</vt:lpstr>
      <vt:lpstr>划分方法</vt:lpstr>
      <vt:lpstr>K-mean方法</vt:lpstr>
      <vt:lpstr>K-mean方法</vt:lpstr>
      <vt:lpstr>K-mean方法-例</vt:lpstr>
      <vt:lpstr>PowerPoint 演示文稿</vt:lpstr>
      <vt:lpstr>K-mean方法特点</vt:lpstr>
      <vt:lpstr>K-平均算法的变形</vt:lpstr>
      <vt:lpstr>k-means的几种改进方法</vt:lpstr>
      <vt:lpstr>主要内容</vt:lpstr>
      <vt:lpstr>分层方法</vt:lpstr>
      <vt:lpstr>分层方法</vt:lpstr>
      <vt:lpstr>AGNES算法</vt:lpstr>
      <vt:lpstr>PowerPoint 演示文稿</vt:lpstr>
      <vt:lpstr>AGNES算法特点</vt:lpstr>
      <vt:lpstr>DIANA算法</vt:lpstr>
      <vt:lpstr>DIANA算法例子</vt:lpstr>
      <vt:lpstr>密度聚类方法</vt:lpstr>
    </vt:vector>
  </TitlesOfParts>
  <Company>HHUC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CONCEPTS</dc:title>
  <dc:creator>CHP</dc:creator>
  <cp:lastModifiedBy>chenhp</cp:lastModifiedBy>
  <cp:revision>520</cp:revision>
  <dcterms:created xsi:type="dcterms:W3CDTF">2003-01-20T01:03:22Z</dcterms:created>
  <dcterms:modified xsi:type="dcterms:W3CDTF">2016-02-21T03:06:24Z</dcterms:modified>
</cp:coreProperties>
</file>