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4B47C-4915-4854-ABBB-CB792F78D106}" type="datetimeFigureOut">
              <a:rPr lang="it-IT"/>
              <a:t>31/01/2017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FA59-AEF2-446F-AD33-87D8208C964B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8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77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46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00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52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8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53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FA59-AEF2-446F-AD33-87D8208C964B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3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3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95425" y="180975"/>
            <a:ext cx="9142413" cy="980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PROJECT PLAN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magine 73"/>
          <p:cNvPicPr/>
          <p:nvPr/>
        </p:nvPicPr>
        <p:blipFill>
          <a:blip r:embed="rId3"/>
          <a:stretch/>
        </p:blipFill>
        <p:spPr>
          <a:xfrm>
            <a:off x="5413255" y="1647825"/>
            <a:ext cx="1288973" cy="1272852"/>
          </a:xfrm>
          <a:prstGeom prst="rect">
            <a:avLst/>
          </a:prstGeom>
          <a:ln>
            <a:noFill/>
          </a:ln>
        </p:spPr>
      </p:pic>
      <p:pic>
        <p:nvPicPr>
          <p:cNvPr id="2" name="Immagine 1" descr="1485921219_calend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3343275"/>
            <a:ext cx="1283369" cy="1283369"/>
          </a:xfrm>
          <a:prstGeom prst="rect">
            <a:avLst/>
          </a:prstGeom>
        </p:spPr>
      </p:pic>
      <p:pic>
        <p:nvPicPr>
          <p:cNvPr id="3" name="Immagine 2" descr="distribu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3343275"/>
            <a:ext cx="1245520" cy="1251870"/>
          </a:xfrm>
          <a:prstGeom prst="rect">
            <a:avLst/>
          </a:prstGeom>
        </p:spPr>
      </p:pic>
      <p:pic>
        <p:nvPicPr>
          <p:cNvPr id="5" name="Immagine 4" descr="1485895350_Banking_00002_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483" y="2804124"/>
            <a:ext cx="1102227" cy="1102227"/>
          </a:xfrm>
          <a:prstGeom prst="rect">
            <a:avLst/>
          </a:prstGeom>
        </p:spPr>
      </p:pic>
      <p:pic>
        <p:nvPicPr>
          <p:cNvPr id="6" name="Immagine 5" descr="res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8161" y="3077293"/>
            <a:ext cx="559469" cy="570902"/>
          </a:xfrm>
          <a:prstGeom prst="rect">
            <a:avLst/>
          </a:prstGeom>
        </p:spPr>
      </p:pic>
      <p:pic>
        <p:nvPicPr>
          <p:cNvPr id="4" name="Immagine 3" descr="1485921671_calcul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2425" y="3357652"/>
            <a:ext cx="1229811" cy="122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it-IT" sz="6000"/>
              <a:t>BUSINESS RISKS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it-IT"/>
              <a:t>INTERNAL BANKRUPTCY</a:t>
            </a:r>
          </a:p>
          <a:p>
            <a:r>
              <a:rPr lang="it-IT"/>
              <a:t>EXTERNAL SUPPLIERS BANKRUPTCY</a:t>
            </a:r>
          </a:p>
          <a:p>
            <a:r>
              <a:rPr lang="it-IT"/>
              <a:t>LAW CHANGES</a:t>
            </a:r>
          </a:p>
        </p:txBody>
      </p:sp>
      <p:pic>
        <p:nvPicPr>
          <p:cNvPr id="4" name="Immagine 3" descr="1485895755_Money-Incre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225" y="51054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PROJECT'S MODEL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740568" y="1825625"/>
            <a:ext cx="9611645" cy="4349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EARLY DESIGN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pre-existent requirement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legacy software/hardware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magine 1" descr="1485924705_Compas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003795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ROADMAP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451810" y="1825625"/>
            <a:ext cx="9900403" cy="4349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ROAD TO EFFORT &amp; DURATION ESTIMATION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820" lvl="1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Intermediate stop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SCHEDULING &amp; RESOURCES ALLOCATION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RISKS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magine 1" descr="1485922035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3705225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83074" y="365125"/>
            <a:ext cx="11777151" cy="1323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EFFORT &amp; DURATION ESTIMATION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445668" y="1825625"/>
            <a:ext cx="9906545" cy="4349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ESTIMATION MEAN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COCOMO II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EFFORT EQUATION: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43000" lvl="2" indent="-22788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</a:t>
            </a: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DURATION EQUATION: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</a:t>
            </a: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EVALUATE PROJECT'S SIZE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ANALYZE PROJECT'S SCALE FACTORS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ANALYZE PROJECT'S COST DRIVERS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magine 2" descr="1485922850_hourgla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4038600"/>
            <a:ext cx="1943900" cy="1943900"/>
          </a:xfrm>
          <a:prstGeom prst="rect">
            <a:avLst/>
          </a:prstGeom>
        </p:spPr>
      </p:pic>
      <p:pic>
        <p:nvPicPr>
          <p:cNvPr id="4" name="Immagine 3" descr="1485922695_icon-6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5" y="1752600"/>
            <a:ext cx="1927914" cy="192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73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INTERMEDIATE STOP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72315" y="2560638"/>
            <a:ext cx="10279898" cy="3614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INTERMEDIATE PROCEDURE: FUNCTION 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MODEL: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HOW TO 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EVALUATE PFP 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INTERNAL LOGIC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EXTERNAL INTERFACE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EXTERNAL INPUTS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EXTERNAL INQUIRES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EXTERNAL OUTPUTS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38080" y="1553760"/>
            <a:ext cx="10514880" cy="73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SIZE ESTIMATION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magine 2" descr="bus-s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724400"/>
            <a:ext cx="1840832" cy="1840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8608" y="361950"/>
            <a:ext cx="11697077" cy="1323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EFFORT &amp; DURATION ESTIMATION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2468880"/>
            <a:ext cx="483084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565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 ESTIMATION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1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UFP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1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KSLOC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10.192 – 12.544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669280" y="2377440"/>
            <a:ext cx="56840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EFFORT ESTIMATION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92 - 114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persons/month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DURATION ESTIMATION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15.23 – 16.34 months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38080" y="49377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NB: UFP → KSLOC gearing factor computed as average between JEE’s and .NET’s gearing factors.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RISKS MANAGEMENT</a:t>
            </a:r>
            <a:endParaRPr lang="en-GB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0" name="Immagine 89"/>
          <p:cNvPicPr/>
          <p:nvPr/>
        </p:nvPicPr>
        <p:blipFill>
          <a:blip r:embed="rId3"/>
          <a:stretch/>
        </p:blipFill>
        <p:spPr>
          <a:xfrm>
            <a:off x="8138160" y="1645920"/>
            <a:ext cx="1901880" cy="1901880"/>
          </a:xfrm>
          <a:prstGeom prst="rect">
            <a:avLst/>
          </a:prstGeom>
          <a:ln>
            <a:noFill/>
          </a:ln>
        </p:spPr>
      </p:pic>
      <p:pic>
        <p:nvPicPr>
          <p:cNvPr id="91" name="Immagine 90"/>
          <p:cNvPicPr/>
          <p:nvPr/>
        </p:nvPicPr>
        <p:blipFill>
          <a:blip r:embed="rId4"/>
          <a:stretch/>
        </p:blipFill>
        <p:spPr>
          <a:xfrm>
            <a:off x="5363042" y="4800600"/>
            <a:ext cx="1624680" cy="1624680"/>
          </a:xfrm>
          <a:prstGeom prst="rect">
            <a:avLst/>
          </a:prstGeom>
          <a:ln>
            <a:noFill/>
          </a:ln>
        </p:spPr>
      </p:pic>
      <p:pic>
        <p:nvPicPr>
          <p:cNvPr id="92" name="Immagine 91"/>
          <p:cNvPicPr/>
          <p:nvPr/>
        </p:nvPicPr>
        <p:blipFill>
          <a:blip r:embed="rId5"/>
          <a:stretch/>
        </p:blipFill>
        <p:spPr>
          <a:xfrm>
            <a:off x="2428875" y="1782505"/>
            <a:ext cx="1627560" cy="162756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11887200" y="-3657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TextShape 4"/>
          <p:cNvSpPr txBox="1"/>
          <p:nvPr/>
        </p:nvSpPr>
        <p:spPr>
          <a:xfrm>
            <a:off x="5303520" y="46634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TextShape 5"/>
          <p:cNvSpPr txBox="1"/>
          <p:nvPr/>
        </p:nvSpPr>
        <p:spPr>
          <a:xfrm>
            <a:off x="5429250" y="4508500"/>
            <a:ext cx="1600755" cy="35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RISKS</a:t>
            </a:r>
          </a:p>
        </p:txBody>
      </p:sp>
      <p:sp>
        <p:nvSpPr>
          <p:cNvPr id="97" name="TextShape 6"/>
          <p:cNvSpPr txBox="1"/>
          <p:nvPr/>
        </p:nvSpPr>
        <p:spPr>
          <a:xfrm>
            <a:off x="3383280" y="18288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TextShape 7"/>
          <p:cNvSpPr txBox="1"/>
          <p:nvPr/>
        </p:nvSpPr>
        <p:spPr>
          <a:xfrm>
            <a:off x="2364177" y="1554480"/>
            <a:ext cx="1773937" cy="35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TECHNICAL RISKS</a:t>
            </a:r>
          </a:p>
        </p:txBody>
      </p:sp>
      <p:sp>
        <p:nvSpPr>
          <p:cNvPr id="99" name="TextShape 8"/>
          <p:cNvSpPr txBox="1"/>
          <p:nvPr/>
        </p:nvSpPr>
        <p:spPr>
          <a:xfrm>
            <a:off x="8267556" y="1554480"/>
            <a:ext cx="1638966" cy="35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BUSINESS RISKS</a:t>
            </a:r>
          </a:p>
        </p:txBody>
      </p:sp>
      <p:sp>
        <p:nvSpPr>
          <p:cNvPr id="100" name="TextShape 9"/>
          <p:cNvSpPr txBox="1"/>
          <p:nvPr/>
        </p:nvSpPr>
        <p:spPr>
          <a:xfrm>
            <a:off x="7315200" y="-548640"/>
            <a:ext cx="18072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Immagine 100"/>
          <p:cNvPicPr/>
          <p:nvPr/>
        </p:nvPicPr>
        <p:blipFill>
          <a:blip r:embed="rId6"/>
          <a:stretch/>
        </p:blipFill>
        <p:spPr>
          <a:xfrm>
            <a:off x="5274933" y="2731410"/>
            <a:ext cx="1636920" cy="163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it-IT" sz="6000"/>
              <a:t>PROJECT RISKS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PROJECT REQUIREMENTS CHANGES</a:t>
            </a:r>
          </a:p>
          <a:p>
            <a:r>
              <a:rPr lang="it-IT">
                <a:solidFill>
                  <a:srgbClr val="000000"/>
                </a:solidFill>
                <a:latin typeface="Corbel"/>
              </a:rPr>
              <a:t>TECHNOLOGY INEXPERIENCE</a:t>
            </a:r>
          </a:p>
          <a:p>
            <a:r>
              <a:rPr lang="it-IT">
                <a:solidFill>
                  <a:srgbClr val="000000"/>
                </a:solidFill>
                <a:latin typeface="Corbel"/>
              </a:rPr>
              <a:t>UNREALISTIC DEADLINE</a:t>
            </a:r>
          </a:p>
          <a:p>
            <a:r>
              <a:rPr lang="it-IT">
                <a:solidFill>
                  <a:srgbClr val="000000"/>
                </a:solidFill>
                <a:latin typeface="Corbel"/>
              </a:rPr>
              <a:t>STAFF ISSUES</a:t>
            </a:r>
          </a:p>
        </p:txBody>
      </p:sp>
      <p:pic>
        <p:nvPicPr>
          <p:cNvPr id="9" name="Immagine 8" descr="1485895322_cmyk-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87" y="490537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/>
              <a:t>TECHNICAL RISKS</a:t>
            </a:r>
            <a:endParaRPr lang="it-IT" sz="600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SOURCE CODE LOOSE</a:t>
            </a:r>
          </a:p>
          <a:p>
            <a:r>
              <a:rPr lang="it-IT"/>
              <a:t>CLOUD INFRASTRUCTURE UNAVAILABILITY</a:t>
            </a:r>
          </a:p>
          <a:p>
            <a:r>
              <a:rPr lang="it-IT"/>
              <a:t>OBFUSCATED CODE</a:t>
            </a:r>
          </a:p>
          <a:p>
            <a:r>
              <a:rPr lang="it-IT"/>
              <a:t>EXTERNAL RESOURCES DELIVERY DELAY</a:t>
            </a:r>
          </a:p>
          <a:p>
            <a:r>
              <a:rPr lang="it-IT"/>
              <a:t>EXTERNAL SERVICES CHANGES</a:t>
            </a:r>
          </a:p>
        </p:txBody>
      </p:sp>
      <p:pic>
        <p:nvPicPr>
          <p:cNvPr id="4" name="Immagine 3" descr="1485896034_tool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4743450"/>
            <a:ext cx="1816012" cy="18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Parallasse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RISKS</vt:lpstr>
      <vt:lpstr>TECHNICAL RISKS</vt:lpstr>
      <vt:lpstr>BUSINESS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2017-01-31T22:52:21Z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