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 id="2147483664" r:id="rId5"/>
  </p:sldMasterIdLst>
  <p:notesMasterIdLst>
    <p:notesMasterId r:id="rId15"/>
  </p:notesMasterIdLst>
  <p:handoutMasterIdLst>
    <p:handoutMasterId r:id="rId16"/>
  </p:handoutMasterIdLst>
  <p:sldIdLst>
    <p:sldId id="282" r:id="rId6"/>
    <p:sldId id="325" r:id="rId7"/>
    <p:sldId id="330" r:id="rId8"/>
    <p:sldId id="326" r:id="rId9"/>
    <p:sldId id="327" r:id="rId10"/>
    <p:sldId id="324" r:id="rId11"/>
    <p:sldId id="319" r:id="rId12"/>
    <p:sldId id="320" r:id="rId13"/>
    <p:sldId id="321" r:id="rId14"/>
  </p:sldIdLst>
  <p:sldSz cx="10688638" cy="7562850"/>
  <p:notesSz cx="6797675" cy="9926638"/>
  <p:defaultTextStyle>
    <a:defPPr>
      <a:defRPr lang="de-DE"/>
    </a:defPPr>
    <a:lvl1pPr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1pPr>
    <a:lvl2pPr marL="497754"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2pPr>
    <a:lvl3pPr marL="995507"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3pPr>
    <a:lvl4pPr marL="1493261"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4pPr>
    <a:lvl5pPr marL="1991015" algn="l" rtl="0" eaLnBrk="0" fontAlgn="base" hangingPunct="0">
      <a:spcBef>
        <a:spcPct val="0"/>
      </a:spcBef>
      <a:spcAft>
        <a:spcPct val="0"/>
      </a:spcAft>
      <a:defRPr sz="2600" u="sng" kern="1200">
        <a:solidFill>
          <a:schemeClr val="tx1"/>
        </a:solidFill>
        <a:latin typeface="Times" charset="0"/>
        <a:ea typeface="ＭＳ Ｐゴシック" charset="-128"/>
        <a:cs typeface="+mn-cs"/>
      </a:defRPr>
    </a:lvl5pPr>
    <a:lvl6pPr marL="2488768" algn="l" defTabSz="995507" rtl="0" eaLnBrk="1" latinLnBrk="0" hangingPunct="1">
      <a:defRPr sz="2600" u="sng" kern="1200">
        <a:solidFill>
          <a:schemeClr val="tx1"/>
        </a:solidFill>
        <a:latin typeface="Times" charset="0"/>
        <a:ea typeface="ＭＳ Ｐゴシック" charset="-128"/>
        <a:cs typeface="+mn-cs"/>
      </a:defRPr>
    </a:lvl6pPr>
    <a:lvl7pPr marL="2986522" algn="l" defTabSz="995507" rtl="0" eaLnBrk="1" latinLnBrk="0" hangingPunct="1">
      <a:defRPr sz="2600" u="sng" kern="1200">
        <a:solidFill>
          <a:schemeClr val="tx1"/>
        </a:solidFill>
        <a:latin typeface="Times" charset="0"/>
        <a:ea typeface="ＭＳ Ｐゴシック" charset="-128"/>
        <a:cs typeface="+mn-cs"/>
      </a:defRPr>
    </a:lvl7pPr>
    <a:lvl8pPr marL="3484275" algn="l" defTabSz="995507" rtl="0" eaLnBrk="1" latinLnBrk="0" hangingPunct="1">
      <a:defRPr sz="2600" u="sng" kern="1200">
        <a:solidFill>
          <a:schemeClr val="tx1"/>
        </a:solidFill>
        <a:latin typeface="Times" charset="0"/>
        <a:ea typeface="ＭＳ Ｐゴシック" charset="-128"/>
        <a:cs typeface="+mn-cs"/>
      </a:defRPr>
    </a:lvl8pPr>
    <a:lvl9pPr marL="3982029" algn="l" defTabSz="995507" rtl="0" eaLnBrk="1" latinLnBrk="0" hangingPunct="1">
      <a:defRPr sz="2600" u="sng" kern="1200">
        <a:solidFill>
          <a:schemeClr val="tx1"/>
        </a:solidFill>
        <a:latin typeface="Times" charset="0"/>
        <a:ea typeface="ＭＳ Ｐゴシック" charset="-128"/>
        <a:cs typeface="+mn-cs"/>
      </a:defRPr>
    </a:lvl9pPr>
  </p:defaultTextStyle>
  <p:extLst>
    <p:ext uri="{521415D9-36F7-43E2-AB2F-B90AF26B5E84}">
      <p14:sectionLst xmlns:p14="http://schemas.microsoft.com/office/powerpoint/2010/main">
        <p14:section name="Standardabschnitt" id="{84E8E63F-26BA-435F-AF51-E587AFB13658}">
          <p14:sldIdLst>
            <p14:sldId id="282"/>
            <p14:sldId id="325"/>
            <p14:sldId id="330"/>
            <p14:sldId id="326"/>
            <p14:sldId id="327"/>
            <p14:sldId id="324"/>
            <p14:sldId id="319"/>
            <p14:sldId id="320"/>
            <p14:sldId id="321"/>
          </p14:sldIdLst>
        </p14:section>
      </p14:sectionLst>
    </p:ext>
    <p:ext uri="{EFAFB233-063F-42B5-8137-9DF3F51BA10A}">
      <p15:sldGuideLst xmlns:p15="http://schemas.microsoft.com/office/powerpoint/2012/main">
        <p15:guide id="1" orient="horz" pos="362">
          <p15:clr>
            <a:srgbClr val="A4A3A4"/>
          </p15:clr>
        </p15:guide>
        <p15:guide id="2" orient="horz" pos="2859">
          <p15:clr>
            <a:srgbClr val="A4A3A4"/>
          </p15:clr>
        </p15:guide>
        <p15:guide id="3" orient="horz" pos="617">
          <p15:clr>
            <a:srgbClr val="A4A3A4"/>
          </p15:clr>
        </p15:guide>
        <p15:guide id="4" pos="298">
          <p15:clr>
            <a:srgbClr val="A4A3A4"/>
          </p15:clr>
        </p15:guide>
        <p15:guide id="5" pos="3748">
          <p15:clr>
            <a:srgbClr val="A4A3A4"/>
          </p15:clr>
        </p15:guide>
        <p15:guide id="6" pos="3632">
          <p15:clr>
            <a:srgbClr val="A4A3A4"/>
          </p15:clr>
        </p15:guide>
        <p15:guide id="7" pos="1579">
          <p15:clr>
            <a:srgbClr val="A4A3A4"/>
          </p15:clr>
        </p15:guide>
        <p15:guide id="8" pos="5">
          <p15:clr>
            <a:srgbClr val="A4A3A4"/>
          </p15:clr>
        </p15:guide>
        <p15:guide id="9" pos="5162">
          <p15:clr>
            <a:srgbClr val="A4A3A4"/>
          </p15:clr>
        </p15:guide>
        <p15:guide id="10" pos="5319">
          <p15:clr>
            <a:srgbClr val="A4A3A4"/>
          </p15:clr>
        </p15:guide>
        <p15:guide id="11" pos="6052">
          <p15:clr>
            <a:srgbClr val="A4A3A4"/>
          </p15:clr>
        </p15:guide>
        <p15:guide id="12" orient="horz" pos="4452">
          <p15:clr>
            <a:srgbClr val="A4A3A4"/>
          </p15:clr>
        </p15:guide>
        <p15:guide id="13" orient="horz" pos="468">
          <p15:clr>
            <a:srgbClr val="A4A3A4"/>
          </p15:clr>
        </p15:guide>
        <p15:guide id="14" orient="horz" pos="699">
          <p15:clr>
            <a:srgbClr val="A4A3A4"/>
          </p15:clr>
        </p15:guide>
        <p15:guide id="15" orient="horz" pos="1197">
          <p15:clr>
            <a:srgbClr val="A4A3A4"/>
          </p15:clr>
        </p15:guide>
        <p15:guide id="16" orient="horz" pos="1016">
          <p15:clr>
            <a:srgbClr val="A4A3A4"/>
          </p15:clr>
        </p15:guide>
        <p15:guide id="17" pos="6613">
          <p15:clr>
            <a:srgbClr val="A4A3A4"/>
          </p15:clr>
        </p15:guide>
        <p15:guide id="18" pos="1703">
          <p15:clr>
            <a:srgbClr val="A4A3A4"/>
          </p15:clr>
        </p15:guide>
        <p15:guide id="19" orient="horz" pos="2935">
          <p15:clr>
            <a:srgbClr val="A4A3A4"/>
          </p15:clr>
        </p15:guide>
        <p15:guide id="20" orient="horz" pos="1045">
          <p15:clr>
            <a:srgbClr val="A4A3A4"/>
          </p15:clr>
        </p15:guide>
        <p15:guide id="21" pos="140">
          <p15:clr>
            <a:srgbClr val="A4A3A4"/>
          </p15:clr>
        </p15:guide>
        <p15:guide id="22" pos="4235">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guide id="3" pos="215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61A9"/>
    <a:srgbClr val="FF921E"/>
    <a:srgbClr val="00B050"/>
    <a:srgbClr val="0661AA"/>
    <a:srgbClr val="FF5050"/>
    <a:srgbClr val="FF99FF"/>
    <a:srgbClr val="1C5AA9"/>
    <a:srgbClr val="FFFFFF"/>
    <a:srgbClr val="FF6600"/>
    <a:srgbClr val="000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5320" autoAdjust="0"/>
  </p:normalViewPr>
  <p:slideViewPr>
    <p:cSldViewPr snapToGrid="0">
      <p:cViewPr varScale="1">
        <p:scale>
          <a:sx n="76" d="100"/>
          <a:sy n="76" d="100"/>
        </p:scale>
        <p:origin x="638" y="53"/>
      </p:cViewPr>
      <p:guideLst>
        <p:guide orient="horz" pos="362"/>
        <p:guide orient="horz" pos="2859"/>
        <p:guide orient="horz" pos="617"/>
        <p:guide pos="298"/>
        <p:guide pos="3748"/>
        <p:guide pos="3632"/>
        <p:guide pos="1579"/>
        <p:guide pos="5"/>
        <p:guide pos="5162"/>
        <p:guide pos="5319"/>
        <p:guide pos="6052"/>
        <p:guide orient="horz" pos="4452"/>
        <p:guide orient="horz" pos="468"/>
        <p:guide orient="horz" pos="699"/>
        <p:guide orient="horz" pos="1197"/>
        <p:guide orient="horz" pos="1016"/>
        <p:guide pos="6613"/>
        <p:guide pos="1703"/>
        <p:guide orient="horz" pos="2935"/>
        <p:guide orient="horz" pos="1045"/>
        <p:guide pos="140"/>
        <p:guide pos="4235"/>
      </p:guideLst>
    </p:cSldViewPr>
  </p:slideViewPr>
  <p:outlineViewPr>
    <p:cViewPr>
      <p:scale>
        <a:sx n="100" d="100"/>
        <a:sy n="100" d="100"/>
      </p:scale>
      <p:origin x="0" y="10248"/>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21" d="100"/>
          <a:sy n="121" d="100"/>
        </p:scale>
        <p:origin x="1272" y="90"/>
      </p:cViewPr>
      <p:guideLst>
        <p:guide orient="horz" pos="3127"/>
        <p:guide pos="2141"/>
        <p:guide pos="215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38915" name="Rectangle 3"/>
          <p:cNvSpPr>
            <a:spLocks noGrp="1" noChangeArrowheads="1"/>
          </p:cNvSpPr>
          <p:nvPr>
            <p:ph type="dt" sz="quarter" idx="1"/>
          </p:nvPr>
        </p:nvSpPr>
        <p:spPr bwMode="auto">
          <a:xfrm>
            <a:off x="3851618"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algn="r" defTabSz="909562">
              <a:defRPr sz="1200" u="none">
                <a:latin typeface="Times" pitchFamily="-80" charset="0"/>
                <a:ea typeface="+mn-ea"/>
              </a:defRPr>
            </a:lvl1pPr>
          </a:lstStyle>
          <a:p>
            <a:pPr>
              <a:defRPr/>
            </a:pPr>
            <a:endParaRPr lang="de-DE"/>
          </a:p>
        </p:txBody>
      </p:sp>
      <p:sp>
        <p:nvSpPr>
          <p:cNvPr id="38916" name="Rectangle 4"/>
          <p:cNvSpPr>
            <a:spLocks noGrp="1" noChangeArrowheads="1"/>
          </p:cNvSpPr>
          <p:nvPr>
            <p:ph type="ftr" sz="quarter" idx="2"/>
          </p:nvPr>
        </p:nvSpPr>
        <p:spPr bwMode="auto">
          <a:xfrm>
            <a:off x="2"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38917" name="Rectangle 5"/>
          <p:cNvSpPr>
            <a:spLocks noGrp="1" noChangeArrowheads="1"/>
          </p:cNvSpPr>
          <p:nvPr>
            <p:ph type="sldNum" sz="quarter" idx="3"/>
          </p:nvPr>
        </p:nvSpPr>
        <p:spPr bwMode="auto">
          <a:xfrm>
            <a:off x="3851618"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algn="r" defTabSz="909562">
              <a:defRPr sz="1200" u="none"/>
            </a:lvl1pPr>
          </a:lstStyle>
          <a:p>
            <a:fld id="{760E5050-BE8D-453B-AD69-807444305CE1}" type="slidenum">
              <a:rPr lang="de-DE"/>
              <a:pPr/>
              <a:t>‹Nr.›</a:t>
            </a:fld>
            <a:endParaRPr lang="de-DE"/>
          </a:p>
        </p:txBody>
      </p:sp>
    </p:spTree>
    <p:extLst>
      <p:ext uri="{BB962C8B-B14F-4D97-AF65-F5344CB8AC3E}">
        <p14:creationId xmlns:p14="http://schemas.microsoft.com/office/powerpoint/2010/main" val="19274239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2"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68611" name="Rectangle 3"/>
          <p:cNvSpPr>
            <a:spLocks noGrp="1" noChangeArrowheads="1"/>
          </p:cNvSpPr>
          <p:nvPr>
            <p:ph type="dt" idx="1"/>
          </p:nvPr>
        </p:nvSpPr>
        <p:spPr bwMode="auto">
          <a:xfrm>
            <a:off x="3851618" y="1"/>
            <a:ext cx="2946057" cy="551738"/>
          </a:xfrm>
          <a:prstGeom prst="rect">
            <a:avLst/>
          </a:prstGeom>
          <a:noFill/>
          <a:ln w="9525">
            <a:noFill/>
            <a:miter lim="800000"/>
            <a:headEnd/>
            <a:tailEnd/>
          </a:ln>
          <a:effectLst/>
        </p:spPr>
        <p:txBody>
          <a:bodyPr vert="horz" wrap="square" lIns="91026" tIns="45514" rIns="91026" bIns="45514" numCol="1" anchor="t" anchorCtr="0" compatLnSpc="1">
            <a:prstTxWarp prst="textNoShape">
              <a:avLst/>
            </a:prstTxWarp>
          </a:bodyPr>
          <a:lstStyle>
            <a:lvl1pPr algn="r" defTabSz="909562">
              <a:defRPr sz="1200" u="none">
                <a:latin typeface="Times" pitchFamily="-80" charset="0"/>
                <a:ea typeface="+mn-ea"/>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1903413" y="769938"/>
            <a:ext cx="3730625" cy="2640012"/>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338269" y="3589745"/>
            <a:ext cx="6154611" cy="5603989"/>
          </a:xfrm>
          <a:prstGeom prst="rect">
            <a:avLst/>
          </a:prstGeom>
          <a:noFill/>
          <a:ln w="9525">
            <a:noFill/>
            <a:miter lim="800000"/>
            <a:headEnd/>
            <a:tailEnd/>
          </a:ln>
          <a:effectLst/>
        </p:spPr>
        <p:txBody>
          <a:bodyPr vert="horz" wrap="square" lIns="91026" tIns="45514" rIns="91026" bIns="45514" numCol="2" spcCol="364896" anchor="t" anchorCtr="0" compatLnSpc="1">
            <a:prstTxWarp prst="textNoShape">
              <a:avLst/>
            </a:prstTxWarp>
          </a:bodyPr>
          <a:lstStyle/>
          <a:p>
            <a:pPr lvl="0"/>
            <a:r>
              <a:rPr lang="de-DE" dirty="0" smtClean="0"/>
              <a:t>Mastertextformat bearbeiten</a:t>
            </a:r>
          </a:p>
        </p:txBody>
      </p:sp>
      <p:sp>
        <p:nvSpPr>
          <p:cNvPr id="68614" name="Rectangle 6"/>
          <p:cNvSpPr>
            <a:spLocks noGrp="1" noChangeArrowheads="1"/>
          </p:cNvSpPr>
          <p:nvPr>
            <p:ph type="ftr" sz="quarter" idx="4"/>
          </p:nvPr>
        </p:nvSpPr>
        <p:spPr bwMode="auto">
          <a:xfrm>
            <a:off x="2"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defTabSz="909562">
              <a:defRPr sz="1200" u="none">
                <a:latin typeface="Times" pitchFamily="-80" charset="0"/>
                <a:ea typeface="+mn-ea"/>
              </a:defRPr>
            </a:lvl1pPr>
          </a:lstStyle>
          <a:p>
            <a:pPr>
              <a:defRPr/>
            </a:pPr>
            <a:endParaRPr lang="de-DE"/>
          </a:p>
        </p:txBody>
      </p:sp>
      <p:sp>
        <p:nvSpPr>
          <p:cNvPr id="68615" name="Rectangle 7"/>
          <p:cNvSpPr>
            <a:spLocks noGrp="1" noChangeArrowheads="1"/>
          </p:cNvSpPr>
          <p:nvPr>
            <p:ph type="sldNum" sz="quarter" idx="5"/>
          </p:nvPr>
        </p:nvSpPr>
        <p:spPr bwMode="auto">
          <a:xfrm>
            <a:off x="3851618" y="9374901"/>
            <a:ext cx="2946057" cy="551738"/>
          </a:xfrm>
          <a:prstGeom prst="rect">
            <a:avLst/>
          </a:prstGeom>
          <a:noFill/>
          <a:ln w="9525">
            <a:noFill/>
            <a:miter lim="800000"/>
            <a:headEnd/>
            <a:tailEnd/>
          </a:ln>
          <a:effectLst/>
        </p:spPr>
        <p:txBody>
          <a:bodyPr vert="horz" wrap="square" lIns="91026" tIns="45514" rIns="91026" bIns="45514" numCol="1" anchor="b" anchorCtr="0" compatLnSpc="1">
            <a:prstTxWarp prst="textNoShape">
              <a:avLst/>
            </a:prstTxWarp>
          </a:bodyPr>
          <a:lstStyle>
            <a:lvl1pPr algn="r" defTabSz="909562">
              <a:defRPr sz="1200" u="none"/>
            </a:lvl1pPr>
          </a:lstStyle>
          <a:p>
            <a:fld id="{60973E95-19EE-4B1E-B46C-31118BB1C453}" type="slidenum">
              <a:rPr lang="de-DE"/>
              <a:pPr/>
              <a:t>‹Nr.›</a:t>
            </a:fld>
            <a:endParaRPr lang="de-DE"/>
          </a:p>
        </p:txBody>
      </p:sp>
    </p:spTree>
    <p:extLst>
      <p:ext uri="{BB962C8B-B14F-4D97-AF65-F5344CB8AC3E}">
        <p14:creationId xmlns:p14="http://schemas.microsoft.com/office/powerpoint/2010/main" val="41051730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a:ea typeface="ＭＳ Ｐゴシック" charset="-128"/>
        <a:cs typeface="Arial"/>
      </a:defRPr>
    </a:lvl1pPr>
    <a:lvl2pPr marL="497754" algn="l" rtl="0" eaLnBrk="0" fontAlgn="base" hangingPunct="0">
      <a:spcBef>
        <a:spcPct val="30000"/>
      </a:spcBef>
      <a:spcAft>
        <a:spcPct val="0"/>
      </a:spcAft>
      <a:defRPr sz="1000" kern="1200">
        <a:solidFill>
          <a:schemeClr val="tx1"/>
        </a:solidFill>
        <a:latin typeface="Arial"/>
        <a:ea typeface="ＭＳ Ｐゴシック" charset="-128"/>
        <a:cs typeface="Arial"/>
      </a:defRPr>
    </a:lvl2pPr>
    <a:lvl3pPr marL="995507" algn="l" rtl="0" eaLnBrk="0" fontAlgn="base" hangingPunct="0">
      <a:spcBef>
        <a:spcPct val="30000"/>
      </a:spcBef>
      <a:spcAft>
        <a:spcPct val="0"/>
      </a:spcAft>
      <a:defRPr sz="1000" kern="1200">
        <a:solidFill>
          <a:schemeClr val="tx1"/>
        </a:solidFill>
        <a:latin typeface="Arial"/>
        <a:ea typeface="ＭＳ Ｐゴシック" charset="-128"/>
        <a:cs typeface="Arial"/>
      </a:defRPr>
    </a:lvl3pPr>
    <a:lvl4pPr marL="1493261" algn="l" rtl="0" eaLnBrk="0" fontAlgn="base" hangingPunct="0">
      <a:spcBef>
        <a:spcPct val="30000"/>
      </a:spcBef>
      <a:spcAft>
        <a:spcPct val="0"/>
      </a:spcAft>
      <a:defRPr sz="1000" kern="1200">
        <a:solidFill>
          <a:schemeClr val="tx1"/>
        </a:solidFill>
        <a:latin typeface="Arial"/>
        <a:ea typeface="ＭＳ Ｐゴシック" charset="-128"/>
        <a:cs typeface="Arial"/>
      </a:defRPr>
    </a:lvl4pPr>
    <a:lvl5pPr marL="1991015" algn="l" rtl="0" eaLnBrk="0" fontAlgn="base" hangingPunct="0">
      <a:spcBef>
        <a:spcPct val="30000"/>
      </a:spcBef>
      <a:spcAft>
        <a:spcPct val="0"/>
      </a:spcAft>
      <a:defRPr sz="1000" kern="1200">
        <a:solidFill>
          <a:schemeClr val="tx1"/>
        </a:solidFill>
        <a:latin typeface="Arial"/>
        <a:ea typeface="ＭＳ Ｐゴシック" charset="-128"/>
        <a:cs typeface="Arial"/>
      </a:defRPr>
    </a:lvl5pPr>
    <a:lvl6pPr marL="2488768" algn="l" defTabSz="995507" rtl="0" eaLnBrk="1" latinLnBrk="0" hangingPunct="1">
      <a:defRPr sz="1300" kern="1200">
        <a:solidFill>
          <a:schemeClr val="tx1"/>
        </a:solidFill>
        <a:latin typeface="+mn-lt"/>
        <a:ea typeface="+mn-ea"/>
        <a:cs typeface="+mn-cs"/>
      </a:defRPr>
    </a:lvl6pPr>
    <a:lvl7pPr marL="2986522" algn="l" defTabSz="995507" rtl="0" eaLnBrk="1" latinLnBrk="0" hangingPunct="1">
      <a:defRPr sz="1300" kern="1200">
        <a:solidFill>
          <a:schemeClr val="tx1"/>
        </a:solidFill>
        <a:latin typeface="+mn-lt"/>
        <a:ea typeface="+mn-ea"/>
        <a:cs typeface="+mn-cs"/>
      </a:defRPr>
    </a:lvl7pPr>
    <a:lvl8pPr marL="3484275" algn="l" defTabSz="995507" rtl="0" eaLnBrk="1" latinLnBrk="0" hangingPunct="1">
      <a:defRPr sz="1300" kern="1200">
        <a:solidFill>
          <a:schemeClr val="tx1"/>
        </a:solidFill>
        <a:latin typeface="+mn-lt"/>
        <a:ea typeface="+mn-ea"/>
        <a:cs typeface="+mn-cs"/>
      </a:defRPr>
    </a:lvl8pPr>
    <a:lvl9pPr marL="3982029" algn="l" defTabSz="99550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1</a:t>
            </a:fld>
            <a:endParaRPr lang="de-DE"/>
          </a:p>
        </p:txBody>
      </p:sp>
    </p:spTree>
    <p:extLst>
      <p:ext uri="{BB962C8B-B14F-4D97-AF65-F5344CB8AC3E}">
        <p14:creationId xmlns:p14="http://schemas.microsoft.com/office/powerpoint/2010/main" val="221677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dirty="0"/>
              <a:t>Wir sind Profis im </a:t>
            </a:r>
          </a:p>
          <a:p>
            <a:pPr marL="852087" lvl="1" indent="-347563">
              <a:lnSpc>
                <a:spcPct val="150000"/>
              </a:lnSpc>
              <a:buFont typeface="Arial" panose="020B0604020202020204" pitchFamily="34" charset="0"/>
              <a:buChar char="•"/>
            </a:pPr>
            <a:r>
              <a:rPr lang="de-DE" sz="800" dirty="0"/>
              <a:t>Bewerten des Energiepotentials von geographischen Standorten und </a:t>
            </a:r>
          </a:p>
          <a:p>
            <a:pPr marL="852087" lvl="1" indent="-347563">
              <a:lnSpc>
                <a:spcPct val="150000"/>
              </a:lnSpc>
              <a:buFont typeface="Arial" panose="020B0604020202020204" pitchFamily="34" charset="0"/>
              <a:buChar char="•"/>
            </a:pPr>
            <a:r>
              <a:rPr lang="de-DE" sz="800" dirty="0"/>
              <a:t>Bewerten der Umsetzbarkeit entsprechender Windenergie-Projekte</a:t>
            </a:r>
          </a:p>
          <a:p>
            <a:pPr marL="347563" indent="-347563">
              <a:lnSpc>
                <a:spcPct val="150000"/>
              </a:lnSpc>
              <a:buFont typeface="Arial" panose="020B0604020202020204" pitchFamily="34" charset="0"/>
              <a:buChar char="•"/>
            </a:pPr>
            <a:r>
              <a:rPr lang="de-DE" dirty="0"/>
              <a:t>Wir treffen unsere Einschätzungen auf Basis unseres Expertenwissens und zu einem erheblichen Teil auf der Grundlage geographischer Informationen (Vorranggebiete für Windkraft aus den FNP, Windpotential, Landnutzung, Natur- und Wasserschutz, Landbesitz </a:t>
            </a:r>
            <a:r>
              <a:rPr lang="de-DE" dirty="0" err="1"/>
              <a:t>u.s.w</a:t>
            </a:r>
            <a:r>
              <a:rPr lang="de-DE" dirty="0"/>
              <a:t>.) </a:t>
            </a:r>
          </a:p>
          <a:p>
            <a:pPr marL="347563" indent="-347563">
              <a:lnSpc>
                <a:spcPct val="150000"/>
              </a:lnSpc>
              <a:buFont typeface="Arial" panose="020B0604020202020204" pitchFamily="34" charset="0"/>
              <a:buChar char="•"/>
            </a:pPr>
            <a:r>
              <a:rPr lang="de-DE" dirty="0"/>
              <a:t>Wir beziehen, wenn es sein muss kaufen wir, erheben wir, treffen wir Entscheidungen auf Basis geographischer Informationen</a:t>
            </a:r>
          </a:p>
          <a:p>
            <a:pPr marL="347563" indent="-347563">
              <a:lnSpc>
                <a:spcPct val="150000"/>
              </a:lnSpc>
              <a:buFont typeface="Arial" panose="020B0604020202020204" pitchFamily="34" charset="0"/>
              <a:buChar char="•"/>
            </a:pPr>
            <a:r>
              <a:rPr lang="de-DE" dirty="0"/>
              <a:t>Der einzelne Mitarbeiter nutzt diese Informationen jeweils nicht für sich alleine, d.h. Entscheidungen werden unternehmensübergreifend getroffen und das bedeutet auch: wir kommunizieren auf Grundlage von geographischen Informationen (nach innen wie nach außen)</a:t>
            </a:r>
          </a:p>
        </p:txBody>
      </p:sp>
      <p:sp>
        <p:nvSpPr>
          <p:cNvPr id="4" name="Foliennummernplatzhalter 3"/>
          <p:cNvSpPr>
            <a:spLocks noGrp="1"/>
          </p:cNvSpPr>
          <p:nvPr>
            <p:ph type="sldNum" sz="quarter" idx="10"/>
          </p:nvPr>
        </p:nvSpPr>
        <p:spPr/>
        <p:txBody>
          <a:bodyPr/>
          <a:lstStyle/>
          <a:p>
            <a:fld id="{60973E95-19EE-4B1E-B46C-31118BB1C453}" type="slidenum">
              <a:rPr lang="de-DE" smtClean="0"/>
              <a:pPr/>
              <a:t>2</a:t>
            </a:fld>
            <a:endParaRPr lang="de-DE"/>
          </a:p>
        </p:txBody>
      </p:sp>
    </p:spTree>
    <p:extLst>
      <p:ext uri="{BB962C8B-B14F-4D97-AF65-F5344CB8AC3E}">
        <p14:creationId xmlns:p14="http://schemas.microsoft.com/office/powerpoint/2010/main" val="29803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dirty="0">
                <a:solidFill>
                  <a:srgbClr val="0661A9"/>
                </a:solidFill>
              </a:rPr>
              <a:t>Profis im Bewerten des Energiepotentials von geographischen Standorten und der Umsetzbarkeit entsprechender Windenergie-Projekte</a:t>
            </a:r>
          </a:p>
          <a:p>
            <a:pPr marL="347563" indent="-347563">
              <a:lnSpc>
                <a:spcPct val="150000"/>
              </a:lnSpc>
              <a:buFont typeface="Arial" panose="020B0604020202020204" pitchFamily="34" charset="0"/>
              <a:buChar char="•"/>
            </a:pPr>
            <a:r>
              <a:rPr lang="de-DE" dirty="0">
                <a:solidFill>
                  <a:srgbClr val="0661A9"/>
                </a:solidFill>
              </a:rPr>
              <a:t>Wir treffen unsere Einschätzungen auf Basis unseres Expertenwissens und zu einem erheblichen Teil auf der Grundlage geographischer Informationen </a:t>
            </a:r>
          </a:p>
          <a:p>
            <a:pPr marL="347563" indent="-347563">
              <a:lnSpc>
                <a:spcPct val="150000"/>
              </a:lnSpc>
              <a:buFont typeface="Arial" panose="020B0604020202020204" pitchFamily="34" charset="0"/>
              <a:buChar char="•"/>
            </a:pPr>
            <a:r>
              <a:rPr lang="de-DE" dirty="0">
                <a:solidFill>
                  <a:srgbClr val="0661A9"/>
                </a:solidFill>
              </a:rPr>
              <a:t>Wir beziehen, wenn es sein muss kaufen wir, erheben wir, treffen wir Entscheidungen auf Basis geographischer Informationen</a:t>
            </a:r>
          </a:p>
          <a:p>
            <a:pPr marL="347563" indent="-347563">
              <a:lnSpc>
                <a:spcPct val="150000"/>
              </a:lnSpc>
              <a:buFont typeface="Arial" panose="020B0604020202020204" pitchFamily="34" charset="0"/>
              <a:buChar char="•"/>
            </a:pPr>
            <a:r>
              <a:rPr lang="de-DE" dirty="0">
                <a:solidFill>
                  <a:srgbClr val="0661A9"/>
                </a:solidFill>
              </a:rPr>
              <a:t>Der einzelne Mitarbeiter tut das jeweils nicht für sich alleine, Entscheidungen werden unternehmensübergreifend getroffen, d.h. auch: wir kommunizieren auf Grundlage von geographischen Informationen</a:t>
            </a:r>
          </a:p>
          <a:p>
            <a:pPr marL="347563" indent="-347563">
              <a:lnSpc>
                <a:spcPct val="150000"/>
              </a:lnSpc>
              <a:buFont typeface="Arial" panose="020B0604020202020204" pitchFamily="34" charset="0"/>
              <a:buChar char="•"/>
            </a:pPr>
            <a:r>
              <a:rPr lang="de-DE" dirty="0">
                <a:solidFill>
                  <a:srgbClr val="0661A9"/>
                </a:solidFill>
              </a:rPr>
              <a:t>Genauso kommunizieren wir auf Basis von geographischen Informationen auch nach außen</a:t>
            </a:r>
          </a:p>
          <a:p>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3</a:t>
            </a:fld>
            <a:endParaRPr lang="de-DE"/>
          </a:p>
        </p:txBody>
      </p:sp>
    </p:spTree>
    <p:extLst>
      <p:ext uri="{BB962C8B-B14F-4D97-AF65-F5344CB8AC3E}">
        <p14:creationId xmlns:p14="http://schemas.microsoft.com/office/powerpoint/2010/main" val="326596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sz="800" dirty="0" err="1">
                <a:solidFill>
                  <a:srgbClr val="0661A9"/>
                </a:solidFill>
              </a:rPr>
              <a:t>Geodaten</a:t>
            </a:r>
            <a:r>
              <a:rPr lang="de-DE" sz="800" dirty="0">
                <a:solidFill>
                  <a:srgbClr val="0661A9"/>
                </a:solidFill>
              </a:rPr>
              <a:t> sind digitale geographische Informationen, idealerweise mit einer hohen Wertigkeit für die Erreichung der Unternehmensziele</a:t>
            </a:r>
          </a:p>
          <a:p>
            <a:pPr marL="347563" indent="-347563">
              <a:lnSpc>
                <a:spcPct val="150000"/>
              </a:lnSpc>
              <a:buFont typeface="Arial" panose="020B0604020202020204" pitchFamily="34" charset="0"/>
              <a:buChar char="•"/>
            </a:pPr>
            <a:r>
              <a:rPr lang="de-DE" sz="800" dirty="0">
                <a:solidFill>
                  <a:srgbClr val="0661A9"/>
                </a:solidFill>
              </a:rPr>
              <a:t>Bei ABO Wind haben wir eine Menge solcher wertvoller </a:t>
            </a:r>
            <a:r>
              <a:rPr lang="de-DE" sz="800" dirty="0" err="1">
                <a:solidFill>
                  <a:srgbClr val="0661A9"/>
                </a:solidFill>
              </a:rPr>
              <a:t>Geodaten</a:t>
            </a:r>
            <a:endParaRPr lang="de-DE" sz="800" dirty="0">
              <a:solidFill>
                <a:srgbClr val="0661A9"/>
              </a:solidFill>
            </a:endParaRPr>
          </a:p>
          <a:p>
            <a:pPr marL="347563" indent="-347563">
              <a:lnSpc>
                <a:spcPct val="150000"/>
              </a:lnSpc>
              <a:buFont typeface="Arial" panose="020B0604020202020204" pitchFamily="34" charset="0"/>
              <a:buChar char="•"/>
            </a:pPr>
            <a:r>
              <a:rPr lang="de-DE" sz="800" dirty="0">
                <a:solidFill>
                  <a:srgbClr val="0661A9"/>
                </a:solidFill>
              </a:rPr>
              <a:t>Die Frage ist nun, ob wir die Wertigkeit dieser </a:t>
            </a:r>
            <a:r>
              <a:rPr lang="de-DE" sz="800" dirty="0" err="1">
                <a:solidFill>
                  <a:srgbClr val="0661A9"/>
                </a:solidFill>
              </a:rPr>
              <a:t>Geodaten</a:t>
            </a:r>
            <a:r>
              <a:rPr lang="de-DE" sz="800" dirty="0">
                <a:solidFill>
                  <a:srgbClr val="0661A9"/>
                </a:solidFill>
              </a:rPr>
              <a:t> noch steigern können. Z.B. indem es uns gelingt sie übersichtlicher und zugänglicher zu machen, Arbeitsabläufe somit effizienter zu gestalten, Ansätze für neue Vorgehensweisen zu entwickeln.</a:t>
            </a:r>
          </a:p>
          <a:p>
            <a:pPr marL="347563" indent="-347563">
              <a:lnSpc>
                <a:spcPct val="150000"/>
              </a:lnSpc>
              <a:buFont typeface="Arial" panose="020B0604020202020204" pitchFamily="34" charset="0"/>
              <a:buChar char="•"/>
            </a:pPr>
            <a:r>
              <a:rPr lang="de-DE" sz="800" dirty="0">
                <a:solidFill>
                  <a:srgbClr val="0661A9"/>
                </a:solidFill>
              </a:rPr>
              <a:t>Dazu eine sehr knappe, sehr vereinfachende Bestandsaufnahme</a:t>
            </a:r>
          </a:p>
          <a:p>
            <a:pPr>
              <a:lnSpc>
                <a:spcPct val="150000"/>
              </a:lnSpc>
            </a:pPr>
            <a:endParaRPr lang="de-DE" sz="800" dirty="0">
              <a:solidFill>
                <a:srgbClr val="0661A9"/>
              </a:solidFill>
            </a:endParaRPr>
          </a:p>
          <a:p>
            <a:pPr marL="347563" indent="-347563">
              <a:lnSpc>
                <a:spcPct val="150000"/>
              </a:lnSpc>
              <a:buFont typeface="Arial" panose="020B0604020202020204" pitchFamily="34" charset="0"/>
              <a:buChar char="•"/>
            </a:pPr>
            <a:r>
              <a:rPr lang="de-DE" sz="800" b="1" dirty="0">
                <a:solidFill>
                  <a:srgbClr val="0661A9"/>
                </a:solidFill>
              </a:rPr>
              <a:t>Situation</a:t>
            </a:r>
            <a:r>
              <a:rPr lang="de-DE" sz="800" dirty="0">
                <a:solidFill>
                  <a:srgbClr val="0661A9"/>
                </a:solidFill>
              </a:rPr>
              <a:t>: </a:t>
            </a:r>
            <a:r>
              <a:rPr lang="de-DE" sz="800" dirty="0" err="1">
                <a:solidFill>
                  <a:srgbClr val="0661A9"/>
                </a:solidFill>
              </a:rPr>
              <a:t>Geodaten</a:t>
            </a:r>
            <a:r>
              <a:rPr lang="de-DE" sz="800" dirty="0">
                <a:solidFill>
                  <a:srgbClr val="0661A9"/>
                </a:solidFill>
              </a:rPr>
              <a:t> werden gegenwärtig projektbezogen und dateibasiert verwaltet. Die Projekt-Ordnerstruktur ist der Dreh- und Angelpunkt für die Weitergabe dieser Informationen, der Zugriff erfolgt in der Regel über AutoCAD</a:t>
            </a:r>
          </a:p>
          <a:p>
            <a:pPr marL="347563" indent="-347563">
              <a:lnSpc>
                <a:spcPct val="150000"/>
              </a:lnSpc>
              <a:buFont typeface="Arial" panose="020B0604020202020204" pitchFamily="34" charset="0"/>
              <a:buChar char="•"/>
            </a:pPr>
            <a:r>
              <a:rPr lang="de-DE" sz="800" b="1" dirty="0">
                <a:solidFill>
                  <a:srgbClr val="0661A9"/>
                </a:solidFill>
              </a:rPr>
              <a:t>Folge</a:t>
            </a:r>
            <a:r>
              <a:rPr lang="de-DE" sz="800" dirty="0">
                <a:solidFill>
                  <a:srgbClr val="0661A9"/>
                </a:solidFill>
              </a:rPr>
              <a:t>: Die Informationen sind lediglich für den einzelnen Planer in der Zeitphase des jeweiligen Projekts von Wert. Für dessen Kollegen bzw. nach Abschluss des Projekts liegt ein Deckel über den wertvollen Informationen: die Daten stehen für weitere Projekte nicht / nicht mehr zur Verfügung!</a:t>
            </a:r>
          </a:p>
          <a:p>
            <a:pPr>
              <a:lnSpc>
                <a:spcPct val="150000"/>
              </a:lnSpc>
            </a:pPr>
            <a:endParaRPr lang="de-DE" sz="800" dirty="0">
              <a:solidFill>
                <a:srgbClr val="0661A9"/>
              </a:solidFill>
              <a:cs typeface="ＭＳ Ｐゴシック" charset="-128"/>
            </a:endParaRPr>
          </a:p>
          <a:p>
            <a:pPr marL="0" lvl="1">
              <a:lnSpc>
                <a:spcPct val="150000"/>
              </a:lnSpc>
              <a:spcBef>
                <a:spcPts val="0"/>
              </a:spcBef>
              <a:spcAft>
                <a:spcPts val="608"/>
              </a:spcAft>
            </a:pPr>
            <a:r>
              <a:rPr lang="de-DE" sz="800" dirty="0">
                <a:solidFill>
                  <a:srgbClr val="0661A9"/>
                </a:solidFill>
                <a:cs typeface="ＭＳ Ｐゴシック" charset="-128"/>
              </a:rPr>
              <a:t>Weitere Auswirkungen: </a:t>
            </a:r>
          </a:p>
          <a:p>
            <a:pPr marL="0" lvl="1">
              <a:lnSpc>
                <a:spcPct val="150000"/>
              </a:lnSpc>
              <a:spcBef>
                <a:spcPts val="0"/>
              </a:spcBef>
              <a:spcAft>
                <a:spcPts val="608"/>
              </a:spcAft>
            </a:pPr>
            <a:endParaRPr lang="de-DE" sz="800" dirty="0">
              <a:solidFill>
                <a:srgbClr val="0661A9"/>
              </a:solidFill>
              <a:cs typeface="ＭＳ Ｐゴシック" charset="-128"/>
            </a:endParaRP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(hoher Speicherbedarf)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 Daten-Redundanz)</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geringe Datensichtbarkeit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 (scheinbare) Datenkomplexität</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hoher Kommunikationsaufwand </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Zeit- und Reibungsverluste</a:t>
            </a:r>
          </a:p>
          <a:p>
            <a:pPr marL="852087" lvl="3" indent="-347563">
              <a:lnSpc>
                <a:spcPct val="150000"/>
              </a:lnSpc>
              <a:spcBef>
                <a:spcPts val="0"/>
              </a:spcBef>
              <a:spcAft>
                <a:spcPts val="608"/>
              </a:spcAft>
              <a:buFont typeface="Arial" panose="020B0604020202020204" pitchFamily="34" charset="0"/>
              <a:buChar char="•"/>
            </a:pPr>
            <a:r>
              <a:rPr lang="de-DE" sz="800" dirty="0">
                <a:solidFill>
                  <a:srgbClr val="0661A9"/>
                </a:solidFill>
                <a:cs typeface="ＭＳ Ｐゴシック" charset="-128"/>
              </a:rPr>
              <a:t>Datenmehrwerte nicht vollständig ausgeschöpft</a:t>
            </a:r>
          </a:p>
          <a:p>
            <a:endParaRPr lang="de-DE" sz="800"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4</a:t>
            </a:fld>
            <a:endParaRPr lang="de-DE"/>
          </a:p>
        </p:txBody>
      </p:sp>
    </p:spTree>
    <p:extLst>
      <p:ext uri="{BB962C8B-B14F-4D97-AF65-F5344CB8AC3E}">
        <p14:creationId xmlns:p14="http://schemas.microsoft.com/office/powerpoint/2010/main" val="251677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pPr marL="347563" indent="-347563">
              <a:lnSpc>
                <a:spcPct val="150000"/>
              </a:lnSpc>
              <a:buFont typeface="Arial" panose="020B0604020202020204" pitchFamily="34" charset="0"/>
              <a:buChar char="•"/>
            </a:pPr>
            <a:r>
              <a:rPr lang="de-DE" sz="800" dirty="0">
                <a:solidFill>
                  <a:srgbClr val="0661A9"/>
                </a:solidFill>
              </a:rPr>
              <a:t>Zentralisierung und Konsolidierung der unternehmensübergreifenden </a:t>
            </a:r>
            <a:r>
              <a:rPr lang="de-DE" sz="800" dirty="0" err="1">
                <a:solidFill>
                  <a:srgbClr val="0661A9"/>
                </a:solidFill>
              </a:rPr>
              <a:t>Geodaten</a:t>
            </a:r>
            <a:endParaRPr lang="de-DE" sz="800" dirty="0">
              <a:solidFill>
                <a:srgbClr val="0661A9"/>
              </a:solidFill>
            </a:endParaRPr>
          </a:p>
          <a:p>
            <a:pPr marL="852087" lvl="1" indent="-347563">
              <a:lnSpc>
                <a:spcPct val="150000"/>
              </a:lnSpc>
              <a:buFont typeface="Arial" panose="020B0604020202020204" pitchFamily="34" charset="0"/>
              <a:buChar char="•"/>
            </a:pPr>
            <a:r>
              <a:rPr lang="de-DE" sz="800" dirty="0">
                <a:solidFill>
                  <a:srgbClr val="0661A9"/>
                </a:solidFill>
              </a:rPr>
              <a:t>IT Infrastruktur, Datenmodell, Metadaten</a:t>
            </a:r>
          </a:p>
          <a:p>
            <a:pPr marL="347563" indent="-347563">
              <a:lnSpc>
                <a:spcPct val="150000"/>
              </a:lnSpc>
              <a:buFont typeface="Arial" panose="020B0604020202020204" pitchFamily="34" charset="0"/>
              <a:buChar char="•"/>
            </a:pPr>
            <a:r>
              <a:rPr lang="de-DE" sz="800" dirty="0">
                <a:solidFill>
                  <a:srgbClr val="0661A9"/>
                </a:solidFill>
              </a:rPr>
              <a:t>Aufbau einer Geodatenplattform</a:t>
            </a:r>
          </a:p>
          <a:p>
            <a:pPr marL="852087" lvl="1" indent="-347563">
              <a:lnSpc>
                <a:spcPct val="150000"/>
              </a:lnSpc>
              <a:buFont typeface="Arial" panose="020B0604020202020204" pitchFamily="34" charset="0"/>
              <a:buChar char="•"/>
            </a:pPr>
            <a:r>
              <a:rPr lang="de-DE" sz="800" dirty="0">
                <a:solidFill>
                  <a:srgbClr val="0661A9"/>
                </a:solidFill>
              </a:rPr>
              <a:t>Nutzung von standardisierten Webschnittstellen (Webservices)</a:t>
            </a:r>
          </a:p>
          <a:p>
            <a:pPr marL="852087" lvl="1" indent="-347563">
              <a:lnSpc>
                <a:spcPct val="150000"/>
              </a:lnSpc>
              <a:buFont typeface="Arial" panose="020B0604020202020204" pitchFamily="34" charset="0"/>
              <a:buChar char="•"/>
            </a:pPr>
            <a:r>
              <a:rPr lang="de-DE" sz="800" dirty="0">
                <a:solidFill>
                  <a:srgbClr val="0661A9"/>
                </a:solidFill>
              </a:rPr>
              <a:t>Einbindung externer Informationen als Webservices</a:t>
            </a:r>
          </a:p>
          <a:p>
            <a:pPr marL="852087" lvl="1" indent="-347563">
              <a:lnSpc>
                <a:spcPct val="150000"/>
              </a:lnSpc>
              <a:buFont typeface="Arial" panose="020B0604020202020204" pitchFamily="34" charset="0"/>
              <a:buChar char="•"/>
            </a:pPr>
            <a:r>
              <a:rPr lang="de-DE" sz="800" dirty="0">
                <a:solidFill>
                  <a:srgbClr val="0661A9"/>
                </a:solidFill>
              </a:rPr>
              <a:t>Bereitstellung von Webservices als Kommunikationsbasis</a:t>
            </a:r>
          </a:p>
          <a:p>
            <a:pPr marL="347563" indent="-347563">
              <a:lnSpc>
                <a:spcPct val="150000"/>
              </a:lnSpc>
              <a:buFont typeface="Arial" panose="020B0604020202020204" pitchFamily="34" charset="0"/>
              <a:buChar char="•"/>
            </a:pPr>
            <a:r>
              <a:rPr lang="de-DE" sz="800" dirty="0">
                <a:solidFill>
                  <a:srgbClr val="0661A9"/>
                </a:solidFill>
              </a:rPr>
              <a:t>Optimierung der bestehenden Geodaten-spezifischen Arbeitsabläufe in Begleitung der bestehenden Abläufe (insbesondere an den Schnittstellen zwischen Abteilungen bzw. einzelnen Mitarbeitern)</a:t>
            </a:r>
          </a:p>
          <a:p>
            <a:pPr marL="347563" indent="-347563">
              <a:lnSpc>
                <a:spcPct val="150000"/>
              </a:lnSpc>
              <a:buFont typeface="Arial" panose="020B0604020202020204" pitchFamily="34" charset="0"/>
              <a:buChar char="•"/>
            </a:pPr>
            <a:r>
              <a:rPr lang="de-DE" sz="800" dirty="0">
                <a:solidFill>
                  <a:srgbClr val="0661A9"/>
                </a:solidFill>
              </a:rPr>
              <a:t>Erweiterung um neue Ansätze für geodaten-spezifische Arbeitsabläufe</a:t>
            </a:r>
          </a:p>
          <a:p>
            <a:pPr marL="347563" indent="-347563">
              <a:lnSpc>
                <a:spcPct val="150000"/>
              </a:lnSpc>
              <a:buFont typeface="Arial" panose="020B0604020202020204" pitchFamily="34" charset="0"/>
              <a:buChar char="•"/>
            </a:pPr>
            <a:endParaRPr lang="de-DE" sz="800" dirty="0">
              <a:solidFill>
                <a:srgbClr val="0661A9"/>
              </a:solidFill>
            </a:endParaRPr>
          </a:p>
          <a:p>
            <a:pPr marL="173782" indent="-173782">
              <a:lnSpc>
                <a:spcPct val="150000"/>
              </a:lnSpc>
              <a:buFont typeface="Arial" panose="020B0604020202020204" pitchFamily="34" charset="0"/>
              <a:buChar char="•"/>
            </a:pPr>
            <a:r>
              <a:rPr lang="de-DE" sz="800" dirty="0">
                <a:solidFill>
                  <a:srgbClr val="0661A9"/>
                </a:solidFill>
              </a:rPr>
              <a:t>Wesentliche Auswirkungen:</a:t>
            </a:r>
          </a:p>
          <a:p>
            <a:pPr marL="678305" lvl="1" indent="-173782">
              <a:lnSpc>
                <a:spcPct val="150000"/>
              </a:lnSpc>
              <a:buFont typeface="Arial" panose="020B0604020202020204" pitchFamily="34" charset="0"/>
              <a:buChar char="•"/>
            </a:pPr>
            <a:r>
              <a:rPr lang="de-DE" sz="800" dirty="0">
                <a:solidFill>
                  <a:srgbClr val="0661A9"/>
                </a:solidFill>
              </a:rPr>
              <a:t>Verringerung des Speicherbedarfs</a:t>
            </a:r>
          </a:p>
          <a:p>
            <a:pPr marL="678305" lvl="1" indent="-173782">
              <a:lnSpc>
                <a:spcPct val="150000"/>
              </a:lnSpc>
              <a:buFont typeface="Arial" panose="020B0604020202020204" pitchFamily="34" charset="0"/>
              <a:buChar char="•"/>
            </a:pPr>
            <a:r>
              <a:rPr lang="de-DE" sz="800" dirty="0">
                <a:solidFill>
                  <a:srgbClr val="0661A9"/>
                </a:solidFill>
              </a:rPr>
              <a:t>Verringerung der Datenredundanz</a:t>
            </a:r>
          </a:p>
          <a:p>
            <a:pPr marL="678305" lvl="1" indent="-173782">
              <a:lnSpc>
                <a:spcPct val="150000"/>
              </a:lnSpc>
              <a:buFont typeface="Arial" panose="020B0604020202020204" pitchFamily="34" charset="0"/>
              <a:buChar char="•"/>
            </a:pPr>
            <a:r>
              <a:rPr lang="de-DE" sz="800" dirty="0">
                <a:solidFill>
                  <a:srgbClr val="0661A9"/>
                </a:solidFill>
              </a:rPr>
              <a:t>Erhöhung der Datensichtbarkeit</a:t>
            </a:r>
          </a:p>
          <a:p>
            <a:pPr marL="678305" lvl="1" indent="-173782">
              <a:lnSpc>
                <a:spcPct val="150000"/>
              </a:lnSpc>
              <a:buFont typeface="Arial" panose="020B0604020202020204" pitchFamily="34" charset="0"/>
              <a:buChar char="•"/>
            </a:pPr>
            <a:r>
              <a:rPr lang="de-DE" sz="800" dirty="0">
                <a:solidFill>
                  <a:srgbClr val="0661A9"/>
                </a:solidFill>
              </a:rPr>
              <a:t>Erhöhung des Informationsgehaltes der Daten</a:t>
            </a:r>
          </a:p>
          <a:p>
            <a:pPr marL="678305" lvl="1" indent="-173782">
              <a:lnSpc>
                <a:spcPct val="150000"/>
              </a:lnSpc>
              <a:buFont typeface="Arial" panose="020B0604020202020204" pitchFamily="34" charset="0"/>
              <a:buChar char="•"/>
            </a:pPr>
            <a:r>
              <a:rPr lang="de-DE" sz="800" dirty="0">
                <a:solidFill>
                  <a:srgbClr val="0661A9"/>
                </a:solidFill>
              </a:rPr>
              <a:t>Verbesserung der Software-Unabhängigkeit</a:t>
            </a:r>
          </a:p>
          <a:p>
            <a:pPr marL="678305" lvl="1" indent="-173782">
              <a:lnSpc>
                <a:spcPct val="150000"/>
              </a:lnSpc>
              <a:buFont typeface="Arial" panose="020B0604020202020204" pitchFamily="34" charset="0"/>
              <a:buChar char="•"/>
            </a:pPr>
            <a:r>
              <a:rPr lang="de-DE" sz="800" dirty="0">
                <a:solidFill>
                  <a:srgbClr val="0661A9"/>
                </a:solidFill>
              </a:rPr>
              <a:t>Verbesserung der Geodaten-basierten Kommunikation, des Austauschs von </a:t>
            </a:r>
            <a:r>
              <a:rPr lang="de-DE" sz="800" dirty="0" err="1">
                <a:solidFill>
                  <a:srgbClr val="0661A9"/>
                </a:solidFill>
              </a:rPr>
              <a:t>Geodaten</a:t>
            </a:r>
            <a:endParaRPr lang="de-DE" sz="800" dirty="0">
              <a:solidFill>
                <a:srgbClr val="0661A9"/>
              </a:solidFill>
            </a:endParaRPr>
          </a:p>
          <a:p>
            <a:pPr marL="678305" lvl="1" indent="-173782">
              <a:lnSpc>
                <a:spcPct val="150000"/>
              </a:lnSpc>
              <a:buFont typeface="Arial" panose="020B0604020202020204" pitchFamily="34" charset="0"/>
              <a:buChar char="•"/>
            </a:pPr>
            <a:r>
              <a:rPr lang="de-DE" sz="800" dirty="0">
                <a:solidFill>
                  <a:srgbClr val="0661A9"/>
                </a:solidFill>
              </a:rPr>
              <a:t>Verbesserung der Kombinierbarkeit von Daten: Mehrwerte der Daten ausschöpfen</a:t>
            </a:r>
          </a:p>
          <a:p>
            <a:pPr marL="347563" indent="-347563">
              <a:lnSpc>
                <a:spcPct val="150000"/>
              </a:lnSpc>
              <a:buFont typeface="Arial" panose="020B0604020202020204" pitchFamily="34" charset="0"/>
              <a:buChar char="•"/>
            </a:pPr>
            <a:endParaRPr lang="de-DE" sz="800" dirty="0">
              <a:solidFill>
                <a:srgbClr val="0661A9"/>
              </a:solidFill>
            </a:endParaRPr>
          </a:p>
          <a:p>
            <a:endParaRPr lang="de-DE" sz="800"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5</a:t>
            </a:fld>
            <a:endParaRPr lang="de-DE"/>
          </a:p>
        </p:txBody>
      </p:sp>
    </p:spTree>
    <p:extLst>
      <p:ext uri="{BB962C8B-B14F-4D97-AF65-F5344CB8AC3E}">
        <p14:creationId xmlns:p14="http://schemas.microsoft.com/office/powerpoint/2010/main" val="389945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r>
              <a:rPr lang="de-DE" dirty="0" smtClean="0"/>
              <a:t>Ausgangslage: sämtliche</a:t>
            </a:r>
            <a:r>
              <a:rPr lang="de-DE" baseline="0" dirty="0" smtClean="0"/>
              <a:t> Abteilungen organisieren Datenhaltung selbst / unterschiedliche Systeme im Einsatz.</a:t>
            </a:r>
            <a:endParaRPr lang="de-DE" dirty="0"/>
          </a:p>
        </p:txBody>
      </p:sp>
      <p:sp>
        <p:nvSpPr>
          <p:cNvPr id="4" name="Foliennummernplatzhalter 3"/>
          <p:cNvSpPr>
            <a:spLocks noGrp="1"/>
          </p:cNvSpPr>
          <p:nvPr>
            <p:ph type="sldNum" sz="quarter" idx="10"/>
          </p:nvPr>
        </p:nvSpPr>
        <p:spPr/>
        <p:txBody>
          <a:bodyPr/>
          <a:lstStyle/>
          <a:p>
            <a:fld id="{60973E95-19EE-4B1E-B46C-31118BB1C453}" type="slidenum">
              <a:rPr lang="de-DE" smtClean="0"/>
              <a:pPr/>
              <a:t>6</a:t>
            </a:fld>
            <a:endParaRPr lang="de-DE"/>
          </a:p>
        </p:txBody>
      </p:sp>
    </p:spTree>
    <p:extLst>
      <p:ext uri="{BB962C8B-B14F-4D97-AF65-F5344CB8AC3E}">
        <p14:creationId xmlns:p14="http://schemas.microsoft.com/office/powerpoint/2010/main" val="17031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7</a:t>
            </a:fld>
            <a:endParaRPr lang="de-DE"/>
          </a:p>
        </p:txBody>
      </p:sp>
    </p:spTree>
    <p:extLst>
      <p:ext uri="{BB962C8B-B14F-4D97-AF65-F5344CB8AC3E}">
        <p14:creationId xmlns:p14="http://schemas.microsoft.com/office/powerpoint/2010/main" val="140398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8</a:t>
            </a:fld>
            <a:endParaRPr lang="de-DE"/>
          </a:p>
        </p:txBody>
      </p:sp>
    </p:spTree>
    <p:extLst>
      <p:ext uri="{BB962C8B-B14F-4D97-AF65-F5344CB8AC3E}">
        <p14:creationId xmlns:p14="http://schemas.microsoft.com/office/powerpoint/2010/main" val="420448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903413" y="769938"/>
            <a:ext cx="3730625" cy="2640012"/>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0973E95-19EE-4B1E-B46C-31118BB1C453}" type="slidenum">
              <a:rPr lang="de-DE" smtClean="0"/>
              <a:pPr/>
              <a:t>9</a:t>
            </a:fld>
            <a:endParaRPr lang="de-DE"/>
          </a:p>
        </p:txBody>
      </p:sp>
    </p:spTree>
    <p:extLst>
      <p:ext uri="{BB962C8B-B14F-4D97-AF65-F5344CB8AC3E}">
        <p14:creationId xmlns:p14="http://schemas.microsoft.com/office/powerpoint/2010/main" val="3112191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Textplatzhalter 13"/>
          <p:cNvSpPr>
            <a:spLocks noGrp="1"/>
          </p:cNvSpPr>
          <p:nvPr>
            <p:ph type="body" sz="quarter" idx="12" hasCustomPrompt="1"/>
          </p:nvPr>
        </p:nvSpPr>
        <p:spPr>
          <a:xfrm>
            <a:off x="222250" y="364137"/>
            <a:ext cx="7508881" cy="378143"/>
          </a:xfrm>
          <a:prstGeom prst="rect">
            <a:avLst/>
          </a:prstGeom>
        </p:spPr>
        <p:txBody>
          <a:bodyPr vert="horz" lIns="0" tIns="0" rIns="0" bIns="0"/>
          <a:lstStyle>
            <a:lvl1pPr marL="0" indent="0">
              <a:buNone/>
              <a:defRPr sz="2600" b="1" i="0">
                <a:solidFill>
                  <a:srgbClr val="FF921E"/>
                </a:solidFill>
                <a:latin typeface="Arial"/>
                <a:cs typeface="Arial"/>
              </a:defRPr>
            </a:lvl1pPr>
          </a:lstStyle>
          <a:p>
            <a:pPr lvl="0"/>
            <a:r>
              <a:rPr lang="de-DE" dirty="0" smtClean="0"/>
              <a:t>Titel der Präsentation</a:t>
            </a:r>
            <a:endParaRPr lang="de-DE" dirty="0"/>
          </a:p>
        </p:txBody>
      </p:sp>
      <p:sp>
        <p:nvSpPr>
          <p:cNvPr id="18" name="Line 3"/>
          <p:cNvSpPr>
            <a:spLocks noChangeShapeType="1"/>
          </p:cNvSpPr>
          <p:nvPr userDrawn="1"/>
        </p:nvSpPr>
        <p:spPr bwMode="auto">
          <a:xfrm>
            <a:off x="0" y="6899933"/>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sp>
        <p:nvSpPr>
          <p:cNvPr id="20" name="Textplatzhalter 19"/>
          <p:cNvSpPr>
            <a:spLocks noGrp="1"/>
          </p:cNvSpPr>
          <p:nvPr>
            <p:ph type="body" sz="quarter" idx="13" hasCustomPrompt="1"/>
          </p:nvPr>
        </p:nvSpPr>
        <p:spPr>
          <a:xfrm>
            <a:off x="222250" y="7193556"/>
            <a:ext cx="6759193" cy="288858"/>
          </a:xfrm>
          <a:prstGeom prst="rect">
            <a:avLst/>
          </a:prstGeom>
        </p:spPr>
        <p:txBody>
          <a:bodyPr vert="horz" lIns="0" tIns="0" rIns="0" bIns="0"/>
          <a:lstStyle>
            <a:lvl1pPr marL="0" indent="0">
              <a:buNone/>
              <a:defRPr sz="1300">
                <a:solidFill>
                  <a:schemeClr val="bg1">
                    <a:lumMod val="65000"/>
                  </a:schemeClr>
                </a:solidFill>
                <a:latin typeface="Arial"/>
                <a:cs typeface="Arial"/>
              </a:defRPr>
            </a:lvl1pPr>
          </a:lstStyle>
          <a:p>
            <a:pPr lvl="0"/>
            <a:r>
              <a:rPr lang="de-DE" dirty="0" smtClean="0"/>
              <a:t>Name Autor,  Datum</a:t>
            </a:r>
            <a:endParaRPr lang="de-DE" dirty="0"/>
          </a:p>
        </p:txBody>
      </p:sp>
      <p:pic>
        <p:nvPicPr>
          <p:cNvPr id="1026" name="Picture 2" descr="http://abonet/getwind/ABOphotogallery/ABO_fla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0" y="986363"/>
            <a:ext cx="8629920" cy="5747663"/>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8" name="Bild 2" descr="LogoABO Wind RGB.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11" name="Textfeld 10"/>
          <p:cNvSpPr txBox="1"/>
          <p:nvPr userDrawn="1"/>
        </p:nvSpPr>
        <p:spPr>
          <a:xfrm>
            <a:off x="9772444" y="724339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12" name="Textfeld 11"/>
          <p:cNvSpPr txBox="1"/>
          <p:nvPr userDrawn="1"/>
        </p:nvSpPr>
        <p:spPr>
          <a:xfrm>
            <a:off x="8871485" y="7243392"/>
            <a:ext cx="826023" cy="239022"/>
          </a:xfrm>
          <a:prstGeom prst="rect">
            <a:avLst/>
          </a:prstGeom>
          <a:noFill/>
        </p:spPr>
        <p:txBody>
          <a:bodyPr wrap="square" lIns="99551" tIns="49775" rIns="99551" bIns="49775" rtlCol="0">
            <a:spAutoFit/>
          </a:bodyPr>
          <a:lstStyle/>
          <a:p>
            <a:pPr algn="r"/>
            <a:r>
              <a:rPr lang="de-DE" sz="900" u="none" dirty="0" smtClean="0">
                <a:solidFill>
                  <a:schemeClr val="bg1">
                    <a:lumMod val="65000"/>
                  </a:schemeClr>
                </a:solidFill>
                <a:latin typeface="Arial"/>
                <a:cs typeface="Arial"/>
              </a:rPr>
              <a:t>vertraulich</a:t>
            </a:r>
            <a:endParaRPr lang="de-DE" sz="900" u="none" dirty="0">
              <a:solidFill>
                <a:schemeClr val="bg1">
                  <a:lumMod val="65000"/>
                </a:schemeClr>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elfolie">
    <p:spTree>
      <p:nvGrpSpPr>
        <p:cNvPr id="1" name=""/>
        <p:cNvGrpSpPr/>
        <p:nvPr/>
      </p:nvGrpSpPr>
      <p:grpSpPr>
        <a:xfrm>
          <a:off x="0" y="0"/>
          <a:ext cx="0" cy="0"/>
          <a:chOff x="0" y="0"/>
          <a:chExt cx="0" cy="0"/>
        </a:xfrm>
      </p:grpSpPr>
      <p:pic>
        <p:nvPicPr>
          <p:cNvPr id="8" name="Bild 2" descr="LogoABO Wind 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42231924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8" name="Bild 2" descr="LogoABO Wind 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4271556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14" name="Textplatzhalter 13"/>
          <p:cNvSpPr>
            <a:spLocks noGrp="1"/>
          </p:cNvSpPr>
          <p:nvPr>
            <p:ph type="body" sz="quarter" idx="12" hasCustomPrompt="1"/>
          </p:nvPr>
        </p:nvSpPr>
        <p:spPr>
          <a:xfrm>
            <a:off x="222250" y="364137"/>
            <a:ext cx="7508881" cy="378143"/>
          </a:xfrm>
          <a:prstGeom prst="rect">
            <a:avLst/>
          </a:prstGeom>
        </p:spPr>
        <p:txBody>
          <a:bodyPr vert="horz" lIns="0" tIns="0" rIns="0" bIns="0"/>
          <a:lstStyle>
            <a:lvl1pPr marL="0" indent="0">
              <a:buNone/>
              <a:defRPr sz="2600" b="1" i="0">
                <a:solidFill>
                  <a:srgbClr val="FF921E"/>
                </a:solidFill>
                <a:latin typeface="Arial"/>
                <a:cs typeface="Arial"/>
              </a:defRPr>
            </a:lvl1pPr>
          </a:lstStyle>
          <a:p>
            <a:pPr lvl="0"/>
            <a:r>
              <a:rPr lang="de-DE" dirty="0" smtClean="0"/>
              <a:t>Titel der Präsentation</a:t>
            </a:r>
            <a:endParaRPr lang="de-DE" dirty="0"/>
          </a:p>
        </p:txBody>
      </p:sp>
      <p:sp>
        <p:nvSpPr>
          <p:cNvPr id="18" name="Line 3"/>
          <p:cNvSpPr>
            <a:spLocks noChangeShapeType="1"/>
          </p:cNvSpPr>
          <p:nvPr userDrawn="1"/>
        </p:nvSpPr>
        <p:spPr bwMode="auto">
          <a:xfrm>
            <a:off x="0" y="6899933"/>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sp>
        <p:nvSpPr>
          <p:cNvPr id="20" name="Textplatzhalter 19"/>
          <p:cNvSpPr>
            <a:spLocks noGrp="1"/>
          </p:cNvSpPr>
          <p:nvPr>
            <p:ph type="body" sz="quarter" idx="13" hasCustomPrompt="1"/>
          </p:nvPr>
        </p:nvSpPr>
        <p:spPr>
          <a:xfrm>
            <a:off x="222250" y="7193556"/>
            <a:ext cx="6759193" cy="288858"/>
          </a:xfrm>
          <a:prstGeom prst="rect">
            <a:avLst/>
          </a:prstGeom>
        </p:spPr>
        <p:txBody>
          <a:bodyPr vert="horz" lIns="0" tIns="0" rIns="0" bIns="0"/>
          <a:lstStyle>
            <a:lvl1pPr marL="0" indent="0">
              <a:buNone/>
              <a:defRPr sz="1300">
                <a:solidFill>
                  <a:schemeClr val="bg1">
                    <a:lumMod val="65000"/>
                  </a:schemeClr>
                </a:solidFill>
                <a:latin typeface="Arial"/>
                <a:cs typeface="Arial"/>
              </a:defRPr>
            </a:lvl1pPr>
          </a:lstStyle>
          <a:p>
            <a:pPr lvl="0"/>
            <a:r>
              <a:rPr lang="de-DE" dirty="0" smtClean="0"/>
              <a:t>Name Autor,  Datum</a:t>
            </a:r>
            <a:endParaRPr lang="de-DE" dirty="0"/>
          </a:p>
        </p:txBody>
      </p:sp>
      <p:pic>
        <p:nvPicPr>
          <p:cNvPr id="1026" name="Picture 2" descr="http://abonet/getwind/ABOphotogallery/ABO_fla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0" y="986363"/>
            <a:ext cx="8629920" cy="5747663"/>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8" name="Bild 2" descr="LogoABO Wind RGB.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11" name="Textfeld 10"/>
          <p:cNvSpPr txBox="1"/>
          <p:nvPr userDrawn="1"/>
        </p:nvSpPr>
        <p:spPr>
          <a:xfrm>
            <a:off x="9772444" y="724339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12" name="Textfeld 11"/>
          <p:cNvSpPr txBox="1"/>
          <p:nvPr userDrawn="1"/>
        </p:nvSpPr>
        <p:spPr>
          <a:xfrm>
            <a:off x="8871485" y="7243392"/>
            <a:ext cx="826023" cy="239022"/>
          </a:xfrm>
          <a:prstGeom prst="rect">
            <a:avLst/>
          </a:prstGeom>
          <a:noFill/>
        </p:spPr>
        <p:txBody>
          <a:bodyPr wrap="square" lIns="99551" tIns="49775" rIns="99551" bIns="49775" rtlCol="0">
            <a:spAutoFit/>
          </a:bodyPr>
          <a:lstStyle/>
          <a:p>
            <a:pPr algn="r"/>
            <a:r>
              <a:rPr lang="de-DE" sz="900" u="none" dirty="0" smtClean="0">
                <a:solidFill>
                  <a:schemeClr val="bg1">
                    <a:lumMod val="65000"/>
                  </a:schemeClr>
                </a:solidFill>
                <a:latin typeface="Arial"/>
                <a:cs typeface="Arial"/>
              </a:rPr>
              <a:t>vertraulich</a:t>
            </a:r>
            <a:endParaRPr lang="de-DE" sz="900" u="none" dirty="0">
              <a:solidFill>
                <a:schemeClr val="bg1">
                  <a:lumMod val="65000"/>
                </a:schemeClr>
              </a:solidFill>
              <a:latin typeface="Arial"/>
              <a:cs typeface="Arial"/>
            </a:endParaRPr>
          </a:p>
        </p:txBody>
      </p:sp>
    </p:spTree>
    <p:extLst>
      <p:ext uri="{BB962C8B-B14F-4D97-AF65-F5344CB8AC3E}">
        <p14:creationId xmlns:p14="http://schemas.microsoft.com/office/powerpoint/2010/main" val="32870396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222250" y="1109919"/>
            <a:ext cx="3313607" cy="6452931"/>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6" name="Textplatzhalter 15"/>
          <p:cNvSpPr>
            <a:spLocks noGrp="1"/>
          </p:cNvSpPr>
          <p:nvPr>
            <p:ph type="body" sz="quarter" idx="13" hasCustomPrompt="1"/>
          </p:nvPr>
        </p:nvSpPr>
        <p:spPr>
          <a:xfrm>
            <a:off x="4278090" y="1101166"/>
            <a:ext cx="5745116" cy="5565930"/>
          </a:xfrm>
          <a:prstGeom prst="rect">
            <a:avLst/>
          </a:prstGeom>
        </p:spPr>
        <p:txBody>
          <a:bodyPr vert="horz" lIns="0" tIns="0" rIns="0" bIns="0"/>
          <a:lstStyle>
            <a:lvl1pPr marL="0" indent="0">
              <a:spcBef>
                <a:spcPts val="653"/>
              </a:spcBef>
              <a:buNone/>
              <a:defRPr sz="2200" b="1" baseline="0">
                <a:solidFill>
                  <a:schemeClr val="bg1">
                    <a:lumMod val="65000"/>
                  </a:schemeClr>
                </a:solidFill>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dirty="0" smtClean="0"/>
              <a:t>Inhalt</a:t>
            </a:r>
          </a:p>
          <a:p>
            <a:pPr lvl="0"/>
            <a:endParaRPr lang="de-DE" dirty="0" smtClean="0"/>
          </a:p>
          <a:p>
            <a:pPr lvl="0"/>
            <a:endParaRPr lang="de-DE" dirty="0"/>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Themen</a:t>
            </a:r>
            <a:endParaRPr lang="de-DE" dirty="0"/>
          </a:p>
        </p:txBody>
      </p:sp>
    </p:spTree>
    <p:extLst>
      <p:ext uri="{BB962C8B-B14F-4D97-AF65-F5344CB8AC3E}">
        <p14:creationId xmlns:p14="http://schemas.microsoft.com/office/powerpoint/2010/main" val="18947092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Text">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3172" y="1128009"/>
            <a:ext cx="866853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Überschrift</a:t>
            </a:r>
            <a:endParaRPr lang="de-DE" dirty="0"/>
          </a:p>
        </p:txBody>
      </p:sp>
      <p:sp>
        <p:nvSpPr>
          <p:cNvPr id="16" name="Textplatzhalter 15"/>
          <p:cNvSpPr>
            <a:spLocks noGrp="1"/>
          </p:cNvSpPr>
          <p:nvPr>
            <p:ph type="body" sz="quarter" idx="13"/>
          </p:nvPr>
        </p:nvSpPr>
        <p:spPr>
          <a:xfrm>
            <a:off x="222602" y="1914053"/>
            <a:ext cx="9939519" cy="476179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smtClean="0"/>
              <a:t>Textmasterformat bearbeiten</a:t>
            </a:r>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Kapitelüberschrift</a:t>
            </a:r>
            <a:endParaRPr lang="de-DE" dirty="0"/>
          </a:p>
        </p:txBody>
      </p:sp>
    </p:spTree>
    <p:extLst>
      <p:ext uri="{BB962C8B-B14F-4D97-AF65-F5344CB8AC3E}">
        <p14:creationId xmlns:p14="http://schemas.microsoft.com/office/powerpoint/2010/main" val="8642584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ead+Text+Bild rechts">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2820" y="1128009"/>
            <a:ext cx="595526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Überschrift</a:t>
            </a:r>
            <a:endParaRPr lang="de-DE" dirty="0"/>
          </a:p>
        </p:txBody>
      </p:sp>
      <p:sp>
        <p:nvSpPr>
          <p:cNvPr id="16" name="Textplatzhalter 15"/>
          <p:cNvSpPr>
            <a:spLocks noGrp="1"/>
          </p:cNvSpPr>
          <p:nvPr>
            <p:ph type="body" sz="quarter" idx="13"/>
          </p:nvPr>
        </p:nvSpPr>
        <p:spPr>
          <a:xfrm>
            <a:off x="222250" y="1914054"/>
            <a:ext cx="6056323" cy="514460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smtClean="0"/>
              <a:t>Textmasterformat bearbeiten</a:t>
            </a:r>
          </a:p>
        </p:txBody>
      </p:sp>
      <p:sp>
        <p:nvSpPr>
          <p:cNvPr id="4" name="Bildplatzhalter 3"/>
          <p:cNvSpPr>
            <a:spLocks noGrp="1"/>
          </p:cNvSpPr>
          <p:nvPr>
            <p:ph type="pic" sz="quarter" idx="14"/>
          </p:nvPr>
        </p:nvSpPr>
        <p:spPr>
          <a:xfrm>
            <a:off x="7007096" y="849071"/>
            <a:ext cx="3481231" cy="6713779"/>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6" name="Textplatzhalter 13"/>
          <p:cNvSpPr>
            <a:spLocks noGrp="1"/>
          </p:cNvSpPr>
          <p:nvPr>
            <p:ph type="body" sz="quarter" idx="12" hasCustomPrompt="1"/>
          </p:nvPr>
        </p:nvSpPr>
        <p:spPr>
          <a:xfrm>
            <a:off x="221897"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Kapitelüberschrift</a:t>
            </a:r>
            <a:endParaRPr lang="de-DE" dirty="0"/>
          </a:p>
        </p:txBody>
      </p:sp>
    </p:spTree>
    <p:extLst>
      <p:ext uri="{BB962C8B-B14F-4D97-AF65-F5344CB8AC3E}">
        <p14:creationId xmlns:p14="http://schemas.microsoft.com/office/powerpoint/2010/main" val="18635405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583507" y="4903733"/>
            <a:ext cx="10267950" cy="2604982"/>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8" name="Textplatzhalter 8"/>
          <p:cNvSpPr>
            <a:spLocks noGrp="1"/>
          </p:cNvSpPr>
          <p:nvPr>
            <p:ph type="body" sz="quarter" idx="10" hasCustomPrompt="1"/>
          </p:nvPr>
        </p:nvSpPr>
        <p:spPr>
          <a:xfrm>
            <a:off x="223172" y="1128009"/>
            <a:ext cx="9778916" cy="452120"/>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Überschrift</a:t>
            </a:r>
            <a:endParaRPr lang="de-DE" dirty="0"/>
          </a:p>
        </p:txBody>
      </p:sp>
      <p:sp>
        <p:nvSpPr>
          <p:cNvPr id="10" name="Textplatzhalter 15"/>
          <p:cNvSpPr>
            <a:spLocks noGrp="1"/>
          </p:cNvSpPr>
          <p:nvPr>
            <p:ph type="body" sz="quarter" idx="13"/>
          </p:nvPr>
        </p:nvSpPr>
        <p:spPr>
          <a:xfrm>
            <a:off x="222603" y="1914055"/>
            <a:ext cx="10009306" cy="2655752"/>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smtClean="0"/>
              <a:t>Textmasterformat bearbeiten</a:t>
            </a:r>
          </a:p>
        </p:txBody>
      </p:sp>
      <p:sp>
        <p:nvSpPr>
          <p:cNvPr id="6"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Kapitelüberschrift</a:t>
            </a:r>
            <a:endParaRPr lang="de-DE" dirty="0"/>
          </a:p>
        </p:txBody>
      </p:sp>
    </p:spTree>
    <p:extLst>
      <p:ext uri="{BB962C8B-B14F-4D97-AF65-F5344CB8AC3E}">
        <p14:creationId xmlns:p14="http://schemas.microsoft.com/office/powerpoint/2010/main" val="37281920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0"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Überschrift</a:t>
            </a:r>
            <a:endParaRPr lang="de-DE" dirty="0"/>
          </a:p>
        </p:txBody>
      </p:sp>
      <p:sp>
        <p:nvSpPr>
          <p:cNvPr id="12" name="Textplatzhalter 15"/>
          <p:cNvSpPr>
            <a:spLocks noGrp="1"/>
          </p:cNvSpPr>
          <p:nvPr>
            <p:ph type="body" sz="quarter" idx="13"/>
          </p:nvPr>
        </p:nvSpPr>
        <p:spPr>
          <a:xfrm>
            <a:off x="228662" y="1914054"/>
            <a:ext cx="10009046" cy="635701"/>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smtClean="0"/>
              <a:t>Textmasterformat bearbeiten</a:t>
            </a:r>
          </a:p>
        </p:txBody>
      </p:sp>
      <p:sp>
        <p:nvSpPr>
          <p:cNvPr id="13" name="Bildplatzhalter 3"/>
          <p:cNvSpPr>
            <a:spLocks noGrp="1"/>
          </p:cNvSpPr>
          <p:nvPr>
            <p:ph type="pic" sz="quarter" idx="17"/>
          </p:nvPr>
        </p:nvSpPr>
        <p:spPr>
          <a:xfrm>
            <a:off x="3813018"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5" name="Bildplatzhalter 3"/>
          <p:cNvSpPr>
            <a:spLocks noGrp="1"/>
          </p:cNvSpPr>
          <p:nvPr>
            <p:ph type="pic" sz="quarter" idx="18"/>
          </p:nvPr>
        </p:nvSpPr>
        <p:spPr>
          <a:xfrm>
            <a:off x="7436676"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Kapitelüberschrift</a:t>
            </a:r>
            <a:endParaRPr lang="de-DE" dirty="0"/>
          </a:p>
        </p:txBody>
      </p:sp>
      <p:sp>
        <p:nvSpPr>
          <p:cNvPr id="7" name="Textplatzhalter 6"/>
          <p:cNvSpPr>
            <a:spLocks noGrp="1"/>
          </p:cNvSpPr>
          <p:nvPr>
            <p:ph type="body" sz="quarter" idx="19"/>
          </p:nvPr>
        </p:nvSpPr>
        <p:spPr>
          <a:xfrm>
            <a:off x="222250"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14" name="Textplatzhalter 6"/>
          <p:cNvSpPr>
            <a:spLocks noGrp="1"/>
          </p:cNvSpPr>
          <p:nvPr>
            <p:ph type="body" sz="quarter" idx="20"/>
          </p:nvPr>
        </p:nvSpPr>
        <p:spPr>
          <a:xfrm>
            <a:off x="3814997"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16" name="Textplatzhalter 6"/>
          <p:cNvSpPr>
            <a:spLocks noGrp="1"/>
          </p:cNvSpPr>
          <p:nvPr>
            <p:ph type="body" sz="quarter" idx="21"/>
          </p:nvPr>
        </p:nvSpPr>
        <p:spPr>
          <a:xfrm>
            <a:off x="7423808"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Tree>
    <p:extLst>
      <p:ext uri="{BB962C8B-B14F-4D97-AF65-F5344CB8AC3E}">
        <p14:creationId xmlns:p14="http://schemas.microsoft.com/office/powerpoint/2010/main" val="9747758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Text</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Ansprechpartner</a:t>
            </a:r>
            <a:endParaRPr lang="de-DE" dirty="0"/>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Tree>
    <p:extLst>
      <p:ext uri="{BB962C8B-B14F-4D97-AF65-F5344CB8AC3E}">
        <p14:creationId xmlns:p14="http://schemas.microsoft.com/office/powerpoint/2010/main" val="34717145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Text</a:t>
            </a:r>
            <a:endParaRPr lang="de-DE" dirty="0"/>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Tree>
    <p:extLst>
      <p:ext uri="{BB962C8B-B14F-4D97-AF65-F5344CB8AC3E}">
        <p14:creationId xmlns:p14="http://schemas.microsoft.com/office/powerpoint/2010/main" val="8959485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222250" y="1109919"/>
            <a:ext cx="3313607" cy="6452931"/>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6" name="Textplatzhalter 15"/>
          <p:cNvSpPr>
            <a:spLocks noGrp="1"/>
          </p:cNvSpPr>
          <p:nvPr>
            <p:ph type="body" sz="quarter" idx="13" hasCustomPrompt="1"/>
          </p:nvPr>
        </p:nvSpPr>
        <p:spPr>
          <a:xfrm>
            <a:off x="4278090" y="1101166"/>
            <a:ext cx="5745116" cy="5565930"/>
          </a:xfrm>
          <a:prstGeom prst="rect">
            <a:avLst/>
          </a:prstGeom>
        </p:spPr>
        <p:txBody>
          <a:bodyPr vert="horz" lIns="0" tIns="0" rIns="0" bIns="0"/>
          <a:lstStyle>
            <a:lvl1pPr marL="0" indent="0">
              <a:spcBef>
                <a:spcPts val="653"/>
              </a:spcBef>
              <a:buNone/>
              <a:defRPr sz="2200" b="1" baseline="0">
                <a:solidFill>
                  <a:schemeClr val="bg1">
                    <a:lumMod val="65000"/>
                  </a:schemeClr>
                </a:solidFill>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dirty="0" smtClean="0"/>
              <a:t>Inhalt</a:t>
            </a:r>
          </a:p>
          <a:p>
            <a:pPr lvl="0"/>
            <a:endParaRPr lang="de-DE" dirty="0" smtClean="0"/>
          </a:p>
          <a:p>
            <a:pPr lvl="0"/>
            <a:endParaRPr lang="de-DE" dirty="0"/>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Themen</a:t>
            </a:r>
            <a:endParaRPr lang="de-DE" dirty="0"/>
          </a:p>
        </p:txBody>
      </p:sp>
    </p:spTree>
    <p:extLst>
      <p:ext uri="{BB962C8B-B14F-4D97-AF65-F5344CB8AC3E}">
        <p14:creationId xmlns:p14="http://schemas.microsoft.com/office/powerpoint/2010/main" val="2269850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ontakt mehrere">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Text</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Ansprechpartner</a:t>
            </a:r>
            <a:endParaRPr lang="de-DE" dirty="0"/>
          </a:p>
        </p:txBody>
      </p:sp>
      <p:sp>
        <p:nvSpPr>
          <p:cNvPr id="7" name="Textplatzhalter 6"/>
          <p:cNvSpPr>
            <a:spLocks noGrp="1"/>
          </p:cNvSpPr>
          <p:nvPr>
            <p:ph type="body" sz="quarter" idx="19"/>
          </p:nvPr>
        </p:nvSpPr>
        <p:spPr>
          <a:xfrm>
            <a:off x="222250"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6" name="Bildplatzhalter 3"/>
          <p:cNvSpPr>
            <a:spLocks noGrp="1"/>
          </p:cNvSpPr>
          <p:nvPr>
            <p:ph type="pic" sz="quarter" idx="20"/>
          </p:nvPr>
        </p:nvSpPr>
        <p:spPr>
          <a:xfrm>
            <a:off x="2848009"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8" name="Textplatzhalter 6"/>
          <p:cNvSpPr>
            <a:spLocks noGrp="1"/>
          </p:cNvSpPr>
          <p:nvPr>
            <p:ph type="body" sz="quarter" idx="21"/>
          </p:nvPr>
        </p:nvSpPr>
        <p:spPr>
          <a:xfrm>
            <a:off x="2848008"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10" name="Bildplatzhalter 3"/>
          <p:cNvSpPr>
            <a:spLocks noGrp="1"/>
          </p:cNvSpPr>
          <p:nvPr>
            <p:ph type="pic" sz="quarter" idx="22"/>
          </p:nvPr>
        </p:nvSpPr>
        <p:spPr>
          <a:xfrm>
            <a:off x="5547012"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2" name="Textplatzhalter 6"/>
          <p:cNvSpPr>
            <a:spLocks noGrp="1"/>
          </p:cNvSpPr>
          <p:nvPr>
            <p:ph type="body" sz="quarter" idx="23"/>
          </p:nvPr>
        </p:nvSpPr>
        <p:spPr>
          <a:xfrm>
            <a:off x="5547011"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13" name="Bildplatzhalter 3"/>
          <p:cNvSpPr>
            <a:spLocks noGrp="1"/>
          </p:cNvSpPr>
          <p:nvPr>
            <p:ph type="pic" sz="quarter" idx="24"/>
          </p:nvPr>
        </p:nvSpPr>
        <p:spPr>
          <a:xfrm>
            <a:off x="8194676"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4" name="Textplatzhalter 6"/>
          <p:cNvSpPr>
            <a:spLocks noGrp="1"/>
          </p:cNvSpPr>
          <p:nvPr>
            <p:ph type="body" sz="quarter" idx="25"/>
          </p:nvPr>
        </p:nvSpPr>
        <p:spPr>
          <a:xfrm>
            <a:off x="8194675"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Tree>
    <p:extLst>
      <p:ext uri="{BB962C8B-B14F-4D97-AF65-F5344CB8AC3E}">
        <p14:creationId xmlns:p14="http://schemas.microsoft.com/office/powerpoint/2010/main" val="22580005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Text">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3172" y="1128009"/>
            <a:ext cx="866853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Überschrift</a:t>
            </a:r>
            <a:endParaRPr lang="de-DE" dirty="0"/>
          </a:p>
        </p:txBody>
      </p:sp>
      <p:sp>
        <p:nvSpPr>
          <p:cNvPr id="16" name="Textplatzhalter 15"/>
          <p:cNvSpPr>
            <a:spLocks noGrp="1"/>
          </p:cNvSpPr>
          <p:nvPr>
            <p:ph type="body" sz="quarter" idx="13"/>
          </p:nvPr>
        </p:nvSpPr>
        <p:spPr>
          <a:xfrm>
            <a:off x="222602" y="1914053"/>
            <a:ext cx="9939519" cy="476179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smtClean="0"/>
              <a:t>Textmasterformat bearbeiten</a:t>
            </a:r>
          </a:p>
        </p:txBody>
      </p:sp>
      <p:sp>
        <p:nvSpPr>
          <p:cNvPr id="5"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Kapitelüberschrift</a:t>
            </a:r>
            <a:endParaRPr lang="de-DE" dirty="0"/>
          </a:p>
        </p:txBody>
      </p:sp>
    </p:spTree>
    <p:extLst>
      <p:ext uri="{BB962C8B-B14F-4D97-AF65-F5344CB8AC3E}">
        <p14:creationId xmlns:p14="http://schemas.microsoft.com/office/powerpoint/2010/main" val="3755859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Text+Bild rechts">
    <p:spTree>
      <p:nvGrpSpPr>
        <p:cNvPr id="1" name=""/>
        <p:cNvGrpSpPr/>
        <p:nvPr/>
      </p:nvGrpSpPr>
      <p:grpSpPr>
        <a:xfrm>
          <a:off x="0" y="0"/>
          <a:ext cx="0" cy="0"/>
          <a:chOff x="0" y="0"/>
          <a:chExt cx="0" cy="0"/>
        </a:xfrm>
      </p:grpSpPr>
      <p:sp>
        <p:nvSpPr>
          <p:cNvPr id="9" name="Textplatzhalter 8"/>
          <p:cNvSpPr>
            <a:spLocks noGrp="1"/>
          </p:cNvSpPr>
          <p:nvPr>
            <p:ph type="body" sz="quarter" idx="10" hasCustomPrompt="1"/>
          </p:nvPr>
        </p:nvSpPr>
        <p:spPr>
          <a:xfrm>
            <a:off x="222820" y="1128009"/>
            <a:ext cx="5955261" cy="459256"/>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Überschrift</a:t>
            </a:r>
            <a:endParaRPr lang="de-DE" dirty="0"/>
          </a:p>
        </p:txBody>
      </p:sp>
      <p:sp>
        <p:nvSpPr>
          <p:cNvPr id="16" name="Textplatzhalter 15"/>
          <p:cNvSpPr>
            <a:spLocks noGrp="1"/>
          </p:cNvSpPr>
          <p:nvPr>
            <p:ph type="body" sz="quarter" idx="13"/>
          </p:nvPr>
        </p:nvSpPr>
        <p:spPr>
          <a:xfrm>
            <a:off x="222250" y="1914054"/>
            <a:ext cx="6056323" cy="5144606"/>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smtClean="0"/>
              <a:t>Textmasterformat bearbeiten</a:t>
            </a:r>
          </a:p>
        </p:txBody>
      </p:sp>
      <p:sp>
        <p:nvSpPr>
          <p:cNvPr id="4" name="Bildplatzhalter 3"/>
          <p:cNvSpPr>
            <a:spLocks noGrp="1"/>
          </p:cNvSpPr>
          <p:nvPr>
            <p:ph type="pic" sz="quarter" idx="14"/>
          </p:nvPr>
        </p:nvSpPr>
        <p:spPr>
          <a:xfrm>
            <a:off x="7007096" y="849071"/>
            <a:ext cx="3481231" cy="6713779"/>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6" name="Textplatzhalter 13"/>
          <p:cNvSpPr>
            <a:spLocks noGrp="1"/>
          </p:cNvSpPr>
          <p:nvPr>
            <p:ph type="body" sz="quarter" idx="12" hasCustomPrompt="1"/>
          </p:nvPr>
        </p:nvSpPr>
        <p:spPr>
          <a:xfrm>
            <a:off x="221897"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Kapitelüberschrift</a:t>
            </a:r>
            <a:endParaRPr lang="de-DE" dirty="0"/>
          </a:p>
        </p:txBody>
      </p:sp>
    </p:spTree>
    <p:extLst>
      <p:ext uri="{BB962C8B-B14F-4D97-AF65-F5344CB8AC3E}">
        <p14:creationId xmlns:p14="http://schemas.microsoft.com/office/powerpoint/2010/main" val="965132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583507" y="4903733"/>
            <a:ext cx="10267950" cy="2604982"/>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8" name="Textplatzhalter 8"/>
          <p:cNvSpPr>
            <a:spLocks noGrp="1"/>
          </p:cNvSpPr>
          <p:nvPr>
            <p:ph type="body" sz="quarter" idx="10" hasCustomPrompt="1"/>
          </p:nvPr>
        </p:nvSpPr>
        <p:spPr>
          <a:xfrm>
            <a:off x="223172" y="1128009"/>
            <a:ext cx="9778916" cy="452120"/>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Überschrift</a:t>
            </a:r>
            <a:endParaRPr lang="de-DE" dirty="0"/>
          </a:p>
        </p:txBody>
      </p:sp>
      <p:sp>
        <p:nvSpPr>
          <p:cNvPr id="10" name="Textplatzhalter 15"/>
          <p:cNvSpPr>
            <a:spLocks noGrp="1"/>
          </p:cNvSpPr>
          <p:nvPr>
            <p:ph type="body" sz="quarter" idx="13"/>
          </p:nvPr>
        </p:nvSpPr>
        <p:spPr>
          <a:xfrm>
            <a:off x="222603" y="1914055"/>
            <a:ext cx="10009306" cy="2655752"/>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smtClean="0"/>
              <a:t>Textmasterformat bearbeiten</a:t>
            </a:r>
          </a:p>
        </p:txBody>
      </p:sp>
      <p:sp>
        <p:nvSpPr>
          <p:cNvPr id="6" name="Textplatzhalter 13"/>
          <p:cNvSpPr>
            <a:spLocks noGrp="1"/>
          </p:cNvSpPr>
          <p:nvPr>
            <p:ph type="body" sz="quarter" idx="12" hasCustomPrompt="1"/>
          </p:nvPr>
        </p:nvSpPr>
        <p:spPr>
          <a:xfrm>
            <a:off x="22225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Kapitelüberschrift</a:t>
            </a:r>
            <a:endParaRPr lang="de-DE" dirty="0"/>
          </a:p>
        </p:txBody>
      </p:sp>
    </p:spTree>
    <p:extLst>
      <p:ext uri="{BB962C8B-B14F-4D97-AF65-F5344CB8AC3E}">
        <p14:creationId xmlns:p14="http://schemas.microsoft.com/office/powerpoint/2010/main" val="22526083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Head+Text+Bild unte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0"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Überschrift</a:t>
            </a:r>
            <a:endParaRPr lang="de-DE" dirty="0"/>
          </a:p>
        </p:txBody>
      </p:sp>
      <p:sp>
        <p:nvSpPr>
          <p:cNvPr id="12" name="Textplatzhalter 15"/>
          <p:cNvSpPr>
            <a:spLocks noGrp="1"/>
          </p:cNvSpPr>
          <p:nvPr>
            <p:ph type="body" sz="quarter" idx="13"/>
          </p:nvPr>
        </p:nvSpPr>
        <p:spPr>
          <a:xfrm>
            <a:off x="228662" y="1914054"/>
            <a:ext cx="10009046" cy="635701"/>
          </a:xfrm>
          <a:prstGeom prst="rect">
            <a:avLst/>
          </a:prstGeom>
        </p:spPr>
        <p:txBody>
          <a:bodyPr vert="horz" lIns="0" tIns="0" rIns="0" bIns="0"/>
          <a:lstStyle>
            <a:lvl1pPr marL="0" indent="0">
              <a:lnSpc>
                <a:spcPts val="2600"/>
              </a:lnSpc>
              <a:spcBef>
                <a:spcPts val="0"/>
              </a:spcBef>
              <a:spcAft>
                <a:spcPts val="600"/>
              </a:spcAft>
              <a:buNone/>
              <a:defRPr sz="2200" baseline="0">
                <a:latin typeface="Arial"/>
              </a:defRPr>
            </a:lvl1pPr>
            <a:lvl2pPr marL="497754" indent="0">
              <a:buNone/>
              <a:defRPr/>
            </a:lvl2pPr>
            <a:lvl3pPr marL="995507" indent="0">
              <a:buNone/>
              <a:defRPr/>
            </a:lvl3pPr>
            <a:lvl4pPr marL="1493261" indent="0">
              <a:buNone/>
              <a:defRPr/>
            </a:lvl4pPr>
            <a:lvl5pPr marL="1991015" indent="0">
              <a:buNone/>
              <a:defRPr/>
            </a:lvl5pPr>
          </a:lstStyle>
          <a:p>
            <a:pPr lvl="0"/>
            <a:r>
              <a:rPr lang="de-DE" smtClean="0"/>
              <a:t>Textmasterformat bearbeiten</a:t>
            </a:r>
          </a:p>
        </p:txBody>
      </p:sp>
      <p:sp>
        <p:nvSpPr>
          <p:cNvPr id="13" name="Bildplatzhalter 3"/>
          <p:cNvSpPr>
            <a:spLocks noGrp="1"/>
          </p:cNvSpPr>
          <p:nvPr>
            <p:ph type="pic" sz="quarter" idx="17"/>
          </p:nvPr>
        </p:nvSpPr>
        <p:spPr>
          <a:xfrm>
            <a:off x="3813018"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5" name="Bildplatzhalter 3"/>
          <p:cNvSpPr>
            <a:spLocks noGrp="1"/>
          </p:cNvSpPr>
          <p:nvPr>
            <p:ph type="pic" sz="quarter" idx="18"/>
          </p:nvPr>
        </p:nvSpPr>
        <p:spPr>
          <a:xfrm>
            <a:off x="7436676" y="4426159"/>
            <a:ext cx="3053264" cy="3136691"/>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Kapitelüberschrift</a:t>
            </a:r>
            <a:endParaRPr lang="de-DE" dirty="0"/>
          </a:p>
        </p:txBody>
      </p:sp>
      <p:sp>
        <p:nvSpPr>
          <p:cNvPr id="7" name="Textplatzhalter 6"/>
          <p:cNvSpPr>
            <a:spLocks noGrp="1"/>
          </p:cNvSpPr>
          <p:nvPr>
            <p:ph type="body" sz="quarter" idx="19"/>
          </p:nvPr>
        </p:nvSpPr>
        <p:spPr>
          <a:xfrm>
            <a:off x="222250"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14" name="Textplatzhalter 6"/>
          <p:cNvSpPr>
            <a:spLocks noGrp="1"/>
          </p:cNvSpPr>
          <p:nvPr>
            <p:ph type="body" sz="quarter" idx="20"/>
          </p:nvPr>
        </p:nvSpPr>
        <p:spPr>
          <a:xfrm>
            <a:off x="3814997"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16" name="Textplatzhalter 6"/>
          <p:cNvSpPr>
            <a:spLocks noGrp="1"/>
          </p:cNvSpPr>
          <p:nvPr>
            <p:ph type="body" sz="quarter" idx="21"/>
          </p:nvPr>
        </p:nvSpPr>
        <p:spPr>
          <a:xfrm>
            <a:off x="7423808" y="2720526"/>
            <a:ext cx="3066132" cy="1328751"/>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Tree>
    <p:extLst>
      <p:ext uri="{BB962C8B-B14F-4D97-AF65-F5344CB8AC3E}">
        <p14:creationId xmlns:p14="http://schemas.microsoft.com/office/powerpoint/2010/main" val="980414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Text</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Ansprechpartner</a:t>
            </a:r>
            <a:endParaRPr lang="de-DE" dirty="0"/>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Tree>
    <p:extLst>
      <p:ext uri="{BB962C8B-B14F-4D97-AF65-F5344CB8AC3E}">
        <p14:creationId xmlns:p14="http://schemas.microsoft.com/office/powerpoint/2010/main" val="880026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Kontakt 1Person">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9"/>
            <a:ext cx="2218912" cy="2630098"/>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Text</a:t>
            </a:r>
            <a:endParaRPr lang="de-DE" dirty="0"/>
          </a:p>
        </p:txBody>
      </p:sp>
      <p:sp>
        <p:nvSpPr>
          <p:cNvPr id="7" name="Textplatzhalter 6"/>
          <p:cNvSpPr>
            <a:spLocks noGrp="1"/>
          </p:cNvSpPr>
          <p:nvPr>
            <p:ph type="body" sz="quarter" idx="19"/>
          </p:nvPr>
        </p:nvSpPr>
        <p:spPr>
          <a:xfrm>
            <a:off x="2703513" y="1658938"/>
            <a:ext cx="3066132" cy="2630099"/>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Tree>
    <p:extLst>
      <p:ext uri="{BB962C8B-B14F-4D97-AF65-F5344CB8AC3E}">
        <p14:creationId xmlns:p14="http://schemas.microsoft.com/office/powerpoint/2010/main" val="36682123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ontakt mehrere">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222251"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1" name="Textplatzhalter 8"/>
          <p:cNvSpPr>
            <a:spLocks noGrp="1"/>
          </p:cNvSpPr>
          <p:nvPr>
            <p:ph type="body" sz="quarter" idx="10" hasCustomPrompt="1"/>
          </p:nvPr>
        </p:nvSpPr>
        <p:spPr>
          <a:xfrm>
            <a:off x="229232" y="1128009"/>
            <a:ext cx="10092731" cy="371319"/>
          </a:xfrm>
          <a:prstGeom prst="rect">
            <a:avLst/>
          </a:prstGeom>
        </p:spPr>
        <p:txBody>
          <a:bodyPr vert="horz" lIns="0" tIns="0" rIns="0" bIns="0"/>
          <a:lstStyle>
            <a:lvl1pPr marL="0" indent="0">
              <a:lnSpc>
                <a:spcPts val="2395"/>
              </a:lnSpc>
              <a:spcBef>
                <a:spcPts val="0"/>
              </a:spcBef>
              <a:buNone/>
              <a:defRPr sz="2200" b="1" i="0">
                <a:solidFill>
                  <a:srgbClr val="FF921E"/>
                </a:solidFill>
                <a:latin typeface="Arial"/>
                <a:cs typeface="Arial"/>
              </a:defRPr>
            </a:lvl1pPr>
          </a:lstStyle>
          <a:p>
            <a:pPr lvl="0"/>
            <a:r>
              <a:rPr lang="de-DE" dirty="0" smtClean="0"/>
              <a:t>Text</a:t>
            </a:r>
            <a:endParaRPr lang="de-DE" dirty="0"/>
          </a:p>
        </p:txBody>
      </p:sp>
      <p:sp>
        <p:nvSpPr>
          <p:cNvPr id="9" name="Textplatzhalter 13"/>
          <p:cNvSpPr>
            <a:spLocks noGrp="1"/>
          </p:cNvSpPr>
          <p:nvPr>
            <p:ph type="body" sz="quarter" idx="12" hasCustomPrompt="1"/>
          </p:nvPr>
        </p:nvSpPr>
        <p:spPr>
          <a:xfrm>
            <a:off x="228310" y="438833"/>
            <a:ext cx="7481475" cy="364137"/>
          </a:xfrm>
          <a:prstGeom prst="rect">
            <a:avLst/>
          </a:prstGeom>
        </p:spPr>
        <p:txBody>
          <a:bodyPr vert="horz" lIns="0" tIns="0" rIns="0" bIns="0"/>
          <a:lstStyle>
            <a:lvl1pPr marL="0" indent="0">
              <a:buNone/>
              <a:defRPr sz="2400" b="1" i="0">
                <a:solidFill>
                  <a:schemeClr val="bg1">
                    <a:lumMod val="65000"/>
                  </a:schemeClr>
                </a:solidFill>
                <a:latin typeface="Arial"/>
                <a:cs typeface="Arial"/>
              </a:defRPr>
            </a:lvl1pPr>
          </a:lstStyle>
          <a:p>
            <a:pPr lvl="0"/>
            <a:r>
              <a:rPr lang="de-DE" dirty="0" smtClean="0"/>
              <a:t>Ansprechpartner</a:t>
            </a:r>
            <a:endParaRPr lang="de-DE" dirty="0"/>
          </a:p>
        </p:txBody>
      </p:sp>
      <p:sp>
        <p:nvSpPr>
          <p:cNvPr id="7" name="Textplatzhalter 6"/>
          <p:cNvSpPr>
            <a:spLocks noGrp="1"/>
          </p:cNvSpPr>
          <p:nvPr>
            <p:ph type="body" sz="quarter" idx="19"/>
          </p:nvPr>
        </p:nvSpPr>
        <p:spPr>
          <a:xfrm>
            <a:off x="222250"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6" name="Bildplatzhalter 3"/>
          <p:cNvSpPr>
            <a:spLocks noGrp="1"/>
          </p:cNvSpPr>
          <p:nvPr>
            <p:ph type="pic" sz="quarter" idx="20"/>
          </p:nvPr>
        </p:nvSpPr>
        <p:spPr>
          <a:xfrm>
            <a:off x="2848009"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8" name="Textplatzhalter 6"/>
          <p:cNvSpPr>
            <a:spLocks noGrp="1"/>
          </p:cNvSpPr>
          <p:nvPr>
            <p:ph type="body" sz="quarter" idx="21"/>
          </p:nvPr>
        </p:nvSpPr>
        <p:spPr>
          <a:xfrm>
            <a:off x="2848008"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10" name="Bildplatzhalter 3"/>
          <p:cNvSpPr>
            <a:spLocks noGrp="1"/>
          </p:cNvSpPr>
          <p:nvPr>
            <p:ph type="pic" sz="quarter" idx="22"/>
          </p:nvPr>
        </p:nvSpPr>
        <p:spPr>
          <a:xfrm>
            <a:off x="5547012"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2" name="Textplatzhalter 6"/>
          <p:cNvSpPr>
            <a:spLocks noGrp="1"/>
          </p:cNvSpPr>
          <p:nvPr>
            <p:ph type="body" sz="quarter" idx="23"/>
          </p:nvPr>
        </p:nvSpPr>
        <p:spPr>
          <a:xfrm>
            <a:off x="5547011"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
        <p:nvSpPr>
          <p:cNvPr id="13" name="Bildplatzhalter 3"/>
          <p:cNvSpPr>
            <a:spLocks noGrp="1"/>
          </p:cNvSpPr>
          <p:nvPr>
            <p:ph type="pic" sz="quarter" idx="24"/>
          </p:nvPr>
        </p:nvSpPr>
        <p:spPr>
          <a:xfrm>
            <a:off x="8194676" y="1658938"/>
            <a:ext cx="2284412" cy="2707735"/>
          </a:xfrm>
          <a:prstGeom prst="rect">
            <a:avLst/>
          </a:prstGeom>
        </p:spPr>
        <p:txBody>
          <a:bodyPr vert="horz" lIns="99551" tIns="49775" rIns="99551" bIns="49775"/>
          <a:lstStyle>
            <a:lvl1pPr marL="0" indent="0">
              <a:buNone/>
              <a:defRPr sz="2200">
                <a:latin typeface="Arial"/>
                <a:cs typeface="Arial"/>
              </a:defRPr>
            </a:lvl1pPr>
          </a:lstStyle>
          <a:p>
            <a:r>
              <a:rPr lang="de-DE" smtClean="0"/>
              <a:t>Bild durch Klicken auf Symbol hinzufügen</a:t>
            </a:r>
            <a:endParaRPr lang="de-DE" dirty="0"/>
          </a:p>
        </p:txBody>
      </p:sp>
      <p:sp>
        <p:nvSpPr>
          <p:cNvPr id="14" name="Textplatzhalter 6"/>
          <p:cNvSpPr>
            <a:spLocks noGrp="1"/>
          </p:cNvSpPr>
          <p:nvPr>
            <p:ph type="body" sz="quarter" idx="25"/>
          </p:nvPr>
        </p:nvSpPr>
        <p:spPr>
          <a:xfrm>
            <a:off x="8194675" y="4667942"/>
            <a:ext cx="2284413" cy="2478006"/>
          </a:xfrm>
          <a:prstGeom prst="rect">
            <a:avLst/>
          </a:prstGeom>
        </p:spPr>
        <p:txBody>
          <a:bodyPr vert="horz" lIns="0" tIns="0" rIns="0" bIns="0"/>
          <a:lstStyle>
            <a:lvl1pPr marL="0" indent="0">
              <a:lnSpc>
                <a:spcPts val="2600"/>
              </a:lnSpc>
              <a:spcBef>
                <a:spcPts val="0"/>
              </a:spcBef>
              <a:spcAft>
                <a:spcPts val="600"/>
              </a:spcAft>
              <a:buNone/>
              <a:defRPr sz="2200">
                <a:latin typeface="Arial"/>
                <a:cs typeface="Arial"/>
              </a:defRPr>
            </a:lvl1pPr>
          </a:lstStyle>
          <a:p>
            <a:pPr lvl="0"/>
            <a:r>
              <a:rPr lang="de-DE" smtClean="0"/>
              <a:t>Textmasterformat bearbeiten</a:t>
            </a:r>
          </a:p>
        </p:txBody>
      </p:sp>
    </p:spTree>
    <p:extLst>
      <p:ext uri="{BB962C8B-B14F-4D97-AF65-F5344CB8AC3E}">
        <p14:creationId xmlns:p14="http://schemas.microsoft.com/office/powerpoint/2010/main" val="37015528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Line 3"/>
          <p:cNvSpPr>
            <a:spLocks noChangeShapeType="1"/>
          </p:cNvSpPr>
          <p:nvPr userDrawn="1"/>
        </p:nvSpPr>
        <p:spPr bwMode="auto">
          <a:xfrm>
            <a:off x="0" y="840317"/>
            <a:ext cx="10688638" cy="0"/>
          </a:xfrm>
          <a:prstGeom prst="line">
            <a:avLst/>
          </a:prstGeom>
          <a:noFill/>
          <a:ln w="9525">
            <a:solidFill>
              <a:srgbClr val="FF921E"/>
            </a:solidFill>
            <a:round/>
            <a:headEnd/>
            <a:tailEnd/>
          </a:ln>
        </p:spPr>
        <p:txBody>
          <a:bodyPr wrap="none" lIns="99551" tIns="49775" rIns="99551" bIns="49775" anchor="ctr"/>
          <a:lstStyle/>
          <a:p>
            <a:endParaRPr lang="de-DE">
              <a:solidFill>
                <a:srgbClr val="000000"/>
              </a:solidFill>
            </a:endParaRPr>
          </a:p>
        </p:txBody>
      </p:sp>
      <p:pic>
        <p:nvPicPr>
          <p:cNvPr id="3" name="Bild 2" descr="LogoABO Wind RGB.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
        <p:nvSpPr>
          <p:cNvPr id="5" name="Textfeld 4"/>
          <p:cNvSpPr txBox="1"/>
          <p:nvPr userDrawn="1"/>
        </p:nvSpPr>
        <p:spPr>
          <a:xfrm>
            <a:off x="8984644" y="7257382"/>
            <a:ext cx="670563" cy="239022"/>
          </a:xfrm>
          <a:prstGeom prst="rect">
            <a:avLst/>
          </a:prstGeom>
          <a:noFill/>
        </p:spPr>
        <p:txBody>
          <a:bodyPr wrap="square" lIns="99551" tIns="49775" rIns="99551" bIns="49775" rtlCol="0">
            <a:spAutoFit/>
          </a:bodyPr>
          <a:lstStyle/>
          <a:p>
            <a:pPr algn="r"/>
            <a:fld id="{B973B942-8158-084A-9A3A-FA3BF9EF8CDD}" type="slidenum">
              <a:rPr lang="de-DE" sz="900" u="none" smtClean="0">
                <a:solidFill>
                  <a:schemeClr val="bg1">
                    <a:lumMod val="65000"/>
                  </a:schemeClr>
                </a:solidFill>
                <a:latin typeface="Arial"/>
                <a:cs typeface="Arial"/>
              </a:rPr>
              <a:pPr algn="r"/>
              <a:t>‹Nr.›</a:t>
            </a:fld>
            <a:endParaRPr lang="de-DE" sz="900" u="none" dirty="0">
              <a:solidFill>
                <a:schemeClr val="bg1">
                  <a:lumMod val="65000"/>
                </a:schemeClr>
              </a:solidFill>
              <a:latin typeface="Arial"/>
              <a:cs typeface="Arial"/>
            </a:endParaRPr>
          </a:p>
        </p:txBody>
      </p:sp>
      <p:sp>
        <p:nvSpPr>
          <p:cNvPr id="9" name="Textfeld 8"/>
          <p:cNvSpPr txBox="1"/>
          <p:nvPr userDrawn="1"/>
        </p:nvSpPr>
        <p:spPr>
          <a:xfrm>
            <a:off x="8083685" y="7257382"/>
            <a:ext cx="826023" cy="239022"/>
          </a:xfrm>
          <a:prstGeom prst="rect">
            <a:avLst/>
          </a:prstGeom>
          <a:noFill/>
        </p:spPr>
        <p:txBody>
          <a:bodyPr wrap="square" lIns="99551" tIns="49775" rIns="99551" bIns="49775" rtlCol="0">
            <a:spAutoFit/>
          </a:bodyPr>
          <a:lstStyle/>
          <a:p>
            <a:pPr algn="r"/>
            <a:r>
              <a:rPr lang="de-DE" sz="900" u="none" dirty="0" smtClean="0">
                <a:solidFill>
                  <a:schemeClr val="bg1">
                    <a:lumMod val="65000"/>
                  </a:schemeClr>
                </a:solidFill>
                <a:latin typeface="Arial"/>
                <a:cs typeface="Arial"/>
              </a:rPr>
              <a:t>vertraulich</a:t>
            </a:r>
            <a:endParaRPr lang="de-DE" sz="900" u="none" dirty="0">
              <a:solidFill>
                <a:schemeClr val="bg1">
                  <a:lumMod val="65000"/>
                </a:schemeClr>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 id="2147483656" r:id="rId3"/>
    <p:sldLayoutId id="2147483657" r:id="rId4"/>
    <p:sldLayoutId id="2147483658" r:id="rId5"/>
    <p:sldLayoutId id="2147483659" r:id="rId6"/>
    <p:sldLayoutId id="2147483661" r:id="rId7"/>
    <p:sldLayoutId id="2147483663" r:id="rId8"/>
    <p:sldLayoutId id="2147483662" r:id="rId9"/>
    <p:sldLayoutId id="2147483675" r:id="rId10"/>
  </p:sldLayoutIdLst>
  <p:transition spd="med">
    <p:pull dir="r"/>
  </p:transition>
  <p:hf hdr="0" ftr="0" dt="0"/>
  <p:txStyles>
    <p:titleStyle>
      <a:lvl1pPr algn="ctr" rtl="0" eaLnBrk="1" fontAlgn="base" hangingPunct="1">
        <a:spcBef>
          <a:spcPct val="0"/>
        </a:spcBef>
        <a:spcAft>
          <a:spcPct val="0"/>
        </a:spcAft>
        <a:defRPr sz="48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2pPr>
      <a:lvl3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3pPr>
      <a:lvl4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4pPr>
      <a:lvl5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5pPr>
      <a:lvl6pPr marL="497754" algn="ctr" rtl="0" eaLnBrk="1" fontAlgn="base" hangingPunct="1">
        <a:spcBef>
          <a:spcPct val="0"/>
        </a:spcBef>
        <a:spcAft>
          <a:spcPct val="0"/>
        </a:spcAft>
        <a:defRPr sz="4800">
          <a:solidFill>
            <a:schemeClr val="tx2"/>
          </a:solidFill>
          <a:latin typeface="Times" pitchFamily="-80" charset="0"/>
        </a:defRPr>
      </a:lvl6pPr>
      <a:lvl7pPr marL="995507" algn="ctr" rtl="0" eaLnBrk="1" fontAlgn="base" hangingPunct="1">
        <a:spcBef>
          <a:spcPct val="0"/>
        </a:spcBef>
        <a:spcAft>
          <a:spcPct val="0"/>
        </a:spcAft>
        <a:defRPr sz="4800">
          <a:solidFill>
            <a:schemeClr val="tx2"/>
          </a:solidFill>
          <a:latin typeface="Times" pitchFamily="-80" charset="0"/>
        </a:defRPr>
      </a:lvl7pPr>
      <a:lvl8pPr marL="1493261" algn="ctr" rtl="0" eaLnBrk="1" fontAlgn="base" hangingPunct="1">
        <a:spcBef>
          <a:spcPct val="0"/>
        </a:spcBef>
        <a:spcAft>
          <a:spcPct val="0"/>
        </a:spcAft>
        <a:defRPr sz="4800">
          <a:solidFill>
            <a:schemeClr val="tx2"/>
          </a:solidFill>
          <a:latin typeface="Times" pitchFamily="-80" charset="0"/>
        </a:defRPr>
      </a:lvl8pPr>
      <a:lvl9pPr marL="1991015" algn="ctr" rtl="0" eaLnBrk="1" fontAlgn="base" hangingPunct="1">
        <a:spcBef>
          <a:spcPct val="0"/>
        </a:spcBef>
        <a:spcAft>
          <a:spcPct val="0"/>
        </a:spcAft>
        <a:defRPr sz="4800">
          <a:solidFill>
            <a:schemeClr val="tx2"/>
          </a:solidFill>
          <a:latin typeface="Times" pitchFamily="-80" charset="0"/>
        </a:defRPr>
      </a:lvl9pPr>
    </p:titleStyle>
    <p:bodyStyle>
      <a:lvl1pPr marL="373315" indent="-373315" algn="l" rtl="0" eaLnBrk="1" fontAlgn="base" hangingPunct="1">
        <a:spcBef>
          <a:spcPct val="20000"/>
        </a:spcBef>
        <a:spcAft>
          <a:spcPct val="0"/>
        </a:spcAft>
        <a:buChar char="•"/>
        <a:defRPr sz="3500">
          <a:solidFill>
            <a:schemeClr val="tx1"/>
          </a:solidFill>
          <a:latin typeface="+mn-lt"/>
          <a:ea typeface="ＭＳ Ｐゴシック" charset="-128"/>
          <a:cs typeface="ＭＳ Ｐゴシック" charset="-128"/>
        </a:defRPr>
      </a:lvl1pPr>
      <a:lvl2pPr marL="808850" indent="-311096" algn="l" rtl="0" eaLnBrk="1" fontAlgn="base" hangingPunct="1">
        <a:spcBef>
          <a:spcPct val="20000"/>
        </a:spcBef>
        <a:spcAft>
          <a:spcPct val="0"/>
        </a:spcAft>
        <a:buChar char="–"/>
        <a:defRPr sz="3000">
          <a:solidFill>
            <a:schemeClr val="tx1"/>
          </a:solidFill>
          <a:latin typeface="+mn-lt"/>
          <a:ea typeface="ＭＳ Ｐゴシック" charset="-128"/>
        </a:defRPr>
      </a:lvl2pPr>
      <a:lvl3pPr marL="1244384" indent="-248877" algn="l" rtl="0" eaLnBrk="1" fontAlgn="base" hangingPunct="1">
        <a:spcBef>
          <a:spcPct val="20000"/>
        </a:spcBef>
        <a:spcAft>
          <a:spcPct val="0"/>
        </a:spcAft>
        <a:buChar char="•"/>
        <a:defRPr sz="2600">
          <a:solidFill>
            <a:schemeClr val="tx1"/>
          </a:solidFill>
          <a:latin typeface="+mn-lt"/>
          <a:ea typeface="ＭＳ Ｐゴシック" charset="-128"/>
        </a:defRPr>
      </a:lvl3pPr>
      <a:lvl4pPr marL="1742138" indent="-248877" algn="l" rtl="0" eaLnBrk="1" fontAlgn="base" hangingPunct="1">
        <a:spcBef>
          <a:spcPct val="20000"/>
        </a:spcBef>
        <a:spcAft>
          <a:spcPct val="0"/>
        </a:spcAft>
        <a:buChar char="–"/>
        <a:defRPr sz="2200">
          <a:solidFill>
            <a:schemeClr val="tx1"/>
          </a:solidFill>
          <a:latin typeface="+mn-lt"/>
          <a:ea typeface="ＭＳ Ｐゴシック" charset="-128"/>
        </a:defRPr>
      </a:lvl4pPr>
      <a:lvl5pPr marL="2239891" indent="-248877" algn="l" rtl="0" eaLnBrk="1" fontAlgn="base" hangingPunct="1">
        <a:spcBef>
          <a:spcPct val="20000"/>
        </a:spcBef>
        <a:spcAft>
          <a:spcPct val="0"/>
        </a:spcAft>
        <a:buChar char="»"/>
        <a:defRPr sz="2200">
          <a:solidFill>
            <a:schemeClr val="tx1"/>
          </a:solidFill>
          <a:latin typeface="+mn-lt"/>
          <a:ea typeface="ＭＳ Ｐゴシック" charset="-128"/>
        </a:defRPr>
      </a:lvl5pPr>
      <a:lvl6pPr marL="2737645" indent="-248877" algn="l" rtl="0" eaLnBrk="1" fontAlgn="base" hangingPunct="1">
        <a:spcBef>
          <a:spcPct val="20000"/>
        </a:spcBef>
        <a:spcAft>
          <a:spcPct val="0"/>
        </a:spcAft>
        <a:buChar char="»"/>
        <a:defRPr sz="2200">
          <a:solidFill>
            <a:schemeClr val="tx1"/>
          </a:solidFill>
          <a:latin typeface="+mn-lt"/>
        </a:defRPr>
      </a:lvl6pPr>
      <a:lvl7pPr marL="3235399" indent="-248877" algn="l" rtl="0" eaLnBrk="1" fontAlgn="base" hangingPunct="1">
        <a:spcBef>
          <a:spcPct val="20000"/>
        </a:spcBef>
        <a:spcAft>
          <a:spcPct val="0"/>
        </a:spcAft>
        <a:buChar char="»"/>
        <a:defRPr sz="2200">
          <a:solidFill>
            <a:schemeClr val="tx1"/>
          </a:solidFill>
          <a:latin typeface="+mn-lt"/>
        </a:defRPr>
      </a:lvl7pPr>
      <a:lvl8pPr marL="3733152" indent="-248877" algn="l" rtl="0" eaLnBrk="1" fontAlgn="base" hangingPunct="1">
        <a:spcBef>
          <a:spcPct val="20000"/>
        </a:spcBef>
        <a:spcAft>
          <a:spcPct val="0"/>
        </a:spcAft>
        <a:buChar char="»"/>
        <a:defRPr sz="2200">
          <a:solidFill>
            <a:schemeClr val="tx1"/>
          </a:solidFill>
          <a:latin typeface="+mn-lt"/>
        </a:defRPr>
      </a:lvl8pPr>
      <a:lvl9pPr marL="4230906" indent="-248877" algn="l" rtl="0" eaLnBrk="1" fontAlgn="base" hangingPunct="1">
        <a:spcBef>
          <a:spcPct val="20000"/>
        </a:spcBef>
        <a:spcAft>
          <a:spcPct val="0"/>
        </a:spcAft>
        <a:buChar char="»"/>
        <a:defRPr sz="2200">
          <a:solidFill>
            <a:schemeClr val="tx1"/>
          </a:solidFill>
          <a:latin typeface="+mn-lt"/>
        </a:defRPr>
      </a:lvl9pPr>
    </p:bodyStyle>
    <p:otherStyle>
      <a:defPPr>
        <a:defRPr lang="de-DE"/>
      </a:defPPr>
      <a:lvl1pPr marL="0" algn="l" defTabSz="995507" rtl="0" eaLnBrk="1" latinLnBrk="0" hangingPunct="1">
        <a:defRPr sz="2000" kern="1200">
          <a:solidFill>
            <a:schemeClr val="tx1"/>
          </a:solidFill>
          <a:latin typeface="+mn-lt"/>
          <a:ea typeface="+mn-ea"/>
          <a:cs typeface="+mn-cs"/>
        </a:defRPr>
      </a:lvl1pPr>
      <a:lvl2pPr marL="497754" algn="l" defTabSz="995507" rtl="0" eaLnBrk="1" latinLnBrk="0" hangingPunct="1">
        <a:defRPr sz="2000" kern="1200">
          <a:solidFill>
            <a:schemeClr val="tx1"/>
          </a:solidFill>
          <a:latin typeface="+mn-lt"/>
          <a:ea typeface="+mn-ea"/>
          <a:cs typeface="+mn-cs"/>
        </a:defRPr>
      </a:lvl2pPr>
      <a:lvl3pPr marL="995507" algn="l" defTabSz="995507" rtl="0" eaLnBrk="1" latinLnBrk="0" hangingPunct="1">
        <a:defRPr sz="2000" kern="1200">
          <a:solidFill>
            <a:schemeClr val="tx1"/>
          </a:solidFill>
          <a:latin typeface="+mn-lt"/>
          <a:ea typeface="+mn-ea"/>
          <a:cs typeface="+mn-cs"/>
        </a:defRPr>
      </a:lvl3pPr>
      <a:lvl4pPr marL="1493261" algn="l" defTabSz="995507" rtl="0" eaLnBrk="1" latinLnBrk="0" hangingPunct="1">
        <a:defRPr sz="2000" kern="1200">
          <a:solidFill>
            <a:schemeClr val="tx1"/>
          </a:solidFill>
          <a:latin typeface="+mn-lt"/>
          <a:ea typeface="+mn-ea"/>
          <a:cs typeface="+mn-cs"/>
        </a:defRPr>
      </a:lvl4pPr>
      <a:lvl5pPr marL="1991015" algn="l" defTabSz="995507" rtl="0" eaLnBrk="1" latinLnBrk="0" hangingPunct="1">
        <a:defRPr sz="2000" kern="1200">
          <a:solidFill>
            <a:schemeClr val="tx1"/>
          </a:solidFill>
          <a:latin typeface="+mn-lt"/>
          <a:ea typeface="+mn-ea"/>
          <a:cs typeface="+mn-cs"/>
        </a:defRPr>
      </a:lvl5pPr>
      <a:lvl6pPr marL="2488768" algn="l" defTabSz="995507" rtl="0" eaLnBrk="1" latinLnBrk="0" hangingPunct="1">
        <a:defRPr sz="2000" kern="1200">
          <a:solidFill>
            <a:schemeClr val="tx1"/>
          </a:solidFill>
          <a:latin typeface="+mn-lt"/>
          <a:ea typeface="+mn-ea"/>
          <a:cs typeface="+mn-cs"/>
        </a:defRPr>
      </a:lvl6pPr>
      <a:lvl7pPr marL="2986522" algn="l" defTabSz="995507" rtl="0" eaLnBrk="1" latinLnBrk="0" hangingPunct="1">
        <a:defRPr sz="2000" kern="1200">
          <a:solidFill>
            <a:schemeClr val="tx1"/>
          </a:solidFill>
          <a:latin typeface="+mn-lt"/>
          <a:ea typeface="+mn-ea"/>
          <a:cs typeface="+mn-cs"/>
        </a:defRPr>
      </a:lvl7pPr>
      <a:lvl8pPr marL="3484275" algn="l" defTabSz="995507" rtl="0" eaLnBrk="1" latinLnBrk="0" hangingPunct="1">
        <a:defRPr sz="2000" kern="1200">
          <a:solidFill>
            <a:schemeClr val="tx1"/>
          </a:solidFill>
          <a:latin typeface="+mn-lt"/>
          <a:ea typeface="+mn-ea"/>
          <a:cs typeface="+mn-cs"/>
        </a:defRPr>
      </a:lvl8pPr>
      <a:lvl9pPr marL="3982029" algn="l" defTabSz="99550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Bild 2" descr="LogoABO Wind RGB.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370742" y="216045"/>
            <a:ext cx="1139187" cy="540243"/>
          </a:xfrm>
          <a:prstGeom prst="rect">
            <a:avLst/>
          </a:prstGeom>
        </p:spPr>
      </p:pic>
    </p:spTree>
    <p:extLst>
      <p:ext uri="{BB962C8B-B14F-4D97-AF65-F5344CB8AC3E}">
        <p14:creationId xmlns:p14="http://schemas.microsoft.com/office/powerpoint/2010/main" val="1262474895"/>
      </p:ext>
    </p:extLst>
  </p:cSld>
  <p:clrMap bg1="lt1" tx1="dk1" bg2="lt2" tx2="dk2" accent1="accent1" accent2="accent2" accent3="accent3" accent4="accent4" accent5="accent5" accent6="accent6" hlink="hlink" folHlink="folHlink"/>
  <p:sldLayoutIdLst>
    <p:sldLayoutId id="2147483665" r:id="rId1"/>
    <p:sldLayoutId id="2147483674"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ransition spd="med">
    <p:pull dir="r"/>
  </p:transition>
  <p:hf hdr="0" ftr="0" dt="0"/>
  <p:txStyles>
    <p:titleStyle>
      <a:lvl1pPr algn="ctr" rtl="0" eaLnBrk="1" fontAlgn="base" hangingPunct="1">
        <a:spcBef>
          <a:spcPct val="0"/>
        </a:spcBef>
        <a:spcAft>
          <a:spcPct val="0"/>
        </a:spcAft>
        <a:defRPr sz="48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2pPr>
      <a:lvl3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3pPr>
      <a:lvl4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4pPr>
      <a:lvl5pPr algn="ctr" rtl="0" eaLnBrk="1" fontAlgn="base" hangingPunct="1">
        <a:spcBef>
          <a:spcPct val="0"/>
        </a:spcBef>
        <a:spcAft>
          <a:spcPct val="0"/>
        </a:spcAft>
        <a:defRPr sz="4800">
          <a:solidFill>
            <a:schemeClr val="tx2"/>
          </a:solidFill>
          <a:latin typeface="Times" pitchFamily="-80" charset="0"/>
          <a:ea typeface="ＭＳ Ｐゴシック" charset="-128"/>
          <a:cs typeface="ＭＳ Ｐゴシック" charset="-128"/>
        </a:defRPr>
      </a:lvl5pPr>
      <a:lvl6pPr marL="497754" algn="ctr" rtl="0" eaLnBrk="1" fontAlgn="base" hangingPunct="1">
        <a:spcBef>
          <a:spcPct val="0"/>
        </a:spcBef>
        <a:spcAft>
          <a:spcPct val="0"/>
        </a:spcAft>
        <a:defRPr sz="4800">
          <a:solidFill>
            <a:schemeClr val="tx2"/>
          </a:solidFill>
          <a:latin typeface="Times" pitchFamily="-80" charset="0"/>
        </a:defRPr>
      </a:lvl6pPr>
      <a:lvl7pPr marL="995507" algn="ctr" rtl="0" eaLnBrk="1" fontAlgn="base" hangingPunct="1">
        <a:spcBef>
          <a:spcPct val="0"/>
        </a:spcBef>
        <a:spcAft>
          <a:spcPct val="0"/>
        </a:spcAft>
        <a:defRPr sz="4800">
          <a:solidFill>
            <a:schemeClr val="tx2"/>
          </a:solidFill>
          <a:latin typeface="Times" pitchFamily="-80" charset="0"/>
        </a:defRPr>
      </a:lvl7pPr>
      <a:lvl8pPr marL="1493261" algn="ctr" rtl="0" eaLnBrk="1" fontAlgn="base" hangingPunct="1">
        <a:spcBef>
          <a:spcPct val="0"/>
        </a:spcBef>
        <a:spcAft>
          <a:spcPct val="0"/>
        </a:spcAft>
        <a:defRPr sz="4800">
          <a:solidFill>
            <a:schemeClr val="tx2"/>
          </a:solidFill>
          <a:latin typeface="Times" pitchFamily="-80" charset="0"/>
        </a:defRPr>
      </a:lvl8pPr>
      <a:lvl9pPr marL="1991015" algn="ctr" rtl="0" eaLnBrk="1" fontAlgn="base" hangingPunct="1">
        <a:spcBef>
          <a:spcPct val="0"/>
        </a:spcBef>
        <a:spcAft>
          <a:spcPct val="0"/>
        </a:spcAft>
        <a:defRPr sz="4800">
          <a:solidFill>
            <a:schemeClr val="tx2"/>
          </a:solidFill>
          <a:latin typeface="Times" pitchFamily="-80" charset="0"/>
        </a:defRPr>
      </a:lvl9pPr>
    </p:titleStyle>
    <p:bodyStyle>
      <a:lvl1pPr marL="373315" indent="-373315" algn="l" rtl="0" eaLnBrk="1" fontAlgn="base" hangingPunct="1">
        <a:spcBef>
          <a:spcPct val="20000"/>
        </a:spcBef>
        <a:spcAft>
          <a:spcPct val="0"/>
        </a:spcAft>
        <a:buChar char="•"/>
        <a:defRPr sz="3500">
          <a:solidFill>
            <a:schemeClr val="tx1"/>
          </a:solidFill>
          <a:latin typeface="+mn-lt"/>
          <a:ea typeface="ＭＳ Ｐゴシック" charset="-128"/>
          <a:cs typeface="ＭＳ Ｐゴシック" charset="-128"/>
        </a:defRPr>
      </a:lvl1pPr>
      <a:lvl2pPr marL="808850" indent="-311096" algn="l" rtl="0" eaLnBrk="1" fontAlgn="base" hangingPunct="1">
        <a:spcBef>
          <a:spcPct val="20000"/>
        </a:spcBef>
        <a:spcAft>
          <a:spcPct val="0"/>
        </a:spcAft>
        <a:buChar char="–"/>
        <a:defRPr sz="3000">
          <a:solidFill>
            <a:schemeClr val="tx1"/>
          </a:solidFill>
          <a:latin typeface="+mn-lt"/>
          <a:ea typeface="ＭＳ Ｐゴシック" charset="-128"/>
        </a:defRPr>
      </a:lvl2pPr>
      <a:lvl3pPr marL="1244384" indent="-248877" algn="l" rtl="0" eaLnBrk="1" fontAlgn="base" hangingPunct="1">
        <a:spcBef>
          <a:spcPct val="20000"/>
        </a:spcBef>
        <a:spcAft>
          <a:spcPct val="0"/>
        </a:spcAft>
        <a:buChar char="•"/>
        <a:defRPr sz="2600">
          <a:solidFill>
            <a:schemeClr val="tx1"/>
          </a:solidFill>
          <a:latin typeface="+mn-lt"/>
          <a:ea typeface="ＭＳ Ｐゴシック" charset="-128"/>
        </a:defRPr>
      </a:lvl3pPr>
      <a:lvl4pPr marL="1742138" indent="-248877" algn="l" rtl="0" eaLnBrk="1" fontAlgn="base" hangingPunct="1">
        <a:spcBef>
          <a:spcPct val="20000"/>
        </a:spcBef>
        <a:spcAft>
          <a:spcPct val="0"/>
        </a:spcAft>
        <a:buChar char="–"/>
        <a:defRPr sz="2200">
          <a:solidFill>
            <a:schemeClr val="tx1"/>
          </a:solidFill>
          <a:latin typeface="+mn-lt"/>
          <a:ea typeface="ＭＳ Ｐゴシック" charset="-128"/>
        </a:defRPr>
      </a:lvl4pPr>
      <a:lvl5pPr marL="2239891" indent="-248877" algn="l" rtl="0" eaLnBrk="1" fontAlgn="base" hangingPunct="1">
        <a:spcBef>
          <a:spcPct val="20000"/>
        </a:spcBef>
        <a:spcAft>
          <a:spcPct val="0"/>
        </a:spcAft>
        <a:buChar char="»"/>
        <a:defRPr sz="2200">
          <a:solidFill>
            <a:schemeClr val="tx1"/>
          </a:solidFill>
          <a:latin typeface="+mn-lt"/>
          <a:ea typeface="ＭＳ Ｐゴシック" charset="-128"/>
        </a:defRPr>
      </a:lvl5pPr>
      <a:lvl6pPr marL="2737645" indent="-248877" algn="l" rtl="0" eaLnBrk="1" fontAlgn="base" hangingPunct="1">
        <a:spcBef>
          <a:spcPct val="20000"/>
        </a:spcBef>
        <a:spcAft>
          <a:spcPct val="0"/>
        </a:spcAft>
        <a:buChar char="»"/>
        <a:defRPr sz="2200">
          <a:solidFill>
            <a:schemeClr val="tx1"/>
          </a:solidFill>
          <a:latin typeface="+mn-lt"/>
        </a:defRPr>
      </a:lvl6pPr>
      <a:lvl7pPr marL="3235399" indent="-248877" algn="l" rtl="0" eaLnBrk="1" fontAlgn="base" hangingPunct="1">
        <a:spcBef>
          <a:spcPct val="20000"/>
        </a:spcBef>
        <a:spcAft>
          <a:spcPct val="0"/>
        </a:spcAft>
        <a:buChar char="»"/>
        <a:defRPr sz="2200">
          <a:solidFill>
            <a:schemeClr val="tx1"/>
          </a:solidFill>
          <a:latin typeface="+mn-lt"/>
        </a:defRPr>
      </a:lvl7pPr>
      <a:lvl8pPr marL="3733152" indent="-248877" algn="l" rtl="0" eaLnBrk="1" fontAlgn="base" hangingPunct="1">
        <a:spcBef>
          <a:spcPct val="20000"/>
        </a:spcBef>
        <a:spcAft>
          <a:spcPct val="0"/>
        </a:spcAft>
        <a:buChar char="»"/>
        <a:defRPr sz="2200">
          <a:solidFill>
            <a:schemeClr val="tx1"/>
          </a:solidFill>
          <a:latin typeface="+mn-lt"/>
        </a:defRPr>
      </a:lvl8pPr>
      <a:lvl9pPr marL="4230906" indent="-248877" algn="l" rtl="0" eaLnBrk="1" fontAlgn="base" hangingPunct="1">
        <a:spcBef>
          <a:spcPct val="20000"/>
        </a:spcBef>
        <a:spcAft>
          <a:spcPct val="0"/>
        </a:spcAft>
        <a:buChar char="»"/>
        <a:defRPr sz="2200">
          <a:solidFill>
            <a:schemeClr val="tx1"/>
          </a:solidFill>
          <a:latin typeface="+mn-lt"/>
        </a:defRPr>
      </a:lvl9pPr>
    </p:bodyStyle>
    <p:otherStyle>
      <a:defPPr>
        <a:defRPr lang="de-DE"/>
      </a:defPPr>
      <a:lvl1pPr marL="0" algn="l" defTabSz="995507" rtl="0" eaLnBrk="1" latinLnBrk="0" hangingPunct="1">
        <a:defRPr sz="2000" kern="1200">
          <a:solidFill>
            <a:schemeClr val="tx1"/>
          </a:solidFill>
          <a:latin typeface="+mn-lt"/>
          <a:ea typeface="+mn-ea"/>
          <a:cs typeface="+mn-cs"/>
        </a:defRPr>
      </a:lvl1pPr>
      <a:lvl2pPr marL="497754" algn="l" defTabSz="995507" rtl="0" eaLnBrk="1" latinLnBrk="0" hangingPunct="1">
        <a:defRPr sz="2000" kern="1200">
          <a:solidFill>
            <a:schemeClr val="tx1"/>
          </a:solidFill>
          <a:latin typeface="+mn-lt"/>
          <a:ea typeface="+mn-ea"/>
          <a:cs typeface="+mn-cs"/>
        </a:defRPr>
      </a:lvl2pPr>
      <a:lvl3pPr marL="995507" algn="l" defTabSz="995507" rtl="0" eaLnBrk="1" latinLnBrk="0" hangingPunct="1">
        <a:defRPr sz="2000" kern="1200">
          <a:solidFill>
            <a:schemeClr val="tx1"/>
          </a:solidFill>
          <a:latin typeface="+mn-lt"/>
          <a:ea typeface="+mn-ea"/>
          <a:cs typeface="+mn-cs"/>
        </a:defRPr>
      </a:lvl3pPr>
      <a:lvl4pPr marL="1493261" algn="l" defTabSz="995507" rtl="0" eaLnBrk="1" latinLnBrk="0" hangingPunct="1">
        <a:defRPr sz="2000" kern="1200">
          <a:solidFill>
            <a:schemeClr val="tx1"/>
          </a:solidFill>
          <a:latin typeface="+mn-lt"/>
          <a:ea typeface="+mn-ea"/>
          <a:cs typeface="+mn-cs"/>
        </a:defRPr>
      </a:lvl4pPr>
      <a:lvl5pPr marL="1991015" algn="l" defTabSz="995507" rtl="0" eaLnBrk="1" latinLnBrk="0" hangingPunct="1">
        <a:defRPr sz="2000" kern="1200">
          <a:solidFill>
            <a:schemeClr val="tx1"/>
          </a:solidFill>
          <a:latin typeface="+mn-lt"/>
          <a:ea typeface="+mn-ea"/>
          <a:cs typeface="+mn-cs"/>
        </a:defRPr>
      </a:lvl5pPr>
      <a:lvl6pPr marL="2488768" algn="l" defTabSz="995507" rtl="0" eaLnBrk="1" latinLnBrk="0" hangingPunct="1">
        <a:defRPr sz="2000" kern="1200">
          <a:solidFill>
            <a:schemeClr val="tx1"/>
          </a:solidFill>
          <a:latin typeface="+mn-lt"/>
          <a:ea typeface="+mn-ea"/>
          <a:cs typeface="+mn-cs"/>
        </a:defRPr>
      </a:lvl6pPr>
      <a:lvl7pPr marL="2986522" algn="l" defTabSz="995507" rtl="0" eaLnBrk="1" latinLnBrk="0" hangingPunct="1">
        <a:defRPr sz="2000" kern="1200">
          <a:solidFill>
            <a:schemeClr val="tx1"/>
          </a:solidFill>
          <a:latin typeface="+mn-lt"/>
          <a:ea typeface="+mn-ea"/>
          <a:cs typeface="+mn-cs"/>
        </a:defRPr>
      </a:lvl7pPr>
      <a:lvl8pPr marL="3484275" algn="l" defTabSz="995507" rtl="0" eaLnBrk="1" latinLnBrk="0" hangingPunct="1">
        <a:defRPr sz="2000" kern="1200">
          <a:solidFill>
            <a:schemeClr val="tx1"/>
          </a:solidFill>
          <a:latin typeface="+mn-lt"/>
          <a:ea typeface="+mn-ea"/>
          <a:cs typeface="+mn-cs"/>
        </a:defRPr>
      </a:lvl8pPr>
      <a:lvl9pPr marL="3982029" algn="l" defTabSz="99550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1.jpg"/><Relationship Id="rId7" Type="http://schemas.openxmlformats.org/officeDocument/2006/relationships/image" Target="../media/image7.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jpg"/><Relationship Id="rId11" Type="http://schemas.openxmlformats.org/officeDocument/2006/relationships/image" Target="../media/image17.jpg"/><Relationship Id="rId5" Type="http://schemas.openxmlformats.org/officeDocument/2006/relationships/image" Target="../media/image13.jpg"/><Relationship Id="rId10" Type="http://schemas.openxmlformats.org/officeDocument/2006/relationships/image" Target="../media/image9.png"/><Relationship Id="rId4" Type="http://schemas.openxmlformats.org/officeDocument/2006/relationships/image" Target="../media/image12.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2"/>
          </p:nvPr>
        </p:nvSpPr>
        <p:spPr/>
        <p:txBody>
          <a:bodyPr/>
          <a:lstStyle/>
          <a:p>
            <a:r>
              <a:rPr lang="de-DE" dirty="0" smtClean="0"/>
              <a:t>ABO Enterprise GIS</a:t>
            </a:r>
            <a:endParaRPr lang="de-DE" dirty="0"/>
          </a:p>
        </p:txBody>
      </p:sp>
      <p:sp>
        <p:nvSpPr>
          <p:cNvPr id="4" name="Textplatzhalter 3"/>
          <p:cNvSpPr>
            <a:spLocks noGrp="1"/>
          </p:cNvSpPr>
          <p:nvPr>
            <p:ph type="body" sz="quarter" idx="13"/>
          </p:nvPr>
        </p:nvSpPr>
        <p:spPr/>
        <p:txBody>
          <a:bodyPr/>
          <a:lstStyle/>
          <a:p>
            <a:r>
              <a:rPr lang="de-DE" dirty="0" smtClean="0"/>
              <a:t>Thomas Großmann, 08.01.2016</a:t>
            </a:r>
            <a:endParaRPr lang="de-DE" dirty="0"/>
          </a:p>
        </p:txBody>
      </p:sp>
    </p:spTree>
    <p:extLst>
      <p:ext uri="{BB962C8B-B14F-4D97-AF65-F5344CB8AC3E}">
        <p14:creationId xmlns:p14="http://schemas.microsoft.com/office/powerpoint/2010/main" val="4289910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smtClean="0"/>
              <a:t>Gliederung</a:t>
            </a:r>
            <a:endParaRPr lang="de-DE" dirty="0"/>
          </a:p>
        </p:txBody>
      </p:sp>
      <p:sp>
        <p:nvSpPr>
          <p:cNvPr id="3" name="Textplatzhalter 2"/>
          <p:cNvSpPr>
            <a:spLocks noGrp="1"/>
          </p:cNvSpPr>
          <p:nvPr>
            <p:ph type="body" sz="quarter" idx="13"/>
          </p:nvPr>
        </p:nvSpPr>
        <p:spPr>
          <a:xfrm>
            <a:off x="569843" y="1914053"/>
            <a:ext cx="9592278" cy="4761796"/>
          </a:xfrm>
        </p:spPr>
        <p:txBody>
          <a:bodyPr/>
          <a:lstStyle/>
          <a:p>
            <a:pPr marL="457200" indent="-457200">
              <a:lnSpc>
                <a:spcPct val="150000"/>
              </a:lnSpc>
              <a:buFont typeface="+mj-lt"/>
              <a:buAutoNum type="arabicPeriod"/>
            </a:pPr>
            <a:r>
              <a:rPr lang="de-DE" sz="2000" dirty="0" smtClean="0">
                <a:solidFill>
                  <a:srgbClr val="0661A9"/>
                </a:solidFill>
              </a:rPr>
              <a:t>Motivation </a:t>
            </a:r>
          </a:p>
          <a:p>
            <a:pPr marL="457200" indent="-457200">
              <a:lnSpc>
                <a:spcPct val="150000"/>
              </a:lnSpc>
              <a:buFont typeface="+mj-lt"/>
              <a:buAutoNum type="arabicPeriod"/>
            </a:pPr>
            <a:r>
              <a:rPr lang="de-DE" sz="2000" dirty="0" smtClean="0">
                <a:solidFill>
                  <a:srgbClr val="0661A9"/>
                </a:solidFill>
              </a:rPr>
              <a:t>Ausgangssituation</a:t>
            </a:r>
          </a:p>
          <a:p>
            <a:pPr marL="954954" lvl="1" indent="-457200">
              <a:lnSpc>
                <a:spcPct val="150000"/>
              </a:lnSpc>
              <a:buFont typeface="Arial" panose="020B0604020202020204" pitchFamily="34" charset="0"/>
              <a:buChar char="•"/>
            </a:pPr>
            <a:r>
              <a:rPr lang="de-DE" sz="2000" dirty="0" smtClean="0">
                <a:solidFill>
                  <a:srgbClr val="0661A9"/>
                </a:solidFill>
              </a:rPr>
              <a:t>Bestandsaufnahme</a:t>
            </a:r>
          </a:p>
          <a:p>
            <a:pPr marL="954954" lvl="1" indent="-457200">
              <a:lnSpc>
                <a:spcPct val="150000"/>
              </a:lnSpc>
              <a:buFont typeface="Arial" panose="020B0604020202020204" pitchFamily="34" charset="0"/>
              <a:buChar char="•"/>
            </a:pPr>
            <a:r>
              <a:rPr lang="de-DE" sz="2000" dirty="0" smtClean="0">
                <a:solidFill>
                  <a:srgbClr val="0661A9"/>
                </a:solidFill>
              </a:rPr>
              <a:t>Auswirkungen</a:t>
            </a:r>
          </a:p>
          <a:p>
            <a:pPr marL="457200" indent="-457200">
              <a:lnSpc>
                <a:spcPct val="150000"/>
              </a:lnSpc>
              <a:buFont typeface="+mj-lt"/>
              <a:buAutoNum type="arabicPeriod"/>
            </a:pPr>
            <a:r>
              <a:rPr lang="de-DE" sz="2000" dirty="0" smtClean="0">
                <a:solidFill>
                  <a:srgbClr val="0661A9"/>
                </a:solidFill>
              </a:rPr>
              <a:t>Lösungsansatz</a:t>
            </a:r>
          </a:p>
          <a:p>
            <a:pPr marL="954954" lvl="1" indent="-457200">
              <a:lnSpc>
                <a:spcPct val="150000"/>
              </a:lnSpc>
              <a:buFont typeface="Arial" panose="020B0604020202020204" pitchFamily="34" charset="0"/>
              <a:buChar char="•"/>
            </a:pPr>
            <a:r>
              <a:rPr lang="de-DE" sz="2000" dirty="0" smtClean="0">
                <a:solidFill>
                  <a:srgbClr val="0661A9"/>
                </a:solidFill>
                <a:latin typeface="Arial"/>
                <a:cs typeface="ＭＳ Ｐゴシック" charset="-128"/>
              </a:rPr>
              <a:t>Grundidee</a:t>
            </a:r>
          </a:p>
          <a:p>
            <a:pPr marL="954954" lvl="1" indent="-457200">
              <a:lnSpc>
                <a:spcPct val="150000"/>
              </a:lnSpc>
              <a:buFont typeface="Arial" panose="020B0604020202020204" pitchFamily="34" charset="0"/>
              <a:buChar char="•"/>
            </a:pPr>
            <a:r>
              <a:rPr lang="de-DE" sz="2000" dirty="0" smtClean="0">
                <a:solidFill>
                  <a:srgbClr val="0661A9"/>
                </a:solidFill>
                <a:latin typeface="Arial"/>
                <a:cs typeface="ＭＳ Ｐゴシック" charset="-128"/>
              </a:rPr>
              <a:t>Auswirkungen</a:t>
            </a:r>
            <a:endParaRPr lang="de-DE" sz="2000" dirty="0">
              <a:solidFill>
                <a:srgbClr val="0661A9"/>
              </a:solidFill>
              <a:latin typeface="Arial"/>
              <a:cs typeface="ＭＳ Ｐゴシック" charset="-128"/>
            </a:endParaRPr>
          </a:p>
          <a:p>
            <a:pPr marL="457200" indent="-457200">
              <a:lnSpc>
                <a:spcPct val="150000"/>
              </a:lnSpc>
              <a:buFont typeface="+mj-lt"/>
              <a:buAutoNum type="arabicPeriod"/>
            </a:pPr>
            <a:endParaRPr lang="de-DE" sz="2000" dirty="0" smtClean="0">
              <a:solidFill>
                <a:srgbClr val="0661A9"/>
              </a:solidFill>
            </a:endParaRPr>
          </a:p>
          <a:p>
            <a:pPr marL="457200" indent="-457200">
              <a:lnSpc>
                <a:spcPct val="150000"/>
              </a:lnSpc>
              <a:buFont typeface="+mj-lt"/>
              <a:buAutoNum type="arabicPeriod"/>
            </a:pPr>
            <a:endParaRPr lang="de-DE" sz="2000" dirty="0">
              <a:solidFill>
                <a:srgbClr val="0661A9"/>
              </a:solidFill>
            </a:endParaRPr>
          </a:p>
        </p:txBody>
      </p:sp>
      <p:sp>
        <p:nvSpPr>
          <p:cNvPr id="4" name="Textplatzhalter 3"/>
          <p:cNvSpPr>
            <a:spLocks noGrp="1"/>
          </p:cNvSpPr>
          <p:nvPr>
            <p:ph type="body" sz="quarter" idx="12"/>
          </p:nvPr>
        </p:nvSpPr>
        <p:spPr/>
        <p:txBody>
          <a:bodyPr/>
          <a:lstStyle/>
          <a:p>
            <a:r>
              <a:rPr lang="de-DE" dirty="0" smtClean="0"/>
              <a:t>ABO Enterprise GIS</a:t>
            </a:r>
            <a:endParaRPr lang="de-DE" dirty="0"/>
          </a:p>
        </p:txBody>
      </p:sp>
    </p:spTree>
    <p:extLst>
      <p:ext uri="{BB962C8B-B14F-4D97-AF65-F5344CB8AC3E}">
        <p14:creationId xmlns:p14="http://schemas.microsoft.com/office/powerpoint/2010/main" val="22076632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4872" y="1547497"/>
            <a:ext cx="723605" cy="1206009"/>
          </a:xfrm>
          <a:prstGeom prst="rect">
            <a:avLst/>
          </a:prstGeom>
        </p:spPr>
      </p:pic>
      <p:sp>
        <p:nvSpPr>
          <p:cNvPr id="2" name="Textplatzhalter 1"/>
          <p:cNvSpPr>
            <a:spLocks noGrp="1"/>
          </p:cNvSpPr>
          <p:nvPr>
            <p:ph type="body" sz="quarter" idx="10"/>
          </p:nvPr>
        </p:nvSpPr>
        <p:spPr/>
        <p:txBody>
          <a:bodyPr/>
          <a:lstStyle/>
          <a:p>
            <a:r>
              <a:rPr lang="de-DE" dirty="0" smtClean="0"/>
              <a:t>Motivation</a:t>
            </a:r>
            <a:endParaRPr lang="de-DE" dirty="0"/>
          </a:p>
        </p:txBody>
      </p:sp>
      <p:sp>
        <p:nvSpPr>
          <p:cNvPr id="4" name="Textplatzhalter 3"/>
          <p:cNvSpPr>
            <a:spLocks noGrp="1"/>
          </p:cNvSpPr>
          <p:nvPr>
            <p:ph type="body" sz="quarter" idx="12"/>
          </p:nvPr>
        </p:nvSpPr>
        <p:spPr/>
        <p:txBody>
          <a:bodyPr/>
          <a:lstStyle/>
          <a:p>
            <a:r>
              <a:rPr lang="de-DE" dirty="0" smtClean="0"/>
              <a:t>ABO Enterprise GIS</a:t>
            </a:r>
            <a:endParaRPr lang="de-DE" dirty="0"/>
          </a:p>
        </p:txBody>
      </p:sp>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2024" y="3820591"/>
            <a:ext cx="1508847" cy="3336873"/>
          </a:xfrm>
          <a:prstGeom prst="rect">
            <a:avLst/>
          </a:prstGeom>
        </p:spPr>
      </p:pic>
      <p:sp>
        <p:nvSpPr>
          <p:cNvPr id="7" name="Ellipse 6"/>
          <p:cNvSpPr/>
          <p:nvPr/>
        </p:nvSpPr>
        <p:spPr bwMode="auto">
          <a:xfrm>
            <a:off x="2456598" y="3753134"/>
            <a:ext cx="1310185" cy="1214651"/>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sng" strike="noStrike" cap="none" normalizeH="0" baseline="0" smtClean="0">
              <a:ln>
                <a:noFill/>
              </a:ln>
              <a:solidFill>
                <a:schemeClr val="tx1"/>
              </a:solidFill>
              <a:effectLst/>
              <a:latin typeface="Times" pitchFamily="-80" charset="0"/>
            </a:endParaRPr>
          </a:p>
        </p:txBody>
      </p:sp>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8204" y="1194673"/>
            <a:ext cx="3570584" cy="3672601"/>
          </a:xfrm>
          <a:prstGeom prst="rect">
            <a:avLst/>
          </a:prstGeom>
        </p:spPr>
      </p:pic>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2217" y="2224798"/>
            <a:ext cx="1019175" cy="847725"/>
          </a:xfrm>
          <a:prstGeom prst="rect">
            <a:avLst/>
          </a:prstGeom>
        </p:spPr>
      </p:pic>
      <p:sp>
        <p:nvSpPr>
          <p:cNvPr id="16" name="Textfeld 15"/>
          <p:cNvSpPr txBox="1"/>
          <p:nvPr/>
        </p:nvSpPr>
        <p:spPr>
          <a:xfrm>
            <a:off x="4804012" y="1671412"/>
            <a:ext cx="191068" cy="343492"/>
          </a:xfrm>
          <a:prstGeom prst="rect">
            <a:avLst/>
          </a:prstGeom>
          <a:noFill/>
        </p:spPr>
        <p:txBody>
          <a:bodyPr wrap="square" lIns="0" tIns="0" rIns="0" bIns="0" rtlCol="0">
            <a:spAutoFit/>
          </a:bodyPr>
          <a:lstStyle/>
          <a:p>
            <a:pPr>
              <a:lnSpc>
                <a:spcPts val="2600"/>
              </a:lnSpc>
            </a:pPr>
            <a:r>
              <a:rPr lang="de-DE" sz="3200" b="1" u="none" dirty="0" smtClean="0">
                <a:latin typeface="Arial"/>
                <a:cs typeface="Arial"/>
              </a:rPr>
              <a:t>?</a:t>
            </a:r>
            <a:endParaRPr lang="de-DE" sz="3200" b="1" u="none" dirty="0">
              <a:latin typeface="Arial"/>
              <a:cs typeface="Arial"/>
            </a:endParaRPr>
          </a:p>
        </p:txBody>
      </p:sp>
      <p:grpSp>
        <p:nvGrpSpPr>
          <p:cNvPr id="17" name="Gruppieren 16"/>
          <p:cNvGrpSpPr/>
          <p:nvPr/>
        </p:nvGrpSpPr>
        <p:grpSpPr>
          <a:xfrm>
            <a:off x="6664311" y="3213542"/>
            <a:ext cx="881868" cy="1053193"/>
            <a:chOff x="2242176" y="2415449"/>
            <a:chExt cx="881868" cy="1053193"/>
          </a:xfrm>
        </p:grpSpPr>
        <p:pic>
          <p:nvPicPr>
            <p:cNvPr id="18" name="Grafik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9" name="Textfeld 18"/>
            <p:cNvSpPr txBox="1"/>
            <p:nvPr/>
          </p:nvSpPr>
          <p:spPr>
            <a:xfrm>
              <a:off x="2264269" y="3186449"/>
              <a:ext cx="825547" cy="282193"/>
            </a:xfrm>
            <a:prstGeom prst="rect">
              <a:avLst/>
            </a:prstGeom>
            <a:noFill/>
          </p:spPr>
          <p:txBody>
            <a:bodyPr wrap="none" lIns="0" tIns="0" rIns="0" bIns="0" rtlCol="0">
              <a:spAutoFit/>
            </a:bodyPr>
            <a:lstStyle/>
            <a:p>
              <a:pPr>
                <a:lnSpc>
                  <a:spcPts val="2600"/>
                </a:lnSpc>
              </a:pPr>
              <a:r>
                <a:rPr lang="de-DE" sz="1100" u="none" dirty="0" smtClean="0">
                  <a:latin typeface="Arial"/>
                  <a:cs typeface="Arial"/>
                </a:rPr>
                <a:t>Bauabteilung</a:t>
              </a:r>
              <a:endParaRPr lang="de-DE" sz="1100" u="none" dirty="0">
                <a:latin typeface="Arial"/>
                <a:cs typeface="Arial"/>
              </a:endParaRPr>
            </a:p>
          </p:txBody>
        </p:sp>
      </p:grpSp>
      <p:grpSp>
        <p:nvGrpSpPr>
          <p:cNvPr id="20" name="Gruppieren 19"/>
          <p:cNvGrpSpPr/>
          <p:nvPr/>
        </p:nvGrpSpPr>
        <p:grpSpPr>
          <a:xfrm>
            <a:off x="4995080" y="3972745"/>
            <a:ext cx="881868" cy="1104423"/>
            <a:chOff x="2242176" y="2415449"/>
            <a:chExt cx="881868" cy="1104423"/>
          </a:xfrm>
        </p:grpSpPr>
        <p:pic>
          <p:nvPicPr>
            <p:cNvPr id="21" name="Grafik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22" name="Textfeld 21"/>
            <p:cNvSpPr txBox="1"/>
            <p:nvPr/>
          </p:nvSpPr>
          <p:spPr>
            <a:xfrm>
              <a:off x="2380921" y="3186447"/>
              <a:ext cx="620363" cy="333425"/>
            </a:xfrm>
            <a:prstGeom prst="rect">
              <a:avLst/>
            </a:prstGeom>
            <a:noFill/>
          </p:spPr>
          <p:txBody>
            <a:bodyPr wrap="none" lIns="0" tIns="0" rIns="0" bIns="0" rtlCol="0">
              <a:spAutoFit/>
            </a:bodyPr>
            <a:lstStyle/>
            <a:p>
              <a:pPr>
                <a:lnSpc>
                  <a:spcPts val="2600"/>
                </a:lnSpc>
              </a:pPr>
              <a:r>
                <a:rPr lang="de-DE" sz="1100" u="none" dirty="0" smtClean="0">
                  <a:latin typeface="Arial"/>
                  <a:cs typeface="Arial"/>
                </a:rPr>
                <a:t>Elektronik</a:t>
              </a:r>
              <a:endParaRPr lang="de-DE" sz="1100" u="none" dirty="0">
                <a:latin typeface="Arial"/>
                <a:cs typeface="Arial"/>
              </a:endParaRPr>
            </a:p>
          </p:txBody>
        </p:sp>
      </p:grpSp>
      <p:grpSp>
        <p:nvGrpSpPr>
          <p:cNvPr id="23" name="Gruppieren 22"/>
          <p:cNvGrpSpPr/>
          <p:nvPr/>
        </p:nvGrpSpPr>
        <p:grpSpPr>
          <a:xfrm>
            <a:off x="6741562" y="1462692"/>
            <a:ext cx="958417" cy="1104424"/>
            <a:chOff x="3754797" y="2415449"/>
            <a:chExt cx="958417" cy="1104424"/>
          </a:xfrm>
        </p:grpSpPr>
        <p:pic>
          <p:nvPicPr>
            <p:cNvPr id="24" name="Grafik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25" name="Textfeld 24"/>
            <p:cNvSpPr txBox="1"/>
            <p:nvPr/>
          </p:nvSpPr>
          <p:spPr>
            <a:xfrm>
              <a:off x="3804311" y="3186448"/>
              <a:ext cx="908903" cy="333425"/>
            </a:xfrm>
            <a:prstGeom prst="rect">
              <a:avLst/>
            </a:prstGeom>
            <a:noFill/>
          </p:spPr>
          <p:txBody>
            <a:bodyPr wrap="none" lIns="0" tIns="0" rIns="0" bIns="0" rtlCol="0">
              <a:spAutoFit/>
            </a:bodyPr>
            <a:lstStyle/>
            <a:p>
              <a:pPr>
                <a:lnSpc>
                  <a:spcPts val="2600"/>
                </a:lnSpc>
              </a:pPr>
              <a:r>
                <a:rPr lang="de-DE" sz="1100" u="none" dirty="0" smtClean="0">
                  <a:latin typeface="Arial"/>
                  <a:cs typeface="Arial"/>
                </a:rPr>
                <a:t>Windgutachter</a:t>
              </a:r>
              <a:endParaRPr lang="de-DE" sz="1100" u="none" dirty="0">
                <a:latin typeface="Arial"/>
                <a:cs typeface="Arial"/>
              </a:endParaRPr>
            </a:p>
          </p:txBody>
        </p:sp>
      </p:grpSp>
      <p:grpSp>
        <p:nvGrpSpPr>
          <p:cNvPr id="26" name="Gruppieren 25"/>
          <p:cNvGrpSpPr/>
          <p:nvPr/>
        </p:nvGrpSpPr>
        <p:grpSpPr>
          <a:xfrm>
            <a:off x="1242119" y="2767400"/>
            <a:ext cx="881868" cy="1053191"/>
            <a:chOff x="2242176" y="2415449"/>
            <a:chExt cx="881868" cy="1053191"/>
          </a:xfrm>
        </p:grpSpPr>
        <p:pic>
          <p:nvPicPr>
            <p:cNvPr id="27" name="Grafik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28" name="Textfeld 27"/>
            <p:cNvSpPr txBox="1"/>
            <p:nvPr/>
          </p:nvSpPr>
          <p:spPr>
            <a:xfrm>
              <a:off x="2259719" y="3186447"/>
              <a:ext cx="856004" cy="282193"/>
            </a:xfrm>
            <a:prstGeom prst="rect">
              <a:avLst/>
            </a:prstGeom>
            <a:noFill/>
          </p:spPr>
          <p:txBody>
            <a:bodyPr wrap="none" lIns="0" tIns="0" rIns="0" bIns="0" rtlCol="0">
              <a:spAutoFit/>
            </a:bodyPr>
            <a:lstStyle/>
            <a:p>
              <a:pPr>
                <a:lnSpc>
                  <a:spcPts val="2600"/>
                </a:lnSpc>
              </a:pPr>
              <a:r>
                <a:rPr lang="de-DE" sz="1100" u="none" dirty="0" err="1">
                  <a:latin typeface="Arial"/>
                  <a:cs typeface="Arial"/>
                </a:rPr>
                <a:t>F</a:t>
              </a:r>
              <a:r>
                <a:rPr lang="de-DE" sz="1100" u="none" dirty="0" err="1" smtClean="0">
                  <a:latin typeface="Arial"/>
                  <a:cs typeface="Arial"/>
                </a:rPr>
                <a:t>Iinanzierung</a:t>
              </a:r>
              <a:endParaRPr lang="de-DE" sz="1100" u="none" dirty="0">
                <a:latin typeface="Arial"/>
                <a:cs typeface="Arial"/>
              </a:endParaRPr>
            </a:p>
          </p:txBody>
        </p:sp>
      </p:grpSp>
      <p:grpSp>
        <p:nvGrpSpPr>
          <p:cNvPr id="29" name="Gruppieren 28"/>
          <p:cNvGrpSpPr/>
          <p:nvPr/>
        </p:nvGrpSpPr>
        <p:grpSpPr>
          <a:xfrm>
            <a:off x="1574730" y="1418215"/>
            <a:ext cx="881868" cy="1053191"/>
            <a:chOff x="2242176" y="2415449"/>
            <a:chExt cx="881868" cy="1053191"/>
          </a:xfrm>
        </p:grpSpPr>
        <p:pic>
          <p:nvPicPr>
            <p:cNvPr id="30" name="Grafik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31" name="Textfeld 30"/>
            <p:cNvSpPr txBox="1"/>
            <p:nvPr/>
          </p:nvSpPr>
          <p:spPr>
            <a:xfrm>
              <a:off x="2426102" y="3186447"/>
              <a:ext cx="471283" cy="282193"/>
            </a:xfrm>
            <a:prstGeom prst="rect">
              <a:avLst/>
            </a:prstGeom>
            <a:noFill/>
          </p:spPr>
          <p:txBody>
            <a:bodyPr wrap="none" lIns="0" tIns="0" rIns="0" bIns="0" rtlCol="0">
              <a:spAutoFit/>
            </a:bodyPr>
            <a:lstStyle/>
            <a:p>
              <a:pPr>
                <a:lnSpc>
                  <a:spcPts val="2600"/>
                </a:lnSpc>
              </a:pPr>
              <a:r>
                <a:rPr lang="de-DE" sz="1100" u="none" dirty="0" smtClean="0">
                  <a:latin typeface="Arial"/>
                  <a:cs typeface="Arial"/>
                </a:rPr>
                <a:t>Einkauf</a:t>
              </a:r>
              <a:endParaRPr lang="de-DE" sz="1100" u="none" dirty="0">
                <a:latin typeface="Arial"/>
                <a:cs typeface="Arial"/>
              </a:endParaRPr>
            </a:p>
          </p:txBody>
        </p:sp>
      </p:grpSp>
    </p:spTree>
    <p:extLst>
      <p:ext uri="{BB962C8B-B14F-4D97-AF65-F5344CB8AC3E}">
        <p14:creationId xmlns:p14="http://schemas.microsoft.com/office/powerpoint/2010/main" val="685343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6"/>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smtClean="0"/>
              <a:t>Ausgangssituation</a:t>
            </a:r>
            <a:endParaRPr lang="de-DE" dirty="0"/>
          </a:p>
        </p:txBody>
      </p:sp>
      <p:sp>
        <p:nvSpPr>
          <p:cNvPr id="3" name="Textplatzhalter 2"/>
          <p:cNvSpPr>
            <a:spLocks noGrp="1"/>
          </p:cNvSpPr>
          <p:nvPr>
            <p:ph type="body" sz="quarter" idx="13"/>
          </p:nvPr>
        </p:nvSpPr>
        <p:spPr>
          <a:xfrm>
            <a:off x="323087" y="1784171"/>
            <a:ext cx="4017802" cy="598462"/>
          </a:xfrm>
        </p:spPr>
        <p:txBody>
          <a:bodyPr/>
          <a:lstStyle/>
          <a:p>
            <a:pPr marL="342900" indent="-342900">
              <a:lnSpc>
                <a:spcPct val="150000"/>
              </a:lnSpc>
              <a:buFont typeface="Arial" panose="020B0604020202020204" pitchFamily="34" charset="0"/>
              <a:buChar char="•"/>
            </a:pPr>
            <a:r>
              <a:rPr lang="de-DE" sz="2000" dirty="0" err="1" smtClean="0">
                <a:solidFill>
                  <a:srgbClr val="0661A9"/>
                </a:solidFill>
              </a:rPr>
              <a:t>Geodaten</a:t>
            </a:r>
            <a:r>
              <a:rPr lang="de-DE" sz="2000" dirty="0" smtClean="0">
                <a:solidFill>
                  <a:srgbClr val="0661A9"/>
                </a:solidFill>
              </a:rPr>
              <a:t> sind wertvoll!</a:t>
            </a:r>
            <a:endParaRPr lang="de-DE" sz="2000" dirty="0">
              <a:solidFill>
                <a:srgbClr val="0661A9"/>
              </a:solidFill>
            </a:endParaRPr>
          </a:p>
        </p:txBody>
      </p:sp>
      <p:sp>
        <p:nvSpPr>
          <p:cNvPr id="4" name="Textplatzhalter 3"/>
          <p:cNvSpPr>
            <a:spLocks noGrp="1"/>
          </p:cNvSpPr>
          <p:nvPr>
            <p:ph type="body" sz="quarter" idx="12"/>
          </p:nvPr>
        </p:nvSpPr>
        <p:spPr/>
        <p:txBody>
          <a:bodyPr/>
          <a:lstStyle/>
          <a:p>
            <a:r>
              <a:rPr lang="de-DE" dirty="0" smtClean="0"/>
              <a:t>ABO Enterprise GIS</a:t>
            </a:r>
            <a:endParaRPr lang="de-DE"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287" y="2936422"/>
            <a:ext cx="4019550" cy="4019550"/>
          </a:xfrm>
          <a:prstGeom prst="rect">
            <a:avLst/>
          </a:prstGeom>
          <a:solidFill>
            <a:schemeClr val="accent1">
              <a:alpha val="47000"/>
            </a:schemeClr>
          </a:solidFill>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3014851"/>
            <a:ext cx="228609" cy="228609"/>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1382" y="2092312"/>
            <a:ext cx="290321" cy="290321"/>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2478219"/>
            <a:ext cx="228609" cy="228609"/>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4624745"/>
            <a:ext cx="228609" cy="228609"/>
          </a:xfrm>
          <a:prstGeom prst="rect">
            <a:avLst/>
          </a:prstGeom>
        </p:spPr>
      </p:pic>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3551483"/>
            <a:ext cx="228609" cy="228609"/>
          </a:xfrm>
          <a:prstGeom prst="rect">
            <a:avLst/>
          </a:prstGeom>
        </p:spPr>
      </p:pic>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703" y="4088115"/>
            <a:ext cx="228609" cy="228609"/>
          </a:xfrm>
          <a:prstGeom prst="rect">
            <a:avLst/>
          </a:prstGeom>
        </p:spPr>
      </p:pic>
      <p:cxnSp>
        <p:nvCxnSpPr>
          <p:cNvPr id="15" name="Gewinkelter Verbinder 14"/>
          <p:cNvCxnSpPr>
            <a:stCxn id="8" idx="2"/>
            <a:endCxn id="9" idx="1"/>
          </p:cNvCxnSpPr>
          <p:nvPr/>
        </p:nvCxnSpPr>
        <p:spPr bwMode="auto">
          <a:xfrm rot="16200000" flipH="1">
            <a:off x="8714178" y="2414998"/>
            <a:ext cx="209891"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Gewinkelter Verbinder 17"/>
          <p:cNvCxnSpPr>
            <a:stCxn id="8" idx="2"/>
            <a:endCxn id="7" idx="1"/>
          </p:cNvCxnSpPr>
          <p:nvPr/>
        </p:nvCxnSpPr>
        <p:spPr bwMode="auto">
          <a:xfrm rot="16200000" flipH="1">
            <a:off x="8445862" y="2683314"/>
            <a:ext cx="746523"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Gewinkelter Verbinder 19"/>
          <p:cNvCxnSpPr>
            <a:stCxn id="8" idx="2"/>
            <a:endCxn id="12" idx="1"/>
          </p:cNvCxnSpPr>
          <p:nvPr/>
        </p:nvCxnSpPr>
        <p:spPr bwMode="auto">
          <a:xfrm rot="16200000" flipH="1">
            <a:off x="8177546" y="2951630"/>
            <a:ext cx="1283155"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Gewinkelter Verbinder 21"/>
          <p:cNvCxnSpPr>
            <a:stCxn id="8" idx="2"/>
            <a:endCxn id="13" idx="1"/>
          </p:cNvCxnSpPr>
          <p:nvPr/>
        </p:nvCxnSpPr>
        <p:spPr bwMode="auto">
          <a:xfrm rot="16200000" flipH="1">
            <a:off x="7909230" y="3219946"/>
            <a:ext cx="1819787"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Gewinkelter Verbinder 23"/>
          <p:cNvCxnSpPr>
            <a:stCxn id="8" idx="2"/>
            <a:endCxn id="11" idx="1"/>
          </p:cNvCxnSpPr>
          <p:nvPr/>
        </p:nvCxnSpPr>
        <p:spPr bwMode="auto">
          <a:xfrm rot="16200000" flipH="1">
            <a:off x="7640915" y="3488261"/>
            <a:ext cx="2356417" cy="14516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feld 24"/>
          <p:cNvSpPr txBox="1"/>
          <p:nvPr/>
        </p:nvSpPr>
        <p:spPr>
          <a:xfrm>
            <a:off x="9204290" y="2083402"/>
            <a:ext cx="474489" cy="302647"/>
          </a:xfrm>
          <a:prstGeom prst="rect">
            <a:avLst/>
          </a:prstGeom>
          <a:noFill/>
        </p:spPr>
        <p:txBody>
          <a:bodyPr wrap="none" lIns="0" tIns="0" rIns="0" bIns="0" rtlCol="0">
            <a:spAutoFit/>
          </a:bodyPr>
          <a:lstStyle/>
          <a:p>
            <a:pPr>
              <a:lnSpc>
                <a:spcPts val="2600"/>
              </a:lnSpc>
            </a:pPr>
            <a:r>
              <a:rPr lang="de-DE" sz="1800" u="none" dirty="0" smtClean="0">
                <a:latin typeface="Arial"/>
                <a:cs typeface="Arial"/>
              </a:rPr>
              <a:t>P:\...</a:t>
            </a:r>
            <a:endParaRPr lang="de-DE" sz="1800" u="none" dirty="0">
              <a:latin typeface="Arial"/>
              <a:cs typeface="Arial"/>
            </a:endParaRPr>
          </a:p>
        </p:txBody>
      </p:sp>
      <p:pic>
        <p:nvPicPr>
          <p:cNvPr id="31" name="Grafik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1382" y="5275415"/>
            <a:ext cx="290321" cy="290321"/>
          </a:xfrm>
          <a:prstGeom prst="rect">
            <a:avLst/>
          </a:prstGeom>
        </p:spPr>
      </p:pic>
      <p:sp>
        <p:nvSpPr>
          <p:cNvPr id="32" name="Textfeld 31"/>
          <p:cNvSpPr txBox="1"/>
          <p:nvPr/>
        </p:nvSpPr>
        <p:spPr>
          <a:xfrm>
            <a:off x="9120312" y="5263089"/>
            <a:ext cx="436081" cy="302647"/>
          </a:xfrm>
          <a:prstGeom prst="rect">
            <a:avLst/>
          </a:prstGeom>
          <a:noFill/>
        </p:spPr>
        <p:txBody>
          <a:bodyPr wrap="none" lIns="0" tIns="0" rIns="0" bIns="0" rtlCol="0">
            <a:spAutoFit/>
          </a:bodyPr>
          <a:lstStyle/>
          <a:p>
            <a:pPr>
              <a:lnSpc>
                <a:spcPts val="2600"/>
              </a:lnSpc>
            </a:pPr>
            <a:r>
              <a:rPr lang="de-DE" sz="1800" u="none" dirty="0" smtClean="0">
                <a:latin typeface="Arial"/>
                <a:cs typeface="Arial"/>
              </a:rPr>
              <a:t>T:\...</a:t>
            </a:r>
            <a:endParaRPr lang="de-DE" sz="1800" u="none" dirty="0">
              <a:latin typeface="Arial"/>
              <a:cs typeface="Arial"/>
            </a:endParaRPr>
          </a:p>
        </p:txBody>
      </p:sp>
      <p:pic>
        <p:nvPicPr>
          <p:cNvPr id="33" name="Grafik 32"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421276" y="4208576"/>
            <a:ext cx="462224" cy="281354"/>
          </a:xfrm>
          <a:prstGeom prst="rect">
            <a:avLst/>
          </a:prstGeom>
        </p:spPr>
      </p:pic>
      <p:pic>
        <p:nvPicPr>
          <p:cNvPr id="37" name="Grafik 36"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5059093" y="4624745"/>
            <a:ext cx="462224" cy="281354"/>
          </a:xfrm>
          <a:prstGeom prst="rect">
            <a:avLst/>
          </a:prstGeom>
        </p:spPr>
      </p:pic>
      <p:pic>
        <p:nvPicPr>
          <p:cNvPr id="38" name="Grafik 37"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659253" y="4448899"/>
            <a:ext cx="462224" cy="281354"/>
          </a:xfrm>
          <a:prstGeom prst="rect">
            <a:avLst/>
          </a:prstGeom>
        </p:spPr>
      </p:pic>
      <p:pic>
        <p:nvPicPr>
          <p:cNvPr id="39" name="Grafik 38" descr="Illustration of stacks of gold coins : Free Stock Photo"/>
          <p:cNvPicPr>
            <a:picLocks noChangeAspect="1"/>
          </p:cNvPicPr>
          <p:nvPr/>
        </p:nvPicPr>
        <p:blipFill rotWithShape="1">
          <a:blip r:embed="rId5" cstate="print">
            <a:extLst>
              <a:ext uri="{28A0092B-C50C-407E-A947-70E740481C1C}">
                <a14:useLocalDpi xmlns:a14="http://schemas.microsoft.com/office/drawing/2010/main" val="0"/>
              </a:ext>
            </a:extLst>
          </a:blip>
          <a:srcRect l="44832" t="86188" r="32992" b="-833"/>
          <a:stretch/>
        </p:blipFill>
        <p:spPr>
          <a:xfrm>
            <a:off x="4701875" y="4718530"/>
            <a:ext cx="462224" cy="281354"/>
          </a:xfrm>
          <a:prstGeom prst="rect">
            <a:avLst/>
          </a:prstGeom>
        </p:spPr>
      </p:pic>
    </p:spTree>
    <p:extLst>
      <p:ext uri="{BB962C8B-B14F-4D97-AF65-F5344CB8AC3E}">
        <p14:creationId xmlns:p14="http://schemas.microsoft.com/office/powerpoint/2010/main" val="36235318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35" presetClass="path" presetSubtype="0" accel="50000" decel="50000" fill="hold" nodeType="withEffect">
                                  <p:stCondLst>
                                    <p:cond delay="0"/>
                                  </p:stCondLst>
                                  <p:childTnLst>
                                    <p:animMotion origin="layout" path="M -5.79237E-8 2.97229E-6 L 0.4071 -0.22964 " pathEditMode="relative" rAng="0" ptsTypes="AA">
                                      <p:cBhvr>
                                        <p:cTn id="9" dur="2000" fill="hold"/>
                                        <p:tgtEl>
                                          <p:spTgt spid="33"/>
                                        </p:tgtEl>
                                        <p:attrNameLst>
                                          <p:attrName>ppt_x</p:attrName>
                                          <p:attrName>ppt_y</p:attrName>
                                        </p:attrNameLst>
                                      </p:cBhvr>
                                      <p:rCtr x="20348" y="-11482"/>
                                    </p:animMotion>
                                  </p:childTnLst>
                                </p:cTn>
                              </p:par>
                              <p:par>
                                <p:cTn id="10" presetID="49" presetClass="path" presetSubtype="0" accel="50000" decel="50000" fill="hold" nodeType="withEffect">
                                  <p:stCondLst>
                                    <p:cond delay="0"/>
                                  </p:stCondLst>
                                  <p:childTnLst>
                                    <p:animMotion origin="layout" path="M 1.61147E-6 -2.98908E-6 L 0.38482 -0.1866 " pathEditMode="relative" rAng="0" ptsTypes="AA">
                                      <p:cBhvr>
                                        <p:cTn id="11" dur="2000" fill="hold"/>
                                        <p:tgtEl>
                                          <p:spTgt spid="38"/>
                                        </p:tgtEl>
                                        <p:attrNameLst>
                                          <p:attrName>ppt_x</p:attrName>
                                          <p:attrName>ppt_y</p:attrName>
                                        </p:attrNameLst>
                                      </p:cBhvr>
                                      <p:rCtr x="19234" y="-9341"/>
                                    </p:animMotion>
                                  </p:childTnLst>
                                </p:cTn>
                              </p:par>
                              <p:par>
                                <p:cTn id="12" presetID="49" presetClass="path" presetSubtype="0" accel="50000" decel="50000" fill="hold" nodeType="withEffect">
                                  <p:stCondLst>
                                    <p:cond delay="0"/>
                                  </p:stCondLst>
                                  <p:childTnLst>
                                    <p:animMotion origin="layout" path="M 4.01604E-6 -2.82955E-6 L 0.35125 -0.14127 " pathEditMode="relative" rAng="0" ptsTypes="AA">
                                      <p:cBhvr>
                                        <p:cTn id="13" dur="2000" fill="hold"/>
                                        <p:tgtEl>
                                          <p:spTgt spid="37"/>
                                        </p:tgtEl>
                                        <p:attrNameLst>
                                          <p:attrName>ppt_x</p:attrName>
                                          <p:attrName>ppt_y</p:attrName>
                                        </p:attrNameLst>
                                      </p:cBhvr>
                                      <p:rCtr x="17555" y="-7074"/>
                                    </p:animMotion>
                                  </p:childTnLst>
                                </p:cTn>
                              </p:par>
                              <p:par>
                                <p:cTn id="14" presetID="49" presetClass="path" presetSubtype="0" accel="50000" decel="50000" fill="hold" nodeType="withEffect">
                                  <p:stCondLst>
                                    <p:cond delay="0"/>
                                  </p:stCondLst>
                                  <p:childTnLst>
                                    <p:animMotion origin="layout" path="M 1.51196E-6 2.71201E-6 L 0.38363 -0.0846 " pathEditMode="relative" rAng="0" ptsTypes="AA">
                                      <p:cBhvr>
                                        <p:cTn id="15" dur="2000" fill="hold"/>
                                        <p:tgtEl>
                                          <p:spTgt spid="39"/>
                                        </p:tgtEl>
                                        <p:attrNameLst>
                                          <p:attrName>ppt_x</p:attrName>
                                          <p:attrName>ppt_y</p:attrName>
                                        </p:attrNameLst>
                                      </p:cBhvr>
                                      <p:rCtr x="19174" y="-42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smtClean="0"/>
              <a:t>Lösungsansatz</a:t>
            </a:r>
            <a:endParaRPr lang="de-DE" dirty="0"/>
          </a:p>
        </p:txBody>
      </p:sp>
      <p:sp>
        <p:nvSpPr>
          <p:cNvPr id="3" name="Textplatzhalter 2"/>
          <p:cNvSpPr>
            <a:spLocks noGrp="1"/>
          </p:cNvSpPr>
          <p:nvPr>
            <p:ph type="body" sz="quarter" idx="13"/>
          </p:nvPr>
        </p:nvSpPr>
        <p:spPr>
          <a:xfrm>
            <a:off x="222602" y="1914053"/>
            <a:ext cx="9795157" cy="4761796"/>
          </a:xfrm>
        </p:spPr>
        <p:txBody>
          <a:bodyPr/>
          <a:lstStyle/>
          <a:p>
            <a:pPr marL="457200" indent="-457200">
              <a:lnSpc>
                <a:spcPct val="150000"/>
              </a:lnSpc>
              <a:buFont typeface="+mj-lt"/>
              <a:buAutoNum type="arabicPeriod"/>
            </a:pPr>
            <a:r>
              <a:rPr lang="de-DE" sz="2000" b="1" dirty="0" smtClean="0">
                <a:solidFill>
                  <a:srgbClr val="0661A9"/>
                </a:solidFill>
              </a:rPr>
              <a:t>Zentralisierung und Konsolidierung der </a:t>
            </a:r>
            <a:r>
              <a:rPr lang="de-DE" sz="2000" b="1" dirty="0" err="1" smtClean="0">
                <a:solidFill>
                  <a:srgbClr val="0661A9"/>
                </a:solidFill>
              </a:rPr>
              <a:t>Geodaten</a:t>
            </a:r>
            <a:r>
              <a:rPr lang="de-DE" sz="2000" b="1" dirty="0" smtClean="0">
                <a:solidFill>
                  <a:srgbClr val="0661A9"/>
                </a:solidFill>
              </a:rPr>
              <a:t> </a:t>
            </a:r>
            <a:r>
              <a:rPr lang="de-DE" sz="2000" dirty="0" smtClean="0">
                <a:solidFill>
                  <a:srgbClr val="0661A9"/>
                </a:solidFill>
              </a:rPr>
              <a:t>(</a:t>
            </a:r>
            <a:r>
              <a:rPr lang="de-DE" sz="2000" dirty="0" err="1" smtClean="0">
                <a:solidFill>
                  <a:srgbClr val="0661A9"/>
                </a:solidFill>
              </a:rPr>
              <a:t>Inwertsetzung</a:t>
            </a:r>
            <a:r>
              <a:rPr lang="de-DE" sz="2000" dirty="0" smtClean="0">
                <a:solidFill>
                  <a:srgbClr val="0661A9"/>
                </a:solidFill>
              </a:rPr>
              <a:t>): durch den Aufbau einer Geodatenplattform im Unternehmen</a:t>
            </a:r>
          </a:p>
          <a:p>
            <a:pPr marL="457200" indent="-457200">
              <a:lnSpc>
                <a:spcPct val="150000"/>
              </a:lnSpc>
              <a:buFont typeface="+mj-lt"/>
              <a:buAutoNum type="arabicPeriod"/>
            </a:pPr>
            <a:r>
              <a:rPr lang="de-DE" sz="2000" b="1" dirty="0" smtClean="0">
                <a:solidFill>
                  <a:srgbClr val="0661A9"/>
                </a:solidFill>
              </a:rPr>
              <a:t>Vereinfachung der Arbeit mit relevanten </a:t>
            </a:r>
            <a:r>
              <a:rPr lang="de-DE" sz="2000" b="1" dirty="0" err="1" smtClean="0">
                <a:solidFill>
                  <a:srgbClr val="0661A9"/>
                </a:solidFill>
              </a:rPr>
              <a:t>Geodaten</a:t>
            </a:r>
            <a:r>
              <a:rPr lang="de-DE" sz="2000" dirty="0" smtClean="0">
                <a:solidFill>
                  <a:srgbClr val="0661A9"/>
                </a:solidFill>
              </a:rPr>
              <a:t>: Bereitstellung von geeigneten Tools und Arbeitsleitfäden für die Arbeit mit </a:t>
            </a:r>
            <a:r>
              <a:rPr lang="de-DE" sz="2000" dirty="0" err="1" smtClean="0">
                <a:solidFill>
                  <a:srgbClr val="0661A9"/>
                </a:solidFill>
              </a:rPr>
              <a:t>Geodaten</a:t>
            </a:r>
            <a:endParaRPr lang="de-DE" sz="2000" dirty="0" smtClean="0">
              <a:solidFill>
                <a:srgbClr val="0661A9"/>
              </a:solidFill>
            </a:endParaRPr>
          </a:p>
          <a:p>
            <a:pPr marL="457200" indent="-457200">
              <a:lnSpc>
                <a:spcPct val="150000"/>
              </a:lnSpc>
              <a:buFont typeface="+mj-lt"/>
              <a:buAutoNum type="arabicPeriod"/>
            </a:pPr>
            <a:r>
              <a:rPr lang="de-DE" sz="2000" b="1" dirty="0" smtClean="0">
                <a:solidFill>
                  <a:srgbClr val="0661A9"/>
                </a:solidFill>
              </a:rPr>
              <a:t>Optimierung der geodaten-intensiven Abläufe</a:t>
            </a:r>
            <a:r>
              <a:rPr lang="de-DE" sz="2000" dirty="0" smtClean="0">
                <a:solidFill>
                  <a:srgbClr val="0661A9"/>
                </a:solidFill>
              </a:rPr>
              <a:t> (insbesondere an den Schnittstellen zwischen Abteilungen): durch geeignete Geodatenverwaltung (Webservices etc.)</a:t>
            </a:r>
          </a:p>
          <a:p>
            <a:pPr marL="342900" indent="-342900">
              <a:lnSpc>
                <a:spcPct val="150000"/>
              </a:lnSpc>
              <a:buFont typeface="Arial" panose="020B0604020202020204" pitchFamily="34" charset="0"/>
              <a:buChar char="•"/>
            </a:pPr>
            <a:endParaRPr lang="de-DE" sz="2000" dirty="0">
              <a:solidFill>
                <a:srgbClr val="0661A9"/>
              </a:solidFill>
            </a:endParaRPr>
          </a:p>
        </p:txBody>
      </p:sp>
      <p:sp>
        <p:nvSpPr>
          <p:cNvPr id="4" name="Textplatzhalter 3"/>
          <p:cNvSpPr>
            <a:spLocks noGrp="1"/>
          </p:cNvSpPr>
          <p:nvPr>
            <p:ph type="body" sz="quarter" idx="12"/>
          </p:nvPr>
        </p:nvSpPr>
        <p:spPr/>
        <p:txBody>
          <a:bodyPr/>
          <a:lstStyle/>
          <a:p>
            <a:r>
              <a:rPr lang="de-DE" dirty="0" smtClean="0"/>
              <a:t>ABO Enterprise GIS</a:t>
            </a:r>
            <a:endParaRPr lang="de-DE" dirty="0"/>
          </a:p>
        </p:txBody>
      </p:sp>
    </p:spTree>
    <p:extLst>
      <p:ext uri="{BB962C8B-B14F-4D97-AF65-F5344CB8AC3E}">
        <p14:creationId xmlns:p14="http://schemas.microsoft.com/office/powerpoint/2010/main" val="615475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Gerader Verbinder 78"/>
          <p:cNvCxnSpPr/>
          <p:nvPr/>
        </p:nvCxnSpPr>
        <p:spPr bwMode="auto">
          <a:xfrm>
            <a:off x="0" y="5679984"/>
            <a:ext cx="106886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Textplatzhalter 2"/>
          <p:cNvSpPr>
            <a:spLocks noGrp="1"/>
          </p:cNvSpPr>
          <p:nvPr>
            <p:ph type="body" sz="quarter" idx="10"/>
          </p:nvPr>
        </p:nvSpPr>
        <p:spPr/>
        <p:txBody>
          <a:bodyPr/>
          <a:lstStyle/>
          <a:p>
            <a:r>
              <a:rPr lang="de-DE" dirty="0" err="1" smtClean="0"/>
              <a:t>Geodaten</a:t>
            </a:r>
            <a:r>
              <a:rPr lang="de-DE" dirty="0" smtClean="0"/>
              <a:t> im Unternehmen</a:t>
            </a:r>
            <a:endParaRPr lang="de-DE" dirty="0"/>
          </a:p>
        </p:txBody>
      </p:sp>
      <p:sp>
        <p:nvSpPr>
          <p:cNvPr id="5" name="Textplatzhalter 4"/>
          <p:cNvSpPr>
            <a:spLocks noGrp="1"/>
          </p:cNvSpPr>
          <p:nvPr>
            <p:ph type="body" sz="quarter" idx="12"/>
          </p:nvPr>
        </p:nvSpPr>
        <p:spPr/>
        <p:txBody>
          <a:bodyPr/>
          <a:lstStyle/>
          <a:p>
            <a:r>
              <a:rPr lang="de-DE" dirty="0" smtClean="0"/>
              <a:t>ABO Enterprise GIS</a:t>
            </a:r>
            <a:endParaRPr lang="de-DE" dirty="0"/>
          </a:p>
        </p:txBody>
      </p:sp>
      <p:grpSp>
        <p:nvGrpSpPr>
          <p:cNvPr id="15" name="Gruppieren 14"/>
          <p:cNvGrpSpPr/>
          <p:nvPr/>
        </p:nvGrpSpPr>
        <p:grpSpPr>
          <a:xfrm>
            <a:off x="1049398" y="2958361"/>
            <a:ext cx="8660600" cy="3127546"/>
            <a:chOff x="1049398" y="2958361"/>
            <a:chExt cx="8660600" cy="3127546"/>
          </a:xfrm>
        </p:grpSpPr>
        <p:pic>
          <p:nvPicPr>
            <p:cNvPr id="105" name="Grafik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021" y="3653102"/>
              <a:ext cx="1074557" cy="691746"/>
            </a:xfrm>
            <a:prstGeom prst="rect">
              <a:avLst/>
            </a:prstGeom>
          </p:spPr>
        </p:pic>
        <p:pic>
          <p:nvPicPr>
            <p:cNvPr id="106" name="Grafik 1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398" y="3905404"/>
              <a:ext cx="720140" cy="720140"/>
            </a:xfrm>
            <a:prstGeom prst="rect">
              <a:avLst/>
            </a:prstGeom>
          </p:spPr>
        </p:pic>
        <p:cxnSp>
          <p:nvCxnSpPr>
            <p:cNvPr id="107" name="Gewinkelte Verbindung 106"/>
            <p:cNvCxnSpPr/>
            <p:nvPr/>
          </p:nvCxnSpPr>
          <p:spPr bwMode="auto">
            <a:xfrm rot="16200000" flipH="1">
              <a:off x="1055155" y="3399210"/>
              <a:ext cx="770999" cy="1"/>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108" name="Gerade Verbindung mit Pfeil 107"/>
            <p:cNvCxnSpPr>
              <a:stCxn id="106" idx="2"/>
            </p:cNvCxnSpPr>
            <p:nvPr/>
          </p:nvCxnSpPr>
          <p:spPr bwMode="auto">
            <a:xfrm>
              <a:off x="1409468" y="4625544"/>
              <a:ext cx="0" cy="1352812"/>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09" name="Grafik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8763" y="3877994"/>
              <a:ext cx="774959" cy="774959"/>
            </a:xfrm>
            <a:prstGeom prst="rect">
              <a:avLst/>
            </a:prstGeom>
          </p:spPr>
        </p:pic>
        <p:cxnSp>
          <p:nvCxnSpPr>
            <p:cNvPr id="110" name="Gewinkelte Verbindung 109"/>
            <p:cNvCxnSpPr/>
            <p:nvPr/>
          </p:nvCxnSpPr>
          <p:spPr bwMode="auto">
            <a:xfrm rot="16200000" flipH="1">
              <a:off x="2580742" y="3399210"/>
              <a:ext cx="770999" cy="1"/>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111" name="Gerade Verbindung mit Pfeil 110"/>
            <p:cNvCxnSpPr>
              <a:stCxn id="109" idx="2"/>
            </p:cNvCxnSpPr>
            <p:nvPr/>
          </p:nvCxnSpPr>
          <p:spPr bwMode="auto">
            <a:xfrm flipH="1">
              <a:off x="2957276" y="4652953"/>
              <a:ext cx="8967" cy="1357113"/>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2" name="Grafik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6338" y="3797682"/>
              <a:ext cx="855271" cy="855271"/>
            </a:xfrm>
            <a:prstGeom prst="rect">
              <a:avLst/>
            </a:prstGeom>
          </p:spPr>
        </p:pic>
        <p:cxnSp>
          <p:nvCxnSpPr>
            <p:cNvPr id="113" name="Gerade Verbindung mit Pfeil 112"/>
            <p:cNvCxnSpPr>
              <a:endCxn id="112" idx="0"/>
            </p:cNvCxnSpPr>
            <p:nvPr/>
          </p:nvCxnSpPr>
          <p:spPr bwMode="auto">
            <a:xfrm>
              <a:off x="4418991" y="2958361"/>
              <a:ext cx="4983" cy="83932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14" name="Gerade Verbindung mit Pfeil 113"/>
            <p:cNvCxnSpPr/>
            <p:nvPr/>
          </p:nvCxnSpPr>
          <p:spPr bwMode="auto">
            <a:xfrm flipH="1">
              <a:off x="4407328" y="4652953"/>
              <a:ext cx="11664" cy="1374142"/>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5" name="Grafik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6941" y="4160527"/>
              <a:ext cx="774959" cy="774959"/>
            </a:xfrm>
            <a:prstGeom prst="rect">
              <a:avLst/>
            </a:prstGeom>
          </p:spPr>
        </p:pic>
        <p:cxnSp>
          <p:nvCxnSpPr>
            <p:cNvPr id="116" name="Gerade Verbindung mit Pfeil 115"/>
            <p:cNvCxnSpPr/>
            <p:nvPr/>
          </p:nvCxnSpPr>
          <p:spPr bwMode="auto">
            <a:xfrm flipH="1">
              <a:off x="7529729" y="4997045"/>
              <a:ext cx="15489" cy="1028158"/>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17" name="Grafik 1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41" y="3653102"/>
              <a:ext cx="1074557" cy="691746"/>
            </a:xfrm>
            <a:prstGeom prst="rect">
              <a:avLst/>
            </a:prstGeom>
          </p:spPr>
        </p:pic>
        <p:cxnSp>
          <p:nvCxnSpPr>
            <p:cNvPr id="118" name="Gewinkelte Verbindung 117"/>
            <p:cNvCxnSpPr>
              <a:endCxn id="105" idx="0"/>
            </p:cNvCxnSpPr>
            <p:nvPr/>
          </p:nvCxnSpPr>
          <p:spPr bwMode="auto">
            <a:xfrm rot="16200000" flipH="1">
              <a:off x="7251788" y="3213589"/>
              <a:ext cx="645053" cy="233971"/>
            </a:xfrm>
            <a:prstGeom prst="bentConnector3">
              <a:avLst/>
            </a:prstGeom>
            <a:solidFill>
              <a:schemeClr val="accent1"/>
            </a:solidFill>
            <a:ln w="9525" cap="flat" cmpd="sng" algn="ctr">
              <a:solidFill>
                <a:schemeClr val="tx1"/>
              </a:solidFill>
              <a:prstDash val="solid"/>
              <a:round/>
              <a:headEnd type="triangle"/>
              <a:tailEnd type="triangle"/>
            </a:ln>
            <a:effectLst/>
          </p:spPr>
        </p:cxnSp>
        <p:cxnSp>
          <p:nvCxnSpPr>
            <p:cNvPr id="119" name="Gerade Verbindung mit Pfeil 118"/>
            <p:cNvCxnSpPr/>
            <p:nvPr/>
          </p:nvCxnSpPr>
          <p:spPr bwMode="auto">
            <a:xfrm flipH="1">
              <a:off x="8993475" y="3009592"/>
              <a:ext cx="3263" cy="64350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0" name="Gerade Verbindung mit Pfeil 119"/>
            <p:cNvCxnSpPr/>
            <p:nvPr/>
          </p:nvCxnSpPr>
          <p:spPr bwMode="auto">
            <a:xfrm flipH="1">
              <a:off x="9109184" y="4344848"/>
              <a:ext cx="1" cy="1633508"/>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126" name="Grafik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053" y="3797682"/>
              <a:ext cx="855271" cy="855271"/>
            </a:xfrm>
            <a:prstGeom prst="rect">
              <a:avLst/>
            </a:prstGeom>
          </p:spPr>
        </p:pic>
        <p:cxnSp>
          <p:nvCxnSpPr>
            <p:cNvPr id="127" name="Gerade Verbindung mit Pfeil 126"/>
            <p:cNvCxnSpPr>
              <a:endCxn id="126" idx="0"/>
            </p:cNvCxnSpPr>
            <p:nvPr/>
          </p:nvCxnSpPr>
          <p:spPr bwMode="auto">
            <a:xfrm>
              <a:off x="5880706" y="2958361"/>
              <a:ext cx="4983" cy="83932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8" name="Gerade Verbindung mit Pfeil 127"/>
            <p:cNvCxnSpPr/>
            <p:nvPr/>
          </p:nvCxnSpPr>
          <p:spPr bwMode="auto">
            <a:xfrm flipH="1">
              <a:off x="5869043" y="4652953"/>
              <a:ext cx="11664" cy="1432954"/>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grpSp>
        <p:nvGrpSpPr>
          <p:cNvPr id="129" name="Gruppieren 128"/>
          <p:cNvGrpSpPr/>
          <p:nvPr/>
        </p:nvGrpSpPr>
        <p:grpSpPr>
          <a:xfrm>
            <a:off x="3991064" y="1921700"/>
            <a:ext cx="881868" cy="1053193"/>
            <a:chOff x="834771" y="2415449"/>
            <a:chExt cx="881868" cy="1053193"/>
          </a:xfrm>
        </p:grpSpPr>
        <p:pic>
          <p:nvPicPr>
            <p:cNvPr id="130" name="Grafik 1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771" y="2415449"/>
              <a:ext cx="881868" cy="881868"/>
            </a:xfrm>
            <a:prstGeom prst="rect">
              <a:avLst/>
            </a:prstGeom>
          </p:spPr>
        </p:pic>
        <p:sp>
          <p:nvSpPr>
            <p:cNvPr id="131" name="Textfeld 130"/>
            <p:cNvSpPr txBox="1"/>
            <p:nvPr/>
          </p:nvSpPr>
          <p:spPr>
            <a:xfrm>
              <a:off x="1035908" y="3186449"/>
              <a:ext cx="408766" cy="282193"/>
            </a:xfrm>
            <a:prstGeom prst="rect">
              <a:avLst/>
            </a:prstGeom>
            <a:noFill/>
          </p:spPr>
          <p:txBody>
            <a:bodyPr wrap="none" lIns="0" tIns="0" rIns="0" bIns="0" rtlCol="0">
              <a:spAutoFit/>
            </a:bodyPr>
            <a:lstStyle/>
            <a:p>
              <a:pPr>
                <a:lnSpc>
                  <a:spcPts val="2600"/>
                </a:lnSpc>
              </a:pPr>
              <a:r>
                <a:rPr lang="de-DE" sz="1100" u="none" dirty="0" smtClean="0">
                  <a:latin typeface="Arial"/>
                  <a:cs typeface="Arial"/>
                </a:rPr>
                <a:t>Planer</a:t>
              </a:r>
              <a:endParaRPr lang="de-DE" sz="1100" u="none" dirty="0">
                <a:latin typeface="Arial"/>
                <a:cs typeface="Arial"/>
              </a:endParaRPr>
            </a:p>
          </p:txBody>
        </p:sp>
      </p:grpSp>
      <p:grpSp>
        <p:nvGrpSpPr>
          <p:cNvPr id="132" name="Gruppieren 131"/>
          <p:cNvGrpSpPr/>
          <p:nvPr/>
        </p:nvGrpSpPr>
        <p:grpSpPr>
          <a:xfrm>
            <a:off x="5434692" y="1903624"/>
            <a:ext cx="881868" cy="1053193"/>
            <a:chOff x="2242176" y="2415449"/>
            <a:chExt cx="881868" cy="1053193"/>
          </a:xfrm>
        </p:grpSpPr>
        <p:pic>
          <p:nvPicPr>
            <p:cNvPr id="133" name="Grafik 1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34" name="Textfeld 133"/>
            <p:cNvSpPr txBox="1"/>
            <p:nvPr/>
          </p:nvSpPr>
          <p:spPr>
            <a:xfrm>
              <a:off x="2264268" y="3186449"/>
              <a:ext cx="825547" cy="282193"/>
            </a:xfrm>
            <a:prstGeom prst="rect">
              <a:avLst/>
            </a:prstGeom>
            <a:noFill/>
          </p:spPr>
          <p:txBody>
            <a:bodyPr wrap="none" lIns="0" tIns="0" rIns="0" bIns="0" rtlCol="0">
              <a:spAutoFit/>
            </a:bodyPr>
            <a:lstStyle/>
            <a:p>
              <a:pPr>
                <a:lnSpc>
                  <a:spcPts val="2600"/>
                </a:lnSpc>
              </a:pPr>
              <a:r>
                <a:rPr lang="de-DE" sz="1100" u="none" dirty="0" smtClean="0">
                  <a:latin typeface="Arial"/>
                  <a:cs typeface="Arial"/>
                </a:rPr>
                <a:t>Bauabteilung</a:t>
              </a:r>
              <a:endParaRPr lang="de-DE" sz="1100" u="none" dirty="0">
                <a:latin typeface="Arial"/>
                <a:cs typeface="Arial"/>
              </a:endParaRPr>
            </a:p>
          </p:txBody>
        </p:sp>
      </p:grpSp>
      <p:grpSp>
        <p:nvGrpSpPr>
          <p:cNvPr id="135" name="Gruppieren 134"/>
          <p:cNvGrpSpPr/>
          <p:nvPr/>
        </p:nvGrpSpPr>
        <p:grpSpPr>
          <a:xfrm>
            <a:off x="895634" y="1909288"/>
            <a:ext cx="1090042" cy="1104424"/>
            <a:chOff x="3681897" y="2415449"/>
            <a:chExt cx="1090042" cy="1104424"/>
          </a:xfrm>
        </p:grpSpPr>
        <p:pic>
          <p:nvPicPr>
            <p:cNvPr id="136" name="Grafik 1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37" name="Textfeld 136"/>
            <p:cNvSpPr txBox="1"/>
            <p:nvPr/>
          </p:nvSpPr>
          <p:spPr>
            <a:xfrm>
              <a:off x="3681897" y="3186448"/>
              <a:ext cx="1090042" cy="333425"/>
            </a:xfrm>
            <a:prstGeom prst="rect">
              <a:avLst/>
            </a:prstGeom>
            <a:noFill/>
          </p:spPr>
          <p:txBody>
            <a:bodyPr wrap="none" lIns="0" tIns="0" rIns="0" bIns="0" rtlCol="0">
              <a:spAutoFit/>
            </a:bodyPr>
            <a:lstStyle/>
            <a:p>
              <a:pPr>
                <a:lnSpc>
                  <a:spcPts val="2600"/>
                </a:lnSpc>
              </a:pPr>
              <a:r>
                <a:rPr lang="de-DE" sz="1100" u="none" dirty="0" smtClean="0">
                  <a:latin typeface="Arial"/>
                  <a:cs typeface="Arial"/>
                </a:rPr>
                <a:t>Zukunftsenergien</a:t>
              </a:r>
              <a:endParaRPr lang="de-DE" sz="1100" u="none" dirty="0">
                <a:latin typeface="Arial"/>
                <a:cs typeface="Arial"/>
              </a:endParaRPr>
            </a:p>
          </p:txBody>
        </p:sp>
      </p:grpSp>
      <p:grpSp>
        <p:nvGrpSpPr>
          <p:cNvPr id="138" name="Gruppieren 137"/>
          <p:cNvGrpSpPr/>
          <p:nvPr/>
        </p:nvGrpSpPr>
        <p:grpSpPr>
          <a:xfrm>
            <a:off x="2546841" y="1903624"/>
            <a:ext cx="881868" cy="1104423"/>
            <a:chOff x="2242176" y="2415449"/>
            <a:chExt cx="881868" cy="1104423"/>
          </a:xfrm>
        </p:grpSpPr>
        <p:pic>
          <p:nvPicPr>
            <p:cNvPr id="139" name="Grafik 1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176" y="2415449"/>
              <a:ext cx="881868" cy="881868"/>
            </a:xfrm>
            <a:prstGeom prst="rect">
              <a:avLst/>
            </a:prstGeom>
          </p:spPr>
        </p:pic>
        <p:sp>
          <p:nvSpPr>
            <p:cNvPr id="140" name="Textfeld 139"/>
            <p:cNvSpPr txBox="1"/>
            <p:nvPr/>
          </p:nvSpPr>
          <p:spPr>
            <a:xfrm>
              <a:off x="2380921" y="3186447"/>
              <a:ext cx="620363" cy="333425"/>
            </a:xfrm>
            <a:prstGeom prst="rect">
              <a:avLst/>
            </a:prstGeom>
            <a:noFill/>
          </p:spPr>
          <p:txBody>
            <a:bodyPr wrap="none" lIns="0" tIns="0" rIns="0" bIns="0" rtlCol="0">
              <a:spAutoFit/>
            </a:bodyPr>
            <a:lstStyle/>
            <a:p>
              <a:pPr>
                <a:lnSpc>
                  <a:spcPts val="2600"/>
                </a:lnSpc>
              </a:pPr>
              <a:r>
                <a:rPr lang="de-DE" sz="1100" u="none" dirty="0" smtClean="0">
                  <a:latin typeface="Arial"/>
                  <a:cs typeface="Arial"/>
                </a:rPr>
                <a:t>Elektronik</a:t>
              </a:r>
              <a:endParaRPr lang="de-DE" sz="1100" u="none" dirty="0">
                <a:latin typeface="Arial"/>
                <a:cs typeface="Arial"/>
              </a:endParaRPr>
            </a:p>
          </p:txBody>
        </p:sp>
      </p:grpSp>
      <p:grpSp>
        <p:nvGrpSpPr>
          <p:cNvPr id="141" name="Gruppieren 140"/>
          <p:cNvGrpSpPr/>
          <p:nvPr/>
        </p:nvGrpSpPr>
        <p:grpSpPr>
          <a:xfrm>
            <a:off x="6927447" y="1887046"/>
            <a:ext cx="995465" cy="1104424"/>
            <a:chOff x="3681897" y="2415449"/>
            <a:chExt cx="995465" cy="1104424"/>
          </a:xfrm>
        </p:grpSpPr>
        <p:pic>
          <p:nvPicPr>
            <p:cNvPr id="142" name="Grafik 1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43" name="Textfeld 142"/>
            <p:cNvSpPr txBox="1"/>
            <p:nvPr/>
          </p:nvSpPr>
          <p:spPr>
            <a:xfrm>
              <a:off x="3681897" y="3186448"/>
              <a:ext cx="995465" cy="333425"/>
            </a:xfrm>
            <a:prstGeom prst="rect">
              <a:avLst/>
            </a:prstGeom>
            <a:noFill/>
          </p:spPr>
          <p:txBody>
            <a:bodyPr wrap="none" lIns="0" tIns="0" rIns="0" bIns="0" rtlCol="0">
              <a:spAutoFit/>
            </a:bodyPr>
            <a:lstStyle/>
            <a:p>
              <a:pPr>
                <a:lnSpc>
                  <a:spcPts val="2600"/>
                </a:lnSpc>
              </a:pPr>
              <a:r>
                <a:rPr lang="de-DE" sz="1100" u="none" dirty="0" smtClean="0">
                  <a:latin typeface="Arial"/>
                  <a:cs typeface="Arial"/>
                </a:rPr>
                <a:t>Betriebsführung</a:t>
              </a:r>
              <a:endParaRPr lang="de-DE" sz="1100" u="none" dirty="0">
                <a:latin typeface="Arial"/>
                <a:cs typeface="Arial"/>
              </a:endParaRPr>
            </a:p>
          </p:txBody>
        </p:sp>
      </p:grpSp>
      <p:grpSp>
        <p:nvGrpSpPr>
          <p:cNvPr id="144" name="Gruppieren 143"/>
          <p:cNvGrpSpPr/>
          <p:nvPr/>
        </p:nvGrpSpPr>
        <p:grpSpPr>
          <a:xfrm>
            <a:off x="8557571" y="1887046"/>
            <a:ext cx="958417" cy="1104424"/>
            <a:chOff x="3754797" y="2415449"/>
            <a:chExt cx="958417" cy="1104424"/>
          </a:xfrm>
        </p:grpSpPr>
        <p:pic>
          <p:nvPicPr>
            <p:cNvPr id="145" name="Grafik 1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797" y="2415449"/>
              <a:ext cx="881868" cy="881868"/>
            </a:xfrm>
            <a:prstGeom prst="rect">
              <a:avLst/>
            </a:prstGeom>
          </p:spPr>
        </p:pic>
        <p:sp>
          <p:nvSpPr>
            <p:cNvPr id="146" name="Textfeld 145"/>
            <p:cNvSpPr txBox="1"/>
            <p:nvPr/>
          </p:nvSpPr>
          <p:spPr>
            <a:xfrm>
              <a:off x="3804311" y="3186448"/>
              <a:ext cx="908903" cy="333425"/>
            </a:xfrm>
            <a:prstGeom prst="rect">
              <a:avLst/>
            </a:prstGeom>
            <a:noFill/>
          </p:spPr>
          <p:txBody>
            <a:bodyPr wrap="none" lIns="0" tIns="0" rIns="0" bIns="0" rtlCol="0">
              <a:spAutoFit/>
            </a:bodyPr>
            <a:lstStyle/>
            <a:p>
              <a:pPr>
                <a:lnSpc>
                  <a:spcPts val="2600"/>
                </a:lnSpc>
              </a:pPr>
              <a:r>
                <a:rPr lang="de-DE" sz="1100" u="none" dirty="0" smtClean="0">
                  <a:latin typeface="Arial"/>
                  <a:cs typeface="Arial"/>
                </a:rPr>
                <a:t>Windgutachter</a:t>
              </a:r>
              <a:endParaRPr lang="de-DE" sz="1100" u="none" dirty="0">
                <a:latin typeface="Arial"/>
                <a:cs typeface="Arial"/>
              </a:endParaRPr>
            </a:p>
          </p:txBody>
        </p:sp>
      </p:grpSp>
      <p:grpSp>
        <p:nvGrpSpPr>
          <p:cNvPr id="12" name="Gruppieren 11"/>
          <p:cNvGrpSpPr/>
          <p:nvPr/>
        </p:nvGrpSpPr>
        <p:grpSpPr>
          <a:xfrm>
            <a:off x="336245" y="6067410"/>
            <a:ext cx="8981636" cy="928173"/>
            <a:chOff x="336245" y="6067410"/>
            <a:chExt cx="8981636" cy="928173"/>
          </a:xfrm>
        </p:grpSpPr>
        <p:grpSp>
          <p:nvGrpSpPr>
            <p:cNvPr id="82" name="Gruppieren 81"/>
            <p:cNvGrpSpPr/>
            <p:nvPr/>
          </p:nvGrpSpPr>
          <p:grpSpPr>
            <a:xfrm>
              <a:off x="336245" y="6277257"/>
              <a:ext cx="1867606" cy="457200"/>
              <a:chOff x="4844112" y="6214662"/>
              <a:chExt cx="1867606" cy="457200"/>
            </a:xfrm>
          </p:grpSpPr>
          <p:pic>
            <p:nvPicPr>
              <p:cNvPr id="83" name="Grafik 8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8218" y="6214662"/>
                <a:ext cx="1333500" cy="457200"/>
              </a:xfrm>
              <a:prstGeom prst="rect">
                <a:avLst/>
              </a:prstGeom>
            </p:spPr>
          </p:pic>
          <p:pic>
            <p:nvPicPr>
              <p:cNvPr id="84" name="Grafik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44112" y="6243136"/>
                <a:ext cx="426384" cy="426384"/>
              </a:xfrm>
              <a:prstGeom prst="rect">
                <a:avLst/>
              </a:prstGeom>
            </p:spPr>
          </p:pic>
        </p:grpSp>
        <p:grpSp>
          <p:nvGrpSpPr>
            <p:cNvPr id="85" name="Gruppieren 84"/>
            <p:cNvGrpSpPr/>
            <p:nvPr/>
          </p:nvGrpSpPr>
          <p:grpSpPr>
            <a:xfrm>
              <a:off x="2664259" y="6118690"/>
              <a:ext cx="620158" cy="876893"/>
              <a:chOff x="3076635" y="5819789"/>
              <a:chExt cx="620158" cy="876893"/>
            </a:xfrm>
          </p:grpSpPr>
          <p:pic>
            <p:nvPicPr>
              <p:cNvPr id="86" name="Grafik 8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6635" y="5981341"/>
                <a:ext cx="290321" cy="290321"/>
              </a:xfrm>
              <a:prstGeom prst="rect">
                <a:avLst/>
              </a:prstGeom>
            </p:spPr>
          </p:pic>
          <p:pic>
            <p:nvPicPr>
              <p:cNvPr id="87" name="Grafik 8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66956" y="5819789"/>
                <a:ext cx="290321" cy="290321"/>
              </a:xfrm>
              <a:prstGeom prst="rect">
                <a:avLst/>
              </a:prstGeom>
            </p:spPr>
          </p:pic>
          <p:pic>
            <p:nvPicPr>
              <p:cNvPr id="88" name="Grafik 8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6472" y="6142893"/>
                <a:ext cx="290321" cy="290321"/>
              </a:xfrm>
              <a:prstGeom prst="rect">
                <a:avLst/>
              </a:prstGeom>
            </p:spPr>
          </p:pic>
          <p:sp>
            <p:nvSpPr>
              <p:cNvPr id="89" name="Textfeld 88"/>
              <p:cNvSpPr txBox="1"/>
              <p:nvPr/>
            </p:nvSpPr>
            <p:spPr>
              <a:xfrm>
                <a:off x="3252821"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r>
                  <a:rPr lang="de-DE" sz="1200" u="none" dirty="0" smtClean="0">
                    <a:latin typeface="Arial"/>
                    <a:cs typeface="Arial"/>
                  </a:rPr>
                  <a:t>:/…</a:t>
                </a:r>
                <a:endParaRPr lang="de-DE" sz="1200" u="none" dirty="0">
                  <a:latin typeface="Arial"/>
                  <a:cs typeface="Arial"/>
                </a:endParaRPr>
              </a:p>
            </p:txBody>
          </p:sp>
        </p:grpSp>
        <p:grpSp>
          <p:nvGrpSpPr>
            <p:cNvPr id="90" name="Gruppieren 89"/>
            <p:cNvGrpSpPr/>
            <p:nvPr/>
          </p:nvGrpSpPr>
          <p:grpSpPr>
            <a:xfrm>
              <a:off x="4117007" y="6118690"/>
              <a:ext cx="620158" cy="876893"/>
              <a:chOff x="5076234" y="5819789"/>
              <a:chExt cx="620158" cy="876893"/>
            </a:xfrm>
          </p:grpSpPr>
          <p:pic>
            <p:nvPicPr>
              <p:cNvPr id="91" name="Grafik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76234" y="5981341"/>
                <a:ext cx="290321" cy="290321"/>
              </a:xfrm>
              <a:prstGeom prst="rect">
                <a:avLst/>
              </a:prstGeom>
            </p:spPr>
          </p:pic>
          <p:pic>
            <p:nvPicPr>
              <p:cNvPr id="92" name="Grafik 9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6555" y="5819789"/>
                <a:ext cx="290321" cy="290321"/>
              </a:xfrm>
              <a:prstGeom prst="rect">
                <a:avLst/>
              </a:prstGeom>
            </p:spPr>
          </p:pic>
          <p:pic>
            <p:nvPicPr>
              <p:cNvPr id="93" name="Grafik 9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6071" y="6142893"/>
                <a:ext cx="290321" cy="290321"/>
              </a:xfrm>
              <a:prstGeom prst="rect">
                <a:avLst/>
              </a:prstGeom>
            </p:spPr>
          </p:pic>
          <p:sp>
            <p:nvSpPr>
              <p:cNvPr id="94" name="Textfeld 93"/>
              <p:cNvSpPr txBox="1"/>
              <p:nvPr/>
            </p:nvSpPr>
            <p:spPr>
              <a:xfrm>
                <a:off x="5252420"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r>
                  <a:rPr lang="de-DE" sz="1200" u="none" dirty="0" smtClean="0">
                    <a:latin typeface="Arial"/>
                    <a:cs typeface="Arial"/>
                  </a:rPr>
                  <a:t>:/…</a:t>
                </a:r>
                <a:endParaRPr lang="de-DE" sz="1200" u="none" dirty="0">
                  <a:latin typeface="Arial"/>
                  <a:cs typeface="Arial"/>
                </a:endParaRPr>
              </a:p>
            </p:txBody>
          </p:sp>
        </p:grpSp>
        <p:grpSp>
          <p:nvGrpSpPr>
            <p:cNvPr id="95" name="Gruppieren 94"/>
            <p:cNvGrpSpPr/>
            <p:nvPr/>
          </p:nvGrpSpPr>
          <p:grpSpPr>
            <a:xfrm>
              <a:off x="7227343" y="6079474"/>
              <a:ext cx="620158" cy="876893"/>
              <a:chOff x="7024797" y="5739477"/>
              <a:chExt cx="620158" cy="876893"/>
            </a:xfrm>
          </p:grpSpPr>
          <p:pic>
            <p:nvPicPr>
              <p:cNvPr id="96" name="Grafik 9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24797" y="5901029"/>
                <a:ext cx="290321" cy="290321"/>
              </a:xfrm>
              <a:prstGeom prst="rect">
                <a:avLst/>
              </a:prstGeom>
            </p:spPr>
          </p:pic>
          <p:pic>
            <p:nvPicPr>
              <p:cNvPr id="97" name="Grafik 9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118" y="5739477"/>
                <a:ext cx="290321" cy="290321"/>
              </a:xfrm>
              <a:prstGeom prst="rect">
                <a:avLst/>
              </a:prstGeom>
            </p:spPr>
          </p:pic>
          <p:pic>
            <p:nvPicPr>
              <p:cNvPr id="98" name="Grafik 9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4634" y="6062581"/>
                <a:ext cx="290321" cy="290321"/>
              </a:xfrm>
              <a:prstGeom prst="rect">
                <a:avLst/>
              </a:prstGeom>
            </p:spPr>
          </p:pic>
          <p:sp>
            <p:nvSpPr>
              <p:cNvPr id="99" name="Textfeld 98"/>
              <p:cNvSpPr txBox="1"/>
              <p:nvPr/>
            </p:nvSpPr>
            <p:spPr>
              <a:xfrm>
                <a:off x="7200983" y="6282945"/>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r>
                  <a:rPr lang="de-DE" sz="1200" u="none" dirty="0" smtClean="0">
                    <a:latin typeface="Arial"/>
                    <a:cs typeface="Arial"/>
                  </a:rPr>
                  <a:t>:/…</a:t>
                </a:r>
                <a:endParaRPr lang="de-DE" sz="1200" u="none" dirty="0">
                  <a:latin typeface="Arial"/>
                  <a:cs typeface="Arial"/>
                </a:endParaRPr>
              </a:p>
            </p:txBody>
          </p:sp>
        </p:grpSp>
        <p:grpSp>
          <p:nvGrpSpPr>
            <p:cNvPr id="100" name="Gruppieren 99"/>
            <p:cNvGrpSpPr/>
            <p:nvPr/>
          </p:nvGrpSpPr>
          <p:grpSpPr>
            <a:xfrm>
              <a:off x="8697723" y="6067410"/>
              <a:ext cx="620158" cy="876893"/>
              <a:chOff x="7024797" y="5739477"/>
              <a:chExt cx="620158" cy="876893"/>
            </a:xfrm>
          </p:grpSpPr>
          <p:pic>
            <p:nvPicPr>
              <p:cNvPr id="101" name="Grafik 10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24797" y="5901029"/>
                <a:ext cx="290321" cy="290321"/>
              </a:xfrm>
              <a:prstGeom prst="rect">
                <a:avLst/>
              </a:prstGeom>
            </p:spPr>
          </p:pic>
          <p:pic>
            <p:nvPicPr>
              <p:cNvPr id="102" name="Grafik 10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118" y="5739477"/>
                <a:ext cx="290321" cy="290321"/>
              </a:xfrm>
              <a:prstGeom prst="rect">
                <a:avLst/>
              </a:prstGeom>
            </p:spPr>
          </p:pic>
          <p:pic>
            <p:nvPicPr>
              <p:cNvPr id="103" name="Grafik 10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4634" y="6062581"/>
                <a:ext cx="290321" cy="290321"/>
              </a:xfrm>
              <a:prstGeom prst="rect">
                <a:avLst/>
              </a:prstGeom>
            </p:spPr>
          </p:pic>
          <p:sp>
            <p:nvSpPr>
              <p:cNvPr id="104" name="Textfeld 103"/>
              <p:cNvSpPr txBox="1"/>
              <p:nvPr/>
            </p:nvSpPr>
            <p:spPr>
              <a:xfrm>
                <a:off x="7200983" y="6282945"/>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r>
                  <a:rPr lang="de-DE" sz="1200" u="none" dirty="0" smtClean="0">
                    <a:latin typeface="Arial"/>
                    <a:cs typeface="Arial"/>
                  </a:rPr>
                  <a:t>:/…</a:t>
                </a:r>
                <a:endParaRPr lang="de-DE" sz="1200" u="none" dirty="0">
                  <a:latin typeface="Arial"/>
                  <a:cs typeface="Arial"/>
                </a:endParaRPr>
              </a:p>
            </p:txBody>
          </p:sp>
        </p:grpSp>
        <p:grpSp>
          <p:nvGrpSpPr>
            <p:cNvPr id="121" name="Gruppieren 120"/>
            <p:cNvGrpSpPr/>
            <p:nvPr/>
          </p:nvGrpSpPr>
          <p:grpSpPr>
            <a:xfrm>
              <a:off x="5578722" y="6118690"/>
              <a:ext cx="620158" cy="876893"/>
              <a:chOff x="5076234" y="5819789"/>
              <a:chExt cx="620158" cy="876893"/>
            </a:xfrm>
          </p:grpSpPr>
          <p:pic>
            <p:nvPicPr>
              <p:cNvPr id="122" name="Grafik 1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76234" y="5981341"/>
                <a:ext cx="290321" cy="290321"/>
              </a:xfrm>
              <a:prstGeom prst="rect">
                <a:avLst/>
              </a:prstGeom>
            </p:spPr>
          </p:pic>
          <p:pic>
            <p:nvPicPr>
              <p:cNvPr id="123" name="Grafik 1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6555" y="5819789"/>
                <a:ext cx="290321" cy="290321"/>
              </a:xfrm>
              <a:prstGeom prst="rect">
                <a:avLst/>
              </a:prstGeom>
            </p:spPr>
          </p:pic>
          <p:pic>
            <p:nvPicPr>
              <p:cNvPr id="124" name="Grafik 1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6071" y="6142893"/>
                <a:ext cx="290321" cy="290321"/>
              </a:xfrm>
              <a:prstGeom prst="rect">
                <a:avLst/>
              </a:prstGeom>
            </p:spPr>
          </p:pic>
          <p:sp>
            <p:nvSpPr>
              <p:cNvPr id="125" name="Textfeld 124"/>
              <p:cNvSpPr txBox="1"/>
              <p:nvPr/>
            </p:nvSpPr>
            <p:spPr>
              <a:xfrm>
                <a:off x="5252420" y="6363257"/>
                <a:ext cx="343043" cy="333425"/>
              </a:xfrm>
              <a:prstGeom prst="rect">
                <a:avLst/>
              </a:prstGeom>
              <a:noFill/>
            </p:spPr>
            <p:txBody>
              <a:bodyPr wrap="none" lIns="0" tIns="0" rIns="0" bIns="0" rtlCol="0">
                <a:spAutoFit/>
              </a:bodyPr>
              <a:lstStyle/>
              <a:p>
                <a:pPr>
                  <a:lnSpc>
                    <a:spcPts val="2600"/>
                  </a:lnSpc>
                </a:pPr>
                <a:r>
                  <a:rPr lang="de-DE" sz="1200" u="none" dirty="0">
                    <a:latin typeface="Arial"/>
                    <a:cs typeface="Arial"/>
                  </a:rPr>
                  <a:t>P</a:t>
                </a:r>
                <a:r>
                  <a:rPr lang="de-DE" sz="1200" u="none" dirty="0" smtClean="0">
                    <a:latin typeface="Arial"/>
                    <a:cs typeface="Arial"/>
                  </a:rPr>
                  <a:t>:/…</a:t>
                </a:r>
                <a:endParaRPr lang="de-DE" sz="1200" u="none" dirty="0">
                  <a:latin typeface="Arial"/>
                  <a:cs typeface="Arial"/>
                </a:endParaRPr>
              </a:p>
            </p:txBody>
          </p:sp>
        </p:grpSp>
      </p:grpSp>
      <p:grpSp>
        <p:nvGrpSpPr>
          <p:cNvPr id="13" name="Gruppieren 12"/>
          <p:cNvGrpSpPr/>
          <p:nvPr/>
        </p:nvGrpSpPr>
        <p:grpSpPr>
          <a:xfrm>
            <a:off x="3152383" y="6142305"/>
            <a:ext cx="4394272" cy="670517"/>
            <a:chOff x="3152383" y="6142305"/>
            <a:chExt cx="4394272" cy="670517"/>
          </a:xfrm>
        </p:grpSpPr>
        <p:pic>
          <p:nvPicPr>
            <p:cNvPr id="80" name="Grafik 7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6489" y="6235898"/>
              <a:ext cx="1333500" cy="457200"/>
            </a:xfrm>
            <a:prstGeom prst="rect">
              <a:avLst/>
            </a:prstGeom>
          </p:spPr>
        </p:pic>
        <p:pic>
          <p:nvPicPr>
            <p:cNvPr id="81" name="Grafik 8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74235" y="6169592"/>
              <a:ext cx="1872420" cy="589812"/>
            </a:xfrm>
            <a:prstGeom prst="rect">
              <a:avLst/>
            </a:prstGeom>
          </p:spPr>
        </p:pic>
        <p:pic>
          <p:nvPicPr>
            <p:cNvPr id="147" name="Grafik 1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78635" y="6142305"/>
              <a:ext cx="670517" cy="670517"/>
            </a:xfrm>
            <a:prstGeom prst="rect">
              <a:avLst/>
            </a:prstGeom>
          </p:spPr>
        </p:pic>
        <p:pic>
          <p:nvPicPr>
            <p:cNvPr id="148" name="Grafik 1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2383" y="6264372"/>
              <a:ext cx="426384" cy="426384"/>
            </a:xfrm>
            <a:prstGeom prst="rect">
              <a:avLst/>
            </a:prstGeom>
          </p:spPr>
        </p:pic>
      </p:grpSp>
      <p:grpSp>
        <p:nvGrpSpPr>
          <p:cNvPr id="206" name="Gruppieren 205"/>
          <p:cNvGrpSpPr/>
          <p:nvPr/>
        </p:nvGrpSpPr>
        <p:grpSpPr>
          <a:xfrm>
            <a:off x="1440655" y="2974892"/>
            <a:ext cx="7762158" cy="2913088"/>
            <a:chOff x="1440655" y="2974892"/>
            <a:chExt cx="7762158" cy="2913088"/>
          </a:xfrm>
        </p:grpSpPr>
        <p:pic>
          <p:nvPicPr>
            <p:cNvPr id="207" name="Grafik 2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256" y="3844384"/>
              <a:ext cx="1074557" cy="691746"/>
            </a:xfrm>
            <a:prstGeom prst="rect">
              <a:avLst/>
            </a:prstGeom>
          </p:spPr>
        </p:pic>
        <p:pic>
          <p:nvPicPr>
            <p:cNvPr id="209" name="Grafik 2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0107" y="3905404"/>
              <a:ext cx="720140" cy="720140"/>
            </a:xfrm>
            <a:prstGeom prst="rect">
              <a:avLst/>
            </a:prstGeom>
          </p:spPr>
        </p:pic>
        <p:cxnSp>
          <p:nvCxnSpPr>
            <p:cNvPr id="210" name="Gekrümmte Verbindung 25"/>
            <p:cNvCxnSpPr>
              <a:endCxn id="209" idx="1"/>
            </p:cNvCxnSpPr>
            <p:nvPr/>
          </p:nvCxnSpPr>
          <p:spPr bwMode="auto">
            <a:xfrm rot="16200000" flipH="1">
              <a:off x="2594500" y="1859867"/>
              <a:ext cx="1251762" cy="3559452"/>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1" name="Gekrümmte Verbindung 33"/>
            <p:cNvCxnSpPr>
              <a:endCxn id="209" idx="1"/>
            </p:cNvCxnSpPr>
            <p:nvPr/>
          </p:nvCxnSpPr>
          <p:spPr bwMode="auto">
            <a:xfrm rot="16200000" flipH="1">
              <a:off x="3369522" y="2634888"/>
              <a:ext cx="1257427" cy="2003744"/>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2" name="Gekrümmte Verbindung 41"/>
            <p:cNvCxnSpPr>
              <a:endCxn id="209" idx="1"/>
            </p:cNvCxnSpPr>
            <p:nvPr/>
          </p:nvCxnSpPr>
          <p:spPr bwMode="auto">
            <a:xfrm rot="16200000" flipH="1">
              <a:off x="4053055" y="3318421"/>
              <a:ext cx="1290581" cy="603523"/>
            </a:xfrm>
            <a:prstGeom prst="curvedConnector2">
              <a:avLst/>
            </a:prstGeom>
            <a:solidFill>
              <a:schemeClr val="accent1"/>
            </a:solidFill>
            <a:ln w="9525" cap="flat" cmpd="sng" algn="ctr">
              <a:solidFill>
                <a:schemeClr val="tx1"/>
              </a:solidFill>
              <a:prstDash val="solid"/>
              <a:round/>
              <a:headEnd type="triangle"/>
              <a:tailEnd type="triangle"/>
            </a:ln>
            <a:effectLst/>
          </p:spPr>
        </p:cxnSp>
        <p:cxnSp>
          <p:nvCxnSpPr>
            <p:cNvPr id="213" name="Gerade Verbindung mit Pfeil 212"/>
            <p:cNvCxnSpPr>
              <a:stCxn id="209" idx="2"/>
            </p:cNvCxnSpPr>
            <p:nvPr/>
          </p:nvCxnSpPr>
          <p:spPr bwMode="auto">
            <a:xfrm>
              <a:off x="5360177" y="4625544"/>
              <a:ext cx="0" cy="1262436"/>
            </a:xfrm>
            <a:prstGeom prst="straightConnector1">
              <a:avLst/>
            </a:prstGeom>
            <a:solidFill>
              <a:schemeClr val="accent1"/>
            </a:solidFill>
            <a:ln w="9525" cap="flat" cmpd="sng" algn="ctr">
              <a:solidFill>
                <a:schemeClr val="tx1"/>
              </a:solidFill>
              <a:prstDash val="solid"/>
              <a:round/>
              <a:headEnd type="triangle"/>
              <a:tailEnd type="triangle"/>
            </a:ln>
            <a:effectLst/>
          </p:spPr>
        </p:cxnSp>
        <p:pic>
          <p:nvPicPr>
            <p:cNvPr id="214" name="Grafik 2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5321" y="3825597"/>
              <a:ext cx="855271" cy="855271"/>
            </a:xfrm>
            <a:prstGeom prst="rect">
              <a:avLst/>
            </a:prstGeom>
          </p:spPr>
        </p:pic>
        <p:cxnSp>
          <p:nvCxnSpPr>
            <p:cNvPr id="215" name="Gekrümmte Verbindung 67"/>
            <p:cNvCxnSpPr>
              <a:endCxn id="214" idx="0"/>
            </p:cNvCxnSpPr>
            <p:nvPr/>
          </p:nvCxnSpPr>
          <p:spPr bwMode="auto">
            <a:xfrm rot="16200000" flipH="1">
              <a:off x="5859880" y="3042520"/>
              <a:ext cx="817548" cy="74860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16" name="Gekrümmte Verbindung 76"/>
            <p:cNvCxnSpPr>
              <a:stCxn id="214" idx="2"/>
            </p:cNvCxnSpPr>
            <p:nvPr/>
          </p:nvCxnSpPr>
          <p:spPr bwMode="auto">
            <a:xfrm rot="5400000">
              <a:off x="5398011" y="4643034"/>
              <a:ext cx="1207112" cy="1282780"/>
            </a:xfrm>
            <a:prstGeom prst="curvedConnector3">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217" name="Gekrümmte Verbindung 78"/>
            <p:cNvCxnSpPr>
              <a:endCxn id="207" idx="0"/>
            </p:cNvCxnSpPr>
            <p:nvPr/>
          </p:nvCxnSpPr>
          <p:spPr bwMode="auto">
            <a:xfrm rot="16200000" flipH="1">
              <a:off x="7633319" y="2812168"/>
              <a:ext cx="836334" cy="1228098"/>
            </a:xfrm>
            <a:prstGeom prst="curvedConnector3">
              <a:avLst/>
            </a:prstGeom>
            <a:solidFill>
              <a:schemeClr val="accent1"/>
            </a:solidFill>
            <a:ln w="9525" cap="flat" cmpd="sng" algn="ctr">
              <a:solidFill>
                <a:schemeClr val="tx1"/>
              </a:solidFill>
              <a:prstDash val="solid"/>
              <a:round/>
              <a:headEnd type="triangle"/>
              <a:tailEnd type="triangle"/>
            </a:ln>
            <a:effectLst/>
          </p:spPr>
        </p:cxnSp>
        <p:cxnSp>
          <p:nvCxnSpPr>
            <p:cNvPr id="218" name="Gekrümmte Verbindung 80"/>
            <p:cNvCxnSpPr>
              <a:endCxn id="207" idx="0"/>
            </p:cNvCxnSpPr>
            <p:nvPr/>
          </p:nvCxnSpPr>
          <p:spPr bwMode="auto">
            <a:xfrm rot="5400000">
              <a:off x="8382002" y="3275004"/>
              <a:ext cx="852913" cy="285846"/>
            </a:xfrm>
            <a:prstGeom prst="curvedConnector3">
              <a:avLst/>
            </a:prstGeom>
            <a:solidFill>
              <a:schemeClr val="accent1"/>
            </a:solidFill>
            <a:ln w="9525" cap="flat" cmpd="sng" algn="ctr">
              <a:solidFill>
                <a:schemeClr val="tx1"/>
              </a:solidFill>
              <a:prstDash val="solid"/>
              <a:round/>
              <a:headEnd type="triangle"/>
              <a:tailEnd type="triangle"/>
            </a:ln>
            <a:effectLst/>
          </p:spPr>
        </p:cxnSp>
        <p:sp>
          <p:nvSpPr>
            <p:cNvPr id="219" name="Textfeld 218"/>
            <p:cNvSpPr txBox="1"/>
            <p:nvPr/>
          </p:nvSpPr>
          <p:spPr>
            <a:xfrm>
              <a:off x="6449437" y="5092468"/>
              <a:ext cx="439223" cy="333425"/>
            </a:xfrm>
            <a:prstGeom prst="rect">
              <a:avLst/>
            </a:prstGeom>
            <a:noFill/>
          </p:spPr>
          <p:txBody>
            <a:bodyPr wrap="none" lIns="0" tIns="0" rIns="0" bIns="0" rtlCol="0">
              <a:spAutoFit/>
            </a:bodyPr>
            <a:lstStyle/>
            <a:p>
              <a:pPr>
                <a:lnSpc>
                  <a:spcPts val="2600"/>
                </a:lnSpc>
              </a:pPr>
              <a:r>
                <a:rPr lang="de-DE" sz="1400" u="none" dirty="0" smtClean="0">
                  <a:latin typeface="Arial"/>
                  <a:cs typeface="Arial"/>
                </a:rPr>
                <a:t>WMS</a:t>
              </a:r>
              <a:endParaRPr lang="de-DE" sz="1400" u="none" dirty="0">
                <a:latin typeface="Arial"/>
                <a:cs typeface="Arial"/>
              </a:endParaRPr>
            </a:p>
          </p:txBody>
        </p:sp>
        <p:sp>
          <p:nvSpPr>
            <p:cNvPr id="220" name="Textfeld 219"/>
            <p:cNvSpPr txBox="1"/>
            <p:nvPr/>
          </p:nvSpPr>
          <p:spPr>
            <a:xfrm>
              <a:off x="4126004" y="4692668"/>
              <a:ext cx="955133" cy="333425"/>
            </a:xfrm>
            <a:prstGeom prst="rect">
              <a:avLst/>
            </a:prstGeom>
            <a:noFill/>
          </p:spPr>
          <p:txBody>
            <a:bodyPr wrap="none" lIns="0" tIns="0" rIns="0" bIns="0" rtlCol="0">
              <a:spAutoFit/>
            </a:bodyPr>
            <a:lstStyle/>
            <a:p>
              <a:pPr>
                <a:lnSpc>
                  <a:spcPts val="2600"/>
                </a:lnSpc>
              </a:pPr>
              <a:r>
                <a:rPr lang="de-DE" sz="1400" u="none" dirty="0" smtClean="0">
                  <a:latin typeface="Arial"/>
                  <a:cs typeface="Arial"/>
                </a:rPr>
                <a:t>Vektordaten</a:t>
              </a:r>
              <a:endParaRPr lang="de-DE" sz="1400" u="none" dirty="0">
                <a:latin typeface="Arial"/>
                <a:cs typeface="Arial"/>
              </a:endParaRPr>
            </a:p>
          </p:txBody>
        </p:sp>
        <p:sp>
          <p:nvSpPr>
            <p:cNvPr id="221" name="Textfeld 220"/>
            <p:cNvSpPr txBox="1"/>
            <p:nvPr/>
          </p:nvSpPr>
          <p:spPr>
            <a:xfrm>
              <a:off x="4109367" y="4952736"/>
              <a:ext cx="439223" cy="290913"/>
            </a:xfrm>
            <a:prstGeom prst="rect">
              <a:avLst/>
            </a:prstGeom>
            <a:noFill/>
          </p:spPr>
          <p:txBody>
            <a:bodyPr wrap="none" lIns="0" tIns="0" rIns="0" bIns="0" rtlCol="0">
              <a:spAutoFit/>
            </a:bodyPr>
            <a:lstStyle/>
            <a:p>
              <a:pPr>
                <a:lnSpc>
                  <a:spcPts val="2600"/>
                </a:lnSpc>
              </a:pPr>
              <a:r>
                <a:rPr lang="de-DE" sz="1400" u="none" dirty="0" smtClean="0">
                  <a:latin typeface="Arial"/>
                  <a:cs typeface="Arial"/>
                </a:rPr>
                <a:t>WMS</a:t>
              </a:r>
              <a:endParaRPr lang="de-DE" sz="1400" u="none" dirty="0">
                <a:latin typeface="Arial"/>
                <a:cs typeface="Arial"/>
              </a:endParaRPr>
            </a:p>
          </p:txBody>
        </p:sp>
        <p:sp>
          <p:nvSpPr>
            <p:cNvPr id="222" name="Textfeld 221"/>
            <p:cNvSpPr txBox="1"/>
            <p:nvPr/>
          </p:nvSpPr>
          <p:spPr>
            <a:xfrm>
              <a:off x="4109366" y="5227256"/>
              <a:ext cx="399148" cy="333425"/>
            </a:xfrm>
            <a:prstGeom prst="rect">
              <a:avLst/>
            </a:prstGeom>
            <a:noFill/>
          </p:spPr>
          <p:txBody>
            <a:bodyPr wrap="none" lIns="0" tIns="0" rIns="0" bIns="0" rtlCol="0">
              <a:spAutoFit/>
            </a:bodyPr>
            <a:lstStyle/>
            <a:p>
              <a:pPr>
                <a:lnSpc>
                  <a:spcPts val="2600"/>
                </a:lnSpc>
              </a:pPr>
              <a:r>
                <a:rPr lang="de-DE" sz="1400" u="none" dirty="0" smtClean="0">
                  <a:latin typeface="Arial"/>
                  <a:cs typeface="Arial"/>
                </a:rPr>
                <a:t>WFS</a:t>
              </a:r>
              <a:endParaRPr lang="de-DE" sz="1400" u="none" dirty="0">
                <a:latin typeface="Arial"/>
                <a:cs typeface="Arial"/>
              </a:endParaRPr>
            </a:p>
          </p:txBody>
        </p:sp>
        <p:sp>
          <p:nvSpPr>
            <p:cNvPr id="223" name="Textfeld 222"/>
            <p:cNvSpPr txBox="1"/>
            <p:nvPr/>
          </p:nvSpPr>
          <p:spPr>
            <a:xfrm>
              <a:off x="6457626" y="5307373"/>
              <a:ext cx="399148" cy="333425"/>
            </a:xfrm>
            <a:prstGeom prst="rect">
              <a:avLst/>
            </a:prstGeom>
            <a:noFill/>
          </p:spPr>
          <p:txBody>
            <a:bodyPr wrap="none" lIns="0" tIns="0" rIns="0" bIns="0" rtlCol="0">
              <a:spAutoFit/>
            </a:bodyPr>
            <a:lstStyle/>
            <a:p>
              <a:pPr>
                <a:lnSpc>
                  <a:spcPts val="2600"/>
                </a:lnSpc>
              </a:pPr>
              <a:r>
                <a:rPr lang="de-DE" sz="1400" u="none" dirty="0" smtClean="0">
                  <a:latin typeface="Arial"/>
                  <a:cs typeface="Arial"/>
                </a:rPr>
                <a:t>WFS</a:t>
              </a:r>
              <a:endParaRPr lang="de-DE" sz="1400" u="none" dirty="0">
                <a:latin typeface="Arial"/>
                <a:cs typeface="Arial"/>
              </a:endParaRPr>
            </a:p>
          </p:txBody>
        </p:sp>
        <p:cxnSp>
          <p:nvCxnSpPr>
            <p:cNvPr id="224" name="Gekrümmte Verbindung 7"/>
            <p:cNvCxnSpPr>
              <a:stCxn id="207" idx="2"/>
            </p:cNvCxnSpPr>
            <p:nvPr/>
          </p:nvCxnSpPr>
          <p:spPr bwMode="auto">
            <a:xfrm rot="5400000">
              <a:off x="6336931" y="3559376"/>
              <a:ext cx="1351850" cy="3305358"/>
            </a:xfrm>
            <a:prstGeom prst="curvedConnector2">
              <a:avLst/>
            </a:prstGeom>
            <a:solidFill>
              <a:schemeClr val="accent1"/>
            </a:solidFill>
            <a:ln w="9525" cap="flat" cmpd="sng" algn="ctr">
              <a:solidFill>
                <a:schemeClr val="tx1"/>
              </a:solidFill>
              <a:prstDash val="dash"/>
              <a:round/>
              <a:headEnd type="none" w="med" len="med"/>
              <a:tailEnd type="triangle"/>
            </a:ln>
            <a:effectLst/>
          </p:spPr>
        </p:cxnSp>
        <p:sp>
          <p:nvSpPr>
            <p:cNvPr id="149" name="Textfeld 148"/>
            <p:cNvSpPr txBox="1"/>
            <p:nvPr/>
          </p:nvSpPr>
          <p:spPr>
            <a:xfrm>
              <a:off x="8369677" y="5092468"/>
              <a:ext cx="439223" cy="333425"/>
            </a:xfrm>
            <a:prstGeom prst="rect">
              <a:avLst/>
            </a:prstGeom>
            <a:noFill/>
          </p:spPr>
          <p:txBody>
            <a:bodyPr wrap="none" lIns="0" tIns="0" rIns="0" bIns="0" rtlCol="0">
              <a:spAutoFit/>
            </a:bodyPr>
            <a:lstStyle/>
            <a:p>
              <a:pPr>
                <a:lnSpc>
                  <a:spcPts val="2600"/>
                </a:lnSpc>
              </a:pPr>
              <a:r>
                <a:rPr lang="de-DE" sz="1400" u="none" dirty="0" smtClean="0">
                  <a:latin typeface="Arial"/>
                  <a:cs typeface="Arial"/>
                </a:rPr>
                <a:t>WMS</a:t>
              </a:r>
              <a:endParaRPr lang="de-DE" sz="1400" u="none" dirty="0">
                <a:latin typeface="Arial"/>
                <a:cs typeface="Arial"/>
              </a:endParaRPr>
            </a:p>
          </p:txBody>
        </p:sp>
        <p:sp>
          <p:nvSpPr>
            <p:cNvPr id="150" name="Textfeld 149"/>
            <p:cNvSpPr txBox="1"/>
            <p:nvPr/>
          </p:nvSpPr>
          <p:spPr>
            <a:xfrm>
              <a:off x="8377866" y="5307373"/>
              <a:ext cx="399148" cy="333425"/>
            </a:xfrm>
            <a:prstGeom prst="rect">
              <a:avLst/>
            </a:prstGeom>
            <a:noFill/>
          </p:spPr>
          <p:txBody>
            <a:bodyPr wrap="none" lIns="0" tIns="0" rIns="0" bIns="0" rtlCol="0">
              <a:spAutoFit/>
            </a:bodyPr>
            <a:lstStyle/>
            <a:p>
              <a:pPr>
                <a:lnSpc>
                  <a:spcPts val="2600"/>
                </a:lnSpc>
              </a:pPr>
              <a:r>
                <a:rPr lang="de-DE" sz="1400" u="none" dirty="0" smtClean="0">
                  <a:latin typeface="Arial"/>
                  <a:cs typeface="Arial"/>
                </a:rPr>
                <a:t>WFS</a:t>
              </a:r>
              <a:endParaRPr lang="de-DE" sz="1400" u="none" dirty="0">
                <a:latin typeface="Arial"/>
                <a:cs typeface="Arial"/>
              </a:endParaRPr>
            </a:p>
          </p:txBody>
        </p:sp>
      </p:grpSp>
      <p:sp>
        <p:nvSpPr>
          <p:cNvPr id="151" name="Textfeld 150"/>
          <p:cNvSpPr txBox="1"/>
          <p:nvPr/>
        </p:nvSpPr>
        <p:spPr>
          <a:xfrm>
            <a:off x="9501149" y="5735296"/>
            <a:ext cx="1001877" cy="333425"/>
          </a:xfrm>
          <a:prstGeom prst="rect">
            <a:avLst/>
          </a:prstGeom>
          <a:noFill/>
        </p:spPr>
        <p:txBody>
          <a:bodyPr wrap="none" lIns="0" tIns="0" rIns="0" bIns="0" rtlCol="0">
            <a:spAutoFit/>
          </a:bodyPr>
          <a:lstStyle/>
          <a:p>
            <a:pPr>
              <a:lnSpc>
                <a:spcPts val="2600"/>
              </a:lnSpc>
            </a:pPr>
            <a:r>
              <a:rPr lang="de-DE" sz="1600" u="none" dirty="0" err="1" smtClean="0">
                <a:latin typeface="Arial"/>
                <a:cs typeface="Arial"/>
              </a:rPr>
              <a:t>Adminsicht</a:t>
            </a:r>
            <a:endParaRPr lang="de-DE" sz="1600" u="none" dirty="0">
              <a:latin typeface="Arial"/>
              <a:cs typeface="Arial"/>
            </a:endParaRPr>
          </a:p>
        </p:txBody>
      </p:sp>
      <p:sp>
        <p:nvSpPr>
          <p:cNvPr id="152" name="Textfeld 151"/>
          <p:cNvSpPr txBox="1"/>
          <p:nvPr/>
        </p:nvSpPr>
        <p:spPr>
          <a:xfrm>
            <a:off x="9260698" y="4927931"/>
            <a:ext cx="1242328" cy="666849"/>
          </a:xfrm>
          <a:prstGeom prst="rect">
            <a:avLst/>
          </a:prstGeom>
          <a:noFill/>
        </p:spPr>
        <p:txBody>
          <a:bodyPr wrap="none" lIns="0" tIns="0" rIns="0" bIns="0" rtlCol="0">
            <a:spAutoFit/>
          </a:bodyPr>
          <a:lstStyle/>
          <a:p>
            <a:pPr>
              <a:lnSpc>
                <a:spcPts val="2600"/>
              </a:lnSpc>
            </a:pPr>
            <a:r>
              <a:rPr lang="de-DE" sz="1600" u="none" dirty="0" smtClean="0">
                <a:latin typeface="Arial"/>
                <a:cs typeface="Arial"/>
              </a:rPr>
              <a:t>Benutzersicht</a:t>
            </a:r>
          </a:p>
          <a:p>
            <a:pPr>
              <a:lnSpc>
                <a:spcPts val="2600"/>
              </a:lnSpc>
            </a:pPr>
            <a:r>
              <a:rPr lang="de-DE" sz="1600" u="none" dirty="0" smtClean="0">
                <a:latin typeface="Arial"/>
                <a:cs typeface="Arial"/>
              </a:rPr>
              <a:t>(Klienten)</a:t>
            </a:r>
            <a:endParaRPr lang="de-DE" sz="1600" u="none" dirty="0">
              <a:latin typeface="Arial"/>
              <a:cs typeface="Arial"/>
            </a:endParaRPr>
          </a:p>
        </p:txBody>
      </p:sp>
    </p:spTree>
    <p:extLst>
      <p:ext uri="{BB962C8B-B14F-4D97-AF65-F5344CB8AC3E}">
        <p14:creationId xmlns:p14="http://schemas.microsoft.com/office/powerpoint/2010/main" val="137762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0-ppt_w/2"/>
                                          </p:val>
                                        </p:tav>
                                      </p:tavLst>
                                    </p:anim>
                                    <p:anim calcmode="lin" valueType="num">
                                      <p:cBhvr additive="base">
                                        <p:cTn id="7" dur="500"/>
                                        <p:tgtEl>
                                          <p:spTgt spid="12"/>
                                        </p:tgtEl>
                                        <p:attrNameLst>
                                          <p:attrName>ppt_y</p:attrName>
                                        </p:attrNameLst>
                                      </p:cBhvr>
                                      <p:tavLst>
                                        <p:tav tm="0">
                                          <p:val>
                                            <p:strVal val="ppt_y"/>
                                          </p:val>
                                        </p:tav>
                                        <p:tav tm="100000">
                                          <p:val>
                                            <p:strVal val="ppt_y"/>
                                          </p:val>
                                        </p:tav>
                                      </p:tavLst>
                                    </p:anim>
                                    <p:set>
                                      <p:cBhvr>
                                        <p:cTn id="8" dur="1" fill="hold">
                                          <p:stCondLst>
                                            <p:cond delay="499"/>
                                          </p:stCondLst>
                                        </p:cTn>
                                        <p:tgtEl>
                                          <p:spTgt spid="12"/>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9"/>
                                        </p:tgtEl>
                                        <p:attrNameLst>
                                          <p:attrName>style.visibility</p:attrName>
                                        </p:attrNameLst>
                                      </p:cBhvr>
                                      <p:to>
                                        <p:strVal val="visible"/>
                                      </p:to>
                                    </p:set>
                                    <p:anim calcmode="lin" valueType="num">
                                      <p:cBhvr additive="base">
                                        <p:cTn id="12" dur="500" fill="hold"/>
                                        <p:tgtEl>
                                          <p:spTgt spid="79"/>
                                        </p:tgtEl>
                                        <p:attrNameLst>
                                          <p:attrName>ppt_x</p:attrName>
                                        </p:attrNameLst>
                                      </p:cBhvr>
                                      <p:tavLst>
                                        <p:tav tm="0">
                                          <p:val>
                                            <p:strVal val="1+#ppt_w/2"/>
                                          </p:val>
                                        </p:tav>
                                        <p:tav tm="100000">
                                          <p:val>
                                            <p:strVal val="#ppt_x"/>
                                          </p:val>
                                        </p:tav>
                                      </p:tavLst>
                                    </p:anim>
                                    <p:anim calcmode="lin" valueType="num">
                                      <p:cBhvr additive="base">
                                        <p:cTn id="13" dur="500" fill="hold"/>
                                        <p:tgtEl>
                                          <p:spTgt spid="7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51"/>
                                        </p:tgtEl>
                                        <p:attrNameLst>
                                          <p:attrName>style.visibility</p:attrName>
                                        </p:attrNameLst>
                                      </p:cBhvr>
                                      <p:to>
                                        <p:strVal val="visible"/>
                                      </p:to>
                                    </p:set>
                                    <p:anim calcmode="lin" valueType="num">
                                      <p:cBhvr additive="base">
                                        <p:cTn id="20" dur="500" fill="hold"/>
                                        <p:tgtEl>
                                          <p:spTgt spid="151"/>
                                        </p:tgtEl>
                                        <p:attrNameLst>
                                          <p:attrName>ppt_x</p:attrName>
                                        </p:attrNameLst>
                                      </p:cBhvr>
                                      <p:tavLst>
                                        <p:tav tm="0">
                                          <p:val>
                                            <p:strVal val="1+#ppt_w/2"/>
                                          </p:val>
                                        </p:tav>
                                        <p:tav tm="100000">
                                          <p:val>
                                            <p:strVal val="#ppt_x"/>
                                          </p:val>
                                        </p:tav>
                                      </p:tavLst>
                                    </p:anim>
                                    <p:anim calcmode="lin" valueType="num">
                                      <p:cBhvr additive="base">
                                        <p:cTn id="21" dur="500" fill="hold"/>
                                        <p:tgtEl>
                                          <p:spTgt spid="151"/>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52"/>
                                        </p:tgtEl>
                                        <p:attrNameLst>
                                          <p:attrName>style.visibility</p:attrName>
                                        </p:attrNameLst>
                                      </p:cBhvr>
                                      <p:to>
                                        <p:strVal val="visible"/>
                                      </p:to>
                                    </p:set>
                                    <p:anim calcmode="lin" valueType="num">
                                      <p:cBhvr additive="base">
                                        <p:cTn id="24" dur="500" fill="hold"/>
                                        <p:tgtEl>
                                          <p:spTgt spid="152"/>
                                        </p:tgtEl>
                                        <p:attrNameLst>
                                          <p:attrName>ppt_x</p:attrName>
                                        </p:attrNameLst>
                                      </p:cBhvr>
                                      <p:tavLst>
                                        <p:tav tm="0">
                                          <p:val>
                                            <p:strVal val="1+#ppt_w/2"/>
                                          </p:val>
                                        </p:tav>
                                        <p:tav tm="100000">
                                          <p:val>
                                            <p:strVal val="#ppt_x"/>
                                          </p:val>
                                        </p:tav>
                                      </p:tavLst>
                                    </p:anim>
                                    <p:anim calcmode="lin" valueType="num">
                                      <p:cBhvr additive="base">
                                        <p:cTn id="25" dur="500" fill="hold"/>
                                        <p:tgtEl>
                                          <p:spTgt spid="15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8" fill="hold" nodeType="click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0-ppt_w/2"/>
                                          </p:val>
                                        </p:tav>
                                      </p:tavLst>
                                    </p:anim>
                                    <p:anim calcmode="lin" valueType="num">
                                      <p:cBhvr additive="base">
                                        <p:cTn id="30" dur="500"/>
                                        <p:tgtEl>
                                          <p:spTgt spid="15"/>
                                        </p:tgtEl>
                                        <p:attrNameLst>
                                          <p:attrName>ppt_y</p:attrName>
                                        </p:attrNameLst>
                                      </p:cBhvr>
                                      <p:tavLst>
                                        <p:tav tm="0">
                                          <p:val>
                                            <p:strVal val="ppt_y"/>
                                          </p:val>
                                        </p:tav>
                                        <p:tav tm="100000">
                                          <p:val>
                                            <p:strVal val="ppt_y"/>
                                          </p:val>
                                        </p:tav>
                                      </p:tavLst>
                                    </p:anim>
                                    <p:set>
                                      <p:cBhvr>
                                        <p:cTn id="31" dur="1" fill="hold">
                                          <p:stCondLst>
                                            <p:cond delay="499"/>
                                          </p:stCondLst>
                                        </p:cTn>
                                        <p:tgtEl>
                                          <p:spTgt spid="15"/>
                                        </p:tgtEl>
                                        <p:attrNameLst>
                                          <p:attrName>style.visibility</p:attrName>
                                        </p:attrNameLst>
                                      </p:cBhvr>
                                      <p:to>
                                        <p:strVal val="hidden"/>
                                      </p:to>
                                    </p:se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06"/>
                                        </p:tgtEl>
                                        <p:attrNameLst>
                                          <p:attrName>style.visibility</p:attrName>
                                        </p:attrNameLst>
                                      </p:cBhvr>
                                      <p:to>
                                        <p:strVal val="visible"/>
                                      </p:to>
                                    </p:set>
                                    <p:anim calcmode="lin" valueType="num">
                                      <p:cBhvr additive="base">
                                        <p:cTn id="35" dur="500" fill="hold"/>
                                        <p:tgtEl>
                                          <p:spTgt spid="206"/>
                                        </p:tgtEl>
                                        <p:attrNameLst>
                                          <p:attrName>ppt_x</p:attrName>
                                        </p:attrNameLst>
                                      </p:cBhvr>
                                      <p:tavLst>
                                        <p:tav tm="0">
                                          <p:val>
                                            <p:strVal val="1+#ppt_w/2"/>
                                          </p:val>
                                        </p:tav>
                                        <p:tav tm="100000">
                                          <p:val>
                                            <p:strVal val="#ppt_x"/>
                                          </p:val>
                                        </p:tav>
                                      </p:tavLst>
                                    </p:anim>
                                    <p:anim calcmode="lin" valueType="num">
                                      <p:cBhvr additive="base">
                                        <p:cTn id="36" dur="500" fill="hold"/>
                                        <p:tgtEl>
                                          <p:spTgt spid="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erader Verbinder 15"/>
          <p:cNvCxnSpPr/>
          <p:nvPr/>
        </p:nvCxnSpPr>
        <p:spPr bwMode="auto">
          <a:xfrm>
            <a:off x="1097280" y="1788160"/>
            <a:ext cx="0" cy="5774690"/>
          </a:xfrm>
          <a:prstGeom prst="line">
            <a:avLst/>
          </a:prstGeom>
          <a:solidFill>
            <a:schemeClr val="accent1"/>
          </a:solidFill>
          <a:ln w="38100" cap="flat" cmpd="sng" algn="ctr">
            <a:solidFill>
              <a:srgbClr val="FF921E"/>
            </a:solidFill>
            <a:prstDash val="solid"/>
            <a:round/>
            <a:headEnd type="oval" w="med" len="med"/>
            <a:tailEnd type="none" w="med" len="med"/>
          </a:ln>
          <a:effectLst/>
        </p:spPr>
      </p:cxnSp>
      <p:sp>
        <p:nvSpPr>
          <p:cNvPr id="4" name="Textplatzhalter 3"/>
          <p:cNvSpPr>
            <a:spLocks noGrp="1"/>
          </p:cNvSpPr>
          <p:nvPr>
            <p:ph type="body" sz="quarter" idx="12"/>
          </p:nvPr>
        </p:nvSpPr>
        <p:spPr/>
        <p:txBody>
          <a:bodyPr/>
          <a:lstStyle/>
          <a:p>
            <a:r>
              <a:rPr lang="de-DE" dirty="0" smtClean="0"/>
              <a:t>ABO Enterprise GIS</a:t>
            </a:r>
            <a:endParaRPr lang="de-DE" dirty="0"/>
          </a:p>
        </p:txBody>
      </p:sp>
      <p:cxnSp>
        <p:nvCxnSpPr>
          <p:cNvPr id="7" name="Gerader Verbinder 6"/>
          <p:cNvCxnSpPr/>
          <p:nvPr/>
        </p:nvCxnSpPr>
        <p:spPr bwMode="auto">
          <a:xfrm>
            <a:off x="741680" y="4003040"/>
            <a:ext cx="0" cy="3559810"/>
          </a:xfrm>
          <a:prstGeom prst="line">
            <a:avLst/>
          </a:prstGeom>
          <a:solidFill>
            <a:schemeClr val="accent1"/>
          </a:solidFill>
          <a:ln w="38100" cap="flat" cmpd="sng" algn="ctr">
            <a:solidFill>
              <a:srgbClr val="0661AA"/>
            </a:solidFill>
            <a:prstDash val="solid"/>
            <a:round/>
            <a:headEnd type="oval" w="med" len="med"/>
            <a:tailEnd type="none" w="med" len="med"/>
          </a:ln>
          <a:effectLst/>
        </p:spPr>
      </p:cxnSp>
      <p:cxnSp>
        <p:nvCxnSpPr>
          <p:cNvPr id="17" name="Gerade Verbindung mit Pfeil 16"/>
          <p:cNvCxnSpPr/>
          <p:nvPr/>
        </p:nvCxnSpPr>
        <p:spPr bwMode="auto">
          <a:xfrm>
            <a:off x="1097280" y="2540000"/>
            <a:ext cx="61976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8" name="Textfeld 17"/>
          <p:cNvSpPr txBox="1"/>
          <p:nvPr/>
        </p:nvSpPr>
        <p:spPr>
          <a:xfrm>
            <a:off x="1899920" y="2346960"/>
            <a:ext cx="3167534" cy="308482"/>
          </a:xfrm>
          <a:prstGeom prst="rect">
            <a:avLst/>
          </a:prstGeom>
          <a:noFill/>
        </p:spPr>
        <p:txBody>
          <a:bodyPr wrap="none" lIns="0" tIns="0" rIns="0" bIns="0" rtlCol="0">
            <a:spAutoFit/>
          </a:bodyPr>
          <a:lstStyle/>
          <a:p>
            <a:pPr>
              <a:lnSpc>
                <a:spcPts val="2600"/>
              </a:lnSpc>
            </a:pPr>
            <a:r>
              <a:rPr lang="de-DE" sz="2000" dirty="0" smtClean="0">
                <a:solidFill>
                  <a:srgbClr val="FF921E"/>
                </a:solidFill>
                <a:latin typeface="Arial"/>
                <a:cs typeface="Arial"/>
              </a:rPr>
              <a:t>Fachliche Konzeptionierung</a:t>
            </a:r>
            <a:endParaRPr lang="de-DE" sz="2000" dirty="0">
              <a:solidFill>
                <a:srgbClr val="FF921E"/>
              </a:solidFill>
              <a:latin typeface="Arial"/>
              <a:cs typeface="Arial"/>
            </a:endParaRPr>
          </a:p>
        </p:txBody>
      </p:sp>
      <p:grpSp>
        <p:nvGrpSpPr>
          <p:cNvPr id="34" name="Gruppieren 33"/>
          <p:cNvGrpSpPr/>
          <p:nvPr/>
        </p:nvGrpSpPr>
        <p:grpSpPr>
          <a:xfrm>
            <a:off x="1097280" y="2865120"/>
            <a:ext cx="4662900" cy="296748"/>
            <a:chOff x="1097280" y="2387600"/>
            <a:chExt cx="4662900" cy="296748"/>
          </a:xfrm>
        </p:grpSpPr>
        <p:cxnSp>
          <p:nvCxnSpPr>
            <p:cNvPr id="19" name="Gerade Verbindung mit Pfeil 18"/>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0" name="Textfeld 19"/>
            <p:cNvSpPr txBox="1"/>
            <p:nvPr/>
          </p:nvSpPr>
          <p:spPr>
            <a:xfrm>
              <a:off x="2204720" y="2387600"/>
              <a:ext cx="3555460" cy="296748"/>
            </a:xfrm>
            <a:prstGeom prst="rect">
              <a:avLst/>
            </a:prstGeom>
            <a:noFill/>
          </p:spPr>
          <p:txBody>
            <a:bodyPr wrap="none" lIns="0" tIns="0" rIns="0" bIns="0" rtlCol="0">
              <a:spAutoFit/>
            </a:bodyPr>
            <a:lstStyle/>
            <a:p>
              <a:pPr>
                <a:lnSpc>
                  <a:spcPts val="2600"/>
                </a:lnSpc>
              </a:pPr>
              <a:r>
                <a:rPr lang="de-DE" sz="1600" u="none" dirty="0" smtClean="0">
                  <a:solidFill>
                    <a:srgbClr val="FF921E"/>
                  </a:solidFill>
                  <a:latin typeface="Arial"/>
                  <a:cs typeface="Arial"/>
                </a:rPr>
                <a:t>Identifikation planungsrelevanter Daten</a:t>
              </a:r>
              <a:endParaRPr lang="de-DE" sz="1600" u="none" dirty="0">
                <a:solidFill>
                  <a:srgbClr val="FF921E"/>
                </a:solidFill>
                <a:latin typeface="Arial"/>
                <a:cs typeface="Arial"/>
              </a:endParaRPr>
            </a:p>
          </p:txBody>
        </p:sp>
      </p:grpSp>
      <p:grpSp>
        <p:nvGrpSpPr>
          <p:cNvPr id="35" name="Gruppieren 34"/>
          <p:cNvGrpSpPr/>
          <p:nvPr/>
        </p:nvGrpSpPr>
        <p:grpSpPr>
          <a:xfrm>
            <a:off x="1097280" y="3264002"/>
            <a:ext cx="4840706" cy="333425"/>
            <a:chOff x="1097280" y="2794000"/>
            <a:chExt cx="4840706" cy="333425"/>
          </a:xfrm>
        </p:grpSpPr>
        <p:cxnSp>
          <p:nvCxnSpPr>
            <p:cNvPr id="21" name="Gerade Verbindung mit Pfeil 20"/>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2" name="Textfeld 21"/>
            <p:cNvSpPr txBox="1"/>
            <p:nvPr/>
          </p:nvSpPr>
          <p:spPr>
            <a:xfrm>
              <a:off x="2204720" y="2794000"/>
              <a:ext cx="3733266" cy="333425"/>
            </a:xfrm>
            <a:prstGeom prst="rect">
              <a:avLst/>
            </a:prstGeom>
            <a:noFill/>
          </p:spPr>
          <p:txBody>
            <a:bodyPr wrap="none" lIns="0" tIns="0" rIns="0" bIns="0" rtlCol="0">
              <a:spAutoFit/>
            </a:bodyPr>
            <a:lstStyle/>
            <a:p>
              <a:pPr>
                <a:lnSpc>
                  <a:spcPts val="2600"/>
                </a:lnSpc>
              </a:pPr>
              <a:r>
                <a:rPr lang="de-DE" sz="1600" u="none" dirty="0" smtClean="0">
                  <a:solidFill>
                    <a:srgbClr val="FF921E"/>
                  </a:solidFill>
                  <a:latin typeface="Arial"/>
                  <a:cs typeface="Arial"/>
                </a:rPr>
                <a:t>Schnittstellen zwischen allen Abteilungen</a:t>
              </a:r>
              <a:endParaRPr lang="de-DE" sz="1600" u="none" dirty="0">
                <a:solidFill>
                  <a:srgbClr val="FF921E"/>
                </a:solidFill>
                <a:latin typeface="Arial"/>
                <a:cs typeface="Arial"/>
              </a:endParaRPr>
            </a:p>
          </p:txBody>
        </p:sp>
      </p:grpSp>
      <p:grpSp>
        <p:nvGrpSpPr>
          <p:cNvPr id="36" name="Gruppieren 35"/>
          <p:cNvGrpSpPr/>
          <p:nvPr/>
        </p:nvGrpSpPr>
        <p:grpSpPr>
          <a:xfrm>
            <a:off x="1097280" y="4135120"/>
            <a:ext cx="5206704" cy="296748"/>
            <a:chOff x="1097280" y="3251200"/>
            <a:chExt cx="5206704" cy="296748"/>
          </a:xfrm>
        </p:grpSpPr>
        <p:cxnSp>
          <p:nvCxnSpPr>
            <p:cNvPr id="23" name="Gerade Verbindung mit Pfeil 22"/>
            <p:cNvCxnSpPr/>
            <p:nvPr/>
          </p:nvCxnSpPr>
          <p:spPr bwMode="auto">
            <a:xfrm>
              <a:off x="1097280" y="34137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24" name="Textfeld 23"/>
            <p:cNvSpPr txBox="1"/>
            <p:nvPr/>
          </p:nvSpPr>
          <p:spPr>
            <a:xfrm>
              <a:off x="2204720" y="3251200"/>
              <a:ext cx="4099264" cy="296748"/>
            </a:xfrm>
            <a:prstGeom prst="rect">
              <a:avLst/>
            </a:prstGeom>
            <a:noFill/>
          </p:spPr>
          <p:txBody>
            <a:bodyPr wrap="none" lIns="0" tIns="0" rIns="0" bIns="0" rtlCol="0">
              <a:spAutoFit/>
            </a:bodyPr>
            <a:lstStyle/>
            <a:p>
              <a:pPr>
                <a:lnSpc>
                  <a:spcPts val="2600"/>
                </a:lnSpc>
              </a:pPr>
              <a:r>
                <a:rPr lang="de-DE" sz="1600" b="1" u="none" dirty="0" smtClean="0">
                  <a:solidFill>
                    <a:srgbClr val="FF921E"/>
                  </a:solidFill>
                  <a:latin typeface="Arial"/>
                  <a:cs typeface="Arial"/>
                </a:rPr>
                <a:t>Meilenstein: Anforderungen </a:t>
              </a:r>
              <a:r>
                <a:rPr lang="de-DE" sz="1600" b="1" dirty="0" smtClean="0">
                  <a:solidFill>
                    <a:srgbClr val="FF921E"/>
                  </a:solidFill>
                  <a:latin typeface="Arial"/>
                  <a:cs typeface="Arial"/>
                </a:rPr>
                <a:t>grob</a:t>
              </a:r>
              <a:r>
                <a:rPr lang="de-DE" sz="1600" b="1" u="none" dirty="0" smtClean="0">
                  <a:solidFill>
                    <a:srgbClr val="FF921E"/>
                  </a:solidFill>
                  <a:latin typeface="Arial"/>
                  <a:cs typeface="Arial"/>
                </a:rPr>
                <a:t> definiert</a:t>
              </a:r>
              <a:endParaRPr lang="de-DE" sz="1600" b="1" u="none" dirty="0">
                <a:solidFill>
                  <a:srgbClr val="FF921E"/>
                </a:solidFill>
                <a:latin typeface="Arial"/>
                <a:cs typeface="Arial"/>
              </a:endParaRPr>
            </a:p>
          </p:txBody>
        </p:sp>
      </p:grpSp>
      <p:grpSp>
        <p:nvGrpSpPr>
          <p:cNvPr id="39" name="Gruppieren 38"/>
          <p:cNvGrpSpPr/>
          <p:nvPr/>
        </p:nvGrpSpPr>
        <p:grpSpPr>
          <a:xfrm>
            <a:off x="741680" y="5687619"/>
            <a:ext cx="3987481" cy="296748"/>
            <a:chOff x="741680" y="4775200"/>
            <a:chExt cx="3987481" cy="296748"/>
          </a:xfrm>
        </p:grpSpPr>
        <p:cxnSp>
          <p:nvCxnSpPr>
            <p:cNvPr id="9" name="Gerade Verbindung mit Pfeil 8"/>
            <p:cNvCxnSpPr/>
            <p:nvPr/>
          </p:nvCxnSpPr>
          <p:spPr bwMode="auto">
            <a:xfrm>
              <a:off x="741680" y="493776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0" name="Textfeld 9"/>
            <p:cNvSpPr txBox="1"/>
            <p:nvPr/>
          </p:nvSpPr>
          <p:spPr>
            <a:xfrm>
              <a:off x="1991360" y="4775200"/>
              <a:ext cx="2737801" cy="296748"/>
            </a:xfrm>
            <a:prstGeom prst="rect">
              <a:avLst/>
            </a:prstGeom>
            <a:noFill/>
            <a:ln w="38100" cap="flat" cmpd="sng" algn="ctr">
              <a:noFill/>
              <a:prstDash val="solid"/>
              <a:round/>
              <a:headEnd type="oval" w="med" len="med"/>
              <a:tailEnd type="oval" w="med" len="med"/>
            </a:ln>
            <a:effectLst/>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a:t>Ermittlung der Anforderungen </a:t>
              </a:r>
            </a:p>
          </p:txBody>
        </p:sp>
      </p:grpSp>
      <p:grpSp>
        <p:nvGrpSpPr>
          <p:cNvPr id="40" name="Gruppieren 39"/>
          <p:cNvGrpSpPr/>
          <p:nvPr/>
        </p:nvGrpSpPr>
        <p:grpSpPr>
          <a:xfrm>
            <a:off x="741680" y="6085840"/>
            <a:ext cx="5159405" cy="296748"/>
            <a:chOff x="741680" y="5201920"/>
            <a:chExt cx="5159405" cy="296748"/>
          </a:xfrm>
        </p:grpSpPr>
        <p:cxnSp>
          <p:nvCxnSpPr>
            <p:cNvPr id="11" name="Gerade Verbindung mit Pfeil 10"/>
            <p:cNvCxnSpPr/>
            <p:nvPr/>
          </p:nvCxnSpPr>
          <p:spPr bwMode="auto">
            <a:xfrm>
              <a:off x="741680" y="536448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2" name="Textfeld 11"/>
            <p:cNvSpPr txBox="1"/>
            <p:nvPr/>
          </p:nvSpPr>
          <p:spPr>
            <a:xfrm>
              <a:off x="1991360" y="5201920"/>
              <a:ext cx="3909725" cy="296748"/>
            </a:xfrm>
            <a:prstGeom prst="rect">
              <a:avLst/>
            </a:prstGeom>
            <a:noFill/>
            <a:ln w="38100" cap="flat" cmpd="sng" algn="ctr">
              <a:noFill/>
              <a:prstDash val="solid"/>
              <a:round/>
              <a:headEnd type="oval" w="med" len="med"/>
              <a:tailEnd type="oval" w="med" len="med"/>
            </a:ln>
            <a:effectLst/>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a:t>Entwurf Datenmodell aus technischer Sicht</a:t>
              </a:r>
            </a:p>
          </p:txBody>
        </p:sp>
      </p:grpSp>
      <p:grpSp>
        <p:nvGrpSpPr>
          <p:cNvPr id="37" name="Gruppieren 36"/>
          <p:cNvGrpSpPr/>
          <p:nvPr/>
        </p:nvGrpSpPr>
        <p:grpSpPr>
          <a:xfrm>
            <a:off x="741680" y="4734560"/>
            <a:ext cx="2511138" cy="308482"/>
            <a:chOff x="741680" y="3850640"/>
            <a:chExt cx="2511138" cy="308482"/>
          </a:xfrm>
        </p:grpSpPr>
        <p:cxnSp>
          <p:nvCxnSpPr>
            <p:cNvPr id="13" name="Gerade Verbindung mit Pfeil 12"/>
            <p:cNvCxnSpPr/>
            <p:nvPr/>
          </p:nvCxnSpPr>
          <p:spPr bwMode="auto">
            <a:xfrm>
              <a:off x="741680" y="4013200"/>
              <a:ext cx="61976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14" name="Textfeld 13"/>
            <p:cNvSpPr txBox="1"/>
            <p:nvPr/>
          </p:nvSpPr>
          <p:spPr>
            <a:xfrm>
              <a:off x="1595120" y="3850640"/>
              <a:ext cx="1657698" cy="308482"/>
            </a:xfrm>
            <a:prstGeom prst="rect">
              <a:avLst/>
            </a:prstGeom>
            <a:noFill/>
            <a:ln>
              <a:noFill/>
            </a:ln>
          </p:spPr>
          <p:txBody>
            <a:bodyPr wrap="none" lIns="0" tIns="0" rIns="0" bIns="0" rtlCol="0">
              <a:spAutoFit/>
            </a:bodyPr>
            <a:lstStyle/>
            <a:p>
              <a:pPr>
                <a:lnSpc>
                  <a:spcPts val="2600"/>
                </a:lnSpc>
              </a:pPr>
              <a:r>
                <a:rPr lang="de-DE" sz="2000" dirty="0" smtClean="0">
                  <a:solidFill>
                    <a:srgbClr val="0661A9"/>
                  </a:solidFill>
                  <a:latin typeface="Arial"/>
                  <a:cs typeface="Arial"/>
                </a:rPr>
                <a:t>IT </a:t>
              </a:r>
              <a:r>
                <a:rPr lang="de-DE" sz="2000" dirty="0">
                  <a:solidFill>
                    <a:srgbClr val="0661A9"/>
                  </a:solidFill>
                  <a:latin typeface="Arial"/>
                  <a:cs typeface="Arial"/>
                </a:rPr>
                <a:t>Infrastruktur</a:t>
              </a:r>
            </a:p>
          </p:txBody>
        </p:sp>
      </p:grpSp>
      <p:grpSp>
        <p:nvGrpSpPr>
          <p:cNvPr id="38" name="Gruppieren 37"/>
          <p:cNvGrpSpPr/>
          <p:nvPr/>
        </p:nvGrpSpPr>
        <p:grpSpPr>
          <a:xfrm>
            <a:off x="741680" y="5252720"/>
            <a:ext cx="2809274" cy="296748"/>
            <a:chOff x="741680" y="4368800"/>
            <a:chExt cx="2809274" cy="296748"/>
          </a:xfrm>
        </p:grpSpPr>
        <p:cxnSp>
          <p:nvCxnSpPr>
            <p:cNvPr id="32" name="Gerade Verbindung mit Pfeil 31"/>
            <p:cNvCxnSpPr/>
            <p:nvPr/>
          </p:nvCxnSpPr>
          <p:spPr bwMode="auto">
            <a:xfrm>
              <a:off x="741680" y="453136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33" name="Textfeld 32"/>
            <p:cNvSpPr txBox="1"/>
            <p:nvPr/>
          </p:nvSpPr>
          <p:spPr>
            <a:xfrm>
              <a:off x="1991360" y="4368800"/>
              <a:ext cx="1559594"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661A9"/>
                  </a:solidFill>
                  <a:latin typeface="Arial"/>
                  <a:cs typeface="Arial"/>
                </a:rPr>
                <a:t>Vorüberlegungen</a:t>
              </a:r>
              <a:endParaRPr lang="de-DE" sz="1600" u="none" dirty="0">
                <a:solidFill>
                  <a:srgbClr val="0661A9"/>
                </a:solidFill>
                <a:latin typeface="Arial"/>
                <a:cs typeface="Arial"/>
              </a:endParaRPr>
            </a:p>
          </p:txBody>
        </p:sp>
      </p:grpSp>
      <p:grpSp>
        <p:nvGrpSpPr>
          <p:cNvPr id="48" name="Gruppieren 47"/>
          <p:cNvGrpSpPr/>
          <p:nvPr/>
        </p:nvGrpSpPr>
        <p:grpSpPr>
          <a:xfrm>
            <a:off x="741680" y="6492240"/>
            <a:ext cx="4149513" cy="333425"/>
            <a:chOff x="741680" y="5201920"/>
            <a:chExt cx="4149513" cy="333425"/>
          </a:xfrm>
        </p:grpSpPr>
        <p:cxnSp>
          <p:nvCxnSpPr>
            <p:cNvPr id="49" name="Gerade Verbindung mit Pfeil 48"/>
            <p:cNvCxnSpPr/>
            <p:nvPr/>
          </p:nvCxnSpPr>
          <p:spPr bwMode="auto">
            <a:xfrm>
              <a:off x="741680" y="5364480"/>
              <a:ext cx="934720" cy="0"/>
            </a:xfrm>
            <a:prstGeom prst="straightConnector1">
              <a:avLst/>
            </a:prstGeom>
            <a:solidFill>
              <a:schemeClr val="accent1"/>
            </a:solidFill>
            <a:ln w="38100" cap="flat" cmpd="sng" algn="ctr">
              <a:solidFill>
                <a:srgbClr val="0661AA"/>
              </a:solidFill>
              <a:prstDash val="solid"/>
              <a:round/>
              <a:headEnd type="oval" w="med" len="med"/>
              <a:tailEnd type="oval" w="med" len="med"/>
            </a:ln>
            <a:effectLst/>
          </p:spPr>
        </p:cxnSp>
        <p:sp>
          <p:nvSpPr>
            <p:cNvPr id="50" name="Textfeld 49"/>
            <p:cNvSpPr txBox="1"/>
            <p:nvPr/>
          </p:nvSpPr>
          <p:spPr>
            <a:xfrm>
              <a:off x="1991360" y="5201920"/>
              <a:ext cx="2899833"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b="1" dirty="0"/>
                <a:t>Meilenstein: Implementierung</a:t>
              </a:r>
            </a:p>
          </p:txBody>
        </p:sp>
      </p:grpSp>
      <p:grpSp>
        <p:nvGrpSpPr>
          <p:cNvPr id="51" name="Gruppieren 50"/>
          <p:cNvGrpSpPr/>
          <p:nvPr/>
        </p:nvGrpSpPr>
        <p:grpSpPr>
          <a:xfrm>
            <a:off x="1097280" y="3699561"/>
            <a:ext cx="4845643" cy="333425"/>
            <a:chOff x="1097280" y="3251200"/>
            <a:chExt cx="4845643" cy="333425"/>
          </a:xfrm>
        </p:grpSpPr>
        <p:cxnSp>
          <p:nvCxnSpPr>
            <p:cNvPr id="52" name="Gerade Verbindung mit Pfeil 51"/>
            <p:cNvCxnSpPr/>
            <p:nvPr/>
          </p:nvCxnSpPr>
          <p:spPr bwMode="auto">
            <a:xfrm>
              <a:off x="1097280" y="34137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53" name="Textfeld 52"/>
            <p:cNvSpPr txBox="1"/>
            <p:nvPr/>
          </p:nvSpPr>
          <p:spPr>
            <a:xfrm>
              <a:off x="2204720" y="3251200"/>
              <a:ext cx="3738203" cy="333425"/>
            </a:xfrm>
            <a:prstGeom prst="rect">
              <a:avLst/>
            </a:prstGeom>
            <a:noFill/>
          </p:spPr>
          <p:txBody>
            <a:bodyPr wrap="none" lIns="0" tIns="0" rIns="0" bIns="0" rtlCol="0">
              <a:spAutoFit/>
            </a:bodyPr>
            <a:lstStyle/>
            <a:p>
              <a:pPr>
                <a:lnSpc>
                  <a:spcPts val="2600"/>
                </a:lnSpc>
              </a:pPr>
              <a:r>
                <a:rPr lang="de-DE" sz="1600" u="none" dirty="0" smtClean="0">
                  <a:solidFill>
                    <a:srgbClr val="FF921E"/>
                  </a:solidFill>
                  <a:latin typeface="Arial"/>
                  <a:cs typeface="Arial"/>
                </a:rPr>
                <a:t>Entwurf Datenmodell aus fachlicher Sicht</a:t>
              </a:r>
              <a:endParaRPr lang="de-DE" sz="1600" u="none" dirty="0">
                <a:solidFill>
                  <a:srgbClr val="FF921E"/>
                </a:solidFill>
                <a:latin typeface="Arial"/>
                <a:cs typeface="Arial"/>
              </a:endParaRPr>
            </a:p>
          </p:txBody>
        </p:sp>
      </p:grpSp>
      <p:pic>
        <p:nvPicPr>
          <p:cNvPr id="54" name="Grafik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676" y="4086225"/>
            <a:ext cx="354645" cy="333375"/>
          </a:xfrm>
          <a:prstGeom prst="rect">
            <a:avLst/>
          </a:prstGeom>
        </p:spPr>
      </p:pic>
      <p:sp>
        <p:nvSpPr>
          <p:cNvPr id="56" name="Textfeld 55"/>
          <p:cNvSpPr txBox="1"/>
          <p:nvPr/>
        </p:nvSpPr>
        <p:spPr>
          <a:xfrm>
            <a:off x="5181600" y="6482080"/>
            <a:ext cx="2018181"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661A9"/>
                </a:solidFill>
                <a:latin typeface="Arial"/>
                <a:cs typeface="Arial"/>
              </a:defRPr>
            </a:lvl1pPr>
          </a:lstStyle>
          <a:p>
            <a:r>
              <a:rPr lang="de-DE" dirty="0" smtClean="0"/>
              <a:t>(gegen Ende </a:t>
            </a:r>
            <a:r>
              <a:rPr lang="de-DE" dirty="0"/>
              <a:t>Februar)</a:t>
            </a:r>
          </a:p>
        </p:txBody>
      </p:sp>
      <p:sp>
        <p:nvSpPr>
          <p:cNvPr id="2" name="Textfeld 1"/>
          <p:cNvSpPr txBox="1"/>
          <p:nvPr/>
        </p:nvSpPr>
        <p:spPr>
          <a:xfrm>
            <a:off x="9438640" y="6532880"/>
            <a:ext cx="684483" cy="366832"/>
          </a:xfrm>
          <a:prstGeom prst="rect">
            <a:avLst/>
          </a:prstGeom>
          <a:noFill/>
        </p:spPr>
        <p:txBody>
          <a:bodyPr wrap="none" lIns="0" tIns="0" rIns="0" bIns="0" rtlCol="0">
            <a:spAutoFit/>
          </a:bodyPr>
          <a:lstStyle/>
          <a:p>
            <a:pPr>
              <a:lnSpc>
                <a:spcPts val="2600"/>
              </a:lnSpc>
            </a:pPr>
            <a:r>
              <a:rPr lang="de-DE" sz="4000" u="none" dirty="0" smtClean="0">
                <a:solidFill>
                  <a:srgbClr val="0661A9"/>
                </a:solidFill>
                <a:latin typeface="Arial"/>
                <a:cs typeface="Arial"/>
              </a:rPr>
              <a:t>Q1</a:t>
            </a:r>
            <a:endParaRPr lang="de-DE" sz="4000" u="none" dirty="0">
              <a:solidFill>
                <a:srgbClr val="0661A9"/>
              </a:solidFill>
              <a:latin typeface="Arial"/>
              <a:cs typeface="Arial"/>
            </a:endParaRPr>
          </a:p>
        </p:txBody>
      </p:sp>
      <p:sp>
        <p:nvSpPr>
          <p:cNvPr id="6" name="Textfeld 5"/>
          <p:cNvSpPr txBox="1"/>
          <p:nvPr/>
        </p:nvSpPr>
        <p:spPr>
          <a:xfrm>
            <a:off x="4613564" y="1361209"/>
            <a:ext cx="1856277" cy="333425"/>
          </a:xfrm>
          <a:prstGeom prst="rect">
            <a:avLst/>
          </a:prstGeom>
          <a:noFill/>
        </p:spPr>
        <p:txBody>
          <a:bodyPr wrap="none" lIns="0" tIns="0" rIns="0" bIns="0" rtlCol="0">
            <a:spAutoFit/>
          </a:bodyPr>
          <a:lstStyle/>
          <a:p>
            <a:pPr>
              <a:lnSpc>
                <a:spcPts val="2600"/>
              </a:lnSpc>
            </a:pPr>
            <a:r>
              <a:rPr lang="de-DE" sz="2800" b="1" i="1" dirty="0" smtClean="0">
                <a:solidFill>
                  <a:srgbClr val="FF921E"/>
                </a:solidFill>
                <a:latin typeface="Arial"/>
                <a:cs typeface="Arial"/>
              </a:rPr>
              <a:t>ROADMAP</a:t>
            </a:r>
            <a:endParaRPr lang="de-DE" sz="2800" b="1" i="1" dirty="0">
              <a:solidFill>
                <a:srgbClr val="FF921E"/>
              </a:solidFill>
              <a:latin typeface="Arial"/>
              <a:cs typeface="Arial"/>
            </a:endParaRPr>
          </a:p>
        </p:txBody>
      </p: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3186" y="3123247"/>
            <a:ext cx="1888255" cy="1895793"/>
          </a:xfrm>
          <a:prstGeom prst="rect">
            <a:avLst/>
          </a:prstGeom>
        </p:spPr>
      </p:pic>
    </p:spTree>
    <p:extLst>
      <p:ext uri="{BB962C8B-B14F-4D97-AF65-F5344CB8AC3E}">
        <p14:creationId xmlns:p14="http://schemas.microsoft.com/office/powerpoint/2010/main" val="38868954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Gerader Verbinder 15"/>
          <p:cNvCxnSpPr/>
          <p:nvPr/>
        </p:nvCxnSpPr>
        <p:spPr bwMode="auto">
          <a:xfrm>
            <a:off x="1097280" y="0"/>
            <a:ext cx="0" cy="7562850"/>
          </a:xfrm>
          <a:prstGeom prst="line">
            <a:avLst/>
          </a:prstGeom>
          <a:solidFill>
            <a:schemeClr val="accent1"/>
          </a:solidFill>
          <a:ln w="38100" cap="flat" cmpd="sng" algn="ctr">
            <a:solidFill>
              <a:srgbClr val="FF921E"/>
            </a:solidFill>
            <a:prstDash val="solid"/>
            <a:round/>
            <a:headEnd type="none" w="med" len="med"/>
            <a:tailEnd type="none" w="med" len="med"/>
          </a:ln>
          <a:effectLst/>
        </p:spPr>
      </p:cxnSp>
      <p:cxnSp>
        <p:nvCxnSpPr>
          <p:cNvPr id="73" name="Gerader Verbinder 72"/>
          <p:cNvCxnSpPr/>
          <p:nvPr/>
        </p:nvCxnSpPr>
        <p:spPr bwMode="auto">
          <a:xfrm>
            <a:off x="1483360" y="365760"/>
            <a:ext cx="0" cy="7197090"/>
          </a:xfrm>
          <a:prstGeom prst="line">
            <a:avLst/>
          </a:prstGeom>
          <a:solidFill>
            <a:schemeClr val="accent1"/>
          </a:solidFill>
          <a:ln w="38100" cap="flat" cmpd="sng" algn="ctr">
            <a:solidFill>
              <a:srgbClr val="00B050"/>
            </a:solidFill>
            <a:prstDash val="solid"/>
            <a:round/>
            <a:headEnd type="oval" w="med" len="med"/>
            <a:tailEnd type="none" w="med" len="med"/>
          </a:ln>
          <a:effectLst/>
        </p:spPr>
      </p:cxnSp>
      <p:cxnSp>
        <p:nvCxnSpPr>
          <p:cNvPr id="7" name="Gerader Verbinder 6"/>
          <p:cNvCxnSpPr/>
          <p:nvPr/>
        </p:nvCxnSpPr>
        <p:spPr bwMode="auto">
          <a:xfrm>
            <a:off x="741680" y="0"/>
            <a:ext cx="0" cy="7562850"/>
          </a:xfrm>
          <a:prstGeom prst="line">
            <a:avLst/>
          </a:prstGeom>
          <a:solidFill>
            <a:schemeClr val="accent1"/>
          </a:solidFill>
          <a:ln w="38100" cap="flat" cmpd="sng" algn="ctr">
            <a:solidFill>
              <a:srgbClr val="0661A9"/>
            </a:solidFill>
            <a:prstDash val="solid"/>
            <a:round/>
            <a:headEnd type="none" w="med" len="med"/>
            <a:tailEnd type="none" w="med" len="med"/>
          </a:ln>
          <a:effectLst/>
        </p:spPr>
      </p:cxnSp>
      <p:grpSp>
        <p:nvGrpSpPr>
          <p:cNvPr id="52" name="Gruppieren 51"/>
          <p:cNvGrpSpPr/>
          <p:nvPr/>
        </p:nvGrpSpPr>
        <p:grpSpPr>
          <a:xfrm>
            <a:off x="1097280" y="4064000"/>
            <a:ext cx="3582477" cy="333425"/>
            <a:chOff x="1097280" y="2387600"/>
            <a:chExt cx="3582477" cy="333425"/>
          </a:xfrm>
        </p:grpSpPr>
        <p:cxnSp>
          <p:nvCxnSpPr>
            <p:cNvPr id="53" name="Gerade Verbindung mit Pfeil 52"/>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54" name="Textfeld 53"/>
            <p:cNvSpPr txBox="1"/>
            <p:nvPr/>
          </p:nvSpPr>
          <p:spPr>
            <a:xfrm>
              <a:off x="2204720" y="2387600"/>
              <a:ext cx="2475037" cy="333425"/>
            </a:xfrm>
            <a:prstGeom prst="rect">
              <a:avLst/>
            </a:prstGeom>
            <a:noFill/>
          </p:spPr>
          <p:txBody>
            <a:bodyPr wrap="none" lIns="0" tIns="0" rIns="0" bIns="0" rtlCol="0">
              <a:spAutoFit/>
            </a:bodyPr>
            <a:lstStyle/>
            <a:p>
              <a:pPr>
                <a:lnSpc>
                  <a:spcPts val="2600"/>
                </a:lnSpc>
              </a:pPr>
              <a:r>
                <a:rPr lang="de-DE" sz="1600" u="none" dirty="0" smtClean="0">
                  <a:solidFill>
                    <a:srgbClr val="FF921E"/>
                  </a:solidFill>
                  <a:latin typeface="Arial"/>
                  <a:cs typeface="Arial"/>
                </a:rPr>
                <a:t>Aufnahme der Erfahrungen</a:t>
              </a:r>
              <a:endParaRPr lang="de-DE" sz="1600" u="none" dirty="0">
                <a:solidFill>
                  <a:srgbClr val="FF921E"/>
                </a:solidFill>
                <a:latin typeface="Arial"/>
                <a:cs typeface="Arial"/>
              </a:endParaRPr>
            </a:p>
          </p:txBody>
        </p:sp>
      </p:grpSp>
      <p:grpSp>
        <p:nvGrpSpPr>
          <p:cNvPr id="61" name="Gruppieren 60"/>
          <p:cNvGrpSpPr/>
          <p:nvPr/>
        </p:nvGrpSpPr>
        <p:grpSpPr>
          <a:xfrm>
            <a:off x="741680" y="5474259"/>
            <a:ext cx="2626660" cy="296748"/>
            <a:chOff x="741680" y="4775200"/>
            <a:chExt cx="2626660" cy="296748"/>
          </a:xfrm>
        </p:grpSpPr>
        <p:cxnSp>
          <p:nvCxnSpPr>
            <p:cNvPr id="62" name="Gerade Verbindung mit Pfeil 61"/>
            <p:cNvCxnSpPr/>
            <p:nvPr/>
          </p:nvCxnSpPr>
          <p:spPr bwMode="auto">
            <a:xfrm>
              <a:off x="741680" y="49377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3" name="Textfeld 62"/>
            <p:cNvSpPr txBox="1"/>
            <p:nvPr/>
          </p:nvSpPr>
          <p:spPr>
            <a:xfrm>
              <a:off x="1991360" y="4775200"/>
              <a:ext cx="1376980"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661A9"/>
                  </a:solidFill>
                  <a:latin typeface="Arial"/>
                  <a:cs typeface="Arial"/>
                </a:rPr>
                <a:t>Single </a:t>
              </a:r>
              <a:r>
                <a:rPr lang="de-DE" sz="1600" u="none" dirty="0" err="1" smtClean="0">
                  <a:solidFill>
                    <a:srgbClr val="0661A9"/>
                  </a:solidFill>
                  <a:latin typeface="Arial"/>
                  <a:cs typeface="Arial"/>
                </a:rPr>
                <a:t>Sign</a:t>
              </a:r>
              <a:r>
                <a:rPr lang="de-DE" sz="1600" u="none" dirty="0" smtClean="0">
                  <a:solidFill>
                    <a:srgbClr val="0661A9"/>
                  </a:solidFill>
                  <a:latin typeface="Arial"/>
                  <a:cs typeface="Arial"/>
                </a:rPr>
                <a:t>-On</a:t>
              </a:r>
              <a:endParaRPr lang="de-DE" sz="1600" u="none" dirty="0">
                <a:solidFill>
                  <a:srgbClr val="0661A9"/>
                </a:solidFill>
                <a:latin typeface="Arial"/>
                <a:cs typeface="Arial"/>
              </a:endParaRPr>
            </a:p>
          </p:txBody>
        </p:sp>
      </p:grpSp>
      <p:grpSp>
        <p:nvGrpSpPr>
          <p:cNvPr id="64" name="Gruppieren 63"/>
          <p:cNvGrpSpPr/>
          <p:nvPr/>
        </p:nvGrpSpPr>
        <p:grpSpPr>
          <a:xfrm>
            <a:off x="741680" y="5872480"/>
            <a:ext cx="3868987" cy="296748"/>
            <a:chOff x="741680" y="5201920"/>
            <a:chExt cx="3868987" cy="296748"/>
          </a:xfrm>
        </p:grpSpPr>
        <p:cxnSp>
          <p:nvCxnSpPr>
            <p:cNvPr id="65" name="Gerade Verbindung mit Pfeil 64"/>
            <p:cNvCxnSpPr/>
            <p:nvPr/>
          </p:nvCxnSpPr>
          <p:spPr bwMode="auto">
            <a:xfrm>
              <a:off x="741680" y="536448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6" name="Textfeld 65"/>
            <p:cNvSpPr txBox="1"/>
            <p:nvPr/>
          </p:nvSpPr>
          <p:spPr>
            <a:xfrm>
              <a:off x="1991360" y="5201920"/>
              <a:ext cx="2619307"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661A9"/>
                  </a:solidFill>
                  <a:latin typeface="Arial"/>
                  <a:cs typeface="Arial"/>
                </a:rPr>
                <a:t>Replikation / Datensicherung</a:t>
              </a:r>
              <a:endParaRPr lang="de-DE" sz="1600" u="none" dirty="0">
                <a:solidFill>
                  <a:srgbClr val="0661A9"/>
                </a:solidFill>
                <a:latin typeface="Arial"/>
                <a:cs typeface="Arial"/>
              </a:endParaRPr>
            </a:p>
          </p:txBody>
        </p:sp>
      </p:grpSp>
      <p:grpSp>
        <p:nvGrpSpPr>
          <p:cNvPr id="70" name="Gruppieren 69"/>
          <p:cNvGrpSpPr/>
          <p:nvPr/>
        </p:nvGrpSpPr>
        <p:grpSpPr>
          <a:xfrm>
            <a:off x="741680" y="5039360"/>
            <a:ext cx="4407596" cy="296748"/>
            <a:chOff x="741680" y="4368800"/>
            <a:chExt cx="4407596" cy="296748"/>
          </a:xfrm>
        </p:grpSpPr>
        <p:cxnSp>
          <p:nvCxnSpPr>
            <p:cNvPr id="71" name="Gerade Verbindung mit Pfeil 70"/>
            <p:cNvCxnSpPr/>
            <p:nvPr/>
          </p:nvCxnSpPr>
          <p:spPr bwMode="auto">
            <a:xfrm>
              <a:off x="741680" y="45313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72" name="Textfeld 71"/>
            <p:cNvSpPr txBox="1"/>
            <p:nvPr/>
          </p:nvSpPr>
          <p:spPr>
            <a:xfrm>
              <a:off x="1991360" y="4368800"/>
              <a:ext cx="3157916"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661A9"/>
                  </a:solidFill>
                  <a:latin typeface="Arial"/>
                  <a:cs typeface="Arial"/>
                </a:rPr>
                <a:t>Anpassung Geodatenbank/-Server</a:t>
              </a:r>
              <a:endParaRPr lang="de-DE" sz="1600" u="none" dirty="0">
                <a:solidFill>
                  <a:srgbClr val="0661A9"/>
                </a:solidFill>
                <a:latin typeface="Arial"/>
                <a:cs typeface="Arial"/>
              </a:endParaRPr>
            </a:p>
          </p:txBody>
        </p:sp>
      </p:grpSp>
      <p:cxnSp>
        <p:nvCxnSpPr>
          <p:cNvPr id="74" name="Gerade Verbindung mit Pfeil 73"/>
          <p:cNvCxnSpPr/>
          <p:nvPr/>
        </p:nvCxnSpPr>
        <p:spPr bwMode="auto">
          <a:xfrm>
            <a:off x="1483360" y="1087120"/>
            <a:ext cx="61976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75" name="Textfeld 74"/>
          <p:cNvSpPr txBox="1"/>
          <p:nvPr/>
        </p:nvSpPr>
        <p:spPr>
          <a:xfrm>
            <a:off x="2265680" y="924560"/>
            <a:ext cx="3246081" cy="333425"/>
          </a:xfrm>
          <a:prstGeom prst="rect">
            <a:avLst/>
          </a:prstGeom>
          <a:noFill/>
          <a:ln>
            <a:noFill/>
          </a:ln>
        </p:spPr>
        <p:txBody>
          <a:bodyPr wrap="none" lIns="0" tIns="0" rIns="0" bIns="0" rtlCol="0">
            <a:spAutoFit/>
          </a:bodyPr>
          <a:lstStyle/>
          <a:p>
            <a:pPr>
              <a:lnSpc>
                <a:spcPts val="2600"/>
              </a:lnSpc>
            </a:pPr>
            <a:r>
              <a:rPr lang="de-DE" sz="2000" dirty="0" smtClean="0">
                <a:solidFill>
                  <a:srgbClr val="00B050"/>
                </a:solidFill>
                <a:latin typeface="Arial"/>
                <a:cs typeface="Arial"/>
              </a:rPr>
              <a:t>Referenzprojekt mit Prototyp</a:t>
            </a:r>
            <a:endParaRPr lang="de-DE" sz="2000" dirty="0">
              <a:solidFill>
                <a:srgbClr val="00B050"/>
              </a:solidFill>
              <a:latin typeface="Arial"/>
              <a:cs typeface="Arial"/>
            </a:endParaRPr>
          </a:p>
        </p:txBody>
      </p:sp>
      <p:grpSp>
        <p:nvGrpSpPr>
          <p:cNvPr id="76" name="Gruppieren 75"/>
          <p:cNvGrpSpPr/>
          <p:nvPr/>
        </p:nvGrpSpPr>
        <p:grpSpPr>
          <a:xfrm>
            <a:off x="1483360" y="1861312"/>
            <a:ext cx="3260273" cy="296748"/>
            <a:chOff x="1097280" y="2387600"/>
            <a:chExt cx="3260273" cy="296748"/>
          </a:xfrm>
        </p:grpSpPr>
        <p:cxnSp>
          <p:nvCxnSpPr>
            <p:cNvPr id="77" name="Gerade Verbindung mit Pfeil 76"/>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78" name="Textfeld 77"/>
            <p:cNvSpPr txBox="1"/>
            <p:nvPr/>
          </p:nvSpPr>
          <p:spPr>
            <a:xfrm>
              <a:off x="2204720" y="2387600"/>
              <a:ext cx="2152833"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0B050"/>
                  </a:solidFill>
                  <a:latin typeface="Arial"/>
                  <a:cs typeface="Arial"/>
                </a:rPr>
                <a:t>Dienste implementieren</a:t>
              </a:r>
              <a:endParaRPr lang="de-DE" sz="1600" u="none" dirty="0">
                <a:solidFill>
                  <a:srgbClr val="00B050"/>
                </a:solidFill>
                <a:latin typeface="Arial"/>
                <a:cs typeface="Arial"/>
              </a:endParaRPr>
            </a:p>
          </p:txBody>
        </p:sp>
      </p:grpSp>
      <p:grpSp>
        <p:nvGrpSpPr>
          <p:cNvPr id="79" name="Gruppieren 78"/>
          <p:cNvGrpSpPr/>
          <p:nvPr/>
        </p:nvGrpSpPr>
        <p:grpSpPr>
          <a:xfrm>
            <a:off x="1483360" y="2259584"/>
            <a:ext cx="4670788" cy="296748"/>
            <a:chOff x="1097280" y="2387600"/>
            <a:chExt cx="4670788" cy="296748"/>
          </a:xfrm>
        </p:grpSpPr>
        <p:cxnSp>
          <p:nvCxnSpPr>
            <p:cNvPr id="80" name="Gerade Verbindung mit Pfeil 79"/>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1" name="Textfeld 80"/>
            <p:cNvSpPr txBox="1"/>
            <p:nvPr/>
          </p:nvSpPr>
          <p:spPr>
            <a:xfrm>
              <a:off x="2204720" y="2387600"/>
              <a:ext cx="3563348"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0B050"/>
                  </a:solidFill>
                  <a:latin typeface="Arial"/>
                  <a:cs typeface="Arial"/>
                </a:rPr>
                <a:t>Bereitstellung Vorlagen, Planungshilfen</a:t>
              </a:r>
              <a:endParaRPr lang="de-DE" sz="1600" u="none" dirty="0">
                <a:solidFill>
                  <a:srgbClr val="00B050"/>
                </a:solidFill>
                <a:latin typeface="Arial"/>
                <a:cs typeface="Arial"/>
              </a:endParaRPr>
            </a:p>
          </p:txBody>
        </p:sp>
      </p:grpSp>
      <p:grpSp>
        <p:nvGrpSpPr>
          <p:cNvPr id="82" name="Gruppieren 81"/>
          <p:cNvGrpSpPr/>
          <p:nvPr/>
        </p:nvGrpSpPr>
        <p:grpSpPr>
          <a:xfrm>
            <a:off x="1483360" y="1463040"/>
            <a:ext cx="5005943" cy="296748"/>
            <a:chOff x="1097280" y="2387600"/>
            <a:chExt cx="5005943" cy="296748"/>
          </a:xfrm>
        </p:grpSpPr>
        <p:cxnSp>
          <p:nvCxnSpPr>
            <p:cNvPr id="83" name="Gerade Verbindung mit Pfeil 82"/>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4" name="Textfeld 83"/>
            <p:cNvSpPr txBox="1"/>
            <p:nvPr/>
          </p:nvSpPr>
          <p:spPr>
            <a:xfrm>
              <a:off x="2204720" y="2387600"/>
              <a:ext cx="3898503"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0B050"/>
                  </a:solidFill>
                  <a:latin typeface="Arial"/>
                  <a:cs typeface="Arial"/>
                </a:rPr>
                <a:t>Projektspezifische Daten zusammenführen</a:t>
              </a:r>
              <a:endParaRPr lang="de-DE" sz="1600" u="none" dirty="0">
                <a:solidFill>
                  <a:srgbClr val="00B050"/>
                </a:solidFill>
                <a:latin typeface="Arial"/>
                <a:cs typeface="Arial"/>
              </a:endParaRPr>
            </a:p>
          </p:txBody>
        </p:sp>
      </p:grpSp>
      <p:grpSp>
        <p:nvGrpSpPr>
          <p:cNvPr id="85" name="Gruppieren 84"/>
          <p:cNvGrpSpPr/>
          <p:nvPr/>
        </p:nvGrpSpPr>
        <p:grpSpPr>
          <a:xfrm>
            <a:off x="1483360" y="3454400"/>
            <a:ext cx="5961205" cy="296748"/>
            <a:chOff x="1097280" y="2387600"/>
            <a:chExt cx="5961205" cy="296748"/>
          </a:xfrm>
        </p:grpSpPr>
        <p:cxnSp>
          <p:nvCxnSpPr>
            <p:cNvPr id="86" name="Gerade Verbindung mit Pfeil 85"/>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87" name="Textfeld 86"/>
            <p:cNvSpPr txBox="1"/>
            <p:nvPr/>
          </p:nvSpPr>
          <p:spPr>
            <a:xfrm>
              <a:off x="2204720" y="2387600"/>
              <a:ext cx="4853765"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0B050"/>
                  </a:solidFill>
                  <a:latin typeface="Arial"/>
                  <a:cs typeface="Arial"/>
                </a:rPr>
                <a:t>Begleitung der beteiligten Mitarbeiter aus Abteilungen</a:t>
              </a:r>
              <a:endParaRPr lang="de-DE" sz="1600" u="none" dirty="0">
                <a:solidFill>
                  <a:srgbClr val="00B050"/>
                </a:solidFill>
                <a:latin typeface="Arial"/>
                <a:cs typeface="Arial"/>
              </a:endParaRPr>
            </a:p>
          </p:txBody>
        </p:sp>
      </p:grpSp>
      <p:grpSp>
        <p:nvGrpSpPr>
          <p:cNvPr id="88" name="Gruppieren 87"/>
          <p:cNvGrpSpPr/>
          <p:nvPr/>
        </p:nvGrpSpPr>
        <p:grpSpPr>
          <a:xfrm>
            <a:off x="1483360" y="3056128"/>
            <a:ext cx="4428862" cy="296748"/>
            <a:chOff x="1097280" y="2387600"/>
            <a:chExt cx="4428862" cy="296748"/>
          </a:xfrm>
        </p:grpSpPr>
        <p:cxnSp>
          <p:nvCxnSpPr>
            <p:cNvPr id="89" name="Gerade Verbindung mit Pfeil 88"/>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90" name="Textfeld 89"/>
            <p:cNvSpPr txBox="1"/>
            <p:nvPr/>
          </p:nvSpPr>
          <p:spPr>
            <a:xfrm>
              <a:off x="2204720" y="2387600"/>
              <a:ext cx="3321422" cy="296748"/>
            </a:xfrm>
            <a:prstGeom prst="rect">
              <a:avLst/>
            </a:prstGeom>
            <a:noFill/>
            <a:ln>
              <a:noFill/>
            </a:ln>
          </p:spPr>
          <p:txBody>
            <a:bodyPr wrap="none" lIns="0" tIns="0" rIns="0" bIns="0" rtlCol="0">
              <a:spAutoFit/>
            </a:bodyPr>
            <a:lstStyle/>
            <a:p>
              <a:pPr>
                <a:lnSpc>
                  <a:spcPts val="2600"/>
                </a:lnSpc>
              </a:pPr>
              <a:r>
                <a:rPr lang="de-DE" sz="1600" b="1" u="none" dirty="0" smtClean="0">
                  <a:solidFill>
                    <a:srgbClr val="00B050"/>
                  </a:solidFill>
                  <a:latin typeface="Arial"/>
                  <a:cs typeface="Arial"/>
                </a:rPr>
                <a:t>Meilenstein: Kickoff d. Prototypen</a:t>
              </a:r>
              <a:endParaRPr lang="de-DE" sz="1600" b="1" u="none" dirty="0">
                <a:solidFill>
                  <a:srgbClr val="00B050"/>
                </a:solidFill>
                <a:latin typeface="Arial"/>
                <a:cs typeface="Arial"/>
              </a:endParaRPr>
            </a:p>
          </p:txBody>
        </p:sp>
      </p:grpSp>
      <p:grpSp>
        <p:nvGrpSpPr>
          <p:cNvPr id="91" name="Gruppieren 90"/>
          <p:cNvGrpSpPr/>
          <p:nvPr/>
        </p:nvGrpSpPr>
        <p:grpSpPr>
          <a:xfrm>
            <a:off x="1483360" y="2657856"/>
            <a:ext cx="3465458" cy="296748"/>
            <a:chOff x="1097280" y="2387600"/>
            <a:chExt cx="3465458" cy="296748"/>
          </a:xfrm>
        </p:grpSpPr>
        <p:cxnSp>
          <p:nvCxnSpPr>
            <p:cNvPr id="92" name="Gerade Verbindung mit Pfeil 91"/>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93" name="Textfeld 92"/>
            <p:cNvSpPr txBox="1"/>
            <p:nvPr/>
          </p:nvSpPr>
          <p:spPr>
            <a:xfrm>
              <a:off x="2204720" y="2387600"/>
              <a:ext cx="2358018"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0B050"/>
                  </a:solidFill>
                  <a:latin typeface="Arial"/>
                  <a:cs typeface="Arial"/>
                </a:rPr>
                <a:t>Einführung in die Nutzung</a:t>
              </a:r>
              <a:endParaRPr lang="de-DE" sz="1600" u="none" dirty="0">
                <a:solidFill>
                  <a:srgbClr val="00B050"/>
                </a:solidFill>
                <a:latin typeface="Arial"/>
                <a:cs typeface="Arial"/>
              </a:endParaRPr>
            </a:p>
          </p:txBody>
        </p:sp>
      </p:grpSp>
      <p:grpSp>
        <p:nvGrpSpPr>
          <p:cNvPr id="97" name="Gruppieren 96"/>
          <p:cNvGrpSpPr/>
          <p:nvPr/>
        </p:nvGrpSpPr>
        <p:grpSpPr>
          <a:xfrm>
            <a:off x="741680" y="6278880"/>
            <a:ext cx="4333858" cy="296748"/>
            <a:chOff x="741680" y="5201920"/>
            <a:chExt cx="4333858" cy="296748"/>
          </a:xfrm>
        </p:grpSpPr>
        <p:cxnSp>
          <p:nvCxnSpPr>
            <p:cNvPr id="98" name="Gerade Verbindung mit Pfeil 97"/>
            <p:cNvCxnSpPr/>
            <p:nvPr/>
          </p:nvCxnSpPr>
          <p:spPr bwMode="auto">
            <a:xfrm>
              <a:off x="741680" y="536448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99" name="Textfeld 98"/>
            <p:cNvSpPr txBox="1"/>
            <p:nvPr/>
          </p:nvSpPr>
          <p:spPr>
            <a:xfrm>
              <a:off x="1991360" y="5201920"/>
              <a:ext cx="3084178" cy="296748"/>
            </a:xfrm>
            <a:prstGeom prst="rect">
              <a:avLst/>
            </a:prstGeom>
            <a:noFill/>
            <a:ln>
              <a:noFill/>
            </a:ln>
          </p:spPr>
          <p:txBody>
            <a:bodyPr wrap="none" lIns="0" tIns="0" rIns="0" bIns="0" rtlCol="0">
              <a:spAutoFit/>
            </a:bodyPr>
            <a:lstStyle/>
            <a:p>
              <a:pPr>
                <a:lnSpc>
                  <a:spcPts val="2600"/>
                </a:lnSpc>
              </a:pPr>
              <a:r>
                <a:rPr lang="de-DE" sz="1600" b="1" u="none" dirty="0" smtClean="0">
                  <a:solidFill>
                    <a:srgbClr val="0661A9"/>
                  </a:solidFill>
                  <a:latin typeface="Arial"/>
                  <a:cs typeface="Arial"/>
                </a:rPr>
                <a:t>Meilenstein: Infrastruktur bereit</a:t>
              </a:r>
              <a:endParaRPr lang="de-DE" sz="1600" b="1" u="none" dirty="0">
                <a:solidFill>
                  <a:srgbClr val="0661A9"/>
                </a:solidFill>
                <a:latin typeface="Arial"/>
                <a:cs typeface="Arial"/>
              </a:endParaRPr>
            </a:p>
          </p:txBody>
        </p:sp>
      </p:grpSp>
      <p:grpSp>
        <p:nvGrpSpPr>
          <p:cNvPr id="116" name="Gruppieren 115"/>
          <p:cNvGrpSpPr/>
          <p:nvPr/>
        </p:nvGrpSpPr>
        <p:grpSpPr>
          <a:xfrm>
            <a:off x="1097280" y="4460240"/>
            <a:ext cx="5777373" cy="296748"/>
            <a:chOff x="1097280" y="2387600"/>
            <a:chExt cx="5777373" cy="296748"/>
          </a:xfrm>
        </p:grpSpPr>
        <p:cxnSp>
          <p:nvCxnSpPr>
            <p:cNvPr id="117" name="Gerade Verbindung mit Pfeil 116"/>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8" name="Textfeld 117"/>
            <p:cNvSpPr txBox="1"/>
            <p:nvPr/>
          </p:nvSpPr>
          <p:spPr>
            <a:xfrm>
              <a:off x="2204720" y="2387600"/>
              <a:ext cx="4669933" cy="296748"/>
            </a:xfrm>
            <a:prstGeom prst="rect">
              <a:avLst/>
            </a:prstGeom>
            <a:noFill/>
          </p:spPr>
          <p:txBody>
            <a:bodyPr wrap="none" lIns="0" tIns="0" rIns="0" bIns="0" rtlCol="0">
              <a:spAutoFit/>
            </a:bodyPr>
            <a:lstStyle/>
            <a:p>
              <a:pPr>
                <a:lnSpc>
                  <a:spcPts val="2600"/>
                </a:lnSpc>
              </a:pPr>
              <a:r>
                <a:rPr lang="de-DE" sz="1600" b="1" u="none" dirty="0" smtClean="0">
                  <a:solidFill>
                    <a:srgbClr val="FF921E"/>
                  </a:solidFill>
                  <a:latin typeface="Arial"/>
                  <a:cs typeface="Arial"/>
                </a:rPr>
                <a:t>Meilenstein: Anforderungen ausdefinieren (</a:t>
              </a:r>
              <a:r>
                <a:rPr lang="de-DE" sz="1600" b="1" dirty="0" smtClean="0">
                  <a:solidFill>
                    <a:srgbClr val="FF921E"/>
                  </a:solidFill>
                  <a:latin typeface="Arial"/>
                  <a:cs typeface="Arial"/>
                </a:rPr>
                <a:t>fein</a:t>
              </a:r>
              <a:r>
                <a:rPr lang="de-DE" sz="1600" b="1" u="none" dirty="0" smtClean="0">
                  <a:solidFill>
                    <a:srgbClr val="FF921E"/>
                  </a:solidFill>
                  <a:latin typeface="Arial"/>
                  <a:cs typeface="Arial"/>
                </a:rPr>
                <a:t>)</a:t>
              </a:r>
              <a:endParaRPr lang="de-DE" sz="1600" b="1" u="none" dirty="0">
                <a:solidFill>
                  <a:srgbClr val="FF921E"/>
                </a:solidFill>
                <a:latin typeface="Arial"/>
                <a:cs typeface="Arial"/>
              </a:endParaRPr>
            </a:p>
          </p:txBody>
        </p:sp>
      </p:grpSp>
      <p:sp>
        <p:nvSpPr>
          <p:cNvPr id="119" name="Textfeld 118"/>
          <p:cNvSpPr txBox="1"/>
          <p:nvPr/>
        </p:nvSpPr>
        <p:spPr>
          <a:xfrm>
            <a:off x="6106160" y="3058160"/>
            <a:ext cx="1824217" cy="333425"/>
          </a:xfrm>
          <a:prstGeom prst="rect">
            <a:avLst/>
          </a:prstGeom>
          <a:noFill/>
          <a:ln>
            <a:noFill/>
          </a:ln>
        </p:spPr>
        <p:txBody>
          <a:bodyPr wrap="none" lIns="0" tIns="0" rIns="0" bIns="0" rtlCol="0">
            <a:spAutoFit/>
          </a:bodyPr>
          <a:lstStyle>
            <a:defPPr>
              <a:defRPr lang="de-DE"/>
            </a:defPPr>
            <a:lvl1pPr>
              <a:lnSpc>
                <a:spcPts val="2600"/>
              </a:lnSpc>
              <a:defRPr sz="1600" b="1" u="none">
                <a:solidFill>
                  <a:srgbClr val="0070C0"/>
                </a:solidFill>
                <a:latin typeface="Arial"/>
                <a:cs typeface="Arial"/>
              </a:defRPr>
            </a:lvl1pPr>
          </a:lstStyle>
          <a:p>
            <a:r>
              <a:rPr lang="de-DE" dirty="0" smtClean="0">
                <a:solidFill>
                  <a:srgbClr val="00B050"/>
                </a:solidFill>
              </a:rPr>
              <a:t>(gegen Ende März)</a:t>
            </a:r>
            <a:endParaRPr lang="de-DE" dirty="0">
              <a:solidFill>
                <a:srgbClr val="00B050"/>
              </a:solidFill>
            </a:endParaRPr>
          </a:p>
        </p:txBody>
      </p:sp>
      <p:sp>
        <p:nvSpPr>
          <p:cNvPr id="120" name="Textfeld 119"/>
          <p:cNvSpPr txBox="1"/>
          <p:nvPr/>
        </p:nvSpPr>
        <p:spPr>
          <a:xfrm>
            <a:off x="4795520" y="4064000"/>
            <a:ext cx="1402500" cy="333425"/>
          </a:xfrm>
          <a:prstGeom prst="rect">
            <a:avLst/>
          </a:prstGeom>
          <a:noFill/>
        </p:spPr>
        <p:txBody>
          <a:bodyPr wrap="none" lIns="0" tIns="0" rIns="0" bIns="0" rtlCol="0">
            <a:spAutoFit/>
          </a:bodyPr>
          <a:lstStyle>
            <a:defPPr>
              <a:defRPr lang="de-DE"/>
            </a:defPPr>
            <a:lvl1pPr>
              <a:lnSpc>
                <a:spcPts val="2600"/>
              </a:lnSpc>
              <a:defRPr sz="1600" u="none">
                <a:solidFill>
                  <a:srgbClr val="FF921E"/>
                </a:solidFill>
                <a:latin typeface="Arial"/>
                <a:cs typeface="Arial"/>
              </a:defRPr>
            </a:lvl1pPr>
          </a:lstStyle>
          <a:p>
            <a:r>
              <a:rPr lang="de-DE" dirty="0"/>
              <a:t>(ca. Ende </a:t>
            </a:r>
            <a:r>
              <a:rPr lang="de-DE" dirty="0" smtClean="0"/>
              <a:t>April)</a:t>
            </a:r>
            <a:endParaRPr lang="de-DE" dirty="0"/>
          </a:p>
        </p:txBody>
      </p:sp>
      <p:sp>
        <p:nvSpPr>
          <p:cNvPr id="121" name="Textfeld 120"/>
          <p:cNvSpPr txBox="1"/>
          <p:nvPr/>
        </p:nvSpPr>
        <p:spPr>
          <a:xfrm>
            <a:off x="7040880" y="4460240"/>
            <a:ext cx="1699183" cy="333425"/>
          </a:xfrm>
          <a:prstGeom prst="rect">
            <a:avLst/>
          </a:prstGeom>
          <a:noFill/>
        </p:spPr>
        <p:txBody>
          <a:bodyPr wrap="none" lIns="0" tIns="0" rIns="0" bIns="0" rtlCol="0">
            <a:spAutoFit/>
          </a:bodyPr>
          <a:lstStyle>
            <a:defPPr>
              <a:defRPr lang="de-DE"/>
            </a:defPPr>
            <a:lvl1pPr>
              <a:lnSpc>
                <a:spcPts val="2600"/>
              </a:lnSpc>
              <a:defRPr sz="1600" b="1" u="none">
                <a:solidFill>
                  <a:srgbClr val="FF921E"/>
                </a:solidFill>
                <a:latin typeface="Arial"/>
                <a:cs typeface="Arial"/>
              </a:defRPr>
            </a:lvl1pPr>
          </a:lstStyle>
          <a:p>
            <a:r>
              <a:rPr lang="de-DE" dirty="0" smtClean="0"/>
              <a:t>(gegen </a:t>
            </a:r>
            <a:r>
              <a:rPr lang="de-DE" dirty="0"/>
              <a:t>Ende Mai)</a:t>
            </a:r>
          </a:p>
        </p:txBody>
      </p:sp>
      <p:sp>
        <p:nvSpPr>
          <p:cNvPr id="122" name="Textfeld 121"/>
          <p:cNvSpPr txBox="1"/>
          <p:nvPr/>
        </p:nvSpPr>
        <p:spPr>
          <a:xfrm>
            <a:off x="5262880" y="6268720"/>
            <a:ext cx="1699183" cy="333425"/>
          </a:xfrm>
          <a:prstGeom prst="rect">
            <a:avLst/>
          </a:prstGeom>
          <a:noFill/>
          <a:ln>
            <a:noFill/>
          </a:ln>
        </p:spPr>
        <p:txBody>
          <a:bodyPr wrap="none" lIns="0" tIns="0" rIns="0" bIns="0" rtlCol="0">
            <a:spAutoFit/>
          </a:bodyPr>
          <a:lstStyle>
            <a:defPPr>
              <a:defRPr lang="de-DE"/>
            </a:defPPr>
            <a:lvl1pPr>
              <a:lnSpc>
                <a:spcPts val="2600"/>
              </a:lnSpc>
              <a:defRPr sz="1600" b="1" u="none">
                <a:solidFill>
                  <a:srgbClr val="00B050"/>
                </a:solidFill>
                <a:latin typeface="Arial"/>
                <a:cs typeface="Arial"/>
              </a:defRPr>
            </a:lvl1pPr>
          </a:lstStyle>
          <a:p>
            <a:r>
              <a:rPr lang="de-DE" dirty="0" smtClean="0">
                <a:solidFill>
                  <a:srgbClr val="0661A9"/>
                </a:solidFill>
              </a:rPr>
              <a:t>(gegen Ende </a:t>
            </a:r>
            <a:r>
              <a:rPr lang="de-DE" dirty="0">
                <a:solidFill>
                  <a:srgbClr val="0661A9"/>
                </a:solidFill>
              </a:rPr>
              <a:t>Mai)</a:t>
            </a:r>
          </a:p>
        </p:txBody>
      </p:sp>
      <p:sp>
        <p:nvSpPr>
          <p:cNvPr id="48" name="Textfeld 47"/>
          <p:cNvSpPr txBox="1"/>
          <p:nvPr/>
        </p:nvSpPr>
        <p:spPr>
          <a:xfrm>
            <a:off x="9438640" y="6532880"/>
            <a:ext cx="684483" cy="333425"/>
          </a:xfrm>
          <a:prstGeom prst="rect">
            <a:avLst/>
          </a:prstGeom>
          <a:noFill/>
        </p:spPr>
        <p:txBody>
          <a:bodyPr wrap="none" lIns="0" tIns="0" rIns="0" bIns="0" rtlCol="0">
            <a:spAutoFit/>
          </a:bodyPr>
          <a:lstStyle/>
          <a:p>
            <a:pPr>
              <a:lnSpc>
                <a:spcPts val="2600"/>
              </a:lnSpc>
            </a:pPr>
            <a:r>
              <a:rPr lang="de-DE" sz="4000" u="none" dirty="0" smtClean="0">
                <a:solidFill>
                  <a:srgbClr val="0661A9"/>
                </a:solidFill>
                <a:latin typeface="Arial"/>
                <a:cs typeface="Arial"/>
              </a:rPr>
              <a:t>Q2</a:t>
            </a:r>
            <a:endParaRPr lang="de-DE" sz="4000" u="none" dirty="0">
              <a:solidFill>
                <a:srgbClr val="0661A9"/>
              </a:solidFill>
              <a:latin typeface="Arial"/>
              <a:cs typeface="Arial"/>
            </a:endParaRPr>
          </a:p>
        </p:txBody>
      </p:sp>
    </p:spTree>
    <p:extLst>
      <p:ext uri="{BB962C8B-B14F-4D97-AF65-F5344CB8AC3E}">
        <p14:creationId xmlns:p14="http://schemas.microsoft.com/office/powerpoint/2010/main" val="2005519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Gerader Verbinder 72"/>
          <p:cNvCxnSpPr/>
          <p:nvPr/>
        </p:nvCxnSpPr>
        <p:spPr bwMode="auto">
          <a:xfrm>
            <a:off x="1483360" y="0"/>
            <a:ext cx="0" cy="7562850"/>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7" name="Gerader Verbinder 6"/>
          <p:cNvCxnSpPr/>
          <p:nvPr/>
        </p:nvCxnSpPr>
        <p:spPr bwMode="auto">
          <a:xfrm>
            <a:off x="741680" y="0"/>
            <a:ext cx="0" cy="7562850"/>
          </a:xfrm>
          <a:prstGeom prst="line">
            <a:avLst/>
          </a:prstGeom>
          <a:solidFill>
            <a:schemeClr val="accent1"/>
          </a:solidFill>
          <a:ln w="38100" cap="flat" cmpd="sng" algn="ctr">
            <a:solidFill>
              <a:srgbClr val="0661AA"/>
            </a:solidFill>
            <a:prstDash val="solid"/>
            <a:round/>
            <a:headEnd type="none" w="med" len="med"/>
            <a:tailEnd type="none" w="med" len="med"/>
          </a:ln>
          <a:effectLst/>
        </p:spPr>
      </p:cxnSp>
      <p:cxnSp>
        <p:nvCxnSpPr>
          <p:cNvPr id="16" name="Gerader Verbinder 15"/>
          <p:cNvCxnSpPr/>
          <p:nvPr/>
        </p:nvCxnSpPr>
        <p:spPr bwMode="auto">
          <a:xfrm>
            <a:off x="1097280" y="0"/>
            <a:ext cx="0" cy="7562850"/>
          </a:xfrm>
          <a:prstGeom prst="line">
            <a:avLst/>
          </a:prstGeom>
          <a:solidFill>
            <a:schemeClr val="accent1"/>
          </a:solidFill>
          <a:ln w="38100" cap="flat" cmpd="sng" algn="ctr">
            <a:solidFill>
              <a:srgbClr val="FF921E"/>
            </a:solidFill>
            <a:prstDash val="solid"/>
            <a:round/>
            <a:headEnd type="none" w="med" len="med"/>
            <a:tailEnd type="none" w="med" len="med"/>
          </a:ln>
          <a:effectLst/>
        </p:spPr>
      </p:cxnSp>
      <p:cxnSp>
        <p:nvCxnSpPr>
          <p:cNvPr id="103" name="Gerader Verbinder 102"/>
          <p:cNvCxnSpPr/>
          <p:nvPr/>
        </p:nvCxnSpPr>
        <p:spPr bwMode="auto">
          <a:xfrm>
            <a:off x="375920" y="1402080"/>
            <a:ext cx="0" cy="6160770"/>
          </a:xfrm>
          <a:prstGeom prst="line">
            <a:avLst/>
          </a:prstGeom>
          <a:solidFill>
            <a:schemeClr val="accent1"/>
          </a:solidFill>
          <a:ln w="38100" cap="flat" cmpd="sng" algn="ctr">
            <a:solidFill>
              <a:srgbClr val="FF5050"/>
            </a:solidFill>
            <a:prstDash val="solid"/>
            <a:round/>
            <a:headEnd type="none" w="med" len="med"/>
            <a:tailEnd type="none" w="med" len="med"/>
          </a:ln>
          <a:effectLst/>
        </p:spPr>
      </p:cxnSp>
      <p:grpSp>
        <p:nvGrpSpPr>
          <p:cNvPr id="104" name="Gruppieren 103"/>
          <p:cNvGrpSpPr/>
          <p:nvPr/>
        </p:nvGrpSpPr>
        <p:grpSpPr>
          <a:xfrm>
            <a:off x="375920" y="1219200"/>
            <a:ext cx="4789881" cy="308482"/>
            <a:chOff x="1097280" y="2387600"/>
            <a:chExt cx="4789881" cy="308482"/>
          </a:xfrm>
        </p:grpSpPr>
        <p:cxnSp>
          <p:nvCxnSpPr>
            <p:cNvPr id="105" name="Gerade Verbindung mit Pfeil 104"/>
            <p:cNvCxnSpPr/>
            <p:nvPr/>
          </p:nvCxnSpPr>
          <p:spPr bwMode="auto">
            <a:xfrm>
              <a:off x="1097280" y="2550160"/>
              <a:ext cx="145288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106" name="Textfeld 105"/>
            <p:cNvSpPr txBox="1"/>
            <p:nvPr/>
          </p:nvSpPr>
          <p:spPr>
            <a:xfrm>
              <a:off x="2773680" y="2387600"/>
              <a:ext cx="3113481" cy="308482"/>
            </a:xfrm>
            <a:prstGeom prst="rect">
              <a:avLst/>
            </a:prstGeom>
            <a:noFill/>
          </p:spPr>
          <p:txBody>
            <a:bodyPr wrap="none" lIns="0" tIns="0" rIns="0" bIns="0" rtlCol="0">
              <a:spAutoFit/>
            </a:bodyPr>
            <a:lstStyle>
              <a:defPPr>
                <a:defRPr lang="de-DE"/>
              </a:defPPr>
              <a:lvl1pPr>
                <a:lnSpc>
                  <a:spcPts val="2600"/>
                </a:lnSpc>
                <a:defRPr sz="2000" u="none">
                  <a:solidFill>
                    <a:srgbClr val="0070C0"/>
                  </a:solidFill>
                  <a:latin typeface="Arial"/>
                  <a:cs typeface="Arial"/>
                </a:defRPr>
              </a:lvl1pPr>
            </a:lstStyle>
            <a:p>
              <a:r>
                <a:rPr lang="de-DE" u="sng" dirty="0">
                  <a:solidFill>
                    <a:srgbClr val="FF5050"/>
                  </a:solidFill>
                </a:rPr>
                <a:t>Kickoff ABO Enterprise GIS</a:t>
              </a:r>
            </a:p>
          </p:txBody>
        </p:sp>
      </p:grpSp>
      <p:grpSp>
        <p:nvGrpSpPr>
          <p:cNvPr id="108" name="Gruppieren 107"/>
          <p:cNvGrpSpPr/>
          <p:nvPr/>
        </p:nvGrpSpPr>
        <p:grpSpPr>
          <a:xfrm>
            <a:off x="375920" y="1635760"/>
            <a:ext cx="3840348" cy="333425"/>
            <a:chOff x="1097280" y="2387600"/>
            <a:chExt cx="3840348" cy="333425"/>
          </a:xfrm>
        </p:grpSpPr>
        <p:cxnSp>
          <p:nvCxnSpPr>
            <p:cNvPr id="109" name="Gerade Verbindung mit Pfeil 108"/>
            <p:cNvCxnSpPr/>
            <p:nvPr/>
          </p:nvCxnSpPr>
          <p:spPr bwMode="auto">
            <a:xfrm>
              <a:off x="1097280" y="2550160"/>
              <a:ext cx="200152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110" name="Textfeld 109"/>
            <p:cNvSpPr txBox="1"/>
            <p:nvPr/>
          </p:nvSpPr>
          <p:spPr>
            <a:xfrm>
              <a:off x="3342640" y="2387600"/>
              <a:ext cx="1594988" cy="333425"/>
            </a:xfrm>
            <a:prstGeom prst="rect">
              <a:avLst/>
            </a:prstGeom>
            <a:noFill/>
            <a:ln>
              <a:noFill/>
            </a:ln>
          </p:spPr>
          <p:txBody>
            <a:bodyPr wrap="none" lIns="0" tIns="0" rIns="0" bIns="0" rtlCol="0">
              <a:spAutoFit/>
            </a:bodyPr>
            <a:lstStyle/>
            <a:p>
              <a:pPr>
                <a:lnSpc>
                  <a:spcPts val="2600"/>
                </a:lnSpc>
              </a:pPr>
              <a:r>
                <a:rPr lang="de-DE" sz="1600" u="none" dirty="0" smtClean="0">
                  <a:solidFill>
                    <a:srgbClr val="FF5050"/>
                  </a:solidFill>
                  <a:latin typeface="Arial"/>
                  <a:cs typeface="Arial"/>
                </a:rPr>
                <a:t>Bekanntmachung</a:t>
              </a:r>
              <a:endParaRPr lang="de-DE" sz="1600" u="none" dirty="0">
                <a:solidFill>
                  <a:srgbClr val="FF5050"/>
                </a:solidFill>
                <a:latin typeface="Arial"/>
                <a:cs typeface="Arial"/>
              </a:endParaRPr>
            </a:p>
          </p:txBody>
        </p:sp>
      </p:grpSp>
      <p:grpSp>
        <p:nvGrpSpPr>
          <p:cNvPr id="58" name="Gruppieren 57"/>
          <p:cNvGrpSpPr/>
          <p:nvPr/>
        </p:nvGrpSpPr>
        <p:grpSpPr>
          <a:xfrm>
            <a:off x="375920" y="2042160"/>
            <a:ext cx="5434375" cy="333425"/>
            <a:chOff x="1097280" y="2387600"/>
            <a:chExt cx="5434375" cy="333425"/>
          </a:xfrm>
        </p:grpSpPr>
        <p:cxnSp>
          <p:nvCxnSpPr>
            <p:cNvPr id="59" name="Gerade Verbindung mit Pfeil 58"/>
            <p:cNvCxnSpPr/>
            <p:nvPr/>
          </p:nvCxnSpPr>
          <p:spPr bwMode="auto">
            <a:xfrm>
              <a:off x="1097280" y="2550160"/>
              <a:ext cx="2001520" cy="0"/>
            </a:xfrm>
            <a:prstGeom prst="straightConnector1">
              <a:avLst/>
            </a:prstGeom>
            <a:solidFill>
              <a:schemeClr val="accent1"/>
            </a:solidFill>
            <a:ln w="38100" cap="flat" cmpd="sng" algn="ctr">
              <a:solidFill>
                <a:srgbClr val="FF5050"/>
              </a:solidFill>
              <a:prstDash val="solid"/>
              <a:round/>
              <a:headEnd type="oval" w="med" len="med"/>
              <a:tailEnd type="oval" w="med" len="med"/>
            </a:ln>
            <a:effectLst/>
          </p:spPr>
        </p:cxnSp>
        <p:sp>
          <p:nvSpPr>
            <p:cNvPr id="60" name="Textfeld 59"/>
            <p:cNvSpPr txBox="1"/>
            <p:nvPr/>
          </p:nvSpPr>
          <p:spPr>
            <a:xfrm>
              <a:off x="3342640" y="2387600"/>
              <a:ext cx="3189015" cy="333425"/>
            </a:xfrm>
            <a:prstGeom prst="rect">
              <a:avLst/>
            </a:prstGeom>
            <a:noFill/>
            <a:ln>
              <a:noFill/>
            </a:ln>
          </p:spPr>
          <p:txBody>
            <a:bodyPr wrap="none" lIns="0" tIns="0" rIns="0" bIns="0" rtlCol="0">
              <a:spAutoFit/>
            </a:bodyPr>
            <a:lstStyle/>
            <a:p>
              <a:pPr>
                <a:lnSpc>
                  <a:spcPts val="2600"/>
                </a:lnSpc>
              </a:pPr>
              <a:r>
                <a:rPr lang="de-DE" sz="1600" u="none" dirty="0" smtClean="0">
                  <a:solidFill>
                    <a:srgbClr val="FF5050"/>
                  </a:solidFill>
                  <a:latin typeface="Arial"/>
                  <a:cs typeface="Arial"/>
                </a:rPr>
                <a:t>Einführung für Abteilungen / Teams</a:t>
              </a:r>
              <a:endParaRPr lang="de-DE" sz="1600" u="none" dirty="0">
                <a:solidFill>
                  <a:srgbClr val="FF5050"/>
                </a:solidFill>
                <a:latin typeface="Arial"/>
                <a:cs typeface="Arial"/>
              </a:endParaRPr>
            </a:p>
          </p:txBody>
        </p:sp>
      </p:grpSp>
      <p:grpSp>
        <p:nvGrpSpPr>
          <p:cNvPr id="67" name="Gruppieren 66"/>
          <p:cNvGrpSpPr/>
          <p:nvPr/>
        </p:nvGrpSpPr>
        <p:grpSpPr>
          <a:xfrm>
            <a:off x="741680" y="4082339"/>
            <a:ext cx="4051473" cy="296748"/>
            <a:chOff x="741680" y="4775200"/>
            <a:chExt cx="4051473" cy="296748"/>
          </a:xfrm>
        </p:grpSpPr>
        <p:cxnSp>
          <p:nvCxnSpPr>
            <p:cNvPr id="68" name="Gerade Verbindung mit Pfeil 67"/>
            <p:cNvCxnSpPr/>
            <p:nvPr/>
          </p:nvCxnSpPr>
          <p:spPr bwMode="auto">
            <a:xfrm>
              <a:off x="741680" y="49377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69" name="Textfeld 68"/>
            <p:cNvSpPr txBox="1"/>
            <p:nvPr/>
          </p:nvSpPr>
          <p:spPr>
            <a:xfrm>
              <a:off x="1991360" y="4775200"/>
              <a:ext cx="2801793"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661A9"/>
                  </a:solidFill>
                  <a:latin typeface="Arial"/>
                  <a:cs typeface="Arial"/>
                </a:rPr>
                <a:t>Verbesserung Ausfallsicherheit</a:t>
              </a:r>
              <a:endParaRPr lang="de-DE" sz="1600" u="none" dirty="0">
                <a:solidFill>
                  <a:srgbClr val="0661A9"/>
                </a:solidFill>
                <a:latin typeface="Arial"/>
                <a:cs typeface="Arial"/>
              </a:endParaRPr>
            </a:p>
          </p:txBody>
        </p:sp>
      </p:grpSp>
      <p:grpSp>
        <p:nvGrpSpPr>
          <p:cNvPr id="100" name="Gruppieren 99"/>
          <p:cNvGrpSpPr/>
          <p:nvPr/>
        </p:nvGrpSpPr>
        <p:grpSpPr>
          <a:xfrm>
            <a:off x="741680" y="3647440"/>
            <a:ext cx="3747030" cy="296748"/>
            <a:chOff x="741680" y="4368800"/>
            <a:chExt cx="3747030" cy="296748"/>
          </a:xfrm>
        </p:grpSpPr>
        <p:cxnSp>
          <p:nvCxnSpPr>
            <p:cNvPr id="101" name="Gerade Verbindung mit Pfeil 100"/>
            <p:cNvCxnSpPr/>
            <p:nvPr/>
          </p:nvCxnSpPr>
          <p:spPr bwMode="auto">
            <a:xfrm>
              <a:off x="741680" y="4531360"/>
              <a:ext cx="934720" cy="0"/>
            </a:xfrm>
            <a:prstGeom prst="straightConnector1">
              <a:avLst/>
            </a:prstGeom>
            <a:solidFill>
              <a:schemeClr val="accent1"/>
            </a:solidFill>
            <a:ln w="38100" cap="flat" cmpd="sng" algn="ctr">
              <a:solidFill>
                <a:srgbClr val="0661A9"/>
              </a:solidFill>
              <a:prstDash val="solid"/>
              <a:round/>
              <a:headEnd type="oval" w="med" len="med"/>
              <a:tailEnd type="oval" w="med" len="med"/>
            </a:ln>
            <a:effectLst/>
          </p:spPr>
        </p:cxnSp>
        <p:sp>
          <p:nvSpPr>
            <p:cNvPr id="102" name="Textfeld 101"/>
            <p:cNvSpPr txBox="1"/>
            <p:nvPr/>
          </p:nvSpPr>
          <p:spPr>
            <a:xfrm>
              <a:off x="1991360" y="4368800"/>
              <a:ext cx="2497350"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661A9"/>
                  </a:solidFill>
                  <a:latin typeface="Arial"/>
                  <a:cs typeface="Arial"/>
                </a:rPr>
                <a:t>Verbesserung Performance</a:t>
              </a:r>
              <a:endParaRPr lang="de-DE" sz="1600" u="none" dirty="0">
                <a:solidFill>
                  <a:srgbClr val="0661A9"/>
                </a:solidFill>
                <a:latin typeface="Arial"/>
                <a:cs typeface="Arial"/>
              </a:endParaRPr>
            </a:p>
          </p:txBody>
        </p:sp>
      </p:grpSp>
      <p:grpSp>
        <p:nvGrpSpPr>
          <p:cNvPr id="113" name="Gruppieren 112"/>
          <p:cNvGrpSpPr/>
          <p:nvPr/>
        </p:nvGrpSpPr>
        <p:grpSpPr>
          <a:xfrm>
            <a:off x="1097280" y="2621280"/>
            <a:ext cx="2885171" cy="333425"/>
            <a:chOff x="1097280" y="2387600"/>
            <a:chExt cx="2885171" cy="333425"/>
          </a:xfrm>
        </p:grpSpPr>
        <p:cxnSp>
          <p:nvCxnSpPr>
            <p:cNvPr id="114" name="Gerade Verbindung mit Pfeil 113"/>
            <p:cNvCxnSpPr/>
            <p:nvPr/>
          </p:nvCxnSpPr>
          <p:spPr bwMode="auto">
            <a:xfrm>
              <a:off x="1097280" y="25501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5" name="Textfeld 114"/>
            <p:cNvSpPr txBox="1"/>
            <p:nvPr/>
          </p:nvSpPr>
          <p:spPr>
            <a:xfrm>
              <a:off x="2204720" y="2387600"/>
              <a:ext cx="1777731" cy="333425"/>
            </a:xfrm>
            <a:prstGeom prst="rect">
              <a:avLst/>
            </a:prstGeom>
            <a:noFill/>
          </p:spPr>
          <p:txBody>
            <a:bodyPr wrap="none" lIns="0" tIns="0" rIns="0" bIns="0" rtlCol="0">
              <a:spAutoFit/>
            </a:bodyPr>
            <a:lstStyle/>
            <a:p>
              <a:pPr>
                <a:lnSpc>
                  <a:spcPts val="2600"/>
                </a:lnSpc>
              </a:pPr>
              <a:r>
                <a:rPr lang="de-DE" sz="1600" u="none" dirty="0" smtClean="0">
                  <a:solidFill>
                    <a:srgbClr val="FF921E"/>
                  </a:solidFill>
                  <a:latin typeface="Arial"/>
                  <a:cs typeface="Arial"/>
                </a:rPr>
                <a:t>Monitoring Nutzung</a:t>
              </a:r>
              <a:endParaRPr lang="de-DE" sz="1600" u="none" dirty="0">
                <a:solidFill>
                  <a:srgbClr val="FF921E"/>
                </a:solidFill>
                <a:latin typeface="Arial"/>
                <a:cs typeface="Arial"/>
              </a:endParaRPr>
            </a:p>
          </p:txBody>
        </p:sp>
      </p:grpSp>
      <p:grpSp>
        <p:nvGrpSpPr>
          <p:cNvPr id="116" name="Gruppieren 115"/>
          <p:cNvGrpSpPr/>
          <p:nvPr/>
        </p:nvGrpSpPr>
        <p:grpSpPr>
          <a:xfrm>
            <a:off x="1097280" y="3034742"/>
            <a:ext cx="3747458" cy="333425"/>
            <a:chOff x="1097280" y="2794000"/>
            <a:chExt cx="3747458" cy="333425"/>
          </a:xfrm>
        </p:grpSpPr>
        <p:cxnSp>
          <p:nvCxnSpPr>
            <p:cNvPr id="117" name="Gerade Verbindung mit Pfeil 116"/>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18" name="Textfeld 117"/>
            <p:cNvSpPr txBox="1"/>
            <p:nvPr/>
          </p:nvSpPr>
          <p:spPr>
            <a:xfrm>
              <a:off x="2204720" y="2794000"/>
              <a:ext cx="2640018" cy="333425"/>
            </a:xfrm>
            <a:prstGeom prst="rect">
              <a:avLst/>
            </a:prstGeom>
            <a:noFill/>
          </p:spPr>
          <p:txBody>
            <a:bodyPr wrap="none" lIns="0" tIns="0" rIns="0" bIns="0" rtlCol="0">
              <a:spAutoFit/>
            </a:bodyPr>
            <a:lstStyle/>
            <a:p>
              <a:pPr>
                <a:lnSpc>
                  <a:spcPts val="2600"/>
                </a:lnSpc>
              </a:pPr>
              <a:r>
                <a:rPr lang="de-DE" sz="1600" u="none" dirty="0" smtClean="0">
                  <a:solidFill>
                    <a:srgbClr val="FF921E"/>
                  </a:solidFill>
                  <a:latin typeface="Arial"/>
                  <a:cs typeface="Arial"/>
                </a:rPr>
                <a:t>Konzeptionelle Anpassungen</a:t>
              </a:r>
              <a:endParaRPr lang="de-DE" sz="1600" u="none" dirty="0">
                <a:solidFill>
                  <a:srgbClr val="FF921E"/>
                </a:solidFill>
                <a:latin typeface="Arial"/>
                <a:cs typeface="Arial"/>
              </a:endParaRPr>
            </a:p>
          </p:txBody>
        </p:sp>
      </p:grpSp>
      <p:cxnSp>
        <p:nvCxnSpPr>
          <p:cNvPr id="120" name="Gerade Verbindung mit Pfeil 119"/>
          <p:cNvCxnSpPr/>
          <p:nvPr/>
        </p:nvCxnSpPr>
        <p:spPr bwMode="auto">
          <a:xfrm>
            <a:off x="1097280" y="4795520"/>
            <a:ext cx="59944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grpSp>
        <p:nvGrpSpPr>
          <p:cNvPr id="122" name="Gruppieren 121"/>
          <p:cNvGrpSpPr/>
          <p:nvPr/>
        </p:nvGrpSpPr>
        <p:grpSpPr>
          <a:xfrm>
            <a:off x="1097280" y="5107382"/>
            <a:ext cx="1879574" cy="333425"/>
            <a:chOff x="1097280" y="2794000"/>
            <a:chExt cx="1879574" cy="333425"/>
          </a:xfrm>
        </p:grpSpPr>
        <p:cxnSp>
          <p:nvCxnSpPr>
            <p:cNvPr id="123" name="Gerade Verbindung mit Pfeil 122"/>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24" name="Textfeld 123"/>
            <p:cNvSpPr txBox="1"/>
            <p:nvPr/>
          </p:nvSpPr>
          <p:spPr>
            <a:xfrm>
              <a:off x="2204720" y="2794000"/>
              <a:ext cx="772134" cy="333425"/>
            </a:xfrm>
            <a:prstGeom prst="rect">
              <a:avLst/>
            </a:prstGeom>
            <a:noFill/>
          </p:spPr>
          <p:txBody>
            <a:bodyPr wrap="none" lIns="0" tIns="0" rIns="0" bIns="0" rtlCol="0">
              <a:spAutoFit/>
            </a:bodyPr>
            <a:lstStyle/>
            <a:p>
              <a:pPr>
                <a:lnSpc>
                  <a:spcPts val="2600"/>
                </a:lnSpc>
              </a:pPr>
              <a:r>
                <a:rPr lang="de-DE" sz="1600" u="none" dirty="0" err="1" smtClean="0">
                  <a:solidFill>
                    <a:srgbClr val="FF921E"/>
                  </a:solidFill>
                  <a:latin typeface="Arial"/>
                  <a:cs typeface="Arial"/>
                </a:rPr>
                <a:t>WebGIS</a:t>
              </a:r>
              <a:endParaRPr lang="de-DE" sz="1600" u="none" dirty="0">
                <a:solidFill>
                  <a:srgbClr val="FF921E"/>
                </a:solidFill>
                <a:latin typeface="Arial"/>
                <a:cs typeface="Arial"/>
              </a:endParaRPr>
            </a:p>
          </p:txBody>
        </p:sp>
      </p:grpSp>
      <p:sp>
        <p:nvSpPr>
          <p:cNvPr id="125" name="Textfeld 124"/>
          <p:cNvSpPr txBox="1"/>
          <p:nvPr/>
        </p:nvSpPr>
        <p:spPr>
          <a:xfrm>
            <a:off x="1910080" y="4622800"/>
            <a:ext cx="1885516" cy="333425"/>
          </a:xfrm>
          <a:prstGeom prst="rect">
            <a:avLst/>
          </a:prstGeom>
          <a:noFill/>
        </p:spPr>
        <p:txBody>
          <a:bodyPr wrap="none" lIns="0" tIns="0" rIns="0" bIns="0" rtlCol="0">
            <a:spAutoFit/>
          </a:bodyPr>
          <a:lstStyle/>
          <a:p>
            <a:pPr>
              <a:lnSpc>
                <a:spcPts val="2600"/>
              </a:lnSpc>
            </a:pPr>
            <a:r>
              <a:rPr lang="de-DE" sz="2000" u="none" dirty="0" smtClean="0">
                <a:solidFill>
                  <a:srgbClr val="FF921E"/>
                </a:solidFill>
                <a:latin typeface="Arial"/>
                <a:cs typeface="Arial"/>
              </a:rPr>
              <a:t>Weitere Themen</a:t>
            </a:r>
            <a:endParaRPr lang="de-DE" sz="2000" u="none" dirty="0">
              <a:solidFill>
                <a:srgbClr val="FF921E"/>
              </a:solidFill>
              <a:latin typeface="Arial"/>
              <a:cs typeface="Arial"/>
            </a:endParaRPr>
          </a:p>
        </p:txBody>
      </p:sp>
      <p:grpSp>
        <p:nvGrpSpPr>
          <p:cNvPr id="126" name="Gruppieren 125"/>
          <p:cNvGrpSpPr/>
          <p:nvPr/>
        </p:nvGrpSpPr>
        <p:grpSpPr>
          <a:xfrm>
            <a:off x="1097280" y="5503622"/>
            <a:ext cx="3394926" cy="333425"/>
            <a:chOff x="1097280" y="2794000"/>
            <a:chExt cx="3394926" cy="333425"/>
          </a:xfrm>
        </p:grpSpPr>
        <p:cxnSp>
          <p:nvCxnSpPr>
            <p:cNvPr id="127" name="Gerade Verbindung mit Pfeil 126"/>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28" name="Textfeld 127"/>
            <p:cNvSpPr txBox="1"/>
            <p:nvPr/>
          </p:nvSpPr>
          <p:spPr>
            <a:xfrm>
              <a:off x="2204720" y="2794000"/>
              <a:ext cx="2287486" cy="333425"/>
            </a:xfrm>
            <a:prstGeom prst="rect">
              <a:avLst/>
            </a:prstGeom>
            <a:noFill/>
          </p:spPr>
          <p:txBody>
            <a:bodyPr wrap="none" lIns="0" tIns="0" rIns="0" bIns="0" rtlCol="0">
              <a:spAutoFit/>
            </a:bodyPr>
            <a:lstStyle/>
            <a:p>
              <a:pPr>
                <a:lnSpc>
                  <a:spcPts val="2600"/>
                </a:lnSpc>
              </a:pPr>
              <a:r>
                <a:rPr lang="de-DE" sz="1600" u="none" dirty="0" smtClean="0">
                  <a:solidFill>
                    <a:srgbClr val="FF921E"/>
                  </a:solidFill>
                  <a:latin typeface="Arial"/>
                  <a:cs typeface="Arial"/>
                </a:rPr>
                <a:t>Einbindung in </a:t>
              </a:r>
              <a:r>
                <a:rPr lang="de-DE" sz="1600" u="none" dirty="0" err="1" smtClean="0">
                  <a:solidFill>
                    <a:srgbClr val="FF921E"/>
                  </a:solidFill>
                  <a:latin typeface="Arial"/>
                  <a:cs typeface="Arial"/>
                </a:rPr>
                <a:t>Sharepoint</a:t>
              </a:r>
              <a:endParaRPr lang="de-DE" sz="1600" u="none" dirty="0">
                <a:solidFill>
                  <a:srgbClr val="FF921E"/>
                </a:solidFill>
                <a:latin typeface="Arial"/>
                <a:cs typeface="Arial"/>
              </a:endParaRPr>
            </a:p>
          </p:txBody>
        </p:sp>
      </p:grpSp>
      <p:grpSp>
        <p:nvGrpSpPr>
          <p:cNvPr id="129" name="Gruppieren 128"/>
          <p:cNvGrpSpPr/>
          <p:nvPr/>
        </p:nvGrpSpPr>
        <p:grpSpPr>
          <a:xfrm>
            <a:off x="1483360" y="558800"/>
            <a:ext cx="5549362" cy="296748"/>
            <a:chOff x="1097280" y="2387600"/>
            <a:chExt cx="5549362" cy="296748"/>
          </a:xfrm>
        </p:grpSpPr>
        <p:cxnSp>
          <p:nvCxnSpPr>
            <p:cNvPr id="130" name="Gerade Verbindung mit Pfeil 129"/>
            <p:cNvCxnSpPr/>
            <p:nvPr/>
          </p:nvCxnSpPr>
          <p:spPr bwMode="auto">
            <a:xfrm>
              <a:off x="1097280" y="2550160"/>
              <a:ext cx="934720" cy="0"/>
            </a:xfrm>
            <a:prstGeom prst="straightConnector1">
              <a:avLst/>
            </a:prstGeom>
            <a:solidFill>
              <a:schemeClr val="accent1"/>
            </a:solidFill>
            <a:ln w="38100" cap="flat" cmpd="sng" algn="ctr">
              <a:solidFill>
                <a:srgbClr val="00B050"/>
              </a:solidFill>
              <a:prstDash val="solid"/>
              <a:round/>
              <a:headEnd type="oval" w="med" len="med"/>
              <a:tailEnd type="oval" w="med" len="med"/>
            </a:ln>
            <a:effectLst/>
          </p:spPr>
        </p:cxnSp>
        <p:sp>
          <p:nvSpPr>
            <p:cNvPr id="131" name="Textfeld 130"/>
            <p:cNvSpPr txBox="1"/>
            <p:nvPr/>
          </p:nvSpPr>
          <p:spPr>
            <a:xfrm>
              <a:off x="2204720" y="2387600"/>
              <a:ext cx="4441922" cy="296748"/>
            </a:xfrm>
            <a:prstGeom prst="rect">
              <a:avLst/>
            </a:prstGeom>
            <a:noFill/>
            <a:ln>
              <a:noFill/>
            </a:ln>
          </p:spPr>
          <p:txBody>
            <a:bodyPr wrap="none" lIns="0" tIns="0" rIns="0" bIns="0" rtlCol="0">
              <a:spAutoFit/>
            </a:bodyPr>
            <a:lstStyle/>
            <a:p>
              <a:pPr>
                <a:lnSpc>
                  <a:spcPts val="2600"/>
                </a:lnSpc>
              </a:pPr>
              <a:r>
                <a:rPr lang="de-DE" sz="1600" u="none" dirty="0" smtClean="0">
                  <a:solidFill>
                    <a:srgbClr val="00B050"/>
                  </a:solidFill>
                  <a:latin typeface="Arial"/>
                  <a:cs typeface="Arial"/>
                </a:rPr>
                <a:t>Abschließende Evaluation prototypisches Projekt</a:t>
              </a:r>
              <a:endParaRPr lang="de-DE" sz="1600" u="none" dirty="0">
                <a:solidFill>
                  <a:srgbClr val="00B050"/>
                </a:solidFill>
                <a:latin typeface="Arial"/>
                <a:cs typeface="Arial"/>
              </a:endParaRPr>
            </a:p>
          </p:txBody>
        </p:sp>
      </p:grpSp>
      <p:grpSp>
        <p:nvGrpSpPr>
          <p:cNvPr id="132" name="Gruppieren 131"/>
          <p:cNvGrpSpPr/>
          <p:nvPr/>
        </p:nvGrpSpPr>
        <p:grpSpPr>
          <a:xfrm>
            <a:off x="1097280" y="5899862"/>
            <a:ext cx="3723028" cy="333425"/>
            <a:chOff x="1097280" y="2794000"/>
            <a:chExt cx="3723028" cy="333425"/>
          </a:xfrm>
        </p:grpSpPr>
        <p:cxnSp>
          <p:nvCxnSpPr>
            <p:cNvPr id="133" name="Gerade Verbindung mit Pfeil 132"/>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34" name="Textfeld 133"/>
            <p:cNvSpPr txBox="1"/>
            <p:nvPr/>
          </p:nvSpPr>
          <p:spPr>
            <a:xfrm>
              <a:off x="2204720" y="2794000"/>
              <a:ext cx="2615588" cy="333425"/>
            </a:xfrm>
            <a:prstGeom prst="rect">
              <a:avLst/>
            </a:prstGeom>
            <a:noFill/>
          </p:spPr>
          <p:txBody>
            <a:bodyPr wrap="none" lIns="0" tIns="0" rIns="0" bIns="0" rtlCol="0">
              <a:spAutoFit/>
            </a:bodyPr>
            <a:lstStyle/>
            <a:p>
              <a:pPr>
                <a:lnSpc>
                  <a:spcPts val="2600"/>
                </a:lnSpc>
              </a:pPr>
              <a:r>
                <a:rPr lang="de-DE" sz="1600" u="none" dirty="0" smtClean="0">
                  <a:solidFill>
                    <a:srgbClr val="FF921E"/>
                  </a:solidFill>
                  <a:latin typeface="Arial"/>
                  <a:cs typeface="Arial"/>
                </a:rPr>
                <a:t>Visualisierungen in der Karte</a:t>
              </a:r>
              <a:endParaRPr lang="de-DE" sz="1600" u="none" dirty="0">
                <a:solidFill>
                  <a:srgbClr val="FF921E"/>
                </a:solidFill>
                <a:latin typeface="Arial"/>
                <a:cs typeface="Arial"/>
              </a:endParaRPr>
            </a:p>
          </p:txBody>
        </p:sp>
      </p:grpSp>
      <p:grpSp>
        <p:nvGrpSpPr>
          <p:cNvPr id="135" name="Gruppieren 134"/>
          <p:cNvGrpSpPr/>
          <p:nvPr/>
        </p:nvGrpSpPr>
        <p:grpSpPr>
          <a:xfrm>
            <a:off x="1097280" y="6306262"/>
            <a:ext cx="1633097" cy="333425"/>
            <a:chOff x="1097280" y="2794000"/>
            <a:chExt cx="1633097" cy="333425"/>
          </a:xfrm>
        </p:grpSpPr>
        <p:cxnSp>
          <p:nvCxnSpPr>
            <p:cNvPr id="136" name="Gerade Verbindung mit Pfeil 135"/>
            <p:cNvCxnSpPr/>
            <p:nvPr/>
          </p:nvCxnSpPr>
          <p:spPr bwMode="auto">
            <a:xfrm>
              <a:off x="1097280" y="2956560"/>
              <a:ext cx="934720" cy="0"/>
            </a:xfrm>
            <a:prstGeom prst="straightConnector1">
              <a:avLst/>
            </a:prstGeom>
            <a:solidFill>
              <a:schemeClr val="accent1"/>
            </a:solidFill>
            <a:ln w="38100" cap="flat" cmpd="sng" algn="ctr">
              <a:solidFill>
                <a:srgbClr val="FF921E"/>
              </a:solidFill>
              <a:prstDash val="solid"/>
              <a:round/>
              <a:headEnd type="oval" w="med" len="med"/>
              <a:tailEnd type="oval" w="med" len="med"/>
            </a:ln>
            <a:effectLst/>
          </p:spPr>
        </p:cxnSp>
        <p:sp>
          <p:nvSpPr>
            <p:cNvPr id="137" name="Textfeld 136"/>
            <p:cNvSpPr txBox="1"/>
            <p:nvPr/>
          </p:nvSpPr>
          <p:spPr>
            <a:xfrm>
              <a:off x="2204720" y="2794000"/>
              <a:ext cx="525657" cy="333425"/>
            </a:xfrm>
            <a:prstGeom prst="rect">
              <a:avLst/>
            </a:prstGeom>
            <a:noFill/>
          </p:spPr>
          <p:txBody>
            <a:bodyPr wrap="none" lIns="0" tIns="0" rIns="0" bIns="0" rtlCol="0">
              <a:spAutoFit/>
            </a:bodyPr>
            <a:lstStyle/>
            <a:p>
              <a:pPr>
                <a:lnSpc>
                  <a:spcPts val="2600"/>
                </a:lnSpc>
              </a:pPr>
              <a:r>
                <a:rPr lang="de-DE" sz="1600" u="none" dirty="0" err="1" smtClean="0">
                  <a:solidFill>
                    <a:srgbClr val="FF921E"/>
                  </a:solidFill>
                  <a:latin typeface="Arial"/>
                  <a:cs typeface="Arial"/>
                </a:rPr>
                <a:t>u.s.w</a:t>
              </a:r>
              <a:r>
                <a:rPr lang="de-DE" sz="1600" u="none" dirty="0" smtClean="0">
                  <a:solidFill>
                    <a:srgbClr val="FF921E"/>
                  </a:solidFill>
                  <a:latin typeface="Arial"/>
                  <a:cs typeface="Arial"/>
                </a:rPr>
                <a:t>.</a:t>
              </a:r>
              <a:endParaRPr lang="de-DE" sz="1600" u="none" dirty="0">
                <a:solidFill>
                  <a:srgbClr val="FF921E"/>
                </a:solidFill>
                <a:latin typeface="Arial"/>
                <a:cs typeface="Arial"/>
              </a:endParaRPr>
            </a:p>
          </p:txBody>
        </p:sp>
      </p:grpSp>
      <p:sp>
        <p:nvSpPr>
          <p:cNvPr id="138" name="Textfeld 137"/>
          <p:cNvSpPr txBox="1"/>
          <p:nvPr/>
        </p:nvSpPr>
        <p:spPr>
          <a:xfrm>
            <a:off x="5364480" y="1209040"/>
            <a:ext cx="3177152" cy="333425"/>
          </a:xfrm>
          <a:prstGeom prst="rect">
            <a:avLst/>
          </a:prstGeom>
          <a:noFill/>
        </p:spPr>
        <p:txBody>
          <a:bodyPr wrap="none" lIns="0" tIns="0" rIns="0" bIns="0" rtlCol="0">
            <a:spAutoFit/>
          </a:bodyPr>
          <a:lstStyle>
            <a:defPPr>
              <a:defRPr lang="de-DE"/>
            </a:defPPr>
            <a:lvl1pPr>
              <a:lnSpc>
                <a:spcPts val="2600"/>
              </a:lnSpc>
              <a:defRPr sz="2000" u="none">
                <a:solidFill>
                  <a:srgbClr val="FF5050"/>
                </a:solidFill>
                <a:latin typeface="Arial"/>
                <a:cs typeface="Arial"/>
              </a:defRPr>
            </a:lvl1pPr>
          </a:lstStyle>
          <a:p>
            <a:r>
              <a:rPr lang="de-DE" dirty="0" smtClean="0"/>
              <a:t>(möglichst gegen Juni / Juli)</a:t>
            </a:r>
            <a:endParaRPr lang="de-DE" dirty="0"/>
          </a:p>
        </p:txBody>
      </p:sp>
      <p:sp>
        <p:nvSpPr>
          <p:cNvPr id="139" name="Textfeld 138"/>
          <p:cNvSpPr txBox="1"/>
          <p:nvPr/>
        </p:nvSpPr>
        <p:spPr>
          <a:xfrm>
            <a:off x="7162800" y="558800"/>
            <a:ext cx="1335302" cy="333425"/>
          </a:xfrm>
          <a:prstGeom prst="rect">
            <a:avLst/>
          </a:prstGeom>
          <a:noFill/>
          <a:ln>
            <a:noFill/>
          </a:ln>
        </p:spPr>
        <p:txBody>
          <a:bodyPr wrap="none" lIns="0" tIns="0" rIns="0" bIns="0" rtlCol="0">
            <a:spAutoFit/>
          </a:bodyPr>
          <a:lstStyle>
            <a:defPPr>
              <a:defRPr lang="de-DE"/>
            </a:defPPr>
            <a:lvl1pPr>
              <a:lnSpc>
                <a:spcPts val="2600"/>
              </a:lnSpc>
              <a:defRPr sz="1600" u="none">
                <a:solidFill>
                  <a:srgbClr val="0070C0"/>
                </a:solidFill>
                <a:latin typeface="Arial"/>
                <a:cs typeface="Arial"/>
              </a:defRPr>
            </a:lvl1pPr>
          </a:lstStyle>
          <a:p>
            <a:r>
              <a:rPr lang="de-DE" dirty="0">
                <a:solidFill>
                  <a:srgbClr val="00B050"/>
                </a:solidFill>
              </a:rPr>
              <a:t>(ca. Ende Mai)</a:t>
            </a:r>
          </a:p>
        </p:txBody>
      </p:sp>
      <p:sp>
        <p:nvSpPr>
          <p:cNvPr id="48" name="Textfeld 47"/>
          <p:cNvSpPr txBox="1"/>
          <p:nvPr/>
        </p:nvSpPr>
        <p:spPr>
          <a:xfrm>
            <a:off x="9438640" y="6532880"/>
            <a:ext cx="984244" cy="333425"/>
          </a:xfrm>
          <a:prstGeom prst="rect">
            <a:avLst/>
          </a:prstGeom>
          <a:noFill/>
        </p:spPr>
        <p:txBody>
          <a:bodyPr wrap="none" lIns="0" tIns="0" rIns="0" bIns="0" rtlCol="0">
            <a:spAutoFit/>
          </a:bodyPr>
          <a:lstStyle/>
          <a:p>
            <a:pPr>
              <a:lnSpc>
                <a:spcPts val="2600"/>
              </a:lnSpc>
            </a:pPr>
            <a:r>
              <a:rPr lang="de-DE" sz="4000" u="none" dirty="0" smtClean="0">
                <a:solidFill>
                  <a:srgbClr val="0661A9"/>
                </a:solidFill>
                <a:latin typeface="Arial"/>
                <a:cs typeface="Arial"/>
              </a:rPr>
              <a:t>Q3+</a:t>
            </a:r>
            <a:endParaRPr lang="de-DE" sz="4000" u="none" dirty="0">
              <a:solidFill>
                <a:srgbClr val="0661A9"/>
              </a:solidFill>
              <a:latin typeface="Arial"/>
              <a:cs typeface="Arial"/>
            </a:endParaRPr>
          </a:p>
        </p:txBody>
      </p:sp>
    </p:spTree>
    <p:extLst>
      <p:ext uri="{BB962C8B-B14F-4D97-AF65-F5344CB8AC3E}">
        <p14:creationId xmlns:p14="http://schemas.microsoft.com/office/powerpoint/2010/main" val="519071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Vortrag Jochen">
  <a:themeElements>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lnDef>
    <a:txDef>
      <a:spPr>
        <a:noFill/>
      </a:spPr>
      <a:bodyPr wrap="square" lIns="0" tIns="0" rIns="0" bIns="0" rtlCol="0">
        <a:spAutoFit/>
      </a:bodyPr>
      <a:lstStyle>
        <a:defPPr>
          <a:lnSpc>
            <a:spcPts val="2600"/>
          </a:lnSpc>
          <a:defRPr sz="2200" u="none" dirty="0">
            <a:latin typeface="Arial"/>
            <a:cs typeface="Arial"/>
          </a:defRPr>
        </a:defPPr>
      </a:lstStyle>
    </a:txDef>
  </a:objectDefaults>
  <a:extraClrSchemeLst>
    <a:extraClrScheme>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trag Joch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ortrag Joche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trag Joche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trag Joch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trag Joch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ortrag Joch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_Master2014_leer.pptx" id="{394B45C4-A0CE-477D-8257-C2A3A7A9547A}" vid="{64F3610F-FD68-4518-B22A-2D93BD26489B}"/>
    </a:ext>
  </a:extLst>
</a:theme>
</file>

<file path=ppt/theme/theme2.xml><?xml version="1.0" encoding="utf-8"?>
<a:theme xmlns:a="http://schemas.openxmlformats.org/drawingml/2006/main" name="1_Vortrag Jochen">
  <a:themeElements>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sng" strike="noStrike" cap="none" normalizeH="0" baseline="0" smtClean="0">
            <a:ln>
              <a:noFill/>
            </a:ln>
            <a:solidFill>
              <a:schemeClr val="tx1"/>
            </a:solidFill>
            <a:effectLst/>
            <a:latin typeface="Times" pitchFamily="-80" charset="0"/>
          </a:defRPr>
        </a:defPPr>
      </a:lstStyle>
    </a:lnDef>
    <a:txDef>
      <a:spPr>
        <a:noFill/>
      </a:spPr>
      <a:bodyPr wrap="square" lIns="0" tIns="0" rIns="0" bIns="0" rtlCol="0">
        <a:spAutoFit/>
      </a:bodyPr>
      <a:lstStyle>
        <a:defPPr>
          <a:lnSpc>
            <a:spcPts val="2600"/>
          </a:lnSpc>
          <a:defRPr sz="2200" u="none" dirty="0">
            <a:latin typeface="Arial"/>
            <a:cs typeface="Arial"/>
          </a:defRPr>
        </a:defPPr>
      </a:lstStyle>
    </a:txDef>
  </a:objectDefaults>
  <a:extraClrSchemeLst>
    <a:extraClrScheme>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trag Joch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ortrag Joche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trag Joche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trag Joch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trag Joch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ortrag Joch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_Master2014_leer.pptx" id="{394B45C4-A0CE-477D-8257-C2A3A7A9547A}" vid="{64F3610F-FD68-4518-B22A-2D93BD26489B}"/>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Vortrag Joch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A87EE39547C854F95C9A2FBE4AA5CE6" ma:contentTypeVersion="11" ma:contentTypeDescription="Ein neues Dokument erstellen." ma:contentTypeScope="" ma:versionID="f3ca7eaeb1273fd08843a604ac4552c4">
  <xsd:schema xmlns:xsd="http://www.w3.org/2001/XMLSchema" xmlns:xs="http://www.w3.org/2001/XMLSchema" xmlns:p="http://schemas.microsoft.com/office/2006/metadata/properties" xmlns:ns2="6324373a-a0fb-4004-ac6e-57bd1be20dac" xmlns:ns3="a55eec85-57c8-425c-8a09-46554a3c12cd" targetNamespace="http://schemas.microsoft.com/office/2006/metadata/properties" ma:root="true" ma:fieldsID="7498112d195a80014ecfdd858e3083d9" ns2:_="" ns3:_="">
    <xsd:import namespace="6324373a-a0fb-4004-ac6e-57bd1be20dac"/>
    <xsd:import namespace="a55eec85-57c8-425c-8a09-46554a3c12cd"/>
    <xsd:element name="properties">
      <xsd:complexType>
        <xsd:sequence>
          <xsd:element name="documentManagement">
            <xsd:complexType>
              <xsd:all>
                <xsd:element ref="ns2:Type" minOccurs="0"/>
                <xsd:element ref="ns2:Category" minOccurs="0"/>
                <xsd:element ref="ns3:Language1" minOccurs="0"/>
                <xsd:element ref="ns3:Count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24373a-a0fb-4004-ac6e-57bd1be20dac" elementFormDefault="qualified">
    <xsd:import namespace="http://schemas.microsoft.com/office/2006/documentManagement/types"/>
    <xsd:import namespace="http://schemas.microsoft.com/office/infopath/2007/PartnerControls"/>
    <xsd:element name="Type" ma:index="5" nillable="true" ma:displayName="Type" ma:default="- please select -" ma:format="Dropdown" ma:internalName="Type">
      <xsd:simpleType>
        <xsd:restriction base="dms:Choice">
          <xsd:enumeration value="- please select -"/>
          <xsd:enumeration value="Flyer"/>
          <xsd:enumeration value="Annual Reports"/>
          <xsd:enumeration value="Brochure"/>
          <xsd:enumeration value="Logo, Pics"/>
          <xsd:enumeration value="Templates (ppt, doc)"/>
          <xsd:enumeration value="Reference Lists"/>
          <xsd:enumeration value="Project Profile"/>
        </xsd:restriction>
      </xsd:simpleType>
    </xsd:element>
    <xsd:element name="Category" ma:index="6" nillable="true" ma:displayName="Category" ma:default="General" ma:format="Dropdown" ma:internalName="Category">
      <xsd:simpleType>
        <xsd:restriction base="dms:Choice">
          <xsd:enumeration value="Wind Energy"/>
          <xsd:enumeration value="Bio Energy"/>
          <xsd:enumeration value="Operational Management"/>
          <xsd:enumeration value="Company Profile"/>
          <xsd:enumeration value="ABO Invest"/>
          <xsd:enumeration value="Participation Models"/>
          <xsd:enumeration value="General"/>
        </xsd:restriction>
      </xsd:simpleType>
    </xsd:element>
  </xsd:schema>
  <xsd:schema xmlns:xsd="http://www.w3.org/2001/XMLSchema" xmlns:xs="http://www.w3.org/2001/XMLSchema" xmlns:dms="http://schemas.microsoft.com/office/2006/documentManagement/types" xmlns:pc="http://schemas.microsoft.com/office/infopath/2007/PartnerControls" targetNamespace="a55eec85-57c8-425c-8a09-46554a3c12cd" elementFormDefault="qualified">
    <xsd:import namespace="http://schemas.microsoft.com/office/2006/documentManagement/types"/>
    <xsd:import namespace="http://schemas.microsoft.com/office/infopath/2007/PartnerControls"/>
    <xsd:element name="Language1" ma:index="8" nillable="true" ma:displayName="Language" ma:default="- please select -" ma:internalName="Language1">
      <xsd:complexType>
        <xsd:complexContent>
          <xsd:extension base="dms:MultiChoice">
            <xsd:sequence>
              <xsd:element name="Value" maxOccurs="unbounded" minOccurs="0" nillable="true">
                <xsd:simpleType>
                  <xsd:restriction base="dms:Choice">
                    <xsd:enumeration value="- please select -"/>
                    <xsd:enumeration value="DE"/>
                    <xsd:enumeration value="ENG"/>
                    <xsd:enumeration value="ESP"/>
                    <xsd:enumeration value="FRA"/>
                  </xsd:restriction>
                </xsd:simpleType>
              </xsd:element>
            </xsd:sequence>
          </xsd:extension>
        </xsd:complexContent>
      </xsd:complexType>
    </xsd:element>
    <xsd:element name="Country" ma:index="9" nillable="true" ma:displayName="Country" ma:default="- please select -" ma:format="Dropdown" ma:internalName="Country">
      <xsd:simpleType>
        <xsd:restriction base="dms:Choice">
          <xsd:enumeration value="- please select -"/>
          <xsd:enumeration value="AR"/>
          <xsd:enumeration value="BE"/>
          <xsd:enumeration value="BG"/>
          <xsd:enumeration value="DE"/>
          <xsd:enumeration value="ES"/>
          <xsd:enumeration value="FI"/>
          <xsd:enumeration value="FR"/>
          <xsd:enumeration value="IE"/>
          <xsd:enumeration value="MX"/>
          <xsd:enumeration value="NI"/>
          <xsd:enumeration value="UK"/>
          <xsd:enumeration value="UY"/>
          <xsd:enumeration value="AL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Inhaltstyp"/>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ype xmlns="6324373a-a0fb-4004-ac6e-57bd1be20dac">Templates (ppt, doc)</Type>
    <Category xmlns="6324373a-a0fb-4004-ac6e-57bd1be20dac">General</Category>
    <Language1 xmlns="a55eec85-57c8-425c-8a09-46554a3c12cd">
      <Value>DE</Value>
    </Language1>
    <Country xmlns="a55eec85-57c8-425c-8a09-46554a3c12cd">DE</Coun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F2B575-DD93-402D-9F62-BD70BDDE7C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24373a-a0fb-4004-ac6e-57bd1be20dac"/>
    <ds:schemaRef ds:uri="a55eec85-57c8-425c-8a09-46554a3c12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40B7C5-AE05-428F-9F5B-497292D454A2}">
  <ds:schemaRefs>
    <ds:schemaRef ds:uri="a55eec85-57c8-425c-8a09-46554a3c12cd"/>
    <ds:schemaRef ds:uri="http://purl.org/dc/elements/1.1/"/>
    <ds:schemaRef ds:uri="http://schemas.openxmlformats.org/package/2006/metadata/core-properties"/>
    <ds:schemaRef ds:uri="http://www.w3.org/XML/1998/namespace"/>
    <ds:schemaRef ds:uri="http://purl.org/dc/dcmitype/"/>
    <ds:schemaRef ds:uri="6324373a-a0fb-4004-ac6e-57bd1be20dac"/>
    <ds:schemaRef ds:uri="http://schemas.microsoft.com/office/2006/metadata/properties"/>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7FF12CFB-91B6-486D-8FB9-5F7DB3A18B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Vortrag_ZE</Template>
  <TotalTime>0</TotalTime>
  <Words>798</Words>
  <Application>Microsoft Office PowerPoint</Application>
  <PresentationFormat>Benutzerdefiniert</PresentationFormat>
  <Paragraphs>155</Paragraphs>
  <Slides>9</Slides>
  <Notes>9</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9</vt:i4>
      </vt:variant>
    </vt:vector>
  </HeadingPairs>
  <TitlesOfParts>
    <vt:vector size="14" baseType="lpstr">
      <vt:lpstr>Arial</vt:lpstr>
      <vt:lpstr>ＭＳ Ｐゴシック</vt:lpstr>
      <vt:lpstr>Times</vt:lpstr>
      <vt:lpstr>Vortrag Jochen</vt:lpstr>
      <vt:lpstr>1_Vortrag Jochen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ABO Wind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1601_abo_enterprise_gis_draft</dc:title>
  <dc:creator>Thomas Großmann</dc:creator>
  <cp:lastModifiedBy>Thomas Großmann</cp:lastModifiedBy>
  <cp:revision>135</cp:revision>
  <cp:lastPrinted>2016-01-29T16:03:25Z</cp:lastPrinted>
  <dcterms:created xsi:type="dcterms:W3CDTF">2016-01-07T08:02:11Z</dcterms:created>
  <dcterms:modified xsi:type="dcterms:W3CDTF">2016-01-31T20:02:16Z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0x0101001A87EE39547C854F95C9A2FBE4AA5CE6</vt:lpwstr>
  </property>
</Properties>
</file>