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84" r:id="rId3"/>
    <p:sldId id="289" r:id="rId4"/>
    <p:sldId id="292" r:id="rId5"/>
    <p:sldId id="283" r:id="rId6"/>
    <p:sldId id="295" r:id="rId7"/>
    <p:sldId id="296" r:id="rId8"/>
    <p:sldId id="298" r:id="rId9"/>
    <p:sldId id="299" r:id="rId10"/>
    <p:sldId id="300" r:id="rId11"/>
    <p:sldId id="301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aturapr&#228;sentation\Quellen\05%20-%20Parallele%20Berechnung%20mit%20OpenMP%20-%20Auswertu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 err="1"/>
              <a:t>Beschleunigung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Speedup ST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Tabelle1!$B$70:$B$128</c:f>
              <c:numCache>
                <c:formatCode>General</c:formatCode>
                <c:ptCount val="5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12</c:v>
                </c:pt>
                <c:pt idx="11">
                  <c:v>14</c:v>
                </c:pt>
                <c:pt idx="12">
                  <c:v>16</c:v>
                </c:pt>
                <c:pt idx="13">
                  <c:v>18</c:v>
                </c:pt>
                <c:pt idx="14">
                  <c:v>20</c:v>
                </c:pt>
                <c:pt idx="15">
                  <c:v>22</c:v>
                </c:pt>
                <c:pt idx="16">
                  <c:v>24</c:v>
                </c:pt>
                <c:pt idx="17">
                  <c:v>26</c:v>
                </c:pt>
                <c:pt idx="18">
                  <c:v>28</c:v>
                </c:pt>
                <c:pt idx="19">
                  <c:v>30</c:v>
                </c:pt>
                <c:pt idx="20">
                  <c:v>32</c:v>
                </c:pt>
                <c:pt idx="21">
                  <c:v>34</c:v>
                </c:pt>
                <c:pt idx="22">
                  <c:v>36</c:v>
                </c:pt>
                <c:pt idx="23">
                  <c:v>38</c:v>
                </c:pt>
                <c:pt idx="24">
                  <c:v>40</c:v>
                </c:pt>
                <c:pt idx="25">
                  <c:v>42</c:v>
                </c:pt>
                <c:pt idx="26">
                  <c:v>44</c:v>
                </c:pt>
                <c:pt idx="27">
                  <c:v>46</c:v>
                </c:pt>
                <c:pt idx="28">
                  <c:v>48</c:v>
                </c:pt>
                <c:pt idx="29">
                  <c:v>50</c:v>
                </c:pt>
                <c:pt idx="30">
                  <c:v>100</c:v>
                </c:pt>
                <c:pt idx="31">
                  <c:v>150</c:v>
                </c:pt>
                <c:pt idx="32">
                  <c:v>200</c:v>
                </c:pt>
                <c:pt idx="33">
                  <c:v>250</c:v>
                </c:pt>
                <c:pt idx="34">
                  <c:v>300</c:v>
                </c:pt>
                <c:pt idx="35">
                  <c:v>350</c:v>
                </c:pt>
                <c:pt idx="36">
                  <c:v>400</c:v>
                </c:pt>
                <c:pt idx="37">
                  <c:v>450</c:v>
                </c:pt>
                <c:pt idx="38">
                  <c:v>500</c:v>
                </c:pt>
                <c:pt idx="39">
                  <c:v>550</c:v>
                </c:pt>
                <c:pt idx="40">
                  <c:v>600</c:v>
                </c:pt>
                <c:pt idx="41">
                  <c:v>650</c:v>
                </c:pt>
                <c:pt idx="42">
                  <c:v>700</c:v>
                </c:pt>
                <c:pt idx="43">
                  <c:v>750</c:v>
                </c:pt>
                <c:pt idx="44">
                  <c:v>800</c:v>
                </c:pt>
                <c:pt idx="45">
                  <c:v>850</c:v>
                </c:pt>
                <c:pt idx="46">
                  <c:v>900</c:v>
                </c:pt>
                <c:pt idx="47">
                  <c:v>950</c:v>
                </c:pt>
                <c:pt idx="48">
                  <c:v>1000</c:v>
                </c:pt>
                <c:pt idx="49">
                  <c:v>2000</c:v>
                </c:pt>
                <c:pt idx="50">
                  <c:v>3000</c:v>
                </c:pt>
                <c:pt idx="51">
                  <c:v>4000</c:v>
                </c:pt>
                <c:pt idx="52">
                  <c:v>5000</c:v>
                </c:pt>
                <c:pt idx="53">
                  <c:v>6000</c:v>
                </c:pt>
                <c:pt idx="54">
                  <c:v>7000</c:v>
                </c:pt>
                <c:pt idx="55">
                  <c:v>8000</c:v>
                </c:pt>
                <c:pt idx="56">
                  <c:v>9000</c:v>
                </c:pt>
                <c:pt idx="57">
                  <c:v>10000</c:v>
                </c:pt>
                <c:pt idx="58">
                  <c:v>11000</c:v>
                </c:pt>
              </c:numCache>
            </c:numRef>
          </c:xVal>
          <c:yVal>
            <c:numRef>
              <c:f>Tabelle1!$D$70:$D$128</c:f>
              <c:numCache>
                <c:formatCode>General</c:formatCode>
                <c:ptCount val="59"/>
                <c:pt idx="0">
                  <c:v>1</c:v>
                </c:pt>
                <c:pt idx="1">
                  <c:v>1.3275417191359129</c:v>
                </c:pt>
                <c:pt idx="2">
                  <c:v>1.7781551582234483</c:v>
                </c:pt>
                <c:pt idx="3">
                  <c:v>2.2221068472548517</c:v>
                </c:pt>
                <c:pt idx="4">
                  <c:v>2.6569999772649586</c:v>
                </c:pt>
                <c:pt idx="5">
                  <c:v>2.9456646700293656</c:v>
                </c:pt>
                <c:pt idx="6">
                  <c:v>3.1646774635572008</c:v>
                </c:pt>
                <c:pt idx="7">
                  <c:v>3.3026688741279044</c:v>
                </c:pt>
                <c:pt idx="8">
                  <c:v>3.3744103936990419</c:v>
                </c:pt>
                <c:pt idx="9">
                  <c:v>3.4651257632201489</c:v>
                </c:pt>
                <c:pt idx="10">
                  <c:v>3.5453860786699978</c:v>
                </c:pt>
                <c:pt idx="11">
                  <c:v>3.6211677729544931</c:v>
                </c:pt>
                <c:pt idx="12">
                  <c:v>3.6802619523896487</c:v>
                </c:pt>
                <c:pt idx="13">
                  <c:v>3.7097897509616553</c:v>
                </c:pt>
                <c:pt idx="14">
                  <c:v>3.7224246910687211</c:v>
                </c:pt>
                <c:pt idx="15">
                  <c:v>3.7465105861677128</c:v>
                </c:pt>
                <c:pt idx="16">
                  <c:v>3.7659736843770988</c:v>
                </c:pt>
                <c:pt idx="17">
                  <c:v>3.7634631958705831</c:v>
                </c:pt>
                <c:pt idx="18">
                  <c:v>3.7506130926532468</c:v>
                </c:pt>
                <c:pt idx="19">
                  <c:v>3.7716327819045374</c:v>
                </c:pt>
                <c:pt idx="20">
                  <c:v>3.7832689503477841</c:v>
                </c:pt>
                <c:pt idx="21">
                  <c:v>3.7937270803157186</c:v>
                </c:pt>
                <c:pt idx="22">
                  <c:v>3.7968964544479489</c:v>
                </c:pt>
                <c:pt idx="23">
                  <c:v>3.7870398284881035</c:v>
                </c:pt>
                <c:pt idx="24">
                  <c:v>3.7988309410980756</c:v>
                </c:pt>
                <c:pt idx="25">
                  <c:v>3.7891337449810534</c:v>
                </c:pt>
                <c:pt idx="26">
                  <c:v>3.8052075720285203</c:v>
                </c:pt>
                <c:pt idx="27">
                  <c:v>3.8070846526097681</c:v>
                </c:pt>
                <c:pt idx="28">
                  <c:v>3.7976532646600965</c:v>
                </c:pt>
                <c:pt idx="29">
                  <c:v>3.7762218888781351</c:v>
                </c:pt>
                <c:pt idx="30">
                  <c:v>3.8154054481050679</c:v>
                </c:pt>
                <c:pt idx="31">
                  <c:v>3.8213603392191824</c:v>
                </c:pt>
                <c:pt idx="32">
                  <c:v>3.8133235076389003</c:v>
                </c:pt>
                <c:pt idx="33">
                  <c:v>3.8191108703641108</c:v>
                </c:pt>
                <c:pt idx="34">
                  <c:v>3.8198615137590317</c:v>
                </c:pt>
                <c:pt idx="35">
                  <c:v>3.8224372304751353</c:v>
                </c:pt>
                <c:pt idx="36">
                  <c:v>3.8197182724566616</c:v>
                </c:pt>
                <c:pt idx="37">
                  <c:v>3.8201313047589585</c:v>
                </c:pt>
                <c:pt idx="38">
                  <c:v>3.7864071757985305</c:v>
                </c:pt>
                <c:pt idx="39">
                  <c:v>3.8189064032193927</c:v>
                </c:pt>
                <c:pt idx="40">
                  <c:v>3.8195365888284023</c:v>
                </c:pt>
                <c:pt idx="41">
                  <c:v>3.8195912035623238</c:v>
                </c:pt>
                <c:pt idx="42">
                  <c:v>3.81990610468391</c:v>
                </c:pt>
                <c:pt idx="43">
                  <c:v>3.8196630967666629</c:v>
                </c:pt>
                <c:pt idx="44">
                  <c:v>3.8174523654082084</c:v>
                </c:pt>
                <c:pt idx="45">
                  <c:v>3.8212058300063658</c:v>
                </c:pt>
                <c:pt idx="46">
                  <c:v>3.8171050304358598</c:v>
                </c:pt>
                <c:pt idx="47">
                  <c:v>3.816605290701057</c:v>
                </c:pt>
                <c:pt idx="48">
                  <c:v>3.8179707022596205</c:v>
                </c:pt>
                <c:pt idx="49">
                  <c:v>3.8093050064054848</c:v>
                </c:pt>
                <c:pt idx="50">
                  <c:v>3.8025644288304403</c:v>
                </c:pt>
                <c:pt idx="51">
                  <c:v>3.7851085724216902</c:v>
                </c:pt>
                <c:pt idx="52">
                  <c:v>3.776531313677757</c:v>
                </c:pt>
                <c:pt idx="53">
                  <c:v>3.7593395633708262</c:v>
                </c:pt>
                <c:pt idx="54">
                  <c:v>3.7621770360473352</c:v>
                </c:pt>
                <c:pt idx="55">
                  <c:v>3.7490436004759764</c:v>
                </c:pt>
                <c:pt idx="56">
                  <c:v>3.7441951868640451</c:v>
                </c:pt>
                <c:pt idx="57">
                  <c:v>3.7289768563197314</c:v>
                </c:pt>
                <c:pt idx="58">
                  <c:v>3.7208422054450621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16E-4A6D-93BC-7EEFB46CFC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1002792"/>
        <c:axId val="551005744"/>
      </c:scatterChart>
      <c:valAx>
        <c:axId val="551002792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err="1"/>
                  <a:t>Anzahl</a:t>
                </a:r>
                <a:r>
                  <a:rPr lang="en-US" sz="2000" dirty="0"/>
                  <a:t> von </a:t>
                </a:r>
                <a:r>
                  <a:rPr lang="en-US" sz="2000" dirty="0" err="1"/>
                  <a:t>Abarbeitungseinheiten</a:t>
                </a:r>
                <a:endParaRPr lang="en-US" sz="2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1005744"/>
        <c:crosses val="autoZero"/>
        <c:crossBetween val="midCat"/>
      </c:valAx>
      <c:valAx>
        <c:axId val="551005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2000" dirty="0"/>
                  <a:t>Beschleunigung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10027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635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249A26-1632-471D-B623-B9272D06839F}" type="doc">
      <dgm:prSet loTypeId="urn:microsoft.com/office/officeart/2005/8/layout/process4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E4AA9DF-9969-4E97-ABC4-023E56DD91CB}">
      <dgm:prSet/>
      <dgm:spPr/>
      <dgm:t>
        <a:bodyPr/>
        <a:lstStyle/>
        <a:p>
          <a:r>
            <a:rPr lang="de-DE" dirty="0"/>
            <a:t>Aufteilung großer Probleme in kleinere Einheiten</a:t>
          </a:r>
          <a:endParaRPr lang="en-US" dirty="0"/>
        </a:p>
      </dgm:t>
    </dgm:pt>
    <dgm:pt modelId="{5CDC38DD-FEB3-4F90-A42A-2C3146EB7AFC}" type="parTrans" cxnId="{ABB90A20-B43D-4AD9-AFBD-0B9A1F188A08}">
      <dgm:prSet/>
      <dgm:spPr/>
      <dgm:t>
        <a:bodyPr/>
        <a:lstStyle/>
        <a:p>
          <a:endParaRPr lang="en-US"/>
        </a:p>
      </dgm:t>
    </dgm:pt>
    <dgm:pt modelId="{49CCA086-86DC-4A4D-A4AE-5E2212B56FC2}" type="sibTrans" cxnId="{ABB90A20-B43D-4AD9-AFBD-0B9A1F188A08}">
      <dgm:prSet phldrT="1" phldr="0"/>
      <dgm:spPr/>
      <dgm:t>
        <a:bodyPr/>
        <a:lstStyle/>
        <a:p>
          <a:endParaRPr lang="en-US"/>
        </a:p>
      </dgm:t>
    </dgm:pt>
    <dgm:pt modelId="{F0B65176-603E-46A1-87E2-5B9FB342944F}">
      <dgm:prSet/>
      <dgm:spPr/>
      <dgm:t>
        <a:bodyPr/>
        <a:lstStyle/>
        <a:p>
          <a:r>
            <a:rPr lang="de-DE" dirty="0"/>
            <a:t>Parallelverarbeitung</a:t>
          </a:r>
          <a:endParaRPr lang="en-US" dirty="0"/>
        </a:p>
      </dgm:t>
    </dgm:pt>
    <dgm:pt modelId="{3C677F5D-15E1-410D-94C8-3B71117EA7BC}" type="parTrans" cxnId="{C342102A-BB55-4DE2-90F3-9FEC78D25836}">
      <dgm:prSet/>
      <dgm:spPr/>
      <dgm:t>
        <a:bodyPr/>
        <a:lstStyle/>
        <a:p>
          <a:endParaRPr lang="en-US"/>
        </a:p>
      </dgm:t>
    </dgm:pt>
    <dgm:pt modelId="{2B41233D-DE00-4DBF-B1AA-1370EE78975B}" type="sibTrans" cxnId="{C342102A-BB55-4DE2-90F3-9FEC78D25836}">
      <dgm:prSet phldrT="2" phldr="0"/>
      <dgm:spPr/>
      <dgm:t>
        <a:bodyPr/>
        <a:lstStyle/>
        <a:p>
          <a:endParaRPr lang="en-US"/>
        </a:p>
      </dgm:t>
    </dgm:pt>
    <dgm:pt modelId="{A2D7F473-C2A5-4745-893F-54BFF034429D}">
      <dgm:prSet/>
      <dgm:spPr/>
      <dgm:t>
        <a:bodyPr/>
        <a:lstStyle/>
        <a:p>
          <a:r>
            <a:rPr lang="de-DE" dirty="0"/>
            <a:t>Lösung des Problems und Reduzierung der Laufzeit</a:t>
          </a:r>
          <a:endParaRPr lang="en-US" dirty="0"/>
        </a:p>
      </dgm:t>
    </dgm:pt>
    <dgm:pt modelId="{AB70D5A2-3B07-4DAE-95C4-AD50FC36BEB4}" type="parTrans" cxnId="{6262E4BE-0F3F-438F-9D12-484D0F7ACDBE}">
      <dgm:prSet/>
      <dgm:spPr/>
      <dgm:t>
        <a:bodyPr/>
        <a:lstStyle/>
        <a:p>
          <a:endParaRPr lang="en-US"/>
        </a:p>
      </dgm:t>
    </dgm:pt>
    <dgm:pt modelId="{A50EECEA-53D6-4A94-A196-740D6E959835}" type="sibTrans" cxnId="{6262E4BE-0F3F-438F-9D12-484D0F7ACDBE}">
      <dgm:prSet phldrT="3" phldr="0"/>
      <dgm:spPr/>
      <dgm:t>
        <a:bodyPr/>
        <a:lstStyle/>
        <a:p>
          <a:endParaRPr lang="en-US"/>
        </a:p>
      </dgm:t>
    </dgm:pt>
    <dgm:pt modelId="{8E69D342-0A33-4213-9107-A225C5AD1D82}" type="pres">
      <dgm:prSet presAssocID="{A5249A26-1632-471D-B623-B9272D06839F}" presName="Name0" presStyleCnt="0">
        <dgm:presLayoutVars>
          <dgm:dir/>
          <dgm:animLvl val="lvl"/>
          <dgm:resizeHandles val="exact"/>
        </dgm:presLayoutVars>
      </dgm:prSet>
      <dgm:spPr/>
    </dgm:pt>
    <dgm:pt modelId="{6ED0B66D-2DB8-45AF-AFB4-8218273F1197}" type="pres">
      <dgm:prSet presAssocID="{A2D7F473-C2A5-4745-893F-54BFF034429D}" presName="boxAndChildren" presStyleCnt="0"/>
      <dgm:spPr/>
    </dgm:pt>
    <dgm:pt modelId="{04BABD11-C582-4F9E-8F8E-A424B0858120}" type="pres">
      <dgm:prSet presAssocID="{A2D7F473-C2A5-4745-893F-54BFF034429D}" presName="parentTextBox" presStyleLbl="node1" presStyleIdx="0" presStyleCnt="3"/>
      <dgm:spPr/>
    </dgm:pt>
    <dgm:pt modelId="{CD4BE9C5-1577-453B-9650-D066B6174D72}" type="pres">
      <dgm:prSet presAssocID="{2B41233D-DE00-4DBF-B1AA-1370EE78975B}" presName="sp" presStyleCnt="0"/>
      <dgm:spPr/>
    </dgm:pt>
    <dgm:pt modelId="{374EAAEB-FDBA-4B38-82A8-4E93CCB0AC7D}" type="pres">
      <dgm:prSet presAssocID="{F0B65176-603E-46A1-87E2-5B9FB342944F}" presName="arrowAndChildren" presStyleCnt="0"/>
      <dgm:spPr/>
    </dgm:pt>
    <dgm:pt modelId="{667CF3C8-DB71-4CDF-B45E-28A26461C478}" type="pres">
      <dgm:prSet presAssocID="{F0B65176-603E-46A1-87E2-5B9FB342944F}" presName="parentTextArrow" presStyleLbl="node1" presStyleIdx="1" presStyleCnt="3"/>
      <dgm:spPr/>
    </dgm:pt>
    <dgm:pt modelId="{017DCDBF-E7F5-4676-8B8C-38BD5C35356A}" type="pres">
      <dgm:prSet presAssocID="{49CCA086-86DC-4A4D-A4AE-5E2212B56FC2}" presName="sp" presStyleCnt="0"/>
      <dgm:spPr/>
    </dgm:pt>
    <dgm:pt modelId="{19388EBB-BFA4-4EB9-8BA5-A677903EAD3B}" type="pres">
      <dgm:prSet presAssocID="{BE4AA9DF-9969-4E97-ABC4-023E56DD91CB}" presName="arrowAndChildren" presStyleCnt="0"/>
      <dgm:spPr/>
    </dgm:pt>
    <dgm:pt modelId="{5D4D821A-E627-4FBC-9A9F-1A241DC1CD2D}" type="pres">
      <dgm:prSet presAssocID="{BE4AA9DF-9969-4E97-ABC4-023E56DD91CB}" presName="parentTextArrow" presStyleLbl="node1" presStyleIdx="2" presStyleCnt="3"/>
      <dgm:spPr/>
    </dgm:pt>
  </dgm:ptLst>
  <dgm:cxnLst>
    <dgm:cxn modelId="{ABB90A20-B43D-4AD9-AFBD-0B9A1F188A08}" srcId="{A5249A26-1632-471D-B623-B9272D06839F}" destId="{BE4AA9DF-9969-4E97-ABC4-023E56DD91CB}" srcOrd="0" destOrd="0" parTransId="{5CDC38DD-FEB3-4F90-A42A-2C3146EB7AFC}" sibTransId="{49CCA086-86DC-4A4D-A4AE-5E2212B56FC2}"/>
    <dgm:cxn modelId="{C342102A-BB55-4DE2-90F3-9FEC78D25836}" srcId="{A5249A26-1632-471D-B623-B9272D06839F}" destId="{F0B65176-603E-46A1-87E2-5B9FB342944F}" srcOrd="1" destOrd="0" parTransId="{3C677F5D-15E1-410D-94C8-3B71117EA7BC}" sibTransId="{2B41233D-DE00-4DBF-B1AA-1370EE78975B}"/>
    <dgm:cxn modelId="{6716B82D-C641-479C-8A12-1770891D7A0D}" type="presOf" srcId="{A2D7F473-C2A5-4745-893F-54BFF034429D}" destId="{04BABD11-C582-4F9E-8F8E-A424B0858120}" srcOrd="0" destOrd="0" presId="urn:microsoft.com/office/officeart/2005/8/layout/process4"/>
    <dgm:cxn modelId="{31D91D9D-340D-4392-827E-A2931AC2F037}" type="presOf" srcId="{BE4AA9DF-9969-4E97-ABC4-023E56DD91CB}" destId="{5D4D821A-E627-4FBC-9A9F-1A241DC1CD2D}" srcOrd="0" destOrd="0" presId="urn:microsoft.com/office/officeart/2005/8/layout/process4"/>
    <dgm:cxn modelId="{E5284FA4-05FD-4095-B3B6-175226DE90BB}" type="presOf" srcId="{A5249A26-1632-471D-B623-B9272D06839F}" destId="{8E69D342-0A33-4213-9107-A225C5AD1D82}" srcOrd="0" destOrd="0" presId="urn:microsoft.com/office/officeart/2005/8/layout/process4"/>
    <dgm:cxn modelId="{6262E4BE-0F3F-438F-9D12-484D0F7ACDBE}" srcId="{A5249A26-1632-471D-B623-B9272D06839F}" destId="{A2D7F473-C2A5-4745-893F-54BFF034429D}" srcOrd="2" destOrd="0" parTransId="{AB70D5A2-3B07-4DAE-95C4-AD50FC36BEB4}" sibTransId="{A50EECEA-53D6-4A94-A196-740D6E959835}"/>
    <dgm:cxn modelId="{9B4EEFC3-2719-46D3-BF1E-0A503CADCEBA}" type="presOf" srcId="{F0B65176-603E-46A1-87E2-5B9FB342944F}" destId="{667CF3C8-DB71-4CDF-B45E-28A26461C478}" srcOrd="0" destOrd="0" presId="urn:microsoft.com/office/officeart/2005/8/layout/process4"/>
    <dgm:cxn modelId="{B613A4DF-C921-4D99-815C-B92291E50509}" type="presParOf" srcId="{8E69D342-0A33-4213-9107-A225C5AD1D82}" destId="{6ED0B66D-2DB8-45AF-AFB4-8218273F1197}" srcOrd="0" destOrd="0" presId="urn:microsoft.com/office/officeart/2005/8/layout/process4"/>
    <dgm:cxn modelId="{ACBF978A-2FC3-4878-AA84-99CCF5EC772F}" type="presParOf" srcId="{6ED0B66D-2DB8-45AF-AFB4-8218273F1197}" destId="{04BABD11-C582-4F9E-8F8E-A424B0858120}" srcOrd="0" destOrd="0" presId="urn:microsoft.com/office/officeart/2005/8/layout/process4"/>
    <dgm:cxn modelId="{A8422197-FA3A-4EDF-B325-CCDDF366B05D}" type="presParOf" srcId="{8E69D342-0A33-4213-9107-A225C5AD1D82}" destId="{CD4BE9C5-1577-453B-9650-D066B6174D72}" srcOrd="1" destOrd="0" presId="urn:microsoft.com/office/officeart/2005/8/layout/process4"/>
    <dgm:cxn modelId="{9153C841-828E-45FF-8EEC-99A1ED67532E}" type="presParOf" srcId="{8E69D342-0A33-4213-9107-A225C5AD1D82}" destId="{374EAAEB-FDBA-4B38-82A8-4E93CCB0AC7D}" srcOrd="2" destOrd="0" presId="urn:microsoft.com/office/officeart/2005/8/layout/process4"/>
    <dgm:cxn modelId="{8AC894DE-E389-4719-A0A0-7F96AF2AD531}" type="presParOf" srcId="{374EAAEB-FDBA-4B38-82A8-4E93CCB0AC7D}" destId="{667CF3C8-DB71-4CDF-B45E-28A26461C478}" srcOrd="0" destOrd="0" presId="urn:microsoft.com/office/officeart/2005/8/layout/process4"/>
    <dgm:cxn modelId="{24A886C0-5684-4B95-B5C7-95575D1081E4}" type="presParOf" srcId="{8E69D342-0A33-4213-9107-A225C5AD1D82}" destId="{017DCDBF-E7F5-4676-8B8C-38BD5C35356A}" srcOrd="3" destOrd="0" presId="urn:microsoft.com/office/officeart/2005/8/layout/process4"/>
    <dgm:cxn modelId="{7F74DE89-73B8-4400-8BAC-95AFADB2436C}" type="presParOf" srcId="{8E69D342-0A33-4213-9107-A225C5AD1D82}" destId="{19388EBB-BFA4-4EB9-8BA5-A677903EAD3B}" srcOrd="4" destOrd="0" presId="urn:microsoft.com/office/officeart/2005/8/layout/process4"/>
    <dgm:cxn modelId="{D5A078D7-015A-4BCC-BEBE-C1588A954A52}" type="presParOf" srcId="{19388EBB-BFA4-4EB9-8BA5-A677903EAD3B}" destId="{5D4D821A-E627-4FBC-9A9F-1A241DC1CD2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595723-117A-421D-8BAD-19F34EE0BA5B}" type="doc">
      <dgm:prSet loTypeId="urn:microsoft.com/office/officeart/2005/8/layout/arrow5" loCatId="relationship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CC2B5CC-6124-46BD-B241-4AE2E6D4AEA2}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z="2400" dirty="0"/>
            <a:t>Erhebliche Beschleunigung</a:t>
          </a:r>
          <a:endParaRPr lang="en-US" sz="2400" dirty="0"/>
        </a:p>
      </dgm:t>
    </dgm:pt>
    <dgm:pt modelId="{7C2F3F65-0FF1-4C6C-9D87-9FA8439E9B3D}" type="parTrans" cxnId="{6F58739E-742B-4D1F-AD8B-D8D0AA0FFBF6}">
      <dgm:prSet/>
      <dgm:spPr/>
      <dgm:t>
        <a:bodyPr/>
        <a:lstStyle/>
        <a:p>
          <a:endParaRPr lang="en-US"/>
        </a:p>
      </dgm:t>
    </dgm:pt>
    <dgm:pt modelId="{73F9D237-27B7-4B3B-B3BC-60AEF9C9C345}" type="sibTrans" cxnId="{6F58739E-742B-4D1F-AD8B-D8D0AA0FFBF6}">
      <dgm:prSet/>
      <dgm:spPr/>
      <dgm:t>
        <a:bodyPr/>
        <a:lstStyle/>
        <a:p>
          <a:endParaRPr lang="en-US"/>
        </a:p>
      </dgm:t>
    </dgm:pt>
    <dgm:pt modelId="{F5324652-32F9-4478-80D3-C102D4E8A336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sz="2400" dirty="0"/>
            <a:t>Mehrkosten</a:t>
          </a:r>
          <a:endParaRPr lang="en-US" sz="2400" dirty="0"/>
        </a:p>
      </dgm:t>
    </dgm:pt>
    <dgm:pt modelId="{49E93B82-6CBC-4C11-B741-4CF5E21D8131}" type="parTrans" cxnId="{88661195-F867-4DF5-95A0-10D1D6475AE5}">
      <dgm:prSet/>
      <dgm:spPr/>
      <dgm:t>
        <a:bodyPr/>
        <a:lstStyle/>
        <a:p>
          <a:endParaRPr lang="en-US"/>
        </a:p>
      </dgm:t>
    </dgm:pt>
    <dgm:pt modelId="{4F6C7D3B-BDB2-4671-8FE6-AE68EB405B04}" type="sibTrans" cxnId="{88661195-F867-4DF5-95A0-10D1D6475AE5}">
      <dgm:prSet/>
      <dgm:spPr/>
      <dgm:t>
        <a:bodyPr/>
        <a:lstStyle/>
        <a:p>
          <a:endParaRPr lang="en-US"/>
        </a:p>
      </dgm:t>
    </dgm:pt>
    <dgm:pt modelId="{72B9A14B-A9BC-4A92-9985-511E816F6A9E}" type="pres">
      <dgm:prSet presAssocID="{F7595723-117A-421D-8BAD-19F34EE0BA5B}" presName="diagram" presStyleCnt="0">
        <dgm:presLayoutVars>
          <dgm:dir/>
          <dgm:resizeHandles val="exact"/>
        </dgm:presLayoutVars>
      </dgm:prSet>
      <dgm:spPr/>
    </dgm:pt>
    <dgm:pt modelId="{026CBE4B-BB6A-4F43-A521-C96BF8503BB1}" type="pres">
      <dgm:prSet presAssocID="{2CC2B5CC-6124-46BD-B241-4AE2E6D4AEA2}" presName="arrow" presStyleLbl="node1" presStyleIdx="0" presStyleCnt="2">
        <dgm:presLayoutVars>
          <dgm:bulletEnabled val="1"/>
        </dgm:presLayoutVars>
      </dgm:prSet>
      <dgm:spPr/>
    </dgm:pt>
    <dgm:pt modelId="{2E3179FD-8FD9-4E19-8EC1-B2F4018CADB1}" type="pres">
      <dgm:prSet presAssocID="{F5324652-32F9-4478-80D3-C102D4E8A336}" presName="arrow" presStyleLbl="node1" presStyleIdx="1" presStyleCnt="2">
        <dgm:presLayoutVars>
          <dgm:bulletEnabled val="1"/>
        </dgm:presLayoutVars>
      </dgm:prSet>
      <dgm:spPr/>
    </dgm:pt>
  </dgm:ptLst>
  <dgm:cxnLst>
    <dgm:cxn modelId="{1AA83887-DA89-4D29-83E2-F0A3CEB2811D}" type="presOf" srcId="{2CC2B5CC-6124-46BD-B241-4AE2E6D4AEA2}" destId="{026CBE4B-BB6A-4F43-A521-C96BF8503BB1}" srcOrd="0" destOrd="0" presId="urn:microsoft.com/office/officeart/2005/8/layout/arrow5"/>
    <dgm:cxn modelId="{A307A788-5817-448D-BBDB-A3C2DCB77D09}" type="presOf" srcId="{F7595723-117A-421D-8BAD-19F34EE0BA5B}" destId="{72B9A14B-A9BC-4A92-9985-511E816F6A9E}" srcOrd="0" destOrd="0" presId="urn:microsoft.com/office/officeart/2005/8/layout/arrow5"/>
    <dgm:cxn modelId="{88661195-F867-4DF5-95A0-10D1D6475AE5}" srcId="{F7595723-117A-421D-8BAD-19F34EE0BA5B}" destId="{F5324652-32F9-4478-80D3-C102D4E8A336}" srcOrd="1" destOrd="0" parTransId="{49E93B82-6CBC-4C11-B741-4CF5E21D8131}" sibTransId="{4F6C7D3B-BDB2-4671-8FE6-AE68EB405B04}"/>
    <dgm:cxn modelId="{6F58739E-742B-4D1F-AD8B-D8D0AA0FFBF6}" srcId="{F7595723-117A-421D-8BAD-19F34EE0BA5B}" destId="{2CC2B5CC-6124-46BD-B241-4AE2E6D4AEA2}" srcOrd="0" destOrd="0" parTransId="{7C2F3F65-0FF1-4C6C-9D87-9FA8439E9B3D}" sibTransId="{73F9D237-27B7-4B3B-B3BC-60AEF9C9C345}"/>
    <dgm:cxn modelId="{EFFBC5AF-C430-43D9-BE66-5CFC5120981D}" type="presOf" srcId="{F5324652-32F9-4478-80D3-C102D4E8A336}" destId="{2E3179FD-8FD9-4E19-8EC1-B2F4018CADB1}" srcOrd="0" destOrd="0" presId="urn:microsoft.com/office/officeart/2005/8/layout/arrow5"/>
    <dgm:cxn modelId="{652DF8D1-371D-4934-87DD-9E7F5DD745B9}" type="presParOf" srcId="{72B9A14B-A9BC-4A92-9985-511E816F6A9E}" destId="{026CBE4B-BB6A-4F43-A521-C96BF8503BB1}" srcOrd="0" destOrd="0" presId="urn:microsoft.com/office/officeart/2005/8/layout/arrow5"/>
    <dgm:cxn modelId="{F6F09F76-FEFB-419E-A7D7-D20329026401}" type="presParOf" srcId="{72B9A14B-A9BC-4A92-9985-511E816F6A9E}" destId="{2E3179FD-8FD9-4E19-8EC1-B2F4018CADB1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BABD11-C582-4F9E-8F8E-A424B0858120}">
      <dsp:nvSpPr>
        <dsp:cNvPr id="0" name=""/>
        <dsp:cNvSpPr/>
      </dsp:nvSpPr>
      <dsp:spPr>
        <a:xfrm>
          <a:off x="0" y="2730172"/>
          <a:ext cx="6204984" cy="8961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Lösung des Problems und Reduzierung der Laufzeit</a:t>
          </a:r>
          <a:endParaRPr lang="en-US" sz="2200" kern="1200" dirty="0"/>
        </a:p>
      </dsp:txBody>
      <dsp:txXfrm>
        <a:off x="0" y="2730172"/>
        <a:ext cx="6204984" cy="896103"/>
      </dsp:txXfrm>
    </dsp:sp>
    <dsp:sp modelId="{667CF3C8-DB71-4CDF-B45E-28A26461C478}">
      <dsp:nvSpPr>
        <dsp:cNvPr id="0" name=""/>
        <dsp:cNvSpPr/>
      </dsp:nvSpPr>
      <dsp:spPr>
        <a:xfrm rot="10800000">
          <a:off x="0" y="1365406"/>
          <a:ext cx="6204984" cy="1378207"/>
        </a:xfrm>
        <a:prstGeom prst="upArrowCallou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Parallelverarbeitung</a:t>
          </a:r>
          <a:endParaRPr lang="en-US" sz="2200" kern="1200" dirty="0"/>
        </a:p>
      </dsp:txBody>
      <dsp:txXfrm rot="10800000">
        <a:off x="0" y="1365406"/>
        <a:ext cx="6204984" cy="895518"/>
      </dsp:txXfrm>
    </dsp:sp>
    <dsp:sp modelId="{5D4D821A-E627-4FBC-9A9F-1A241DC1CD2D}">
      <dsp:nvSpPr>
        <dsp:cNvPr id="0" name=""/>
        <dsp:cNvSpPr/>
      </dsp:nvSpPr>
      <dsp:spPr>
        <a:xfrm rot="10800000">
          <a:off x="0" y="641"/>
          <a:ext cx="6204984" cy="1378207"/>
        </a:xfrm>
        <a:prstGeom prst="upArrowCallou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Aufteilung großer Probleme in kleinere Einheiten</a:t>
          </a:r>
          <a:endParaRPr lang="en-US" sz="2200" kern="1200" dirty="0"/>
        </a:p>
      </dsp:txBody>
      <dsp:txXfrm rot="10800000">
        <a:off x="0" y="641"/>
        <a:ext cx="6204984" cy="8955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6CBE4B-BB6A-4F43-A521-C96BF8503BB1}">
      <dsp:nvSpPr>
        <dsp:cNvPr id="0" name=""/>
        <dsp:cNvSpPr/>
      </dsp:nvSpPr>
      <dsp:spPr>
        <a:xfrm rot="16200000">
          <a:off x="734" y="1286146"/>
          <a:ext cx="2999832" cy="2999832"/>
        </a:xfrm>
        <a:prstGeom prst="downArrow">
          <a:avLst>
            <a:gd name="adj1" fmla="val 50000"/>
            <a:gd name="adj2" fmla="val 35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Erhebliche Beschleunigung</a:t>
          </a:r>
          <a:endParaRPr lang="en-US" sz="2400" kern="1200" dirty="0"/>
        </a:p>
      </dsp:txBody>
      <dsp:txXfrm rot="5400000">
        <a:off x="735" y="2036104"/>
        <a:ext cx="2474861" cy="1499916"/>
      </dsp:txXfrm>
    </dsp:sp>
    <dsp:sp modelId="{2E3179FD-8FD9-4E19-8EC1-B2F4018CADB1}">
      <dsp:nvSpPr>
        <dsp:cNvPr id="0" name=""/>
        <dsp:cNvSpPr/>
      </dsp:nvSpPr>
      <dsp:spPr>
        <a:xfrm rot="5400000">
          <a:off x="3268470" y="1286146"/>
          <a:ext cx="2999832" cy="2999832"/>
        </a:xfrm>
        <a:prstGeom prst="downArrow">
          <a:avLst>
            <a:gd name="adj1" fmla="val 50000"/>
            <a:gd name="adj2" fmla="val 35000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Mehrkosten</a:t>
          </a:r>
          <a:endParaRPr lang="en-US" sz="2400" kern="1200" dirty="0"/>
        </a:p>
      </dsp:txBody>
      <dsp:txXfrm rot="-5400000">
        <a:off x="3793442" y="2036104"/>
        <a:ext cx="2474861" cy="1499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93077-DE52-4EFB-A19B-769CDCCCF8DC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F0880-2EC3-4B3E-B463-F2608859D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80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F0880-2EC3-4B3E-B463-F2608859DF0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17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FBBC3-8C2F-4075-8F54-AB7EE671C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D28863-18C6-4CBF-8032-C994D9530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D55094-ADE9-4B09-88FD-9197941D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FA47-0B82-4A48-803E-B704BAFD7E3C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5D2E0B-ED87-493C-BE0B-0569E113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9C0E43-D395-4C2F-98F8-5F3DA96B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6CDF-0F2E-48B7-80F6-8F4AA1BF9C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46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4DEBF-8B8D-441A-AF1C-D1E693B3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EE76FA-3FC7-411B-8C4E-6F3CCDB03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F39EBA-4A55-47E4-A949-D3EB28C3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FA47-0B82-4A48-803E-B704BAFD7E3C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3F35DA-B1A2-4D96-9A51-EFECF5A9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6C454E-CC83-44D1-88B0-75AE7BA1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6CDF-0F2E-48B7-80F6-8F4AA1BF9C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86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082D320-063B-48D2-BCC2-5BE316D25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8AC493-73CC-45C5-9A79-A7686D926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25221D-8945-4252-8E54-5F5F60F0C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FA47-0B82-4A48-803E-B704BAFD7E3C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AD87EB-2586-47B2-AEFB-929C8A41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C38D47-4D92-407F-ABA5-C1572D6C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6CDF-0F2E-48B7-80F6-8F4AA1BF9C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48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B1B8D-EE6E-4EAA-ABE9-BD9E5741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D5C037-7BB2-498B-8A31-0AB6E0D98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2A77A3-180A-45D4-8FED-CBC480D89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FA47-0B82-4A48-803E-B704BAFD7E3C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DAD6CD-013E-42F8-907C-55F7FD5E2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996B4F-86B2-4C29-9D01-FB298EE1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6CDF-0F2E-48B7-80F6-8F4AA1BF9C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64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9BE15-D6FA-4859-8FB6-726B1702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07B2B0-B14B-403B-8E4C-1F994E16F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733FE0-5E48-4855-899F-5179AD24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FA47-0B82-4A48-803E-B704BAFD7E3C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790D2C-44A0-4F8A-BF07-0E3C289F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2A5067-C433-4C7E-A87F-6830394E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6CDF-0F2E-48B7-80F6-8F4AA1BF9C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41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0CD3B-9050-440A-B661-A88A46CB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28FADC-C1BB-424B-9AF3-5A4D58EED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956694-D046-4D16-BDC8-BC5EE624B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590F5C-983F-45E6-A42A-04E125C14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FA47-0B82-4A48-803E-B704BAFD7E3C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E6600F-9C14-458A-A5AB-AB1E058C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C0198D-C9E7-42AF-9F11-C3FD9FBE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6CDF-0F2E-48B7-80F6-8F4AA1BF9C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95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6EC3D-F014-4F8D-8FC4-BC21EC76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1452C5-DD77-4C69-9107-48A44A2D5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5646DF-55C3-4DF7-92A5-48BC4A9F6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20DE1-6387-45E5-AC13-C2614CBB5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62867CE-C65D-4687-BC6F-FDA399812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997B2DB-8CFE-40A6-9A73-E968A635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FA47-0B82-4A48-803E-B704BAFD7E3C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5D1300D-4074-45B9-9F9C-C2E4CCFD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A51AF9-324E-45D4-A2EF-733CCD94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6CDF-0F2E-48B7-80F6-8F4AA1BF9C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24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69E88-AE98-40D0-A270-B8EAA37C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6971DF-F543-482B-81F4-BD32D895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FA47-0B82-4A48-803E-B704BAFD7E3C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D42B43-A97E-4204-8F8F-B2D181CC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673480-FB18-4438-B317-D6F53D7C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6CDF-0F2E-48B7-80F6-8F4AA1BF9C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38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45CBABE-EE82-407B-8514-59844F4A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FA47-0B82-4A48-803E-B704BAFD7E3C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6BB971-5B2A-465D-8C38-8F730951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773380-7ECB-4135-8964-B8294CF0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6CDF-0F2E-48B7-80F6-8F4AA1BF9C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574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7A7BF-0E55-491B-B32C-4C37A997B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5A473E-52D5-49C7-9945-AEB070265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650EE6-F4A8-4150-B4BD-F62DCE65D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300444-C7B9-40E5-8203-0569AF9D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FA47-0B82-4A48-803E-B704BAFD7E3C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983A99-B161-4C07-B0ED-0258720C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72C62F-DE8A-4C28-9E6B-D3438536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6CDF-0F2E-48B7-80F6-8F4AA1BF9C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60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0784FE-661C-4EF6-B6A1-533FD50FD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F89225-FBA0-425F-9881-96EF9F4CB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609CC8-B8BE-4E48-87EA-F6BF48B66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593083-116E-4AA7-9648-6E1D7AD1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FA47-0B82-4A48-803E-B704BAFD7E3C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8E6810-F805-4E76-8C54-7CE8D917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459388-F742-448E-90D6-63862560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36CDF-0F2E-48B7-80F6-8F4AA1BF9C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75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C5E458A-BA6F-4CA9-9424-E3196462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A9E1ED-9DF0-4642-A1A4-98EA8E741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C92E04-3D0E-42C7-A70F-6912B0F3B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CFA47-0B82-4A48-803E-B704BAFD7E3C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3E79A6-1293-4E5B-9A34-E7883494C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77E6B5-B4E0-49BF-A062-2637D3682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36CDF-0F2E-48B7-80F6-8F4AA1BF9C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3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de-DE" sz="5100" dirty="0"/>
              <a:t>Paralleles Programmierparadigma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61257" y="4525347"/>
            <a:ext cx="3940221" cy="1737360"/>
          </a:xfrm>
        </p:spPr>
        <p:txBody>
          <a:bodyPr anchor="ctr">
            <a:noAutofit/>
          </a:bodyPr>
          <a:lstStyle/>
          <a:p>
            <a:pPr algn="l"/>
            <a:r>
              <a:rPr lang="de-DE" sz="2000" dirty="0"/>
              <a:t>Möglichkeit der Leistungssteigerung</a:t>
            </a:r>
          </a:p>
          <a:p>
            <a:pPr algn="l"/>
            <a:endParaRPr lang="de-DE" sz="2000" dirty="0"/>
          </a:p>
          <a:p>
            <a:pPr algn="l"/>
            <a:r>
              <a:rPr lang="de-DE" sz="2000" dirty="0"/>
              <a:t>Erstellt von Thomas Mittermair, 5BT, Schuljahr 2017/2018</a:t>
            </a:r>
          </a:p>
        </p:txBody>
      </p:sp>
    </p:spTree>
    <p:extLst>
      <p:ext uri="{BB962C8B-B14F-4D97-AF65-F5344CB8AC3E}">
        <p14:creationId xmlns:p14="http://schemas.microsoft.com/office/powerpoint/2010/main" val="62913839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1BD8A76C-94BD-49DC-95AA-23761A913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Forschungs-Ergebnisse</a:t>
            </a:r>
          </a:p>
        </p:txBody>
      </p:sp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5F1ED6C7-1AB0-41D1-AF4C-231707B683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3806112"/>
              </p:ext>
            </p:extLst>
          </p:nvPr>
        </p:nvGraphicFramePr>
        <p:xfrm>
          <a:off x="5202414" y="373380"/>
          <a:ext cx="6424056" cy="3512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Inhaltsplatzhalter 2">
                <a:extLst>
                  <a:ext uri="{FF2B5EF4-FFF2-40B4-BE49-F238E27FC236}">
                    <a16:creationId xmlns:a16="http://schemas.microsoft.com/office/drawing/2014/main" id="{3A5E2764-AF8F-4762-9B4B-2A1A3555BC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42559" y="4172093"/>
                <a:ext cx="6343766" cy="245364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 Abarbeitungseinheiten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-fache Beschleunigung</a:t>
                </a:r>
              </a:p>
              <a:p>
                <a:pPr lvl="1"/>
                <a:r>
                  <a:rPr lang="de-DE" dirty="0"/>
                  <a:t>Anstieg</a:t>
                </a:r>
              </a:p>
              <a:p>
                <a:pPr lvl="1"/>
                <a:r>
                  <a:rPr lang="de-DE" dirty="0"/>
                  <a:t>Stagnation</a:t>
                </a:r>
              </a:p>
              <a:p>
                <a:pPr lvl="1"/>
                <a:r>
                  <a:rPr lang="de-DE" dirty="0"/>
                  <a:t>Rückgang</a:t>
                </a:r>
              </a:p>
            </p:txBody>
          </p:sp>
        </mc:Choice>
        <mc:Fallback xmlns="">
          <p:sp>
            <p:nvSpPr>
              <p:cNvPr id="14" name="Inhaltsplatzhalter 2">
                <a:extLst>
                  <a:ext uri="{FF2B5EF4-FFF2-40B4-BE49-F238E27FC236}">
                    <a16:creationId xmlns:a16="http://schemas.microsoft.com/office/drawing/2014/main" id="{3A5E2764-AF8F-4762-9B4B-2A1A3555BC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2559" y="4172093"/>
                <a:ext cx="6343766" cy="2453640"/>
              </a:xfrm>
              <a:blipFill>
                <a:blip r:embed="rId3"/>
                <a:stretch>
                  <a:fillRect t="-39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28244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98A6C9-D949-4FFF-B3AF-5BE9E6AC6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D825CB-BD57-463E-A10C-191F16ABB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de-DE" dirty="0"/>
              <a:t>Performancesteigerung</a:t>
            </a:r>
          </a:p>
          <a:p>
            <a:r>
              <a:rPr lang="de-DE" dirty="0"/>
              <a:t>Allerdings: Mehraufwand</a:t>
            </a:r>
          </a:p>
          <a:p>
            <a:pPr lvl="1"/>
            <a:r>
              <a:rPr lang="de-DE" sz="2000" dirty="0"/>
              <a:t>„</a:t>
            </a:r>
            <a:r>
              <a:rPr lang="de-DE" sz="2000" i="1" dirty="0"/>
              <a:t>Weniger ist mehr</a:t>
            </a:r>
            <a:r>
              <a:rPr lang="de-DE" sz="20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00868633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45E29B-B971-41C6-A57B-B29BBB10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9">
            <a:extLst>
              <a:ext uri="{FF2B5EF4-FFF2-40B4-BE49-F238E27FC236}">
                <a16:creationId xmlns:a16="http://schemas.microsoft.com/office/drawing/2014/main" id="{4C76015D-CFEA-4204-9A50-352560FFC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7325C43C-72B5-4DC9-B386-90859B58B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5AD9A4-5AF5-48C4-BC2A-635316433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AF4A3D62-D56C-4A32-8C75-100D383EC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1F47E4-066D-4C27-98C8-B2B2C7B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8772"/>
            <a:ext cx="12192000" cy="39804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760505"/>
            <a:ext cx="10515600" cy="935025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solidFill>
                  <a:schemeClr val="tx2"/>
                </a:solidFill>
              </a:rPr>
              <a:t>Begriffserklärung</a:t>
            </a:r>
            <a:endParaRPr lang="de-DE" sz="3200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84952" y="3012928"/>
            <a:ext cx="7422096" cy="2109445"/>
          </a:xfrm>
        </p:spPr>
        <p:txBody>
          <a:bodyPr>
            <a:normAutofit/>
          </a:bodyPr>
          <a:lstStyle/>
          <a:p>
            <a:pPr lvl="0"/>
            <a:r>
              <a:rPr lang="de-DE" dirty="0">
                <a:solidFill>
                  <a:schemeClr val="tx2"/>
                </a:solidFill>
              </a:rPr>
              <a:t>„</a:t>
            </a:r>
            <a:r>
              <a:rPr lang="de-DE" b="1" dirty="0">
                <a:solidFill>
                  <a:schemeClr val="tx2"/>
                </a:solidFill>
              </a:rPr>
              <a:t>Paralleles Programmierparadigma</a:t>
            </a:r>
            <a:r>
              <a:rPr lang="de-DE" dirty="0">
                <a:solidFill>
                  <a:schemeClr val="tx2"/>
                </a:solidFill>
              </a:rPr>
              <a:t>“</a:t>
            </a:r>
          </a:p>
          <a:p>
            <a:pPr lvl="1"/>
            <a:r>
              <a:rPr lang="de-DE" sz="2800" i="1" dirty="0">
                <a:solidFill>
                  <a:schemeClr val="tx2"/>
                </a:solidFill>
              </a:rPr>
              <a:t>Sequenziell</a:t>
            </a:r>
            <a:r>
              <a:rPr lang="de-DE" sz="2800" dirty="0">
                <a:solidFill>
                  <a:schemeClr val="tx2"/>
                </a:solidFill>
              </a:rPr>
              <a:t>, </a:t>
            </a:r>
            <a:r>
              <a:rPr lang="de-DE" sz="2800" i="1" dirty="0">
                <a:solidFill>
                  <a:schemeClr val="tx2"/>
                </a:solidFill>
              </a:rPr>
              <a:t>Parallel</a:t>
            </a:r>
          </a:p>
          <a:p>
            <a:pPr lvl="1"/>
            <a:r>
              <a:rPr lang="de-DE" sz="2800" i="1" dirty="0">
                <a:solidFill>
                  <a:schemeClr val="tx2"/>
                </a:solidFill>
              </a:rPr>
              <a:t>(Programmier-) Paradigma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0295F3B-6832-43AC-B916-32E7FCB34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21" y="1707801"/>
            <a:ext cx="3554465" cy="93502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E759715-FB17-4BB1-9383-C55969F4A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539" y="4188426"/>
            <a:ext cx="3554465" cy="98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06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draußen, Gras, Natur, Himmel enthält.&#10;&#10;Mit sehr hoher Zuverlässigkeit generierte Beschreibung">
            <a:extLst>
              <a:ext uri="{FF2B5EF4-FFF2-40B4-BE49-F238E27FC236}">
                <a16:creationId xmlns:a16="http://schemas.microsoft.com/office/drawing/2014/main" id="{5AFE56C2-3470-4E7E-8E5D-CBD6EF09D6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4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9F7276B0-AE08-4B4C-B949-2DA09C55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14E89E-40DB-435E-9F77-EE444AD2F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5" y="3417573"/>
            <a:ext cx="5059865" cy="2619839"/>
          </a:xfrm>
        </p:spPr>
        <p:txBody>
          <a:bodyPr anchor="ctr">
            <a:normAutofit/>
          </a:bodyPr>
          <a:lstStyle/>
          <a:p>
            <a:r>
              <a:rPr lang="de-DE" dirty="0"/>
              <a:t>Verlangen nach Beschleunigung</a:t>
            </a:r>
          </a:p>
          <a:p>
            <a:r>
              <a:rPr lang="de-DE" dirty="0"/>
              <a:t>Rechner erreichen Grenzen</a:t>
            </a:r>
          </a:p>
          <a:p>
            <a:r>
              <a:rPr lang="de-DE" dirty="0"/>
              <a:t>Nachahmung der Natur</a:t>
            </a:r>
          </a:p>
          <a:p>
            <a:pPr lvl="1"/>
            <a:r>
              <a:rPr lang="de-DE" sz="2000" dirty="0"/>
              <a:t>Parallelität</a:t>
            </a:r>
          </a:p>
        </p:txBody>
      </p:sp>
    </p:spTree>
    <p:extLst>
      <p:ext uri="{BB962C8B-B14F-4D97-AF65-F5344CB8AC3E}">
        <p14:creationId xmlns:p14="http://schemas.microsoft.com/office/powerpoint/2010/main" val="311322387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http://www.lachiavedisophia.com/wp-content/uploads/2014/08/url-4-w855h425@2x.jpeg">
            <a:extLst>
              <a:ext uri="{FF2B5EF4-FFF2-40B4-BE49-F238E27FC236}">
                <a16:creationId xmlns:a16="http://schemas.microsoft.com/office/drawing/2014/main" id="{BC2BE055-DC23-4C32-801F-8F7D5B9A2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4" t="59915" r="3271" b="5907"/>
          <a:stretch/>
        </p:blipFill>
        <p:spPr bwMode="auto">
          <a:xfrm>
            <a:off x="7754138" y="4123800"/>
            <a:ext cx="4042409" cy="97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lachiavedisophia.com/wp-content/uploads/2014/08/url-4-w855h425@2x.jpeg">
            <a:extLst>
              <a:ext uri="{FF2B5EF4-FFF2-40B4-BE49-F238E27FC236}">
                <a16:creationId xmlns:a16="http://schemas.microsoft.com/office/drawing/2014/main" id="{CA66FF45-0E8A-466E-A1F1-707E2C165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9" t="1013" r="5726" b="73671"/>
          <a:stretch/>
        </p:blipFill>
        <p:spPr bwMode="auto">
          <a:xfrm>
            <a:off x="7754137" y="1985238"/>
            <a:ext cx="4042410" cy="74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119F5D-618B-496B-B4CC-887D652D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de-DE" dirty="0"/>
              <a:t>Grundlegende Idee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7F855E7-7A2A-4FA6-A507-F6CD1A6101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968246"/>
              </p:ext>
            </p:extLst>
          </p:nvPr>
        </p:nvGraphicFramePr>
        <p:xfrm>
          <a:off x="821515" y="2121762"/>
          <a:ext cx="6204984" cy="3626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420933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1E9A5DB0-6C6C-41C2-84F5-DEAD2E8EDAF5}"/>
              </a:ext>
            </a:extLst>
          </p:cNvPr>
          <p:cNvSpPr/>
          <p:nvPr/>
        </p:nvSpPr>
        <p:spPr>
          <a:xfrm>
            <a:off x="2233763" y="2496392"/>
            <a:ext cx="5863864" cy="3381130"/>
          </a:xfrm>
          <a:prstGeom prst="rect">
            <a:avLst/>
          </a:prstGeom>
          <a:solidFill>
            <a:srgbClr val="996633"/>
          </a:solidFill>
          <a:ln>
            <a:solidFill>
              <a:srgbClr val="6633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e-DE" sz="4200" dirty="0"/>
              <a:t>Analogie: Mähen</a:t>
            </a:r>
          </a:p>
        </p:txBody>
      </p:sp>
      <p:pic>
        <p:nvPicPr>
          <p:cNvPr id="3074" name="Picture 2" descr="https://d30y9cdsu7xlg0.cloudfront.net/png/64736-200.png">
            <a:extLst>
              <a:ext uri="{FF2B5EF4-FFF2-40B4-BE49-F238E27FC236}">
                <a16:creationId xmlns:a16="http://schemas.microsoft.com/office/drawing/2014/main" id="{485A2F93-0363-4BC5-BFE5-5480287C8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0" b="8501"/>
          <a:stretch/>
        </p:blipFill>
        <p:spPr bwMode="auto">
          <a:xfrm flipH="1">
            <a:off x="9203721" y="2847974"/>
            <a:ext cx="156353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16B1F9B-9800-4D34-81F2-4A560A8B9E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"/>
          <a:stretch/>
        </p:blipFill>
        <p:spPr>
          <a:xfrm>
            <a:off x="2378625" y="4951719"/>
            <a:ext cx="937747" cy="78713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1B1922C-775F-424F-A105-3897517BD1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"/>
          <a:stretch/>
        </p:blipFill>
        <p:spPr>
          <a:xfrm>
            <a:off x="3926192" y="4951719"/>
            <a:ext cx="937747" cy="78713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3A5DAE4-346F-47F7-8C60-8FE72AA1675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"/>
          <a:stretch/>
        </p:blipFill>
        <p:spPr>
          <a:xfrm>
            <a:off x="5473759" y="4956433"/>
            <a:ext cx="937747" cy="78713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09EBD24-0A99-4331-8108-8CBA209BE2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"/>
          <a:stretch/>
        </p:blipFill>
        <p:spPr>
          <a:xfrm>
            <a:off x="7021326" y="4951719"/>
            <a:ext cx="937747" cy="78713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F45E617-8A11-49ED-8B91-BF5DA03EF5C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"/>
          <a:stretch/>
        </p:blipFill>
        <p:spPr>
          <a:xfrm>
            <a:off x="2378625" y="3825222"/>
            <a:ext cx="937747" cy="78713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77B6F3A-D16C-4A8D-A12C-B07D5B85FFC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"/>
          <a:stretch/>
        </p:blipFill>
        <p:spPr>
          <a:xfrm>
            <a:off x="3926192" y="3825222"/>
            <a:ext cx="937747" cy="787138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03B949B-DFE3-4F60-B081-5EA91886CF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"/>
          <a:stretch/>
        </p:blipFill>
        <p:spPr>
          <a:xfrm>
            <a:off x="5473759" y="3829936"/>
            <a:ext cx="937747" cy="78713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A2E15384-3BF0-4297-B652-0D9DB36367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"/>
          <a:stretch/>
        </p:blipFill>
        <p:spPr>
          <a:xfrm>
            <a:off x="7021326" y="3825222"/>
            <a:ext cx="937747" cy="78713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4DD8530-AD17-4430-A2DD-6426334BFB5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"/>
          <a:stretch/>
        </p:blipFill>
        <p:spPr>
          <a:xfrm>
            <a:off x="2378625" y="2658655"/>
            <a:ext cx="937747" cy="78713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99DE257-8EA5-4210-B394-789AFFA8A07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"/>
          <a:stretch/>
        </p:blipFill>
        <p:spPr>
          <a:xfrm>
            <a:off x="3926192" y="2658655"/>
            <a:ext cx="937747" cy="787138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E3630B34-95FB-4B59-ACB3-2D4E1BBEAF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"/>
          <a:stretch/>
        </p:blipFill>
        <p:spPr>
          <a:xfrm>
            <a:off x="5473759" y="2663369"/>
            <a:ext cx="937747" cy="787138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47420846-4085-43E3-82EA-74B8856D3D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"/>
          <a:stretch/>
        </p:blipFill>
        <p:spPr>
          <a:xfrm>
            <a:off x="7021326" y="2658655"/>
            <a:ext cx="937747" cy="78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05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>
            <a:extLst>
              <a:ext uri="{FF2B5EF4-FFF2-40B4-BE49-F238E27FC236}">
                <a16:creationId xmlns:a16="http://schemas.microsoft.com/office/drawing/2014/main" id="{9B02897C-B94C-4B40-8920-19834DB18E01}"/>
              </a:ext>
            </a:extLst>
          </p:cNvPr>
          <p:cNvSpPr/>
          <p:nvPr/>
        </p:nvSpPr>
        <p:spPr>
          <a:xfrm>
            <a:off x="2233763" y="2496392"/>
            <a:ext cx="5863864" cy="3381130"/>
          </a:xfrm>
          <a:prstGeom prst="rect">
            <a:avLst/>
          </a:prstGeom>
          <a:solidFill>
            <a:srgbClr val="996633"/>
          </a:solidFill>
          <a:ln>
            <a:solidFill>
              <a:srgbClr val="6633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9130316" cy="1325563"/>
          </a:xfrm>
        </p:spPr>
        <p:txBody>
          <a:bodyPr>
            <a:normAutofit/>
          </a:bodyPr>
          <a:lstStyle/>
          <a:p>
            <a:r>
              <a:rPr lang="de-DE" sz="4200" dirty="0"/>
              <a:t>Analogie: Mähen – Sequentielle Lösung</a:t>
            </a:r>
          </a:p>
        </p:txBody>
      </p:sp>
      <p:pic>
        <p:nvPicPr>
          <p:cNvPr id="3074" name="Picture 2" descr="https://d30y9cdsu7xlg0.cloudfront.net/png/64736-200.png">
            <a:extLst>
              <a:ext uri="{FF2B5EF4-FFF2-40B4-BE49-F238E27FC236}">
                <a16:creationId xmlns:a16="http://schemas.microsoft.com/office/drawing/2014/main" id="{485A2F93-0363-4BC5-BFE5-5480287C8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0" b="8501"/>
          <a:stretch/>
        </p:blipFill>
        <p:spPr bwMode="auto">
          <a:xfrm flipH="1">
            <a:off x="9203721" y="2847974"/>
            <a:ext cx="156353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523C06EC-395D-4F0B-8B47-01FF85D8444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"/>
          <a:stretch/>
        </p:blipFill>
        <p:spPr>
          <a:xfrm>
            <a:off x="2377505" y="4948312"/>
            <a:ext cx="937747" cy="787138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695B31E1-9F13-4F3D-954A-9BE2719795E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"/>
          <a:stretch/>
        </p:blipFill>
        <p:spPr>
          <a:xfrm>
            <a:off x="3925072" y="4948312"/>
            <a:ext cx="937747" cy="78713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89E0CF2C-45DF-459C-8B00-0D5D8A828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"/>
          <a:stretch/>
        </p:blipFill>
        <p:spPr>
          <a:xfrm>
            <a:off x="5472639" y="4953026"/>
            <a:ext cx="937747" cy="787138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7764D054-93DA-4DCA-A46A-808BCDEC2D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"/>
          <a:stretch/>
        </p:blipFill>
        <p:spPr>
          <a:xfrm>
            <a:off x="7020206" y="4948312"/>
            <a:ext cx="937747" cy="78713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5E5B91FC-5F93-4C23-B88D-FAD648E116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"/>
          <a:stretch/>
        </p:blipFill>
        <p:spPr>
          <a:xfrm>
            <a:off x="2377505" y="3821815"/>
            <a:ext cx="937747" cy="787138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4E1F21CE-C79A-42E4-B52D-99AFAC500ED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"/>
          <a:stretch/>
        </p:blipFill>
        <p:spPr>
          <a:xfrm>
            <a:off x="3925072" y="3821815"/>
            <a:ext cx="937747" cy="787138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B8C51651-CE45-4AD1-A1AA-ACEE748050E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"/>
          <a:stretch/>
        </p:blipFill>
        <p:spPr>
          <a:xfrm>
            <a:off x="5472639" y="3826529"/>
            <a:ext cx="937747" cy="787138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36323910-53E9-4958-ABA7-C54C6E27169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"/>
          <a:stretch/>
        </p:blipFill>
        <p:spPr>
          <a:xfrm>
            <a:off x="7020206" y="3821815"/>
            <a:ext cx="937747" cy="787138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DFF46485-72E5-44FC-8B12-DC9D3421558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"/>
          <a:stretch/>
        </p:blipFill>
        <p:spPr>
          <a:xfrm>
            <a:off x="2377505" y="2655248"/>
            <a:ext cx="937747" cy="787138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8AF936A3-FBE4-4ADE-A103-3EDC55C6F0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"/>
          <a:stretch/>
        </p:blipFill>
        <p:spPr>
          <a:xfrm>
            <a:off x="3925072" y="2655248"/>
            <a:ext cx="937747" cy="787138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B91D2CF-1559-42D3-B792-1A2BFF2FB41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"/>
          <a:stretch/>
        </p:blipFill>
        <p:spPr>
          <a:xfrm>
            <a:off x="5472639" y="2659962"/>
            <a:ext cx="937747" cy="787138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6D33591E-4644-4A73-BA6B-E0774EF534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"/>
          <a:stretch/>
        </p:blipFill>
        <p:spPr>
          <a:xfrm>
            <a:off x="7020206" y="2655248"/>
            <a:ext cx="937747" cy="787138"/>
          </a:xfrm>
          <a:prstGeom prst="rect">
            <a:avLst/>
          </a:prstGeom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6C729AF4-F7E0-4CA5-B4A1-997C3FB20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368" y="2580691"/>
            <a:ext cx="1165512" cy="9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FC130B9-5CAB-44BB-BBEA-02EE38D66B78}"/>
              </a:ext>
            </a:extLst>
          </p:cNvPr>
          <p:cNvSpPr txBox="1"/>
          <p:nvPr/>
        </p:nvSpPr>
        <p:spPr>
          <a:xfrm>
            <a:off x="10449587" y="5946556"/>
            <a:ext cx="1362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00:00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1D73F11-665B-4A2D-96CA-ECC0688EDD4B}"/>
              </a:ext>
            </a:extLst>
          </p:cNvPr>
          <p:cNvSpPr txBox="1"/>
          <p:nvPr/>
        </p:nvSpPr>
        <p:spPr>
          <a:xfrm>
            <a:off x="10449587" y="5946556"/>
            <a:ext cx="1362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00:01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93E6592-D79F-4539-8DE2-C0AA549A54B9}"/>
              </a:ext>
            </a:extLst>
          </p:cNvPr>
          <p:cNvSpPr txBox="1"/>
          <p:nvPr/>
        </p:nvSpPr>
        <p:spPr>
          <a:xfrm>
            <a:off x="10449587" y="5946556"/>
            <a:ext cx="1362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00:02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C2EC724-F078-4262-9FE4-B4829F5916C7}"/>
              </a:ext>
            </a:extLst>
          </p:cNvPr>
          <p:cNvSpPr txBox="1"/>
          <p:nvPr/>
        </p:nvSpPr>
        <p:spPr>
          <a:xfrm>
            <a:off x="10449587" y="5946556"/>
            <a:ext cx="1362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00:03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A5C27B8-ECCF-4B88-9322-40DD3B61B0C8}"/>
              </a:ext>
            </a:extLst>
          </p:cNvPr>
          <p:cNvSpPr txBox="1"/>
          <p:nvPr/>
        </p:nvSpPr>
        <p:spPr>
          <a:xfrm>
            <a:off x="10449587" y="5946556"/>
            <a:ext cx="1362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00:04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5D80DAA8-F506-4DAE-8AFF-86DC74297C79}"/>
              </a:ext>
            </a:extLst>
          </p:cNvPr>
          <p:cNvSpPr txBox="1"/>
          <p:nvPr/>
        </p:nvSpPr>
        <p:spPr>
          <a:xfrm>
            <a:off x="10449587" y="5956257"/>
            <a:ext cx="1362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00:11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4DF7165-1469-4C74-BA06-68D5F2132C40}"/>
              </a:ext>
            </a:extLst>
          </p:cNvPr>
          <p:cNvSpPr txBox="1"/>
          <p:nvPr/>
        </p:nvSpPr>
        <p:spPr>
          <a:xfrm>
            <a:off x="10449587" y="5951702"/>
            <a:ext cx="1362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00:05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BAA1DF7-259D-46FF-AD41-3D57363A56A7}"/>
              </a:ext>
            </a:extLst>
          </p:cNvPr>
          <p:cNvSpPr txBox="1"/>
          <p:nvPr/>
        </p:nvSpPr>
        <p:spPr>
          <a:xfrm>
            <a:off x="10449587" y="5951702"/>
            <a:ext cx="1362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00:06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BB58F4F0-BCF1-4678-8190-DE8FA8C1E8B8}"/>
              </a:ext>
            </a:extLst>
          </p:cNvPr>
          <p:cNvSpPr txBox="1"/>
          <p:nvPr/>
        </p:nvSpPr>
        <p:spPr>
          <a:xfrm>
            <a:off x="10449587" y="5951702"/>
            <a:ext cx="1362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00:07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07DD265-83C2-4FAA-B57A-4DC5E35515C0}"/>
              </a:ext>
            </a:extLst>
          </p:cNvPr>
          <p:cNvSpPr txBox="1"/>
          <p:nvPr/>
        </p:nvSpPr>
        <p:spPr>
          <a:xfrm>
            <a:off x="10449587" y="5956257"/>
            <a:ext cx="1362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00:08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8D9EA8D-F8F8-4077-A875-842EAAABA4D2}"/>
              </a:ext>
            </a:extLst>
          </p:cNvPr>
          <p:cNvSpPr txBox="1"/>
          <p:nvPr/>
        </p:nvSpPr>
        <p:spPr>
          <a:xfrm>
            <a:off x="10449587" y="5941410"/>
            <a:ext cx="1362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00:09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29C1C9D5-3934-4567-9CAA-344E0592D3A7}"/>
              </a:ext>
            </a:extLst>
          </p:cNvPr>
          <p:cNvSpPr txBox="1"/>
          <p:nvPr/>
        </p:nvSpPr>
        <p:spPr>
          <a:xfrm>
            <a:off x="10449587" y="5948834"/>
            <a:ext cx="1362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00:10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7605F981-A9B3-4A81-847F-D4776572D93F}"/>
              </a:ext>
            </a:extLst>
          </p:cNvPr>
          <p:cNvSpPr txBox="1"/>
          <p:nvPr/>
        </p:nvSpPr>
        <p:spPr>
          <a:xfrm>
            <a:off x="10449587" y="5947990"/>
            <a:ext cx="1362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00:12</a:t>
            </a:r>
          </a:p>
        </p:txBody>
      </p:sp>
    </p:spTree>
    <p:extLst>
      <p:ext uri="{BB962C8B-B14F-4D97-AF65-F5344CB8AC3E}">
        <p14:creationId xmlns:p14="http://schemas.microsoft.com/office/powerpoint/2010/main" val="441200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7 -0.00046 L 0.17018 0.0016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85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018 0.00162 L 0.29635 0.0016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635 0.00162 L 0.42253 0.0016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253 0.00162 L 0.54857 -0.00162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-16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857 -0.00162 L 0.5444 0.1632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824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35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44 0.1632 L 0.4194 0.1669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185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35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94 0.1669 L 0.29401 0.16829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76" y="6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35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401 0.16829 L 0.16641 0.16482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0" y="-185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41 0.16482 L 0.17031 0.33611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8565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000"/>
                            </p:stCondLst>
                            <p:childTnLst>
                              <p:par>
                                <p:cTn id="91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031 0.33611 L 0.29687 0.33611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28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687 0.33611 L 0.42539 0.33449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19" y="-93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1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539 0.33449 L 0.54036 0.33588 " pathEditMode="relative" rAng="0" ptsTypes="AA">
                                      <p:cBhvr>
                                        <p:cTn id="1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2" y="69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40" grpId="0"/>
      <p:bldP spid="40" grpId="1"/>
      <p:bldP spid="41" grpId="0"/>
      <p:bldP spid="41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>
            <a:extLst>
              <a:ext uri="{FF2B5EF4-FFF2-40B4-BE49-F238E27FC236}">
                <a16:creationId xmlns:a16="http://schemas.microsoft.com/office/drawing/2014/main" id="{9B02897C-B94C-4B40-8920-19834DB18E01}"/>
              </a:ext>
            </a:extLst>
          </p:cNvPr>
          <p:cNvSpPr/>
          <p:nvPr/>
        </p:nvSpPr>
        <p:spPr>
          <a:xfrm>
            <a:off x="2233763" y="2496392"/>
            <a:ext cx="5863864" cy="3381130"/>
          </a:xfrm>
          <a:prstGeom prst="rect">
            <a:avLst/>
          </a:prstGeom>
          <a:solidFill>
            <a:srgbClr val="996633"/>
          </a:solidFill>
          <a:ln>
            <a:solidFill>
              <a:srgbClr val="6633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9130316" cy="1325563"/>
          </a:xfrm>
        </p:spPr>
        <p:txBody>
          <a:bodyPr>
            <a:normAutofit/>
          </a:bodyPr>
          <a:lstStyle/>
          <a:p>
            <a:r>
              <a:rPr lang="de-DE" sz="4200" dirty="0"/>
              <a:t>Analogie: Mähen – Parallele Lösung</a:t>
            </a:r>
          </a:p>
        </p:txBody>
      </p:sp>
      <p:pic>
        <p:nvPicPr>
          <p:cNvPr id="3074" name="Picture 2" descr="https://d30y9cdsu7xlg0.cloudfront.net/png/64736-200.png">
            <a:extLst>
              <a:ext uri="{FF2B5EF4-FFF2-40B4-BE49-F238E27FC236}">
                <a16:creationId xmlns:a16="http://schemas.microsoft.com/office/drawing/2014/main" id="{485A2F93-0363-4BC5-BFE5-5480287C8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0" b="8501"/>
          <a:stretch/>
        </p:blipFill>
        <p:spPr bwMode="auto">
          <a:xfrm flipH="1">
            <a:off x="9203721" y="2847974"/>
            <a:ext cx="156353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523C06EC-395D-4F0B-8B47-01FF85D8444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"/>
          <a:stretch/>
        </p:blipFill>
        <p:spPr>
          <a:xfrm>
            <a:off x="2377505" y="4948312"/>
            <a:ext cx="937747" cy="787138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695B31E1-9F13-4F3D-954A-9BE2719795E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"/>
          <a:stretch/>
        </p:blipFill>
        <p:spPr>
          <a:xfrm>
            <a:off x="3925072" y="4948312"/>
            <a:ext cx="937747" cy="78713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89E0CF2C-45DF-459C-8B00-0D5D8A8280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"/>
          <a:stretch/>
        </p:blipFill>
        <p:spPr>
          <a:xfrm>
            <a:off x="5472639" y="4953026"/>
            <a:ext cx="937747" cy="787138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7764D054-93DA-4DCA-A46A-808BCDEC2D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"/>
          <a:stretch/>
        </p:blipFill>
        <p:spPr>
          <a:xfrm>
            <a:off x="7020206" y="4948312"/>
            <a:ext cx="937747" cy="78713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5E5B91FC-5F93-4C23-B88D-FAD648E116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"/>
          <a:stretch/>
        </p:blipFill>
        <p:spPr>
          <a:xfrm>
            <a:off x="2377505" y="3821815"/>
            <a:ext cx="937747" cy="787138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4E1F21CE-C79A-42E4-B52D-99AFAC500ED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"/>
          <a:stretch/>
        </p:blipFill>
        <p:spPr>
          <a:xfrm>
            <a:off x="3925072" y="3821815"/>
            <a:ext cx="937747" cy="787138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B8C51651-CE45-4AD1-A1AA-ACEE748050E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"/>
          <a:stretch/>
        </p:blipFill>
        <p:spPr>
          <a:xfrm>
            <a:off x="5472639" y="3826529"/>
            <a:ext cx="937747" cy="787138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36323910-53E9-4958-ABA7-C54C6E27169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"/>
          <a:stretch/>
        </p:blipFill>
        <p:spPr>
          <a:xfrm>
            <a:off x="7020206" y="3821815"/>
            <a:ext cx="937747" cy="787138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DFF46485-72E5-44FC-8B12-DC9D3421558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"/>
          <a:stretch/>
        </p:blipFill>
        <p:spPr>
          <a:xfrm>
            <a:off x="2377505" y="2655248"/>
            <a:ext cx="937747" cy="787138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8AF936A3-FBE4-4ADE-A103-3EDC55C6F0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"/>
          <a:stretch/>
        </p:blipFill>
        <p:spPr>
          <a:xfrm>
            <a:off x="3925072" y="2655248"/>
            <a:ext cx="937747" cy="787138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B91D2CF-1559-42D3-B792-1A2BFF2FB41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"/>
          <a:stretch/>
        </p:blipFill>
        <p:spPr>
          <a:xfrm>
            <a:off x="5472639" y="2659962"/>
            <a:ext cx="937747" cy="787138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6D33591E-4644-4A73-BA6B-E0774EF534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"/>
          <a:stretch/>
        </p:blipFill>
        <p:spPr>
          <a:xfrm>
            <a:off x="7020206" y="2655248"/>
            <a:ext cx="937747" cy="787138"/>
          </a:xfrm>
          <a:prstGeom prst="rect">
            <a:avLst/>
          </a:prstGeom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6C729AF4-F7E0-4CA5-B4A1-997C3FB20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368" y="2580691"/>
            <a:ext cx="1165512" cy="9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58E75414-7501-4F92-99FA-EC91D6D75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368" y="3749112"/>
            <a:ext cx="1165512" cy="9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4782E636-43DC-46BE-ADAE-1EDFB6ABF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510" y="4875609"/>
            <a:ext cx="1165512" cy="9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CAD8C7B7-A496-4076-8F47-168E0A15FF4E}"/>
              </a:ext>
            </a:extLst>
          </p:cNvPr>
          <p:cNvSpPr txBox="1"/>
          <p:nvPr/>
        </p:nvSpPr>
        <p:spPr>
          <a:xfrm>
            <a:off x="10449587" y="5946556"/>
            <a:ext cx="1362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00:00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9EB4B19-5242-4D58-B18C-CD8399D89CA6}"/>
              </a:ext>
            </a:extLst>
          </p:cNvPr>
          <p:cNvSpPr txBox="1"/>
          <p:nvPr/>
        </p:nvSpPr>
        <p:spPr>
          <a:xfrm>
            <a:off x="10449587" y="5946556"/>
            <a:ext cx="1362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00:01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C4974F7-2D28-492C-BEF8-6B022D9BA2C0}"/>
              </a:ext>
            </a:extLst>
          </p:cNvPr>
          <p:cNvSpPr txBox="1"/>
          <p:nvPr/>
        </p:nvSpPr>
        <p:spPr>
          <a:xfrm>
            <a:off x="10449587" y="5946556"/>
            <a:ext cx="1362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00:02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06B4706-88B7-4C57-86E6-BD6CD0EDEC9D}"/>
              </a:ext>
            </a:extLst>
          </p:cNvPr>
          <p:cNvSpPr txBox="1"/>
          <p:nvPr/>
        </p:nvSpPr>
        <p:spPr>
          <a:xfrm>
            <a:off x="10449587" y="5946556"/>
            <a:ext cx="1362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00:03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32D5F6-C31C-42FB-B43F-BA85B577C9D5}"/>
              </a:ext>
            </a:extLst>
          </p:cNvPr>
          <p:cNvSpPr txBox="1"/>
          <p:nvPr/>
        </p:nvSpPr>
        <p:spPr>
          <a:xfrm>
            <a:off x="10449587" y="5946556"/>
            <a:ext cx="1362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00:04</a:t>
            </a:r>
          </a:p>
        </p:txBody>
      </p:sp>
    </p:spTree>
    <p:extLst>
      <p:ext uri="{BB962C8B-B14F-4D97-AF65-F5344CB8AC3E}">
        <p14:creationId xmlns:p14="http://schemas.microsoft.com/office/powerpoint/2010/main" val="1806726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7 -0.00046 L 0.17018 0.0016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85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7 -0.00046 L 0.17018 0.0016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85" y="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7 -0.00047 L 0.17018 0.0016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85" y="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018 0.00162 L 0.29635 0.0016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018 0.00162 L 0.29635 0.00162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018 0.00162 L 0.29635 0.00162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635 0.00162 L 0.42253 0.00162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635 0.00162 L 0.42253 0.00162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635 0.00162 L 0.42252 0.00162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253 0.00162 L 0.53815 -0.00208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81" y="-185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253 0.00162 L 0.53919 0.00255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46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252 0.00162 L 0.53763 0.00254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55" y="46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4" grpId="1"/>
      <p:bldP spid="39" grpId="0"/>
      <p:bldP spid="39" grpId="1"/>
      <p:bldP spid="40" grpId="0"/>
      <p:bldP spid="40" grpId="1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Analogie: Mähen – Fazit</a:t>
            </a:r>
          </a:p>
        </p:txBody>
      </p:sp>
      <p:graphicFrame>
        <p:nvGraphicFramePr>
          <p:cNvPr id="75" name="Inhaltsplatzhalter 2">
            <a:extLst>
              <a:ext uri="{FF2B5EF4-FFF2-40B4-BE49-F238E27FC236}">
                <a16:creationId xmlns:a16="http://schemas.microsoft.com/office/drawing/2014/main" id="{E8C4C10B-0298-4659-A2F7-19C2ABAC7F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377597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F34EAC83-9CB4-4CB9-B989-18C5476F4575}"/>
              </a:ext>
            </a:extLst>
          </p:cNvPr>
          <p:cNvSpPr txBox="1"/>
          <p:nvPr/>
        </p:nvSpPr>
        <p:spPr>
          <a:xfrm>
            <a:off x="7574436" y="3075057"/>
            <a:ext cx="52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C4ACFB5-AEA8-4C30-B668-3427557C0C37}"/>
              </a:ext>
            </a:extLst>
          </p:cNvPr>
          <p:cNvSpPr txBox="1"/>
          <p:nvPr/>
        </p:nvSpPr>
        <p:spPr>
          <a:xfrm>
            <a:off x="8685081" y="3075057"/>
            <a:ext cx="527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33147364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Vektorgrafiken enthält.&#10;&#10;Mit hoher Zuverlässigkeit generierte Beschreibung">
            <a:extLst>
              <a:ext uri="{FF2B5EF4-FFF2-40B4-BE49-F238E27FC236}">
                <a16:creationId xmlns:a16="http://schemas.microsoft.com/office/drawing/2014/main" id="{7181A138-C303-4839-949E-EA7765F1B8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67" b="1340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8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64BEE145-416E-4EF9-9B97-02BBE7E7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Eigene Forschung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EB71D1-40FA-4E39-8217-F7E52E182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5248402" cy="2619839"/>
          </a:xfrm>
        </p:spPr>
        <p:txBody>
          <a:bodyPr anchor="ctr">
            <a:normAutofit/>
          </a:bodyPr>
          <a:lstStyle/>
          <a:p>
            <a:r>
              <a:rPr lang="de-DE" dirty="0"/>
              <a:t>Problem: Ermittlung von Primzahlen</a:t>
            </a:r>
          </a:p>
          <a:p>
            <a:r>
              <a:rPr lang="de-DE" dirty="0"/>
              <a:t>Lösung mit Parallelverarbeitung</a:t>
            </a:r>
          </a:p>
          <a:p>
            <a:r>
              <a:rPr lang="de-DE" dirty="0"/>
              <a:t>Zeitmessung, Betrachtung der Beschleunigung</a:t>
            </a:r>
          </a:p>
        </p:txBody>
      </p:sp>
    </p:spTree>
    <p:extLst>
      <p:ext uri="{BB962C8B-B14F-4D97-AF65-F5344CB8AC3E}">
        <p14:creationId xmlns:p14="http://schemas.microsoft.com/office/powerpoint/2010/main" val="15876586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138</Words>
  <Application>Microsoft Office PowerPoint</Application>
  <PresentationFormat>Breitbild</PresentationFormat>
  <Paragraphs>60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</vt:lpstr>
      <vt:lpstr>Paralleles Programmierparadigma</vt:lpstr>
      <vt:lpstr>Begriffserklärung</vt:lpstr>
      <vt:lpstr>Motivation</vt:lpstr>
      <vt:lpstr>Grundlegende Idee</vt:lpstr>
      <vt:lpstr>Analogie: Mähen</vt:lpstr>
      <vt:lpstr>Analogie: Mähen – Sequentielle Lösung</vt:lpstr>
      <vt:lpstr>Analogie: Mähen – Parallele Lösung</vt:lpstr>
      <vt:lpstr>Analogie: Mähen – Fazit</vt:lpstr>
      <vt:lpstr>Eigene Forschung</vt:lpstr>
      <vt:lpstr>Forschungs-Ergebnisse</vt:lpstr>
      <vt:lpstr>Zusammenfassung</vt:lpstr>
    </vt:vector>
  </TitlesOfParts>
  <Company>Autonome Provinz Bozen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Transportschicht von TCP/IP</dc:title>
  <dc:creator>Mittermair, Thomas</dc:creator>
  <cp:lastModifiedBy>Thomas Mittermair</cp:lastModifiedBy>
  <cp:revision>99</cp:revision>
  <dcterms:created xsi:type="dcterms:W3CDTF">2017-09-08T11:04:26Z</dcterms:created>
  <dcterms:modified xsi:type="dcterms:W3CDTF">2018-06-27T10:09:20Z</dcterms:modified>
</cp:coreProperties>
</file>