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6" r:id="rId3"/>
    <p:sldId id="258" r:id="rId5"/>
    <p:sldId id="304" r:id="rId6"/>
    <p:sldId id="257" r:id="rId7"/>
    <p:sldId id="260" r:id="rId8"/>
    <p:sldId id="263" r:id="rId9"/>
    <p:sldId id="261" r:id="rId10"/>
    <p:sldId id="348" r:id="rId11"/>
    <p:sldId id="259" r:id="rId12"/>
    <p:sldId id="262" r:id="rId13"/>
    <p:sldId id="287" r:id="rId14"/>
    <p:sldId id="277" r:id="rId15"/>
    <p:sldId id="283" r:id="rId16"/>
    <p:sldId id="343" r:id="rId17"/>
    <p:sldId id="346" r:id="rId18"/>
    <p:sldId id="350" r:id="rId19"/>
    <p:sldId id="284" r:id="rId20"/>
    <p:sldId id="286" r:id="rId21"/>
    <p:sldId id="285" r:id="rId22"/>
    <p:sldId id="347" r:id="rId23"/>
    <p:sldId id="349" r:id="rId24"/>
    <p:sldId id="345" r:id="rId25"/>
    <p:sldId id="264" r:id="rId26"/>
    <p:sldId id="293" r:id="rId27"/>
    <p:sldId id="294" r:id="rId28"/>
    <p:sldId id="292" r:id="rId29"/>
    <p:sldId id="288" r:id="rId30"/>
    <p:sldId id="295" r:id="rId31"/>
    <p:sldId id="310" r:id="rId32"/>
    <p:sldId id="351" r:id="rId33"/>
    <p:sldId id="311" r:id="rId34"/>
    <p:sldId id="352" r:id="rId35"/>
    <p:sldId id="353" r:id="rId36"/>
    <p:sldId id="312" r:id="rId37"/>
    <p:sldId id="296" r:id="rId38"/>
    <p:sldId id="271" r:id="rId39"/>
    <p:sldId id="269" r:id="rId40"/>
    <p:sldId id="272" r:id="rId41"/>
    <p:sldId id="297" r:id="rId42"/>
    <p:sldId id="300" r:id="rId43"/>
    <p:sldId id="301" r:id="rId44"/>
    <p:sldId id="302" r:id="rId45"/>
    <p:sldId id="303" r:id="rId46"/>
    <p:sldId id="275" r:id="rId47"/>
    <p:sldId id="265" r:id="rId48"/>
    <p:sldId id="266" r:id="rId49"/>
    <p:sldId id="308" r:id="rId50"/>
    <p:sldId id="309" r:id="rId51"/>
    <p:sldId id="336" r:id="rId52"/>
    <p:sldId id="313" r:id="rId53"/>
    <p:sldId id="337" r:id="rId54"/>
    <p:sldId id="339" r:id="rId55"/>
    <p:sldId id="321" r:id="rId56"/>
    <p:sldId id="322" r:id="rId57"/>
    <p:sldId id="338" r:id="rId58"/>
    <p:sldId id="323" r:id="rId59"/>
    <p:sldId id="341" r:id="rId60"/>
    <p:sldId id="340" r:id="rId61"/>
    <p:sldId id="329" r:id="rId62"/>
    <p:sldId id="330" r:id="rId63"/>
    <p:sldId id="331" r:id="rId64"/>
    <p:sldId id="332" r:id="rId65"/>
    <p:sldId id="333" r:id="rId66"/>
    <p:sldId id="342" r:id="rId67"/>
  </p:sldIdLst>
  <p:sldSz cx="9144000" cy="6858000" type="screen4x3"/>
  <p:notesSz cx="7023100" cy="9269730"/>
  <p:embeddedFontLst>
    <p:embeddedFont>
      <p:font typeface="Stencil" panose="040409050D0802020404" pitchFamily="82" charset="0"/>
      <p:regular r:id="rId72"/>
    </p:embeddedFont>
    <p:embeddedFont>
      <p:font typeface="Calibri" panose="020F0502020204030204" pitchFamily="34" charset="0"/>
      <p:regular r:id="rId73"/>
    </p:embeddedFont>
  </p:embeddedFont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FF66CC"/>
    <a:srgbClr val="993366"/>
    <a:srgbClr val="00CC00"/>
    <a:srgbClr val="00FF00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0"/>
    <p:restoredTop sz="84142"/>
  </p:normalViewPr>
  <p:slideViewPr>
    <p:cSldViewPr showGuides="1">
      <p:cViewPr varScale="1">
        <p:scale>
          <a:sx n="76" d="100"/>
          <a:sy n="76" d="100"/>
        </p:scale>
        <p:origin x="75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font" Target="fonts/font2.fntdata"/><Relationship Id="rId72" Type="http://schemas.openxmlformats.org/officeDocument/2006/relationships/font" Target="fonts/font1.fntdata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6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06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26500"/>
            <a:ext cx="306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85" tIns="46493" rIns="92985" bIns="46493" numCol="1" anchor="t" anchorCtr="0" compatLnSpc="1"/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85" tIns="46493" rIns="92985" bIns="46493" numCol="1" anchor="t" anchorCtr="0" compatLnSpc="1"/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95388" y="695325"/>
            <a:ext cx="4633912" cy="34750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2138"/>
            <a:ext cx="5149850" cy="4171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85" tIns="46493" rIns="92985" bIns="4649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85" tIns="46493" rIns="92985" bIns="46493" numCol="1" anchor="b" anchorCtr="0" compatLnSpc="1"/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85" tIns="46493" rIns="92985" bIns="46493" numCol="1" anchor="b" anchorCtr="0" compatLnSpc="1"/>
          <a:p>
            <a:pPr lvl="0" algn="r" defTabSz="930275">
              <a:buNone/>
            </a:pPr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985" tIns="46493" rIns="92985" bIns="46493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aint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77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477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3975"/>
            <a:ext cx="2057400" cy="627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3975"/>
            <a:ext cx="6019800" cy="627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1788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1030" name="Picture 7" descr="paint"/>
          <p:cNvPicPr>
            <a:picLocks noChangeAspect="1"/>
          </p:cNvPicPr>
          <p:nvPr/>
        </p:nvPicPr>
        <p:blipFill>
          <a:blip r:embed="rId1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139825"/>
            <a:ext cx="82296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yihui.org/animation/example/cv-ani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8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kumimoji="1" lang="en-US" altLang="en-US" sz="140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1" lang="en-US" altLang="en-US" sz="14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1026"/>
          <p:cNvSpPr>
            <a:spLocks noGrp="1"/>
          </p:cNvSpPr>
          <p:nvPr>
            <p:ph type="ctrTitle"/>
          </p:nvPr>
        </p:nvSpPr>
        <p:spPr>
          <a:xfrm>
            <a:off x="-228600" y="609600"/>
            <a:ext cx="7721600" cy="1143000"/>
          </a:xfrm>
          <a:ln/>
        </p:spPr>
        <p:txBody>
          <a:bodyPr vert="horz" wrap="square" lIns="91440" tIns="45720" rIns="91440" bIns="45720" anchor="b" anchorCtr="0"/>
          <a:p>
            <a:pPr marL="762000" indent="-762000">
              <a:buClrTx/>
              <a:buSzTx/>
              <a:buFontTx/>
            </a:pPr>
            <a:r>
              <a:rPr kumimoji="1" lang="en-US" altLang="en-US" dirty="0">
                <a:latin typeface="+mj-lt"/>
                <a:ea typeface="+mj-ea"/>
                <a:cs typeface="+mj-cs"/>
              </a:rPr>
              <a:t>	Smoothing</a:t>
            </a:r>
            <a:endParaRPr kumimoji="1" lang="en-US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125" name="Picture 1028" descr="j00909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8" y="2009775"/>
            <a:ext cx="4672012" cy="446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AutoShape 9"/>
          <p:cNvSpPr/>
          <p:nvPr/>
        </p:nvSpPr>
        <p:spPr>
          <a:xfrm>
            <a:off x="3733800" y="1219200"/>
            <a:ext cx="3886200" cy="1143000"/>
          </a:xfrm>
          <a:prstGeom prst="wedgeRoundRectCallout">
            <a:avLst>
              <a:gd name="adj1" fmla="val -61986"/>
              <a:gd name="adj2" fmla="val 114606"/>
              <a:gd name="adj3" fmla="val 16667"/>
            </a:avLst>
          </a:prstGeom>
          <a:solidFill>
            <a:srgbClr val="FFFFFF">
              <a:alpha val="61960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2" name="Rectangle 1027"/>
          <p:cNvSpPr>
            <a:spLocks noGrp="1"/>
          </p:cNvSpPr>
          <p:nvPr>
            <p:ph type="subTitle" idx="1"/>
          </p:nvPr>
        </p:nvSpPr>
        <p:spPr>
          <a:xfrm>
            <a:off x="3886200" y="1200150"/>
            <a:ext cx="4191000" cy="1771650"/>
          </a:xfrm>
          <a:ln/>
        </p:spPr>
        <p:txBody>
          <a:bodyPr vert="horz" wrap="square" lIns="91440" tIns="45720" rIns="91440" bIns="45720" anchor="t" anchorCtr="0"/>
          <a:p>
            <a:pPr>
              <a:buSzTx/>
            </a:pPr>
            <a:r>
              <a:rPr kumimoji="1" lang="en-US" altLang="en-US" sz="2400" dirty="0">
                <a:latin typeface="Arial Black" panose="020B0A04020102020204" pitchFamily="34" charset="0"/>
                <a:ea typeface="+mn-ea"/>
                <a:cs typeface="+mn-cs"/>
              </a:rPr>
              <a:t>This dark art is why NLP is taught in the engineering school.</a:t>
            </a:r>
            <a:endParaRPr kumimoji="1" lang="en-US" altLang="en-US" sz="2400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6900" y="2655888"/>
            <a:ext cx="3238500" cy="3138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If you saw something happen 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 out of 3 times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, is its probability really 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1/3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If you saw something happen 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0 out of 3 times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, is its probability really 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If you saw something happen 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3 out of 3 times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, is its probability really 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5943600"/>
            <a:ext cx="44307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Stencil" panose="040409050D0802020404" pitchFamily="82" charset="0"/>
              </a:rPr>
              <a:t>Relative frequency estimation</a:t>
            </a:r>
            <a:endParaRPr lang="en-US" altLang="en-US" sz="2000" dirty="0">
              <a:solidFill>
                <a:srgbClr val="FF0000"/>
              </a:solidFill>
              <a:latin typeface="Stencil" panose="040409050D0802020404" pitchFamily="82" charset="0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Stencil" panose="040409050D0802020404" pitchFamily="82" charset="0"/>
              </a:rPr>
              <a:t>considered harmful</a:t>
            </a:r>
            <a:endParaRPr lang="en-US" altLang="en-US" sz="2000" dirty="0">
              <a:solidFill>
                <a:srgbClr val="FF0000"/>
              </a:solidFill>
              <a:latin typeface="Stencil" panose="040409050D0802020404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7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5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2" grpId="0" build="p"/>
      <p:bldP spid="11" grpId="0" build="p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Problem with Add-</a:t>
            </a:r>
            <a:r>
              <a:rPr lang="en-US" altLang="en-US" sz="3600" dirty="0">
                <a:sym typeface="Symbol" pitchFamily="18" charset="2"/>
              </a:rPr>
              <a:t>One</a:t>
            </a:r>
            <a:r>
              <a:rPr lang="en-US" altLang="en-US" sz="3600" dirty="0"/>
              <a:t> Smoothing</a:t>
            </a:r>
            <a:endParaRPr lang="en-US" altLang="en-US" sz="3600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Suppose we’re considering 20000 word types, not 26 letters</a:t>
            </a:r>
            <a:endParaRPr lang="en-US" altLang="en-US" sz="2400" dirty="0"/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304800" y="2079625"/>
          <a:ext cx="8077200" cy="4173538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abacus  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abbot 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abduct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above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Abram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zygote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20003/20003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Problem with Add-</a:t>
            </a:r>
            <a:r>
              <a:rPr lang="en-US" altLang="en-US" sz="3600" dirty="0">
                <a:sym typeface="Symbol" pitchFamily="18" charset="2"/>
              </a:rPr>
              <a:t>One</a:t>
            </a:r>
            <a:r>
              <a:rPr lang="en-US" altLang="en-US" sz="3600" dirty="0"/>
              <a:t> Smoothing</a:t>
            </a:r>
            <a:endParaRPr lang="en-US" altLang="en-US" sz="3600" dirty="0"/>
          </a:p>
        </p:txBody>
      </p:sp>
      <p:sp>
        <p:nvSpPr>
          <p:cNvPr id="2560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5344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Suppose we’re considering 20000 word types, not 26 letters</a:t>
            </a:r>
            <a:endParaRPr lang="en-US" altLang="en-US" sz="2400" dirty="0"/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304800" y="2079625"/>
          <a:ext cx="8077200" cy="4173538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abacus  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abbot 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abduct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above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Abram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 the zygote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20003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20003/20003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47" name="Rectangle 3"/>
          <p:cNvSpPr/>
          <p:nvPr/>
        </p:nvSpPr>
        <p:spPr>
          <a:xfrm>
            <a:off x="533400" y="3657600"/>
            <a:ext cx="8686800" cy="2133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en-US" sz="2000" dirty="0">
                <a:cs typeface="Tahoma" panose="020B0604030504040204" pitchFamily="34" charset="0"/>
                <a:sym typeface="Wingdings" panose="05000000000000000000" pitchFamily="2" charset="2"/>
              </a:rPr>
              <a:t>“Novel event” = 0-count event </a:t>
            </a:r>
            <a:r>
              <a:rPr lang="en-US" altLang="en-US" sz="1800" dirty="0">
                <a:cs typeface="Tahoma" panose="020B0604030504040204" pitchFamily="34" charset="0"/>
                <a:sym typeface="Wingdings" panose="05000000000000000000" pitchFamily="2" charset="2"/>
              </a:rPr>
              <a:t>(never happened in training data)</a:t>
            </a:r>
            <a:r>
              <a:rPr lang="en-US" altLang="en-US" sz="2000" dirty="0"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US" altLang="en-US" sz="2000" dirty="0"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cs typeface="Tahoma" panose="020B0604030504040204" pitchFamily="34" charset="0"/>
                <a:sym typeface="Wingdings" panose="05000000000000000000" pitchFamily="2" charset="2"/>
              </a:rPr>
              <a:t>Here: 19998 novel events, with </a:t>
            </a:r>
            <a:r>
              <a:rPr lang="en-US" altLang="en-US" sz="2000" u="sng" dirty="0">
                <a:cs typeface="Tahoma" panose="020B0604030504040204" pitchFamily="34" charset="0"/>
                <a:sym typeface="Wingdings" panose="05000000000000000000" pitchFamily="2" charset="2"/>
              </a:rPr>
              <a:t>total</a:t>
            </a:r>
            <a:r>
              <a:rPr lang="en-US" altLang="en-US" sz="2000" dirty="0">
                <a:cs typeface="Tahoma" panose="020B0604030504040204" pitchFamily="34" charset="0"/>
                <a:sym typeface="Wingdings" panose="05000000000000000000" pitchFamily="2" charset="2"/>
              </a:rPr>
              <a:t> estimated probability 19998/20003.  </a:t>
            </a:r>
            <a:endParaRPr lang="en-US" altLang="en-US" sz="2000" dirty="0"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cs typeface="Tahoma" panose="020B0604030504040204" pitchFamily="34" charset="0"/>
                <a:sym typeface="Wingdings" panose="05000000000000000000" pitchFamily="2" charset="2"/>
              </a:rPr>
              <a:t>So add-one smoothing thinks we are extremely likely to see novel events, rather than words we’ve seen in training data.</a:t>
            </a:r>
            <a:endParaRPr lang="en-US" altLang="en-US" sz="2000" dirty="0"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cs typeface="Tahoma" panose="020B0604030504040204" pitchFamily="34" charset="0"/>
                <a:sym typeface="Wingdings" panose="05000000000000000000" pitchFamily="2" charset="2"/>
              </a:rPr>
              <a:t>It thinks this only because we have a big dictionary: 20000 possible events.</a:t>
            </a:r>
            <a:endParaRPr lang="en-US" altLang="en-US" sz="2000" dirty="0"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742950" lvl="1" indent="-285750">
              <a:buNone/>
            </a:pPr>
            <a:r>
              <a:rPr lang="en-US" altLang="en-US" sz="1800" dirty="0">
                <a:cs typeface="Tahoma" panose="020B0604030504040204" pitchFamily="34" charset="0"/>
                <a:sym typeface="Wingdings" panose="05000000000000000000" pitchFamily="2" charset="2"/>
              </a:rPr>
              <a:t>Is this a good reason?</a:t>
            </a:r>
            <a:endParaRPr lang="en-US" altLang="en-US" sz="1800" dirty="0">
              <a:ea typeface="Tahoma" panose="020B060403050404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6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13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25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336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Infinite Dictionary?</a:t>
            </a:r>
            <a:endParaRPr lang="en-US" altLang="en-US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In fact, aren’t there </a:t>
            </a:r>
            <a:r>
              <a:rPr lang="en-US" altLang="en-US" sz="2400" dirty="0">
                <a:cs typeface="Tahoma" panose="020B0604030504040204" pitchFamily="34" charset="0"/>
              </a:rPr>
              <a:t>infinitely many </a:t>
            </a:r>
            <a:r>
              <a:rPr lang="en-US" altLang="en-US" sz="2400" i="1" dirty="0">
                <a:cs typeface="Tahoma" panose="020B0604030504040204" pitchFamily="34" charset="0"/>
              </a:rPr>
              <a:t>possible</a:t>
            </a:r>
            <a:r>
              <a:rPr lang="en-US" altLang="en-US" sz="2400" dirty="0">
                <a:cs typeface="Tahoma" panose="020B0604030504040204" pitchFamily="34" charset="0"/>
              </a:rPr>
              <a:t> word types?</a:t>
            </a:r>
            <a:endParaRPr lang="en-US" altLang="en-US" sz="2400" dirty="0">
              <a:ea typeface="Tahoma" panose="020B0604030504040204" pitchFamily="34" charset="0"/>
            </a:endParaRPr>
          </a:p>
        </p:txBody>
      </p:sp>
      <p:graphicFrame>
        <p:nvGraphicFramePr>
          <p:cNvPr id="27654" name="Table 27653"/>
          <p:cNvGraphicFramePr/>
          <p:nvPr/>
        </p:nvGraphicFramePr>
        <p:xfrm>
          <a:off x="304800" y="2079625"/>
          <a:ext cx="8077200" cy="4173538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see the aaaaa  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1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1/3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2/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see the aaaab 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1/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see the aaaac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1/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see the aaaad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2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2/3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3/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see the aaaae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1/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see the zzzzz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0/3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1/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000" dirty="0">
                          <a:latin typeface="Tahoma" panose="020B0604030504040204" pitchFamily="34" charset="0"/>
                        </a:rPr>
                        <a:t>Total</a:t>
                      </a:r>
                      <a:endParaRPr lang="en-US" sz="20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800" dirty="0">
                          <a:latin typeface="Tahoma" panose="020B0604030504040204" pitchFamily="34" charset="0"/>
                        </a:rPr>
                        <a:t>3/3</a:t>
                      </a:r>
                      <a:endParaRPr lang="en-US" sz="2800" dirty="0"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2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26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</a:rPr>
                        <a:t>/(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∞+3)</a:t>
                      </a:r>
                      <a:endParaRPr lang="en-US" sz="1600" dirty="0">
                        <a:solidFill>
                          <a:srgbClr val="FF0000"/>
                        </a:solidFill>
                        <a:latin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Add-</a:t>
            </a:r>
            <a:r>
              <a:rPr lang="en-US" altLang="en-US" dirty="0">
                <a:sym typeface="Symbol" pitchFamily="18" charset="2"/>
              </a:rPr>
              <a:t>Lambda</a:t>
            </a:r>
            <a:r>
              <a:rPr lang="en-US" altLang="en-US" dirty="0"/>
              <a:t> Smoothing</a:t>
            </a:r>
            <a:endParaRPr lang="en-US" alt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563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large dictionary makes novel events too probable.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fix: Instead of adding 1 to all counts, add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 = 0.01?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This gives much less probability to novel events.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But how to pick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best value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for ?  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That is, how much should we smooth?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Symbol" pitchFamily="18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5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1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6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9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Add-0.001 Smoothing</a:t>
            </a:r>
            <a:endParaRPr lang="en-US" altLang="en-US" sz="3600" dirty="0"/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762000" y="2108200"/>
          <a:ext cx="7620000" cy="41449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xya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1.001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0.331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0.0003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0.0003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2.001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0.661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0.0003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xyz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0.0003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3.026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5" name="Rectangle 430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Doesn’t smooth much </a:t>
            </a:r>
            <a:r>
              <a:rPr lang="en-US" altLang="en-US" sz="2000" dirty="0"/>
              <a:t>(estimated distribution has high </a:t>
            </a:r>
            <a:r>
              <a:rPr lang="en-US" altLang="en-US" sz="2000" u="sng" dirty="0"/>
              <a:t>variance</a:t>
            </a:r>
            <a:r>
              <a:rPr lang="en-US" altLang="en-US" sz="2000" dirty="0"/>
              <a:t>)</a:t>
            </a: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Add-1000 Smoothing</a:t>
            </a:r>
            <a:endParaRPr lang="en-US" altLang="en-US" sz="3600" dirty="0"/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762000" y="2108200"/>
          <a:ext cx="7620000" cy="41449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xya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xyz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1/26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</a:t>
                      </a:r>
                      <a:r>
                        <a:rPr kumimoji="1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26003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43" name="Rectangle 430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Smooths too much </a:t>
            </a:r>
            <a:r>
              <a:rPr lang="en-US" altLang="en-US" sz="2000" dirty="0"/>
              <a:t>(estimated distribution has high </a:t>
            </a:r>
            <a:r>
              <a:rPr lang="en-US" altLang="en-US" sz="2000" u="sng" dirty="0"/>
              <a:t>bias</a:t>
            </a:r>
            <a:r>
              <a:rPr lang="en-US" altLang="en-US" sz="2000" dirty="0"/>
              <a:t>)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	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8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kumimoji="1" lang="en-US" altLang="en-US" sz="140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1" lang="en-US" altLang="en-US" sz="14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Rectangle 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1026"/>
          <p:cNvSpPr>
            <a:spLocks noGrp="1"/>
          </p:cNvSpPr>
          <p:nvPr>
            <p:ph type="ctrTitle"/>
          </p:nvPr>
        </p:nvSpPr>
        <p:spPr>
          <a:xfrm>
            <a:off x="-228600" y="609600"/>
            <a:ext cx="7721600" cy="1143000"/>
          </a:xfrm>
          <a:ln/>
        </p:spPr>
        <p:txBody>
          <a:bodyPr vert="horz" wrap="square" lIns="91440" tIns="45720" rIns="91440" bIns="45720" anchor="b" anchorCtr="0"/>
          <a:p>
            <a:pPr marL="762000" indent="-762000">
              <a:buClrTx/>
              <a:buSzTx/>
              <a:buFontTx/>
            </a:pPr>
            <a:r>
              <a:rPr kumimoji="1" lang="en-US" altLang="en-US" dirty="0">
                <a:latin typeface="+mj-lt"/>
                <a:ea typeface="+mj-ea"/>
                <a:cs typeface="+mj-cs"/>
              </a:rPr>
              <a:t>	Smoothing</a:t>
            </a:r>
            <a:endParaRPr kumimoji="1" lang="en-US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1028" descr="j00909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8" y="2009775"/>
            <a:ext cx="4672012" cy="446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Rectangle 8"/>
          <p:cNvSpPr/>
          <p:nvPr/>
        </p:nvSpPr>
        <p:spPr>
          <a:xfrm>
            <a:off x="5500688" y="3101975"/>
            <a:ext cx="3567112" cy="2862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How would statisticians think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about what we’re doing here?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Add-</a:t>
            </a:r>
            <a:r>
              <a:rPr lang="en-US" altLang="en-US" sz="1800" dirty="0">
                <a:sym typeface="Symbol" pitchFamily="18" charset="2"/>
              </a:rPr>
              <a:t></a:t>
            </a:r>
            <a:r>
              <a:rPr lang="en-US" altLang="en-US" sz="1800" dirty="0">
                <a:latin typeface="Comic Sans MS" panose="030F0702030302020204" pitchFamily="66" charset="0"/>
              </a:rPr>
              <a:t> smoothing can actually be derived as the </a:t>
            </a:r>
            <a:r>
              <a:rPr lang="en-US" altLang="en-US" sz="1800" b="1" dirty="0">
                <a:latin typeface="Comic Sans MS" panose="030F0702030302020204" pitchFamily="66" charset="0"/>
              </a:rPr>
              <a:t>best thing </a:t>
            </a:r>
            <a:br>
              <a:rPr lang="en-US" altLang="en-US" sz="1800" b="1" dirty="0">
                <a:latin typeface="Comic Sans MS" panose="030F0702030302020204" pitchFamily="66" charset="0"/>
              </a:rPr>
            </a:br>
            <a:r>
              <a:rPr lang="en-US" altLang="en-US" sz="1800" b="1" dirty="0">
                <a:latin typeface="Comic Sans MS" panose="030F0702030302020204" pitchFamily="66" charset="0"/>
              </a:rPr>
              <a:t>to do</a:t>
            </a:r>
            <a:r>
              <a:rPr lang="en-US" altLang="en-US" sz="1800" dirty="0">
                <a:latin typeface="Comic Sans MS" panose="030F0702030302020204" pitchFamily="66" charset="0"/>
              </a:rPr>
              <a:t> … if you have certain assumptions and goals.  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(Ask me about this!)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But what does “best” mean?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35847" name="AutoShape 9"/>
          <p:cNvSpPr/>
          <p:nvPr/>
        </p:nvSpPr>
        <p:spPr>
          <a:xfrm>
            <a:off x="4038600" y="1219200"/>
            <a:ext cx="4191000" cy="1143000"/>
          </a:xfrm>
          <a:prstGeom prst="wedgeRoundRectCallout">
            <a:avLst>
              <a:gd name="adj1" fmla="val -58750"/>
              <a:gd name="adj2" fmla="val 148366"/>
              <a:gd name="adj3" fmla="val 16667"/>
            </a:avLst>
          </a:prstGeom>
          <a:solidFill>
            <a:srgbClr val="FFFFFF">
              <a:alpha val="61960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35848" name="Rectangle 1027"/>
          <p:cNvSpPr>
            <a:spLocks noGrp="1"/>
          </p:cNvSpPr>
          <p:nvPr>
            <p:ph type="subTitle" idx="1"/>
          </p:nvPr>
        </p:nvSpPr>
        <p:spPr>
          <a:xfrm>
            <a:off x="4191000" y="1219200"/>
            <a:ext cx="3962400" cy="1066800"/>
          </a:xfrm>
          <a:ln/>
        </p:spPr>
        <p:txBody>
          <a:bodyPr vert="horz" wrap="square" lIns="91440" tIns="45720" rIns="91440" bIns="45720" anchor="t" anchorCtr="0"/>
          <a:p>
            <a:pPr>
              <a:buSzTx/>
            </a:pPr>
            <a:r>
              <a:rPr kumimoji="1" lang="en-US" altLang="en-US" sz="2400" dirty="0">
                <a:latin typeface="Arial Black" panose="020B0A04020102020204" pitchFamily="34" charset="0"/>
                <a:ea typeface="+mn-ea"/>
                <a:cs typeface="+mn-cs"/>
              </a:rPr>
              <a:t>Hey, don’t they teach estimation over in the stats department?</a:t>
            </a:r>
            <a:endParaRPr kumimoji="1" lang="en-US" altLang="en-US" sz="2400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6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>
                                            <p:txEl>
                                              <p:charRg st="6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>
                                            <p:txEl>
                                              <p:charRg st="6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19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>
                                            <p:txEl>
                                              <p:charRg st="19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>
                                            <p:txEl>
                                              <p:charRg st="19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280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Never trust a sample under 30</a:t>
            </a:r>
            <a:endParaRPr lang="en-US" altLang="en-US" sz="3600" dirty="0"/>
          </a:p>
        </p:txBody>
      </p:sp>
      <p:grpSp>
        <p:nvGrpSpPr>
          <p:cNvPr id="37891" name="Group 8"/>
          <p:cNvGrpSpPr/>
          <p:nvPr/>
        </p:nvGrpSpPr>
        <p:grpSpPr>
          <a:xfrm>
            <a:off x="381000" y="609600"/>
            <a:ext cx="8382000" cy="6781800"/>
            <a:chOff x="96" y="-96"/>
            <a:chExt cx="5664" cy="4800"/>
          </a:xfrm>
        </p:grpSpPr>
        <p:pic>
          <p:nvPicPr>
            <p:cNvPr id="37896" name="Picture 4" descr="hist2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" y="-96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897" name="Picture 5" descr="hist20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-96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898" name="Picture 6" descr="hist200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" y="1824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899" name="Picture 7" descr="hist200000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1824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7892" name="Text Box 9"/>
          <p:cNvSpPr txBox="1"/>
          <p:nvPr/>
        </p:nvSpPr>
        <p:spPr>
          <a:xfrm>
            <a:off x="1431925" y="1524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37893" name="Text Box 10"/>
          <p:cNvSpPr txBox="1"/>
          <p:nvPr/>
        </p:nvSpPr>
        <p:spPr>
          <a:xfrm>
            <a:off x="5372100" y="1524000"/>
            <a:ext cx="76517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200</a:t>
            </a:r>
            <a:endParaRPr lang="en-US" altLang="en-US" sz="2800" dirty="0"/>
          </a:p>
        </p:txBody>
      </p:sp>
      <p:sp>
        <p:nvSpPr>
          <p:cNvPr id="37894" name="Text Box 11"/>
          <p:cNvSpPr txBox="1"/>
          <p:nvPr/>
        </p:nvSpPr>
        <p:spPr>
          <a:xfrm>
            <a:off x="1371600" y="4205288"/>
            <a:ext cx="95885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2000</a:t>
            </a:r>
            <a:endParaRPr lang="en-US" altLang="en-US" sz="2800" dirty="0"/>
          </a:p>
        </p:txBody>
      </p:sp>
      <p:sp>
        <p:nvSpPr>
          <p:cNvPr id="37895" name="Text Box 12"/>
          <p:cNvSpPr txBox="1"/>
          <p:nvPr/>
        </p:nvSpPr>
        <p:spPr>
          <a:xfrm>
            <a:off x="5365750" y="4191000"/>
            <a:ext cx="153987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2000000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280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Never trust a sample under 30</a:t>
            </a:r>
            <a:endParaRPr lang="en-US" altLang="en-US" sz="3600" dirty="0"/>
          </a:p>
        </p:txBody>
      </p:sp>
      <p:grpSp>
        <p:nvGrpSpPr>
          <p:cNvPr id="39939" name="Group 3"/>
          <p:cNvGrpSpPr/>
          <p:nvPr/>
        </p:nvGrpSpPr>
        <p:grpSpPr>
          <a:xfrm>
            <a:off x="381000" y="609600"/>
            <a:ext cx="8382000" cy="6781800"/>
            <a:chOff x="96" y="-96"/>
            <a:chExt cx="5664" cy="4800"/>
          </a:xfrm>
        </p:grpSpPr>
        <p:pic>
          <p:nvPicPr>
            <p:cNvPr id="39944" name="Picture 4" descr="hist2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" y="-96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5" name="Picture 5" descr="hist20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-96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6" name="Picture 6" descr="hist200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" y="1824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7" name="Picture 7" descr="hist200000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1824"/>
              <a:ext cx="2880" cy="288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940" name="Line 12"/>
          <p:cNvSpPr/>
          <p:nvPr/>
        </p:nvSpPr>
        <p:spPr>
          <a:xfrm>
            <a:off x="4038600" y="5257800"/>
            <a:ext cx="14478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9941" name="Line 13"/>
          <p:cNvSpPr/>
          <p:nvPr/>
        </p:nvSpPr>
        <p:spPr>
          <a:xfrm>
            <a:off x="4191000" y="3352800"/>
            <a:ext cx="1447800" cy="1143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9942" name="Text Box 15"/>
          <p:cNvSpPr txBox="1"/>
          <p:nvPr/>
        </p:nvSpPr>
        <p:spPr>
          <a:xfrm>
            <a:off x="6629400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Smooth out the bumpy histograms to look more like the truth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(we hope!)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3" name="Line 14"/>
          <p:cNvSpPr/>
          <p:nvPr/>
        </p:nvSpPr>
        <p:spPr>
          <a:xfrm>
            <a:off x="6781800" y="2971800"/>
            <a:ext cx="0" cy="9906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986" name="Group 18"/>
          <p:cNvGrpSpPr/>
          <p:nvPr/>
        </p:nvGrpSpPr>
        <p:grpSpPr>
          <a:xfrm>
            <a:off x="381000" y="762000"/>
            <a:ext cx="8607425" cy="6553200"/>
            <a:chOff x="240" y="480"/>
            <a:chExt cx="5422" cy="4128"/>
          </a:xfrm>
        </p:grpSpPr>
        <p:pic>
          <p:nvPicPr>
            <p:cNvPr id="41993" name="Picture 12" descr="hist20-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" y="4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4" name="Picture 13" descr="hist20-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32" y="21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5" name="Picture 14" descr="hist20-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32" y="4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6" name="Picture 15" descr="hist20-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" y="21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280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reduces variance</a:t>
            </a:r>
            <a:endParaRPr lang="en-US" altLang="en-US" dirty="0"/>
          </a:p>
        </p:txBody>
      </p:sp>
      <p:sp>
        <p:nvSpPr>
          <p:cNvPr id="41988" name="Text Box 8"/>
          <p:cNvSpPr txBox="1"/>
          <p:nvPr/>
        </p:nvSpPr>
        <p:spPr>
          <a:xfrm>
            <a:off x="1431925" y="1524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41989" name="Text Box 9"/>
          <p:cNvSpPr txBox="1"/>
          <p:nvPr/>
        </p:nvSpPr>
        <p:spPr>
          <a:xfrm>
            <a:off x="5524500" y="1524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41990" name="Text Box 10"/>
          <p:cNvSpPr txBox="1"/>
          <p:nvPr/>
        </p:nvSpPr>
        <p:spPr>
          <a:xfrm>
            <a:off x="1485900" y="4205288"/>
            <a:ext cx="57150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41991" name="Text Box 11"/>
          <p:cNvSpPr txBox="1"/>
          <p:nvPr/>
        </p:nvSpPr>
        <p:spPr>
          <a:xfrm>
            <a:off x="5600700" y="4191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71699" name="Text Box 19"/>
          <p:cNvSpPr txBox="1"/>
          <p:nvPr/>
        </p:nvSpPr>
        <p:spPr>
          <a:xfrm>
            <a:off x="1066800" y="3581400"/>
            <a:ext cx="7772400" cy="822325"/>
          </a:xfrm>
          <a:prstGeom prst="rect">
            <a:avLst/>
          </a:prstGeom>
          <a:solidFill>
            <a:srgbClr val="FFFFFF">
              <a:alpha val="45097"/>
            </a:srgbClr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Different samples of size 20 vary considerably</a:t>
            </a: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(though on </a:t>
            </a:r>
            <a:r>
              <a:rPr lang="en-US" altLang="en-US" sz="2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average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, they give the correct bell curve!)</a:t>
            </a: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026"/>
          <p:cNvSpPr>
            <a:spLocks noGrp="1"/>
          </p:cNvSpPr>
          <p:nvPr>
            <p:ph type="title"/>
          </p:nvPr>
        </p:nvSpPr>
        <p:spPr>
          <a:xfrm>
            <a:off x="609600" y="74613"/>
            <a:ext cx="8153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Parameter Estimation</a:t>
            </a:r>
            <a:endParaRPr lang="en-US" altLang="en-US" dirty="0"/>
          </a:p>
        </p:txBody>
      </p:sp>
      <p:sp>
        <p:nvSpPr>
          <p:cNvPr id="7173" name="Rectangle 1027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5029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en-US" dirty="0"/>
              <a:t>p(</a:t>
            </a:r>
            <a:r>
              <a:rPr lang="en-US" altLang="en-US" dirty="0">
                <a:solidFill>
                  <a:schemeClr val="bg2"/>
                </a:solidFill>
              </a:rPr>
              <a:t>x</a:t>
            </a:r>
            <a:r>
              <a:rPr lang="en-US" altLang="en-US" baseline="-25000" dirty="0">
                <a:solidFill>
                  <a:schemeClr val="bg2"/>
                </a:solidFill>
              </a:rPr>
              <a:t>1</a:t>
            </a:r>
            <a:r>
              <a:rPr lang="en-US" altLang="en-US" dirty="0">
                <a:solidFill>
                  <a:schemeClr val="bg2"/>
                </a:solidFill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bg2"/>
                </a:solidFill>
              </a:rPr>
              <a:t>x</a:t>
            </a:r>
            <a:r>
              <a:rPr lang="en-US" altLang="en-US" baseline="-25000" dirty="0">
                <a:solidFill>
                  <a:schemeClr val="bg2"/>
                </a:solidFill>
              </a:rPr>
              <a:t>2</a:t>
            </a:r>
            <a:r>
              <a:rPr lang="en-US" altLang="en-US" dirty="0">
                <a:solidFill>
                  <a:schemeClr val="bg2"/>
                </a:solidFill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bg2"/>
                </a:solidFill>
              </a:rPr>
              <a:t>x</a:t>
            </a:r>
            <a:r>
              <a:rPr lang="en-US" altLang="en-US" baseline="-25000" dirty="0">
                <a:solidFill>
                  <a:schemeClr val="bg2"/>
                </a:solidFill>
              </a:rPr>
              <a:t>3</a:t>
            </a:r>
            <a:r>
              <a:rPr lang="en-US" altLang="en-US" dirty="0">
                <a:solidFill>
                  <a:schemeClr val="bg2"/>
                </a:solidFill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bg2"/>
                </a:solidFill>
              </a:rPr>
              <a:t>x</a:t>
            </a:r>
            <a:r>
              <a:rPr lang="en-US" altLang="en-US" baseline="-25000" dirty="0">
                <a:solidFill>
                  <a:schemeClr val="bg2"/>
                </a:solidFill>
              </a:rPr>
              <a:t>4</a:t>
            </a:r>
            <a:r>
              <a:rPr lang="en-US" altLang="en-US" dirty="0">
                <a:solidFill>
                  <a:schemeClr val="bg2"/>
                </a:solidFill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bg2"/>
                </a:solidFill>
              </a:rPr>
              <a:t>x</a:t>
            </a:r>
            <a:r>
              <a:rPr lang="en-US" altLang="en-US" baseline="-25000" dirty="0">
                <a:solidFill>
                  <a:schemeClr val="bg2"/>
                </a:solidFill>
              </a:rPr>
              <a:t>5</a:t>
            </a:r>
            <a:r>
              <a:rPr lang="en-US" altLang="en-US" dirty="0">
                <a:solidFill>
                  <a:schemeClr val="bg2"/>
                </a:solidFill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bg2"/>
                </a:solidFill>
              </a:rPr>
              <a:t>x</a:t>
            </a:r>
            <a:r>
              <a:rPr lang="en-US" altLang="en-US" baseline="-25000" dirty="0">
                <a:solidFill>
                  <a:schemeClr val="bg2"/>
                </a:solidFill>
              </a:rPr>
              <a:t>6</a:t>
            </a:r>
            <a:r>
              <a:rPr lang="en-US" altLang="en-US" dirty="0">
                <a:solidFill>
                  <a:schemeClr val="bg2"/>
                </a:solidFill>
              </a:rPr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, …)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* …</a:t>
            </a:r>
            <a:endParaRPr lang="en-US" altLang="en-US" dirty="0"/>
          </a:p>
        </p:txBody>
      </p:sp>
      <p:sp>
        <p:nvSpPr>
          <p:cNvPr id="7174" name="Rectangle 1028"/>
          <p:cNvSpPr/>
          <p:nvPr/>
        </p:nvSpPr>
        <p:spPr>
          <a:xfrm>
            <a:off x="7086600" y="2727325"/>
            <a:ext cx="2057400" cy="31591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tabLst>
                <a:tab pos="850900" algn="r"/>
                <a:tab pos="1649730" algn="r"/>
              </a:tabLst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4470/	52108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defTabSz="91440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tabLst>
                <a:tab pos="850900" algn="r"/>
                <a:tab pos="1649730" algn="r"/>
              </a:tabLst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395/	4470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defTabSz="91440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tabLst>
                <a:tab pos="850900" algn="r"/>
                <a:tab pos="1649730" algn="r"/>
              </a:tabLst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1417/	14765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defTabSz="91440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tabLst>
                <a:tab pos="850900" algn="r"/>
                <a:tab pos="1649730" algn="r"/>
              </a:tabLst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1573/	26412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defTabSz="91440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tabLst>
                <a:tab pos="850900" algn="r"/>
                <a:tab pos="1649730" algn="r"/>
              </a:tabLst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1610/	12253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defTabSz="91440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tabLst>
                <a:tab pos="850900" algn="r"/>
                <a:tab pos="1649730" algn="r"/>
              </a:tabLst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2044/	21250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75" name="Group 1029"/>
          <p:cNvGrpSpPr/>
          <p:nvPr/>
        </p:nvGrpSpPr>
        <p:grpSpPr>
          <a:xfrm>
            <a:off x="4038600" y="2727325"/>
            <a:ext cx="2097088" cy="3200400"/>
            <a:chOff x="2544" y="1440"/>
            <a:chExt cx="1321" cy="2016"/>
          </a:xfrm>
        </p:grpSpPr>
        <p:sp>
          <p:nvSpPr>
            <p:cNvPr id="7178" name="AutoShape 1030"/>
            <p:cNvSpPr/>
            <p:nvPr/>
          </p:nvSpPr>
          <p:spPr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7179" name="Text Box 1031"/>
            <p:cNvSpPr txBox="1"/>
            <p:nvPr/>
          </p:nvSpPr>
          <p:spPr>
            <a:xfrm>
              <a:off x="2726" y="1440"/>
              <a:ext cx="1139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trigram model’s</a:t>
              </a:r>
              <a:endParaRPr lang="en-US" altLang="en-US" sz="2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parameters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76" name="AutoShape 1033"/>
          <p:cNvSpPr/>
          <p:nvPr/>
        </p:nvSpPr>
        <p:spPr>
          <a:xfrm>
            <a:off x="6858000" y="29718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7177" name="Text Box 1034"/>
          <p:cNvSpPr txBox="1"/>
          <p:nvPr/>
        </p:nvSpPr>
        <p:spPr>
          <a:xfrm>
            <a:off x="5562600" y="3870325"/>
            <a:ext cx="1524000" cy="2225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values of 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those parameters, as naively estimated from Brown corpus.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Footer Placeholder 3"/>
          <p:cNvSpPr txBox="1">
            <a:spLocks noGrp="1"/>
          </p:cNvSpPr>
          <p:nvPr>
            <p:ph type="ftr" sz="quarter" idx="10"/>
          </p:nvPr>
        </p:nvSpPr>
        <p:spPr>
          <a:xfrm>
            <a:off x="533400" y="6326188"/>
            <a:ext cx="2895600" cy="457200"/>
          </a:xfrm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280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reduces variance</a:t>
            </a:r>
            <a:endParaRPr lang="en-US" alt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066800" y="1524000"/>
            <a:ext cx="2057400" cy="1676400"/>
            <a:chOff x="1066800" y="1524000"/>
            <a:chExt cx="2057400" cy="1676400"/>
          </a:xfrm>
        </p:grpSpPr>
        <p:sp>
          <p:nvSpPr>
            <p:cNvPr id="44074" name="Oval 7"/>
            <p:cNvSpPr/>
            <p:nvPr/>
          </p:nvSpPr>
          <p:spPr>
            <a:xfrm flipV="1">
              <a:off x="1219200" y="30480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75" name="Oval 8"/>
            <p:cNvSpPr/>
            <p:nvPr/>
          </p:nvSpPr>
          <p:spPr>
            <a:xfrm flipV="1">
              <a:off x="2362200" y="28194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76" name="Oval 9"/>
            <p:cNvSpPr/>
            <p:nvPr/>
          </p:nvSpPr>
          <p:spPr>
            <a:xfrm flipV="1">
              <a:off x="1066800" y="20574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77" name="Oval 10"/>
            <p:cNvSpPr/>
            <p:nvPr/>
          </p:nvSpPr>
          <p:spPr>
            <a:xfrm flipV="1">
              <a:off x="2971800" y="15240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38250" y="1725613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600200" y="1905000"/>
            <a:ext cx="677863" cy="609600"/>
            <a:chOff x="1600200" y="1905000"/>
            <a:chExt cx="678391" cy="609600"/>
          </a:xfrm>
        </p:grpSpPr>
        <p:sp>
          <p:nvSpPr>
            <p:cNvPr id="44068" name="Oval 6"/>
            <p:cNvSpPr/>
            <p:nvPr/>
          </p:nvSpPr>
          <p:spPr>
            <a:xfrm flipV="1">
              <a:off x="1905000" y="236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69" name="TextBox 24"/>
            <p:cNvSpPr txBox="1"/>
            <p:nvPr/>
          </p:nvSpPr>
          <p:spPr>
            <a:xfrm>
              <a:off x="1600200" y="1905000"/>
              <a:ext cx="67839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truth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69850" y="3811588"/>
            <a:ext cx="4391025" cy="2862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lang="en-US" altLang="en-US" sz="1800" dirty="0">
                <a:solidFill>
                  <a:srgbClr val="00B0F0"/>
                </a:solidFill>
              </a:rPr>
              <a:t> estimates </a:t>
            </a:r>
            <a:br>
              <a:rPr lang="en-US" altLang="en-US" sz="1800" dirty="0">
                <a:solidFill>
                  <a:srgbClr val="00B0F0"/>
                </a:solidFill>
              </a:rPr>
            </a:br>
            <a:r>
              <a:rPr lang="en-US" altLang="en-US" sz="1800" dirty="0">
                <a:solidFill>
                  <a:srgbClr val="00B0F0"/>
                </a:solidFill>
              </a:rPr>
              <a:t>from different samples</a:t>
            </a:r>
            <a:endParaRPr lang="en-US" altLang="en-US" sz="1800" dirty="0">
              <a:solidFill>
                <a:srgbClr val="00B0F0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estimates</a:t>
            </a:r>
            <a:r>
              <a:rPr lang="en-US" altLang="en-US" sz="1800" dirty="0">
                <a:solidFill>
                  <a:schemeClr val="tx2"/>
                </a:solidFill>
              </a:rPr>
              <a:t> are </a:t>
            </a:r>
            <a:r>
              <a:rPr lang="en-US" altLang="en-US" sz="1800" b="1" dirty="0">
                <a:solidFill>
                  <a:srgbClr val="FF0000"/>
                </a:solidFill>
              </a:rPr>
              <a:t>correct </a:t>
            </a:r>
            <a:r>
              <a:rPr lang="en-US" altLang="en-US" sz="1800" dirty="0">
                <a:solidFill>
                  <a:srgbClr val="FF0000"/>
                </a:solidFill>
              </a:rPr>
              <a:t>on average: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br>
              <a:rPr lang="en-US" altLang="en-US" sz="1800" dirty="0">
                <a:solidFill>
                  <a:schemeClr val="tx2"/>
                </a:solidFill>
              </a:rPr>
            </a:br>
            <a:r>
              <a:rPr lang="en-US" altLang="en-US" sz="1800" dirty="0">
                <a:solidFill>
                  <a:schemeClr val="tx2"/>
                </a:solidFill>
              </a:rPr>
              <a:t>such an estimation method </a:t>
            </a:r>
            <a:br>
              <a:rPr lang="en-US" altLang="en-US" sz="1800" dirty="0">
                <a:solidFill>
                  <a:schemeClr val="tx2"/>
                </a:solidFill>
              </a:rPr>
            </a:br>
            <a:r>
              <a:rPr lang="en-US" altLang="en-US" sz="1800" dirty="0">
                <a:solidFill>
                  <a:schemeClr val="tx2"/>
                </a:solidFill>
              </a:rPr>
              <a:t>is called </a:t>
            </a:r>
            <a:r>
              <a:rPr lang="en-US" altLang="en-US" sz="1800" b="1" dirty="0">
                <a:solidFill>
                  <a:srgbClr val="FF0000"/>
                </a:solidFill>
              </a:rPr>
              <a:t>unbiased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chemeClr val="tx2"/>
              </a:solidFill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estimates</a:t>
            </a:r>
            <a:r>
              <a:rPr lang="en-US" altLang="en-US" sz="1800" dirty="0">
                <a:solidFill>
                  <a:schemeClr val="tx2"/>
                </a:solidFill>
              </a:rPr>
              <a:t> are typically far from </a:t>
            </a:r>
            <a:r>
              <a:rPr lang="en-US" altLang="en-US" sz="1800" dirty="0">
                <a:solidFill>
                  <a:srgbClr val="FF0000"/>
                </a:solidFill>
              </a:rPr>
              <a:t>truth</a:t>
            </a:r>
            <a:br>
              <a:rPr lang="en-US" altLang="en-US" sz="1800" dirty="0">
                <a:solidFill>
                  <a:schemeClr val="tx2"/>
                </a:solidFill>
              </a:rPr>
            </a:br>
            <a:r>
              <a:rPr lang="en-US" altLang="en-US" sz="1800" dirty="0">
                <a:solidFill>
                  <a:schemeClr val="tx2"/>
                </a:solidFill>
              </a:rPr>
              <a:t>(high variance = mean squared </a:t>
            </a:r>
            <a:r>
              <a:rPr lang="en-US" altLang="en-US" sz="1800" dirty="0">
                <a:solidFill>
                  <a:srgbClr val="00CC00"/>
                </a:solidFill>
              </a:rPr>
              <a:t>distance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br>
              <a:rPr lang="en-US" altLang="en-US" sz="1800" dirty="0">
                <a:solidFill>
                  <a:schemeClr val="tx2"/>
                </a:solidFill>
              </a:rPr>
            </a:br>
            <a:endParaRPr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9763" y="3811588"/>
            <a:ext cx="4638675" cy="2862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1800" u="sng" kern="1200" cap="none" spc="0" normalizeH="0" baseline="0" noProof="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+mn-cs"/>
              </a:rPr>
              <a:t>smoothed</a:t>
            </a:r>
            <a:r>
              <a:rPr kumimoji="0" lang="en-US" sz="1800" kern="1200" cap="none" spc="0" normalizeH="0" baseline="0" noProof="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+mn-cs"/>
              </a:rPr>
              <a:t> estimates </a:t>
            </a:r>
            <a:br>
              <a:rPr kumimoji="0" lang="en-US" sz="1800" kern="1200" cap="none" spc="0" normalizeH="0" baseline="0" noProof="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+mn-cs"/>
              </a:rPr>
            </a:br>
            <a:r>
              <a:rPr kumimoji="0" lang="en-US" sz="1800" kern="1200" cap="none" spc="0" normalizeH="0" baseline="0" noProof="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+mn-cs"/>
              </a:rPr>
              <a:t>from different samples</a:t>
            </a:r>
            <a:endParaRPr kumimoji="0" lang="en-US" sz="1800" kern="1200" cap="none" spc="0" normalizeH="0" baseline="0" noProof="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sz="1800" kern="1200" cap="none" spc="0" normalizeH="0" baseline="0" noProof="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+mn-cs"/>
              </a:rPr>
              <a:t>estimates</a:t>
            </a: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 are </a:t>
            </a:r>
            <a:r>
              <a:rPr kumimoji="0" lang="en-US" sz="1800" b="1" kern="1200" cap="none" spc="0" normalizeH="0" baseline="0" noProof="0" dirty="0">
                <a:solidFill>
                  <a:schemeClr val="accent6"/>
                </a:solidFill>
                <a:latin typeface="Tahoma" panose="020B0604030504040204" pitchFamily="34" charset="0"/>
                <a:ea typeface="+mn-ea"/>
                <a:cs typeface="+mn-cs"/>
              </a:rPr>
              <a:t>incorrect </a:t>
            </a:r>
            <a:r>
              <a:rPr kumimoji="0" lang="en-US" sz="1800" kern="1200" cap="none" spc="0" normalizeH="0" baseline="0" noProof="0" dirty="0">
                <a:solidFill>
                  <a:schemeClr val="accent6"/>
                </a:solidFill>
                <a:latin typeface="Tahoma" panose="020B0604030504040204" pitchFamily="34" charset="0"/>
                <a:ea typeface="+mn-ea"/>
                <a:cs typeface="+mn-cs"/>
              </a:rPr>
              <a:t>on average:</a:t>
            </a: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 </a:t>
            </a:r>
            <a:b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</a:b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such an estimation method </a:t>
            </a:r>
            <a:b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</a:b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is called </a:t>
            </a:r>
            <a:r>
              <a:rPr kumimoji="0" lang="en-US" sz="1800" b="1" kern="1200" cap="none" spc="0" normalizeH="0" baseline="0" noProof="0" dirty="0">
                <a:solidFill>
                  <a:schemeClr val="accent6"/>
                </a:solidFill>
                <a:latin typeface="Tahoma" panose="020B0604030504040204" pitchFamily="34" charset="0"/>
                <a:ea typeface="+mn-ea"/>
                <a:cs typeface="+mn-cs"/>
              </a:rPr>
              <a:t>biased</a:t>
            </a:r>
            <a:endParaRPr kumimoji="0" lang="en-US" sz="1800" b="1" kern="1200" cap="none" spc="0" normalizeH="0" baseline="0" noProof="0" dirty="0">
              <a:solidFill>
                <a:schemeClr val="accent6"/>
              </a:solidFill>
              <a:latin typeface="Tahoma" panose="020B0604030504040204" pitchFamily="34" charset="0"/>
              <a:ea typeface="+mn-ea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endParaRPr kumimoji="0" lang="en-US" sz="1800" b="1" kern="1200" cap="none" spc="0" normalizeH="0" baseline="0" noProof="0" dirty="0">
              <a:solidFill>
                <a:schemeClr val="accent6"/>
              </a:solidFill>
              <a:latin typeface="Tahoma" panose="020B0604030504040204" pitchFamily="34" charset="0"/>
              <a:ea typeface="+mn-ea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but </a:t>
            </a:r>
            <a:r>
              <a:rPr kumimoji="0" lang="en-US" sz="1800" kern="1200" cap="none" spc="0" normalizeH="0" baseline="0" noProof="0" dirty="0">
                <a:solidFill>
                  <a:srgbClr val="00B0F0"/>
                </a:solidFill>
                <a:latin typeface="Tahoma" panose="020B0604030504040204" pitchFamily="34" charset="0"/>
                <a:ea typeface="+mn-ea"/>
                <a:cs typeface="+mn-cs"/>
              </a:rPr>
              <a:t>estimates</a:t>
            </a: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 are typically close to </a:t>
            </a:r>
            <a:r>
              <a:rPr kumimoji="0" lang="en-US" sz="1800" kern="1200" cap="none" spc="0" normalizeH="0" baseline="0" noProof="0" dirty="0">
                <a:solidFill>
                  <a:schemeClr val="accent6"/>
                </a:solidFill>
                <a:latin typeface="Tahoma" panose="020B0604030504040204" pitchFamily="34" charset="0"/>
                <a:ea typeface="+mn-ea"/>
                <a:cs typeface="+mn-cs"/>
              </a:rPr>
              <a:t>average</a:t>
            </a:r>
            <a:b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</a:b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(high variance = mean squared </a:t>
            </a:r>
            <a:r>
              <a:rPr kumimoji="0" lang="en-US" sz="1800" kern="1200" cap="none" spc="0" normalizeH="0" baseline="0" noProof="0" dirty="0">
                <a:solidFill>
                  <a:srgbClr val="00CC00"/>
                </a:solidFill>
                <a:latin typeface="Tahoma" panose="020B0604030504040204" pitchFamily="34" charset="0"/>
                <a:ea typeface="+mn-ea"/>
                <a:cs typeface="+mn-cs"/>
              </a:rPr>
              <a:t>distance</a:t>
            </a: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)</a:t>
            </a:r>
            <a:endParaRPr kumimoji="0" lang="en-US" sz="1800" kern="1200" cap="none" spc="0" normalizeH="0" baseline="0" noProof="0" dirty="0">
              <a:solidFill>
                <a:schemeClr val="tx2"/>
              </a:solidFill>
              <a:latin typeface="Tahoma" panose="020B0604030504040204" pitchFamily="34" charset="0"/>
              <a:ea typeface="+mn-ea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and so may tend to be </a:t>
            </a:r>
            <a:r>
              <a:rPr kumimoji="0" lang="en-US" sz="1800" kern="1200" cap="none" spc="0" normalizeH="0" baseline="0" noProof="0" dirty="0">
                <a:solidFill>
                  <a:srgbClr val="FF66CC"/>
                </a:solidFill>
                <a:latin typeface="Tahoma" panose="020B0604030504040204" pitchFamily="34" charset="0"/>
                <a:ea typeface="+mn-ea"/>
                <a:cs typeface="+mn-cs"/>
              </a:rPr>
              <a:t>closer</a:t>
            </a: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 to </a:t>
            </a:r>
            <a:r>
              <a:rPr kumimoji="0" lang="en-US" sz="1800" kern="1200" cap="none" spc="0" normalizeH="0" baseline="0" noProof="0" dirty="0">
                <a:solidFill>
                  <a:srgbClr val="FF0000"/>
                </a:solidFill>
                <a:latin typeface="Tahoma" panose="020B0604030504040204" pitchFamily="34" charset="0"/>
                <a:ea typeface="+mn-ea"/>
                <a:cs typeface="+mn-cs"/>
              </a:rPr>
              <a:t>truth</a:t>
            </a:r>
            <a:r>
              <a:rPr kumimoji="0" lang="en-US" sz="1800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+mn-cs"/>
              </a:rPr>
              <a:t>, too</a:t>
            </a:r>
            <a:endParaRPr kumimoji="0" lang="en-US" sz="1800" kern="1200" cap="none" spc="0" normalizeH="0" baseline="0" noProof="0" dirty="0">
              <a:solidFill>
                <a:srgbClr val="00B0F0"/>
              </a:solidFill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308725" y="2667000"/>
            <a:ext cx="990600" cy="1143000"/>
            <a:chOff x="6309097" y="2667000"/>
            <a:chExt cx="990600" cy="1143000"/>
          </a:xfrm>
        </p:grpSpPr>
        <p:sp>
          <p:nvSpPr>
            <p:cNvPr id="44064" name="Oval 28"/>
            <p:cNvSpPr/>
            <p:nvPr/>
          </p:nvSpPr>
          <p:spPr>
            <a:xfrm flipV="1">
              <a:off x="6690097" y="36576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65" name="Oval 29"/>
            <p:cNvSpPr/>
            <p:nvPr/>
          </p:nvSpPr>
          <p:spPr>
            <a:xfrm flipV="1">
              <a:off x="7147297" y="33528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66" name="Oval 30"/>
            <p:cNvSpPr/>
            <p:nvPr/>
          </p:nvSpPr>
          <p:spPr>
            <a:xfrm flipV="1">
              <a:off x="6309097" y="29718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4067" name="Oval 31"/>
            <p:cNvSpPr/>
            <p:nvPr/>
          </p:nvSpPr>
          <p:spPr>
            <a:xfrm flipV="1">
              <a:off x="6918697" y="2667000"/>
              <a:ext cx="152400" cy="152400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489700" y="2849563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43600" y="1905000"/>
            <a:ext cx="677863" cy="609600"/>
            <a:chOff x="5943600" y="1905000"/>
            <a:chExt cx="678391" cy="609600"/>
          </a:xfrm>
        </p:grpSpPr>
        <p:sp>
          <p:nvSpPr>
            <p:cNvPr id="44058" name="TextBox 36"/>
            <p:cNvSpPr txBox="1"/>
            <p:nvPr/>
          </p:nvSpPr>
          <p:spPr>
            <a:xfrm>
              <a:off x="5943600" y="1905000"/>
              <a:ext cx="67839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truth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4059" name="Oval 45"/>
            <p:cNvSpPr/>
            <p:nvPr/>
          </p:nvSpPr>
          <p:spPr>
            <a:xfrm flipV="1">
              <a:off x="6232897" y="236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>
            <a:off x="6399213" y="2541588"/>
            <a:ext cx="387350" cy="48101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6210">
            <a:off x="6443663" y="2354263"/>
            <a:ext cx="6334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solidFill>
                  <a:schemeClr val="accent6"/>
                </a:solidFill>
                <a:latin typeface="Tahoma" panose="020B0604030504040204" pitchFamily="34" charset="0"/>
                <a:ea typeface="+mn-ea"/>
                <a:cs typeface="+mn-cs"/>
              </a:rPr>
              <a:t>bias</a:t>
            </a:r>
            <a:endParaRPr kumimoji="0" lang="en-US" sz="2000" kern="1200" cap="none" spc="0" normalizeH="0" baseline="0" noProof="0" dirty="0">
              <a:solidFill>
                <a:schemeClr val="accent6"/>
              </a:solidFill>
              <a:latin typeface="Tahoma" panose="020B0604030504040204" pitchFamily="34" charset="0"/>
              <a:ea typeface="+mn-ea"/>
              <a:cs typeface="+mn-cs"/>
            </a:endParaRPr>
          </a:p>
        </p:txBody>
      </p:sp>
      <p:cxnSp>
        <p:nvCxnSpPr>
          <p:cNvPr id="44047" name="Straight Connector 57"/>
          <p:cNvCxnSpPr/>
          <p:nvPr/>
        </p:nvCxnSpPr>
        <p:spPr>
          <a:xfrm>
            <a:off x="4419600" y="1524000"/>
            <a:ext cx="0" cy="5334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cxnSp>
      <p:grpSp>
        <p:nvGrpSpPr>
          <p:cNvPr id="67" name="Group 66"/>
          <p:cNvGrpSpPr/>
          <p:nvPr/>
        </p:nvGrpSpPr>
        <p:grpSpPr>
          <a:xfrm>
            <a:off x="6781800" y="2895600"/>
            <a:ext cx="1295400" cy="369888"/>
            <a:chOff x="6781800" y="2895600"/>
            <a:chExt cx="1295400" cy="369332"/>
          </a:xfrm>
        </p:grpSpPr>
        <p:sp>
          <p:nvSpPr>
            <p:cNvPr id="28" name="Oval 27"/>
            <p:cNvSpPr/>
            <p:nvPr/>
          </p:nvSpPr>
          <p:spPr bwMode="auto">
            <a:xfrm flipV="1">
              <a:off x="6781800" y="3047771"/>
              <a:ext cx="152400" cy="15217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4057" name="Rectangle 61"/>
            <p:cNvSpPr/>
            <p:nvPr/>
          </p:nvSpPr>
          <p:spPr>
            <a:xfrm>
              <a:off x="7085582" y="2895600"/>
              <a:ext cx="9916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E7B900"/>
                  </a:solidFill>
                </a:rPr>
                <a:t>average</a:t>
              </a:r>
              <a:endParaRPr lang="en-US" alt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18250" y="2447925"/>
            <a:ext cx="885825" cy="1173163"/>
            <a:chOff x="6317673" y="2447636"/>
            <a:chExt cx="886691" cy="1173019"/>
          </a:xfrm>
        </p:grpSpPr>
        <p:cxnSp>
          <p:nvCxnSpPr>
            <p:cNvPr id="71" name="Straight Arrow Connector 70"/>
            <p:cNvCxnSpPr>
              <a:endCxn id="44066" idx="4"/>
            </p:cNvCxnSpPr>
            <p:nvPr/>
          </p:nvCxnSpPr>
          <p:spPr bwMode="auto">
            <a:xfrm>
              <a:off x="6317673" y="2595256"/>
              <a:ext cx="27014" cy="33333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3657600"/>
            <a:ext cx="1066800" cy="915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Picture 6" descr="hist200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5275" y="3689350"/>
            <a:ext cx="923925" cy="884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2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4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2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21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charRg st="211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charRg st="21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charRg st="21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Footer Placeholder 3"/>
          <p:cNvSpPr txBox="1">
            <a:spLocks noGrp="1"/>
          </p:cNvSpPr>
          <p:nvPr>
            <p:ph type="ftr" sz="quarter" idx="10"/>
          </p:nvPr>
        </p:nvSpPr>
        <p:spPr>
          <a:xfrm>
            <a:off x="533400" y="6326188"/>
            <a:ext cx="2895600" cy="457200"/>
          </a:xfrm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280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reduces variance</a:t>
            </a:r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524000"/>
            <a:ext cx="1508125" cy="2514600"/>
            <a:chOff x="5029200" y="1524000"/>
            <a:chExt cx="1508125" cy="2514600"/>
          </a:xfrm>
        </p:grpSpPr>
        <p:grpSp>
          <p:nvGrpSpPr>
            <p:cNvPr id="45116" name="Group 2"/>
            <p:cNvGrpSpPr/>
            <p:nvPr/>
          </p:nvGrpSpPr>
          <p:grpSpPr>
            <a:xfrm>
              <a:off x="5181600" y="1905000"/>
              <a:ext cx="1355725" cy="1905000"/>
              <a:chOff x="5181600" y="1905000"/>
              <a:chExt cx="1355725" cy="1905000"/>
            </a:xfrm>
          </p:grpSpPr>
          <p:grpSp>
            <p:nvGrpSpPr>
              <p:cNvPr id="45118" name="Group 65"/>
              <p:cNvGrpSpPr/>
              <p:nvPr/>
            </p:nvGrpSpPr>
            <p:grpSpPr>
              <a:xfrm>
                <a:off x="5546725" y="2667000"/>
                <a:ext cx="990600" cy="1143000"/>
                <a:chOff x="6309097" y="2667000"/>
                <a:chExt cx="990600" cy="1143000"/>
              </a:xfrm>
            </p:grpSpPr>
            <p:sp>
              <p:nvSpPr>
                <p:cNvPr id="45130" name="Oval 28"/>
                <p:cNvSpPr/>
                <p:nvPr/>
              </p:nvSpPr>
              <p:spPr>
                <a:xfrm flipV="1">
                  <a:off x="6690097" y="3657600"/>
                  <a:ext cx="152400" cy="152400"/>
                </a:xfrm>
                <a:prstGeom prst="ellipse">
                  <a:avLst/>
                </a:prstGeom>
                <a:solidFill>
                  <a:srgbClr val="00B0F0"/>
                </a:solidFill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dirty="0"/>
                </a:p>
              </p:txBody>
            </p:sp>
            <p:sp>
              <p:nvSpPr>
                <p:cNvPr id="45131" name="Oval 29"/>
                <p:cNvSpPr/>
                <p:nvPr/>
              </p:nvSpPr>
              <p:spPr>
                <a:xfrm flipV="1">
                  <a:off x="7147297" y="3352800"/>
                  <a:ext cx="152400" cy="152400"/>
                </a:xfrm>
                <a:prstGeom prst="ellipse">
                  <a:avLst/>
                </a:prstGeom>
                <a:solidFill>
                  <a:srgbClr val="00B0F0"/>
                </a:solidFill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dirty="0"/>
                </a:p>
              </p:txBody>
            </p:sp>
            <p:sp>
              <p:nvSpPr>
                <p:cNvPr id="45132" name="Oval 30"/>
                <p:cNvSpPr/>
                <p:nvPr/>
              </p:nvSpPr>
              <p:spPr>
                <a:xfrm flipV="1">
                  <a:off x="6309097" y="2971800"/>
                  <a:ext cx="152400" cy="152400"/>
                </a:xfrm>
                <a:prstGeom prst="ellipse">
                  <a:avLst/>
                </a:prstGeom>
                <a:solidFill>
                  <a:srgbClr val="00B0F0"/>
                </a:solidFill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dirty="0"/>
                </a:p>
              </p:txBody>
            </p:sp>
            <p:sp>
              <p:nvSpPr>
                <p:cNvPr id="45133" name="Oval 31"/>
                <p:cNvSpPr/>
                <p:nvPr/>
              </p:nvSpPr>
              <p:spPr>
                <a:xfrm flipV="1">
                  <a:off x="6918697" y="2667000"/>
                  <a:ext cx="152400" cy="152400"/>
                </a:xfrm>
                <a:prstGeom prst="ellipse">
                  <a:avLst/>
                </a:prstGeom>
                <a:solidFill>
                  <a:srgbClr val="00B0F0"/>
                </a:solidFill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dirty="0"/>
                </a:p>
              </p:txBody>
            </p:sp>
          </p:grpSp>
          <p:grpSp>
            <p:nvGrpSpPr>
              <p:cNvPr id="45119" name="Group 67"/>
              <p:cNvGrpSpPr/>
              <p:nvPr/>
            </p:nvGrpSpPr>
            <p:grpSpPr>
              <a:xfrm>
                <a:off x="5727700" y="2849563"/>
                <a:ext cx="665163" cy="730250"/>
                <a:chOff x="6489206" y="2849419"/>
                <a:chExt cx="665018" cy="72967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 bwMode="auto">
                <a:xfrm flipV="1">
                  <a:off x="6906628" y="2849419"/>
                  <a:ext cx="69835" cy="177659"/>
                </a:xfrm>
                <a:prstGeom prst="straightConnector1">
                  <a:avLst/>
                </a:prstGeom>
                <a:ln w="9525" cap="flat" cmpd="sng" algn="ctr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6963766" y="3195220"/>
                  <a:ext cx="190458" cy="144348"/>
                </a:xfrm>
                <a:prstGeom prst="straightConnector1">
                  <a:avLst/>
                </a:prstGeom>
                <a:ln w="9525" cap="flat" cmpd="sng" algn="ctr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>
                  <a:off x="6757436" y="3265015"/>
                  <a:ext cx="73009" cy="314076"/>
                </a:xfrm>
                <a:prstGeom prst="straightConnector1">
                  <a:avLst/>
                </a:prstGeom>
                <a:ln w="9525" cap="flat" cmpd="sng" algn="ctr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 flipV="1">
                  <a:off x="6489206" y="3042941"/>
                  <a:ext cx="263468" cy="49173"/>
                </a:xfrm>
                <a:prstGeom prst="straightConnector1">
                  <a:avLst/>
                </a:prstGeom>
                <a:ln w="9525" cap="flat" cmpd="sng" algn="ctr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20" name="Group 64"/>
              <p:cNvGrpSpPr/>
              <p:nvPr/>
            </p:nvGrpSpPr>
            <p:grpSpPr>
              <a:xfrm>
                <a:off x="5181600" y="1905000"/>
                <a:ext cx="677863" cy="609600"/>
                <a:chOff x="5943600" y="1905000"/>
                <a:chExt cx="678391" cy="609600"/>
              </a:xfrm>
            </p:grpSpPr>
            <p:sp>
              <p:nvSpPr>
                <p:cNvPr id="45124" name="TextBox 36"/>
                <p:cNvSpPr txBox="1"/>
                <p:nvPr/>
              </p:nvSpPr>
              <p:spPr>
                <a:xfrm>
                  <a:off x="5943600" y="1905000"/>
                  <a:ext cx="678391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truth</a:t>
                  </a:r>
                  <a:endParaRPr lang="en-US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125" name="Oval 45"/>
                <p:cNvSpPr/>
                <p:nvPr/>
              </p:nvSpPr>
              <p:spPr>
                <a:xfrm flipV="1">
                  <a:off x="6232897" y="2362200"/>
                  <a:ext cx="152400" cy="1524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5637213" y="2541588"/>
                <a:ext cx="387350" cy="481012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 rot="19586210">
                <a:off x="5681663" y="2354263"/>
                <a:ext cx="633412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sz="2000" kern="1200" cap="none" spc="0" normalizeH="0" baseline="0" noProof="0" dirty="0">
                    <a:solidFill>
                      <a:schemeClr val="accent6"/>
                    </a:solidFill>
                    <a:latin typeface="Tahoma" panose="020B0604030504040204" pitchFamily="34" charset="0"/>
                    <a:ea typeface="+mn-ea"/>
                    <a:cs typeface="+mn-cs"/>
                  </a:rPr>
                  <a:t>bias</a:t>
                </a:r>
                <a:endParaRPr kumimoji="0" lang="en-US" sz="2000" kern="1200" cap="none" spc="0" normalizeH="0" baseline="0" noProof="0" dirty="0">
                  <a:solidFill>
                    <a:schemeClr val="accent6"/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 flipV="1">
                <a:off x="6019800" y="3048000"/>
                <a:ext cx="152400" cy="152400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45117" name="Straight Connector 57"/>
            <p:cNvCxnSpPr/>
            <p:nvPr/>
          </p:nvCxnSpPr>
          <p:spPr>
            <a:xfrm>
              <a:off x="5029200" y="1524000"/>
              <a:ext cx="0" cy="2514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</p:grpSp>
      <p:grpSp>
        <p:nvGrpSpPr>
          <p:cNvPr id="10" name="Group 9"/>
          <p:cNvGrpSpPr/>
          <p:nvPr/>
        </p:nvGrpSpPr>
        <p:grpSpPr>
          <a:xfrm>
            <a:off x="6858000" y="1524000"/>
            <a:ext cx="1828800" cy="2514600"/>
            <a:chOff x="6858000" y="1524000"/>
            <a:chExt cx="1828800" cy="2514600"/>
          </a:xfrm>
        </p:grpSpPr>
        <p:cxnSp>
          <p:nvCxnSpPr>
            <p:cNvPr id="45100" name="Straight Connector 57"/>
            <p:cNvCxnSpPr/>
            <p:nvPr/>
          </p:nvCxnSpPr>
          <p:spPr>
            <a:xfrm>
              <a:off x="6858000" y="1524000"/>
              <a:ext cx="0" cy="2514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  <p:grpSp>
          <p:nvGrpSpPr>
            <p:cNvPr id="45101" name="Group 8"/>
            <p:cNvGrpSpPr/>
            <p:nvPr/>
          </p:nvGrpSpPr>
          <p:grpSpPr>
            <a:xfrm>
              <a:off x="7086600" y="1905000"/>
              <a:ext cx="1600200" cy="1881188"/>
              <a:chOff x="7086600" y="1905000"/>
              <a:chExt cx="1600200" cy="1881188"/>
            </a:xfrm>
          </p:grpSpPr>
          <p:grpSp>
            <p:nvGrpSpPr>
              <p:cNvPr id="45102" name="Group 94"/>
              <p:cNvGrpSpPr/>
              <p:nvPr/>
            </p:nvGrpSpPr>
            <p:grpSpPr>
              <a:xfrm>
                <a:off x="7086600" y="1905000"/>
                <a:ext cx="677863" cy="609600"/>
                <a:chOff x="5943600" y="1905000"/>
                <a:chExt cx="678391" cy="609600"/>
              </a:xfrm>
            </p:grpSpPr>
            <p:sp>
              <p:nvSpPr>
                <p:cNvPr id="45114" name="TextBox 36"/>
                <p:cNvSpPr txBox="1"/>
                <p:nvPr/>
              </p:nvSpPr>
              <p:spPr>
                <a:xfrm>
                  <a:off x="5943600" y="1905000"/>
                  <a:ext cx="678391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truth</a:t>
                  </a:r>
                  <a:endParaRPr lang="en-US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115" name="Oval 45"/>
                <p:cNvSpPr/>
                <p:nvPr/>
              </p:nvSpPr>
              <p:spPr>
                <a:xfrm flipV="1">
                  <a:off x="6232897" y="2362200"/>
                  <a:ext cx="152400" cy="1524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noFill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800" dirty="0"/>
                </a:p>
              </p:txBody>
            </p:sp>
          </p:grpSp>
          <p:sp>
            <p:nvSpPr>
              <p:cNvPr id="45103" name="Oval 28"/>
              <p:cNvSpPr/>
              <p:nvPr/>
            </p:nvSpPr>
            <p:spPr>
              <a:xfrm flipV="1">
                <a:off x="8212138" y="3633788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104" name="Oval 29"/>
              <p:cNvSpPr/>
              <p:nvPr/>
            </p:nvSpPr>
            <p:spPr>
              <a:xfrm flipV="1">
                <a:off x="8534400" y="3405188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105" name="Oval 30"/>
              <p:cNvSpPr/>
              <p:nvPr/>
            </p:nvSpPr>
            <p:spPr>
              <a:xfrm flipV="1">
                <a:off x="7991475" y="3182938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106" name="Oval 31"/>
              <p:cNvSpPr/>
              <p:nvPr/>
            </p:nvSpPr>
            <p:spPr>
              <a:xfrm flipV="1">
                <a:off x="8421688" y="302895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 bwMode="auto">
              <a:xfrm flipV="1">
                <a:off x="8421688" y="3213100"/>
                <a:ext cx="34925" cy="93663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 bwMode="auto">
              <a:xfrm>
                <a:off x="8504238" y="3424238"/>
                <a:ext cx="52387" cy="49212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 bwMode="auto">
              <a:xfrm flipH="1">
                <a:off x="8339138" y="3494088"/>
                <a:ext cx="31750" cy="122237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 bwMode="auto">
              <a:xfrm flipH="1" flipV="1">
                <a:off x="8162925" y="3279775"/>
                <a:ext cx="66675" cy="60325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7550150" y="2549525"/>
                <a:ext cx="776288" cy="701675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 bwMode="auto">
              <a:xfrm flipV="1">
                <a:off x="8321675" y="3276600"/>
                <a:ext cx="152400" cy="152400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19586210">
                <a:off x="7764463" y="2443163"/>
                <a:ext cx="633412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sz="2000" kern="1200" cap="none" spc="0" normalizeH="0" baseline="0" noProof="0" dirty="0">
                    <a:solidFill>
                      <a:schemeClr val="accent6"/>
                    </a:solidFill>
                    <a:latin typeface="Tahoma" panose="020B0604030504040204" pitchFamily="34" charset="0"/>
                    <a:ea typeface="+mn-ea"/>
                    <a:cs typeface="+mn-cs"/>
                  </a:rPr>
                  <a:t>bias</a:t>
                </a:r>
                <a:endParaRPr kumimoji="0" lang="en-US" sz="2000" kern="1200" cap="none" spc="0" normalizeH="0" baseline="0" noProof="0" dirty="0">
                  <a:solidFill>
                    <a:schemeClr val="accent6"/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063" name="Group 7"/>
          <p:cNvGrpSpPr/>
          <p:nvPr/>
        </p:nvGrpSpPr>
        <p:grpSpPr>
          <a:xfrm>
            <a:off x="304800" y="1524000"/>
            <a:ext cx="2181225" cy="1676400"/>
            <a:chOff x="304800" y="1524000"/>
            <a:chExt cx="2181225" cy="1676400"/>
          </a:xfrm>
        </p:grpSpPr>
        <p:grpSp>
          <p:nvGrpSpPr>
            <p:cNvPr id="45086" name="Group 62"/>
            <p:cNvGrpSpPr/>
            <p:nvPr/>
          </p:nvGrpSpPr>
          <p:grpSpPr>
            <a:xfrm>
              <a:off x="304800" y="1524000"/>
              <a:ext cx="2057400" cy="1676400"/>
              <a:chOff x="1066800" y="1524000"/>
              <a:chExt cx="2057400" cy="1676400"/>
            </a:xfrm>
          </p:grpSpPr>
          <p:sp>
            <p:nvSpPr>
              <p:cNvPr id="45096" name="Oval 7"/>
              <p:cNvSpPr/>
              <p:nvPr/>
            </p:nvSpPr>
            <p:spPr>
              <a:xfrm flipV="1">
                <a:off x="1219200" y="30480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97" name="Oval 8"/>
              <p:cNvSpPr/>
              <p:nvPr/>
            </p:nvSpPr>
            <p:spPr>
              <a:xfrm flipV="1">
                <a:off x="2362200" y="28194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98" name="Oval 9"/>
              <p:cNvSpPr/>
              <p:nvPr/>
            </p:nvSpPr>
            <p:spPr>
              <a:xfrm flipV="1">
                <a:off x="1066800" y="20574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99" name="Oval 10"/>
              <p:cNvSpPr/>
              <p:nvPr/>
            </p:nvSpPr>
            <p:spPr>
              <a:xfrm flipV="1">
                <a:off x="2971800" y="15240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</p:grpSp>
        <p:grpSp>
          <p:nvGrpSpPr>
            <p:cNvPr id="45087" name="Group 59"/>
            <p:cNvGrpSpPr/>
            <p:nvPr/>
          </p:nvGrpSpPr>
          <p:grpSpPr>
            <a:xfrm>
              <a:off x="476250" y="1725613"/>
              <a:ext cx="1727200" cy="1322387"/>
              <a:chOff x="1237674" y="1724891"/>
              <a:chExt cx="1727199" cy="1323109"/>
            </a:xfrm>
          </p:grpSpPr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2056824" y="1724891"/>
                <a:ext cx="908049" cy="636935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086987" y="2509544"/>
                <a:ext cx="258762" cy="277964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 bwMode="auto">
              <a:xfrm flipH="1">
                <a:off x="1371024" y="2565137"/>
                <a:ext cx="512763" cy="482863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 bwMode="auto">
              <a:xfrm flipH="1" flipV="1">
                <a:off x="1237674" y="2177575"/>
                <a:ext cx="590550" cy="203311"/>
              </a:xfrm>
              <a:prstGeom prst="straightConnector1">
                <a:avLst/>
              </a:prstGeom>
              <a:ln w="952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45088" name="Group 63"/>
            <p:cNvGrpSpPr/>
            <p:nvPr/>
          </p:nvGrpSpPr>
          <p:grpSpPr>
            <a:xfrm>
              <a:off x="838200" y="1905000"/>
              <a:ext cx="677863" cy="609600"/>
              <a:chOff x="1600200" y="1905000"/>
              <a:chExt cx="678391" cy="609600"/>
            </a:xfrm>
          </p:grpSpPr>
          <p:sp>
            <p:nvSpPr>
              <p:cNvPr id="45090" name="Oval 6"/>
              <p:cNvSpPr/>
              <p:nvPr/>
            </p:nvSpPr>
            <p:spPr>
              <a:xfrm flipV="1">
                <a:off x="1905000" y="23622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91" name="TextBox 24"/>
              <p:cNvSpPr txBox="1"/>
              <p:nvPr/>
            </p:nvSpPr>
            <p:spPr>
              <a:xfrm>
                <a:off x="1600200" y="1905000"/>
                <a:ext cx="678391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truth</a:t>
                </a:r>
                <a:endParaRPr lang="en-US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5089" name="TextBox 24"/>
            <p:cNvSpPr txBox="1"/>
            <p:nvPr/>
          </p:nvSpPr>
          <p:spPr>
            <a:xfrm>
              <a:off x="1454150" y="2144713"/>
              <a:ext cx="1031875" cy="369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CC00"/>
                  </a:solidFill>
                </a:rPr>
                <a:t>variance</a:t>
              </a:r>
              <a:endParaRPr lang="en-US" altLang="en-US" sz="1800" dirty="0">
                <a:solidFill>
                  <a:srgbClr val="00CC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90800" y="1524000"/>
            <a:ext cx="2332038" cy="2514600"/>
            <a:chOff x="2590800" y="1524000"/>
            <a:chExt cx="2332038" cy="2514600"/>
          </a:xfrm>
        </p:grpSpPr>
        <p:grpSp>
          <p:nvGrpSpPr>
            <p:cNvPr id="45071" name="Group 51"/>
            <p:cNvGrpSpPr/>
            <p:nvPr/>
          </p:nvGrpSpPr>
          <p:grpSpPr>
            <a:xfrm>
              <a:off x="2819400" y="2057400"/>
              <a:ext cx="1851025" cy="1208088"/>
              <a:chOff x="1197188" y="1828800"/>
              <a:chExt cx="1850812" cy="1208088"/>
            </a:xfrm>
          </p:grpSpPr>
          <p:sp>
            <p:nvSpPr>
              <p:cNvPr id="45082" name="Oval 7"/>
              <p:cNvSpPr/>
              <p:nvPr/>
            </p:nvSpPr>
            <p:spPr>
              <a:xfrm flipV="1">
                <a:off x="1371607" y="2884488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83" name="Oval 8"/>
              <p:cNvSpPr/>
              <p:nvPr/>
            </p:nvSpPr>
            <p:spPr>
              <a:xfrm flipV="1">
                <a:off x="2286000" y="27432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84" name="Oval 9"/>
              <p:cNvSpPr/>
              <p:nvPr/>
            </p:nvSpPr>
            <p:spPr>
              <a:xfrm flipV="1">
                <a:off x="1197188" y="2125211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45085" name="Oval 10"/>
              <p:cNvSpPr/>
              <p:nvPr/>
            </p:nvSpPr>
            <p:spPr>
              <a:xfrm flipV="1">
                <a:off x="2895600" y="18288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 bwMode="auto">
            <a:xfrm flipV="1">
              <a:off x="3679825" y="2181225"/>
              <a:ext cx="766763" cy="40957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3709988" y="2738438"/>
              <a:ext cx="215900" cy="23177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3154363" y="2794000"/>
              <a:ext cx="352425" cy="32702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 bwMode="auto">
            <a:xfrm flipH="1" flipV="1">
              <a:off x="2994025" y="2474913"/>
              <a:ext cx="457200" cy="134937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076" name="Oval 6"/>
            <p:cNvSpPr/>
            <p:nvPr/>
          </p:nvSpPr>
          <p:spPr>
            <a:xfrm flipV="1">
              <a:off x="3298825" y="236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5077" name="TextBox 24"/>
            <p:cNvSpPr txBox="1"/>
            <p:nvPr/>
          </p:nvSpPr>
          <p:spPr>
            <a:xfrm>
              <a:off x="2994025" y="1905000"/>
              <a:ext cx="677863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truth</a:t>
              </a:r>
              <a:endParaRPr lang="en-US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406775" y="2474913"/>
              <a:ext cx="142875" cy="125412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 bwMode="auto">
            <a:xfrm flipV="1">
              <a:off x="3541713" y="2587625"/>
              <a:ext cx="152400" cy="1524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cxnSp>
          <p:nvCxnSpPr>
            <p:cNvPr id="45080" name="Straight Connector 57"/>
            <p:cNvCxnSpPr/>
            <p:nvPr/>
          </p:nvCxnSpPr>
          <p:spPr>
            <a:xfrm>
              <a:off x="2590800" y="1524000"/>
              <a:ext cx="0" cy="2514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  <p:sp>
          <p:nvSpPr>
            <p:cNvPr id="45081" name="TextBox 25"/>
            <p:cNvSpPr txBox="1"/>
            <p:nvPr/>
          </p:nvSpPr>
          <p:spPr>
            <a:xfrm>
              <a:off x="3892550" y="2381250"/>
              <a:ext cx="1030288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CC00"/>
                  </a:solidFill>
                </a:rPr>
                <a:t>variance</a:t>
              </a:r>
              <a:endParaRPr lang="en-US" altLang="en-US" sz="1800" dirty="0">
                <a:solidFill>
                  <a:srgbClr val="00CC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98775" y="4133850"/>
            <a:ext cx="1776413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less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smoothing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(small </a:t>
            </a:r>
            <a:r>
              <a:rPr lang="en-US" altLang="en-US" sz="2400" dirty="0">
                <a:sym typeface="Symbol" pitchFamily="18" charset="2"/>
              </a:rPr>
              <a:t>&gt;0</a:t>
            </a:r>
            <a:r>
              <a:rPr lang="en-US" altLang="en-US" sz="2400" dirty="0">
                <a:latin typeface="Comic Sans MS" panose="030F0702030302020204" pitchFamily="66" charset="0"/>
                <a:sym typeface="Symbol" pitchFamily="18" charset="2"/>
              </a:rPr>
              <a:t>)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8625" y="4138613"/>
            <a:ext cx="2398713" cy="2185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more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smoothing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(large </a:t>
            </a:r>
            <a:r>
              <a:rPr lang="en-US" altLang="en-US" sz="2400" dirty="0">
                <a:sym typeface="Symbol" pitchFamily="18" charset="2"/>
              </a:rPr>
              <a:t>&gt;0</a:t>
            </a:r>
            <a:r>
              <a:rPr lang="en-US" altLang="en-US" sz="2400" dirty="0">
                <a:latin typeface="Comic Sans MS" panose="030F0702030302020204" pitchFamily="66" charset="0"/>
                <a:sym typeface="Symbol" pitchFamily="18" charset="2"/>
              </a:rPr>
              <a:t>)</a:t>
            </a:r>
            <a:endParaRPr lang="en-US" altLang="en-US" sz="2400" dirty="0">
              <a:latin typeface="Comic Sans MS" panose="030F0702030302020204" pitchFamily="66" charset="0"/>
              <a:sym typeface="Symbol" pitchFamily="18" charset="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Comic Sans MS" panose="030F0702030302020204" pitchFamily="66" charset="0"/>
              <a:sym typeface="Symbol" pitchFamily="18" charset="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“underfit” (ignore)</a:t>
            </a:r>
            <a:b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the training data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7462" y="4114800"/>
            <a:ext cx="2646362" cy="21859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no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smoothing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(</a:t>
            </a:r>
            <a:r>
              <a:rPr lang="en-US" altLang="en-US" sz="2400" dirty="0">
                <a:sym typeface="Symbol" pitchFamily="18" charset="2"/>
              </a:rPr>
              <a:t></a:t>
            </a:r>
            <a:r>
              <a:rPr lang="en-US" altLang="en-US" sz="2400" dirty="0">
                <a:latin typeface="Comic Sans MS" panose="030F0702030302020204" pitchFamily="66" charset="0"/>
                <a:sym typeface="Symbol" pitchFamily="18" charset="2"/>
              </a:rPr>
              <a:t>=0)</a:t>
            </a:r>
            <a:endParaRPr lang="en-US" altLang="en-US" sz="2400" dirty="0">
              <a:latin typeface="Comic Sans MS" panose="030F0702030302020204" pitchFamily="66" charset="0"/>
              <a:sym typeface="Symbol" pitchFamily="18" charset="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Comic Sans MS" panose="030F0702030302020204" pitchFamily="66" charset="0"/>
              <a:sym typeface="Symbol" pitchFamily="18" charset="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“overfit” (memorize)</a:t>
            </a:r>
            <a:b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the training data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76600" y="5715000"/>
            <a:ext cx="2895600" cy="762000"/>
            <a:chOff x="3276600" y="5715000"/>
            <a:chExt cx="2895599" cy="762000"/>
          </a:xfrm>
        </p:grpSpPr>
        <p:sp>
          <p:nvSpPr>
            <p:cNvPr id="45069" name="Arrow: Left-Right 36"/>
            <p:cNvSpPr/>
            <p:nvPr/>
          </p:nvSpPr>
          <p:spPr>
            <a:xfrm>
              <a:off x="3276600" y="5715000"/>
              <a:ext cx="2895599" cy="342624"/>
            </a:xfrm>
            <a:prstGeom prst="leftRightArrow">
              <a:avLst>
                <a:gd name="adj1" fmla="val 50000"/>
                <a:gd name="adj2" fmla="val 50003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45070" name="TextBox 38"/>
            <p:cNvSpPr txBox="1"/>
            <p:nvPr/>
          </p:nvSpPr>
          <p:spPr>
            <a:xfrm>
              <a:off x="3736121" y="6015335"/>
              <a:ext cx="20741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</a:rPr>
                <a:t>Where’s best?</a:t>
              </a:r>
              <a:endParaRPr lang="en-US" alt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2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2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uiExpand="1" build="p"/>
      <p:bldP spid="3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Add-</a:t>
            </a:r>
            <a:r>
              <a:rPr lang="en-US" altLang="en-US" dirty="0">
                <a:sym typeface="Symbol" pitchFamily="18" charset="2"/>
              </a:rPr>
              <a:t>Lambda</a:t>
            </a:r>
            <a:r>
              <a:rPr lang="en-US" altLang="en-US" dirty="0"/>
              <a:t> Smoothing</a:t>
            </a:r>
            <a:endParaRPr lang="en-US" altLang="en-US" dirty="0"/>
          </a:p>
        </p:txBody>
      </p:sp>
      <p:sp>
        <p:nvSpPr>
          <p:cNvPr id="42393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638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/>
              <a:t>A large dictionary makes novel events too probable.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To fix: Instead of adding 1 to all counts, add </a:t>
            </a:r>
            <a:r>
              <a:rPr lang="en-US" altLang="en-US" sz="2400" dirty="0">
                <a:sym typeface="Symbol" pitchFamily="18" charset="2"/>
              </a:rPr>
              <a:t> = 0.01?</a:t>
            </a:r>
            <a:endParaRPr lang="en-US" altLang="en-US" sz="2400" dirty="0">
              <a:sym typeface="Symbol" pitchFamily="18" charset="2"/>
            </a:endParaRPr>
          </a:p>
          <a:p>
            <a:pPr lvl="1"/>
            <a:r>
              <a:rPr lang="en-US" altLang="en-US" sz="2000" dirty="0">
                <a:sym typeface="Symbol" pitchFamily="18" charset="2"/>
              </a:rPr>
              <a:t>This gives much less probability to novel events.</a:t>
            </a:r>
            <a:endParaRPr lang="en-US" altLang="en-US" sz="2000" dirty="0">
              <a:sym typeface="Symbol" pitchFamily="18" charset="2"/>
            </a:endParaRPr>
          </a:p>
          <a:p>
            <a:endParaRPr lang="en-US" altLang="en-US" sz="1800" dirty="0">
              <a:sym typeface="Symbol" pitchFamily="18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But how to pick </a:t>
            </a:r>
            <a:r>
              <a:rPr lang="en-US" altLang="en-US" sz="2400" i="1" dirty="0">
                <a:sym typeface="Symbol" pitchFamily="18" charset="2"/>
              </a:rPr>
              <a:t>best value </a:t>
            </a:r>
            <a:r>
              <a:rPr lang="en-US" altLang="en-US" sz="2400" dirty="0">
                <a:sym typeface="Symbol" pitchFamily="18" charset="2"/>
              </a:rPr>
              <a:t>for ?  </a:t>
            </a:r>
            <a:endParaRPr lang="en-US" altLang="en-US" sz="2400" dirty="0">
              <a:sym typeface="Symbol" pitchFamily="18" charset="2"/>
            </a:endParaRPr>
          </a:p>
          <a:p>
            <a:pPr lvl="1"/>
            <a:r>
              <a:rPr lang="en-US" altLang="en-US" sz="2000" dirty="0">
                <a:sym typeface="Symbol" pitchFamily="18" charset="2"/>
              </a:rPr>
              <a:t>That is, how much should we smooth?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2000" dirty="0">
                <a:sym typeface="Symbol" pitchFamily="18" charset="2"/>
              </a:rPr>
              <a:t>E.g., how much probability to “set aside” for novel events?</a:t>
            </a:r>
            <a:endParaRPr lang="en-US" altLang="en-US" sz="2000" dirty="0">
              <a:sym typeface="Symbol" pitchFamily="18" charset="2"/>
            </a:endParaRPr>
          </a:p>
          <a:p>
            <a:pPr lvl="2"/>
            <a:r>
              <a:rPr lang="en-US" altLang="en-US" sz="1800" dirty="0">
                <a:sym typeface="Symbol" pitchFamily="18" charset="2"/>
              </a:rPr>
              <a:t>Depends on how likely novel events really are!</a:t>
            </a:r>
            <a:endParaRPr lang="en-US" altLang="en-US" sz="1800" dirty="0">
              <a:sym typeface="Symbol" pitchFamily="18" charset="2"/>
            </a:endParaRPr>
          </a:p>
          <a:p>
            <a:pPr lvl="2"/>
            <a:r>
              <a:rPr lang="en-US" altLang="en-US" sz="1800" dirty="0">
                <a:sym typeface="Symbol" pitchFamily="18" charset="2"/>
              </a:rPr>
              <a:t>Which may depend on the type of text, size of training corpus, …</a:t>
            </a:r>
            <a:endParaRPr lang="en-US" altLang="en-US" sz="1800" dirty="0">
              <a:sym typeface="Symbol" pitchFamily="18" charset="2"/>
            </a:endParaRPr>
          </a:p>
          <a:p>
            <a:pPr lvl="1"/>
            <a:r>
              <a:rPr lang="en-US" altLang="en-US" sz="2000" dirty="0">
                <a:sym typeface="Symbol" pitchFamily="18" charset="2"/>
              </a:rPr>
              <a:t>Can we use </a:t>
            </a:r>
            <a:r>
              <a:rPr lang="en-US" altLang="en-US" sz="2000" i="1" dirty="0">
                <a:sym typeface="Symbol" pitchFamily="18" charset="2"/>
              </a:rPr>
              <a:t>the data</a:t>
            </a:r>
            <a:r>
              <a:rPr lang="en-US" altLang="en-US" sz="2000" dirty="0">
                <a:sym typeface="Symbol" pitchFamily="18" charset="2"/>
              </a:rPr>
              <a:t> to find the most appropriate  value?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338" y="5791200"/>
            <a:ext cx="7332662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 is an example of a “hyperparameter” </a:t>
            </a:r>
            <a:b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(a “tuning knob” we can use to adjust our system’s behavior)</a:t>
            </a:r>
            <a:endParaRPr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3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93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340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405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585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Setting Smoothing Parameters</a:t>
            </a:r>
            <a:endParaRPr lang="en-US" altLang="en-US" sz="3600" dirty="0"/>
          </a:p>
        </p:txBody>
      </p:sp>
      <p:sp>
        <p:nvSpPr>
          <p:cNvPr id="423939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41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How to pick </a:t>
            </a:r>
            <a:r>
              <a:rPr lang="en-US" altLang="en-US" sz="2400" i="1" dirty="0">
                <a:sym typeface="Symbol" pitchFamily="18" charset="2"/>
              </a:rPr>
              <a:t>best value </a:t>
            </a:r>
            <a:r>
              <a:rPr lang="en-US" altLang="en-US" sz="2400" dirty="0">
                <a:sym typeface="Symbol" pitchFamily="18" charset="2"/>
              </a:rPr>
              <a:t>for ? </a:t>
            </a:r>
            <a:r>
              <a:rPr lang="en-US" altLang="en-US" sz="2000" dirty="0">
                <a:sym typeface="Symbol" pitchFamily="18" charset="2"/>
              </a:rPr>
              <a:t> (in add- smoothing)</a:t>
            </a:r>
            <a:r>
              <a:rPr lang="en-US" altLang="en-US" sz="2400" dirty="0">
                <a:sym typeface="Symbol" pitchFamily="18" charset="2"/>
              </a:rPr>
              <a:t>   </a:t>
            </a:r>
            <a:endParaRPr lang="en-US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Try many  values &amp; report the one that gets best results?</a:t>
            </a:r>
            <a:endParaRPr lang="en-US" alt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How to measure whether a particular  gets good results?</a:t>
            </a:r>
            <a:endParaRPr lang="en-US" alt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Is it fair to measure that on test data (for setting )?</a:t>
            </a: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pitchFamily="18" charset="2"/>
              </a:rPr>
              <a:t>Story: </a:t>
            </a:r>
            <a:r>
              <a:rPr lang="en-US" altLang="en-US" sz="1800" dirty="0">
                <a:sym typeface="Symbol" pitchFamily="18" charset="2"/>
              </a:rPr>
              <a:t>Stock scam …         </a:t>
            </a:r>
            <a:endParaRPr lang="en-US" altLang="en-US" sz="1800" i="1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pitchFamily="18" charset="2"/>
              </a:rPr>
              <a:t>Moral:</a:t>
            </a:r>
            <a:r>
              <a:rPr lang="en-US" altLang="en-US" sz="1800" dirty="0">
                <a:sym typeface="Symbol" pitchFamily="18" charset="2"/>
              </a:rPr>
              <a:t> </a:t>
            </a:r>
            <a:r>
              <a:rPr lang="en-US" altLang="en-US" sz="1800" u="sng" dirty="0">
                <a:sym typeface="Symbol" pitchFamily="18" charset="2"/>
              </a:rPr>
              <a:t>Selective reporting</a:t>
            </a:r>
            <a:r>
              <a:rPr lang="en-US" altLang="en-US" sz="1800" dirty="0">
                <a:sym typeface="Symbol" pitchFamily="18" charset="2"/>
              </a:rPr>
              <a:t> on test data can make a method look artificially good.  So </a:t>
            </a:r>
            <a:r>
              <a:rPr lang="en-US" altLang="en-US" sz="1800" b="1" i="1" dirty="0">
                <a:sym typeface="Symbol" pitchFamily="18" charset="2"/>
              </a:rPr>
              <a:t>it is unethical.   </a:t>
            </a:r>
            <a:endParaRPr lang="en-US" altLang="en-US" sz="1800" b="1" i="1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pitchFamily="18" charset="2"/>
              </a:rPr>
              <a:t>Rule: </a:t>
            </a:r>
            <a:r>
              <a:rPr lang="en-US" altLang="en-US" sz="1800" dirty="0">
                <a:sym typeface="Symbol" pitchFamily="18" charset="2"/>
              </a:rPr>
              <a:t>Test data cannot influence system development.  No peeking!  Use it </a:t>
            </a:r>
            <a:r>
              <a:rPr lang="en-US" altLang="en-US" sz="1800" u="sng" dirty="0">
                <a:sym typeface="Symbol" pitchFamily="18" charset="2"/>
              </a:rPr>
              <a:t>only</a:t>
            </a:r>
            <a:r>
              <a:rPr lang="en-US" altLang="en-US" sz="1800" dirty="0">
                <a:sym typeface="Symbol" pitchFamily="18" charset="2"/>
              </a:rPr>
              <a:t> to evaluate the final system(s). Report </a:t>
            </a:r>
            <a:r>
              <a:rPr lang="en-US" altLang="en-US" sz="1800" u="sng" dirty="0">
                <a:sym typeface="Symbol" pitchFamily="18" charset="2"/>
              </a:rPr>
              <a:t>all</a:t>
            </a:r>
            <a:r>
              <a:rPr lang="en-US" altLang="en-US" sz="1800" dirty="0">
                <a:sym typeface="Symbol" pitchFamily="18" charset="2"/>
              </a:rPr>
              <a:t> results on it.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14348" name="Rectangle 11"/>
          <p:cNvSpPr/>
          <p:nvPr/>
        </p:nvSpPr>
        <p:spPr>
          <a:xfrm>
            <a:off x="6632575" y="2740025"/>
            <a:ext cx="1292225" cy="53181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Test</a:t>
            </a:r>
            <a:endParaRPr lang="en-US" altLang="en-US" sz="2800" dirty="0"/>
          </a:p>
        </p:txBody>
      </p:sp>
      <p:sp>
        <p:nvSpPr>
          <p:cNvPr id="14378" name="Rectangle 8"/>
          <p:cNvSpPr/>
          <p:nvPr/>
        </p:nvSpPr>
        <p:spPr>
          <a:xfrm>
            <a:off x="609600" y="2740025"/>
            <a:ext cx="5181600" cy="5318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14380" name="Rectangle 44"/>
          <p:cNvSpPr/>
          <p:nvPr/>
        </p:nvSpPr>
        <p:spPr>
          <a:xfrm>
            <a:off x="2498725" y="2743200"/>
            <a:ext cx="146367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Training</a:t>
            </a:r>
            <a:endParaRPr lang="en-US" altLang="en-US" sz="2800" dirty="0"/>
          </a:p>
        </p:txBody>
      </p:sp>
      <p:sp>
        <p:nvSpPr>
          <p:cNvPr id="14381" name="Text Box 45"/>
          <p:cNvSpPr txBox="1"/>
          <p:nvPr/>
        </p:nvSpPr>
        <p:spPr>
          <a:xfrm>
            <a:off x="1295400" y="5468938"/>
            <a:ext cx="6799263" cy="1465262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latin typeface="Comic Sans MS" panose="030F0702030302020204" pitchFamily="66" charset="0"/>
              </a:rPr>
              <a:t>General Rule of Experimental Ethics: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br>
              <a:rPr lang="en-US" altLang="en-US" sz="1800" b="1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Never skew anything in your favor.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Applies to experimental design, reporting, analysis, discussion.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latin typeface="Comic Sans MS" panose="030F0702030302020204" pitchFamily="66" charset="0"/>
              </a:rPr>
              <a:t>Feynman’s Advice:</a:t>
            </a:r>
            <a:r>
              <a:rPr lang="en-US" altLang="en-US" sz="1800" dirty="0">
                <a:latin typeface="Comic Sans MS" panose="030F0702030302020204" pitchFamily="66" charset="0"/>
              </a:rPr>
              <a:t> “The first principle is that you must not 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sz="1800" dirty="0">
                <a:latin typeface="Comic Sans MS" panose="030F0702030302020204" pitchFamily="66" charset="0"/>
              </a:rPr>
              <a:t>fool yourself, and you are the easiest person to fool.”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014788"/>
            <a:ext cx="23923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Also, tenure letters …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5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1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75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3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61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438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438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charRg st="7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4381">
                                            <p:txEl>
                                              <p:charRg st="7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4381">
                                            <p:txEl>
                                              <p:charRg st="7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charRg st="13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4381">
                                            <p:txEl>
                                              <p:charRg st="13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4381">
                                            <p:txEl>
                                              <p:charRg st="13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367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  <p:bldP spid="14348" grpId="0" animBg="1"/>
      <p:bldP spid="14378" grpId="0" animBg="1"/>
      <p:bldP spid="14380" grpId="0"/>
      <p:bldP spid="14381" grpId="0" animBg="1" build="p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Footer Placeholder 3"/>
          <p:cNvSpPr txBox="1">
            <a:spLocks noGrp="1"/>
          </p:cNvSpPr>
          <p:nvPr/>
        </p:nvSpPr>
        <p:spPr>
          <a:xfrm>
            <a:off x="5080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Slide Number Placeholder 4"/>
          <p:cNvSpPr txBox="1">
            <a:spLocks noGrp="1"/>
          </p:cNvSpPr>
          <p:nvPr/>
        </p:nvSpPr>
        <p:spPr>
          <a:xfrm>
            <a:off x="67056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585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Setting Smoothing Parameters</a:t>
            </a:r>
            <a:endParaRPr lang="en-US" altLang="en-US" sz="3600" dirty="0"/>
          </a:p>
        </p:txBody>
      </p:sp>
      <p:sp>
        <p:nvSpPr>
          <p:cNvPr id="50181" name="Rectangle 11"/>
          <p:cNvSpPr/>
          <p:nvPr/>
        </p:nvSpPr>
        <p:spPr>
          <a:xfrm>
            <a:off x="6629400" y="2740025"/>
            <a:ext cx="1292225" cy="53181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Test</a:t>
            </a:r>
            <a:endParaRPr lang="en-US" altLang="en-US" sz="2800" dirty="0"/>
          </a:p>
        </p:txBody>
      </p:sp>
      <p:sp>
        <p:nvSpPr>
          <p:cNvPr id="50182" name="Rectangle 8"/>
          <p:cNvSpPr/>
          <p:nvPr/>
        </p:nvSpPr>
        <p:spPr>
          <a:xfrm>
            <a:off x="609600" y="2740025"/>
            <a:ext cx="5181600" cy="5318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0183" name="Rectangle 8"/>
          <p:cNvSpPr/>
          <p:nvPr/>
        </p:nvSpPr>
        <p:spPr>
          <a:xfrm>
            <a:off x="2498725" y="2743200"/>
            <a:ext cx="146367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Training</a:t>
            </a:r>
            <a:endParaRPr lang="en-US" altLang="en-US" sz="2800" dirty="0"/>
          </a:p>
        </p:txBody>
      </p:sp>
      <p:grpSp>
        <p:nvGrpSpPr>
          <p:cNvPr id="2" name="Group 26"/>
          <p:cNvGrpSpPr/>
          <p:nvPr/>
        </p:nvGrpSpPr>
        <p:grpSpPr>
          <a:xfrm>
            <a:off x="612775" y="4421188"/>
            <a:ext cx="5178425" cy="531812"/>
            <a:chOff x="386" y="2785"/>
            <a:chExt cx="3262" cy="335"/>
          </a:xfrm>
        </p:grpSpPr>
        <p:sp>
          <p:nvSpPr>
            <p:cNvPr id="50194" name="Rectangle 9"/>
            <p:cNvSpPr/>
            <p:nvPr/>
          </p:nvSpPr>
          <p:spPr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0195" name="Rectangle 5"/>
            <p:cNvSpPr/>
            <p:nvPr/>
          </p:nvSpPr>
          <p:spPr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0196" name="Rectangle 6"/>
            <p:cNvSpPr/>
            <p:nvPr/>
          </p:nvSpPr>
          <p:spPr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0197" name="Rectangle 7"/>
            <p:cNvSpPr/>
            <p:nvPr/>
          </p:nvSpPr>
          <p:spPr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0198" name="Rectangle 8"/>
            <p:cNvSpPr/>
            <p:nvPr/>
          </p:nvSpPr>
          <p:spPr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0199" name="TextBox 13"/>
            <p:cNvSpPr txBox="1"/>
            <p:nvPr/>
          </p:nvSpPr>
          <p:spPr>
            <a:xfrm>
              <a:off x="1538" y="2793"/>
              <a:ext cx="9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Training</a:t>
              </a:r>
              <a:endParaRPr lang="en-US" altLang="en-US" sz="2800" dirty="0"/>
            </a:p>
          </p:txBody>
        </p:sp>
      </p:grpSp>
      <p:sp>
        <p:nvSpPr>
          <p:cNvPr id="91154" name="Text Box 18"/>
          <p:cNvSpPr txBox="1"/>
          <p:nvPr/>
        </p:nvSpPr>
        <p:spPr>
          <a:xfrm>
            <a:off x="307975" y="5241925"/>
            <a:ext cx="1520825" cy="13112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Pick </a:t>
            </a: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 that</a:t>
            </a:r>
            <a:b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gets best </a:t>
            </a:r>
            <a:b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results on this 20% … </a:t>
            </a:r>
            <a:endParaRPr lang="en-US" altLang="en-US" sz="2000" dirty="0">
              <a:latin typeface="Comic Sans MS" panose="030F0702030302020204" pitchFamily="66" charset="0"/>
              <a:sym typeface="Symbol" pitchFamily="18" charset="2"/>
            </a:endParaRPr>
          </a:p>
        </p:txBody>
      </p:sp>
      <p:sp>
        <p:nvSpPr>
          <p:cNvPr id="91155" name="Text Box 19"/>
          <p:cNvSpPr txBox="1"/>
          <p:nvPr/>
        </p:nvSpPr>
        <p:spPr>
          <a:xfrm>
            <a:off x="2060575" y="5257800"/>
            <a:ext cx="3581400" cy="1006475"/>
          </a:xfrm>
          <a:prstGeom prst="rect">
            <a:avLst/>
          </a:prstGeom>
          <a:solidFill>
            <a:srgbClr val="3399FF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… when we collect counts from this 80% and smooth them using add-</a:t>
            </a: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 </a:t>
            </a:r>
            <a:r>
              <a:rPr lang="en-US" altLang="en-US" sz="2000" dirty="0">
                <a:latin typeface="Comic Sans MS" panose="030F0702030302020204" pitchFamily="66" charset="0"/>
              </a:rPr>
              <a:t>smoothing.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5824538" y="3051175"/>
            <a:ext cx="1795462" cy="3730625"/>
            <a:chOff x="3669" y="1922"/>
            <a:chExt cx="1131" cy="2350"/>
          </a:xfrm>
        </p:grpSpPr>
        <p:sp>
          <p:nvSpPr>
            <p:cNvPr id="50192" name="Freeform 23"/>
            <p:cNvSpPr/>
            <p:nvPr/>
          </p:nvSpPr>
          <p:spPr>
            <a:xfrm>
              <a:off x="3669" y="1922"/>
              <a:ext cx="431" cy="1294"/>
            </a:xfrm>
            <a:custGeom>
              <a:avLst/>
              <a:gdLst>
                <a:gd name="txL" fmla="*/ 0 w 431"/>
                <a:gd name="txT" fmla="*/ 0 h 1294"/>
                <a:gd name="txR" fmla="*/ 431 w 431"/>
                <a:gd name="txB" fmla="*/ 1294 h 1294"/>
              </a:gdLst>
              <a:ahLst/>
              <a:cxnLst>
                <a:cxn ang="0">
                  <a:pos x="411" y="1294"/>
                </a:cxn>
                <a:cxn ang="0">
                  <a:pos x="363" y="232"/>
                </a:cxn>
                <a:cxn ang="0">
                  <a:pos x="0" y="0"/>
                </a:cxn>
              </a:cxnLst>
              <a:rect l="txL" t="txT" r="txR" b="txB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3399FF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0193" name="Text Box 21"/>
            <p:cNvSpPr txBox="1"/>
            <p:nvPr/>
          </p:nvSpPr>
          <p:spPr>
            <a:xfrm>
              <a:off x="3696" y="3216"/>
              <a:ext cx="1104" cy="1056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Now use that </a:t>
              </a:r>
              <a:r>
                <a:rPr lang="en-US" altLang="en-US" sz="2400" dirty="0">
                  <a:sym typeface="Symbol" pitchFamily="18" charset="2"/>
                </a:rPr>
                <a:t>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 to get smoothed counts from all 100% …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7772400" y="2971800"/>
            <a:ext cx="1371600" cy="3825875"/>
            <a:chOff x="4896" y="1872"/>
            <a:chExt cx="864" cy="2410"/>
          </a:xfrm>
        </p:grpSpPr>
        <p:sp>
          <p:nvSpPr>
            <p:cNvPr id="50190" name="Text Box 24"/>
            <p:cNvSpPr txBox="1"/>
            <p:nvPr/>
          </p:nvSpPr>
          <p:spPr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… and report results of that final model on test data.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50191" name="Freeform 25"/>
            <p:cNvSpPr/>
            <p:nvPr/>
          </p:nvSpPr>
          <p:spPr>
            <a:xfrm>
              <a:off x="4992" y="1872"/>
              <a:ext cx="624" cy="1200"/>
            </a:xfrm>
            <a:custGeom>
              <a:avLst/>
              <a:gdLst>
                <a:gd name="txL" fmla="*/ 0 w 431"/>
                <a:gd name="txT" fmla="*/ 0 h 1294"/>
                <a:gd name="txR" fmla="*/ 431 w 431"/>
                <a:gd name="txB" fmla="*/ 1294 h 1294"/>
              </a:gdLst>
              <a:ahLst/>
              <a:cxnLst>
                <a:cxn ang="0">
                  <a:pos x="16622" y="609"/>
                </a:cxn>
                <a:cxn ang="0">
                  <a:pos x="14707" y="109"/>
                </a:cxn>
                <a:cxn ang="0">
                  <a:pos x="0" y="0"/>
                </a:cxn>
              </a:cxnLst>
              <a:rect l="txL" t="txT" r="txR" b="txB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423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534400" cy="4876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>
                <a:sym typeface="Symbol" pitchFamily="18" charset="2"/>
              </a:rPr>
              <a:t>How to pick </a:t>
            </a:r>
            <a:r>
              <a:rPr lang="en-US" altLang="en-US" sz="2400" i="1" dirty="0">
                <a:sym typeface="Symbol" pitchFamily="18" charset="2"/>
              </a:rPr>
              <a:t>best value </a:t>
            </a:r>
            <a:r>
              <a:rPr lang="en-US" altLang="en-US" sz="2400" dirty="0">
                <a:sym typeface="Symbol" pitchFamily="18" charset="2"/>
              </a:rPr>
              <a:t>for ?   </a:t>
            </a:r>
            <a:endParaRPr lang="en-US" altLang="en-US" sz="2000" dirty="0">
              <a:sym typeface="Symbol" pitchFamily="18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Try many  values &amp; report the one that gets best results?</a:t>
            </a:r>
            <a:endParaRPr lang="en-US" altLang="en-US" sz="2400" dirty="0">
              <a:sym typeface="Symbol" pitchFamily="18" charset="2"/>
            </a:endParaRPr>
          </a:p>
          <a:p>
            <a:pPr>
              <a:buNone/>
            </a:pPr>
            <a:endParaRPr lang="en-US" altLang="en-US" sz="2400" dirty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  <a:p>
            <a:endParaRPr lang="en-US" altLang="en-US" sz="1000" dirty="0">
              <a:sym typeface="Symbol" pitchFamily="18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How to </a:t>
            </a:r>
            <a:r>
              <a:rPr lang="en-US" altLang="en-US" sz="2400" b="1" dirty="0">
                <a:sym typeface="Symbol" pitchFamily="18" charset="2"/>
              </a:rPr>
              <a:t>fairly </a:t>
            </a:r>
            <a:r>
              <a:rPr lang="en-US" altLang="en-US" sz="2400" dirty="0">
                <a:sym typeface="Symbol" pitchFamily="18" charset="2"/>
              </a:rPr>
              <a:t>measure whether a  gets good results?</a:t>
            </a:r>
            <a:endParaRPr lang="en-US" altLang="en-US" sz="2400" dirty="0">
              <a:sym typeface="Symbol" pitchFamily="18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Hold out some “development data” for this purpose</a:t>
            </a:r>
            <a:endParaRPr lang="en-US" altLang="en-US" sz="2400" dirty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4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23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Footer Placeholder 3"/>
          <p:cNvSpPr txBox="1">
            <a:spLocks noGrp="1"/>
          </p:cNvSpPr>
          <p:nvPr/>
        </p:nvSpPr>
        <p:spPr>
          <a:xfrm>
            <a:off x="5080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Slide Number Placeholder 4"/>
          <p:cNvSpPr txBox="1">
            <a:spLocks noGrp="1"/>
          </p:cNvSpPr>
          <p:nvPr/>
        </p:nvSpPr>
        <p:spPr>
          <a:xfrm>
            <a:off x="67056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585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Setting Smoothing Parameters</a:t>
            </a:r>
            <a:endParaRPr lang="en-US" altLang="en-US" sz="3600" dirty="0"/>
          </a:p>
        </p:txBody>
      </p:sp>
      <p:sp>
        <p:nvSpPr>
          <p:cNvPr id="52229" name="Rectangle 11"/>
          <p:cNvSpPr/>
          <p:nvPr/>
        </p:nvSpPr>
        <p:spPr>
          <a:xfrm>
            <a:off x="6629400" y="2740025"/>
            <a:ext cx="1292225" cy="53181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Test</a:t>
            </a:r>
            <a:endParaRPr lang="en-US" altLang="en-US" sz="2800" dirty="0"/>
          </a:p>
        </p:txBody>
      </p:sp>
      <p:sp>
        <p:nvSpPr>
          <p:cNvPr id="52230" name="Rectangle 8"/>
          <p:cNvSpPr/>
          <p:nvPr/>
        </p:nvSpPr>
        <p:spPr>
          <a:xfrm>
            <a:off x="609600" y="2740025"/>
            <a:ext cx="5181600" cy="5318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2231" name="Rectangle 7"/>
          <p:cNvSpPr/>
          <p:nvPr/>
        </p:nvSpPr>
        <p:spPr>
          <a:xfrm>
            <a:off x="2498725" y="2743200"/>
            <a:ext cx="146367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Training</a:t>
            </a:r>
            <a:endParaRPr lang="en-US" altLang="en-US" sz="2800" dirty="0"/>
          </a:p>
        </p:txBody>
      </p:sp>
      <p:grpSp>
        <p:nvGrpSpPr>
          <p:cNvPr id="52232" name="Group 8"/>
          <p:cNvGrpSpPr/>
          <p:nvPr/>
        </p:nvGrpSpPr>
        <p:grpSpPr>
          <a:xfrm>
            <a:off x="612775" y="4421188"/>
            <a:ext cx="5178425" cy="531812"/>
            <a:chOff x="386" y="2785"/>
            <a:chExt cx="3262" cy="335"/>
          </a:xfrm>
        </p:grpSpPr>
        <p:sp>
          <p:nvSpPr>
            <p:cNvPr id="52243" name="Rectangle 9"/>
            <p:cNvSpPr/>
            <p:nvPr/>
          </p:nvSpPr>
          <p:spPr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2244" name="Rectangle 5"/>
            <p:cNvSpPr/>
            <p:nvPr/>
          </p:nvSpPr>
          <p:spPr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2245" name="Rectangle 6"/>
            <p:cNvSpPr/>
            <p:nvPr/>
          </p:nvSpPr>
          <p:spPr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2246" name="Rectangle 7"/>
            <p:cNvSpPr/>
            <p:nvPr/>
          </p:nvSpPr>
          <p:spPr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2247" name="Rectangle 8"/>
            <p:cNvSpPr/>
            <p:nvPr/>
          </p:nvSpPr>
          <p:spPr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2248" name="TextBox 13"/>
            <p:cNvSpPr txBox="1"/>
            <p:nvPr/>
          </p:nvSpPr>
          <p:spPr>
            <a:xfrm>
              <a:off x="1538" y="2793"/>
              <a:ext cx="9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Training</a:t>
              </a:r>
              <a:endParaRPr lang="en-US" altLang="en-US" sz="2800" dirty="0"/>
            </a:p>
          </p:txBody>
        </p:sp>
      </p:grpSp>
      <p:sp>
        <p:nvSpPr>
          <p:cNvPr id="52233" name="Text Box 15"/>
          <p:cNvSpPr txBox="1"/>
          <p:nvPr/>
        </p:nvSpPr>
        <p:spPr>
          <a:xfrm>
            <a:off x="307975" y="5241925"/>
            <a:ext cx="1520825" cy="13112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Pick </a:t>
            </a: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 that</a:t>
            </a:r>
            <a:b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gets best </a:t>
            </a:r>
            <a:b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</a:b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results on this 20% … </a:t>
            </a:r>
            <a:endParaRPr lang="en-US" altLang="en-US" sz="2000" dirty="0">
              <a:latin typeface="Comic Sans MS" panose="030F0702030302020204" pitchFamily="66" charset="0"/>
              <a:sym typeface="Symbol" pitchFamily="18" charset="2"/>
            </a:endParaRPr>
          </a:p>
        </p:txBody>
      </p:sp>
      <p:sp>
        <p:nvSpPr>
          <p:cNvPr id="52234" name="Text Box 16"/>
          <p:cNvSpPr txBox="1"/>
          <p:nvPr/>
        </p:nvSpPr>
        <p:spPr>
          <a:xfrm>
            <a:off x="2060575" y="5257800"/>
            <a:ext cx="3581400" cy="1006475"/>
          </a:xfrm>
          <a:prstGeom prst="rect">
            <a:avLst/>
          </a:prstGeom>
          <a:solidFill>
            <a:srgbClr val="3399FF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… when we collect counts from this 80% and smooth them using add-</a:t>
            </a:r>
            <a:r>
              <a:rPr lang="en-US" altLang="en-US" sz="2000" dirty="0">
                <a:latin typeface="Comic Sans MS" panose="030F0702030302020204" pitchFamily="66" charset="0"/>
                <a:sym typeface="Symbol" pitchFamily="18" charset="2"/>
              </a:rPr>
              <a:t> </a:t>
            </a:r>
            <a:r>
              <a:rPr lang="en-US" altLang="en-US" sz="2000" dirty="0">
                <a:latin typeface="Comic Sans MS" panose="030F0702030302020204" pitchFamily="66" charset="0"/>
              </a:rPr>
              <a:t>smoothing.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52235" name="Group 17"/>
          <p:cNvGrpSpPr/>
          <p:nvPr/>
        </p:nvGrpSpPr>
        <p:grpSpPr>
          <a:xfrm>
            <a:off x="5824538" y="3051175"/>
            <a:ext cx="1795462" cy="3730625"/>
            <a:chOff x="3669" y="1922"/>
            <a:chExt cx="1131" cy="2350"/>
          </a:xfrm>
        </p:grpSpPr>
        <p:sp>
          <p:nvSpPr>
            <p:cNvPr id="52241" name="Freeform 18"/>
            <p:cNvSpPr/>
            <p:nvPr/>
          </p:nvSpPr>
          <p:spPr>
            <a:xfrm>
              <a:off x="3669" y="1922"/>
              <a:ext cx="431" cy="1294"/>
            </a:xfrm>
            <a:custGeom>
              <a:avLst/>
              <a:gdLst>
                <a:gd name="txL" fmla="*/ 0 w 431"/>
                <a:gd name="txT" fmla="*/ 0 h 1294"/>
                <a:gd name="txR" fmla="*/ 431 w 431"/>
                <a:gd name="txB" fmla="*/ 1294 h 1294"/>
              </a:gdLst>
              <a:ahLst/>
              <a:cxnLst>
                <a:cxn ang="0">
                  <a:pos x="411" y="1294"/>
                </a:cxn>
                <a:cxn ang="0">
                  <a:pos x="363" y="232"/>
                </a:cxn>
                <a:cxn ang="0">
                  <a:pos x="0" y="0"/>
                </a:cxn>
              </a:cxnLst>
              <a:rect l="txL" t="txT" r="txR" b="txB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3399FF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2242" name="Text Box 19"/>
            <p:cNvSpPr txBox="1"/>
            <p:nvPr/>
          </p:nvSpPr>
          <p:spPr>
            <a:xfrm>
              <a:off x="3696" y="3216"/>
              <a:ext cx="1104" cy="1056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Now use that </a:t>
              </a:r>
              <a:r>
                <a:rPr lang="en-US" altLang="en-US" sz="2400" dirty="0">
                  <a:sym typeface="Symbol" pitchFamily="18" charset="2"/>
                </a:rPr>
                <a:t>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 to get smoothed counts from all 100% …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2236" name="Group 20"/>
          <p:cNvGrpSpPr/>
          <p:nvPr/>
        </p:nvGrpSpPr>
        <p:grpSpPr>
          <a:xfrm>
            <a:off x="7772400" y="2971800"/>
            <a:ext cx="1371600" cy="3825875"/>
            <a:chOff x="4896" y="1872"/>
            <a:chExt cx="864" cy="2410"/>
          </a:xfrm>
        </p:grpSpPr>
        <p:sp>
          <p:nvSpPr>
            <p:cNvPr id="52239" name="Text Box 21"/>
            <p:cNvSpPr txBox="1"/>
            <p:nvPr/>
          </p:nvSpPr>
          <p:spPr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… and report results of that final model on test data.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52240" name="Freeform 22"/>
            <p:cNvSpPr/>
            <p:nvPr/>
          </p:nvSpPr>
          <p:spPr>
            <a:xfrm>
              <a:off x="4992" y="1872"/>
              <a:ext cx="624" cy="1200"/>
            </a:xfrm>
            <a:custGeom>
              <a:avLst/>
              <a:gdLst>
                <a:gd name="txL" fmla="*/ 0 w 431"/>
                <a:gd name="txT" fmla="*/ 0 h 1294"/>
                <a:gd name="txR" fmla="*/ 431 w 431"/>
                <a:gd name="txB" fmla="*/ 1294 h 1294"/>
              </a:gdLst>
              <a:ahLst/>
              <a:cxnLst>
                <a:cxn ang="0">
                  <a:pos x="16622" y="609"/>
                </a:cxn>
                <a:cxn ang="0">
                  <a:pos x="14707" y="109"/>
                </a:cxn>
                <a:cxn ang="0">
                  <a:pos x="0" y="0"/>
                </a:cxn>
              </a:cxnLst>
              <a:rect l="txL" t="txT" r="txR" b="txB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441347" name="Rectangle 3"/>
          <p:cNvSpPr/>
          <p:nvPr/>
        </p:nvSpPr>
        <p:spPr>
          <a:xfrm>
            <a:off x="381000" y="609600"/>
            <a:ext cx="8458200" cy="190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Here we held out 20% of our training set (yellow) for development.</a:t>
            </a:r>
            <a:endParaRPr lang="en-US" altLang="en-US" sz="2000" dirty="0"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Would like to use &gt; 20% yellow:</a:t>
            </a:r>
            <a:endParaRPr lang="en-US" altLang="en-US" sz="2000" dirty="0"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Would like to use &gt; 80% blue:</a:t>
            </a:r>
            <a:endParaRPr lang="en-US" altLang="en-US" sz="2000" dirty="0"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endParaRPr lang="en-US" altLang="en-US" sz="2000" dirty="0"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Could we let the yellow and blue sets overlap?   </a:t>
            </a:r>
            <a:endParaRPr lang="en-US" altLang="en-US" sz="2000" dirty="0">
              <a:latin typeface="Comic Sans MS" panose="030F0702030302020204" pitchFamily="66" charset="0"/>
              <a:ea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4114800" y="609600"/>
            <a:ext cx="7696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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Symbol" pitchFamily="18" charset="2"/>
            </a:endParaRPr>
          </a:p>
          <a:p>
            <a:pPr marL="342900" lvl="0" indent="-34290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for smoothing 80% 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Symbol" pitchFamily="18" charset="2"/>
            </a:endParaRPr>
          </a:p>
          <a:p>
            <a:pPr marL="342900" lvl="0" indent="-34290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 best  for smoothing 100%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Symbol" pitchFamily="18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 Ethical, but foolish 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ea typeface="Tahoma" panose="020B0604030504040204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6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charRg st="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charRg st="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charRg st="6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charRg st="13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charRg st="9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charRg st="9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nimBg="1" build="p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585200" cy="708025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5-fold Cross-Validation (“Jackknifing”)</a:t>
            </a:r>
            <a:endParaRPr lang="en-US" altLang="en-US" sz="2800" dirty="0"/>
          </a:p>
        </p:txBody>
      </p:sp>
      <p:sp>
        <p:nvSpPr>
          <p:cNvPr id="423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686800" cy="5410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800" dirty="0">
                <a:sym typeface="Symbol" pitchFamily="18" charset="2"/>
              </a:rPr>
              <a:t>Old version: Train on 80%, test on 20%</a:t>
            </a:r>
            <a:endParaRPr lang="en-US" alt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If 20% yellow too little: try 5 training/dev splits as below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Pick  that gets best average performance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panose="05000000000000000000" pitchFamily="2" charset="2"/>
              </a:rPr>
              <a:t></a:t>
            </a:r>
            <a:r>
              <a:rPr lang="en-US" altLang="en-US" sz="2000" dirty="0">
                <a:sym typeface="Wingdings" panose="05000000000000000000" pitchFamily="2" charset="2"/>
              </a:rPr>
              <a:t> Tests</a:t>
            </a:r>
            <a:r>
              <a:rPr lang="en-US" altLang="en-US" sz="2000" dirty="0">
                <a:sym typeface="Symbol" pitchFamily="18" charset="2"/>
              </a:rPr>
              <a:t> on all 100% as yellow, so we can more reliably assess 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en-US" altLang="en-US" sz="2000" dirty="0">
                <a:sym typeface="Symbol" pitchFamily="18" charset="2"/>
              </a:rPr>
              <a:t>Still picks a  that’s good at smoothing the 80% size, not 100%.</a:t>
            </a:r>
            <a:endParaRPr lang="en-US" altLang="en-US" sz="2000" dirty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pitchFamily="18" charset="2"/>
              </a:rPr>
              <a:t>But now we can grow that 80% without trouble …</a:t>
            </a:r>
            <a:endParaRPr lang="en-US" altLang="en-US" sz="1800" dirty="0">
              <a:sym typeface="Symbol" pitchFamily="18" charset="2"/>
            </a:endParaRPr>
          </a:p>
        </p:txBody>
      </p:sp>
      <p:grpSp>
        <p:nvGrpSpPr>
          <p:cNvPr id="54278" name="Group 41"/>
          <p:cNvGrpSpPr/>
          <p:nvPr/>
        </p:nvGrpSpPr>
        <p:grpSpPr>
          <a:xfrm>
            <a:off x="612775" y="2211388"/>
            <a:ext cx="5178425" cy="531812"/>
            <a:chOff x="386" y="2785"/>
            <a:chExt cx="3262" cy="335"/>
          </a:xfrm>
        </p:grpSpPr>
        <p:sp>
          <p:nvSpPr>
            <p:cNvPr id="54310" name="Rectangle 9"/>
            <p:cNvSpPr/>
            <p:nvPr/>
          </p:nvSpPr>
          <p:spPr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4311" name="Rectangle 5"/>
            <p:cNvSpPr/>
            <p:nvPr/>
          </p:nvSpPr>
          <p:spPr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12" name="Rectangle 6"/>
            <p:cNvSpPr/>
            <p:nvPr/>
          </p:nvSpPr>
          <p:spPr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13" name="Rectangle 7"/>
            <p:cNvSpPr/>
            <p:nvPr/>
          </p:nvSpPr>
          <p:spPr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14" name="Rectangle 8"/>
            <p:cNvSpPr/>
            <p:nvPr/>
          </p:nvSpPr>
          <p:spPr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15" name="TextBox 13"/>
            <p:cNvSpPr txBox="1"/>
            <p:nvPr/>
          </p:nvSpPr>
          <p:spPr>
            <a:xfrm>
              <a:off x="1538" y="2793"/>
              <a:ext cx="9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Training</a:t>
              </a:r>
              <a:endParaRPr lang="en-US" altLang="en-US" sz="2800" dirty="0"/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609600" y="3962400"/>
            <a:ext cx="5178425" cy="1598613"/>
            <a:chOff x="384" y="2449"/>
            <a:chExt cx="3262" cy="1870"/>
          </a:xfrm>
        </p:grpSpPr>
        <p:sp>
          <p:nvSpPr>
            <p:cNvPr id="54284" name="Rectangle 9"/>
            <p:cNvSpPr/>
            <p:nvPr/>
          </p:nvSpPr>
          <p:spPr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4285" name="Rectangle 8"/>
            <p:cNvSpPr/>
            <p:nvPr/>
          </p:nvSpPr>
          <p:spPr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86" name="Rectangle 9"/>
            <p:cNvSpPr/>
            <p:nvPr/>
          </p:nvSpPr>
          <p:spPr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4287" name="Rectangle 7"/>
            <p:cNvSpPr/>
            <p:nvPr/>
          </p:nvSpPr>
          <p:spPr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88" name="Rectangle 9"/>
            <p:cNvSpPr/>
            <p:nvPr/>
          </p:nvSpPr>
          <p:spPr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4289" name="Rectangle 5"/>
            <p:cNvSpPr/>
            <p:nvPr/>
          </p:nvSpPr>
          <p:spPr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0" name="Rectangle 6"/>
            <p:cNvSpPr/>
            <p:nvPr/>
          </p:nvSpPr>
          <p:spPr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1" name="Rectangle 7"/>
            <p:cNvSpPr/>
            <p:nvPr/>
          </p:nvSpPr>
          <p:spPr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2" name="Rectangle 8"/>
            <p:cNvSpPr/>
            <p:nvPr/>
          </p:nvSpPr>
          <p:spPr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3" name="Rectangle 9"/>
            <p:cNvSpPr/>
            <p:nvPr/>
          </p:nvSpPr>
          <p:spPr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4294" name="Rectangle 5"/>
            <p:cNvSpPr/>
            <p:nvPr/>
          </p:nvSpPr>
          <p:spPr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5" name="Rectangle 6"/>
            <p:cNvSpPr/>
            <p:nvPr/>
          </p:nvSpPr>
          <p:spPr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6" name="Rectangle 7"/>
            <p:cNvSpPr/>
            <p:nvPr/>
          </p:nvSpPr>
          <p:spPr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7" name="Rectangle 8"/>
            <p:cNvSpPr/>
            <p:nvPr/>
          </p:nvSpPr>
          <p:spPr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8" name="Rectangle 5"/>
            <p:cNvSpPr/>
            <p:nvPr/>
          </p:nvSpPr>
          <p:spPr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299" name="Rectangle 6"/>
            <p:cNvSpPr/>
            <p:nvPr/>
          </p:nvSpPr>
          <p:spPr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00" name="Rectangle 8"/>
            <p:cNvSpPr/>
            <p:nvPr/>
          </p:nvSpPr>
          <p:spPr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01" name="Rectangle 5"/>
            <p:cNvSpPr/>
            <p:nvPr/>
          </p:nvSpPr>
          <p:spPr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02" name="Rectangle 6"/>
            <p:cNvSpPr/>
            <p:nvPr/>
          </p:nvSpPr>
          <p:spPr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4303" name="Rectangle 7"/>
            <p:cNvSpPr/>
            <p:nvPr/>
          </p:nvSpPr>
          <p:spPr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grpSp>
          <p:nvGrpSpPr>
            <p:cNvPr id="54304" name="Group 75"/>
            <p:cNvGrpSpPr/>
            <p:nvPr/>
          </p:nvGrpSpPr>
          <p:grpSpPr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54305" name="Rectangle 9"/>
              <p:cNvSpPr/>
              <p:nvPr/>
            </p:nvSpPr>
            <p:spPr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800" dirty="0"/>
                  <a:t>Dev.</a:t>
                </a:r>
                <a:endParaRPr lang="en-US" altLang="en-US" sz="2800" dirty="0"/>
              </a:p>
            </p:txBody>
          </p:sp>
          <p:sp>
            <p:nvSpPr>
              <p:cNvPr id="54306" name="Rectangle 5"/>
              <p:cNvSpPr/>
              <p:nvPr/>
            </p:nvSpPr>
            <p:spPr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54307" name="Rectangle 6"/>
              <p:cNvSpPr/>
              <p:nvPr/>
            </p:nvSpPr>
            <p:spPr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54308" name="Rectangle 7"/>
              <p:cNvSpPr/>
              <p:nvPr/>
            </p:nvSpPr>
            <p:spPr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54309" name="Rectangle 8"/>
              <p:cNvSpPr/>
              <p:nvPr/>
            </p:nvSpPr>
            <p:spPr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</p:grpSp>
      </p:grpSp>
      <p:sp>
        <p:nvSpPr>
          <p:cNvPr id="54280" name="Rectangle 3"/>
          <p:cNvSpPr/>
          <p:nvPr/>
        </p:nvSpPr>
        <p:spPr>
          <a:xfrm>
            <a:off x="381000" y="990600"/>
            <a:ext cx="8458200" cy="1066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Would like to use &gt; 20% yellow:</a:t>
            </a:r>
            <a:endParaRPr lang="en-US" altLang="en-US" sz="2000" dirty="0"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Would like to use &gt; 80% blue:</a:t>
            </a:r>
            <a:endParaRPr lang="en-US" altLang="en-US" sz="2000" dirty="0"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endParaRPr lang="en-US" altLang="en-US" sz="2000" dirty="0">
              <a:latin typeface="Comic Sans MS" panose="030F0702030302020204" pitchFamily="66" charset="0"/>
              <a:ea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54281" name="Rectangle 3"/>
          <p:cNvSpPr/>
          <p:nvPr/>
        </p:nvSpPr>
        <p:spPr>
          <a:xfrm>
            <a:off x="4114800" y="609600"/>
            <a:ext cx="7696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lvl="0" indent="-34290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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Symbol" pitchFamily="18" charset="2"/>
            </a:endParaRPr>
          </a:p>
          <a:p>
            <a:pPr marL="342900" lvl="0" indent="-34290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for smoothing 80% 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  <a:sym typeface="Symbol" pitchFamily="18" charset="2"/>
            </a:endParaRPr>
          </a:p>
          <a:p>
            <a:pPr marL="342900" lvl="0" indent="-34290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  <a:sym typeface="Symbol" pitchFamily="18" charset="2"/>
              </a:rPr>
              <a:t> best  for smoothing 100%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ea typeface="Tahoma" panose="020B0604030504040204" pitchFamily="34" charset="0"/>
              <a:sym typeface="Symbol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84913" y="4583113"/>
            <a:ext cx="12588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hlinkClick r:id="rId1"/>
              </a:rPr>
              <a:t>animation</a:t>
            </a:r>
            <a:r>
              <a:rPr lang="en-US" altLang="en-US" sz="1800" dirty="0"/>
              <a:t> </a:t>
            </a:r>
            <a:endParaRPr lang="en-US" altLang="en-US" sz="1800" dirty="0"/>
          </a:p>
        </p:txBody>
      </p:sp>
      <p:sp>
        <p:nvSpPr>
          <p:cNvPr id="54283" name="Rectangle 11"/>
          <p:cNvSpPr/>
          <p:nvPr/>
        </p:nvSpPr>
        <p:spPr>
          <a:xfrm>
            <a:off x="6632575" y="5029200"/>
            <a:ext cx="1292225" cy="53181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Test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4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0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5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1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81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6322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524000"/>
            <a:ext cx="8610600" cy="4953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en-US" sz="2000" b="1" dirty="0">
                <a:sym typeface="Symbol" pitchFamily="18" charset="2"/>
              </a:rPr>
              <a:t>for</a:t>
            </a:r>
            <a:r>
              <a:rPr lang="en-US" altLang="en-US" sz="2000" dirty="0">
                <a:sym typeface="Symbol" pitchFamily="18" charset="2"/>
              </a:rPr>
              <a:t>  </a:t>
            </a:r>
            <a:r>
              <a:rPr lang="en-US" altLang="en-US" sz="2000" b="1" dirty="0">
                <a:sym typeface="Symbol" pitchFamily="18" charset="2"/>
              </a:rPr>
              <a:t>in </a:t>
            </a:r>
            <a:r>
              <a:rPr lang="en-US" altLang="en-US" sz="2000" dirty="0">
                <a:sym typeface="Symbol" pitchFamily="18" charset="2"/>
              </a:rPr>
              <a:t>{0.01, 0.02, 0.03, … 9.99}</a:t>
            </a:r>
            <a:endParaRPr lang="en-US" altLang="en-US" sz="2000" b="1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b="1" dirty="0">
                <a:sym typeface="Symbol" pitchFamily="18" charset="2"/>
              </a:rPr>
              <a:t>for</a:t>
            </a:r>
            <a:r>
              <a:rPr lang="en-US" altLang="en-US" sz="2000" dirty="0">
                <a:sym typeface="Symbol" pitchFamily="18" charset="2"/>
              </a:rPr>
              <a:t> each of the 5 blue/yellow splits </a:t>
            </a:r>
            <a:endParaRPr lang="en-US" altLang="en-US" sz="2000" dirty="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train on the 80% blue data, using  to smooth the counts</a:t>
            </a:r>
            <a:endParaRPr lang="en-US" altLang="en-US" sz="2000" dirty="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test on the 20% yellow data, and measure performance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goodness of this  = average performance over the 5 splits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en-US" sz="12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using best  we found above: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train on 100% of the training data, using  to smooth the counts</a:t>
            </a:r>
            <a:endParaRPr lang="en-US" altLang="en-US" sz="18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test on the red test data, measure performance &amp; report it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sym typeface="Symbol" pitchFamily="18" charset="2"/>
            </a:endParaRPr>
          </a:p>
        </p:txBody>
      </p:sp>
      <p:grpSp>
        <p:nvGrpSpPr>
          <p:cNvPr id="56325" name="Group 42"/>
          <p:cNvGrpSpPr/>
          <p:nvPr/>
        </p:nvGrpSpPr>
        <p:grpSpPr>
          <a:xfrm>
            <a:off x="609600" y="3201988"/>
            <a:ext cx="5178425" cy="1598612"/>
            <a:chOff x="384" y="2449"/>
            <a:chExt cx="3262" cy="1870"/>
          </a:xfrm>
        </p:grpSpPr>
        <p:sp>
          <p:nvSpPr>
            <p:cNvPr id="56330" name="Rectangle 9"/>
            <p:cNvSpPr/>
            <p:nvPr/>
          </p:nvSpPr>
          <p:spPr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6331" name="Rectangle 8"/>
            <p:cNvSpPr/>
            <p:nvPr/>
          </p:nvSpPr>
          <p:spPr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32" name="Rectangle 9"/>
            <p:cNvSpPr/>
            <p:nvPr/>
          </p:nvSpPr>
          <p:spPr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6333" name="Rectangle 7"/>
            <p:cNvSpPr/>
            <p:nvPr/>
          </p:nvSpPr>
          <p:spPr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34" name="Rectangle 9"/>
            <p:cNvSpPr/>
            <p:nvPr/>
          </p:nvSpPr>
          <p:spPr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6335" name="Rectangle 5"/>
            <p:cNvSpPr/>
            <p:nvPr/>
          </p:nvSpPr>
          <p:spPr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36" name="Rectangle 6"/>
            <p:cNvSpPr/>
            <p:nvPr/>
          </p:nvSpPr>
          <p:spPr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37" name="Rectangle 7"/>
            <p:cNvSpPr/>
            <p:nvPr/>
          </p:nvSpPr>
          <p:spPr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38" name="Rectangle 8"/>
            <p:cNvSpPr/>
            <p:nvPr/>
          </p:nvSpPr>
          <p:spPr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39" name="Rectangle 9"/>
            <p:cNvSpPr/>
            <p:nvPr/>
          </p:nvSpPr>
          <p:spPr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Dev.</a:t>
              </a:r>
              <a:endParaRPr lang="en-US" altLang="en-US" sz="2800" dirty="0"/>
            </a:p>
          </p:txBody>
        </p:sp>
        <p:sp>
          <p:nvSpPr>
            <p:cNvPr id="56340" name="Rectangle 5"/>
            <p:cNvSpPr/>
            <p:nvPr/>
          </p:nvSpPr>
          <p:spPr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1" name="Rectangle 6"/>
            <p:cNvSpPr/>
            <p:nvPr/>
          </p:nvSpPr>
          <p:spPr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2" name="Rectangle 7"/>
            <p:cNvSpPr/>
            <p:nvPr/>
          </p:nvSpPr>
          <p:spPr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3" name="Rectangle 8"/>
            <p:cNvSpPr/>
            <p:nvPr/>
          </p:nvSpPr>
          <p:spPr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4" name="Rectangle 5"/>
            <p:cNvSpPr/>
            <p:nvPr/>
          </p:nvSpPr>
          <p:spPr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5" name="Rectangle 6"/>
            <p:cNvSpPr/>
            <p:nvPr/>
          </p:nvSpPr>
          <p:spPr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6" name="Rectangle 8"/>
            <p:cNvSpPr/>
            <p:nvPr/>
          </p:nvSpPr>
          <p:spPr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7" name="Rectangle 5"/>
            <p:cNvSpPr/>
            <p:nvPr/>
          </p:nvSpPr>
          <p:spPr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8" name="Rectangle 6"/>
            <p:cNvSpPr/>
            <p:nvPr/>
          </p:nvSpPr>
          <p:spPr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sp>
          <p:nvSpPr>
            <p:cNvPr id="56349" name="Rectangle 7"/>
            <p:cNvSpPr/>
            <p:nvPr/>
          </p:nvSpPr>
          <p:spPr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800" dirty="0"/>
            </a:p>
          </p:txBody>
        </p:sp>
        <p:grpSp>
          <p:nvGrpSpPr>
            <p:cNvPr id="56350" name="Group 63"/>
            <p:cNvGrpSpPr/>
            <p:nvPr/>
          </p:nvGrpSpPr>
          <p:grpSpPr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56351" name="Rectangle 9"/>
              <p:cNvSpPr/>
              <p:nvPr/>
            </p:nvSpPr>
            <p:spPr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800" dirty="0"/>
                  <a:t>Dev.</a:t>
                </a:r>
                <a:endParaRPr lang="en-US" altLang="en-US" sz="2800" dirty="0"/>
              </a:p>
            </p:txBody>
          </p:sp>
          <p:sp>
            <p:nvSpPr>
              <p:cNvPr id="56352" name="Rectangle 5"/>
              <p:cNvSpPr/>
              <p:nvPr/>
            </p:nvSpPr>
            <p:spPr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56353" name="Rectangle 6"/>
              <p:cNvSpPr/>
              <p:nvPr/>
            </p:nvSpPr>
            <p:spPr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56354" name="Rectangle 7"/>
              <p:cNvSpPr/>
              <p:nvPr/>
            </p:nvSpPr>
            <p:spPr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56355" name="Rectangle 8"/>
              <p:cNvSpPr/>
              <p:nvPr/>
            </p:nvSpPr>
            <p:spPr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</p:grpSp>
      </p:grpSp>
      <p:sp>
        <p:nvSpPr>
          <p:cNvPr id="56326" name="Rectangle 2"/>
          <p:cNvSpPr/>
          <p:nvPr/>
        </p:nvSpPr>
        <p:spPr>
          <a:xfrm>
            <a:off x="406400" y="358775"/>
            <a:ext cx="8585200" cy="708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Arial Black" panose="020B0A04020102020204" pitchFamily="34" charset="0"/>
              </a:rPr>
              <a:t>Cross-Validation Pseudocode</a:t>
            </a:r>
            <a:endParaRPr lang="en-US" alt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6327" name="Rectangle 11"/>
          <p:cNvSpPr/>
          <p:nvPr/>
        </p:nvSpPr>
        <p:spPr>
          <a:xfrm>
            <a:off x="6632575" y="6097588"/>
            <a:ext cx="1292225" cy="53181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Test</a:t>
            </a:r>
            <a:endParaRPr lang="en-US" altLang="en-US" sz="2800" dirty="0"/>
          </a:p>
        </p:txBody>
      </p:sp>
      <p:sp>
        <p:nvSpPr>
          <p:cNvPr id="56328" name="Rectangle 8"/>
          <p:cNvSpPr/>
          <p:nvPr/>
        </p:nvSpPr>
        <p:spPr>
          <a:xfrm>
            <a:off x="609600" y="6097588"/>
            <a:ext cx="5181600" cy="531812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6329" name="Rectangle 72"/>
          <p:cNvSpPr/>
          <p:nvPr/>
        </p:nvSpPr>
        <p:spPr>
          <a:xfrm>
            <a:off x="2498725" y="6100763"/>
            <a:ext cx="1463675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Training</a:t>
            </a: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8"/>
          <p:cNvSpPr/>
          <p:nvPr/>
        </p:nvSpPr>
        <p:spPr>
          <a:xfrm>
            <a:off x="609600" y="16002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71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8373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585200" cy="708025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N-fold Cross-Validation (“Leave One Out”)</a:t>
            </a:r>
            <a:endParaRPr lang="en-US" altLang="en-US" sz="2800" dirty="0"/>
          </a:p>
        </p:txBody>
      </p:sp>
      <p:sp>
        <p:nvSpPr>
          <p:cNvPr id="423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4114800"/>
            <a:ext cx="8686800" cy="2667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test </a:t>
            </a:r>
            <a:r>
              <a:rPr lang="en-US" altLang="en-US" sz="2000" u="sng" dirty="0">
                <a:sym typeface="Symbol" pitchFamily="18" charset="2"/>
              </a:rPr>
              <a:t>each</a:t>
            </a:r>
            <a:r>
              <a:rPr lang="en-US" altLang="en-US" sz="2000" dirty="0">
                <a:sym typeface="Symbol" pitchFamily="18" charset="2"/>
              </a:rPr>
              <a:t> sentence with smoothed model from </a:t>
            </a:r>
            <a:r>
              <a:rPr lang="en-US" altLang="en-US" sz="2000" u="sng" dirty="0">
                <a:sym typeface="Symbol" pitchFamily="18" charset="2"/>
              </a:rPr>
              <a:t>other</a:t>
            </a:r>
            <a:r>
              <a:rPr lang="en-US" altLang="en-US" sz="2000" i="1" dirty="0"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N-1 sentences</a:t>
            </a:r>
            <a:endParaRPr lang="en-US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panose="05000000000000000000" pitchFamily="2" charset="2"/>
              </a:rPr>
              <a:t>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Still tests on all 100% as yellow, so we can reliably assess  </a:t>
            </a:r>
            <a:endParaRPr lang="en-US" alt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panose="05000000000000000000" pitchFamily="2" charset="2"/>
              </a:rPr>
              <a:t></a:t>
            </a:r>
            <a:r>
              <a:rPr lang="en-US" altLang="en-US" sz="2000" dirty="0">
                <a:sym typeface="Wingdings" panose="05000000000000000000" pitchFamily="2" charset="2"/>
              </a:rPr>
              <a:t> Trains on nearly 100% blue data ((N-1)/N) to measure whether </a:t>
            </a:r>
            <a:r>
              <a:rPr lang="en-US" altLang="en-US" sz="2000" dirty="0">
                <a:sym typeface="Symbol" pitchFamily="18" charset="2"/>
              </a:rPr>
              <a:t> is good for smoothing that much data: </a:t>
            </a:r>
            <a:r>
              <a:rPr lang="en-US" altLang="en-US" sz="2000" dirty="0">
                <a:cs typeface="Tahoma" panose="020B0604030504040204" pitchFamily="34" charset="0"/>
                <a:sym typeface="Symbol" pitchFamily="18" charset="2"/>
              </a:rPr>
              <a:t>nearly matches true test conditions</a:t>
            </a:r>
            <a:endParaRPr lang="en-US" altLang="en-US" sz="2000" dirty="0">
              <a:cs typeface="Tahoma" panose="020B0604030504040204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panose="05000000000000000000" pitchFamily="2" charset="2"/>
              </a:rPr>
              <a:t> </a:t>
            </a:r>
            <a:r>
              <a:rPr lang="en-US" altLang="en-US" sz="2000" dirty="0">
                <a:sym typeface="Symbol" pitchFamily="18" charset="2"/>
              </a:rPr>
              <a:t>Surprisingly fast: why?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pitchFamily="18" charset="2"/>
              </a:rPr>
              <a:t>Usually easy to retrain on blue by adding/subtracting 1 sentence’s counts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58375" name="Rectangle 9"/>
          <p:cNvSpPr/>
          <p:nvPr/>
        </p:nvSpPr>
        <p:spPr>
          <a:xfrm>
            <a:off x="609600" y="1600200"/>
            <a:ext cx="87313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76" name="Rectangle 8"/>
          <p:cNvSpPr/>
          <p:nvPr/>
        </p:nvSpPr>
        <p:spPr>
          <a:xfrm>
            <a:off x="609600" y="19050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77" name="Rectangle 9"/>
          <p:cNvSpPr/>
          <p:nvPr/>
        </p:nvSpPr>
        <p:spPr>
          <a:xfrm>
            <a:off x="685800" y="1905000"/>
            <a:ext cx="87313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78" name="Rectangle 8"/>
          <p:cNvSpPr/>
          <p:nvPr/>
        </p:nvSpPr>
        <p:spPr>
          <a:xfrm>
            <a:off x="609600" y="22098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79" name="Rectangle 9"/>
          <p:cNvSpPr/>
          <p:nvPr/>
        </p:nvSpPr>
        <p:spPr>
          <a:xfrm>
            <a:off x="762000" y="2209800"/>
            <a:ext cx="87313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0" name="Rectangle 8"/>
          <p:cNvSpPr/>
          <p:nvPr/>
        </p:nvSpPr>
        <p:spPr>
          <a:xfrm>
            <a:off x="609600" y="25146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1" name="Rectangle 9"/>
          <p:cNvSpPr/>
          <p:nvPr/>
        </p:nvSpPr>
        <p:spPr>
          <a:xfrm>
            <a:off x="838200" y="2514600"/>
            <a:ext cx="87313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2" name="Rectangle 8"/>
          <p:cNvSpPr/>
          <p:nvPr/>
        </p:nvSpPr>
        <p:spPr>
          <a:xfrm>
            <a:off x="609600" y="28194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3" name="Rectangle 9"/>
          <p:cNvSpPr/>
          <p:nvPr/>
        </p:nvSpPr>
        <p:spPr>
          <a:xfrm>
            <a:off x="914400" y="2819400"/>
            <a:ext cx="87313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4" name="Rectangle 8"/>
          <p:cNvSpPr/>
          <p:nvPr/>
        </p:nvSpPr>
        <p:spPr>
          <a:xfrm>
            <a:off x="609600" y="33909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5" name="Rectangle 9"/>
          <p:cNvSpPr/>
          <p:nvPr/>
        </p:nvSpPr>
        <p:spPr>
          <a:xfrm>
            <a:off x="5607050" y="3390900"/>
            <a:ext cx="87313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6" name="Rectangle 8"/>
          <p:cNvSpPr/>
          <p:nvPr/>
        </p:nvSpPr>
        <p:spPr>
          <a:xfrm>
            <a:off x="609600" y="3695700"/>
            <a:ext cx="5181600" cy="2651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7" name="Rectangle 9"/>
          <p:cNvSpPr/>
          <p:nvPr/>
        </p:nvSpPr>
        <p:spPr>
          <a:xfrm>
            <a:off x="5703888" y="3695700"/>
            <a:ext cx="87312" cy="2667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58388" name="Rectangle 58"/>
          <p:cNvSpPr/>
          <p:nvPr/>
        </p:nvSpPr>
        <p:spPr>
          <a:xfrm>
            <a:off x="2938463" y="2971800"/>
            <a:ext cx="433387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…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8389" name="Text Box 60"/>
          <p:cNvSpPr txBox="1"/>
          <p:nvPr/>
        </p:nvSpPr>
        <p:spPr>
          <a:xfrm>
            <a:off x="6232525" y="2098675"/>
            <a:ext cx="2236788" cy="91598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3399FF"/>
                </a:solidFill>
                <a:latin typeface="Comic Sans MS" panose="030F0702030302020204" pitchFamily="66" charset="0"/>
              </a:rPr>
              <a:t>(more extreme</a:t>
            </a:r>
            <a:br>
              <a:rPr lang="en-US" altLang="en-US" sz="1800" dirty="0">
                <a:solidFill>
                  <a:srgbClr val="3399FF"/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rgbClr val="3399FF"/>
                </a:solidFill>
                <a:latin typeface="Comic Sans MS" panose="030F0702030302020204" pitchFamily="66" charset="0"/>
              </a:rPr>
              <a:t>version of strategy</a:t>
            </a:r>
            <a:br>
              <a:rPr lang="en-US" altLang="en-US" sz="1800" dirty="0">
                <a:solidFill>
                  <a:srgbClr val="3399FF"/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rgbClr val="3399FF"/>
                </a:solidFill>
                <a:latin typeface="Comic Sans MS" panose="030F0702030302020204" pitchFamily="66" charset="0"/>
              </a:rPr>
              <a:t>from last slide)</a:t>
            </a:r>
            <a:endParaRPr lang="en-US" altLang="en-US" sz="1800" dirty="0">
              <a:solidFill>
                <a:srgbClr val="3399FF"/>
              </a:solidFill>
              <a:latin typeface="Comic Sans MS" panose="030F0702030302020204" pitchFamily="66" charset="0"/>
            </a:endParaRPr>
          </a:p>
        </p:txBody>
      </p:sp>
      <p:sp>
        <p:nvSpPr>
          <p:cNvPr id="58390" name="Rectangle 11"/>
          <p:cNvSpPr/>
          <p:nvPr/>
        </p:nvSpPr>
        <p:spPr>
          <a:xfrm>
            <a:off x="6632575" y="3429000"/>
            <a:ext cx="1292225" cy="53181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Test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13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200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339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365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0418" name="Group 2"/>
          <p:cNvGrpSpPr/>
          <p:nvPr/>
        </p:nvGrpSpPr>
        <p:grpSpPr>
          <a:xfrm>
            <a:off x="381000" y="762000"/>
            <a:ext cx="8607425" cy="6553200"/>
            <a:chOff x="240" y="480"/>
            <a:chExt cx="5422" cy="4128"/>
          </a:xfrm>
        </p:grpSpPr>
        <p:pic>
          <p:nvPicPr>
            <p:cNvPr id="60430" name="Picture 3" descr="hist20-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" y="4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0431" name="Picture 4" descr="hist20-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32" y="21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0432" name="Picture 5" descr="hist20-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32" y="4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0433" name="Picture 6" descr="hist20-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" y="2180"/>
              <a:ext cx="2830" cy="242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0419" name="Rectangle 7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280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reduces variance</a:t>
            </a:r>
            <a:endParaRPr lang="en-US" altLang="en-US" dirty="0"/>
          </a:p>
        </p:txBody>
      </p:sp>
      <p:sp>
        <p:nvSpPr>
          <p:cNvPr id="60420" name="Text Box 8"/>
          <p:cNvSpPr txBox="1"/>
          <p:nvPr/>
        </p:nvSpPr>
        <p:spPr>
          <a:xfrm>
            <a:off x="1431925" y="1524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60421" name="Text Box 9"/>
          <p:cNvSpPr txBox="1"/>
          <p:nvPr/>
        </p:nvSpPr>
        <p:spPr>
          <a:xfrm>
            <a:off x="5524500" y="1524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60422" name="Text Box 10"/>
          <p:cNvSpPr txBox="1"/>
          <p:nvPr/>
        </p:nvSpPr>
        <p:spPr>
          <a:xfrm>
            <a:off x="1485900" y="4205288"/>
            <a:ext cx="57150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60423" name="Text Box 11"/>
          <p:cNvSpPr txBox="1"/>
          <p:nvPr/>
        </p:nvSpPr>
        <p:spPr>
          <a:xfrm>
            <a:off x="5600700" y="4191000"/>
            <a:ext cx="571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20</a:t>
            </a:r>
            <a:endParaRPr lang="en-US" altLang="en-US" sz="2800" dirty="0"/>
          </a:p>
        </p:txBody>
      </p:sp>
      <p:sp>
        <p:nvSpPr>
          <p:cNvPr id="60424" name="Rectangle 13"/>
          <p:cNvSpPr/>
          <p:nvPr/>
        </p:nvSpPr>
        <p:spPr>
          <a:xfrm>
            <a:off x="406400" y="609600"/>
            <a:ext cx="8280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4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87055" name="Rectangle 15"/>
          <p:cNvSpPr/>
          <p:nvPr/>
        </p:nvSpPr>
        <p:spPr>
          <a:xfrm>
            <a:off x="457200" y="1447800"/>
            <a:ext cx="8280400" cy="11430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Arial Black" panose="020B0A04020102020204" pitchFamily="34" charset="0"/>
              </a:rPr>
              <a:t>Remember: So does backoff</a:t>
            </a:r>
            <a:br>
              <a:rPr lang="en-US" altLang="en-US" sz="4000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alt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(by increasing size of sample).   </a:t>
            </a:r>
            <a:r>
              <a:rPr lang="en-US" altLang="en-US" dirty="0">
                <a:solidFill>
                  <a:schemeClr val="tx2"/>
                </a:solidFill>
                <a:latin typeface="Arial Black" panose="020B0A04020102020204" pitchFamily="34" charset="0"/>
              </a:rPr>
              <a:t>Use both?</a:t>
            </a:r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2110" name="Group 14"/>
          <p:cNvGrpSpPr/>
          <p:nvPr/>
        </p:nvGrpSpPr>
        <p:grpSpPr>
          <a:xfrm>
            <a:off x="2890838" y="3657600"/>
            <a:ext cx="3962400" cy="3048000"/>
            <a:chOff x="3024" y="4752"/>
            <a:chExt cx="2496" cy="1920"/>
          </a:xfrm>
        </p:grpSpPr>
        <p:sp>
          <p:nvSpPr>
            <p:cNvPr id="60428" name="Rectangle 15"/>
            <p:cNvSpPr/>
            <p:nvPr/>
          </p:nvSpPr>
          <p:spPr>
            <a:xfrm>
              <a:off x="3024" y="4752"/>
              <a:ext cx="2496" cy="1920"/>
            </a:xfrm>
            <a:prstGeom prst="rect">
              <a:avLst/>
            </a:prstGeom>
            <a:solidFill>
              <a:srgbClr val="FFFF66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60429" name="Text Box 10"/>
            <p:cNvSpPr txBox="1"/>
            <p:nvPr/>
          </p:nvSpPr>
          <p:spPr>
            <a:xfrm>
              <a:off x="3480" y="4896"/>
              <a:ext cx="4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/>
                <a:t>200</a:t>
              </a:r>
              <a:endParaRPr lang="en-US" altLang="en-US" sz="2800" dirty="0"/>
            </a:p>
          </p:txBody>
        </p:sp>
      </p:grpSp>
      <p:pic>
        <p:nvPicPr>
          <p:cNvPr id="132113" name="Picture 5" descr="hist20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3124200"/>
            <a:ext cx="4262438" cy="4068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686800" cy="5410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distinct vocabulary item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dictionary</a:t>
            </a:r>
            <a:r>
              <a:rPr lang="en-US" altLang="en-US" sz="2000" dirty="0"/>
              <a:t> is a list of types (once each)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occurrence of that type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corpus</a:t>
            </a:r>
            <a:r>
              <a:rPr lang="en-US" altLang="en-US" sz="2000" dirty="0"/>
              <a:t> is a list of tokens </a:t>
            </a:r>
            <a:r>
              <a:rPr lang="en-US" altLang="en-US" sz="1600" dirty="0"/>
              <a:t>(each type has many tokens)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We’ll estimate probabilities of the dictionary </a:t>
            </a:r>
            <a:r>
              <a:rPr lang="en-US" altLang="en-US" sz="2400" u="sng" dirty="0"/>
              <a:t>types</a:t>
            </a:r>
            <a:br>
              <a:rPr lang="en-US" altLang="en-US" sz="2400" u="sng" dirty="0"/>
            </a:br>
            <a:r>
              <a:rPr lang="en-US" altLang="en-US" sz="2400" dirty="0"/>
              <a:t>by counting the corpus </a:t>
            </a:r>
            <a:r>
              <a:rPr lang="en-US" altLang="en-US" sz="2400" u="sng" dirty="0"/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/>
          <p:nvPr/>
        </p:nvSpPr>
        <p:spPr>
          <a:xfrm>
            <a:off x="1905000" y="2819400"/>
            <a:ext cx="5867400" cy="3124200"/>
          </a:xfrm>
          <a:prstGeom prst="rect">
            <a:avLst/>
          </a:prstGeom>
          <a:solidFill>
            <a:srgbClr val="CCECFF"/>
          </a:solidFill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9220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204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Terminology: Types vs. Tokens</a:t>
            </a:r>
            <a:endParaRPr lang="en-US" altLang="en-US" sz="3600" dirty="0"/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2057400" y="3228975"/>
          <a:ext cx="3048000" cy="26828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z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1" name="Text Box 74"/>
          <p:cNvSpPr txBox="1"/>
          <p:nvPr/>
        </p:nvSpPr>
        <p:spPr>
          <a:xfrm>
            <a:off x="2790825" y="2438400"/>
            <a:ext cx="184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104473" name="Text Box 79"/>
          <p:cNvSpPr txBox="1"/>
          <p:nvPr/>
        </p:nvSpPr>
        <p:spPr>
          <a:xfrm>
            <a:off x="2135188" y="2709863"/>
            <a:ext cx="1357312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26 types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74" name="Text Box 80"/>
          <p:cNvSpPr txBox="1"/>
          <p:nvPr/>
        </p:nvSpPr>
        <p:spPr>
          <a:xfrm>
            <a:off x="3581400" y="270033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4479" name="Group 31"/>
          <p:cNvGrpSpPr/>
          <p:nvPr/>
        </p:nvGrpSpPr>
        <p:grpSpPr>
          <a:xfrm>
            <a:off x="5334000" y="3189288"/>
            <a:ext cx="2451100" cy="1411287"/>
            <a:chOff x="3736" y="2162"/>
            <a:chExt cx="1544" cy="1084"/>
          </a:xfrm>
        </p:grpSpPr>
        <p:sp>
          <p:nvSpPr>
            <p:cNvPr id="9246" name="Text Box 81"/>
            <p:cNvSpPr txBox="1"/>
            <p:nvPr/>
          </p:nvSpPr>
          <p:spPr>
            <a:xfrm>
              <a:off x="3736" y="2162"/>
              <a:ext cx="1544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100 tokens of this type</a:t>
              </a:r>
              <a:endPara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7" name="Text Box 82"/>
            <p:cNvSpPr txBox="1"/>
            <p:nvPr/>
          </p:nvSpPr>
          <p:spPr>
            <a:xfrm>
              <a:off x="3736" y="2941"/>
              <a:ext cx="1544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200 tokens of this type</a:t>
              </a:r>
              <a:endPara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8" name="Text Box 83"/>
            <p:cNvSpPr txBox="1"/>
            <p:nvPr/>
          </p:nvSpPr>
          <p:spPr>
            <a:xfrm>
              <a:off x="3736" y="2411"/>
              <a:ext cx="1504" cy="30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0 tokens of this type</a:t>
              </a:r>
              <a:endPara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4482" name="Rectangle 34"/>
          <p:cNvSpPr/>
          <p:nvPr/>
        </p:nvSpPr>
        <p:spPr>
          <a:xfrm>
            <a:off x="7107238" y="6338888"/>
            <a:ext cx="1350962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(in context)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charRg st="3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charRg st="8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charRg st="11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charRg st="184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204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Use the backoff, Luke!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686800" cy="5181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Why are we treating all novel events as the same?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p(zygote | see the) vs. p(baby | see the)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Unsmoothed probs: </a:t>
            </a:r>
            <a:r>
              <a:rPr lang="en-US" altLang="en-US" sz="2000" dirty="0">
                <a:solidFill>
                  <a:srgbClr val="FF9933"/>
                </a:solidFill>
              </a:rPr>
              <a:t>count(see the zygote) </a:t>
            </a:r>
            <a:r>
              <a:rPr lang="en-US" altLang="en-US" sz="2000" dirty="0"/>
              <a:t>/</a:t>
            </a:r>
            <a:r>
              <a:rPr lang="en-US" altLang="en-US" sz="2000" dirty="0">
                <a:solidFill>
                  <a:srgbClr val="FF9933"/>
                </a:solidFill>
              </a:rPr>
              <a:t> count(see the)</a:t>
            </a:r>
            <a:endParaRPr lang="en-US" altLang="en-US" sz="2000" dirty="0">
              <a:solidFill>
                <a:srgbClr val="FF993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Smoothed probs: </a:t>
            </a:r>
            <a:r>
              <a:rPr lang="en-US" altLang="en-US" sz="2000" dirty="0">
                <a:solidFill>
                  <a:srgbClr val="FF9933"/>
                </a:solidFill>
              </a:rPr>
              <a:t>(count(see the zygote) </a:t>
            </a:r>
            <a:r>
              <a:rPr lang="en-US" altLang="en-US" sz="2000" dirty="0">
                <a:solidFill>
                  <a:srgbClr val="993366"/>
                </a:solidFill>
              </a:rPr>
              <a:t>+ 1</a:t>
            </a:r>
            <a:r>
              <a:rPr lang="en-US" altLang="en-US" sz="2000" dirty="0">
                <a:solidFill>
                  <a:srgbClr val="FF9933"/>
                </a:solidFill>
              </a:rPr>
              <a:t>) </a:t>
            </a:r>
            <a:r>
              <a:rPr lang="en-US" altLang="en-US" sz="2000" dirty="0"/>
              <a:t>/</a:t>
            </a:r>
            <a:r>
              <a:rPr lang="en-US" altLang="en-US" sz="2000" dirty="0">
                <a:solidFill>
                  <a:srgbClr val="FF9933"/>
                </a:solidFill>
              </a:rPr>
              <a:t> (count(see the) </a:t>
            </a:r>
            <a:r>
              <a:rPr lang="en-US" altLang="en-US" sz="2000" dirty="0">
                <a:solidFill>
                  <a:srgbClr val="993366"/>
                </a:solidFill>
              </a:rPr>
              <a:t>+ V</a:t>
            </a:r>
            <a:r>
              <a:rPr lang="en-US" altLang="en-US" sz="2000" dirty="0">
                <a:solidFill>
                  <a:srgbClr val="FF9933"/>
                </a:solidFill>
              </a:rPr>
              <a:t>)</a:t>
            </a:r>
            <a:endParaRPr lang="en-US" altLang="en-US" sz="2000" dirty="0">
              <a:solidFill>
                <a:srgbClr val="FF993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What if </a:t>
            </a:r>
            <a:r>
              <a:rPr lang="en-US" altLang="en-US" sz="2000" dirty="0">
                <a:solidFill>
                  <a:schemeClr val="accent1"/>
                </a:solidFill>
              </a:rPr>
              <a:t>count(see the zygote)</a:t>
            </a:r>
            <a:r>
              <a:rPr lang="en-US" altLang="en-US" sz="2000" dirty="0"/>
              <a:t> = </a:t>
            </a:r>
            <a:r>
              <a:rPr lang="en-US" altLang="en-US" sz="2000" dirty="0">
                <a:solidFill>
                  <a:schemeClr val="accent1"/>
                </a:solidFill>
              </a:rPr>
              <a:t>count(see the baby)</a:t>
            </a:r>
            <a:r>
              <a:rPr lang="en-US" altLang="en-US" sz="2000" dirty="0"/>
              <a:t> = 0?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baby</a:t>
            </a:r>
            <a:r>
              <a:rPr lang="en-US" altLang="en-US" sz="2400" dirty="0"/>
              <a:t> beats </a:t>
            </a:r>
            <a:r>
              <a:rPr lang="en-US" altLang="en-US" sz="2400" dirty="0">
                <a:solidFill>
                  <a:srgbClr val="FF0000"/>
                </a:solidFill>
              </a:rPr>
              <a:t>zygote</a:t>
            </a:r>
            <a:r>
              <a:rPr lang="en-US" altLang="en-US" sz="2400" dirty="0"/>
              <a:t> as a unigram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baby</a:t>
            </a:r>
            <a:r>
              <a:rPr lang="en-US" altLang="en-US" sz="2400" dirty="0"/>
              <a:t> beats </a:t>
            </a:r>
            <a:r>
              <a:rPr lang="en-US" altLang="en-US" sz="2400" dirty="0">
                <a:solidFill>
                  <a:srgbClr val="FF0000"/>
                </a:solidFill>
              </a:rPr>
              <a:t>the zygote </a:t>
            </a:r>
            <a:r>
              <a:rPr lang="en-US" altLang="en-US" sz="2400" dirty="0"/>
              <a:t>as a bigram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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see the baby</a:t>
            </a:r>
            <a:r>
              <a:rPr lang="en-US" altLang="en-US" sz="2400" dirty="0"/>
              <a:t> beats </a:t>
            </a:r>
            <a:r>
              <a:rPr lang="en-US" altLang="en-US" sz="2400" dirty="0">
                <a:solidFill>
                  <a:srgbClr val="FF0000"/>
                </a:solidFill>
              </a:rPr>
              <a:t>see the zygote</a:t>
            </a:r>
            <a:r>
              <a:rPr lang="en-US" altLang="en-US" sz="2400" dirty="0"/>
              <a:t> ? 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i="1" dirty="0"/>
              <a:t>(even if both have the same count, such as 0)</a:t>
            </a:r>
            <a:endParaRPr lang="en-US" altLang="en-US" sz="2000" i="1" dirty="0"/>
          </a:p>
          <a:p>
            <a:pPr>
              <a:lnSpc>
                <a:spcPct val="90000"/>
              </a:lnSpc>
            </a:pPr>
            <a:endParaRPr lang="en-US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5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9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14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216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27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305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charRg st="343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204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Use the backoff, Luke!</a:t>
            </a:r>
            <a:endParaRPr lang="en-US" altLang="en-US" dirty="0"/>
          </a:p>
        </p:txBody>
      </p:sp>
      <p:sp>
        <p:nvSpPr>
          <p:cNvPr id="6451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524000"/>
            <a:ext cx="8686800" cy="5181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Why are we treating all novel events as the same?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000" dirty="0">
                <a:solidFill>
                  <a:srgbClr val="FF9933"/>
                </a:solidFill>
              </a:rPr>
              <a:t>(baby | see the) =   (count(see the baby) </a:t>
            </a:r>
            <a:r>
              <a:rPr lang="en-US" altLang="en-US" sz="2000" dirty="0">
                <a:solidFill>
                  <a:srgbClr val="993366"/>
                </a:solidFill>
              </a:rPr>
              <a:t>+ </a:t>
            </a:r>
            <a:r>
              <a:rPr lang="en-US" altLang="en-US" sz="2000" dirty="0">
                <a:solidFill>
                  <a:srgbClr val="993366"/>
                </a:solidFill>
                <a:sym typeface="Symbol" pitchFamily="18" charset="2"/>
              </a:rPr>
              <a:t></a:t>
            </a:r>
            <a:r>
              <a:rPr lang="en-US" altLang="en-US" sz="2000" dirty="0">
                <a:solidFill>
                  <a:srgbClr val="FF9933"/>
                </a:solidFill>
              </a:rPr>
              <a:t>) </a:t>
            </a:r>
            <a:br>
              <a:rPr lang="en-US" altLang="en-US" sz="2000" dirty="0">
                <a:solidFill>
                  <a:srgbClr val="FF9933"/>
                </a:solidFill>
              </a:rPr>
            </a:br>
            <a:r>
              <a:rPr lang="en-US" altLang="en-US" sz="2000" dirty="0">
                <a:solidFill>
                  <a:srgbClr val="FF9933"/>
                </a:solidFill>
              </a:rPr>
              <a:t>                             </a:t>
            </a:r>
            <a:r>
              <a:rPr lang="en-US" altLang="en-US" sz="2000" dirty="0"/>
              <a:t>/</a:t>
            </a:r>
            <a:r>
              <a:rPr lang="en-US" altLang="en-US" sz="2000" dirty="0">
                <a:solidFill>
                  <a:srgbClr val="FF9933"/>
                </a:solidFill>
              </a:rPr>
              <a:t> (count(see the)        </a:t>
            </a:r>
            <a:r>
              <a:rPr lang="en-US" altLang="en-US" sz="2000" dirty="0">
                <a:solidFill>
                  <a:srgbClr val="993366"/>
                </a:solidFill>
              </a:rPr>
              <a:t>+  </a:t>
            </a:r>
            <a:r>
              <a:rPr lang="en-US" altLang="en-US" sz="2000" dirty="0">
                <a:solidFill>
                  <a:srgbClr val="993366"/>
                </a:solidFill>
                <a:sym typeface="Symbol" pitchFamily="18" charset="2"/>
              </a:rPr>
              <a:t></a:t>
            </a:r>
            <a:r>
              <a:rPr lang="en-US" altLang="en-US" sz="2000" dirty="0">
                <a:solidFill>
                  <a:srgbClr val="993366"/>
                </a:solidFill>
              </a:rPr>
              <a:t>V</a:t>
            </a:r>
            <a:r>
              <a:rPr lang="en-US" altLang="en-US" sz="2000" dirty="0">
                <a:solidFill>
                  <a:srgbClr val="FF9933"/>
                </a:solidFill>
              </a:rPr>
              <a:t>)</a:t>
            </a:r>
            <a:endParaRPr lang="en-US" altLang="en-US" sz="20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baby</a:t>
            </a:r>
            <a:r>
              <a:rPr lang="en-US" altLang="en-US" sz="2400" dirty="0"/>
              <a:t> beats </a:t>
            </a:r>
            <a:r>
              <a:rPr lang="en-US" altLang="en-US" sz="2400" dirty="0">
                <a:solidFill>
                  <a:srgbClr val="FF0000"/>
                </a:solidFill>
              </a:rPr>
              <a:t>zygote</a:t>
            </a:r>
            <a:r>
              <a:rPr lang="en-US" altLang="en-US" sz="2400" dirty="0"/>
              <a:t> as a unigram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baby</a:t>
            </a:r>
            <a:r>
              <a:rPr lang="en-US" altLang="en-US" sz="2400" dirty="0"/>
              <a:t> beats </a:t>
            </a:r>
            <a:r>
              <a:rPr lang="en-US" altLang="en-US" sz="2400" dirty="0">
                <a:solidFill>
                  <a:srgbClr val="FF0000"/>
                </a:solidFill>
              </a:rPr>
              <a:t>the zygote </a:t>
            </a:r>
            <a:r>
              <a:rPr lang="en-US" altLang="en-US" sz="2400" dirty="0"/>
              <a:t>as a bigram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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see the baby</a:t>
            </a:r>
            <a:r>
              <a:rPr lang="en-US" altLang="en-US" sz="2400" dirty="0"/>
              <a:t> beats </a:t>
            </a:r>
            <a:r>
              <a:rPr lang="en-US" altLang="en-US" sz="2400" dirty="0">
                <a:solidFill>
                  <a:srgbClr val="FF0000"/>
                </a:solidFill>
              </a:rPr>
              <a:t>see the zygote</a:t>
            </a:r>
            <a:r>
              <a:rPr lang="en-US" altLang="en-US" sz="2400" dirty="0"/>
              <a:t> ? 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i="1" dirty="0"/>
              <a:t>(even if both have the same count, such as 0)</a:t>
            </a:r>
            <a:endParaRPr lang="en-US" altLang="en-US" sz="2000" i="1" dirty="0"/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000" dirty="0">
                <a:solidFill>
                  <a:srgbClr val="FF9933"/>
                </a:solidFill>
              </a:rPr>
              <a:t>(baby | see the) =   (count(see the baby) </a:t>
            </a:r>
            <a:r>
              <a:rPr lang="en-US" altLang="en-US" sz="2000" dirty="0">
                <a:solidFill>
                  <a:srgbClr val="993366"/>
                </a:solidFill>
              </a:rPr>
              <a:t>+ </a:t>
            </a:r>
            <a:r>
              <a:rPr lang="en-US" altLang="en-US" sz="2000" dirty="0">
                <a:solidFill>
                  <a:srgbClr val="993366"/>
                </a:solidFill>
                <a:sym typeface="Symbol" pitchFamily="18" charset="2"/>
              </a:rPr>
              <a:t>V </a:t>
            </a:r>
            <a:r>
              <a:rPr lang="en-US" altLang="en-US" sz="2400" dirty="0">
                <a:solidFill>
                  <a:srgbClr val="993366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p̂</a:t>
            </a:r>
            <a:r>
              <a:rPr lang="en-US" altLang="en-US" sz="2000" dirty="0">
                <a:solidFill>
                  <a:srgbClr val="993366"/>
                </a:solidFill>
                <a:sym typeface="Symbol" pitchFamily="18" charset="2"/>
              </a:rPr>
              <a:t>(baby | the)</a:t>
            </a:r>
            <a:r>
              <a:rPr lang="en-US" altLang="en-US" sz="2000" dirty="0">
                <a:solidFill>
                  <a:srgbClr val="FF9933"/>
                </a:solidFill>
              </a:rPr>
              <a:t>) </a:t>
            </a:r>
            <a:br>
              <a:rPr lang="en-US" altLang="en-US" sz="2000" dirty="0">
                <a:solidFill>
                  <a:srgbClr val="FF9933"/>
                </a:solidFill>
              </a:rPr>
            </a:br>
            <a:r>
              <a:rPr lang="en-US" altLang="en-US" sz="2000" dirty="0">
                <a:solidFill>
                  <a:srgbClr val="FF9933"/>
                </a:solidFill>
              </a:rPr>
              <a:t>   		          </a:t>
            </a:r>
            <a:r>
              <a:rPr lang="en-US" altLang="en-US" sz="2000" dirty="0"/>
              <a:t>/</a:t>
            </a:r>
            <a:r>
              <a:rPr lang="en-US" altLang="en-US" sz="2000" dirty="0">
                <a:solidFill>
                  <a:srgbClr val="FF9933"/>
                </a:solidFill>
              </a:rPr>
              <a:t> (count(see the)         </a:t>
            </a:r>
            <a:r>
              <a:rPr lang="en-US" altLang="en-US" sz="2000" dirty="0">
                <a:solidFill>
                  <a:srgbClr val="993366"/>
                </a:solidFill>
              </a:rPr>
              <a:t>+ </a:t>
            </a:r>
            <a:r>
              <a:rPr lang="en-US" altLang="en-US" sz="2000" dirty="0">
                <a:solidFill>
                  <a:srgbClr val="993366"/>
                </a:solidFill>
                <a:sym typeface="Symbol" pitchFamily="18" charset="2"/>
              </a:rPr>
              <a:t>V</a:t>
            </a:r>
            <a:r>
              <a:rPr lang="en-US" altLang="en-US" sz="2000" dirty="0">
                <a:solidFill>
                  <a:srgbClr val="FF9933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FF9933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FF9933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Check: Summing </a:t>
            </a:r>
            <a:r>
              <a:rPr lang="en-US" altLang="en-US"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000" dirty="0">
                <a:solidFill>
                  <a:srgbClr val="FF9933"/>
                </a:solidFill>
              </a:rPr>
              <a:t>(z | see the)</a:t>
            </a:r>
            <a:r>
              <a:rPr lang="en-US" altLang="en-US" sz="2000" dirty="0"/>
              <a:t> over all </a:t>
            </a:r>
            <a:r>
              <a:rPr lang="en-US" altLang="en-US" sz="2000" dirty="0">
                <a:solidFill>
                  <a:srgbClr val="FF9933"/>
                </a:solidFill>
              </a:rPr>
              <a:t>z </a:t>
            </a:r>
            <a:r>
              <a:rPr lang="en-US" altLang="en-US" sz="2000" dirty="0"/>
              <a:t>gives 1</a:t>
            </a:r>
            <a:br>
              <a:rPr lang="en-US" altLang="en-US" sz="2000" dirty="0"/>
            </a:br>
            <a:br>
              <a:rPr lang="en-US" altLang="en-US" sz="1200" dirty="0"/>
            </a:br>
            <a:r>
              <a:rPr lang="en-US" altLang="en-US" sz="2000" dirty="0"/>
              <a:t>(denominator is constant; adding all numerators gives the denominator)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319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433" end="5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204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Backoff smoothing </a:t>
            </a:r>
            <a:br>
              <a:rPr lang="en-US" altLang="en-US" dirty="0"/>
            </a:br>
            <a:r>
              <a:rPr lang="en-US" altLang="en-US" dirty="0"/>
              <a:t>as model averaging</a:t>
            </a:r>
            <a:endParaRPr lang="en-US" altLang="en-US" dirty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9601200" cy="2667000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90000"/>
              </a:lnSpc>
            </a:pPr>
            <a:r>
              <a:rPr sz="28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400" dirty="0">
                <a:solidFill>
                  <a:srgbClr val="FF9933"/>
                </a:solidFill>
              </a:rPr>
              <a:t>(baby | see the) = </a:t>
            </a: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sz="1600" dirty="0">
              <a:solidFill>
                <a:srgbClr val="FF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sz="28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400" dirty="0">
                <a:solidFill>
                  <a:srgbClr val="FF9933"/>
                </a:solidFill>
              </a:rPr>
              <a:t>(baby | see the) =</a:t>
            </a: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                  = </a:t>
            </a:r>
            <a:r>
              <a:rPr lang="el-GR" altLang="x-none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2800" dirty="0">
                <a:solidFill>
                  <a:srgbClr val="FF9933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∙</a:t>
            </a:r>
            <a:r>
              <a:rPr sz="2800" dirty="0">
                <a:solidFill>
                  <a:srgbClr val="FF9933"/>
                </a:solidFill>
              </a:rPr>
              <a:t>                           </a:t>
            </a:r>
            <a:r>
              <a:rPr sz="2800" dirty="0">
                <a:solidFill>
                  <a:srgbClr val="FF0000"/>
                </a:solidFill>
              </a:rPr>
              <a:t>+ (1-</a:t>
            </a:r>
            <a:r>
              <a:rPr lang="el-GR" altLang="x-none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800" dirty="0">
                <a:solidFill>
                  <a:srgbClr val="FF9933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∙ </a:t>
            </a:r>
            <a:r>
              <a:rPr lang="en-US" altLang="en-US" sz="2800" dirty="0">
                <a:solidFill>
                  <a:srgbClr val="993366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p̂</a:t>
            </a: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(baby | the)</a:t>
            </a:r>
            <a:endParaRPr lang="en-US" altLang="en-US" sz="2400" dirty="0">
              <a:solidFill>
                <a:srgbClr val="993366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993366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      </a:t>
            </a:r>
            <a:r>
              <a:rPr lang="en-US" altLang="en-US" sz="2400" dirty="0">
                <a:sym typeface="Symbol" pitchFamily="18" charset="2"/>
              </a:rPr>
              <a:t>where</a:t>
            </a: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 </a:t>
            </a:r>
            <a:r>
              <a:rPr lang="el-GR" altLang="x-non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dirty="0">
                <a:solidFill>
                  <a:srgbClr val="FF9933"/>
                </a:solidFill>
              </a:rPr>
              <a:t>count(see the) / (count(see the) </a:t>
            </a:r>
            <a:r>
              <a:rPr lang="en-US" altLang="en-US" sz="2400" dirty="0">
                <a:solidFill>
                  <a:srgbClr val="993366"/>
                </a:solidFill>
              </a:rPr>
              <a:t>+ </a:t>
            </a: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</a:t>
            </a:r>
            <a:r>
              <a:rPr lang="en-US" altLang="en-US" sz="2400" dirty="0">
                <a:solidFill>
                  <a:srgbClr val="993366"/>
                </a:solidFill>
              </a:rPr>
              <a:t>V</a:t>
            </a:r>
            <a:r>
              <a:rPr lang="en-US" altLang="en-US" sz="2400" dirty="0">
                <a:solidFill>
                  <a:srgbClr val="FF9933"/>
                </a:solidFill>
              </a:rPr>
              <a:t>) ∈ [0,1] </a:t>
            </a: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11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	   		</a:t>
            </a:r>
            <a:r>
              <a:rPr lang="en-US" altLang="en-US" sz="2400" dirty="0"/>
              <a:t>A weighted average!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Low weight on the trigram estimate when </a:t>
            </a:r>
            <a:r>
              <a:rPr lang="en-US" altLang="en-US" sz="2400" dirty="0">
                <a:solidFill>
                  <a:srgbClr val="FF9933"/>
                </a:solidFill>
              </a:rPr>
              <a:t>count(see the) </a:t>
            </a:r>
            <a:r>
              <a:rPr lang="en-US" altLang="en-US" sz="2400" dirty="0"/>
              <a:t>is small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i="1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i="1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4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29000" y="1676400"/>
            <a:ext cx="4495800" cy="1282700"/>
            <a:chOff x="3886200" y="1944570"/>
            <a:chExt cx="3810000" cy="1283428"/>
          </a:xfrm>
        </p:grpSpPr>
        <p:sp>
          <p:nvSpPr>
            <p:cNvPr id="66573" name="TextBox 23"/>
            <p:cNvSpPr txBox="1"/>
            <p:nvPr/>
          </p:nvSpPr>
          <p:spPr>
            <a:xfrm>
              <a:off x="3886200" y="1944570"/>
              <a:ext cx="3810000" cy="12834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count(see the baby)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V (1/V)</a:t>
              </a:r>
              <a:r>
                <a:rPr lang="en-US" altLang="en-US" sz="2400" dirty="0">
                  <a:solidFill>
                    <a:srgbClr val="FF9933"/>
                  </a:solidFill>
                  <a:sym typeface="Symbol" pitchFamily="18" charset="2"/>
                </a:rPr>
                <a:t> 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br>
                <a:rPr lang="en-US" altLang="en-US" sz="2400" dirty="0">
                  <a:solidFill>
                    <a:srgbClr val="FF9933"/>
                  </a:solidFill>
                </a:rPr>
              </a:br>
              <a:br>
                <a:rPr lang="en-US" altLang="en-US" sz="1400" dirty="0">
                  <a:solidFill>
                    <a:srgbClr val="FF9933"/>
                  </a:solidFill>
                </a:rPr>
              </a:br>
              <a:r>
                <a:rPr lang="en-US" altLang="en-US" sz="2400" dirty="0">
                  <a:solidFill>
                    <a:srgbClr val="FF9933"/>
                  </a:solidFill>
                </a:rPr>
                <a:t>count(see the)        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</a:t>
              </a:r>
              <a:r>
                <a:rPr lang="en-US" altLang="en-US" sz="2400" dirty="0">
                  <a:solidFill>
                    <a:srgbClr val="993366"/>
                  </a:solidFill>
                </a:rPr>
                <a:t>V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endParaRPr lang="en-US" altLang="en-US" sz="2400" dirty="0">
                <a:solidFill>
                  <a:srgbClr val="FF9933"/>
                </a:solidFill>
              </a:endParaRPr>
            </a:p>
          </p:txBody>
        </p:sp>
        <p:cxnSp>
          <p:nvCxnSpPr>
            <p:cNvPr id="66574" name="Straight Connector 24"/>
            <p:cNvCxnSpPr/>
            <p:nvPr/>
          </p:nvCxnSpPr>
          <p:spPr>
            <a:xfrm>
              <a:off x="3962400" y="2424523"/>
              <a:ext cx="35663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</p:grpSp>
      <p:grpSp>
        <p:nvGrpSpPr>
          <p:cNvPr id="66567" name="Group 30"/>
          <p:cNvGrpSpPr/>
          <p:nvPr/>
        </p:nvGrpSpPr>
        <p:grpSpPr>
          <a:xfrm>
            <a:off x="3429000" y="3011488"/>
            <a:ext cx="5562600" cy="1006475"/>
            <a:chOff x="3886200" y="1944570"/>
            <a:chExt cx="3810000" cy="1007000"/>
          </a:xfrm>
        </p:grpSpPr>
        <p:sp>
          <p:nvSpPr>
            <p:cNvPr id="66571" name="TextBox 31"/>
            <p:cNvSpPr txBox="1"/>
            <p:nvPr/>
          </p:nvSpPr>
          <p:spPr>
            <a:xfrm>
              <a:off x="3886200" y="1944570"/>
              <a:ext cx="3810000" cy="10070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count(see the baby)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V </a:t>
              </a:r>
              <a:r>
                <a:rPr lang="en-US" altLang="en-US" sz="2800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rPr>
                <a:t>p̂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(baby | the)</a:t>
              </a:r>
              <a:r>
                <a:rPr lang="en-US" altLang="en-US" sz="2400" dirty="0">
                  <a:solidFill>
                    <a:srgbClr val="FF9933"/>
                  </a:solidFill>
                  <a:sym typeface="Symbol" pitchFamily="18" charset="2"/>
                </a:rPr>
                <a:t> 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br>
                <a:rPr lang="en-US" altLang="en-US" sz="2400" dirty="0">
                  <a:solidFill>
                    <a:srgbClr val="FF9933"/>
                  </a:solidFill>
                </a:rPr>
              </a:br>
              <a:br>
                <a:rPr lang="en-US" altLang="en-US" sz="1400" dirty="0">
                  <a:solidFill>
                    <a:srgbClr val="FF9933"/>
                  </a:solidFill>
                </a:rPr>
              </a:br>
              <a:r>
                <a:rPr lang="en-US" altLang="en-US" sz="2400" dirty="0">
                  <a:solidFill>
                    <a:srgbClr val="FF9933"/>
                  </a:solidFill>
                </a:rPr>
                <a:t>count(see the)        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</a:t>
              </a:r>
              <a:r>
                <a:rPr lang="en-US" altLang="en-US" sz="2400" dirty="0">
                  <a:solidFill>
                    <a:srgbClr val="993366"/>
                  </a:solidFill>
                </a:rPr>
                <a:t>V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endParaRPr lang="en-US" altLang="en-US" sz="2400" dirty="0">
                <a:solidFill>
                  <a:srgbClr val="FF9933"/>
                </a:solidFill>
              </a:endParaRPr>
            </a:p>
          </p:txBody>
        </p:sp>
        <p:cxnSp>
          <p:nvCxnSpPr>
            <p:cNvPr id="66572" name="Straight Connector 32"/>
            <p:cNvCxnSpPr/>
            <p:nvPr/>
          </p:nvCxnSpPr>
          <p:spPr>
            <a:xfrm>
              <a:off x="3962400" y="2424523"/>
              <a:ext cx="3681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2819400" y="4078288"/>
            <a:ext cx="5562600" cy="950912"/>
            <a:chOff x="3886200" y="1944570"/>
            <a:chExt cx="3810000" cy="951030"/>
          </a:xfrm>
        </p:grpSpPr>
        <p:sp>
          <p:nvSpPr>
            <p:cNvPr id="66569" name="TextBox 35"/>
            <p:cNvSpPr txBox="1"/>
            <p:nvPr/>
          </p:nvSpPr>
          <p:spPr>
            <a:xfrm>
              <a:off x="3886200" y="1944570"/>
              <a:ext cx="3810000" cy="9510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count(see the baby)</a:t>
              </a:r>
              <a:br>
                <a:rPr lang="en-US" altLang="en-US" sz="2400" dirty="0">
                  <a:solidFill>
                    <a:srgbClr val="FF9933"/>
                  </a:solidFill>
                </a:rPr>
              </a:br>
              <a:br>
                <a:rPr lang="en-US" altLang="en-US" sz="1400" dirty="0">
                  <a:solidFill>
                    <a:srgbClr val="FF9933"/>
                  </a:solidFill>
                </a:rPr>
              </a:br>
              <a:r>
                <a:rPr lang="en-US" altLang="en-US" sz="2400" dirty="0">
                  <a:solidFill>
                    <a:srgbClr val="FF9933"/>
                  </a:solidFill>
                </a:rPr>
                <a:t>count(see the)    </a:t>
              </a:r>
              <a:endParaRPr lang="en-US" altLang="en-US" sz="2400" dirty="0">
                <a:solidFill>
                  <a:srgbClr val="FF9933"/>
                </a:solidFill>
              </a:endParaRPr>
            </a:p>
          </p:txBody>
        </p:sp>
        <p:cxnSp>
          <p:nvCxnSpPr>
            <p:cNvPr id="66570" name="Straight Connector 36"/>
            <p:cNvCxnSpPr/>
            <p:nvPr/>
          </p:nvCxnSpPr>
          <p:spPr>
            <a:xfrm>
              <a:off x="3962400" y="2424523"/>
              <a:ext cx="187669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47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188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12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21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204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Backoff smoothing </a:t>
            </a:r>
            <a:br>
              <a:rPr lang="en-US" altLang="en-US" dirty="0"/>
            </a:br>
            <a:r>
              <a:rPr lang="en-US" altLang="en-US" dirty="0"/>
              <a:t>as model averaging</a:t>
            </a:r>
            <a:endParaRPr lang="en-US" altLang="en-US" dirty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9601200" cy="2667000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90000"/>
              </a:lnSpc>
            </a:pPr>
            <a:r>
              <a:rPr sz="28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400" dirty="0">
                <a:solidFill>
                  <a:srgbClr val="FF9933"/>
                </a:solidFill>
              </a:rPr>
              <a:t>(baby | see the) = </a:t>
            </a: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sz="1600" dirty="0">
              <a:solidFill>
                <a:srgbClr val="FF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sz="28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p̂</a:t>
            </a:r>
            <a:r>
              <a:rPr lang="en-US" altLang="en-US" sz="2400" dirty="0">
                <a:solidFill>
                  <a:srgbClr val="FF9933"/>
                </a:solidFill>
              </a:rPr>
              <a:t>(baby | see the) =</a:t>
            </a: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r>
              <a:rPr sz="2000" dirty="0"/>
              <a:t>Before, we were averaging the trigram relative frequency estimate </a:t>
            </a:r>
            <a:br>
              <a:rPr sz="2000" dirty="0"/>
            </a:br>
            <a:r>
              <a:rPr sz="2000" dirty="0"/>
              <a:t>with the uniform distribution.</a:t>
            </a:r>
            <a:endParaRPr sz="2000" dirty="0"/>
          </a:p>
          <a:p>
            <a:r>
              <a:rPr sz="2000" dirty="0"/>
              <a:t>Now we’re averaging it with the “backed-off” (bigram) distribution.</a:t>
            </a:r>
            <a:endParaRPr sz="2000" dirty="0"/>
          </a:p>
          <a:p>
            <a:r>
              <a:rPr sz="2000" dirty="0"/>
              <a:t>Backed-off distribution is itself just an estimate, but a pretty good one:</a:t>
            </a:r>
            <a:endParaRPr sz="2000" dirty="0"/>
          </a:p>
          <a:p>
            <a:pPr lvl="1"/>
            <a:r>
              <a:rPr sz="1600" dirty="0"/>
              <a:t>Close to what we want since it still considers 2 of the 3 words (low bias)</a:t>
            </a:r>
            <a:endParaRPr sz="1600" dirty="0"/>
          </a:p>
          <a:p>
            <a:pPr lvl="1"/>
            <a:r>
              <a:rPr sz="1600" dirty="0"/>
              <a:t>Based on more data (low variance)</a:t>
            </a:r>
            <a:endParaRPr sz="1600" dirty="0"/>
          </a:p>
          <a:p>
            <a:pPr lvl="1"/>
            <a:r>
              <a:rPr sz="1600" dirty="0"/>
              <a:t>We can estimate it by backing off to unigram distribution, in turn (lowers variance more)</a:t>
            </a:r>
            <a:endParaRPr sz="1200" dirty="0"/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i="1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i="1" dirty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4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</p:txBody>
      </p:sp>
      <p:grpSp>
        <p:nvGrpSpPr>
          <p:cNvPr id="68614" name="Group 15"/>
          <p:cNvGrpSpPr/>
          <p:nvPr/>
        </p:nvGrpSpPr>
        <p:grpSpPr>
          <a:xfrm>
            <a:off x="3429000" y="1676400"/>
            <a:ext cx="4495800" cy="1282700"/>
            <a:chOff x="3886200" y="1944570"/>
            <a:chExt cx="3810000" cy="1283428"/>
          </a:xfrm>
        </p:grpSpPr>
        <p:sp>
          <p:nvSpPr>
            <p:cNvPr id="68618" name="TextBox 23"/>
            <p:cNvSpPr txBox="1"/>
            <p:nvPr/>
          </p:nvSpPr>
          <p:spPr>
            <a:xfrm>
              <a:off x="3886200" y="1944570"/>
              <a:ext cx="3810000" cy="12834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count(see the baby)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V (1/V)</a:t>
              </a:r>
              <a:r>
                <a:rPr lang="en-US" altLang="en-US" sz="2400" dirty="0">
                  <a:solidFill>
                    <a:srgbClr val="FF9933"/>
                  </a:solidFill>
                  <a:sym typeface="Symbol" pitchFamily="18" charset="2"/>
                </a:rPr>
                <a:t> 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br>
                <a:rPr lang="en-US" altLang="en-US" sz="2400" dirty="0">
                  <a:solidFill>
                    <a:srgbClr val="FF9933"/>
                  </a:solidFill>
                </a:rPr>
              </a:br>
              <a:br>
                <a:rPr lang="en-US" altLang="en-US" sz="1400" dirty="0">
                  <a:solidFill>
                    <a:srgbClr val="FF9933"/>
                  </a:solidFill>
                </a:rPr>
              </a:br>
              <a:r>
                <a:rPr lang="en-US" altLang="en-US" sz="2400" dirty="0">
                  <a:solidFill>
                    <a:srgbClr val="FF9933"/>
                  </a:solidFill>
                </a:rPr>
                <a:t>count(see the)        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</a:t>
              </a:r>
              <a:r>
                <a:rPr lang="en-US" altLang="en-US" sz="2400" dirty="0">
                  <a:solidFill>
                    <a:srgbClr val="993366"/>
                  </a:solidFill>
                </a:rPr>
                <a:t>V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endParaRPr lang="en-US" altLang="en-US" sz="2400" dirty="0">
                <a:solidFill>
                  <a:srgbClr val="FF9933"/>
                </a:solidFill>
              </a:endParaRPr>
            </a:p>
          </p:txBody>
        </p:sp>
        <p:cxnSp>
          <p:nvCxnSpPr>
            <p:cNvPr id="68619" name="Straight Connector 24"/>
            <p:cNvCxnSpPr/>
            <p:nvPr/>
          </p:nvCxnSpPr>
          <p:spPr>
            <a:xfrm>
              <a:off x="3962400" y="2424523"/>
              <a:ext cx="356632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</p:grpSp>
      <p:grpSp>
        <p:nvGrpSpPr>
          <p:cNvPr id="68615" name="Group 30"/>
          <p:cNvGrpSpPr/>
          <p:nvPr/>
        </p:nvGrpSpPr>
        <p:grpSpPr>
          <a:xfrm>
            <a:off x="3429000" y="3011488"/>
            <a:ext cx="5562600" cy="950912"/>
            <a:chOff x="3886200" y="1944570"/>
            <a:chExt cx="3810000" cy="951570"/>
          </a:xfrm>
        </p:grpSpPr>
        <p:sp>
          <p:nvSpPr>
            <p:cNvPr id="68616" name="TextBox 31"/>
            <p:cNvSpPr txBox="1"/>
            <p:nvPr/>
          </p:nvSpPr>
          <p:spPr>
            <a:xfrm>
              <a:off x="3886200" y="1944570"/>
              <a:ext cx="3810000" cy="9515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count(see the baby)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V </a:t>
              </a:r>
              <a:r>
                <a:rPr lang="en-US" altLang="en-US" sz="2400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rPr>
                <a:t>p̂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(baby | the)</a:t>
              </a:r>
              <a:r>
                <a:rPr lang="en-US" altLang="en-US" sz="2400" dirty="0">
                  <a:solidFill>
                    <a:srgbClr val="FF9933"/>
                  </a:solidFill>
                  <a:sym typeface="Symbol" pitchFamily="18" charset="2"/>
                </a:rPr>
                <a:t> 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br>
                <a:rPr lang="en-US" altLang="en-US" sz="2400" dirty="0">
                  <a:solidFill>
                    <a:srgbClr val="FF9933"/>
                  </a:solidFill>
                </a:rPr>
              </a:br>
              <a:br>
                <a:rPr lang="en-US" altLang="en-US" sz="1400" dirty="0">
                  <a:solidFill>
                    <a:srgbClr val="FF9933"/>
                  </a:solidFill>
                </a:rPr>
              </a:br>
              <a:r>
                <a:rPr lang="en-US" altLang="en-US" sz="2400" dirty="0">
                  <a:solidFill>
                    <a:srgbClr val="FF9933"/>
                  </a:solidFill>
                </a:rPr>
                <a:t>count(see the)         </a:t>
              </a:r>
              <a:r>
                <a:rPr lang="en-US" altLang="en-US" sz="2400" dirty="0">
                  <a:solidFill>
                    <a:srgbClr val="993366"/>
                  </a:solidFill>
                </a:rPr>
                <a:t>+ </a:t>
              </a:r>
              <a:r>
                <a:rPr lang="en-US" altLang="en-US" sz="2400" dirty="0">
                  <a:solidFill>
                    <a:srgbClr val="993366"/>
                  </a:solidFill>
                  <a:sym typeface="Symbol" pitchFamily="18" charset="2"/>
                </a:rPr>
                <a:t></a:t>
              </a:r>
              <a:r>
                <a:rPr lang="en-US" altLang="en-US" sz="2400" dirty="0">
                  <a:solidFill>
                    <a:srgbClr val="993366"/>
                  </a:solidFill>
                </a:rPr>
                <a:t>V</a:t>
              </a:r>
              <a:r>
                <a:rPr lang="en-US" altLang="en-US" sz="2400" dirty="0">
                  <a:solidFill>
                    <a:srgbClr val="FF9933"/>
                  </a:solidFill>
                </a:rPr>
                <a:t> </a:t>
              </a:r>
              <a:endParaRPr lang="en-US" altLang="en-US" sz="2400" dirty="0">
                <a:solidFill>
                  <a:srgbClr val="FF9933"/>
                </a:solidFill>
              </a:endParaRPr>
            </a:p>
          </p:txBody>
        </p:sp>
        <p:cxnSp>
          <p:nvCxnSpPr>
            <p:cNvPr id="68617" name="Straight Connector 32"/>
            <p:cNvCxnSpPr/>
            <p:nvPr/>
          </p:nvCxnSpPr>
          <p:spPr>
            <a:xfrm>
              <a:off x="3962400" y="2424523"/>
              <a:ext cx="3681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4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145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213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288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36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397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More general model averaging</a:t>
            </a:r>
            <a:endParaRPr lang="en-US" altLang="en-US" dirty="0"/>
          </a:p>
        </p:txBody>
      </p:sp>
      <p:sp>
        <p:nvSpPr>
          <p:cNvPr id="13619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382000" cy="5181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Jelinek-Mercer smoothing </a:t>
            </a:r>
            <a:r>
              <a:rPr lang="en-US" altLang="en-US" sz="2400" dirty="0"/>
              <a:t>(“deleted interpolation”):</a:t>
            </a:r>
            <a:endParaRPr lang="en-US" altLang="en-US" sz="2800" dirty="0"/>
          </a:p>
          <a:p>
            <a:pPr lvl="1"/>
            <a:r>
              <a:rPr lang="en-US" altLang="en-US" sz="2400" dirty="0"/>
              <a:t>Use a weighted average of backed-off naïve models: </a:t>
            </a:r>
            <a:br>
              <a:rPr lang="en-US" altLang="en-US" sz="2400" dirty="0"/>
            </a:b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en-US" altLang="en-US" sz="2400" baseline="-25000" dirty="0">
                <a:solidFill>
                  <a:schemeClr val="accent1"/>
                </a:solidFill>
              </a:rPr>
              <a:t>average</a:t>
            </a:r>
            <a:r>
              <a:rPr lang="en-US" altLang="en-US" sz="2400" dirty="0">
                <a:solidFill>
                  <a:schemeClr val="accent1"/>
                </a:solidFill>
                <a:sym typeface="Symbol" pitchFamily="18" charset="2"/>
              </a:rPr>
              <a:t>(z | xy) =</a:t>
            </a:r>
            <a:r>
              <a:rPr lang="en-US" altLang="en-US" sz="24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  <a:sym typeface="Symbol" pitchFamily="18" charset="2"/>
              </a:rPr>
              <a:t></a:t>
            </a:r>
            <a:r>
              <a:rPr lang="en-US" altLang="en-US" sz="2400" baseline="-25000" dirty="0">
                <a:solidFill>
                  <a:schemeClr val="accent1"/>
                </a:solidFill>
                <a:sym typeface="Symbol" pitchFamily="18" charset="2"/>
              </a:rPr>
              <a:t>3</a:t>
            </a:r>
            <a:r>
              <a:rPr lang="en-US" altLang="en-US" sz="2400" dirty="0">
                <a:solidFill>
                  <a:schemeClr val="accent1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en-US" altLang="en-US" sz="2400" dirty="0">
                <a:solidFill>
                  <a:schemeClr val="accent1"/>
                </a:solidFill>
              </a:rPr>
              <a:t>(z | xy) + </a:t>
            </a:r>
            <a:r>
              <a:rPr lang="en-US" altLang="en-US" sz="2400" dirty="0">
                <a:solidFill>
                  <a:schemeClr val="accent1"/>
                </a:solidFill>
                <a:sym typeface="Symbol" pitchFamily="18" charset="2"/>
              </a:rPr>
              <a:t></a:t>
            </a:r>
            <a:r>
              <a:rPr lang="en-US" altLang="en-US" sz="24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en-US" altLang="en-US" sz="2400" dirty="0">
                <a:solidFill>
                  <a:schemeClr val="accent1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en-US" altLang="en-US" sz="2400" dirty="0">
                <a:solidFill>
                  <a:schemeClr val="accent1"/>
                </a:solidFill>
              </a:rPr>
              <a:t>(z | y) + </a:t>
            </a:r>
            <a:r>
              <a:rPr lang="en-US" altLang="en-US" sz="2400" dirty="0">
                <a:solidFill>
                  <a:schemeClr val="accent1"/>
                </a:solidFill>
                <a:sym typeface="Symbol" pitchFamily="18" charset="2"/>
              </a:rPr>
              <a:t></a:t>
            </a:r>
            <a:r>
              <a:rPr lang="en-US" altLang="en-US" sz="2400" baseline="-25000" dirty="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en-US" sz="2400" dirty="0">
                <a:solidFill>
                  <a:schemeClr val="accent1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en-US" altLang="en-US" sz="2400" dirty="0">
                <a:solidFill>
                  <a:schemeClr val="accent1"/>
                </a:solidFill>
              </a:rPr>
              <a:t>(z)</a:t>
            </a:r>
            <a:br>
              <a:rPr lang="en-US" altLang="en-US" sz="2400" dirty="0"/>
            </a:br>
            <a:r>
              <a:rPr lang="en-US" altLang="en-US" sz="2400" dirty="0"/>
              <a:t>			</a:t>
            </a:r>
            <a:r>
              <a:rPr lang="en-US" altLang="en-US" sz="2400" i="1" dirty="0"/>
              <a:t>where </a:t>
            </a:r>
            <a:r>
              <a:rPr lang="en-US" altLang="en-US" sz="2400" i="1" dirty="0">
                <a:sym typeface="Symbol" pitchFamily="18" charset="2"/>
              </a:rPr>
              <a:t></a:t>
            </a:r>
            <a:r>
              <a:rPr lang="en-US" altLang="en-US" sz="2400" i="1" baseline="-25000" dirty="0">
                <a:sym typeface="Symbol" pitchFamily="18" charset="2"/>
              </a:rPr>
              <a:t>3</a:t>
            </a:r>
            <a:r>
              <a:rPr lang="en-US" altLang="en-US" sz="2400" i="1" dirty="0"/>
              <a:t> + </a:t>
            </a:r>
            <a:r>
              <a:rPr lang="en-US" altLang="en-US" sz="2400" i="1" dirty="0">
                <a:sym typeface="Symbol" pitchFamily="18" charset="2"/>
              </a:rPr>
              <a:t></a:t>
            </a:r>
            <a:r>
              <a:rPr lang="en-US" altLang="en-US" sz="2400" i="1" baseline="-25000" dirty="0">
                <a:sym typeface="Symbol" pitchFamily="18" charset="2"/>
              </a:rPr>
              <a:t>2</a:t>
            </a:r>
            <a:r>
              <a:rPr lang="en-US" altLang="en-US" sz="2400" i="1" dirty="0"/>
              <a:t> + </a:t>
            </a:r>
            <a:r>
              <a:rPr lang="en-US" altLang="en-US" sz="2400" i="1" dirty="0">
                <a:sym typeface="Symbol" pitchFamily="18" charset="2"/>
              </a:rPr>
              <a:t></a:t>
            </a:r>
            <a:r>
              <a:rPr lang="en-US" altLang="en-US" sz="2400" i="1" baseline="-25000" dirty="0">
                <a:sym typeface="Symbol" pitchFamily="18" charset="2"/>
              </a:rPr>
              <a:t>1</a:t>
            </a:r>
            <a:r>
              <a:rPr lang="en-US" altLang="en-US" sz="2400" i="1" dirty="0"/>
              <a:t> = 1 and all are </a:t>
            </a:r>
            <a:r>
              <a:rPr lang="en-US" altLang="en-US" sz="2400" i="1" dirty="0">
                <a:sym typeface="Symbol" pitchFamily="18" charset="2"/>
              </a:rPr>
              <a:t> 0</a:t>
            </a:r>
            <a:endParaRPr lang="en-US" altLang="en-US" sz="2400" i="1" dirty="0">
              <a:sym typeface="Symbol" pitchFamily="18" charset="2"/>
            </a:endParaRPr>
          </a:p>
          <a:p>
            <a:endParaRPr lang="en-US" altLang="en-US" sz="2400" dirty="0"/>
          </a:p>
          <a:p>
            <a:r>
              <a:rPr lang="en-US" altLang="en-US" sz="2400" dirty="0"/>
              <a:t>The weights </a:t>
            </a:r>
            <a:r>
              <a:rPr lang="en-US" altLang="en-US" sz="2400" dirty="0">
                <a:sym typeface="Symbol" pitchFamily="18" charset="2"/>
              </a:rPr>
              <a:t></a:t>
            </a:r>
            <a:r>
              <a:rPr lang="en-US" altLang="en-US" sz="2400" dirty="0"/>
              <a:t> can depend on the context xy </a:t>
            </a:r>
            <a:endParaRPr lang="en-US" altLang="en-US" sz="2400" dirty="0"/>
          </a:p>
          <a:p>
            <a:pPr lvl="1"/>
            <a:r>
              <a:rPr lang="en-US" altLang="en-US" sz="2000" dirty="0"/>
              <a:t>If we have “enough data” in context xy, can make </a:t>
            </a:r>
            <a:r>
              <a:rPr lang="en-US" altLang="en-US" sz="2000" dirty="0">
                <a:sym typeface="Symbol" pitchFamily="18" charset="2"/>
              </a:rPr>
              <a:t></a:t>
            </a:r>
            <a:r>
              <a:rPr lang="en-US" altLang="en-US" sz="2000" baseline="-25000" dirty="0">
                <a:sym typeface="Symbol" pitchFamily="18" charset="2"/>
              </a:rPr>
              <a:t>3</a:t>
            </a:r>
            <a:r>
              <a:rPr lang="en-US" altLang="en-US" sz="2000" dirty="0"/>
              <a:t> large.  E.g.:</a:t>
            </a:r>
            <a:endParaRPr lang="en-US" altLang="en-US" sz="2000" dirty="0"/>
          </a:p>
          <a:p>
            <a:pPr lvl="2"/>
            <a:r>
              <a:rPr lang="en-US" altLang="en-US" sz="1800" dirty="0"/>
              <a:t>If count(xy) is high</a:t>
            </a:r>
            <a:endParaRPr lang="en-US" altLang="en-US" sz="1800" dirty="0"/>
          </a:p>
          <a:p>
            <a:pPr lvl="2"/>
            <a:r>
              <a:rPr lang="en-US" altLang="en-US" sz="1800" dirty="0"/>
              <a:t>If the entropy of z is low in the context xy</a:t>
            </a:r>
            <a:endParaRPr lang="en-US" altLang="en-US" sz="1800" dirty="0"/>
          </a:p>
          <a:p>
            <a:pPr lvl="1"/>
            <a:r>
              <a:rPr lang="en-US" altLang="en-US" sz="2000" dirty="0"/>
              <a:t>Learn the weights on held-out data w/ jackknifing</a:t>
            </a:r>
            <a:endParaRPr lang="en-US" altLang="en-US" sz="2000" dirty="0"/>
          </a:p>
          <a:p>
            <a:pPr lvl="2"/>
            <a:r>
              <a:rPr lang="en-US" altLang="en-US" sz="1800" dirty="0"/>
              <a:t>Different </a:t>
            </a:r>
            <a:r>
              <a:rPr lang="en-US" altLang="en-US" sz="2000" dirty="0">
                <a:sym typeface="Symbol" pitchFamily="18" charset="2"/>
              </a:rPr>
              <a:t></a:t>
            </a:r>
            <a:r>
              <a:rPr lang="en-US" altLang="en-US" sz="2000" baseline="-25000" dirty="0">
                <a:sym typeface="Symbol" pitchFamily="18" charset="2"/>
              </a:rPr>
              <a:t>3</a:t>
            </a:r>
            <a:r>
              <a:rPr lang="en-US" altLang="en-US" sz="2000" dirty="0"/>
              <a:t> </a:t>
            </a:r>
            <a:r>
              <a:rPr lang="en-US" altLang="en-US" sz="1800" dirty="0"/>
              <a:t>when xy is observed 1 time, 2 times, 3-5 times, …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5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20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251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317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338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383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charRg st="433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2042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More Ideas for Smoothing</a:t>
            </a:r>
            <a:endParaRPr lang="en-US" altLang="en-US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/>
              <a:t>Cross-validation is a general-purpose wrench for tweaking </a:t>
            </a:r>
            <a:r>
              <a:rPr lang="en-US" altLang="en-US" sz="2400" u="sng" dirty="0"/>
              <a:t>any</a:t>
            </a:r>
            <a:r>
              <a:rPr lang="en-US" altLang="en-US" sz="2400" dirty="0"/>
              <a:t> constants in </a:t>
            </a:r>
            <a:r>
              <a:rPr lang="en-US" altLang="en-US" sz="2400" u="sng" dirty="0"/>
              <a:t>any</a:t>
            </a:r>
            <a:r>
              <a:rPr lang="en-US" altLang="en-US" sz="2400" dirty="0"/>
              <a:t> system.</a:t>
            </a:r>
            <a:endParaRPr lang="en-US" altLang="en-US" sz="2400" dirty="0"/>
          </a:p>
          <a:p>
            <a:pPr lvl="1"/>
            <a:r>
              <a:rPr lang="en-US" altLang="en-US" sz="2000" dirty="0"/>
              <a:t>Here, the system will train the counts from blue data, but we use yellow data to tweak how much the system smooths them (</a:t>
            </a:r>
            <a:r>
              <a:rPr lang="en-US" altLang="en-US" sz="2000" dirty="0">
                <a:sym typeface="Symbol" pitchFamily="18" charset="2"/>
              </a:rPr>
              <a:t>) and how much it backs off for different kinds of contexts (</a:t>
            </a:r>
            <a:r>
              <a:rPr lang="en-US" altLang="en-US" sz="2000" baseline="-25000" dirty="0">
                <a:sym typeface="Symbol" pitchFamily="18" charset="2"/>
              </a:rPr>
              <a:t>3</a:t>
            </a:r>
            <a:r>
              <a:rPr lang="en-US" altLang="en-US" sz="2000" dirty="0"/>
              <a:t> etc.)</a:t>
            </a:r>
            <a:endParaRPr lang="en-US" altLang="en-US" sz="2000" dirty="0"/>
          </a:p>
          <a:p>
            <a:endParaRPr lang="en-US" altLang="en-US" sz="2400" dirty="0"/>
          </a:p>
          <a:p>
            <a:r>
              <a:rPr lang="en-US" altLang="en-US" sz="2400" dirty="0"/>
              <a:t>Is there anything more specific to try in this case?</a:t>
            </a:r>
            <a:endParaRPr lang="en-US" altLang="en-US" sz="2400" dirty="0"/>
          </a:p>
          <a:p>
            <a:r>
              <a:rPr lang="en-US" altLang="en-US" sz="2400" dirty="0"/>
              <a:t>Remember, we’re trying to decide how much to </a:t>
            </a:r>
            <a:r>
              <a:rPr lang="en-US" altLang="en-US" sz="2400" u="sng" dirty="0"/>
              <a:t>smooth</a:t>
            </a:r>
            <a:r>
              <a:rPr lang="en-US" altLang="en-US" sz="2400" dirty="0"/>
              <a:t>.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sz="2000" dirty="0">
                <a:sym typeface="Symbol" pitchFamily="18" charset="2"/>
              </a:rPr>
              <a:t>E.g., how much probability to “set aside” for novel events?</a:t>
            </a:r>
            <a:endParaRPr lang="en-US" altLang="en-US" sz="2000" dirty="0">
              <a:sym typeface="Symbol" pitchFamily="18" charset="2"/>
            </a:endParaRPr>
          </a:p>
          <a:p>
            <a:pPr lvl="2"/>
            <a:r>
              <a:rPr lang="en-US" altLang="en-US" sz="1800" dirty="0">
                <a:sym typeface="Symbol" pitchFamily="18" charset="2"/>
              </a:rPr>
              <a:t>Depends on </a:t>
            </a:r>
            <a:r>
              <a:rPr lang="en-US" altLang="en-US" sz="1800" u="sng" dirty="0">
                <a:sym typeface="Symbol" pitchFamily="18" charset="2"/>
              </a:rPr>
              <a:t>how likely novel events really are</a:t>
            </a:r>
            <a:r>
              <a:rPr lang="en-US" altLang="en-US" sz="1800" dirty="0">
                <a:sym typeface="Symbol" pitchFamily="18" charset="2"/>
              </a:rPr>
              <a:t> …</a:t>
            </a:r>
            <a:endParaRPr lang="en-US" altLang="en-US" sz="1800" dirty="0">
              <a:sym typeface="Symbol" pitchFamily="18" charset="2"/>
            </a:endParaRPr>
          </a:p>
          <a:p>
            <a:pPr lvl="2"/>
            <a:r>
              <a:rPr lang="en-US" altLang="en-US" sz="1800" dirty="0">
                <a:sym typeface="Symbol" pitchFamily="18" charset="2"/>
              </a:rPr>
              <a:t>Which may depend on the type of text, size of training corpus, …</a:t>
            </a:r>
            <a:endParaRPr lang="en-US" altLang="en-US" sz="1800" dirty="0">
              <a:sym typeface="Symbol" pitchFamily="18" charset="2"/>
            </a:endParaRPr>
          </a:p>
          <a:p>
            <a:pPr lvl="1"/>
            <a:r>
              <a:rPr lang="en-US" altLang="en-US" sz="2000" dirty="0">
                <a:sym typeface="Symbol" pitchFamily="18" charset="2"/>
              </a:rPr>
              <a:t>Can we figure this out from the </a:t>
            </a:r>
            <a:r>
              <a:rPr lang="en-US" altLang="en-US" sz="2000" u="sng" dirty="0">
                <a:sym typeface="Symbol" pitchFamily="18" charset="2"/>
              </a:rPr>
              <a:t>data</a:t>
            </a:r>
            <a:r>
              <a:rPr lang="en-US" altLang="en-US" sz="2000" dirty="0">
                <a:sym typeface="Symbol" pitchFamily="18" charset="2"/>
              </a:rPr>
              <a:t>?</a:t>
            </a:r>
            <a:endParaRPr lang="en-US" altLang="en-US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4178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356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How likely are novel events? </a:t>
            </a:r>
            <a:endParaRPr lang="en-US" altLang="en-US" sz="2800" dirty="0"/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838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both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candy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donuts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every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versus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farina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grapes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ice cream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01" name="Text Box 63"/>
          <p:cNvSpPr txBox="1"/>
          <p:nvPr/>
        </p:nvSpPr>
        <p:spPr>
          <a:xfrm>
            <a:off x="1127125" y="3638550"/>
            <a:ext cx="184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74802" name="Text Box 64"/>
          <p:cNvSpPr txBox="1"/>
          <p:nvPr/>
        </p:nvSpPr>
        <p:spPr>
          <a:xfrm>
            <a:off x="457200" y="1547813"/>
            <a:ext cx="18907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20000 types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03" name="Text Box 65"/>
          <p:cNvSpPr txBox="1"/>
          <p:nvPr/>
        </p:nvSpPr>
        <p:spPr>
          <a:xfrm>
            <a:off x="2362200" y="153828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04" name="Text Box 66"/>
          <p:cNvSpPr txBox="1"/>
          <p:nvPr/>
        </p:nvSpPr>
        <p:spPr>
          <a:xfrm>
            <a:off x="5181600" y="153828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05" name="Freeform 67"/>
          <p:cNvSpPr/>
          <p:nvPr/>
        </p:nvSpPr>
        <p:spPr>
          <a:xfrm>
            <a:off x="-76200" y="5334000"/>
            <a:ext cx="9525000" cy="2057400"/>
          </a:xfrm>
          <a:custGeom>
            <a:avLst/>
            <a:gdLst>
              <a:gd name="txL" fmla="*/ 0 w 6000"/>
              <a:gd name="txT" fmla="*/ 0 h 1296"/>
              <a:gd name="txR" fmla="*/ 6000 w 6000"/>
              <a:gd name="txB" fmla="*/ 1296 h 1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p>
            <a:endParaRPr lang="en-US"/>
          </a:p>
        </p:txBody>
      </p:sp>
      <p:grpSp>
        <p:nvGrpSpPr>
          <p:cNvPr id="2" name="Group 143"/>
          <p:cNvGrpSpPr/>
          <p:nvPr/>
        </p:nvGrpSpPr>
        <p:grpSpPr>
          <a:xfrm>
            <a:off x="3429000" y="4114800"/>
            <a:ext cx="4905375" cy="900113"/>
            <a:chOff x="2160" y="2592"/>
            <a:chExt cx="3090" cy="567"/>
          </a:xfrm>
        </p:grpSpPr>
        <p:grpSp>
          <p:nvGrpSpPr>
            <p:cNvPr id="74810" name="Group 142"/>
            <p:cNvGrpSpPr/>
            <p:nvPr/>
          </p:nvGrpSpPr>
          <p:grpSpPr>
            <a:xfrm>
              <a:off x="2160" y="2592"/>
              <a:ext cx="1170" cy="567"/>
              <a:chOff x="2160" y="2592"/>
              <a:chExt cx="1170" cy="567"/>
            </a:xfrm>
          </p:grpSpPr>
          <p:sp>
            <p:nvSpPr>
              <p:cNvPr id="74815" name="Text Box 68"/>
              <p:cNvSpPr txBox="1"/>
              <p:nvPr/>
            </p:nvSpPr>
            <p:spPr>
              <a:xfrm>
                <a:off x="2640" y="2832"/>
                <a:ext cx="690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800" dirty="0">
                    <a:solidFill>
                      <a:srgbClr val="3399FF"/>
                    </a:solidFill>
                  </a:rPr>
                  <a:t>0/300</a:t>
                </a:r>
                <a:endParaRPr lang="en-US" altLang="en-US" sz="2800" dirty="0">
                  <a:solidFill>
                    <a:srgbClr val="3399FF"/>
                  </a:solidFill>
                </a:endParaRPr>
              </a:p>
            </p:txBody>
          </p:sp>
          <p:sp>
            <p:nvSpPr>
              <p:cNvPr id="74816" name="Oval 70"/>
              <p:cNvSpPr/>
              <p:nvPr/>
            </p:nvSpPr>
            <p:spPr>
              <a:xfrm>
                <a:off x="2160" y="2592"/>
                <a:ext cx="384" cy="240"/>
              </a:xfrm>
              <a:prstGeom prst="ellipse">
                <a:avLst/>
              </a:prstGeom>
              <a:noFill/>
              <a:ln w="28575" cap="flat" cmpd="sng">
                <a:solidFill>
                  <a:srgbClr val="3399FF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74817" name="Line 71"/>
              <p:cNvSpPr/>
              <p:nvPr/>
            </p:nvSpPr>
            <p:spPr>
              <a:xfrm flipH="1" flipV="1">
                <a:off x="2496" y="278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3399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4811" name="Group 141"/>
            <p:cNvGrpSpPr/>
            <p:nvPr/>
          </p:nvGrpSpPr>
          <p:grpSpPr>
            <a:xfrm>
              <a:off x="4080" y="2592"/>
              <a:ext cx="1170" cy="567"/>
              <a:chOff x="4080" y="2592"/>
              <a:chExt cx="1170" cy="567"/>
            </a:xfrm>
          </p:grpSpPr>
          <p:sp>
            <p:nvSpPr>
              <p:cNvPr id="74812" name="Text Box 137"/>
              <p:cNvSpPr txBox="1"/>
              <p:nvPr/>
            </p:nvSpPr>
            <p:spPr>
              <a:xfrm>
                <a:off x="4560" y="2832"/>
                <a:ext cx="690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800" dirty="0">
                    <a:solidFill>
                      <a:srgbClr val="3399FF"/>
                    </a:solidFill>
                  </a:rPr>
                  <a:t>0/300</a:t>
                </a:r>
                <a:endParaRPr lang="en-US" altLang="en-US" sz="2800" dirty="0">
                  <a:solidFill>
                    <a:srgbClr val="3399FF"/>
                  </a:solidFill>
                </a:endParaRPr>
              </a:p>
            </p:txBody>
          </p:sp>
          <p:sp>
            <p:nvSpPr>
              <p:cNvPr id="74813" name="Oval 138"/>
              <p:cNvSpPr/>
              <p:nvPr/>
            </p:nvSpPr>
            <p:spPr>
              <a:xfrm>
                <a:off x="4080" y="2592"/>
                <a:ext cx="384" cy="240"/>
              </a:xfrm>
              <a:prstGeom prst="ellipse">
                <a:avLst/>
              </a:prstGeom>
              <a:noFill/>
              <a:ln w="28575" cap="flat" cmpd="sng">
                <a:solidFill>
                  <a:srgbClr val="3399FF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800" dirty="0"/>
              </a:p>
            </p:txBody>
          </p:sp>
          <p:sp>
            <p:nvSpPr>
              <p:cNvPr id="74814" name="Line 139"/>
              <p:cNvSpPr/>
              <p:nvPr/>
            </p:nvSpPr>
            <p:spPr>
              <a:xfrm flipH="1" flipV="1">
                <a:off x="4416" y="2784"/>
                <a:ext cx="192" cy="192"/>
              </a:xfrm>
              <a:prstGeom prst="line">
                <a:avLst/>
              </a:prstGeom>
              <a:ln w="28575" cap="flat" cmpd="sng">
                <a:solidFill>
                  <a:srgbClr val="3399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434320" name="Text Box 144"/>
          <p:cNvSpPr txBox="1"/>
          <p:nvPr/>
        </p:nvSpPr>
        <p:spPr>
          <a:xfrm>
            <a:off x="1600200" y="6186488"/>
            <a:ext cx="638810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3399FF"/>
                </a:solidFill>
                <a:latin typeface="Times New Roman" panose="02020603050405020304" pitchFamily="18" charset="0"/>
              </a:rPr>
              <a:t>which zero would you expect is </a:t>
            </a:r>
            <a:r>
              <a:rPr lang="en-US" altLang="en-US" sz="2800" u="sng" dirty="0">
                <a:solidFill>
                  <a:srgbClr val="3399FF"/>
                </a:solidFill>
                <a:latin typeface="Times New Roman" panose="02020603050405020304" pitchFamily="18" charset="0"/>
              </a:rPr>
              <a:t>really</a:t>
            </a:r>
            <a:r>
              <a:rPr lang="en-US" altLang="en-US" sz="2800" dirty="0">
                <a:solidFill>
                  <a:srgbClr val="3399FF"/>
                </a:solidFill>
                <a:latin typeface="Times New Roman" panose="02020603050405020304" pitchFamily="18" charset="0"/>
              </a:rPr>
              <a:t> rare?</a:t>
            </a:r>
            <a:endParaRPr lang="en-US" altLang="en-US" sz="2800" dirty="0">
              <a:solidFill>
                <a:srgbClr val="3399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08" name="Rectangle 145"/>
          <p:cNvSpPr/>
          <p:nvPr/>
        </p:nvSpPr>
        <p:spPr>
          <a:xfrm>
            <a:off x="457200" y="141288"/>
            <a:ext cx="777240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Is there any theoretically nice way to pick </a:t>
            </a:r>
            <a:r>
              <a:rPr lang="en-US" altLang="en-US" sz="2400" dirty="0">
                <a:solidFill>
                  <a:schemeClr val="tx2"/>
                </a:solidFill>
                <a:latin typeface="Arial Black" panose="020B0A04020102020204" pitchFamily="34" charset="0"/>
                <a:sym typeface="Symbol" pitchFamily="18" charset="2"/>
              </a:rPr>
              <a:t></a:t>
            </a:r>
            <a:r>
              <a:rPr lang="el-GR" altLang="en-US" sz="2400" dirty="0">
                <a:solidFill>
                  <a:schemeClr val="tx2"/>
                </a:solidFill>
                <a:latin typeface="Arial Black" panose="020B0A04020102020204" pitchFamily="34" charset="0"/>
                <a:sym typeface="Symbol" pitchFamily="18" charset="2"/>
              </a:rPr>
              <a:t>λ</a:t>
            </a:r>
            <a:r>
              <a:rPr lang="en-US" altLang="en-US" sz="2400" dirty="0">
                <a:solidFill>
                  <a:schemeClr val="tx2"/>
                </a:solidFill>
                <a:latin typeface="Arial Black" panose="020B0A04020102020204" pitchFamily="34" charset="0"/>
                <a:sym typeface="Symbol" pitchFamily="18" charset="2"/>
              </a:rPr>
              <a:t>?</a:t>
            </a:r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34322" name="Line 146"/>
          <p:cNvSpPr/>
          <p:nvPr/>
        </p:nvSpPr>
        <p:spPr>
          <a:xfrm>
            <a:off x="381000" y="320675"/>
            <a:ext cx="8366125" cy="904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How likely are novel events?</a:t>
            </a:r>
            <a:endParaRPr lang="en-US" altLang="en-US" sz="3600" dirty="0"/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838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150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both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candy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donuts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every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versus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farina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grapes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his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ice cream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49" name="Text Box 43"/>
          <p:cNvSpPr txBox="1"/>
          <p:nvPr/>
        </p:nvSpPr>
        <p:spPr>
          <a:xfrm>
            <a:off x="1127125" y="3638550"/>
            <a:ext cx="184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76850" name="Text Box 44"/>
          <p:cNvSpPr txBox="1"/>
          <p:nvPr/>
        </p:nvSpPr>
        <p:spPr>
          <a:xfrm>
            <a:off x="457200" y="1547813"/>
            <a:ext cx="18907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20000 types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51" name="Text Box 45"/>
          <p:cNvSpPr txBox="1"/>
          <p:nvPr/>
        </p:nvSpPr>
        <p:spPr>
          <a:xfrm>
            <a:off x="2362200" y="153828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52" name="Text Box 104"/>
          <p:cNvSpPr txBox="1"/>
          <p:nvPr/>
        </p:nvSpPr>
        <p:spPr>
          <a:xfrm>
            <a:off x="5181600" y="153828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53" name="Freeform 106"/>
          <p:cNvSpPr/>
          <p:nvPr/>
        </p:nvSpPr>
        <p:spPr>
          <a:xfrm>
            <a:off x="-76200" y="5334000"/>
            <a:ext cx="9525000" cy="2057400"/>
          </a:xfrm>
          <a:custGeom>
            <a:avLst/>
            <a:gdLst>
              <a:gd name="txL" fmla="*/ 0 w 6000"/>
              <a:gd name="txT" fmla="*/ 0 h 1296"/>
              <a:gd name="txR" fmla="*/ 6000 w 6000"/>
              <a:gd name="txB" fmla="*/ 1296 h 1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p>
            <a:endParaRPr lang="en-US"/>
          </a:p>
        </p:txBody>
      </p:sp>
      <p:sp>
        <p:nvSpPr>
          <p:cNvPr id="76854" name="Text Box 169"/>
          <p:cNvSpPr txBox="1"/>
          <p:nvPr/>
        </p:nvSpPr>
        <p:spPr>
          <a:xfrm>
            <a:off x="1485900" y="5943600"/>
            <a:ext cx="2114550" cy="9461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3399FF"/>
                </a:solidFill>
                <a:latin typeface="Times New Roman" panose="02020603050405020304" pitchFamily="18" charset="0"/>
              </a:rPr>
              <a:t>determiners:</a:t>
            </a:r>
            <a:endParaRPr lang="en-US" altLang="en-US" sz="2800" dirty="0">
              <a:solidFill>
                <a:srgbClr val="3399FF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3399FF"/>
                </a:solidFill>
                <a:latin typeface="Times New Roman" panose="02020603050405020304" pitchFamily="18" charset="0"/>
              </a:rPr>
              <a:t>a closed class</a:t>
            </a:r>
            <a:endParaRPr lang="en-US" altLang="en-US" sz="2800" dirty="0">
              <a:solidFill>
                <a:srgbClr val="3399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How likely are novel events? </a:t>
            </a:r>
            <a:endParaRPr lang="en-US" altLang="en-US" sz="3600" dirty="0"/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838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both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candy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donuts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every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versus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farina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grapes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his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ice cream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97" name="Text Box 63"/>
          <p:cNvSpPr txBox="1"/>
          <p:nvPr/>
        </p:nvSpPr>
        <p:spPr>
          <a:xfrm>
            <a:off x="1127125" y="3638550"/>
            <a:ext cx="184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78898" name="Text Box 64"/>
          <p:cNvSpPr txBox="1"/>
          <p:nvPr/>
        </p:nvSpPr>
        <p:spPr>
          <a:xfrm>
            <a:off x="457200" y="1547813"/>
            <a:ext cx="18907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20000 types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99" name="Text Box 65"/>
          <p:cNvSpPr txBox="1"/>
          <p:nvPr/>
        </p:nvSpPr>
        <p:spPr>
          <a:xfrm>
            <a:off x="2362200" y="153828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900" name="Text Box 66"/>
          <p:cNvSpPr txBox="1"/>
          <p:nvPr/>
        </p:nvSpPr>
        <p:spPr>
          <a:xfrm>
            <a:off x="5181600" y="1538288"/>
            <a:ext cx="17129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300 tokens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901" name="Freeform 67"/>
          <p:cNvSpPr/>
          <p:nvPr/>
        </p:nvSpPr>
        <p:spPr>
          <a:xfrm>
            <a:off x="-76200" y="5334000"/>
            <a:ext cx="9525000" cy="2057400"/>
          </a:xfrm>
          <a:custGeom>
            <a:avLst/>
            <a:gdLst>
              <a:gd name="txL" fmla="*/ 0 w 6000"/>
              <a:gd name="txT" fmla="*/ 0 h 1296"/>
              <a:gd name="txR" fmla="*/ 6000 w 6000"/>
              <a:gd name="txB" fmla="*/ 1296 h 1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p>
            <a:endParaRPr lang="en-US"/>
          </a:p>
        </p:txBody>
      </p:sp>
      <p:sp>
        <p:nvSpPr>
          <p:cNvPr id="78902" name="Text Box 68"/>
          <p:cNvSpPr txBox="1"/>
          <p:nvPr/>
        </p:nvSpPr>
        <p:spPr>
          <a:xfrm>
            <a:off x="5638800" y="5911850"/>
            <a:ext cx="2111375" cy="9461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3399FF"/>
                </a:solidFill>
                <a:latin typeface="Times New Roman" panose="02020603050405020304" pitchFamily="18" charset="0"/>
              </a:rPr>
              <a:t>(food) nouns:</a:t>
            </a:r>
            <a:endParaRPr lang="en-US" altLang="en-US" sz="2800" dirty="0">
              <a:solidFill>
                <a:srgbClr val="3399FF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3399FF"/>
                </a:solidFill>
                <a:latin typeface="Times New Roman" panose="02020603050405020304" pitchFamily="18" charset="0"/>
              </a:rPr>
              <a:t>an open class</a:t>
            </a:r>
            <a:endParaRPr lang="en-US" altLang="en-US" sz="2800" dirty="0">
              <a:solidFill>
                <a:srgbClr val="3399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200" dirty="0"/>
              <a:t>How common are novel events?</a:t>
            </a:r>
            <a:endParaRPr lang="en-US" altLang="en-US" sz="3200" dirty="0"/>
          </a:p>
        </p:txBody>
      </p:sp>
      <p:graphicFrame>
        <p:nvGraphicFramePr>
          <p:cNvPr id="80899" name="Object 8"/>
          <p:cNvGraphicFramePr>
            <a:graphicFrameLocks noChangeAspect="1"/>
          </p:cNvGraphicFramePr>
          <p:nvPr/>
        </p:nvGraphicFramePr>
        <p:xfrm>
          <a:off x="609600" y="1566863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531485" imgH="3126740" progId="Excel.Chart.8">
                  <p:embed/>
                </p:oleObj>
              </mc:Choice>
              <mc:Fallback>
                <p:oleObj name="" r:id="rId1" imgW="5531485" imgH="3126740" progId="Excel.Chart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566863"/>
                        <a:ext cx="8686800" cy="491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10"/>
          <p:cNvSpPr txBox="1"/>
          <p:nvPr/>
        </p:nvSpPr>
        <p:spPr>
          <a:xfrm>
            <a:off x="304800" y="5208588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0901" name="Text Box 11"/>
          <p:cNvSpPr txBox="1"/>
          <p:nvPr/>
        </p:nvSpPr>
        <p:spPr>
          <a:xfrm>
            <a:off x="304800" y="4659313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0902" name="Text Box 12"/>
          <p:cNvSpPr txBox="1"/>
          <p:nvPr/>
        </p:nvSpPr>
        <p:spPr>
          <a:xfrm>
            <a:off x="304800" y="4129088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0903" name="Text Box 13"/>
          <p:cNvSpPr txBox="1"/>
          <p:nvPr/>
        </p:nvSpPr>
        <p:spPr>
          <a:xfrm>
            <a:off x="304800" y="3568700"/>
            <a:ext cx="6159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0904" name="Text Box 14"/>
          <p:cNvSpPr txBox="1"/>
          <p:nvPr/>
        </p:nvSpPr>
        <p:spPr>
          <a:xfrm>
            <a:off x="304800" y="3033713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0905" name="Text Box 15"/>
          <p:cNvSpPr txBox="1"/>
          <p:nvPr/>
        </p:nvSpPr>
        <p:spPr>
          <a:xfrm>
            <a:off x="304800" y="2474913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0906" name="Text Box 16"/>
          <p:cNvSpPr txBox="1"/>
          <p:nvPr/>
        </p:nvSpPr>
        <p:spPr>
          <a:xfrm>
            <a:off x="304800" y="1916113"/>
            <a:ext cx="592138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6 </a:t>
            </a:r>
            <a:r>
              <a:rPr lang="en-US" altLang="en-US" sz="1800" dirty="0"/>
              <a:t>*</a:t>
            </a:r>
            <a:endParaRPr lang="en-US" altLang="en-US" sz="1800" dirty="0"/>
          </a:p>
        </p:txBody>
      </p:sp>
      <p:sp>
        <p:nvSpPr>
          <p:cNvPr id="80907" name="Text Box 17"/>
          <p:cNvSpPr txBox="1"/>
          <p:nvPr/>
        </p:nvSpPr>
        <p:spPr>
          <a:xfrm>
            <a:off x="1447800" y="1371600"/>
            <a:ext cx="699611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Counts from Brown Corpus (N </a:t>
            </a:r>
            <a:r>
              <a:rPr lang="en-US" altLang="en-US" sz="2400" dirty="0">
                <a:latin typeface="Comic Sans MS" panose="030F0702030302020204" pitchFamily="66" charset="0"/>
                <a:sym typeface="Symbol" pitchFamily="18" charset="2"/>
              </a:rPr>
              <a:t> 1 million tokens)</a:t>
            </a:r>
            <a:endParaRPr lang="en-US" altLang="en-US" sz="2400" dirty="0">
              <a:latin typeface="Comic Sans MS" panose="030F0702030302020204" pitchFamily="66" charset="0"/>
              <a:sym typeface="Symbol" pitchFamily="18" charset="2"/>
            </a:endParaRP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1597025" y="5105400"/>
            <a:ext cx="6327775" cy="457200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rPr>
              <a:t>novel words (in dictionary but never occur) </a:t>
            </a:r>
            <a:endParaRPr kumimoji="0" lang="en-US" kern="1200" cap="none" spc="0" normalizeH="0" baseline="0" noProof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01395" name="Text Box 19"/>
          <p:cNvSpPr txBox="1"/>
          <p:nvPr/>
        </p:nvSpPr>
        <p:spPr>
          <a:xfrm>
            <a:off x="1584325" y="4572000"/>
            <a:ext cx="35194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singletons (occur once) </a:t>
            </a:r>
            <a:endParaRPr lang="en-US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1396" name="Text Box 20"/>
          <p:cNvSpPr txBox="1"/>
          <p:nvPr/>
        </p:nvSpPr>
        <p:spPr>
          <a:xfrm>
            <a:off x="1574800" y="4038600"/>
            <a:ext cx="375920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doubletons (occur twice) </a:t>
            </a:r>
            <a:endParaRPr lang="en-US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1397" name="Oval 21"/>
          <p:cNvSpPr/>
          <p:nvPr/>
        </p:nvSpPr>
        <p:spPr>
          <a:xfrm>
            <a:off x="304800" y="4114800"/>
            <a:ext cx="381000" cy="457200"/>
          </a:xfrm>
          <a:prstGeom prst="ellipse">
            <a:avLst/>
          </a:prstGeom>
          <a:noFill/>
          <a:ln w="57150" cap="flat" cmpd="sng">
            <a:solidFill>
              <a:srgbClr val="993366"/>
            </a:solidFill>
            <a:prstDash val="solid"/>
            <a:headEnd type="none" w="med" len="med"/>
            <a:tailEnd type="none" w="lg" len="lg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01398" name="Oval 22"/>
          <p:cNvSpPr/>
          <p:nvPr/>
        </p:nvSpPr>
        <p:spPr>
          <a:xfrm>
            <a:off x="152400" y="3962400"/>
            <a:ext cx="1066800" cy="685800"/>
          </a:xfrm>
          <a:prstGeom prst="ellipse">
            <a:avLst/>
          </a:prstGeom>
          <a:noFill/>
          <a:ln w="57150" cap="flat" cmpd="sng">
            <a:solidFill>
              <a:srgbClr val="FF9933"/>
            </a:solidFill>
            <a:prstDash val="solid"/>
            <a:headEnd type="none" w="med" len="med"/>
            <a:tailEnd type="none" w="lg" len="lg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01399" name="Text Box 23"/>
          <p:cNvSpPr txBox="1"/>
          <p:nvPr/>
        </p:nvSpPr>
        <p:spPr>
          <a:xfrm>
            <a:off x="152400" y="6091238"/>
            <a:ext cx="3581400" cy="7016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993366"/>
                </a:solidFill>
                <a:latin typeface="Comic Sans MS" panose="030F0702030302020204" pitchFamily="66" charset="0"/>
              </a:rPr>
              <a:t>N2      </a:t>
            </a:r>
            <a:r>
              <a:rPr lang="en-US" altLang="en-US" sz="1400" dirty="0">
                <a:solidFill>
                  <a:srgbClr val="993366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993366"/>
                </a:solidFill>
                <a:latin typeface="Comic Sans MS" panose="030F0702030302020204" pitchFamily="66" charset="0"/>
              </a:rPr>
              <a:t>= # doubleton types</a:t>
            </a:r>
            <a:endParaRPr lang="en-US" altLang="en-US" sz="2000" dirty="0">
              <a:solidFill>
                <a:srgbClr val="993366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9933"/>
                </a:solidFill>
                <a:latin typeface="Comic Sans MS" panose="030F0702030302020204" pitchFamily="66" charset="0"/>
              </a:rPr>
              <a:t>N2 * 2 = # doubleton tokens</a:t>
            </a:r>
            <a:endParaRPr lang="en-US" altLang="en-US" sz="2000" dirty="0">
              <a:solidFill>
                <a:srgbClr val="FF9933"/>
              </a:solidFill>
              <a:latin typeface="Comic Sans MS" panose="030F0702030302020204" pitchFamily="66" charset="0"/>
            </a:endParaRPr>
          </a:p>
        </p:txBody>
      </p:sp>
      <p:sp>
        <p:nvSpPr>
          <p:cNvPr id="101400" name="Text Box 24"/>
          <p:cNvSpPr txBox="1"/>
          <p:nvPr/>
        </p:nvSpPr>
        <p:spPr>
          <a:xfrm>
            <a:off x="3886200" y="6081713"/>
            <a:ext cx="52578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</a:t>
            </a:r>
            <a:r>
              <a:rPr lang="en-US" altLang="en-US" sz="2000" baseline="-25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r</a:t>
            </a:r>
            <a:r>
              <a:rPr lang="en-US" altLang="en-US" sz="2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 N</a:t>
            </a:r>
            <a:r>
              <a:rPr lang="en-US" altLang="en-US" sz="2000" baseline="-25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r</a:t>
            </a:r>
            <a:r>
              <a:rPr lang="en-US" altLang="en-US" sz="2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      </a:t>
            </a:r>
            <a:r>
              <a:rPr lang="en-US" altLang="en-US" sz="1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 </a:t>
            </a:r>
            <a:r>
              <a:rPr lang="en-US" altLang="en-US" sz="20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  = total # types   = T </a:t>
            </a:r>
            <a:r>
              <a:rPr lang="en-US" altLang="en-US" sz="1600" dirty="0">
                <a:solidFill>
                  <a:srgbClr val="993366"/>
                </a:solidFill>
                <a:latin typeface="Comic Sans MS" panose="030F0702030302020204" pitchFamily="66" charset="0"/>
                <a:sym typeface="Symbol" pitchFamily="18" charset="2"/>
              </a:rPr>
              <a:t>(purple bars)</a:t>
            </a:r>
            <a:endParaRPr lang="en-US" altLang="en-US" sz="1600" dirty="0">
              <a:solidFill>
                <a:srgbClr val="993366"/>
              </a:solidFill>
              <a:latin typeface="Comic Sans MS" panose="030F0702030302020204" pitchFamily="66" charset="0"/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9933"/>
                </a:solidFill>
                <a:latin typeface="Comic Sans MS" panose="030F0702030302020204" pitchFamily="66" charset="0"/>
                <a:sym typeface="Symbol" pitchFamily="18" charset="2"/>
              </a:rPr>
              <a:t></a:t>
            </a:r>
            <a:r>
              <a:rPr lang="en-US" altLang="en-US" sz="2000" baseline="-25000" dirty="0">
                <a:solidFill>
                  <a:srgbClr val="FF9933"/>
                </a:solidFill>
                <a:latin typeface="Comic Sans MS" panose="030F0702030302020204" pitchFamily="66" charset="0"/>
                <a:sym typeface="Symbol" pitchFamily="18" charset="2"/>
              </a:rPr>
              <a:t>r</a:t>
            </a:r>
            <a:r>
              <a:rPr lang="en-US" altLang="en-US" sz="2000" dirty="0">
                <a:solidFill>
                  <a:srgbClr val="FF9933"/>
                </a:solidFill>
                <a:latin typeface="Comic Sans MS" panose="030F0702030302020204" pitchFamily="66" charset="0"/>
                <a:sym typeface="Symbol" pitchFamily="18" charset="2"/>
              </a:rPr>
              <a:t> (N</a:t>
            </a:r>
            <a:r>
              <a:rPr lang="en-US" altLang="en-US" sz="2000" baseline="-25000" dirty="0">
                <a:solidFill>
                  <a:srgbClr val="FF9933"/>
                </a:solidFill>
                <a:latin typeface="Comic Sans MS" panose="030F0702030302020204" pitchFamily="66" charset="0"/>
                <a:sym typeface="Symbol" pitchFamily="18" charset="2"/>
              </a:rPr>
              <a:t>r</a:t>
            </a:r>
            <a:r>
              <a:rPr lang="en-US" altLang="en-US" sz="2000" dirty="0">
                <a:solidFill>
                  <a:srgbClr val="FF9933"/>
                </a:solidFill>
                <a:latin typeface="Comic Sans MS" panose="030F0702030302020204" pitchFamily="66" charset="0"/>
              </a:rPr>
              <a:t> * r) = total # tokens = N </a:t>
            </a:r>
            <a:r>
              <a:rPr lang="en-US" altLang="en-US" sz="1600" dirty="0">
                <a:solidFill>
                  <a:srgbClr val="FF9933"/>
                </a:solidFill>
                <a:latin typeface="Comic Sans MS" panose="030F0702030302020204" pitchFamily="66" charset="0"/>
              </a:rPr>
              <a:t>(all bars)</a:t>
            </a:r>
            <a:endParaRPr lang="en-US" altLang="en-US" sz="1600" dirty="0">
              <a:solidFill>
                <a:srgbClr val="FF9933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charRg st="2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charRg st="2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charRg st="2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charRg st="5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charRg st="5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charRg st="5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How to Estimate?</a:t>
            </a:r>
            <a:endParaRPr lang="en-US" altLang="en-US" dirty="0"/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800" dirty="0"/>
              <a:t>p(z | xy) = ?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Suppose our training data includes</a:t>
            </a:r>
            <a:br>
              <a:rPr lang="en-US" altLang="en-US" sz="2800" dirty="0"/>
            </a:br>
            <a:r>
              <a:rPr lang="en-US" altLang="en-US" sz="2800" dirty="0"/>
              <a:t>	… xya ..</a:t>
            </a:r>
            <a:br>
              <a:rPr lang="en-US" altLang="en-US" sz="2800" dirty="0"/>
            </a:br>
            <a:r>
              <a:rPr lang="en-US" altLang="en-US" sz="2800" dirty="0"/>
              <a:t>	… xyd …</a:t>
            </a:r>
            <a:br>
              <a:rPr lang="en-US" altLang="en-US" sz="2800" dirty="0"/>
            </a:br>
            <a:r>
              <a:rPr lang="en-US" altLang="en-US" sz="2800" dirty="0"/>
              <a:t>	… xyd …</a:t>
            </a:r>
            <a:br>
              <a:rPr lang="en-US" altLang="en-US" sz="2800" dirty="0"/>
            </a:br>
            <a:r>
              <a:rPr lang="en-US" altLang="en-US" sz="2800" dirty="0"/>
              <a:t>but never xyz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Should we conclude </a:t>
            </a:r>
            <a:br>
              <a:rPr lang="en-US" altLang="en-US" sz="2800" dirty="0"/>
            </a:br>
            <a:r>
              <a:rPr lang="en-US" altLang="en-US" sz="2800" dirty="0"/>
              <a:t>	p(a | xy) = 1/3?</a:t>
            </a:r>
            <a:br>
              <a:rPr lang="en-US" altLang="en-US" sz="2800" dirty="0"/>
            </a:br>
            <a:r>
              <a:rPr lang="en-US" altLang="en-US" sz="2800" dirty="0"/>
              <a:t>	p(d | xy) = 2/3?</a:t>
            </a:r>
            <a:br>
              <a:rPr lang="en-US" altLang="en-US" sz="2800" dirty="0"/>
            </a:br>
            <a:r>
              <a:rPr lang="en-US" altLang="en-US" sz="2800" dirty="0"/>
              <a:t>	p(z | xy) = 0/3?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NO!  Absence of xyz might just be bad luck.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946" name="Object 21"/>
          <p:cNvGraphicFramePr>
            <a:graphicFrameLocks noChangeAspect="1"/>
          </p:cNvGraphicFramePr>
          <p:nvPr/>
        </p:nvGraphicFramePr>
        <p:xfrm>
          <a:off x="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91200" imgH="3048000" progId="Excel.Chart.8">
                  <p:embed/>
                </p:oleObj>
              </mc:Choice>
              <mc:Fallback>
                <p:oleObj name="" r:id="rId1" imgW="5791200" imgH="3048000" progId="Excel.Char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Freeform 43"/>
          <p:cNvSpPr/>
          <p:nvPr/>
        </p:nvSpPr>
        <p:spPr>
          <a:xfrm>
            <a:off x="-152400" y="2311400"/>
            <a:ext cx="9525000" cy="304800"/>
          </a:xfrm>
          <a:custGeom>
            <a:avLst/>
            <a:gdLst>
              <a:gd name="txL" fmla="*/ 0 w 6000"/>
              <a:gd name="txT" fmla="*/ 0 h 192"/>
              <a:gd name="txR" fmla="*/ 6000 w 6000"/>
              <a:gd name="txB" fmla="*/ 192 h 19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000" h="192">
                <a:moveTo>
                  <a:pt x="0" y="96"/>
                </a:moveTo>
                <a:lnTo>
                  <a:pt x="288" y="48"/>
                </a:lnTo>
                <a:lnTo>
                  <a:pt x="672" y="96"/>
                </a:lnTo>
                <a:lnTo>
                  <a:pt x="768" y="48"/>
                </a:lnTo>
                <a:lnTo>
                  <a:pt x="1056" y="144"/>
                </a:lnTo>
                <a:lnTo>
                  <a:pt x="1536" y="48"/>
                </a:lnTo>
                <a:lnTo>
                  <a:pt x="1872" y="144"/>
                </a:lnTo>
                <a:lnTo>
                  <a:pt x="2160" y="48"/>
                </a:lnTo>
                <a:lnTo>
                  <a:pt x="2544" y="144"/>
                </a:lnTo>
                <a:lnTo>
                  <a:pt x="2880" y="48"/>
                </a:lnTo>
                <a:lnTo>
                  <a:pt x="3072" y="144"/>
                </a:lnTo>
                <a:lnTo>
                  <a:pt x="3936" y="48"/>
                </a:lnTo>
                <a:lnTo>
                  <a:pt x="4416" y="192"/>
                </a:lnTo>
                <a:lnTo>
                  <a:pt x="4752" y="48"/>
                </a:lnTo>
                <a:lnTo>
                  <a:pt x="5088" y="192"/>
                </a:lnTo>
                <a:lnTo>
                  <a:pt x="5520" y="0"/>
                </a:lnTo>
                <a:lnTo>
                  <a:pt x="5856" y="192"/>
                </a:lnTo>
                <a:lnTo>
                  <a:pt x="6000" y="96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p>
            <a:endParaRPr lang="en-US"/>
          </a:p>
        </p:txBody>
      </p:sp>
      <p:sp>
        <p:nvSpPr>
          <p:cNvPr id="829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200" dirty="0"/>
              <a:t>How common are novel events?</a:t>
            </a:r>
            <a:endParaRPr lang="en-US" altLang="en-US" sz="3200" dirty="0"/>
          </a:p>
        </p:txBody>
      </p:sp>
      <p:grpSp>
        <p:nvGrpSpPr>
          <p:cNvPr id="82949" name="Group 29"/>
          <p:cNvGrpSpPr/>
          <p:nvPr/>
        </p:nvGrpSpPr>
        <p:grpSpPr>
          <a:xfrm>
            <a:off x="228600" y="2508250"/>
            <a:ext cx="615950" cy="2917825"/>
            <a:chOff x="188" y="1104"/>
            <a:chExt cx="388" cy="2374"/>
          </a:xfrm>
        </p:grpSpPr>
        <p:sp>
          <p:nvSpPr>
            <p:cNvPr id="82962" name="Text Box 22"/>
            <p:cNvSpPr txBox="1"/>
            <p:nvPr/>
          </p:nvSpPr>
          <p:spPr>
            <a:xfrm>
              <a:off x="188" y="3180"/>
              <a:ext cx="388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0</a:t>
              </a:r>
              <a:r>
                <a:rPr lang="en-US" altLang="en-US" sz="1800" dirty="0"/>
                <a:t> *</a:t>
              </a:r>
              <a:endParaRPr lang="en-US" altLang="en-US" sz="1800" dirty="0"/>
            </a:p>
          </p:txBody>
        </p:sp>
        <p:sp>
          <p:nvSpPr>
            <p:cNvPr id="82963" name="Text Box 23"/>
            <p:cNvSpPr txBox="1"/>
            <p:nvPr/>
          </p:nvSpPr>
          <p:spPr>
            <a:xfrm>
              <a:off x="188" y="2832"/>
              <a:ext cx="388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1</a:t>
              </a:r>
              <a:r>
                <a:rPr lang="en-US" altLang="en-US" sz="1800" dirty="0"/>
                <a:t> *</a:t>
              </a:r>
              <a:endParaRPr lang="en-US" altLang="en-US" sz="1800" dirty="0"/>
            </a:p>
          </p:txBody>
        </p:sp>
        <p:sp>
          <p:nvSpPr>
            <p:cNvPr id="82964" name="Text Box 24"/>
            <p:cNvSpPr txBox="1"/>
            <p:nvPr/>
          </p:nvSpPr>
          <p:spPr>
            <a:xfrm>
              <a:off x="188" y="2499"/>
              <a:ext cx="388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2</a:t>
              </a:r>
              <a:r>
                <a:rPr lang="en-US" altLang="en-US" sz="1800" dirty="0"/>
                <a:t> *</a:t>
              </a:r>
              <a:endParaRPr lang="en-US" altLang="en-US" sz="1800" dirty="0"/>
            </a:p>
          </p:txBody>
        </p:sp>
        <p:sp>
          <p:nvSpPr>
            <p:cNvPr id="82965" name="Text Box 25"/>
            <p:cNvSpPr txBox="1"/>
            <p:nvPr/>
          </p:nvSpPr>
          <p:spPr>
            <a:xfrm>
              <a:off x="188" y="2145"/>
              <a:ext cx="388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3</a:t>
              </a:r>
              <a:r>
                <a:rPr lang="en-US" altLang="en-US" sz="1800" dirty="0"/>
                <a:t> *</a:t>
              </a:r>
              <a:endParaRPr lang="en-US" altLang="en-US" sz="1800" dirty="0"/>
            </a:p>
          </p:txBody>
        </p:sp>
        <p:sp>
          <p:nvSpPr>
            <p:cNvPr id="82966" name="Text Box 26"/>
            <p:cNvSpPr txBox="1"/>
            <p:nvPr/>
          </p:nvSpPr>
          <p:spPr>
            <a:xfrm>
              <a:off x="188" y="1807"/>
              <a:ext cx="388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4</a:t>
              </a:r>
              <a:r>
                <a:rPr lang="en-US" altLang="en-US" sz="1800" dirty="0"/>
                <a:t> *</a:t>
              </a:r>
              <a:endParaRPr lang="en-US" altLang="en-US" sz="1800" dirty="0"/>
            </a:p>
          </p:txBody>
        </p:sp>
        <p:sp>
          <p:nvSpPr>
            <p:cNvPr id="82967" name="Text Box 27"/>
            <p:cNvSpPr txBox="1"/>
            <p:nvPr/>
          </p:nvSpPr>
          <p:spPr>
            <a:xfrm>
              <a:off x="188" y="1457"/>
              <a:ext cx="388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5</a:t>
              </a:r>
              <a:r>
                <a:rPr lang="en-US" altLang="en-US" sz="1800" dirty="0"/>
                <a:t> *</a:t>
              </a:r>
              <a:endParaRPr lang="en-US" altLang="en-US" sz="1800" dirty="0"/>
            </a:p>
          </p:txBody>
        </p:sp>
        <p:sp>
          <p:nvSpPr>
            <p:cNvPr id="82968" name="Text Box 28"/>
            <p:cNvSpPr txBox="1"/>
            <p:nvPr/>
          </p:nvSpPr>
          <p:spPr>
            <a:xfrm>
              <a:off x="188" y="1104"/>
              <a:ext cx="373" cy="2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N</a:t>
              </a:r>
              <a:r>
                <a:rPr lang="en-US" altLang="en-US" sz="1800" baseline="-25000" dirty="0"/>
                <a:t>6 </a:t>
              </a:r>
              <a:r>
                <a:rPr lang="en-US" altLang="en-US" sz="1800" dirty="0"/>
                <a:t>*</a:t>
              </a:r>
              <a:endParaRPr lang="en-US" altLang="en-US" sz="1800" dirty="0"/>
            </a:p>
          </p:txBody>
        </p:sp>
      </p:grpSp>
      <p:sp>
        <p:nvSpPr>
          <p:cNvPr id="82950" name="Rectangle 31"/>
          <p:cNvSpPr/>
          <p:nvPr/>
        </p:nvSpPr>
        <p:spPr>
          <a:xfrm>
            <a:off x="-76200" y="2082800"/>
            <a:ext cx="466725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1</a:t>
            </a:r>
            <a:r>
              <a:rPr lang="en-US" altLang="en-US" sz="1200" baseline="-25000" dirty="0"/>
              <a:t> </a:t>
            </a:r>
            <a:r>
              <a:rPr lang="en-US" altLang="en-US" sz="1800" dirty="0"/>
              <a:t>*</a:t>
            </a:r>
            <a:endParaRPr lang="en-US" altLang="en-US" sz="1800" dirty="0"/>
          </a:p>
        </p:txBody>
      </p:sp>
      <p:sp>
        <p:nvSpPr>
          <p:cNvPr id="82951" name="Rectangle 32"/>
          <p:cNvSpPr/>
          <p:nvPr/>
        </p:nvSpPr>
        <p:spPr>
          <a:xfrm>
            <a:off x="-76200" y="1649413"/>
            <a:ext cx="466725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1</a:t>
            </a:r>
            <a:r>
              <a:rPr lang="en-US" altLang="en-US" sz="1200" baseline="-25000" dirty="0"/>
              <a:t> </a:t>
            </a:r>
            <a:r>
              <a:rPr lang="en-US" altLang="en-US" sz="1800" dirty="0"/>
              <a:t>*</a:t>
            </a:r>
            <a:endParaRPr lang="en-US" altLang="en-US" sz="1800" dirty="0"/>
          </a:p>
        </p:txBody>
      </p:sp>
      <p:sp>
        <p:nvSpPr>
          <p:cNvPr id="82952" name="Freeform 41"/>
          <p:cNvSpPr/>
          <p:nvPr/>
        </p:nvSpPr>
        <p:spPr>
          <a:xfrm>
            <a:off x="-152400" y="2362200"/>
            <a:ext cx="9525000" cy="304800"/>
          </a:xfrm>
          <a:custGeom>
            <a:avLst/>
            <a:gdLst>
              <a:gd name="txL" fmla="*/ 0 w 6000"/>
              <a:gd name="txT" fmla="*/ 0 h 192"/>
              <a:gd name="txR" fmla="*/ 6000 w 6000"/>
              <a:gd name="txB" fmla="*/ 192 h 19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000" h="192">
                <a:moveTo>
                  <a:pt x="0" y="96"/>
                </a:moveTo>
                <a:lnTo>
                  <a:pt x="288" y="48"/>
                </a:lnTo>
                <a:lnTo>
                  <a:pt x="672" y="96"/>
                </a:lnTo>
                <a:lnTo>
                  <a:pt x="768" y="48"/>
                </a:lnTo>
                <a:lnTo>
                  <a:pt x="1056" y="144"/>
                </a:lnTo>
                <a:lnTo>
                  <a:pt x="1536" y="48"/>
                </a:lnTo>
                <a:lnTo>
                  <a:pt x="1872" y="144"/>
                </a:lnTo>
                <a:lnTo>
                  <a:pt x="2160" y="48"/>
                </a:lnTo>
                <a:lnTo>
                  <a:pt x="2544" y="144"/>
                </a:lnTo>
                <a:lnTo>
                  <a:pt x="2880" y="48"/>
                </a:lnTo>
                <a:lnTo>
                  <a:pt x="3072" y="144"/>
                </a:lnTo>
                <a:lnTo>
                  <a:pt x="3936" y="48"/>
                </a:lnTo>
                <a:lnTo>
                  <a:pt x="4416" y="192"/>
                </a:lnTo>
                <a:lnTo>
                  <a:pt x="4752" y="48"/>
                </a:lnTo>
                <a:lnTo>
                  <a:pt x="5088" y="192"/>
                </a:lnTo>
                <a:lnTo>
                  <a:pt x="5520" y="0"/>
                </a:lnTo>
                <a:lnTo>
                  <a:pt x="5856" y="192"/>
                </a:lnTo>
                <a:lnTo>
                  <a:pt x="6000" y="96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p>
            <a:endParaRPr lang="en-US"/>
          </a:p>
        </p:txBody>
      </p:sp>
      <p:sp>
        <p:nvSpPr>
          <p:cNvPr id="82953" name="Freeform 42"/>
          <p:cNvSpPr/>
          <p:nvPr/>
        </p:nvSpPr>
        <p:spPr>
          <a:xfrm>
            <a:off x="-152400" y="2335213"/>
            <a:ext cx="9525000" cy="304800"/>
          </a:xfrm>
          <a:custGeom>
            <a:avLst/>
            <a:gdLst>
              <a:gd name="txL" fmla="*/ 0 w 6000"/>
              <a:gd name="txT" fmla="*/ 0 h 192"/>
              <a:gd name="txR" fmla="*/ 6000 w 6000"/>
              <a:gd name="txB" fmla="*/ 192 h 19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000" h="192">
                <a:moveTo>
                  <a:pt x="0" y="96"/>
                </a:moveTo>
                <a:lnTo>
                  <a:pt x="288" y="48"/>
                </a:lnTo>
                <a:lnTo>
                  <a:pt x="672" y="96"/>
                </a:lnTo>
                <a:lnTo>
                  <a:pt x="768" y="48"/>
                </a:lnTo>
                <a:lnTo>
                  <a:pt x="1056" y="144"/>
                </a:lnTo>
                <a:lnTo>
                  <a:pt x="1536" y="48"/>
                </a:lnTo>
                <a:lnTo>
                  <a:pt x="1872" y="144"/>
                </a:lnTo>
                <a:lnTo>
                  <a:pt x="2160" y="48"/>
                </a:lnTo>
                <a:lnTo>
                  <a:pt x="2544" y="144"/>
                </a:lnTo>
                <a:lnTo>
                  <a:pt x="2880" y="48"/>
                </a:lnTo>
                <a:lnTo>
                  <a:pt x="3072" y="144"/>
                </a:lnTo>
                <a:lnTo>
                  <a:pt x="3936" y="48"/>
                </a:lnTo>
                <a:lnTo>
                  <a:pt x="4416" y="192"/>
                </a:lnTo>
                <a:lnTo>
                  <a:pt x="4752" y="48"/>
                </a:lnTo>
                <a:lnTo>
                  <a:pt x="5088" y="192"/>
                </a:lnTo>
                <a:lnTo>
                  <a:pt x="5520" y="0"/>
                </a:lnTo>
                <a:lnTo>
                  <a:pt x="5856" y="192"/>
                </a:lnTo>
                <a:lnTo>
                  <a:pt x="6000" y="96"/>
                </a:lnTo>
              </a:path>
            </a:pathLst>
          </a:custGeom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p>
            <a:endParaRPr lang="en-US"/>
          </a:p>
        </p:txBody>
      </p:sp>
      <p:sp>
        <p:nvSpPr>
          <p:cNvPr id="82954" name="Text Box 44"/>
          <p:cNvSpPr txBox="1"/>
          <p:nvPr/>
        </p:nvSpPr>
        <p:spPr>
          <a:xfrm>
            <a:off x="3421063" y="4648200"/>
            <a:ext cx="3362325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abaringe, Babatinde, cabaret …</a:t>
            </a:r>
            <a:endParaRPr lang="en-US" altLang="en-US" sz="1800" dirty="0"/>
          </a:p>
        </p:txBody>
      </p:sp>
      <p:sp>
        <p:nvSpPr>
          <p:cNvPr id="82955" name="Text Box 45"/>
          <p:cNvSpPr txBox="1"/>
          <p:nvPr/>
        </p:nvSpPr>
        <p:spPr>
          <a:xfrm>
            <a:off x="3436938" y="4191000"/>
            <a:ext cx="2849562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aback, Babbitt, cabanas …</a:t>
            </a:r>
            <a:endParaRPr lang="en-US" altLang="en-US" sz="1800" dirty="0"/>
          </a:p>
        </p:txBody>
      </p:sp>
      <p:sp>
        <p:nvSpPr>
          <p:cNvPr id="82956" name="Text Box 46"/>
          <p:cNvSpPr txBox="1"/>
          <p:nvPr/>
        </p:nvSpPr>
        <p:spPr>
          <a:xfrm>
            <a:off x="3436938" y="3810000"/>
            <a:ext cx="24701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Abbas, babel, Cabot …</a:t>
            </a:r>
            <a:endParaRPr lang="en-US" altLang="en-US" sz="1800" dirty="0"/>
          </a:p>
        </p:txBody>
      </p:sp>
      <p:sp>
        <p:nvSpPr>
          <p:cNvPr id="82957" name="Text Box 47"/>
          <p:cNvSpPr txBox="1"/>
          <p:nvPr/>
        </p:nvSpPr>
        <p:spPr>
          <a:xfrm>
            <a:off x="3436938" y="3352800"/>
            <a:ext cx="2976562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abdominal, Bach, cabana …</a:t>
            </a:r>
            <a:endParaRPr lang="en-US" altLang="en-US" sz="1800" dirty="0"/>
          </a:p>
        </p:txBody>
      </p:sp>
      <p:sp>
        <p:nvSpPr>
          <p:cNvPr id="82958" name="Text Box 48"/>
          <p:cNvSpPr txBox="1"/>
          <p:nvPr/>
        </p:nvSpPr>
        <p:spPr>
          <a:xfrm>
            <a:off x="3436938" y="2921000"/>
            <a:ext cx="3182937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aberrant, backlog, cabinets …</a:t>
            </a:r>
            <a:endParaRPr lang="en-US" altLang="en-US" sz="1800" dirty="0"/>
          </a:p>
        </p:txBody>
      </p:sp>
      <p:sp>
        <p:nvSpPr>
          <p:cNvPr id="82959" name="Text Box 49"/>
          <p:cNvSpPr txBox="1"/>
          <p:nvPr/>
        </p:nvSpPr>
        <p:spPr>
          <a:xfrm>
            <a:off x="3436938" y="2528888"/>
            <a:ext cx="3205162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abdomen, bachelor, Caesar …</a:t>
            </a:r>
            <a:endParaRPr lang="en-US" altLang="en-US" sz="1800" dirty="0"/>
          </a:p>
        </p:txBody>
      </p:sp>
      <p:sp>
        <p:nvSpPr>
          <p:cNvPr id="82960" name="Text Box 50"/>
          <p:cNvSpPr txBox="1"/>
          <p:nvPr/>
        </p:nvSpPr>
        <p:spPr>
          <a:xfrm>
            <a:off x="8077200" y="1658938"/>
            <a:ext cx="50800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the</a:t>
            </a:r>
            <a:endParaRPr lang="en-US" altLang="en-US" sz="1800" dirty="0"/>
          </a:p>
        </p:txBody>
      </p:sp>
      <p:sp>
        <p:nvSpPr>
          <p:cNvPr id="82961" name="Text Box 51"/>
          <p:cNvSpPr txBox="1"/>
          <p:nvPr/>
        </p:nvSpPr>
        <p:spPr>
          <a:xfrm>
            <a:off x="6400800" y="2071688"/>
            <a:ext cx="601663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EOS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200" dirty="0"/>
              <a:t>Witten-Bell Smoothing Idea</a:t>
            </a:r>
            <a:endParaRPr lang="en-US" altLang="en-US" sz="3200" dirty="0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609600" y="1566863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531485" imgH="3126740" progId="Excel.Chart.8">
                  <p:embed/>
                </p:oleObj>
              </mc:Choice>
              <mc:Fallback>
                <p:oleObj name="" r:id="rId1" imgW="5531485" imgH="3126740" progId="Excel.Char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566863"/>
                        <a:ext cx="8686800" cy="491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/>
          <p:nvPr/>
        </p:nvSpPr>
        <p:spPr>
          <a:xfrm>
            <a:off x="304800" y="5208588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4997" name="Text Box 5"/>
          <p:cNvSpPr txBox="1"/>
          <p:nvPr/>
        </p:nvSpPr>
        <p:spPr>
          <a:xfrm>
            <a:off x="304800" y="4659313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4998" name="Text Box 6"/>
          <p:cNvSpPr txBox="1"/>
          <p:nvPr/>
        </p:nvSpPr>
        <p:spPr>
          <a:xfrm>
            <a:off x="304800" y="4129088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4999" name="Text Box 7"/>
          <p:cNvSpPr txBox="1"/>
          <p:nvPr/>
        </p:nvSpPr>
        <p:spPr>
          <a:xfrm>
            <a:off x="304800" y="3568700"/>
            <a:ext cx="6159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5000" name="Text Box 8"/>
          <p:cNvSpPr txBox="1"/>
          <p:nvPr/>
        </p:nvSpPr>
        <p:spPr>
          <a:xfrm>
            <a:off x="304800" y="3033713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5001" name="Text Box 9"/>
          <p:cNvSpPr txBox="1"/>
          <p:nvPr/>
        </p:nvSpPr>
        <p:spPr>
          <a:xfrm>
            <a:off x="304800" y="2474913"/>
            <a:ext cx="615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 *</a:t>
            </a:r>
            <a:endParaRPr lang="en-US" altLang="en-US" sz="1800" dirty="0"/>
          </a:p>
        </p:txBody>
      </p:sp>
      <p:sp>
        <p:nvSpPr>
          <p:cNvPr id="85002" name="Text Box 10"/>
          <p:cNvSpPr txBox="1"/>
          <p:nvPr/>
        </p:nvSpPr>
        <p:spPr>
          <a:xfrm>
            <a:off x="304800" y="1916113"/>
            <a:ext cx="592138" cy="3667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</a:t>
            </a:r>
            <a:r>
              <a:rPr lang="en-US" altLang="en-US" sz="1800" baseline="-25000" dirty="0"/>
              <a:t>6 </a:t>
            </a:r>
            <a:r>
              <a:rPr lang="en-US" altLang="en-US" sz="1800" dirty="0"/>
              <a:t>*</a:t>
            </a:r>
            <a:endParaRPr lang="en-US" altLang="en-US" sz="1800" dirty="0"/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597025" y="5105400"/>
            <a:ext cx="1925638" cy="457200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rPr>
              <a:t>novel words </a:t>
            </a:r>
            <a:endParaRPr kumimoji="0" lang="en-US" kern="1200" cap="none" spc="0" normalizeH="0" baseline="0" noProof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5004" name="Text Box 13"/>
          <p:cNvSpPr txBox="1"/>
          <p:nvPr/>
        </p:nvSpPr>
        <p:spPr>
          <a:xfrm>
            <a:off x="1584325" y="4572000"/>
            <a:ext cx="1601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singletons</a:t>
            </a:r>
            <a:endParaRPr lang="en-US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5" name="Text Box 14"/>
          <p:cNvSpPr txBox="1"/>
          <p:nvPr/>
        </p:nvSpPr>
        <p:spPr>
          <a:xfrm>
            <a:off x="1574800" y="4038600"/>
            <a:ext cx="172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doubletons</a:t>
            </a:r>
            <a:endParaRPr lang="en-US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90" name="Text Box 22"/>
          <p:cNvSpPr txBox="1"/>
          <p:nvPr/>
        </p:nvSpPr>
        <p:spPr>
          <a:xfrm>
            <a:off x="3886200" y="1524000"/>
            <a:ext cx="5410200" cy="16160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If T/N is large, we’ve seen lots of novel types in the past, so we expect lots more.</a:t>
            </a:r>
            <a:endParaRPr lang="en-US" altLang="en-US" sz="2000" dirty="0"/>
          </a:p>
          <a:p>
            <a:pPr marL="692150" lvl="1" indent="-234950">
              <a:spcBef>
                <a:spcPct val="0"/>
              </a:spcBef>
              <a:buClrTx/>
              <a:buFontTx/>
              <a:buChar char="•"/>
            </a:pPr>
            <a:r>
              <a:rPr lang="en-US" altLang="en-US" sz="2000" dirty="0"/>
              <a:t>Imagine scanning the corpus in order.</a:t>
            </a:r>
            <a:endParaRPr lang="en-US" altLang="en-US" sz="2000" dirty="0"/>
          </a:p>
          <a:p>
            <a:pPr marL="692150" lvl="1" indent="-234950">
              <a:spcBef>
                <a:spcPct val="0"/>
              </a:spcBef>
              <a:buClrTx/>
              <a:buFontTx/>
              <a:buChar char="•"/>
            </a:pPr>
            <a:r>
              <a:rPr lang="en-US" altLang="en-US" sz="2000" dirty="0"/>
              <a:t>Each type’s </a:t>
            </a:r>
            <a:r>
              <a:rPr lang="en-US" altLang="en-US" sz="2000" u="sng" dirty="0"/>
              <a:t>first</a:t>
            </a:r>
            <a:r>
              <a:rPr lang="en-US" altLang="en-US" sz="2000" dirty="0"/>
              <a:t> token was novel.</a:t>
            </a:r>
            <a:endParaRPr lang="en-US" altLang="en-US" sz="2000" dirty="0"/>
          </a:p>
          <a:p>
            <a:pPr marL="692150" lvl="1" indent="-234950">
              <a:spcBef>
                <a:spcPct val="0"/>
              </a:spcBef>
              <a:buClrTx/>
              <a:buFontTx/>
              <a:buChar char="•"/>
            </a:pPr>
            <a:r>
              <a:rPr lang="en-US" altLang="en-US" sz="2000" dirty="0"/>
              <a:t>So we saw T novel types (purple).</a:t>
            </a:r>
            <a:endParaRPr lang="en-US" altLang="en-US" sz="2000" dirty="0"/>
          </a:p>
        </p:txBody>
      </p:sp>
      <p:sp>
        <p:nvSpPr>
          <p:cNvPr id="109591" name="Text Box 23"/>
          <p:cNvSpPr txBox="1"/>
          <p:nvPr/>
        </p:nvSpPr>
        <p:spPr>
          <a:xfrm>
            <a:off x="5019675" y="3581400"/>
            <a:ext cx="3078163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unsmoothed </a:t>
            </a:r>
            <a:r>
              <a:rPr lang="en-US" altLang="en-US" sz="2000" dirty="0">
                <a:sym typeface="Wingdings" panose="05000000000000000000" pitchFamily="2" charset="2"/>
              </a:rPr>
              <a:t> smoothed</a:t>
            </a:r>
            <a:endParaRPr lang="en-US" altLang="en-US" sz="2000" dirty="0"/>
          </a:p>
        </p:txBody>
      </p:sp>
      <p:sp>
        <p:nvSpPr>
          <p:cNvPr id="109592" name="Text Box 24"/>
          <p:cNvSpPr txBox="1"/>
          <p:nvPr/>
        </p:nvSpPr>
        <p:spPr>
          <a:xfrm>
            <a:off x="6018213" y="4022725"/>
            <a:ext cx="1927225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2/N </a:t>
            </a:r>
            <a:r>
              <a:rPr lang="en-US" altLang="en-US" sz="2000" dirty="0">
                <a:sym typeface="Wingdings" panose="05000000000000000000" pitchFamily="2" charset="2"/>
              </a:rPr>
              <a:t> 2/(N+T)</a:t>
            </a:r>
            <a:endParaRPr lang="en-US" altLang="en-US" sz="2000" dirty="0"/>
          </a:p>
        </p:txBody>
      </p:sp>
      <p:sp>
        <p:nvSpPr>
          <p:cNvPr id="109593" name="Text Box 25"/>
          <p:cNvSpPr txBox="1"/>
          <p:nvPr/>
        </p:nvSpPr>
        <p:spPr>
          <a:xfrm>
            <a:off x="6040438" y="4632325"/>
            <a:ext cx="1927225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1/N </a:t>
            </a:r>
            <a:r>
              <a:rPr lang="en-US" altLang="en-US" sz="2000" dirty="0">
                <a:sym typeface="Wingdings" panose="05000000000000000000" pitchFamily="2" charset="2"/>
              </a:rPr>
              <a:t> 1/(N+T)</a:t>
            </a:r>
            <a:endParaRPr lang="en-US" altLang="en-US" sz="2000" dirty="0"/>
          </a:p>
        </p:txBody>
      </p:sp>
      <p:sp>
        <p:nvSpPr>
          <p:cNvPr id="109594" name="Text Box 26"/>
          <p:cNvSpPr txBox="1"/>
          <p:nvPr/>
        </p:nvSpPr>
        <p:spPr>
          <a:xfrm>
            <a:off x="6040438" y="5165725"/>
            <a:ext cx="2646362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0/N </a:t>
            </a:r>
            <a:r>
              <a:rPr lang="en-US" altLang="en-US" sz="2000" dirty="0">
                <a:sym typeface="Wingdings" panose="05000000000000000000" pitchFamily="2" charset="2"/>
              </a:rPr>
              <a:t> (T/(N+T)) / 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0</a:t>
            </a:r>
            <a:endParaRPr lang="en-US" altLang="en-US" sz="2000" baseline="-25000" dirty="0"/>
          </a:p>
        </p:txBody>
      </p:sp>
      <p:sp>
        <p:nvSpPr>
          <p:cNvPr id="109595" name="Text Box 27"/>
          <p:cNvSpPr txBox="1"/>
          <p:nvPr/>
        </p:nvSpPr>
        <p:spPr>
          <a:xfrm>
            <a:off x="0" y="6156325"/>
            <a:ext cx="9220200" cy="7016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Intuition: When we see a new type w in training, ++count(w); ++count(novel)</a:t>
            </a:r>
            <a:endParaRPr lang="en-US" altLang="en-US" sz="2000" dirty="0"/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    So p(novel) is estimated as T/(N+T), divided among N</a:t>
            </a:r>
            <a:r>
              <a:rPr lang="en-US" altLang="en-US" sz="2000" baseline="-25000" dirty="0"/>
              <a:t>0 </a:t>
            </a:r>
            <a:r>
              <a:rPr lang="en-US" altLang="en-US" sz="2000" dirty="0"/>
              <a:t>specific novel types</a:t>
            </a:r>
            <a:endParaRPr lang="en-US" alt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charRg st="8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charRg st="123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charRg st="15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animBg="1" build="allAtOnce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7042" name="Object 21"/>
          <p:cNvGraphicFramePr>
            <a:graphicFrameLocks noChangeAspect="1"/>
          </p:cNvGraphicFramePr>
          <p:nvPr/>
        </p:nvGraphicFramePr>
        <p:xfrm>
          <a:off x="506413" y="1524000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234180" imgH="2240915" progId="Excel.Chart.8">
                  <p:embed/>
                </p:oleObj>
              </mc:Choice>
              <mc:Fallback>
                <p:oleObj name="" r:id="rId1" imgW="4234180" imgH="2240915" progId="Excel.Chart.8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413" y="1524000"/>
                        <a:ext cx="8689975" cy="490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200" dirty="0"/>
              <a:t>Good-Turing Smoothing Idea</a:t>
            </a:r>
            <a:endParaRPr lang="en-US" altLang="en-US" sz="3200" dirty="0"/>
          </a:p>
        </p:txBody>
      </p:sp>
      <p:grpSp>
        <p:nvGrpSpPr>
          <p:cNvPr id="87044" name="Group 23"/>
          <p:cNvGrpSpPr/>
          <p:nvPr/>
        </p:nvGrpSpPr>
        <p:grpSpPr>
          <a:xfrm>
            <a:off x="304800" y="1866900"/>
            <a:ext cx="506413" cy="3597275"/>
            <a:chOff x="192" y="1192"/>
            <a:chExt cx="319" cy="2288"/>
          </a:xfrm>
        </p:grpSpPr>
        <p:sp>
          <p:nvSpPr>
            <p:cNvPr id="87069" name="Text Box 4"/>
            <p:cNvSpPr txBox="1"/>
            <p:nvPr/>
          </p:nvSpPr>
          <p:spPr>
            <a:xfrm>
              <a:off x="192" y="3266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0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  <p:sp>
          <p:nvSpPr>
            <p:cNvPr id="87070" name="Text Box 5"/>
            <p:cNvSpPr txBox="1"/>
            <p:nvPr/>
          </p:nvSpPr>
          <p:spPr>
            <a:xfrm>
              <a:off x="192" y="2920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1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  <p:sp>
          <p:nvSpPr>
            <p:cNvPr id="87071" name="Text Box 6"/>
            <p:cNvSpPr txBox="1"/>
            <p:nvPr/>
          </p:nvSpPr>
          <p:spPr>
            <a:xfrm>
              <a:off x="192" y="2586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2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  <p:sp>
          <p:nvSpPr>
            <p:cNvPr id="87072" name="Text Box 7"/>
            <p:cNvSpPr txBox="1"/>
            <p:nvPr/>
          </p:nvSpPr>
          <p:spPr>
            <a:xfrm>
              <a:off x="192" y="2233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3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  <p:sp>
          <p:nvSpPr>
            <p:cNvPr id="87073" name="Text Box 8"/>
            <p:cNvSpPr txBox="1"/>
            <p:nvPr/>
          </p:nvSpPr>
          <p:spPr>
            <a:xfrm>
              <a:off x="192" y="1896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4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  <p:sp>
          <p:nvSpPr>
            <p:cNvPr id="87074" name="Text Box 9"/>
            <p:cNvSpPr txBox="1"/>
            <p:nvPr/>
          </p:nvSpPr>
          <p:spPr>
            <a:xfrm>
              <a:off x="192" y="1544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5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  <p:sp>
          <p:nvSpPr>
            <p:cNvPr id="87075" name="Text Box 10"/>
            <p:cNvSpPr txBox="1"/>
            <p:nvPr/>
          </p:nvSpPr>
          <p:spPr>
            <a:xfrm>
              <a:off x="192" y="1192"/>
              <a:ext cx="319" cy="2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/>
                <a:t>N</a:t>
              </a:r>
              <a:r>
                <a:rPr lang="en-US" altLang="en-US" sz="1600" baseline="-25000" dirty="0"/>
                <a:t>6</a:t>
              </a:r>
              <a:r>
                <a:rPr lang="en-US" altLang="en-US" sz="1600" dirty="0"/>
                <a:t>*</a:t>
              </a:r>
              <a:endParaRPr lang="en-US" altLang="en-US" sz="1600" dirty="0"/>
            </a:p>
          </p:txBody>
        </p:sp>
      </p:grpSp>
      <p:sp>
        <p:nvSpPr>
          <p:cNvPr id="111630" name="Text Box 14"/>
          <p:cNvSpPr txBox="1"/>
          <p:nvPr/>
        </p:nvSpPr>
        <p:spPr>
          <a:xfrm>
            <a:off x="3657600" y="1524000"/>
            <a:ext cx="5486400" cy="16160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230505" lvl="0" indent="-230505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Partition the type vocabulary into classes </a:t>
            </a:r>
            <a:br>
              <a:rPr lang="en-US" altLang="en-US" sz="2000" dirty="0"/>
            </a:br>
            <a:r>
              <a:rPr lang="en-US" altLang="en-US" sz="2000" dirty="0"/>
              <a:t>(novel, singletons, doubletons, …) </a:t>
            </a:r>
            <a:br>
              <a:rPr lang="en-US" altLang="en-US" sz="2000" dirty="0"/>
            </a:br>
            <a:r>
              <a:rPr lang="en-US" altLang="en-US" sz="2000" dirty="0"/>
              <a:t>by how often they occurred in training data</a:t>
            </a:r>
            <a:endParaRPr lang="en-US" altLang="en-US" sz="2000" dirty="0"/>
          </a:p>
          <a:p>
            <a:pPr marL="230505" lvl="0" indent="-230505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Use </a:t>
            </a:r>
            <a:r>
              <a:rPr lang="en-US" altLang="en-US" sz="2000" u="sng" dirty="0"/>
              <a:t>observed</a:t>
            </a:r>
            <a:r>
              <a:rPr lang="en-US" altLang="en-US" sz="2000" dirty="0"/>
              <a:t> total probability of class r+1 </a:t>
            </a:r>
            <a:br>
              <a:rPr lang="en-US" altLang="en-US" sz="2000" dirty="0"/>
            </a:br>
            <a:r>
              <a:rPr lang="en-US" altLang="en-US" sz="2000" dirty="0"/>
              <a:t>to </a:t>
            </a:r>
            <a:r>
              <a:rPr lang="en-US" altLang="en-US" sz="2000" u="sng" dirty="0"/>
              <a:t>estimate</a:t>
            </a:r>
            <a:r>
              <a:rPr lang="en-US" altLang="en-US" sz="2000" dirty="0"/>
              <a:t> total probability of class r</a:t>
            </a:r>
            <a:endParaRPr lang="en-US" altLang="en-US" sz="2000" dirty="0"/>
          </a:p>
        </p:txBody>
      </p:sp>
      <p:sp>
        <p:nvSpPr>
          <p:cNvPr id="111641" name="Text Box 25"/>
          <p:cNvSpPr txBox="1"/>
          <p:nvPr/>
        </p:nvSpPr>
        <p:spPr>
          <a:xfrm>
            <a:off x="5562600" y="3505200"/>
            <a:ext cx="3078163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unsmoothed </a:t>
            </a:r>
            <a:r>
              <a:rPr lang="en-US" altLang="en-US" sz="2000" dirty="0">
                <a:sym typeface="Wingdings" panose="05000000000000000000" pitchFamily="2" charset="2"/>
              </a:rPr>
              <a:t> smoothed</a:t>
            </a:r>
            <a:endParaRPr lang="en-US" altLang="en-US" sz="2000" dirty="0"/>
          </a:p>
        </p:txBody>
      </p:sp>
      <p:sp>
        <p:nvSpPr>
          <p:cNvPr id="111642" name="Text Box 26"/>
          <p:cNvSpPr txBox="1"/>
          <p:nvPr/>
        </p:nvSpPr>
        <p:spPr>
          <a:xfrm>
            <a:off x="7464425" y="4021138"/>
            <a:ext cx="153828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3</a:t>
            </a:r>
            <a:r>
              <a:rPr lang="en-US" altLang="en-US" sz="2000" dirty="0">
                <a:sym typeface="Wingdings" panose="05000000000000000000" pitchFamily="2" charset="2"/>
              </a:rPr>
              <a:t>*3/N)/N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2</a:t>
            </a:r>
            <a:endParaRPr lang="en-US" altLang="en-US" sz="2000" baseline="-25000" dirty="0"/>
          </a:p>
        </p:txBody>
      </p:sp>
      <p:sp>
        <p:nvSpPr>
          <p:cNvPr id="111643" name="Text Box 27"/>
          <p:cNvSpPr txBox="1"/>
          <p:nvPr/>
        </p:nvSpPr>
        <p:spPr>
          <a:xfrm>
            <a:off x="7464425" y="4630738"/>
            <a:ext cx="153828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sym typeface="Wingdings" panose="05000000000000000000" pitchFamily="2" charset="2"/>
              </a:rPr>
              <a:t>*2/N)/N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1</a:t>
            </a:r>
            <a:endParaRPr lang="en-US" altLang="en-US" sz="2000" baseline="-25000" dirty="0"/>
          </a:p>
        </p:txBody>
      </p:sp>
      <p:sp>
        <p:nvSpPr>
          <p:cNvPr id="111644" name="Text Box 28"/>
          <p:cNvSpPr txBox="1"/>
          <p:nvPr/>
        </p:nvSpPr>
        <p:spPr>
          <a:xfrm>
            <a:off x="7464425" y="5164138"/>
            <a:ext cx="153828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sym typeface="Wingdings" panose="05000000000000000000" pitchFamily="2" charset="2"/>
              </a:rPr>
              <a:t>*1/N)/N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0</a:t>
            </a:r>
            <a:endParaRPr lang="en-US" altLang="en-US" sz="2000" baseline="-25000" dirty="0"/>
          </a:p>
        </p:txBody>
      </p:sp>
      <p:sp>
        <p:nvSpPr>
          <p:cNvPr id="111661" name="Rectangle 45"/>
          <p:cNvSpPr/>
          <p:nvPr/>
        </p:nvSpPr>
        <p:spPr>
          <a:xfrm>
            <a:off x="3581400" y="6310313"/>
            <a:ext cx="498633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r/N = 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r</a:t>
            </a:r>
            <a:r>
              <a:rPr lang="en-US" altLang="en-US" sz="2000" dirty="0">
                <a:sym typeface="Wingdings" panose="05000000000000000000" pitchFamily="2" charset="2"/>
              </a:rPr>
              <a:t>*r/N)/N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r</a:t>
            </a:r>
            <a:r>
              <a:rPr lang="en-US" altLang="en-US" sz="2000" dirty="0">
                <a:sym typeface="Wingdings" panose="05000000000000000000" pitchFamily="2" charset="2"/>
              </a:rPr>
              <a:t>        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r+1</a:t>
            </a:r>
            <a:r>
              <a:rPr lang="en-US" altLang="en-US" sz="2000" dirty="0">
                <a:sym typeface="Wingdings" panose="05000000000000000000" pitchFamily="2" charset="2"/>
              </a:rPr>
              <a:t>*(r+1)/N)/N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r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grpSp>
        <p:nvGrpSpPr>
          <p:cNvPr id="3" name="Group 49"/>
          <p:cNvGrpSpPr/>
          <p:nvPr/>
        </p:nvGrpSpPr>
        <p:grpSpPr>
          <a:xfrm>
            <a:off x="1295400" y="4572000"/>
            <a:ext cx="4656138" cy="990600"/>
            <a:chOff x="816" y="2880"/>
            <a:chExt cx="2933" cy="624"/>
          </a:xfrm>
        </p:grpSpPr>
        <p:sp>
          <p:nvSpPr>
            <p:cNvPr id="111628" name="Text Box 12"/>
            <p:cNvSpPr txBox="1">
              <a:spLocks noChangeArrowheads="1"/>
            </p:cNvSpPr>
            <p:nvPr/>
          </p:nvSpPr>
          <p:spPr bwMode="auto">
            <a:xfrm>
              <a:off x="816" y="2880"/>
              <a:ext cx="1572" cy="288"/>
            </a:xfrm>
            <a:prstGeom prst="rect">
              <a:avLst/>
            </a:prstGeom>
            <a:noFill/>
            <a:ln w="127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anose="030F0702030302020204" pitchFamily="66" charset="0"/>
                  <a:ea typeface="+mn-ea"/>
                  <a:cs typeface="+mn-cs"/>
                </a:rPr>
                <a:t>obs. p(singleton)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11652" name="Rectangle 36"/>
            <p:cNvSpPr>
              <a:spLocks noChangeArrowheads="1"/>
            </p:cNvSpPr>
            <p:nvPr/>
          </p:nvSpPr>
          <p:spPr bwMode="auto">
            <a:xfrm>
              <a:off x="2544" y="3216"/>
              <a:ext cx="1205" cy="288"/>
            </a:xfrm>
            <a:prstGeom prst="rect">
              <a:avLst/>
            </a:prstGeom>
            <a:noFill/>
            <a:ln w="127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est. p(novel)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87067" name="Line 37"/>
            <p:cNvSpPr/>
            <p:nvPr/>
          </p:nvSpPr>
          <p:spPr>
            <a:xfrm>
              <a:off x="2304" y="3120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</p:sp>
        <p:sp>
          <p:nvSpPr>
            <p:cNvPr id="87068" name="Text Box 46"/>
            <p:cNvSpPr txBox="1"/>
            <p:nvPr/>
          </p:nvSpPr>
          <p:spPr>
            <a:xfrm>
              <a:off x="2162" y="3120"/>
              <a:ext cx="286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/>
                <a:t>2%</a:t>
              </a:r>
              <a:endParaRPr lang="en-US" altLang="en-US" sz="1400" dirty="0"/>
            </a:p>
          </p:txBody>
        </p:sp>
      </p:grpSp>
      <p:grpSp>
        <p:nvGrpSpPr>
          <p:cNvPr id="4" name="Group 50"/>
          <p:cNvGrpSpPr/>
          <p:nvPr/>
        </p:nvGrpSpPr>
        <p:grpSpPr>
          <a:xfrm>
            <a:off x="1285875" y="4038600"/>
            <a:ext cx="5191125" cy="990600"/>
            <a:chOff x="810" y="2544"/>
            <a:chExt cx="3270" cy="624"/>
          </a:xfrm>
        </p:grpSpPr>
        <p:sp>
          <p:nvSpPr>
            <p:cNvPr id="111640" name="Text Box 24"/>
            <p:cNvSpPr txBox="1">
              <a:spLocks noChangeArrowheads="1"/>
            </p:cNvSpPr>
            <p:nvPr/>
          </p:nvSpPr>
          <p:spPr bwMode="auto">
            <a:xfrm>
              <a:off x="810" y="2544"/>
              <a:ext cx="1707" cy="288"/>
            </a:xfrm>
            <a:prstGeom prst="rect">
              <a:avLst/>
            </a:prstGeom>
            <a:noFill/>
            <a:ln w="127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anose="030F0702030302020204" pitchFamily="66" charset="0"/>
                  <a:ea typeface="+mn-ea"/>
                  <a:cs typeface="+mn-cs"/>
                </a:rPr>
                <a:t>obs. p(doubleton) 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11655" name="Rectangle 39"/>
            <p:cNvSpPr>
              <a:spLocks noChangeArrowheads="1"/>
            </p:cNvSpPr>
            <p:nvPr/>
          </p:nvSpPr>
          <p:spPr bwMode="auto">
            <a:xfrm>
              <a:off x="2528" y="2880"/>
              <a:ext cx="1552" cy="288"/>
            </a:xfrm>
            <a:prstGeom prst="rect">
              <a:avLst/>
            </a:prstGeom>
            <a:noFill/>
            <a:ln w="127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est. p(singleton)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87063" name="Line 40"/>
            <p:cNvSpPr/>
            <p:nvPr/>
          </p:nvSpPr>
          <p:spPr>
            <a:xfrm>
              <a:off x="2256" y="2784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</p:sp>
        <p:sp>
          <p:nvSpPr>
            <p:cNvPr id="87064" name="Text Box 47"/>
            <p:cNvSpPr txBox="1"/>
            <p:nvPr/>
          </p:nvSpPr>
          <p:spPr>
            <a:xfrm>
              <a:off x="2016" y="2784"/>
              <a:ext cx="381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/>
                <a:t>1.5%</a:t>
              </a:r>
              <a:endParaRPr lang="en-US" altLang="en-US" sz="1400" dirty="0"/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1295400" y="3465513"/>
            <a:ext cx="5314950" cy="990600"/>
            <a:chOff x="816" y="2183"/>
            <a:chExt cx="3348" cy="624"/>
          </a:xfrm>
        </p:grpSpPr>
        <p:sp>
          <p:nvSpPr>
            <p:cNvPr id="111657" name="Text Box 41"/>
            <p:cNvSpPr txBox="1">
              <a:spLocks noChangeArrowheads="1"/>
            </p:cNvSpPr>
            <p:nvPr/>
          </p:nvSpPr>
          <p:spPr bwMode="auto">
            <a:xfrm>
              <a:off x="816" y="2183"/>
              <a:ext cx="1515" cy="288"/>
            </a:xfrm>
            <a:prstGeom prst="rect">
              <a:avLst/>
            </a:prstGeom>
            <a:noFill/>
            <a:ln w="127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anose="030F0702030302020204" pitchFamily="66" charset="0"/>
                  <a:ea typeface="+mn-ea"/>
                  <a:cs typeface="+mn-cs"/>
                </a:rPr>
                <a:t>obs. (tripleton) 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2534" y="2519"/>
              <a:ext cx="1630" cy="288"/>
            </a:xfrm>
            <a:prstGeom prst="rect">
              <a:avLst/>
            </a:prstGeom>
            <a:noFill/>
            <a:ln w="127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est. p(doubleton)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87059" name="Line 43"/>
            <p:cNvSpPr/>
            <p:nvPr/>
          </p:nvSpPr>
          <p:spPr>
            <a:xfrm>
              <a:off x="2208" y="2400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</p:sp>
        <p:sp>
          <p:nvSpPr>
            <p:cNvPr id="87060" name="Text Box 48"/>
            <p:cNvSpPr txBox="1"/>
            <p:nvPr/>
          </p:nvSpPr>
          <p:spPr>
            <a:xfrm>
              <a:off x="2019" y="2400"/>
              <a:ext cx="381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/>
                <a:t>1.2%</a:t>
              </a:r>
              <a:endParaRPr lang="en-US" altLang="en-US" sz="1400" dirty="0"/>
            </a:p>
          </p:txBody>
        </p:sp>
      </p:grpSp>
      <p:sp>
        <p:nvSpPr>
          <p:cNvPr id="111674" name="Text Box 58"/>
          <p:cNvSpPr txBox="1"/>
          <p:nvPr/>
        </p:nvSpPr>
        <p:spPr>
          <a:xfrm>
            <a:off x="6651625" y="4021138"/>
            <a:ext cx="235108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2/N  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3</a:t>
            </a:r>
            <a:r>
              <a:rPr lang="en-US" altLang="en-US" sz="2000" dirty="0">
                <a:sym typeface="Wingdings" panose="05000000000000000000" pitchFamily="2" charset="2"/>
              </a:rPr>
              <a:t>*3/N)/N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2</a:t>
            </a:r>
            <a:endParaRPr lang="en-US" altLang="en-US" sz="2000" baseline="-25000" dirty="0"/>
          </a:p>
        </p:txBody>
      </p:sp>
      <p:sp>
        <p:nvSpPr>
          <p:cNvPr id="111675" name="Text Box 59"/>
          <p:cNvSpPr txBox="1"/>
          <p:nvPr/>
        </p:nvSpPr>
        <p:spPr>
          <a:xfrm>
            <a:off x="6651625" y="4630738"/>
            <a:ext cx="235108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1/N  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sym typeface="Wingdings" panose="05000000000000000000" pitchFamily="2" charset="2"/>
              </a:rPr>
              <a:t>*2/N)/N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1</a:t>
            </a:r>
            <a:endParaRPr lang="en-US" altLang="en-US" sz="2000" baseline="-25000" dirty="0"/>
          </a:p>
        </p:txBody>
      </p:sp>
      <p:sp>
        <p:nvSpPr>
          <p:cNvPr id="111676" name="Text Box 60"/>
          <p:cNvSpPr txBox="1"/>
          <p:nvPr/>
        </p:nvSpPr>
        <p:spPr>
          <a:xfrm>
            <a:off x="6651625" y="5164138"/>
            <a:ext cx="2351088" cy="39687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0/N  (N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sym typeface="Wingdings" panose="05000000000000000000" pitchFamily="2" charset="2"/>
              </a:rPr>
              <a:t>*1/N)/N</a:t>
            </a:r>
            <a:r>
              <a:rPr lang="en-US" altLang="en-US" sz="2000" baseline="-25000" dirty="0">
                <a:sym typeface="Wingdings" panose="05000000000000000000" pitchFamily="2" charset="2"/>
              </a:rPr>
              <a:t>0</a:t>
            </a:r>
            <a:endParaRPr lang="en-US" alt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charRg st="12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charRg st="12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animBg="1" build="allAtOnce"/>
      <p:bldP spid="111630" grpId="1" animBg="1" build="allAtOnce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0" y="3124200"/>
            <a:ext cx="9144000" cy="2819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000" dirty="0"/>
              <a:t>Justified by leave-one-out training!  (Leave out 1 word at a time.)</a:t>
            </a:r>
            <a:endParaRPr lang="en-US" altLang="en-US" sz="2000" dirty="0"/>
          </a:p>
          <a:p>
            <a:r>
              <a:rPr lang="en-US" altLang="en-US" sz="2000" dirty="0"/>
              <a:t>Instead of just tuning </a:t>
            </a:r>
            <a:r>
              <a:rPr lang="en-US" altLang="en-US" sz="2000" dirty="0">
                <a:sym typeface="Symbol" pitchFamily="18" charset="2"/>
              </a:rPr>
              <a:t>, we will tune 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>
                <a:sym typeface="Symbol" pitchFamily="18" charset="2"/>
              </a:rPr>
              <a:t>p(novel)=0.02        </a:t>
            </a:r>
            <a:r>
              <a:rPr lang="en-US" altLang="en-US" sz="1600" dirty="0">
                <a:sym typeface="Symbol" pitchFamily="18" charset="2"/>
              </a:rPr>
              <a:t>[= frac. of yellow dev. words that were novel in blue training]</a:t>
            </a:r>
            <a:endParaRPr lang="en-US" altLang="en-US" sz="1600" dirty="0">
              <a:sym typeface="Symbol" pitchFamily="18" charset="2"/>
            </a:endParaRPr>
          </a:p>
          <a:p>
            <a:pPr lvl="1"/>
            <a:r>
              <a:rPr lang="en-US" altLang="en-US" sz="1800" dirty="0">
                <a:sym typeface="Symbol" pitchFamily="18" charset="2"/>
              </a:rPr>
              <a:t>p(singleton)=0.015 </a:t>
            </a:r>
            <a:r>
              <a:rPr lang="en-US" altLang="en-US" sz="1600" dirty="0">
                <a:sym typeface="Symbol" pitchFamily="18" charset="2"/>
              </a:rPr>
              <a:t>[= frac. of yellow dev. words that were singletons in blue training]</a:t>
            </a:r>
            <a:endParaRPr lang="en-US" altLang="en-US" sz="1800" dirty="0">
              <a:sym typeface="Symbol" pitchFamily="18" charset="2"/>
            </a:endParaRPr>
          </a:p>
          <a:p>
            <a:pPr lvl="1"/>
            <a:r>
              <a:rPr lang="en-US" altLang="en-US" sz="1800" dirty="0">
                <a:sym typeface="Symbol" pitchFamily="18" charset="2"/>
              </a:rPr>
              <a:t>p(doubleton)=0.012 </a:t>
            </a:r>
            <a:r>
              <a:rPr lang="en-US" altLang="en-US" sz="1600" dirty="0">
                <a:sym typeface="Symbol" pitchFamily="18" charset="2"/>
              </a:rPr>
              <a:t>[= frac. of yellow dev. words that were doubletons in blue training]</a:t>
            </a:r>
            <a:endParaRPr lang="en-US" altLang="en-US" sz="1600" dirty="0">
              <a:sym typeface="Symbol" pitchFamily="18" charset="2"/>
            </a:endParaRPr>
          </a:p>
          <a:p>
            <a:pPr>
              <a:buNone/>
            </a:pPr>
            <a:r>
              <a:rPr lang="en-US" altLang="en-US" sz="2000" dirty="0">
                <a:sym typeface="Symbol" pitchFamily="18" charset="2"/>
              </a:rPr>
              <a:t>	i.e., 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>
                <a:sym typeface="Symbol" pitchFamily="18" charset="2"/>
              </a:rPr>
              <a:t>p(novel) = fraction of singletons in </a:t>
            </a:r>
            <a:r>
              <a:rPr lang="en-US" altLang="en-US" sz="1800" u="sng" dirty="0">
                <a:sym typeface="Symbol" pitchFamily="18" charset="2"/>
              </a:rPr>
              <a:t>full</a:t>
            </a:r>
            <a:r>
              <a:rPr lang="en-US" altLang="en-US" sz="1800" dirty="0">
                <a:sym typeface="Symbol" pitchFamily="18" charset="2"/>
              </a:rPr>
              <a:t> training</a:t>
            </a:r>
            <a:endParaRPr lang="en-US" altLang="en-US" sz="1800" dirty="0">
              <a:sym typeface="Symbol" pitchFamily="18" charset="2"/>
            </a:endParaRPr>
          </a:p>
          <a:p>
            <a:pPr lvl="1"/>
            <a:r>
              <a:rPr lang="en-US" altLang="en-US" sz="1800" dirty="0">
                <a:sym typeface="Symbol" pitchFamily="18" charset="2"/>
              </a:rPr>
              <a:t>p(singleton) = fraction of doubletons in </a:t>
            </a:r>
            <a:r>
              <a:rPr lang="en-US" altLang="en-US" sz="1800" u="sng" dirty="0">
                <a:sym typeface="Symbol" pitchFamily="18" charset="2"/>
              </a:rPr>
              <a:t>full </a:t>
            </a:r>
            <a:r>
              <a:rPr lang="en-US" altLang="en-US" sz="1800" dirty="0">
                <a:sym typeface="Symbol" pitchFamily="18" charset="2"/>
              </a:rPr>
              <a:t>training, etc.</a:t>
            </a:r>
            <a:endParaRPr lang="en-US" altLang="en-US" sz="1800" dirty="0">
              <a:sym typeface="Symbol" pitchFamily="18" charset="2"/>
            </a:endParaRPr>
          </a:p>
          <a:p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Example: c(</a:t>
            </a:r>
            <a:r>
              <a:rPr lang="en-US" altLang="en-US" sz="20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aback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)=2.   On the 2 folds where yellow=</a:t>
            </a:r>
            <a:r>
              <a:rPr lang="en-US" altLang="en-US" sz="20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aback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 sz="20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aback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 was a singleton in blue data, so we’d be rewarded for assigning a high prob to training singletons.  Overall, we’ll get such a reward on 1.5% of the folds.</a:t>
            </a:r>
            <a:endParaRPr lang="en-US" altLang="en-US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406400" y="-381000"/>
            <a:ext cx="77724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Justification of Good-Turing</a:t>
            </a:r>
            <a:endParaRPr lang="en-US" altLang="en-US" sz="3600" dirty="0"/>
          </a:p>
        </p:txBody>
      </p:sp>
      <p:sp>
        <p:nvSpPr>
          <p:cNvPr id="89092" name="Rectangle 8"/>
          <p:cNvSpPr/>
          <p:nvPr/>
        </p:nvSpPr>
        <p:spPr>
          <a:xfrm>
            <a:off x="457200" y="914400"/>
            <a:ext cx="3962400" cy="203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3" name="Rectangle 9"/>
          <p:cNvSpPr/>
          <p:nvPr/>
        </p:nvSpPr>
        <p:spPr>
          <a:xfrm>
            <a:off x="457200" y="914400"/>
            <a:ext cx="66675" cy="20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4" name="Rectangle 8"/>
          <p:cNvSpPr/>
          <p:nvPr/>
        </p:nvSpPr>
        <p:spPr>
          <a:xfrm>
            <a:off x="457200" y="1147763"/>
            <a:ext cx="3962400" cy="203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5" name="Rectangle 9"/>
          <p:cNvSpPr/>
          <p:nvPr/>
        </p:nvSpPr>
        <p:spPr>
          <a:xfrm>
            <a:off x="515938" y="1147763"/>
            <a:ext cx="66675" cy="20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6" name="Rectangle 8"/>
          <p:cNvSpPr/>
          <p:nvPr/>
        </p:nvSpPr>
        <p:spPr>
          <a:xfrm>
            <a:off x="457200" y="1381125"/>
            <a:ext cx="3962400" cy="2016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7" name="Rectangle 9"/>
          <p:cNvSpPr/>
          <p:nvPr/>
        </p:nvSpPr>
        <p:spPr>
          <a:xfrm>
            <a:off x="573088" y="1381125"/>
            <a:ext cx="66675" cy="20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8" name="Rectangle 8"/>
          <p:cNvSpPr/>
          <p:nvPr/>
        </p:nvSpPr>
        <p:spPr>
          <a:xfrm>
            <a:off x="457200" y="1614488"/>
            <a:ext cx="3962400" cy="201612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099" name="Rectangle 9"/>
          <p:cNvSpPr/>
          <p:nvPr/>
        </p:nvSpPr>
        <p:spPr>
          <a:xfrm>
            <a:off x="631825" y="1614488"/>
            <a:ext cx="66675" cy="20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0" name="Rectangle 8"/>
          <p:cNvSpPr/>
          <p:nvPr/>
        </p:nvSpPr>
        <p:spPr>
          <a:xfrm>
            <a:off x="457200" y="1846263"/>
            <a:ext cx="3962400" cy="203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1" name="Rectangle 9"/>
          <p:cNvSpPr/>
          <p:nvPr/>
        </p:nvSpPr>
        <p:spPr>
          <a:xfrm>
            <a:off x="690563" y="1846263"/>
            <a:ext cx="66675" cy="204787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2" name="Rectangle 8"/>
          <p:cNvSpPr/>
          <p:nvPr/>
        </p:nvSpPr>
        <p:spPr>
          <a:xfrm>
            <a:off x="457200" y="2284413"/>
            <a:ext cx="3962400" cy="201612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3" name="Rectangle 9"/>
          <p:cNvSpPr/>
          <p:nvPr/>
        </p:nvSpPr>
        <p:spPr>
          <a:xfrm>
            <a:off x="4278313" y="2284413"/>
            <a:ext cx="66675" cy="20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4" name="Rectangle 8"/>
          <p:cNvSpPr/>
          <p:nvPr/>
        </p:nvSpPr>
        <p:spPr>
          <a:xfrm>
            <a:off x="457200" y="2517775"/>
            <a:ext cx="3962400" cy="2016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5" name="Rectangle 9"/>
          <p:cNvSpPr/>
          <p:nvPr/>
        </p:nvSpPr>
        <p:spPr>
          <a:xfrm>
            <a:off x="4352925" y="2517775"/>
            <a:ext cx="66675" cy="20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89106" name="Rectangle 18"/>
          <p:cNvSpPr/>
          <p:nvPr/>
        </p:nvSpPr>
        <p:spPr>
          <a:xfrm>
            <a:off x="2238375" y="1828800"/>
            <a:ext cx="4333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…</a:t>
            </a:r>
            <a:endParaRPr lang="en-US" altLang="en-US" sz="2400" dirty="0">
              <a:sym typeface="Symbol" pitchFamily="18" charset="2"/>
            </a:endParaRPr>
          </a:p>
        </p:txBody>
      </p:sp>
      <p:pic>
        <p:nvPicPr>
          <p:cNvPr id="89107" name="Picture 77" descr="Picture1-t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609600"/>
            <a:ext cx="4572000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5014913" y="2255838"/>
            <a:ext cx="1338263" cy="274638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2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rPr>
              <a:t>obs. p(singleton)</a:t>
            </a:r>
            <a:endParaRPr kumimoji="0" lang="en-US" sz="1200" kern="1200" cap="none" spc="0" normalizeH="0" baseline="0" noProof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13712" name="Rectangle 48"/>
          <p:cNvSpPr>
            <a:spLocks noChangeArrowheads="1"/>
          </p:cNvSpPr>
          <p:nvPr/>
        </p:nvSpPr>
        <p:spPr bwMode="auto">
          <a:xfrm>
            <a:off x="6457950" y="2544763"/>
            <a:ext cx="1049338" cy="274638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est. p(novel)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9110" name="Line 49"/>
          <p:cNvSpPr/>
          <p:nvPr/>
        </p:nvSpPr>
        <p:spPr>
          <a:xfrm>
            <a:off x="6313488" y="2484438"/>
            <a:ext cx="239712" cy="166687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</p:sp>
      <p:sp>
        <p:nvSpPr>
          <p:cNvPr id="89111" name="Text Box 50"/>
          <p:cNvSpPr txBox="1"/>
          <p:nvPr/>
        </p:nvSpPr>
        <p:spPr>
          <a:xfrm>
            <a:off x="6080125" y="2447925"/>
            <a:ext cx="320675" cy="1984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700" dirty="0"/>
              <a:t>2%</a:t>
            </a:r>
            <a:endParaRPr lang="en-US" altLang="en-US" sz="700" dirty="0"/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5010150" y="1965325"/>
            <a:ext cx="1444625" cy="274638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2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rPr>
              <a:t>obs. p(doubleton) </a:t>
            </a:r>
            <a:endParaRPr kumimoji="0" lang="en-US" sz="1200" kern="1200" cap="none" spc="0" normalizeH="0" baseline="0" noProof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13717" name="Rectangle 53"/>
          <p:cNvSpPr>
            <a:spLocks noChangeArrowheads="1"/>
          </p:cNvSpPr>
          <p:nvPr/>
        </p:nvSpPr>
        <p:spPr bwMode="auto">
          <a:xfrm>
            <a:off x="6445250" y="2254250"/>
            <a:ext cx="1323975" cy="274638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est. p(singleton)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9114" name="Line 54"/>
          <p:cNvSpPr/>
          <p:nvPr/>
        </p:nvSpPr>
        <p:spPr>
          <a:xfrm>
            <a:off x="6273800" y="2195513"/>
            <a:ext cx="239713" cy="16510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</p:sp>
      <p:sp>
        <p:nvSpPr>
          <p:cNvPr id="89115" name="Text Box 55"/>
          <p:cNvSpPr txBox="1"/>
          <p:nvPr/>
        </p:nvSpPr>
        <p:spPr>
          <a:xfrm>
            <a:off x="5964238" y="2157413"/>
            <a:ext cx="396875" cy="198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700" dirty="0"/>
              <a:t>1.5%</a:t>
            </a:r>
            <a:endParaRPr lang="en-US" altLang="en-US" sz="700" dirty="0"/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014913" y="1654175"/>
            <a:ext cx="1295400" cy="274638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2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anose="030F0702030302020204" pitchFamily="66" charset="0"/>
                <a:ea typeface="+mn-ea"/>
                <a:cs typeface="+mn-cs"/>
              </a:rPr>
              <a:t>obs. (tripleton) </a:t>
            </a:r>
            <a:endParaRPr kumimoji="0" lang="en-US" sz="1200" kern="1200" cap="none" spc="0" normalizeH="0" baseline="0" noProof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13722" name="Rectangle 58"/>
          <p:cNvSpPr>
            <a:spLocks noChangeArrowheads="1"/>
          </p:cNvSpPr>
          <p:nvPr/>
        </p:nvSpPr>
        <p:spPr bwMode="auto">
          <a:xfrm>
            <a:off x="6451600" y="1943100"/>
            <a:ext cx="1384300" cy="274638"/>
          </a:xfrm>
          <a:prstGeom prst="rect">
            <a:avLst/>
          </a:prstGeom>
          <a:noFill/>
          <a:ln w="127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est. p(doubleton)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9118" name="Line 59"/>
          <p:cNvSpPr/>
          <p:nvPr/>
        </p:nvSpPr>
        <p:spPr>
          <a:xfrm>
            <a:off x="6232525" y="1863725"/>
            <a:ext cx="280988" cy="207963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</p:sp>
      <p:sp>
        <p:nvSpPr>
          <p:cNvPr id="89119" name="Text Box 60"/>
          <p:cNvSpPr txBox="1"/>
          <p:nvPr/>
        </p:nvSpPr>
        <p:spPr>
          <a:xfrm>
            <a:off x="5965825" y="1828800"/>
            <a:ext cx="396875" cy="1984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700" dirty="0"/>
              <a:t>1.2%</a:t>
            </a:r>
            <a:endParaRPr lang="en-US" altLang="en-US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4600575" y="3395663"/>
            <a:ext cx="46958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CC00"/>
                </a:solidFill>
                <a:latin typeface="Comic Sans MS" panose="030F0702030302020204" pitchFamily="66" charset="0"/>
              </a:rPr>
              <a:t>Better variant: leave out 1 document at a time?</a:t>
            </a:r>
            <a:endParaRPr lang="en-US" altLang="en-US" sz="1600" dirty="0">
              <a:solidFill>
                <a:srgbClr val="00CC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6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0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93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281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369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377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428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489" end="7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Witten-Bell vs. Good-Turing</a:t>
            </a:r>
            <a:endParaRPr lang="en-US" altLang="en-US" dirty="0"/>
          </a:p>
        </p:txBody>
      </p:sp>
      <p:sp>
        <p:nvSpPr>
          <p:cNvPr id="91141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Estimate p(z | xy) using just the tokens we’ve seen in context xy.  Might be a small set …</a:t>
            </a:r>
            <a:endParaRPr lang="en-US" altLang="en-US" sz="2800" dirty="0"/>
          </a:p>
          <a:p>
            <a:r>
              <a:rPr lang="en-US" altLang="en-US" sz="2800" dirty="0"/>
              <a:t>Witten-Bell intuition: If those tokens were distributed over many </a:t>
            </a:r>
            <a:r>
              <a:rPr lang="en-US" altLang="en-US" sz="2800" dirty="0">
                <a:solidFill>
                  <a:srgbClr val="FF0000"/>
                </a:solidFill>
              </a:rPr>
              <a:t>different types</a:t>
            </a:r>
            <a:r>
              <a:rPr lang="en-US" altLang="en-US" sz="2800" dirty="0"/>
              <a:t>, then novel types are likely in future.  </a:t>
            </a:r>
            <a:endParaRPr lang="en-US" altLang="en-US" sz="2800" dirty="0"/>
          </a:p>
          <a:p>
            <a:pPr lvl="1"/>
            <a:r>
              <a:rPr lang="en-US" altLang="en-US" sz="2400" dirty="0"/>
              <a:t>Formerly covered on homework 3</a:t>
            </a:r>
            <a:endParaRPr lang="en-US" altLang="en-US" sz="2400" dirty="0"/>
          </a:p>
          <a:p>
            <a:r>
              <a:rPr lang="en-US" altLang="en-US" sz="2800" dirty="0"/>
              <a:t>Good-Turing intuition: If many of those tokens came from </a:t>
            </a:r>
            <a:r>
              <a:rPr lang="en-US" altLang="en-US" sz="2800" dirty="0">
                <a:solidFill>
                  <a:srgbClr val="FF0000"/>
                </a:solidFill>
              </a:rPr>
              <a:t>singleton types </a:t>
            </a:r>
            <a:r>
              <a:rPr lang="en-US" altLang="en-US" sz="2800" dirty="0"/>
              <a:t>, then novel types are likely in future.</a:t>
            </a:r>
            <a:endParaRPr lang="en-US" altLang="en-US" sz="2800" dirty="0"/>
          </a:p>
          <a:p>
            <a:pPr lvl="1"/>
            <a:r>
              <a:rPr lang="en-US" altLang="en-US" sz="2400" dirty="0"/>
              <a:t> Very nice idea (but a bit tricky in practice)</a:t>
            </a:r>
            <a:endParaRPr lang="en-US" altLang="en-US" sz="2400" dirty="0"/>
          </a:p>
          <a:p>
            <a:pPr lvl="1"/>
            <a:r>
              <a:rPr lang="en-US" altLang="en-US" sz="2400" dirty="0"/>
              <a:t>See the paper “Good-Turing smoothing without tears”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318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Good-Turing </a:t>
            </a:r>
            <a:r>
              <a:rPr lang="en-US" altLang="en-US" sz="2800" b="1" dirty="0"/>
              <a:t>(old slides)</a:t>
            </a:r>
            <a:endParaRPr lang="en-US" altLang="en-US" b="1" dirty="0"/>
          </a:p>
        </p:txBody>
      </p:sp>
      <p:sp>
        <p:nvSpPr>
          <p:cNvPr id="93189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N</a:t>
            </a:r>
            <a:r>
              <a:rPr lang="en-US" altLang="en-US" baseline="-25000" dirty="0"/>
              <a:t>r</a:t>
            </a:r>
            <a:r>
              <a:rPr lang="en-US" altLang="en-US" dirty="0"/>
              <a:t> = # of word types with r training tokens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pitchFamily="18" charset="2"/>
              </a:rPr>
              <a:t> r N</a:t>
            </a:r>
            <a:r>
              <a:rPr lang="en-US" altLang="en-US" baseline="-25000" dirty="0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None/>
            </a:pPr>
            <a:endParaRPr lang="en-US" altLang="en-US" baseline="-25000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523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Good-Turing </a:t>
            </a:r>
            <a:r>
              <a:rPr lang="en-US" altLang="en-US" sz="2800" b="1" dirty="0">
                <a:solidFill>
                  <a:srgbClr val="000000"/>
                </a:solidFill>
              </a:rPr>
              <a:t>(old slides)</a:t>
            </a:r>
            <a:endParaRPr lang="en-US" altLang="en-US" dirty="0"/>
          </a:p>
        </p:txBody>
      </p:sp>
      <p:sp>
        <p:nvSpPr>
          <p:cNvPr id="42598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Let N</a:t>
            </a:r>
            <a:r>
              <a:rPr lang="en-US" altLang="en-US" sz="2400" baseline="-25000" dirty="0"/>
              <a:t>r</a:t>
            </a:r>
            <a:r>
              <a:rPr lang="en-US" altLang="en-US" sz="2400" dirty="0"/>
              <a:t> = # of word types with r training tokens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pitchFamily="18" charset="2"/>
              </a:rPr>
              <a:t> r N</a:t>
            </a:r>
            <a:r>
              <a:rPr lang="en-US" altLang="en-US" sz="2400" baseline="-25000" dirty="0">
                <a:sym typeface="Symbol" pitchFamily="18" charset="2"/>
              </a:rPr>
              <a:t>r</a:t>
            </a:r>
            <a:r>
              <a:rPr lang="en-US" altLang="en-US" sz="2400" dirty="0">
                <a:sym typeface="Symbol" pitchFamily="18" charset="2"/>
              </a:rPr>
              <a:t> = total # of training tokens</a:t>
            </a:r>
            <a:endParaRPr lang="en-US" alt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N</a:t>
            </a:r>
            <a:r>
              <a:rPr lang="en-US" altLang="en-US" sz="2000" baseline="-25000" dirty="0"/>
              <a:t>r</a:t>
            </a:r>
            <a:r>
              <a:rPr lang="en-US" altLang="en-US" sz="2000" dirty="0"/>
              <a:t> r / N.  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p(x)?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</a:pPr>
            <a:endParaRPr lang="en-US" altLang="en-US" sz="2400" baseline="-25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4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9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13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14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206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22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275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302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405" end="5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charRg st="523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ldLvl="2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+ backoff</a:t>
            </a:r>
            <a:endParaRPr lang="en-US" altLang="en-US" dirty="0"/>
          </a:p>
        </p:txBody>
      </p:sp>
      <p:sp>
        <p:nvSpPr>
          <p:cNvPr id="430083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76400"/>
            <a:ext cx="8534400" cy="5029200"/>
          </a:xfrm>
          <a:ln/>
        </p:spPr>
        <p:txBody>
          <a:bodyPr vert="horz" wrap="square" lIns="91440" tIns="45720" rIns="91440" bIns="45720" anchor="t" anchorCtr="0"/>
          <a:p>
            <a:pPr marL="228600" indent="-228600">
              <a:lnSpc>
                <a:spcPct val="90000"/>
              </a:lnSpc>
            </a:pPr>
            <a:r>
              <a:rPr lang="en-US" altLang="en-US" sz="2400" dirty="0"/>
              <a:t>Basic smoothing (e.g., add-</a:t>
            </a:r>
            <a:r>
              <a:rPr lang="en-US" altLang="en-US" sz="2400" dirty="0">
                <a:sym typeface="Symbol" pitchFamily="18" charset="2"/>
              </a:rPr>
              <a:t>, Good-Turing, Witten-Bell):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Holds out some probability mass for novel events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E.g., Good-Turing gives them total mass of N</a:t>
            </a:r>
            <a:r>
              <a:rPr lang="en-US" altLang="en-US" sz="2000" baseline="-25000" dirty="0">
                <a:sym typeface="Symbol" pitchFamily="18" charset="2"/>
              </a:rPr>
              <a:t>1</a:t>
            </a:r>
            <a:r>
              <a:rPr lang="en-US" altLang="en-US" sz="2000" dirty="0">
                <a:sym typeface="Symbol" pitchFamily="18" charset="2"/>
              </a:rPr>
              <a:t>/N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Divided up </a:t>
            </a:r>
            <a:r>
              <a:rPr lang="en-US" altLang="en-US" sz="2000" b="1" dirty="0">
                <a:sym typeface="Symbol" pitchFamily="18" charset="2"/>
              </a:rPr>
              <a:t>evenly</a:t>
            </a:r>
            <a:r>
              <a:rPr lang="en-US" altLang="en-US" sz="2000" dirty="0">
                <a:sym typeface="Symbol" pitchFamily="18" charset="2"/>
              </a:rPr>
              <a:t> among the novel events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itchFamily="18" charset="2"/>
            </a:endParaRPr>
          </a:p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Backoff smoothing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Holds out same amount</a:t>
            </a:r>
            <a:r>
              <a:rPr lang="en-US" altLang="en-US" sz="2000" dirty="0">
                <a:sym typeface="Symbol" pitchFamily="18" charset="2"/>
              </a:rPr>
              <a:t> of probability mass for novel events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pitchFamily="18" charset="2"/>
              </a:rPr>
              <a:t>unevenly</a:t>
            </a:r>
            <a:r>
              <a:rPr lang="en-US" altLang="en-US" sz="2000" dirty="0">
                <a:sym typeface="Symbol" pitchFamily="18" charset="2"/>
              </a:rPr>
              <a:t> </a:t>
            </a:r>
            <a:r>
              <a:rPr lang="en-US" altLang="en-US" sz="2000" u="sng" dirty="0">
                <a:sym typeface="Symbol" pitchFamily="18" charset="2"/>
              </a:rPr>
              <a:t>in proportion to</a:t>
            </a:r>
            <a:r>
              <a:rPr lang="en-US" altLang="en-US" sz="2000" dirty="0">
                <a:sym typeface="Symbol" pitchFamily="18" charset="2"/>
              </a:rPr>
              <a:t> backoff prob.</a:t>
            </a:r>
            <a:endParaRPr lang="en-US" alt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5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10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154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19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21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273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+ backoff</a:t>
            </a:r>
            <a:endParaRPr lang="en-US" altLang="en-US" dirty="0"/>
          </a:p>
        </p:txBody>
      </p:sp>
      <p:sp>
        <p:nvSpPr>
          <p:cNvPr id="9933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458200" cy="4648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ym typeface="Symbol" pitchFamily="18" charset="2"/>
              </a:rPr>
              <a:t>Note: </a:t>
            </a:r>
            <a:r>
              <a:rPr lang="en-US" altLang="en-US" sz="2400" dirty="0">
                <a:sym typeface="Symbol" pitchFamily="18" charset="2"/>
              </a:rPr>
              <a:t>The best known backoff smoothing methods: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modified Kneser-Ney (smart engineering)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Witten-Bell + one small improvement (Carpenter 2005)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hierarchical Pitman-Yor (clean Bayesian statistics)</a:t>
            </a:r>
            <a:endParaRPr lang="en-US" altLang="en-US" sz="2000" b="1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pitchFamily="18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pitchFamily="18" charset="2"/>
              </a:rPr>
              <a:t> </a:t>
            </a:r>
            <a:endParaRPr lang="en-US" altLang="en-US" sz="2400" dirty="0">
              <a:solidFill>
                <a:schemeClr val="folHlink"/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pitchFamily="18" charset="2"/>
              </a:rPr>
              <a:t>A given context like xy may be quite rare – perhaps we’ve only observed it a few times.</a:t>
            </a:r>
            <a:endParaRPr lang="en-US" altLang="en-US" sz="2000" dirty="0">
              <a:solidFill>
                <a:schemeClr val="folHlink"/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pitchFamily="18" charset="2"/>
              </a:rPr>
              <a:t>Then it may be hard for Good-Turing, Witten-Bell, etc. to accurately guess that context’s novel-event rate as required</a:t>
            </a:r>
            <a:endParaRPr lang="en-US" altLang="en-US" sz="2000" dirty="0">
              <a:solidFill>
                <a:schemeClr val="folHlink"/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pitchFamily="18" charset="2"/>
              </a:rPr>
              <a:t>We could try to make a better guess by aggregating xy with other contexts (all contexts? similar contexts?).  </a:t>
            </a:r>
            <a:endParaRPr lang="en-US" altLang="en-US" sz="2000" dirty="0">
              <a:solidFill>
                <a:schemeClr val="folHlink"/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pitchFamily="18" charset="2"/>
              </a:rPr>
              <a:t>This is another form of backoff.  By contrast, basic Good-Turing, Witten-Bell, etc. were limited to a single implicit context.</a:t>
            </a:r>
            <a:endParaRPr lang="en-US" altLang="en-US" sz="2000" dirty="0">
              <a:solidFill>
                <a:schemeClr val="folHlink"/>
              </a:solidFill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pitchFamily="18" charset="2"/>
              </a:rPr>
              <a:t>Log-linear models accomplish this very naturally.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378" name="Picture 1028" descr="j00909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14625"/>
            <a:ext cx="2898775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6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71688"/>
            <a:ext cx="4710113" cy="4633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1380" name="Rectangle 8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Rectangle 9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1382" name="Rectangle 1026"/>
          <p:cNvSpPr>
            <a:spLocks noGrp="1"/>
          </p:cNvSpPr>
          <p:nvPr>
            <p:ph type="ctrTitle" idx="4294967295"/>
          </p:nvPr>
        </p:nvSpPr>
        <p:spPr>
          <a:xfrm>
            <a:off x="-228600" y="-304800"/>
            <a:ext cx="7721600" cy="1143000"/>
          </a:xfrm>
          <a:ln/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marL="762000" lvl="0" indent="-762000"/>
            <a:r>
              <a:rPr lang="en-US" altLang="en-US" sz="3600" dirty="0"/>
              <a:t>	Smoothing as Optimization</a:t>
            </a:r>
            <a:endParaRPr lang="en-US" altLang="en-US" sz="3600" dirty="0"/>
          </a:p>
        </p:txBody>
      </p:sp>
      <p:sp>
        <p:nvSpPr>
          <p:cNvPr id="101383" name="Rectangle 8"/>
          <p:cNvSpPr/>
          <p:nvPr/>
        </p:nvSpPr>
        <p:spPr>
          <a:xfrm>
            <a:off x="519113" y="1371600"/>
            <a:ext cx="4357687" cy="9239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We’ve been estimating conditional probabilities using modified count ratios.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185353" name="Picture 9"/>
          <p:cNvPicPr>
            <a:picLocks noChangeAspect="1"/>
          </p:cNvPicPr>
          <p:nvPr/>
        </p:nvPicPr>
        <p:blipFill>
          <a:blip r:embed="rId3"/>
          <a:srcRect t="20625" b="6700"/>
          <a:stretch>
            <a:fillRect/>
          </a:stretch>
        </p:blipFill>
        <p:spPr>
          <a:xfrm>
            <a:off x="3848100" y="3992563"/>
            <a:ext cx="4762500" cy="278923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Rectangle 8"/>
          <p:cNvSpPr/>
          <p:nvPr/>
        </p:nvSpPr>
        <p:spPr>
          <a:xfrm>
            <a:off x="4405313" y="1371600"/>
            <a:ext cx="4676775" cy="2862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Instead, maybe we could find a formula that yields conditional probabilities, and estimate the parameters (numbers) that appear in that formula. 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In fact, optimize them!  Not to make the probabilities individually good, but to ensure that together, they achieve good cross-entropy or task performance. 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Smoothing the Estimates</a:t>
            </a:r>
            <a:endParaRPr lang="en-US" altLang="en-US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800" dirty="0"/>
              <a:t>Should we conclude </a:t>
            </a:r>
            <a:br>
              <a:rPr lang="en-US" altLang="en-US" sz="2800" dirty="0"/>
            </a:br>
            <a:r>
              <a:rPr lang="en-US" altLang="en-US" sz="2800" dirty="0"/>
              <a:t>	p(a | xy) = 1/3?	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reduce this</a:t>
            </a:r>
            <a:br>
              <a:rPr lang="en-US" altLang="en-US" sz="2800" dirty="0"/>
            </a:br>
            <a:r>
              <a:rPr lang="en-US" altLang="en-US" sz="2800" dirty="0"/>
              <a:t>   	p(d | xy) = 2/3?	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reduce this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	p(z | xy) = 0/3?	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increase this</a:t>
            </a:r>
            <a:b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					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Discount</a:t>
            </a:r>
            <a:r>
              <a:rPr lang="en-US" altLang="en-US" sz="2800" dirty="0"/>
              <a:t> the positive counts somewhat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Reallocate</a:t>
            </a:r>
            <a:r>
              <a:rPr lang="en-US" altLang="en-US" sz="2800" dirty="0"/>
              <a:t> that probability to the zeroes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Especially if the denominator is small …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1/3 probably too high, 100/300 probably about right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Especially if numerator is small …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1/300 probably too high, 100/300 probably about right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16"/>
          <p:cNvSpPr/>
          <p:nvPr/>
        </p:nvSpPr>
        <p:spPr>
          <a:xfrm>
            <a:off x="609600" y="3429000"/>
            <a:ext cx="8382000" cy="24384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4724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Given a </a:t>
            </a:r>
            <a:r>
              <a:rPr lang="en-US" altLang="en-US" sz="2800" dirty="0">
                <a:solidFill>
                  <a:srgbClr val="3399FF"/>
                </a:solidFill>
              </a:rPr>
              <a:t>context</a:t>
            </a:r>
            <a:r>
              <a:rPr lang="en-US" altLang="en-US" sz="2800" dirty="0"/>
              <a:t> x</a:t>
            </a:r>
            <a:endParaRPr lang="en-US" altLang="en-US" sz="2800" dirty="0"/>
          </a:p>
          <a:p>
            <a:r>
              <a:rPr lang="en-US" altLang="en-US" sz="2800" dirty="0"/>
              <a:t>Which </a:t>
            </a:r>
            <a:r>
              <a:rPr lang="en-US" altLang="en-US" sz="2800" dirty="0">
                <a:solidFill>
                  <a:srgbClr val="3399FF"/>
                </a:solidFill>
              </a:rPr>
              <a:t>outcomes </a:t>
            </a:r>
            <a:r>
              <a:rPr lang="en-US" altLang="en-US" sz="2800" dirty="0"/>
              <a:t>y are likely in that context?</a:t>
            </a:r>
            <a:endParaRPr lang="en-US" altLang="en-US" sz="2800" dirty="0"/>
          </a:p>
          <a:p>
            <a:r>
              <a:rPr lang="en-US" altLang="en-US" sz="2800" dirty="0"/>
              <a:t>We need a </a:t>
            </a:r>
            <a:r>
              <a:rPr lang="en-US" altLang="en-US" sz="2800" u="sng" dirty="0"/>
              <a:t>conditional</a:t>
            </a:r>
            <a:r>
              <a:rPr lang="en-US" altLang="en-US" sz="2800" dirty="0"/>
              <a:t> distribution p(y | x)</a:t>
            </a:r>
            <a:endParaRPr lang="en-US" altLang="en-US" sz="2800" dirty="0"/>
          </a:p>
          <a:p>
            <a:pPr marL="796925" lvl="1" indent="-339725"/>
            <a:r>
              <a:rPr lang="en-US" altLang="en-US" sz="2400" dirty="0"/>
              <a:t>A black-box function that we call on x, y</a:t>
            </a:r>
            <a:endParaRPr lang="en-US" altLang="en-US" sz="2400" dirty="0"/>
          </a:p>
          <a:p>
            <a:pPr marL="796925" lvl="1" indent="-339725"/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p(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NextWord=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PrecedingWords=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>
                <a:solidFill>
                  <a:schemeClr val="bg1"/>
                </a:solidFill>
              </a:rPr>
              <a:t>y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is a unigram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lvl="2"/>
            <a:r>
              <a:rPr lang="en-US" altLang="en-US" sz="2000" dirty="0">
                <a:solidFill>
                  <a:schemeClr val="bg1"/>
                </a:solidFill>
              </a:rPr>
              <a:t>x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is an (n-1)-gram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796925" lvl="1" indent="-339725"/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p(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Category=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Text=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>
                <a:solidFill>
                  <a:schemeClr val="bg1"/>
                </a:solidFill>
              </a:rPr>
              <a:t>y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 {personal email, work email, spam email}</a:t>
            </a:r>
            <a:endParaRPr lang="en-US" alt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 lvl="2"/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x  *   (it’s a string: the text of the email)</a:t>
            </a:r>
            <a:endParaRPr lang="en-US" altLang="en-US" sz="2000" dirty="0">
              <a:solidFill>
                <a:schemeClr val="bg1"/>
              </a:solidFill>
              <a:sym typeface="Symbol" pitchFamily="18" charset="2"/>
            </a:endParaRPr>
          </a:p>
          <a:p>
            <a:r>
              <a:rPr lang="en-US" altLang="en-US" sz="2800" dirty="0">
                <a:sym typeface="Symbol" pitchFamily="18" charset="2"/>
              </a:rPr>
              <a:t>Remember: p can be any function over (x,y)!</a:t>
            </a:r>
            <a:endParaRPr lang="en-US" altLang="en-US" sz="2800" dirty="0">
              <a:sym typeface="Symbol" pitchFamily="18" charset="2"/>
            </a:endParaRPr>
          </a:p>
          <a:p>
            <a:pPr marL="796925" lvl="1" indent="-339725"/>
            <a:r>
              <a:rPr lang="en-US" altLang="en-US" sz="2400" dirty="0">
                <a:sym typeface="Symbol" pitchFamily="18" charset="2"/>
              </a:rPr>
              <a:t>Provided that p(y | x)  0, and </a:t>
            </a:r>
            <a:r>
              <a:rPr lang="en-US" altLang="en-US" sz="2400" baseline="-25000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 p(y | x) = 1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103428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Conditional Modeling</a:t>
            </a:r>
            <a:endParaRPr lang="en-US" altLang="en-US" dirty="0"/>
          </a:p>
        </p:txBody>
      </p:sp>
      <p:sp>
        <p:nvSpPr>
          <p:cNvPr id="103429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3430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6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0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4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97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1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39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84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76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20483" grpId="0" bldLvl="2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75" name="Picture 19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16350"/>
            <a:ext cx="5521325" cy="106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75" name="Title 1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4328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Linear Scoring</a:t>
            </a:r>
            <a:endParaRPr lang="en-US" altLang="en-US" dirty="0"/>
          </a:p>
        </p:txBody>
      </p:sp>
      <p:sp>
        <p:nvSpPr>
          <p:cNvPr id="187423" name="Rectangle 31"/>
          <p:cNvSpPr/>
          <p:nvPr/>
        </p:nvSpPr>
        <p:spPr>
          <a:xfrm>
            <a:off x="449263" y="1660525"/>
            <a:ext cx="8355012" cy="1323975"/>
          </a:xfrm>
          <a:prstGeom prst="rect">
            <a:avLst/>
          </a:pr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/>
              <a:t>How well does y go with x?</a:t>
            </a:r>
            <a:endParaRPr lang="en-US" altLang="en-US" sz="2000" i="1" dirty="0"/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/>
              <a:t>Simplest option: a linear function of (x,y).  But (x,y) isn’t a number.</a:t>
            </a:r>
            <a:endParaRPr lang="en-US" altLang="en-US" sz="2000" i="1" dirty="0"/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/>
              <a:t>So </a:t>
            </a:r>
            <a:r>
              <a:rPr lang="en-US" altLang="en-US" sz="2000" i="1" u="sng" dirty="0"/>
              <a:t>describe</a:t>
            </a:r>
            <a:r>
              <a:rPr lang="en-US" altLang="en-US" sz="2000" i="1" dirty="0"/>
              <a:t> it by one or more numbers:“numeric features” that </a:t>
            </a:r>
            <a:r>
              <a:rPr lang="en-US" altLang="en-US" sz="2000" i="1" u="sng" dirty="0"/>
              <a:t>you</a:t>
            </a:r>
            <a:r>
              <a:rPr lang="en-US" altLang="en-US" sz="2000" i="1" dirty="0"/>
              <a:t> pick.</a:t>
            </a:r>
            <a:endParaRPr lang="en-US" altLang="en-US" sz="2000" i="1" dirty="0"/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/>
              <a:t>Then just use a linear function of </a:t>
            </a:r>
            <a:r>
              <a:rPr lang="en-US" altLang="en-US" sz="2000" i="1" u="sng" dirty="0"/>
              <a:t>those</a:t>
            </a:r>
            <a:r>
              <a:rPr lang="en-US" altLang="en-US" sz="2000" i="1" dirty="0"/>
              <a:t> numbers.</a:t>
            </a:r>
            <a:endParaRPr lang="en-US" altLang="en-US" sz="2000" i="1" dirty="0"/>
          </a:p>
        </p:txBody>
      </p:sp>
      <p:grpSp>
        <p:nvGrpSpPr>
          <p:cNvPr id="2" name="Group 17"/>
          <p:cNvGrpSpPr/>
          <p:nvPr/>
        </p:nvGrpSpPr>
        <p:grpSpPr>
          <a:xfrm>
            <a:off x="301625" y="4319588"/>
            <a:ext cx="4252913" cy="1243012"/>
            <a:chOff x="623848" y="4595987"/>
            <a:chExt cx="4253649" cy="1243013"/>
          </a:xfrm>
        </p:grpSpPr>
        <p:sp>
          <p:nvSpPr>
            <p:cNvPr id="8" name="Oval 7"/>
            <p:cNvSpPr/>
            <p:nvPr/>
          </p:nvSpPr>
          <p:spPr bwMode="auto">
            <a:xfrm>
              <a:off x="4166174" y="4595987"/>
              <a:ext cx="203235" cy="800101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5486" name="TextBox 8"/>
            <p:cNvSpPr txBox="1"/>
            <p:nvPr/>
          </p:nvSpPr>
          <p:spPr>
            <a:xfrm>
              <a:off x="623848" y="4923012"/>
              <a:ext cx="4253649" cy="915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Ranges over all features, </a:t>
              </a:r>
              <a:b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</a:b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e.g., k=5   (numbered features)</a:t>
              </a:r>
              <a:b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</a:b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or k=“see Det Noun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  <a:sym typeface="Wingdings" panose="05000000000000000000" pitchFamily="2" charset="2"/>
                </a:rPr>
                <a:t>” (named features)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572000" y="37988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5484" name="TextBox 14"/>
            <p:cNvSpPr txBox="1"/>
            <p:nvPr/>
          </p:nvSpPr>
          <p:spPr>
            <a:xfrm>
              <a:off x="5146593" y="4791374"/>
              <a:ext cx="4062700" cy="9156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Whether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 (x,y) has feature k(0 or 1)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</a:endParaRPr>
            </a:p>
            <a:p>
              <a:pPr marL="0" lvl="0" indent="0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Or </a:t>
              </a: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how many times 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it fires	(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  <a:sym typeface="Symbol" pitchFamily="18" charset="2"/>
                </a:rPr>
                <a:t> 0)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  <a:sym typeface="Symbol" pitchFamily="18" charset="2"/>
              </a:endParaRPr>
            </a:p>
            <a:p>
              <a:pPr marL="0" lvl="0" indent="0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Or </a:t>
              </a: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how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strongly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 it fires	(real #)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16288" y="3076575"/>
            <a:ext cx="2390775" cy="1320800"/>
            <a:chOff x="3638556" y="3352800"/>
            <a:chExt cx="2390014" cy="1320093"/>
          </a:xfrm>
        </p:grpSpPr>
        <p:sp>
          <p:nvSpPr>
            <p:cNvPr id="105481" name="Rounded Rectangle 15"/>
            <p:cNvSpPr/>
            <p:nvPr/>
          </p:nvSpPr>
          <p:spPr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105482" name="TextBox 16"/>
            <p:cNvSpPr txBox="1"/>
            <p:nvPr/>
          </p:nvSpPr>
          <p:spPr>
            <a:xfrm>
              <a:off x="3638556" y="3352800"/>
              <a:ext cx="2390014" cy="641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Weight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of feature k</a:t>
              </a:r>
              <a:endPara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0" lvl="0" indent="0" algn="ctr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To be learned …</a:t>
              </a:r>
              <a:endPara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Content Placeholder 2"/>
          <p:cNvSpPr txBox="1">
            <a:spLocks noChangeArrowheads="1"/>
          </p:cNvSpPr>
          <p:nvPr/>
        </p:nvSpPr>
        <p:spPr bwMode="auto">
          <a:xfrm>
            <a:off x="457200" y="5638800"/>
            <a:ext cx="8686800" cy="160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a </a:t>
            </a:r>
            <a:r>
              <a:rPr kumimoji="1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distribution p(y | x)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Convert our linear scoring function to this distribution p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96925" marR="0" lvl="1" indent="-339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Require that p(y | x)  0, and </a:t>
            </a:r>
            <a:r>
              <a:rPr kumimoji="1" lang="en-US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y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p(y | x) = 1;  not true of score(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x,y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charRg st="2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charRg st="2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charRg st="2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charRg st="9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charRg st="9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charRg st="9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charRg st="17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charRg st="17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charRg st="17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4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10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animBg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97" name="Picture 17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209800"/>
            <a:ext cx="600075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What features should we use?</a:t>
            </a:r>
            <a:endParaRPr lang="en-US" altLang="en-US" sz="3600" dirty="0"/>
          </a:p>
        </p:txBody>
      </p:sp>
      <p:sp>
        <p:nvSpPr>
          <p:cNvPr id="107524" name="Rectangle 4"/>
          <p:cNvSpPr/>
          <p:nvPr/>
        </p:nvSpPr>
        <p:spPr>
          <a:xfrm>
            <a:off x="609600" y="4191000"/>
            <a:ext cx="8382000" cy="24384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07525" name="Content Placeholder 2"/>
          <p:cNvSpPr/>
          <p:nvPr/>
        </p:nvSpPr>
        <p:spPr>
          <a:xfrm>
            <a:off x="431800" y="2133600"/>
            <a:ext cx="81788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endParaRPr lang="en-US" altLang="en-US" sz="2800" dirty="0"/>
          </a:p>
          <a:p>
            <a:pPr marL="342900" lvl="0" indent="-342900"/>
            <a:endParaRPr lang="en-US" altLang="en-US" sz="2800" dirty="0"/>
          </a:p>
          <a:p>
            <a:pPr marL="342900" lvl="0" indent="-342900"/>
            <a:endParaRPr lang="en-US" altLang="en-US" sz="2800" dirty="0"/>
          </a:p>
          <a:p>
            <a:pPr marL="342900" lvl="0" indent="-342900"/>
            <a:endParaRPr lang="en-US" altLang="en-US" sz="2800" dirty="0"/>
          </a:p>
          <a:p>
            <a:pPr marL="796925" lvl="1" indent="-339725"/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p(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NextWord=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PrecedingWords=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marL="1143000" lvl="2" indent="-228600"/>
            <a:r>
              <a:rPr lang="en-US" altLang="en-US" sz="2000" dirty="0">
                <a:solidFill>
                  <a:schemeClr val="bg1"/>
                </a:solidFill>
              </a:rPr>
              <a:t>y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is a unigram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1143000" lvl="2" indent="-228600"/>
            <a:r>
              <a:rPr lang="en-US" altLang="en-US" sz="2000" dirty="0">
                <a:solidFill>
                  <a:schemeClr val="bg1"/>
                </a:solidFill>
              </a:rPr>
              <a:t>x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is an (n-1)-gram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796925" lvl="1" indent="-339725"/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p(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Category=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en-US" dirty="0">
                <a:solidFill>
                  <a:srgbClr val="5F5F5F"/>
                </a:solidFill>
                <a:latin typeface="Times New Roman" panose="02020603050405020304" pitchFamily="18" charset="0"/>
              </a:rPr>
              <a:t>Text=</a:t>
            </a:r>
            <a:r>
              <a:rPr lang="en-US" altLang="en-US" dirty="0">
                <a:solidFill>
                  <a:srgbClr val="CC0066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solidFill>
                  <a:srgbClr val="FFFFCC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marL="1143000" lvl="2" indent="-228600"/>
            <a:r>
              <a:rPr lang="en-US" altLang="en-US" sz="2000" dirty="0">
                <a:solidFill>
                  <a:schemeClr val="bg1"/>
                </a:solidFill>
              </a:rPr>
              <a:t>y </a:t>
            </a:r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 {personal email, work email, spam email}</a:t>
            </a:r>
            <a:endParaRPr lang="en-US" alt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 marL="1143000" lvl="2" indent="-228600"/>
            <a:r>
              <a:rPr lang="en-US" altLang="en-US" sz="2000" dirty="0">
                <a:solidFill>
                  <a:schemeClr val="bg1"/>
                </a:solidFill>
                <a:sym typeface="Symbol" pitchFamily="18" charset="2"/>
              </a:rPr>
              <a:t>x  *   (it’s a string: the text of the email)</a:t>
            </a:r>
            <a:endParaRPr lang="en-US" altLang="en-US" sz="2000" dirty="0">
              <a:solidFill>
                <a:schemeClr val="bg1"/>
              </a:solidFill>
              <a:sym typeface="Symbol" pitchFamily="18" charset="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01625" y="2795588"/>
            <a:ext cx="4252913" cy="1243012"/>
            <a:chOff x="623848" y="4595987"/>
            <a:chExt cx="4253649" cy="1243013"/>
          </a:xfrm>
        </p:grpSpPr>
        <p:sp>
          <p:nvSpPr>
            <p:cNvPr id="8" name="Oval 7"/>
            <p:cNvSpPr/>
            <p:nvPr/>
          </p:nvSpPr>
          <p:spPr bwMode="auto">
            <a:xfrm>
              <a:off x="4166174" y="4595987"/>
              <a:ext cx="203235" cy="800101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7534" name="TextBox 8"/>
            <p:cNvSpPr txBox="1"/>
            <p:nvPr/>
          </p:nvSpPr>
          <p:spPr>
            <a:xfrm>
              <a:off x="623848" y="4923012"/>
              <a:ext cx="4253649" cy="915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Ranges over all features, </a:t>
              </a:r>
              <a:b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</a:b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e.g., k=5   (numbered features)</a:t>
              </a:r>
              <a:b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</a:b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or k=“see Det Noun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  <a:sym typeface="Wingdings" panose="05000000000000000000" pitchFamily="2" charset="2"/>
                </a:rPr>
                <a:t>” (named features)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724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7532" name="TextBox 14"/>
            <p:cNvSpPr txBox="1"/>
            <p:nvPr/>
          </p:nvSpPr>
          <p:spPr>
            <a:xfrm>
              <a:off x="5146593" y="4791374"/>
              <a:ext cx="4070638" cy="9156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Whether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 (x,y) has feature k (0 or 1)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</a:endParaRPr>
            </a:p>
            <a:p>
              <a:pPr marL="0" lvl="0" indent="0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Or </a:t>
              </a: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how many times 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it fires	(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  <a:sym typeface="Symbol" pitchFamily="18" charset="2"/>
                </a:rPr>
                <a:t> 0)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  <a:sym typeface="Symbol" pitchFamily="18" charset="2"/>
              </a:endParaRPr>
            </a:p>
            <a:p>
              <a:pPr marL="0" lvl="0" indent="0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Or </a:t>
              </a: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how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en-US" sz="1800" b="1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strongly</a:t>
              </a:r>
              <a:r>
                <a:rPr lang="en-US" altLang="en-US" sz="1800" dirty="0">
                  <a:solidFill>
                    <a:srgbClr val="E7B900"/>
                  </a:solidFill>
                  <a:latin typeface="Comic Sans MS" panose="030F0702030302020204" pitchFamily="66" charset="0"/>
                </a:rPr>
                <a:t> it fires	(real #)</a:t>
              </a:r>
              <a:endParaRPr lang="en-US" altLang="en-US" sz="1800" dirty="0">
                <a:solidFill>
                  <a:srgbClr val="E7B9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16288" y="1552575"/>
            <a:ext cx="2390775" cy="1320800"/>
            <a:chOff x="3638556" y="3352800"/>
            <a:chExt cx="2390014" cy="1320093"/>
          </a:xfrm>
        </p:grpSpPr>
        <p:sp>
          <p:nvSpPr>
            <p:cNvPr id="107529" name="Rounded Rectangle 15"/>
            <p:cNvSpPr/>
            <p:nvPr/>
          </p:nvSpPr>
          <p:spPr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107530" name="TextBox 16"/>
            <p:cNvSpPr txBox="1"/>
            <p:nvPr/>
          </p:nvSpPr>
          <p:spPr>
            <a:xfrm>
              <a:off x="3638556" y="3352800"/>
              <a:ext cx="2390014" cy="641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Weight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of feature k</a:t>
              </a:r>
              <a:endPara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0" lvl="0" indent="0" algn="ctr" defTabSz="914400">
                <a:spcBef>
                  <a:spcPct val="0"/>
                </a:spcBef>
                <a:buClrTx/>
                <a:buFontTx/>
                <a:buNone/>
                <a:tabLst>
                  <a:tab pos="3035300" algn="l"/>
                </a:tabLst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To be learned …</a:t>
              </a:r>
              <a:endPara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570" name="Picture 27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55750"/>
            <a:ext cx="6672263" cy="233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1" name="Title 1"/>
          <p:cNvSpPr>
            <a:spLocks noGrp="1"/>
          </p:cNvSpPr>
          <p:nvPr>
            <p:ph type="title" idx="4294967295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200" dirty="0"/>
              <a:t>Log-Linear Conditional Probability</a:t>
            </a:r>
            <a:br>
              <a:rPr lang="en-US" altLang="en-US" sz="3200" dirty="0"/>
            </a:b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(interpret score as a log-prob, </a:t>
            </a:r>
            <a:r>
              <a:rPr lang="en-US" altLang="en-US" sz="2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up to a constant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09572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0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029200" y="2895600"/>
            <a:ext cx="2971800" cy="752475"/>
            <a:chOff x="3168" y="2304"/>
            <a:chExt cx="1872" cy="474"/>
          </a:xfrm>
        </p:grpSpPr>
        <p:sp>
          <p:nvSpPr>
            <p:cNvPr id="109585" name="Rectangle 9"/>
            <p:cNvSpPr/>
            <p:nvPr/>
          </p:nvSpPr>
          <p:spPr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pic>
          <p:nvPicPr>
            <p:cNvPr id="109586" name="Picture 10" descr="j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" y="2304"/>
              <a:ext cx="1169" cy="35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20"/>
          <p:cNvGrpSpPr/>
          <p:nvPr/>
        </p:nvGrpSpPr>
        <p:grpSpPr>
          <a:xfrm>
            <a:off x="517525" y="4078288"/>
            <a:ext cx="6873875" cy="874712"/>
            <a:chOff x="326" y="2569"/>
            <a:chExt cx="4330" cy="551"/>
          </a:xfrm>
        </p:grpSpPr>
        <p:pic>
          <p:nvPicPr>
            <p:cNvPr id="109583" name="Picture 7" descr="j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" y="2569"/>
              <a:ext cx="1680" cy="5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584" name="Text Box 12"/>
            <p:cNvSpPr txBox="1"/>
            <p:nvPr/>
          </p:nvSpPr>
          <p:spPr>
            <a:xfrm>
              <a:off x="326" y="2596"/>
              <a:ext cx="278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where we choose Z(x) to ensure that </a:t>
              </a:r>
              <a:endParaRPr lang="en-US" altLang="en-US" sz="2000" dirty="0"/>
            </a:p>
          </p:txBody>
        </p:sp>
      </p:grpSp>
      <p:sp>
        <p:nvSpPr>
          <p:cNvPr id="71695" name="Text Box 15"/>
          <p:cNvSpPr txBox="1"/>
          <p:nvPr/>
        </p:nvSpPr>
        <p:spPr>
          <a:xfrm>
            <a:off x="7262813" y="2117725"/>
            <a:ext cx="1804987" cy="10064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b="1" u="sng" dirty="0">
                <a:solidFill>
                  <a:srgbClr val="3399FF"/>
                </a:solidFill>
                <a:latin typeface="Comic Sans MS" panose="030F0702030302020204" pitchFamily="66" charset="0"/>
              </a:rPr>
              <a:t>unnormalized</a:t>
            </a:r>
            <a:endParaRPr lang="en-US" altLang="en-US" sz="2000" b="1" u="sng" dirty="0">
              <a:solidFill>
                <a:srgbClr val="3399FF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rPr>
              <a:t>prob (at least</a:t>
            </a:r>
            <a:endParaRPr lang="en-US" altLang="en-US" sz="2000" dirty="0">
              <a:solidFill>
                <a:srgbClr val="3399FF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rPr>
              <a:t>it’s positive!)</a:t>
            </a:r>
            <a:endParaRPr lang="en-US" altLang="en-US" sz="2000" dirty="0">
              <a:solidFill>
                <a:srgbClr val="3399FF"/>
              </a:solidFill>
              <a:latin typeface="Comic Sans MS" panose="030F0702030302020204" pitchFamily="66" charset="0"/>
            </a:endParaRPr>
          </a:p>
        </p:txBody>
      </p:sp>
      <p:sp>
        <p:nvSpPr>
          <p:cNvPr id="71696" name="AutoShape 16"/>
          <p:cNvSpPr/>
          <p:nvPr/>
        </p:nvSpPr>
        <p:spPr>
          <a:xfrm>
            <a:off x="3643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399FF"/>
            </a:solidFill>
            <a:prstDash val="solid"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grpSp>
        <p:nvGrpSpPr>
          <p:cNvPr id="47136" name="Group 32"/>
          <p:cNvGrpSpPr/>
          <p:nvPr/>
        </p:nvGrpSpPr>
        <p:grpSpPr>
          <a:xfrm>
            <a:off x="328613" y="5102225"/>
            <a:ext cx="8967787" cy="1619250"/>
            <a:chOff x="201" y="3214"/>
            <a:chExt cx="5649" cy="1020"/>
          </a:xfrm>
        </p:grpSpPr>
        <p:pic>
          <p:nvPicPr>
            <p:cNvPr id="109579" name="Picture 31" descr="j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" y="3259"/>
              <a:ext cx="2793" cy="5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580" name="Text Box 13"/>
            <p:cNvSpPr txBox="1"/>
            <p:nvPr/>
          </p:nvSpPr>
          <p:spPr>
            <a:xfrm>
              <a:off x="201" y="3302"/>
              <a:ext cx="56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/>
                <a:t>thus,  </a:t>
              </a:r>
              <a:endParaRPr lang="en-US" altLang="en-US" sz="2000" dirty="0"/>
            </a:p>
          </p:txBody>
        </p:sp>
        <p:sp>
          <p:nvSpPr>
            <p:cNvPr id="109581" name="AutoShape 17"/>
            <p:cNvSpPr/>
            <p:nvPr/>
          </p:nvSpPr>
          <p:spPr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3399FF"/>
              </a:solidFill>
              <a:prstDash val="solid"/>
              <a:headEnd type="none" w="med" len="med"/>
              <a:tailEnd type="none" w="lg" len="lg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109582" name="Text Box 19"/>
            <p:cNvSpPr txBox="1"/>
            <p:nvPr/>
          </p:nvSpPr>
          <p:spPr>
            <a:xfrm>
              <a:off x="3600" y="3216"/>
              <a:ext cx="2250" cy="1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3399FF"/>
                  </a:solidFill>
                  <a:latin typeface="Comic Sans MS" panose="030F0702030302020204" pitchFamily="66" charset="0"/>
                </a:rPr>
                <a:t>sum of unnormalized</a:t>
              </a:r>
              <a:endPara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endParaRPr>
            </a:p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3399FF"/>
                  </a:solidFill>
                  <a:latin typeface="Comic Sans MS" panose="030F0702030302020204" pitchFamily="66" charset="0"/>
                </a:rPr>
                <a:t>probabilities of </a:t>
              </a:r>
              <a:r>
                <a:rPr lang="en-US" altLang="en-US" sz="2000" b="1" u="sng" dirty="0">
                  <a:solidFill>
                    <a:srgbClr val="3399FF"/>
                  </a:solidFill>
                  <a:latin typeface="Comic Sans MS" panose="030F0702030302020204" pitchFamily="66" charset="0"/>
                </a:rPr>
                <a:t>all</a:t>
              </a:r>
              <a:r>
                <a:rPr lang="en-US" altLang="en-US" sz="2000" dirty="0">
                  <a:solidFill>
                    <a:srgbClr val="3399FF"/>
                  </a:solidFill>
                  <a:latin typeface="Comic Sans MS" panose="030F0702030302020204" pitchFamily="66" charset="0"/>
                </a:rPr>
                <a:t> the</a:t>
              </a:r>
              <a:endPara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endParaRPr>
            </a:p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3399FF"/>
                  </a:solidFill>
                  <a:latin typeface="Comic Sans MS" panose="030F0702030302020204" pitchFamily="66" charset="0"/>
                </a:rPr>
                <a:t>output candidates y’</a:t>
              </a:r>
              <a:endPara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endParaRPr>
            </a:p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endParaRPr>
            </a:p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3399FF"/>
                  </a:solidFill>
                  <a:latin typeface="Comic Sans MS" panose="030F0702030302020204" pitchFamily="66" charset="0"/>
                </a:rPr>
                <a:t>Sometimes just written as Z</a:t>
              </a:r>
              <a:endParaRPr lang="en-US" altLang="en-US" sz="2000" dirty="0">
                <a:solidFill>
                  <a:srgbClr val="3399FF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43" name="Picture 15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838700"/>
            <a:ext cx="6324600" cy="72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619" name="Picture 13" descr="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3371850"/>
            <a:ext cx="5991225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Training </a:t>
            </a:r>
            <a:r>
              <a:rPr lang="en-US" altLang="en-US" b="1" dirty="0">
                <a:sym typeface="Symbol" pitchFamily="18" charset="2"/>
              </a:rPr>
              <a:t></a:t>
            </a:r>
            <a:endParaRPr lang="en-US" altLang="en-US" b="1" dirty="0">
              <a:sym typeface="Symbol" pitchFamily="18" charset="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n training examples</a:t>
            </a:r>
            <a:endParaRPr lang="en-US" altLang="en-US" sz="2800" dirty="0"/>
          </a:p>
          <a:p>
            <a:r>
              <a:rPr lang="en-US" altLang="en-US" sz="2800" dirty="0"/>
              <a:t>feature functions 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f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…</a:t>
            </a:r>
            <a:endParaRPr lang="en-US" altLang="en-US" sz="2800" dirty="0"/>
          </a:p>
          <a:p>
            <a:r>
              <a:rPr lang="en-US" altLang="en-US" sz="2800" dirty="0">
                <a:solidFill>
                  <a:srgbClr val="3399FF"/>
                </a:solidFill>
              </a:rPr>
              <a:t>Want to maximize p(training data|</a:t>
            </a:r>
            <a:r>
              <a:rPr lang="en-US" altLang="en-US" sz="2800" dirty="0">
                <a:solidFill>
                  <a:srgbClr val="3399FF"/>
                </a:solidFill>
                <a:sym typeface="Symbol" pitchFamily="18" charset="2"/>
              </a:rPr>
              <a:t>)</a:t>
            </a:r>
            <a:endParaRPr lang="en-US" altLang="en-US" sz="2800" dirty="0">
              <a:solidFill>
                <a:srgbClr val="3399FF"/>
              </a:solidFill>
              <a:sym typeface="Symbol" pitchFamily="18" charset="2"/>
            </a:endParaRPr>
          </a:p>
          <a:p>
            <a:endParaRPr lang="en-US" altLang="en-US" sz="2800" dirty="0">
              <a:solidFill>
                <a:srgbClr val="3399FF"/>
              </a:solidFill>
              <a:sym typeface="Symbol" pitchFamily="18" charset="2"/>
            </a:endParaRPr>
          </a:p>
          <a:p>
            <a:endParaRPr lang="en-US" altLang="en-US" sz="2800" dirty="0">
              <a:sym typeface="Symbol" pitchFamily="18" charset="2"/>
            </a:endParaRPr>
          </a:p>
          <a:p>
            <a:r>
              <a:rPr lang="en-US" altLang="en-US" sz="2800" dirty="0">
                <a:solidFill>
                  <a:srgbClr val="3399FF"/>
                </a:solidFill>
                <a:sym typeface="Symbol" pitchFamily="18" charset="2"/>
              </a:rPr>
              <a:t>Easier to maximize the log of that:</a:t>
            </a:r>
            <a:endParaRPr lang="en-US" altLang="en-US" sz="2800" dirty="0">
              <a:solidFill>
                <a:srgbClr val="3399FF"/>
              </a:solidFill>
              <a:sym typeface="Symbol" pitchFamily="18" charset="2"/>
            </a:endParaRPr>
          </a:p>
          <a:p>
            <a:endParaRPr lang="en-US" altLang="en-US" sz="2800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</p:txBody>
      </p:sp>
      <p:pic>
        <p:nvPicPr>
          <p:cNvPr id="111622" name="Picture 4" descr="j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19275"/>
            <a:ext cx="4343400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1" name="Text Box 7"/>
          <p:cNvSpPr txBox="1"/>
          <p:nvPr/>
        </p:nvSpPr>
        <p:spPr>
          <a:xfrm>
            <a:off x="1828800" y="0"/>
            <a:ext cx="9018588" cy="1250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This version is “discriminative training”: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to learn to predict y from x, maximize p(y|x).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Whereas “joint training” learns </a:t>
            </a:r>
            <a:b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to model x, too, by maximizing p(x,y).</a:t>
            </a:r>
            <a:endParaRPr lang="en-US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6682" name="Rectangle 10"/>
          <p:cNvSpPr/>
          <p:nvPr/>
        </p:nvSpPr>
        <p:spPr>
          <a:xfrm>
            <a:off x="5562600" y="3200400"/>
            <a:ext cx="2133600" cy="914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56683" name="Rectangle 11"/>
          <p:cNvSpPr/>
          <p:nvPr/>
        </p:nvSpPr>
        <p:spPr>
          <a:xfrm>
            <a:off x="6096000" y="4724400"/>
            <a:ext cx="2133600" cy="914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56684" name="Text Box 12"/>
          <p:cNvSpPr txBox="1"/>
          <p:nvPr/>
        </p:nvSpPr>
        <p:spPr>
          <a:xfrm>
            <a:off x="1246188" y="5826125"/>
            <a:ext cx="6986587" cy="8223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993366"/>
                </a:solidFill>
              </a:rPr>
              <a:t>Alas, some weights </a:t>
            </a: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</a:t>
            </a:r>
            <a:r>
              <a:rPr lang="en-US" altLang="en-US" sz="2400" baseline="-25000" dirty="0">
                <a:solidFill>
                  <a:srgbClr val="993366"/>
                </a:solidFill>
                <a:sym typeface="Symbol" pitchFamily="18" charset="2"/>
              </a:rPr>
              <a:t>i </a:t>
            </a: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may be optimal at - or +.</a:t>
            </a:r>
            <a:endParaRPr lang="en-US" altLang="en-US" sz="2400" dirty="0">
              <a:solidFill>
                <a:srgbClr val="993366"/>
              </a:solidFill>
              <a:sym typeface="Symbol" pitchFamily="18" charset="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993366"/>
                </a:solidFill>
                <a:sym typeface="Symbol" pitchFamily="18" charset="2"/>
              </a:rPr>
              <a:t>When would this happen?  What’s going “wrong”?</a:t>
            </a:r>
            <a:endParaRPr lang="en-US" altLang="en-US" sz="2400" dirty="0">
              <a:solidFill>
                <a:srgbClr val="993366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8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11" grpId="0"/>
      <p:bldP spid="156682" grpId="0" animBg="1"/>
      <p:bldP spid="156683" grpId="0" animBg="1"/>
      <p:bldP spid="1566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3666" name="Picture 14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838700"/>
            <a:ext cx="632460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6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Training </a:t>
            </a:r>
            <a:r>
              <a:rPr lang="en-US" altLang="en-US" b="1" dirty="0">
                <a:sym typeface="Symbol" pitchFamily="18" charset="2"/>
              </a:rPr>
              <a:t></a:t>
            </a:r>
            <a:endParaRPr lang="en-US" altLang="en-US" b="1" dirty="0">
              <a:sym typeface="Symbol" pitchFamily="18" charset="2"/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n training examples</a:t>
            </a:r>
            <a:endParaRPr lang="en-US" altLang="en-US" sz="2800" dirty="0"/>
          </a:p>
          <a:p>
            <a:r>
              <a:rPr lang="en-US" altLang="en-US" sz="2800" dirty="0"/>
              <a:t>feature functions 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f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…</a:t>
            </a:r>
            <a:endParaRPr lang="en-US" altLang="en-US" sz="2800" dirty="0"/>
          </a:p>
          <a:p>
            <a:r>
              <a:rPr lang="en-US" altLang="en-US" sz="2800" dirty="0">
                <a:solidFill>
                  <a:srgbClr val="3399FF"/>
                </a:solidFill>
              </a:rPr>
              <a:t>Want to maximize p(training data|</a:t>
            </a:r>
            <a:r>
              <a:rPr lang="en-US" altLang="en-US" sz="2800" dirty="0">
                <a:solidFill>
                  <a:srgbClr val="3399FF"/>
                </a:solidFill>
                <a:sym typeface="Symbol" pitchFamily="18" charset="2"/>
              </a:rPr>
              <a:t>)  p</a:t>
            </a:r>
            <a:r>
              <a:rPr lang="en-US" altLang="en-US" sz="2800" baseline="-25000" dirty="0">
                <a:solidFill>
                  <a:srgbClr val="3399FF"/>
                </a:solidFill>
                <a:sym typeface="Symbol" pitchFamily="18" charset="2"/>
              </a:rPr>
              <a:t>prior</a:t>
            </a:r>
            <a:r>
              <a:rPr lang="en-US" altLang="en-US" sz="2800" dirty="0">
                <a:solidFill>
                  <a:srgbClr val="3399FF"/>
                </a:solidFill>
                <a:sym typeface="Symbol" pitchFamily="18" charset="2"/>
              </a:rPr>
              <a:t>()</a:t>
            </a:r>
            <a:endParaRPr lang="en-US" altLang="en-US" sz="2800" dirty="0">
              <a:solidFill>
                <a:srgbClr val="3399FF"/>
              </a:solidFill>
              <a:sym typeface="Symbol" pitchFamily="18" charset="2"/>
            </a:endParaRPr>
          </a:p>
          <a:p>
            <a:endParaRPr lang="en-US" altLang="en-US" sz="2800" dirty="0">
              <a:solidFill>
                <a:srgbClr val="3399FF"/>
              </a:solidFill>
              <a:sym typeface="Symbol" pitchFamily="18" charset="2"/>
            </a:endParaRPr>
          </a:p>
          <a:p>
            <a:endParaRPr lang="en-US" altLang="en-US" sz="2800" dirty="0">
              <a:sym typeface="Symbol" pitchFamily="18" charset="2"/>
            </a:endParaRPr>
          </a:p>
          <a:p>
            <a:r>
              <a:rPr lang="en-US" altLang="en-US" sz="2800" dirty="0">
                <a:solidFill>
                  <a:srgbClr val="3399FF"/>
                </a:solidFill>
                <a:sym typeface="Symbol" pitchFamily="18" charset="2"/>
              </a:rPr>
              <a:t>Easier to maximize the log of that:</a:t>
            </a:r>
            <a:endParaRPr lang="en-US" altLang="en-US" sz="2800" dirty="0">
              <a:solidFill>
                <a:srgbClr val="3399FF"/>
              </a:solidFill>
              <a:sym typeface="Symbol" pitchFamily="18" charset="2"/>
            </a:endParaRPr>
          </a:p>
          <a:p>
            <a:endParaRPr lang="en-US" altLang="en-US" sz="2800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</p:txBody>
      </p:sp>
      <p:pic>
        <p:nvPicPr>
          <p:cNvPr id="113669" name="Picture 4" descr="j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19275"/>
            <a:ext cx="4343400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70" name="Text Box 7"/>
          <p:cNvSpPr txBox="1"/>
          <p:nvPr/>
        </p:nvSpPr>
        <p:spPr>
          <a:xfrm>
            <a:off x="1828800" y="0"/>
            <a:ext cx="9018588" cy="1250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This version is “discriminative training”: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to learn to predict y from x, maximize p(y|x).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Whereas “joint training” learns </a:t>
            </a:r>
            <a:b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to model x, too, by maximizing p(x,y).</a:t>
            </a:r>
            <a:endParaRPr lang="en-US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2712" name="Oval 8"/>
          <p:cNvSpPr/>
          <p:nvPr/>
        </p:nvSpPr>
        <p:spPr>
          <a:xfrm>
            <a:off x="6019800" y="4648200"/>
            <a:ext cx="1828800" cy="10668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72713" name="Text Box 9"/>
          <p:cNvSpPr txBox="1"/>
          <p:nvPr/>
        </p:nvSpPr>
        <p:spPr>
          <a:xfrm>
            <a:off x="-90487" y="5775325"/>
            <a:ext cx="9212262" cy="95408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Encourages weights close to 0: “L2 regularization” (other choices possible)</a:t>
            </a:r>
            <a:endParaRPr lang="en-US" altLang="en-US" sz="2000" dirty="0">
              <a:solidFill>
                <a:srgbClr val="FF00FF"/>
              </a:solidFill>
              <a:latin typeface="Comic Sans MS" panose="030F0702030302020204" pitchFamily="66" charset="0"/>
            </a:endParaRPr>
          </a:p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FF"/>
                </a:solidFill>
                <a:latin typeface="Comic Sans MS" panose="030F0702030302020204" pitchFamily="66" charset="0"/>
              </a:rPr>
              <a:t>That’s where our smoothing went! Choose </a:t>
            </a:r>
            <a:r>
              <a:rPr lang="el-GR" altLang="en-US" sz="1800" dirty="0">
                <a:solidFill>
                  <a:srgbClr val="FF00FF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 sz="1800" dirty="0">
                <a:solidFill>
                  <a:srgbClr val="FF00FF"/>
                </a:solidFill>
                <a:latin typeface="Comic Sans MS" panose="030F0702030302020204" pitchFamily="66" charset="0"/>
              </a:rPr>
              <a:t> by cross-validation on dev data. </a:t>
            </a:r>
            <a:endParaRPr lang="en-US" altLang="en-US" sz="1800" dirty="0">
              <a:solidFill>
                <a:srgbClr val="FF00FF"/>
              </a:solidFill>
              <a:latin typeface="Comic Sans MS" panose="030F0702030302020204" pitchFamily="66" charset="0"/>
            </a:endParaRPr>
          </a:p>
          <a:p>
            <a:pPr marL="0" lvl="0" indent="0" algn="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FF"/>
                </a:solidFill>
                <a:latin typeface="Comic Sans MS" panose="030F0702030302020204" pitchFamily="66" charset="0"/>
              </a:rPr>
              <a:t>L2 corresponds to a Gaussian prior,  since Gaussian bell curve is just exp(quadratic).</a:t>
            </a:r>
            <a:endParaRPr lang="en-US" altLang="en-US" sz="1800" dirty="0">
              <a:solidFill>
                <a:srgbClr val="FF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3673" name="Picture 12" descr="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8" y="3371850"/>
            <a:ext cx="5991225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710488" y="4114800"/>
            <a:ext cx="1371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66CC"/>
                </a:solidFill>
                <a:latin typeface="Comic Sans MS" panose="030F0702030302020204" pitchFamily="66" charset="0"/>
              </a:rPr>
              <a:t>to avoid</a:t>
            </a:r>
            <a:endParaRPr lang="en-US" altLang="en-US" sz="1800" dirty="0">
              <a:solidFill>
                <a:srgbClr val="FF66CC"/>
              </a:solidFill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66CC"/>
                </a:solidFill>
                <a:latin typeface="Comic Sans MS" panose="030F0702030302020204" pitchFamily="66" charset="0"/>
              </a:rPr>
              <a:t>overfitting</a:t>
            </a:r>
            <a:endParaRPr lang="en-US" altLang="en-US" sz="1800" dirty="0">
              <a:solidFill>
                <a:srgbClr val="FF66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8"/>
          <p:cNvSpPr/>
          <p:nvPr/>
        </p:nvSpPr>
        <p:spPr>
          <a:xfrm>
            <a:off x="5715000" y="3295650"/>
            <a:ext cx="1995488" cy="97155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12" name="Oval 8"/>
          <p:cNvSpPr/>
          <p:nvPr/>
        </p:nvSpPr>
        <p:spPr>
          <a:xfrm>
            <a:off x="6767513" y="2590800"/>
            <a:ext cx="1371600" cy="78105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13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3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charRg st="7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13">
                                            <p:txEl>
                                              <p:charRg st="7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3">
                                            <p:txEl>
                                              <p:charRg st="7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charRg st="15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13">
                                            <p:txEl>
                                              <p:charRg st="15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3">
                                            <p:txEl>
                                              <p:charRg st="15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 build="p"/>
      <p:bldP spid="2" grpId="0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209800"/>
            <a:ext cx="85344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pitchFamily="18" charset="2"/>
              </a:rPr>
              <a:t> in a direction that increases this</a:t>
            </a:r>
            <a:endParaRPr lang="en-US" altLang="en-US" sz="2800" dirty="0">
              <a:sym typeface="Symbol" pitchFamily="18" charset="2"/>
            </a:endParaRPr>
          </a:p>
        </p:txBody>
      </p:sp>
      <p:grpSp>
        <p:nvGrpSpPr>
          <p:cNvPr id="50211" name="Group 35"/>
          <p:cNvGrpSpPr/>
          <p:nvPr/>
        </p:nvGrpSpPr>
        <p:grpSpPr>
          <a:xfrm>
            <a:off x="-171450" y="2743200"/>
            <a:ext cx="9505950" cy="4305300"/>
            <a:chOff x="-108" y="1728"/>
            <a:chExt cx="5988" cy="2712"/>
          </a:xfrm>
        </p:grpSpPr>
        <p:sp>
          <p:nvSpPr>
            <p:cNvPr id="115725" name="Line 36"/>
            <p:cNvSpPr/>
            <p:nvPr/>
          </p:nvSpPr>
          <p:spPr>
            <a:xfrm flipH="1" flipV="1">
              <a:off x="3984" y="1728"/>
              <a:ext cx="0" cy="384"/>
            </a:xfrm>
            <a:prstGeom prst="line">
              <a:avLst/>
            </a:prstGeom>
            <a:ln w="57150" cap="flat" cmpd="sng">
              <a:solidFill>
                <a:srgbClr val="D1D1D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5726" name="Freeform 37"/>
            <p:cNvSpPr/>
            <p:nvPr/>
          </p:nvSpPr>
          <p:spPr>
            <a:xfrm>
              <a:off x="-108" y="2004"/>
              <a:ext cx="5988" cy="2436"/>
            </a:xfrm>
            <a:custGeom>
              <a:avLst/>
              <a:gdLst/>
              <a:ahLst/>
              <a:cxnLst>
                <a:cxn ang="0">
                  <a:pos x="5940" y="2376"/>
                </a:cxn>
                <a:cxn ang="0">
                  <a:pos x="0" y="2364"/>
                </a:cxn>
                <a:cxn ang="0">
                  <a:pos x="96" y="264"/>
                </a:cxn>
                <a:cxn ang="0">
                  <a:pos x="2818" y="12"/>
                </a:cxn>
                <a:cxn ang="0">
                  <a:pos x="5868" y="260"/>
                </a:cxn>
                <a:cxn ang="0">
                  <a:pos x="5940" y="2376"/>
                </a:cxn>
              </a:cxnLst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15727" name="Rectangle 38"/>
            <p:cNvSpPr/>
            <p:nvPr/>
          </p:nvSpPr>
          <p:spPr>
            <a:xfrm>
              <a:off x="480" y="2112"/>
              <a:ext cx="4944" cy="18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/>
              <a:r>
                <a:rPr lang="en-US" altLang="en-US" sz="2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For this, use your favorite function maximization algorithm.</a:t>
              </a:r>
              <a:endPara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marL="742950" lvl="1" indent="-285750"/>
              <a:r>
                <a:rPr lang="en-US" altLang="en-US" sz="2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gradient descent, conjugate gradient, variable metric,etc.</a:t>
              </a:r>
              <a:endPara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marL="1143000" lvl="2" indent="-228600"/>
              <a:r>
                <a:rPr lang="en-US" altLang="en-US" sz="2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(Go take an optimization course: 550.{361,661,662}.)</a:t>
              </a:r>
              <a:endPara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marL="1143000" lvl="2" indent="-228600"/>
              <a:r>
                <a:rPr lang="en-US" altLang="en-US" sz="2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(Or just download some software!)</a:t>
              </a:r>
              <a:endParaRPr lang="en-US" altLang="en-US" sz="1600" b="1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1571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Gradient-based training</a:t>
            </a:r>
            <a:endParaRPr lang="en-US" altLang="en-US" dirty="0"/>
          </a:p>
        </p:txBody>
      </p:sp>
      <p:sp>
        <p:nvSpPr>
          <p:cNvPr id="50196" name="Freeform 20"/>
          <p:cNvSpPr/>
          <p:nvPr/>
        </p:nvSpPr>
        <p:spPr>
          <a:xfrm>
            <a:off x="1676400" y="4994275"/>
            <a:ext cx="2903538" cy="66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0197" name="Text Box 21"/>
          <p:cNvSpPr txBox="1"/>
          <p:nvPr/>
        </p:nvSpPr>
        <p:spPr>
          <a:xfrm>
            <a:off x="1295400" y="5638800"/>
            <a:ext cx="37496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nasty non-differentiable cost function with local minima</a:t>
            </a:r>
            <a:endParaRPr lang="en-US" altLang="en-US" sz="2000" dirty="0">
              <a:solidFill>
                <a:schemeClr val="folHlink"/>
              </a:solidFill>
              <a:latin typeface="Comic Sans MS" panose="030F0702030302020204" pitchFamily="66" charset="0"/>
              <a:ea typeface="Arial" panose="020B0604020202020204" pitchFamily="34" charset="0"/>
            </a:endParaRPr>
          </a:p>
        </p:txBody>
      </p:sp>
      <p:sp>
        <p:nvSpPr>
          <p:cNvPr id="50198" name="Freeform 22"/>
          <p:cNvSpPr/>
          <p:nvPr/>
        </p:nvSpPr>
        <p:spPr>
          <a:xfrm>
            <a:off x="6235700" y="5113338"/>
            <a:ext cx="1231900" cy="44926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0199" name="Text Box 23"/>
          <p:cNvSpPr txBox="1"/>
          <p:nvPr/>
        </p:nvSpPr>
        <p:spPr>
          <a:xfrm>
            <a:off x="5089525" y="5638800"/>
            <a:ext cx="37496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nice smooth and convex cost function: pick one of these</a:t>
            </a:r>
            <a:endParaRPr lang="en-US" altLang="en-US" sz="2000" dirty="0">
              <a:solidFill>
                <a:schemeClr val="folHlink"/>
              </a:solidFill>
              <a:latin typeface="Comic Sans MS" panose="030F0702030302020204" pitchFamily="66" charset="0"/>
              <a:ea typeface="Arial" panose="020B0604020202020204" pitchFamily="34" charset="0"/>
            </a:endParaRPr>
          </a:p>
        </p:txBody>
      </p:sp>
      <p:pic>
        <p:nvPicPr>
          <p:cNvPr id="50200" name="Picture 2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8600" y="4751388"/>
            <a:ext cx="1419225" cy="1039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201" name="Pictur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4800600"/>
            <a:ext cx="1193800" cy="969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202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5718175"/>
            <a:ext cx="1219200" cy="987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724" name="Picture 42" descr="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1447800"/>
            <a:ext cx="6324600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7" grpId="0"/>
      <p:bldP spid="501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209800"/>
            <a:ext cx="85344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pitchFamily="18" charset="2"/>
              </a:rPr>
              <a:t> in a direction that improves this</a:t>
            </a:r>
            <a:endParaRPr lang="en-US" altLang="en-US" sz="2800" dirty="0">
              <a:sym typeface="Symbol" pitchFamily="18" charset="2"/>
            </a:endParaRPr>
          </a:p>
        </p:txBody>
      </p:sp>
      <p:sp>
        <p:nvSpPr>
          <p:cNvPr id="11776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Gradient-based training</a:t>
            </a:r>
            <a:endParaRPr lang="en-US" altLang="en-US" dirty="0"/>
          </a:p>
        </p:txBody>
      </p:sp>
      <p:sp>
        <p:nvSpPr>
          <p:cNvPr id="117764" name="Text Box 16"/>
          <p:cNvSpPr txBox="1"/>
          <p:nvPr/>
        </p:nvSpPr>
        <p:spPr>
          <a:xfrm>
            <a:off x="1660525" y="2825750"/>
            <a:ext cx="6810375" cy="3743325"/>
          </a:xfrm>
          <a:prstGeom prst="rect">
            <a:avLst/>
          </a:prstGeom>
          <a:solidFill>
            <a:srgbClr val="FFFF66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Gradient ascent to gradually increase f(</a:t>
            </a:r>
            <a:r>
              <a:rPr lang="en-US" altLang="en-US" sz="2400" dirty="0">
                <a:sym typeface="Symbol" pitchFamily="18" charset="2"/>
              </a:rPr>
              <a:t>):</a:t>
            </a:r>
            <a:endParaRPr lang="en-US" altLang="en-US" sz="2400" dirty="0"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while (f()  0)       // not at a local max or min</a:t>
            </a:r>
            <a:endParaRPr lang="en-US" altLang="en-US" sz="2400" dirty="0">
              <a:sym typeface="Symbol" pitchFamily="18" charset="2"/>
            </a:endParaRPr>
          </a:p>
          <a:p>
            <a:pPr marL="457200" lvl="1" indent="0"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2400" dirty="0">
                <a:sym typeface="Symbol" pitchFamily="18" charset="2"/>
              </a:rPr>
              <a:t> =  + f()   // for some small  &gt; 0</a:t>
            </a:r>
            <a:endParaRPr lang="en-US" altLang="en-US" sz="2400" dirty="0">
              <a:sym typeface="Symbol" pitchFamily="18" charset="2"/>
            </a:endParaRPr>
          </a:p>
          <a:p>
            <a:pPr marL="457200" lvl="1" indent="0">
              <a:spcBef>
                <a:spcPct val="0"/>
              </a:spcBef>
              <a:buClrTx/>
              <a:buFont typeface="Symbol" pitchFamily="18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Remember:</a:t>
            </a:r>
            <a:r>
              <a:rPr lang="en-US" altLang="en-US" sz="2400" dirty="0">
                <a:sym typeface="Symbol" pitchFamily="18" charset="2"/>
              </a:rPr>
              <a:t> f() = (f()/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, f()/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 …)</a:t>
            </a:r>
            <a:endParaRPr lang="en-US" altLang="en-US" sz="2400" dirty="0"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So update just means:</a:t>
            </a:r>
            <a:r>
              <a:rPr lang="en-US" altLang="en-US" sz="2400" dirty="0">
                <a:sym typeface="Symbol" pitchFamily="18" charset="2"/>
              </a:rPr>
              <a:t> </a:t>
            </a:r>
            <a:r>
              <a:rPr lang="en-US" altLang="en-US" sz="2400" baseline="-25000" dirty="0">
                <a:sym typeface="Symbol" pitchFamily="18" charset="2"/>
              </a:rPr>
              <a:t>k</a:t>
            </a:r>
            <a:r>
              <a:rPr lang="en-US" altLang="en-US" sz="2400" dirty="0">
                <a:sym typeface="Symbol" pitchFamily="18" charset="2"/>
              </a:rPr>
              <a:t> += f()/</a:t>
            </a:r>
            <a:r>
              <a:rPr lang="en-US" altLang="en-US" sz="2400" baseline="-25000" dirty="0">
                <a:sym typeface="Symbol" pitchFamily="18" charset="2"/>
              </a:rPr>
              <a:t>k</a:t>
            </a:r>
            <a:endParaRPr lang="en-US" altLang="en-US" sz="2400" dirty="0"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This takes a little step “uphill” 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       (direction of steepest increase).</a:t>
            </a:r>
            <a:endParaRPr lang="en-US" altLang="en-US" sz="2400" dirty="0">
              <a:sym typeface="Symbol" pitchFamily="18" charset="2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ym typeface="Symbol" pitchFamily="18" charset="2"/>
              </a:rPr>
              <a:t>This is why you took calculus. </a:t>
            </a:r>
            <a:r>
              <a:rPr lang="en-US" altLang="en-US" sz="2400" b="1" dirty="0">
                <a:sym typeface="Wingdings" panose="05000000000000000000" pitchFamily="2" charset="2"/>
              </a:rPr>
              <a:t></a:t>
            </a:r>
            <a:endParaRPr lang="en-US" altLang="en-US" sz="2400" b="1" dirty="0">
              <a:sym typeface="Wingdings" panose="05000000000000000000" pitchFamily="2" charset="2"/>
            </a:endParaRPr>
          </a:p>
        </p:txBody>
      </p:sp>
      <p:pic>
        <p:nvPicPr>
          <p:cNvPr id="117765" name="Picture 17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1447800"/>
            <a:ext cx="6324600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Gradient-based training</a:t>
            </a:r>
            <a:endParaRPr lang="en-US" altLang="en-US" dirty="0"/>
          </a:p>
        </p:txBody>
      </p:sp>
      <p:sp>
        <p:nvSpPr>
          <p:cNvPr id="119811" name="Rectangle 3"/>
          <p:cNvSpPr/>
          <p:nvPr/>
        </p:nvSpPr>
        <p:spPr>
          <a:xfrm>
            <a:off x="457200" y="2209800"/>
            <a:ext cx="853440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pitchFamily="18" charset="2"/>
              </a:rPr>
              <a:t> in a direction that improves this</a:t>
            </a:r>
            <a:endParaRPr lang="en-US" altLang="en-US" sz="2800" dirty="0">
              <a:sym typeface="Symbol" pitchFamily="18" charset="2"/>
            </a:endParaRPr>
          </a:p>
          <a:p>
            <a:pPr marL="742950" lvl="1" indent="-285750"/>
            <a:endParaRPr lang="en-US" altLang="en-US" sz="2400" b="1" dirty="0">
              <a:solidFill>
                <a:srgbClr val="3399FF"/>
              </a:solidFill>
              <a:sym typeface="Symbol" pitchFamily="18" charset="2"/>
            </a:endParaRPr>
          </a:p>
          <a:p>
            <a:pPr marL="742950" lvl="1" indent="-285750"/>
            <a:r>
              <a:rPr lang="en-US" altLang="en-US" sz="2400" b="1" dirty="0">
                <a:solidFill>
                  <a:srgbClr val="3399FF"/>
                </a:solidFill>
                <a:sym typeface="Symbol" pitchFamily="18" charset="2"/>
              </a:rPr>
              <a:t>The key part of the gradient works out as …</a:t>
            </a:r>
            <a:endParaRPr lang="en-US" altLang="en-US" sz="2400" b="1" dirty="0">
              <a:solidFill>
                <a:srgbClr val="3399FF"/>
              </a:solidFill>
              <a:sym typeface="Symbol" pitchFamily="18" charset="2"/>
            </a:endParaRPr>
          </a:p>
          <a:p>
            <a:pPr marL="342900" lvl="0" indent="-342900"/>
            <a:endParaRPr lang="en-US" altLang="en-US" sz="2800" dirty="0">
              <a:sym typeface="Symbol" pitchFamily="18" charset="2"/>
            </a:endParaRPr>
          </a:p>
          <a:p>
            <a:pPr marL="342900" lvl="0" indent="-342900"/>
            <a:endParaRPr lang="en-US" altLang="en-US" sz="2800" dirty="0">
              <a:sym typeface="Symbol" pitchFamily="18" charset="2"/>
            </a:endParaRPr>
          </a:p>
        </p:txBody>
      </p:sp>
      <p:pic>
        <p:nvPicPr>
          <p:cNvPr id="119812" name="Picture 4" descr="j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4117975"/>
            <a:ext cx="6419850" cy="182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3" name="Picture 18" descr="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47800"/>
            <a:ext cx="6324600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Maximum Entropy</a:t>
            </a:r>
            <a:endParaRPr lang="en-US" altLang="en-US" dirty="0"/>
          </a:p>
        </p:txBody>
      </p:sp>
      <p:sp>
        <p:nvSpPr>
          <p:cNvPr id="430083" name="Rectangle 3"/>
          <p:cNvSpPr>
            <a:spLocks noGrp="1"/>
          </p:cNvSpPr>
          <p:nvPr>
            <p:ph type="body" idx="4294967295"/>
          </p:nvPr>
        </p:nvSpPr>
        <p:spPr>
          <a:xfrm>
            <a:off x="177800" y="1676400"/>
            <a:ext cx="8966200" cy="4800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Suppose there are 10 classes, A through J.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 don’t give you any other information.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Question: </a:t>
            </a:r>
            <a:r>
              <a:rPr lang="en-US" altLang="en-US" sz="2400" dirty="0"/>
              <a:t>Given message m: what is your guess for p(C | m)?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Suppose I tell you that 55% of all messages are in class A.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Question: </a:t>
            </a:r>
            <a:r>
              <a:rPr lang="en-US" altLang="en-US" sz="2400" dirty="0"/>
              <a:t>Now what is your guess for p(C | m)?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Suppose I </a:t>
            </a:r>
            <a:r>
              <a:rPr lang="en-US" altLang="en-US" sz="2400" u="sng" dirty="0"/>
              <a:t>also</a:t>
            </a:r>
            <a:r>
              <a:rPr lang="en-US" altLang="en-US" sz="2400" dirty="0"/>
              <a:t> tell you that 10% of all messages contain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 and 80% of these are in class A or C.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Question: </a:t>
            </a:r>
            <a:r>
              <a:rPr lang="en-US" altLang="en-US" sz="2400" dirty="0"/>
              <a:t>Now what is your guess for p(C | m), </a:t>
            </a:r>
            <a:br>
              <a:rPr lang="en-US" altLang="en-US" sz="2400" dirty="0"/>
            </a:br>
            <a:r>
              <a:rPr lang="en-US" altLang="en-US" sz="2400" dirty="0"/>
              <a:t>		if m contains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?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FF"/>
                </a:solidFill>
              </a:rPr>
              <a:t>OUCH!</a:t>
            </a:r>
            <a:endParaRPr lang="en-US" altLang="en-US" sz="2400" dirty="0">
              <a:solidFill>
                <a:srgbClr val="FF00FF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4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8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14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20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25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351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charRg st="420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Add-One Smoothing</a:t>
            </a:r>
            <a:endParaRPr lang="en-US" altLang="en-US" dirty="0"/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762000" y="2108200"/>
          <a:ext cx="7620000" cy="41449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xyz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xy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29/29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Maximum Entropy</a:t>
            </a:r>
            <a:endParaRPr lang="en-US" altLang="en-US" dirty="0"/>
          </a:p>
        </p:txBody>
      </p:sp>
      <p:graphicFrame>
        <p:nvGraphicFramePr>
          <p:cNvPr id="431224" name="Group 120"/>
          <p:cNvGraphicFramePr>
            <a:graphicFrameLocks noGrp="1"/>
          </p:cNvGraphicFramePr>
          <p:nvPr/>
        </p:nvGraphicFramePr>
        <p:xfrm>
          <a:off x="152400" y="1828800"/>
          <a:ext cx="8839200" cy="1727200"/>
        </p:xfrm>
        <a:graphic>
          <a:graphicData uri="http://schemas.openxmlformats.org/drawingml/2006/table">
            <a:tbl>
              <a:tblPr/>
              <a:tblGrid>
                <a:gridCol w="990600"/>
                <a:gridCol w="788988"/>
                <a:gridCol w="784225"/>
                <a:gridCol w="785812"/>
                <a:gridCol w="784225"/>
                <a:gridCol w="784225"/>
                <a:gridCol w="785813"/>
                <a:gridCol w="782637"/>
                <a:gridCol w="784225"/>
                <a:gridCol w="784225"/>
                <a:gridCol w="7842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Buy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.051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.029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Other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.499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59" name="Text Box 98"/>
          <p:cNvSpPr txBox="1"/>
          <p:nvPr/>
        </p:nvSpPr>
        <p:spPr>
          <a:xfrm>
            <a:off x="441325" y="4122738"/>
            <a:ext cx="1841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123960" name="Rectangle 100"/>
          <p:cNvSpPr>
            <a:spLocks noGrp="1"/>
          </p:cNvSpPr>
          <p:nvPr>
            <p:ph type="body" idx="4294967295"/>
          </p:nvPr>
        </p:nvSpPr>
        <p:spPr>
          <a:xfrm>
            <a:off x="177800" y="3657600"/>
            <a:ext cx="8737600" cy="457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/>
              <a:t>Column A sums to 0.55   </a:t>
            </a:r>
            <a:r>
              <a:rPr lang="en-US" altLang="en-US" sz="2000" dirty="0"/>
              <a:t>(“55% of all messages are in class A”)</a:t>
            </a:r>
            <a:endParaRPr lang="en-US" altLang="en-US" sz="2000" dirty="0"/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Maximum Entropy</a:t>
            </a:r>
            <a:endParaRPr lang="en-US" altLang="en-US" dirty="0"/>
          </a:p>
        </p:txBody>
      </p:sp>
      <p:graphicFrame>
        <p:nvGraphicFramePr>
          <p:cNvPr id="436280" name="Group 56"/>
          <p:cNvGraphicFramePr>
            <a:graphicFrameLocks noGrp="1"/>
          </p:cNvGraphicFramePr>
          <p:nvPr/>
        </p:nvGraphicFramePr>
        <p:xfrm>
          <a:off x="152400" y="1828800"/>
          <a:ext cx="8839200" cy="1727200"/>
        </p:xfrm>
        <a:graphic>
          <a:graphicData uri="http://schemas.openxmlformats.org/drawingml/2006/table">
            <a:tbl>
              <a:tblPr/>
              <a:tblGrid>
                <a:gridCol w="990600"/>
                <a:gridCol w="788988"/>
                <a:gridCol w="784225"/>
                <a:gridCol w="785812"/>
                <a:gridCol w="784225"/>
                <a:gridCol w="784225"/>
                <a:gridCol w="785813"/>
                <a:gridCol w="782637"/>
                <a:gridCol w="784225"/>
                <a:gridCol w="784225"/>
                <a:gridCol w="7842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Buy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.051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.029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Other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.499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07" name="Text Box 53"/>
          <p:cNvSpPr txBox="1"/>
          <p:nvPr/>
        </p:nvSpPr>
        <p:spPr>
          <a:xfrm>
            <a:off x="441325" y="4122738"/>
            <a:ext cx="1841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126008" name="Rectangle 54"/>
          <p:cNvSpPr>
            <a:spLocks noGrp="1"/>
          </p:cNvSpPr>
          <p:nvPr>
            <p:ph type="body" idx="4294967295"/>
          </p:nvPr>
        </p:nvSpPr>
        <p:spPr>
          <a:xfrm>
            <a:off x="177800" y="3657600"/>
            <a:ext cx="8737600" cy="685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Column A sums to 0.55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Row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 sums to 0.1   </a:t>
            </a:r>
            <a:r>
              <a:rPr lang="en-US" altLang="en-US" sz="2000" dirty="0"/>
              <a:t>(“10% of all messages contain </a:t>
            </a:r>
            <a:r>
              <a:rPr lang="en-US" altLang="en-US" sz="2000" dirty="0">
                <a:latin typeface="Courier New" panose="02070309020205020404" pitchFamily="49" charset="0"/>
              </a:rPr>
              <a:t>Buy</a:t>
            </a:r>
            <a:r>
              <a:rPr lang="en-US" altLang="en-US" sz="2000" dirty="0"/>
              <a:t>”)</a:t>
            </a:r>
            <a:endParaRPr lang="en-US" altLang="en-US" sz="2000" dirty="0"/>
          </a:p>
          <a:p>
            <a:pPr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Maximum Entropy</a:t>
            </a:r>
            <a:endParaRPr lang="en-US" altLang="en-US" dirty="0"/>
          </a:p>
        </p:txBody>
      </p:sp>
      <p:graphicFrame>
        <p:nvGraphicFramePr>
          <p:cNvPr id="437304" name="Group 56"/>
          <p:cNvGraphicFramePr>
            <a:graphicFrameLocks noGrp="1"/>
          </p:cNvGraphicFramePr>
          <p:nvPr/>
        </p:nvGraphicFramePr>
        <p:xfrm>
          <a:off x="152400" y="1828800"/>
          <a:ext cx="8839200" cy="1727200"/>
        </p:xfrm>
        <a:graphic>
          <a:graphicData uri="http://schemas.openxmlformats.org/drawingml/2006/table">
            <a:tbl>
              <a:tblPr/>
              <a:tblGrid>
                <a:gridCol w="990600"/>
                <a:gridCol w="788988"/>
                <a:gridCol w="784225"/>
                <a:gridCol w="785812"/>
                <a:gridCol w="784225"/>
                <a:gridCol w="784225"/>
                <a:gridCol w="785813"/>
                <a:gridCol w="782637"/>
                <a:gridCol w="784225"/>
                <a:gridCol w="784225"/>
                <a:gridCol w="7842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Buy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.051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.029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Other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.499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55" name="Text Box 53"/>
          <p:cNvSpPr txBox="1"/>
          <p:nvPr/>
        </p:nvSpPr>
        <p:spPr>
          <a:xfrm>
            <a:off x="441325" y="4122738"/>
            <a:ext cx="1841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128056" name="Rectangle 54"/>
          <p:cNvSpPr>
            <a:spLocks noGrp="1"/>
          </p:cNvSpPr>
          <p:nvPr>
            <p:ph type="body" idx="4294967295"/>
          </p:nvPr>
        </p:nvSpPr>
        <p:spPr>
          <a:xfrm>
            <a:off x="177800" y="3657600"/>
            <a:ext cx="8737600" cy="1295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Column A sums to 0.55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Row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 sums to 0.1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(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, A) and (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, C) cells sum to 0.08  </a:t>
            </a:r>
            <a:r>
              <a:rPr lang="en-US" altLang="en-US" sz="2000" dirty="0"/>
              <a:t>(“80% of the 10%”)</a:t>
            </a:r>
            <a:endParaRPr lang="en-US" altLang="en-US" sz="2000" dirty="0"/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</p:txBody>
      </p:sp>
      <p:sp>
        <p:nvSpPr>
          <p:cNvPr id="437305" name="Rectangle 57"/>
          <p:cNvSpPr/>
          <p:nvPr/>
        </p:nvSpPr>
        <p:spPr>
          <a:xfrm>
            <a:off x="177800" y="5105400"/>
            <a:ext cx="87376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Given these constraints, fill in cells “as equally as possible”: maximize the entropy  </a:t>
            </a:r>
            <a:r>
              <a:rPr lang="en-US" altLang="en-US" sz="2000" dirty="0"/>
              <a:t>(related to cross-entropy, perplexity)</a:t>
            </a:r>
            <a:endParaRPr lang="en-US" altLang="en-US" sz="2000" dirty="0"/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Entropy = -.051 log .051 - .0025 log .0025 - .029 log .029 - …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Largest if probabilities are evenly distributed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305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305">
                                            <p:txEl>
                                              <p:charRg st="12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305">
                                            <p:txEl>
                                              <p:charRg st="18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30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Maximum Entropy</a:t>
            </a:r>
            <a:endParaRPr lang="en-US" altLang="en-US" dirty="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/>
        </p:nvGraphicFramePr>
        <p:xfrm>
          <a:off x="152400" y="1828800"/>
          <a:ext cx="8839200" cy="1727200"/>
        </p:xfrm>
        <a:graphic>
          <a:graphicData uri="http://schemas.openxmlformats.org/drawingml/2006/table">
            <a:tbl>
              <a:tblPr/>
              <a:tblGrid>
                <a:gridCol w="990600"/>
                <a:gridCol w="788988"/>
                <a:gridCol w="784225"/>
                <a:gridCol w="785812"/>
                <a:gridCol w="784225"/>
                <a:gridCol w="784225"/>
                <a:gridCol w="785813"/>
                <a:gridCol w="782637"/>
                <a:gridCol w="784225"/>
                <a:gridCol w="784225"/>
                <a:gridCol w="7842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Buy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.051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.029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Other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.499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103" name="Text Box 53"/>
          <p:cNvSpPr txBox="1"/>
          <p:nvPr/>
        </p:nvSpPr>
        <p:spPr>
          <a:xfrm>
            <a:off x="441325" y="4122738"/>
            <a:ext cx="1841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130104" name="Rectangle 54"/>
          <p:cNvSpPr>
            <a:spLocks noGrp="1"/>
          </p:cNvSpPr>
          <p:nvPr>
            <p:ph type="body" idx="4294967295"/>
          </p:nvPr>
        </p:nvSpPr>
        <p:spPr>
          <a:xfrm>
            <a:off x="177800" y="3657600"/>
            <a:ext cx="8737600" cy="1295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2400" dirty="0"/>
              <a:t>Column A sums to 0.55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Row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 sums to 0.1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(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, A) and (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, C) cells sum to 0.08  </a:t>
            </a:r>
            <a:r>
              <a:rPr lang="en-US" altLang="en-US" sz="2000" dirty="0"/>
              <a:t>(“80% of the 10%”)</a:t>
            </a:r>
            <a:endParaRPr lang="en-US" altLang="en-US" sz="2000" dirty="0"/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</p:txBody>
      </p:sp>
      <p:sp>
        <p:nvSpPr>
          <p:cNvPr id="130105" name="Rectangle 55"/>
          <p:cNvSpPr/>
          <p:nvPr/>
        </p:nvSpPr>
        <p:spPr>
          <a:xfrm>
            <a:off x="177800" y="5105400"/>
            <a:ext cx="87376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Given these constraints, fill in cells “as equally as possible”: maximize the entropy</a:t>
            </a:r>
            <a:endParaRPr lang="en-US" altLang="en-US" sz="2400" dirty="0"/>
          </a:p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Now p(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, C) = .029  and  p(C |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) = .29</a:t>
            </a:r>
            <a:endParaRPr lang="en-US" altLang="en-US" sz="2400" dirty="0"/>
          </a:p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We got a compromise: p(C |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) &lt; p(A |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) &lt; .55</a:t>
            </a:r>
            <a:endParaRPr lang="en-US" altLang="en-US" sz="2400" dirty="0"/>
          </a:p>
          <a:p>
            <a:pPr marL="342900" lvl="0" indent="-34290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Footer Placeholder 3"/>
          <p:cNvSpPr txBox="1">
            <a:spLocks noGrp="1"/>
          </p:cNvSpPr>
          <p:nvPr/>
        </p:nvSpPr>
        <p:spPr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Slide Number Placeholder 4"/>
          <p:cNvSpPr txBox="1">
            <a:spLocks noGrp="1"/>
          </p:cNvSpPr>
          <p:nvPr/>
        </p:nvSpPr>
        <p:spPr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Maximum Entropy</a:t>
            </a:r>
            <a:endParaRPr lang="en-US" altLang="en-US" dirty="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/>
        </p:nvGraphicFramePr>
        <p:xfrm>
          <a:off x="152400" y="1828800"/>
          <a:ext cx="8839200" cy="1727200"/>
        </p:xfrm>
        <a:graphic>
          <a:graphicData uri="http://schemas.openxmlformats.org/drawingml/2006/table">
            <a:tbl>
              <a:tblPr/>
              <a:tblGrid>
                <a:gridCol w="990600"/>
                <a:gridCol w="788988"/>
                <a:gridCol w="784225"/>
                <a:gridCol w="785812"/>
                <a:gridCol w="784225"/>
                <a:gridCol w="784225"/>
                <a:gridCol w="785813"/>
                <a:gridCol w="782637"/>
                <a:gridCol w="784225"/>
                <a:gridCol w="784225"/>
                <a:gridCol w="7842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Buy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.051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.029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.0025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Other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.499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.0446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51" name="Text Box 53"/>
          <p:cNvSpPr txBox="1"/>
          <p:nvPr/>
        </p:nvSpPr>
        <p:spPr>
          <a:xfrm>
            <a:off x="441325" y="4122738"/>
            <a:ext cx="18415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</p:txBody>
      </p:sp>
      <p:sp>
        <p:nvSpPr>
          <p:cNvPr id="132152" name="Rectangle 55"/>
          <p:cNvSpPr/>
          <p:nvPr/>
        </p:nvSpPr>
        <p:spPr>
          <a:xfrm>
            <a:off x="177800" y="3657600"/>
            <a:ext cx="87376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Given these constraints, fill in cells “as equally as possible”: maximize the entropy</a:t>
            </a:r>
            <a:endParaRPr lang="en-US" altLang="en-US" sz="2400" dirty="0"/>
          </a:p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Now p(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, C) = .029  and  p(C |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) = .29</a:t>
            </a:r>
            <a:endParaRPr lang="en-US" altLang="en-US" sz="2400" dirty="0"/>
          </a:p>
          <a:p>
            <a:pPr marL="342900" lvl="0" indent="-342900">
              <a:lnSpc>
                <a:spcPct val="90000"/>
              </a:lnSpc>
            </a:pPr>
            <a:r>
              <a:rPr lang="en-US" altLang="en-US" sz="2400" dirty="0"/>
              <a:t>We got a compromise: p(C |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) &lt; p(A | </a:t>
            </a:r>
            <a:r>
              <a:rPr lang="en-US" altLang="en-US" sz="2400" dirty="0">
                <a:latin typeface="Courier New" panose="02070309020205020404" pitchFamily="49" charset="0"/>
              </a:rPr>
              <a:t>Buy</a:t>
            </a:r>
            <a:r>
              <a:rPr lang="en-US" altLang="en-US" sz="2400" dirty="0"/>
              <a:t>) &lt; .55</a:t>
            </a:r>
            <a:endParaRPr lang="en-US" altLang="en-US" sz="2400" dirty="0"/>
          </a:p>
          <a:p>
            <a:pPr marL="342900" lvl="0" indent="-342900">
              <a:lnSpc>
                <a:spcPct val="90000"/>
              </a:lnSpc>
            </a:pPr>
            <a:endParaRPr lang="en-US" altLang="en-US" sz="1000" dirty="0"/>
          </a:p>
          <a:p>
            <a:pPr marL="342900" lvl="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Punchline: This is exactly the maximum-likelihood log-linear distribution p(y) that uses 3 binary feature functions that ask: </a:t>
            </a:r>
            <a:r>
              <a:rPr lang="en-US" alt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Is y in column A?  Is y in row Buy?  Is y one of the yellow cells?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So, find it by gradient ascent.</a:t>
            </a: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Add-One Smoothing</a:t>
            </a:r>
            <a:endParaRPr lang="en-US" altLang="en-US" dirty="0"/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762000" y="2079625"/>
          <a:ext cx="7620000" cy="417353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101/326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201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201/326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4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xyz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xy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300/300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326/326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9" name="Rectangle 74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300 observations instead of 3 – better data, less smoothing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8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kumimoji="1" lang="en-US" altLang="en-US" sz="140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rPr>
              <a:t>600.465 - Intro to NLP - J. Eisner</a:t>
            </a:r>
            <a:endParaRPr kumimoji="1" lang="en-US" altLang="en-US" sz="14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9" name="Rectangle 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1026"/>
          <p:cNvSpPr>
            <a:spLocks noGrp="1"/>
          </p:cNvSpPr>
          <p:nvPr>
            <p:ph type="ctrTitle"/>
          </p:nvPr>
        </p:nvSpPr>
        <p:spPr>
          <a:xfrm>
            <a:off x="-228600" y="609600"/>
            <a:ext cx="7721600" cy="1143000"/>
          </a:xfrm>
          <a:ln/>
        </p:spPr>
        <p:txBody>
          <a:bodyPr vert="horz" wrap="square" lIns="91440" tIns="45720" rIns="91440" bIns="45720" anchor="b" anchorCtr="0"/>
          <a:p>
            <a:pPr marL="762000" indent="-762000">
              <a:buClrTx/>
              <a:buSzTx/>
              <a:buFontTx/>
            </a:pPr>
            <a:r>
              <a:rPr kumimoji="1" lang="en-US" altLang="en-US" dirty="0">
                <a:latin typeface="+mj-lt"/>
                <a:ea typeface="+mj-ea"/>
                <a:cs typeface="+mj-cs"/>
              </a:rPr>
              <a:t>	Smoothing</a:t>
            </a:r>
            <a:endParaRPr kumimoji="1" lang="en-US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19461" name="Picture 1028" descr="j00909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8" y="2009775"/>
            <a:ext cx="4672012" cy="446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Rectangle 8"/>
          <p:cNvSpPr/>
          <p:nvPr/>
        </p:nvSpPr>
        <p:spPr>
          <a:xfrm>
            <a:off x="5500688" y="3101975"/>
            <a:ext cx="3719512" cy="2308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Statisticians design “estimators” that estimate true properties from small samples.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smoothing heuristic is just an estimator for </a:t>
            </a:r>
            <a:r>
              <a:rPr lang="en-US" altLang="en-US" sz="1800" i="1" dirty="0">
                <a:latin typeface="Comic Sans MS" panose="030F0702030302020204" pitchFamily="66" charset="0"/>
              </a:rPr>
              <a:t>probabilities</a:t>
            </a:r>
            <a:r>
              <a:rPr lang="en-US" altLang="en-US" sz="1800" b="1" i="1" dirty="0">
                <a:latin typeface="Comic Sans MS" panose="030F0702030302020204" pitchFamily="66" charset="0"/>
              </a:rPr>
              <a:t>.</a:t>
            </a:r>
            <a:endParaRPr lang="en-US" altLang="en-US" sz="1800" b="1" i="1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1800" b="1" i="1" dirty="0">
              <a:latin typeface="Comic Sans MS" panose="030F0702030302020204" pitchFamily="66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Can we get better estimators?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3081" name="AutoShape 9"/>
          <p:cNvSpPr/>
          <p:nvPr/>
        </p:nvSpPr>
        <p:spPr>
          <a:xfrm>
            <a:off x="4038600" y="1219200"/>
            <a:ext cx="4191000" cy="1143000"/>
          </a:xfrm>
          <a:prstGeom prst="wedgeRoundRectCallout">
            <a:avLst>
              <a:gd name="adj1" fmla="val -48921"/>
              <a:gd name="adj2" fmla="val 127269"/>
              <a:gd name="adj3" fmla="val 16667"/>
            </a:avLst>
          </a:prstGeom>
          <a:solidFill>
            <a:srgbClr val="FFFFFF">
              <a:alpha val="61960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</p:txBody>
      </p:sp>
      <p:sp>
        <p:nvSpPr>
          <p:cNvPr id="2" name="Rectangle 1027"/>
          <p:cNvSpPr>
            <a:spLocks noGrp="1"/>
          </p:cNvSpPr>
          <p:nvPr>
            <p:ph type="subTitle" idx="1"/>
          </p:nvPr>
        </p:nvSpPr>
        <p:spPr>
          <a:xfrm>
            <a:off x="4191000" y="1219200"/>
            <a:ext cx="3962400" cy="1066800"/>
          </a:xfrm>
          <a:ln/>
        </p:spPr>
        <p:txBody>
          <a:bodyPr vert="horz" wrap="square" lIns="91440" tIns="45720" rIns="91440" bIns="45720" anchor="t" anchorCtr="0"/>
          <a:p>
            <a:pPr>
              <a:buSzTx/>
            </a:pPr>
            <a:r>
              <a:rPr kumimoji="1" lang="en-US" altLang="en-US" sz="2400" dirty="0">
                <a:latin typeface="Arial Black" panose="020B0A04020102020204" pitchFamily="34" charset="0"/>
                <a:ea typeface="+mn-ea"/>
                <a:cs typeface="+mn-cs"/>
              </a:rPr>
              <a:t>Hey, don’t they teach estimation over in the stats department?</a:t>
            </a:r>
            <a:endParaRPr kumimoji="1" lang="en-US" altLang="en-US" sz="2400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0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0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8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0">
                                            <p:txEl>
                                              <p:charRg st="8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0">
                                            <p:txEl>
                                              <p:charRg st="8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14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0">
                                            <p:txEl>
                                              <p:charRg st="14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>
                                            <p:txEl>
                                              <p:charRg st="14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uild="p"/>
      <p:bldP spid="3081" grpId="0" animBg="1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 anchorCtr="0"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406400" y="53975"/>
            <a:ext cx="8737600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3600" dirty="0"/>
              <a:t>Problem with Add-One Smoothing</a:t>
            </a:r>
            <a:endParaRPr lang="en-US" altLang="en-US" sz="3600" dirty="0"/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762000" y="2108200"/>
          <a:ext cx="7620000" cy="41449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xya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xyb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xyc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xyd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3/29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xye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xyz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xy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3/3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29/29</a:t>
                      </a: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46" name="Rectangle 430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sz="2400" dirty="0"/>
              <a:t>We’ve been considering just 26 letter types …</a:t>
            </a:r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0</TotalTime>
  <Words>26106</Words>
  <Application>WPS Presentation</Application>
  <PresentationFormat>On-screen Show (4:3)</PresentationFormat>
  <Paragraphs>2328</Paragraphs>
  <Slides>64</Slides>
  <Notes>62</Notes>
  <HiddenSlides>3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5" baseType="lpstr">
      <vt:lpstr>Arial</vt:lpstr>
      <vt:lpstr>宋体</vt:lpstr>
      <vt:lpstr>Wingdings</vt:lpstr>
      <vt:lpstr>Tahoma</vt:lpstr>
      <vt:lpstr>Arial Black</vt:lpstr>
      <vt:lpstr>Times New Roman</vt:lpstr>
      <vt:lpstr>Comic Sans MS</vt:lpstr>
      <vt:lpstr>Stencil</vt:lpstr>
      <vt:lpstr>Courier New</vt:lpstr>
      <vt:lpstr>Symbol</vt:lpstr>
      <vt:lpstr>Kingsoft Sign</vt:lpstr>
      <vt:lpstr>Calibri</vt:lpstr>
      <vt:lpstr>微软雅黑</vt:lpstr>
      <vt:lpstr>汉仪旗黑</vt:lpstr>
      <vt:lpstr>宋体</vt:lpstr>
      <vt:lpstr>Arial Unicode MS</vt:lpstr>
      <vt:lpstr>Contemporary Portrait</vt:lpstr>
      <vt:lpstr>Excel.Chart.8</vt:lpstr>
      <vt:lpstr>Excel.Chart.8</vt:lpstr>
      <vt:lpstr>Excel.Chart.8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5, Part 2: Smoothing</dc:title>
  <dc:creator>Jason Eisner</dc:creator>
  <cp:lastModifiedBy>WPS_1691718113</cp:lastModifiedBy>
  <cp:revision>819</cp:revision>
  <cp:lastPrinted>2023-11-09T00:19:06Z</cp:lastPrinted>
  <dcterms:created xsi:type="dcterms:W3CDTF">2023-11-09T00:19:06Z</dcterms:created>
  <dcterms:modified xsi:type="dcterms:W3CDTF">2023-11-09T00:19:06Z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745B67CC0D850C6A7A254C65A2B84AD1_43</vt:lpwstr>
  </property>
  <property fmtid="{D5CDD505-2E9C-101B-9397-08002B2CF9AE}" pid="3" name="KSOProductBuildVer">
    <vt:lpwstr>1033-6.0.0.8068</vt:lpwstr>
  </property>
</Properties>
</file>