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98" r:id="rId3"/>
    <p:sldId id="299" r:id="rId4"/>
    <p:sldId id="260" r:id="rId5"/>
    <p:sldId id="313" r:id="rId6"/>
    <p:sldId id="300" r:id="rId7"/>
    <p:sldId id="301" r:id="rId8"/>
    <p:sldId id="314" r:id="rId9"/>
    <p:sldId id="302" r:id="rId10"/>
    <p:sldId id="305" r:id="rId11"/>
    <p:sldId id="307" r:id="rId12"/>
    <p:sldId id="308" r:id="rId13"/>
    <p:sldId id="309" r:id="rId14"/>
    <p:sldId id="310" r:id="rId15"/>
    <p:sldId id="311" r:id="rId16"/>
    <p:sldId id="312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284" r:id="rId41"/>
    <p:sldId id="338" r:id="rId42"/>
    <p:sldId id="339" r:id="rId43"/>
    <p:sldId id="340" r:id="rId44"/>
    <p:sldId id="341" r:id="rId45"/>
    <p:sldId id="342" r:id="rId46"/>
    <p:sldId id="343" r:id="rId47"/>
    <p:sldId id="28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285" r:id="rId57"/>
    <p:sldId id="352" r:id="rId58"/>
    <p:sldId id="353" r:id="rId59"/>
    <p:sldId id="354" r:id="rId60"/>
    <p:sldId id="355" r:id="rId61"/>
    <p:sldId id="356" r:id="rId62"/>
    <p:sldId id="357" r:id="rId63"/>
    <p:sldId id="287" r:id="rId64"/>
    <p:sldId id="358" r:id="rId65"/>
    <p:sldId id="359" r:id="rId66"/>
    <p:sldId id="360" r:id="rId67"/>
    <p:sldId id="361" r:id="rId68"/>
    <p:sldId id="362" r:id="rId69"/>
    <p:sldId id="363" r:id="rId70"/>
    <p:sldId id="278" r:id="rId7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1E3A1A"/>
    <a:srgbClr val="FFFF99"/>
    <a:srgbClr val="E87618"/>
    <a:srgbClr val="0E8146"/>
    <a:srgbClr val="FFCC99"/>
    <a:srgbClr val="00FF00"/>
    <a:srgbClr val="006600"/>
    <a:srgbClr val="B8E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C866D-6DF0-4A3A-BD22-3734CE771FBD}" type="doc">
      <dgm:prSet loTypeId="urn:microsoft.com/office/officeart/2005/8/layout/chart3" loCatId="cycle" qsTypeId="urn:microsoft.com/office/officeart/2005/8/quickstyle/simple1" qsCatId="simple" csTypeId="urn:microsoft.com/office/officeart/2005/8/colors/colorful3" csCatId="colorful" phldr="1"/>
      <dgm:spPr/>
    </dgm:pt>
    <dgm:pt modelId="{C0F99DA5-877E-4733-9401-112814DB31D2}">
      <dgm:prSet phldrT="[文本]" custT="1"/>
      <dgm:spPr/>
      <dgm:t>
        <a:bodyPr/>
        <a:lstStyle/>
        <a:p>
          <a:r>
            <a:rPr lang="zh-CN" altLang="en-US" sz="2800" dirty="0" smtClean="0"/>
            <a:t>浮点型</a:t>
          </a:r>
          <a:endParaRPr lang="zh-CN" altLang="en-US" sz="2800" dirty="0"/>
        </a:p>
      </dgm:t>
    </dgm:pt>
    <dgm:pt modelId="{C9F4D6FE-8B01-44B2-94D1-80E5C8E0C4F5}" type="parTrans" cxnId="{4D12D974-CC76-40A9-B0F4-BE8014A845DB}">
      <dgm:prSet/>
      <dgm:spPr/>
      <dgm:t>
        <a:bodyPr/>
        <a:lstStyle/>
        <a:p>
          <a:endParaRPr lang="zh-CN" altLang="en-US"/>
        </a:p>
      </dgm:t>
    </dgm:pt>
    <dgm:pt modelId="{1CF4A4CA-C084-458B-8950-B0AEA15A9741}" type="sibTrans" cxnId="{4D12D974-CC76-40A9-B0F4-BE8014A845DB}">
      <dgm:prSet/>
      <dgm:spPr/>
      <dgm:t>
        <a:bodyPr/>
        <a:lstStyle/>
        <a:p>
          <a:endParaRPr lang="zh-CN" altLang="en-US"/>
        </a:p>
      </dgm:t>
    </dgm:pt>
    <dgm:pt modelId="{F242A577-C92E-4F7C-891F-FCBC9A67115F}">
      <dgm:prSet phldrT="[文本]" custT="1"/>
      <dgm:spPr/>
      <dgm:t>
        <a:bodyPr/>
        <a:lstStyle/>
        <a:p>
          <a:r>
            <a:rPr lang="zh-CN" altLang="en-US" sz="2800" dirty="0" smtClean="0"/>
            <a:t>整型</a:t>
          </a:r>
          <a:endParaRPr lang="zh-CN" altLang="en-US" sz="2800" dirty="0"/>
        </a:p>
      </dgm:t>
    </dgm:pt>
    <dgm:pt modelId="{DBE4EBFD-D69B-4902-B099-97C4FAD1E3AE}" type="parTrans" cxnId="{4B4F7DEF-13D7-438E-A49A-FBF3DB3CA451}">
      <dgm:prSet/>
      <dgm:spPr/>
      <dgm:t>
        <a:bodyPr/>
        <a:lstStyle/>
        <a:p>
          <a:endParaRPr lang="zh-CN" altLang="en-US"/>
        </a:p>
      </dgm:t>
    </dgm:pt>
    <dgm:pt modelId="{8582B7F1-7742-41FA-AEB7-7B21CEDF11D7}" type="sibTrans" cxnId="{4B4F7DEF-13D7-438E-A49A-FBF3DB3CA451}">
      <dgm:prSet/>
      <dgm:spPr/>
      <dgm:t>
        <a:bodyPr/>
        <a:lstStyle/>
        <a:p>
          <a:endParaRPr lang="zh-CN" altLang="en-US"/>
        </a:p>
      </dgm:t>
    </dgm:pt>
    <dgm:pt modelId="{BA2F251E-6460-4E08-BDAD-8F6B215F2B85}" type="pres">
      <dgm:prSet presAssocID="{FCEC866D-6DF0-4A3A-BD22-3734CE771FBD}" presName="compositeShape" presStyleCnt="0">
        <dgm:presLayoutVars>
          <dgm:chMax val="7"/>
          <dgm:dir/>
          <dgm:resizeHandles val="exact"/>
        </dgm:presLayoutVars>
      </dgm:prSet>
      <dgm:spPr/>
    </dgm:pt>
    <dgm:pt modelId="{81E4DF51-84B7-43C7-8630-2722DDCA1494}" type="pres">
      <dgm:prSet presAssocID="{FCEC866D-6DF0-4A3A-BD22-3734CE771FBD}" presName="wedge1" presStyleLbl="node1" presStyleIdx="0" presStyleCnt="2"/>
      <dgm:spPr/>
      <dgm:t>
        <a:bodyPr/>
        <a:lstStyle/>
        <a:p>
          <a:endParaRPr lang="zh-CN" altLang="en-US"/>
        </a:p>
      </dgm:t>
    </dgm:pt>
    <dgm:pt modelId="{9B9EEB25-C7D2-4A5C-8A73-B737C0BCE49D}" type="pres">
      <dgm:prSet presAssocID="{FCEC866D-6DF0-4A3A-BD22-3734CE771FBD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2F58F-C291-4935-A9E4-2F173E23C7F9}" type="pres">
      <dgm:prSet presAssocID="{FCEC866D-6DF0-4A3A-BD22-3734CE771FBD}" presName="wedge2" presStyleLbl="node1" presStyleIdx="1" presStyleCnt="2"/>
      <dgm:spPr/>
      <dgm:t>
        <a:bodyPr/>
        <a:lstStyle/>
        <a:p>
          <a:endParaRPr lang="zh-CN" altLang="en-US"/>
        </a:p>
      </dgm:t>
    </dgm:pt>
    <dgm:pt modelId="{260883D2-B157-421F-BD4E-C4B5CF9D2AC1}" type="pres">
      <dgm:prSet presAssocID="{FCEC866D-6DF0-4A3A-BD22-3734CE771FBD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7A153E-8C81-4A9C-8C6F-6EE59281D197}" type="presOf" srcId="{FCEC866D-6DF0-4A3A-BD22-3734CE771FBD}" destId="{BA2F251E-6460-4E08-BDAD-8F6B215F2B85}" srcOrd="0" destOrd="0" presId="urn:microsoft.com/office/officeart/2005/8/layout/chart3"/>
    <dgm:cxn modelId="{E25DAEB6-62CB-4146-9C30-2317D24BB1F0}" type="presOf" srcId="{C0F99DA5-877E-4733-9401-112814DB31D2}" destId="{9B9EEB25-C7D2-4A5C-8A73-B737C0BCE49D}" srcOrd="1" destOrd="0" presId="urn:microsoft.com/office/officeart/2005/8/layout/chart3"/>
    <dgm:cxn modelId="{18B56542-08C2-4313-9326-CE335101EB73}" type="presOf" srcId="{F242A577-C92E-4F7C-891F-FCBC9A67115F}" destId="{260883D2-B157-421F-BD4E-C4B5CF9D2AC1}" srcOrd="1" destOrd="0" presId="urn:microsoft.com/office/officeart/2005/8/layout/chart3"/>
    <dgm:cxn modelId="{AD2D1A15-1F24-414A-97E6-69F80505A74D}" type="presOf" srcId="{C0F99DA5-877E-4733-9401-112814DB31D2}" destId="{81E4DF51-84B7-43C7-8630-2722DDCA1494}" srcOrd="0" destOrd="0" presId="urn:microsoft.com/office/officeart/2005/8/layout/chart3"/>
    <dgm:cxn modelId="{4D12D974-CC76-40A9-B0F4-BE8014A845DB}" srcId="{FCEC866D-6DF0-4A3A-BD22-3734CE771FBD}" destId="{C0F99DA5-877E-4733-9401-112814DB31D2}" srcOrd="0" destOrd="0" parTransId="{C9F4D6FE-8B01-44B2-94D1-80E5C8E0C4F5}" sibTransId="{1CF4A4CA-C084-458B-8950-B0AEA15A9741}"/>
    <dgm:cxn modelId="{96254198-B5CC-43C5-AD5B-C4A1D27B4918}" type="presOf" srcId="{F242A577-C92E-4F7C-891F-FCBC9A67115F}" destId="{97C2F58F-C291-4935-A9E4-2F173E23C7F9}" srcOrd="0" destOrd="0" presId="urn:microsoft.com/office/officeart/2005/8/layout/chart3"/>
    <dgm:cxn modelId="{4B4F7DEF-13D7-438E-A49A-FBF3DB3CA451}" srcId="{FCEC866D-6DF0-4A3A-BD22-3734CE771FBD}" destId="{F242A577-C92E-4F7C-891F-FCBC9A67115F}" srcOrd="1" destOrd="0" parTransId="{DBE4EBFD-D69B-4902-B099-97C4FAD1E3AE}" sibTransId="{8582B7F1-7742-41FA-AEB7-7B21CEDF11D7}"/>
    <dgm:cxn modelId="{B336E075-B952-4DCD-9731-5E5810B3A579}" type="presParOf" srcId="{BA2F251E-6460-4E08-BDAD-8F6B215F2B85}" destId="{81E4DF51-84B7-43C7-8630-2722DDCA1494}" srcOrd="0" destOrd="0" presId="urn:microsoft.com/office/officeart/2005/8/layout/chart3"/>
    <dgm:cxn modelId="{162C1633-AF37-44A8-8C78-A0ED90CA3848}" type="presParOf" srcId="{BA2F251E-6460-4E08-BDAD-8F6B215F2B85}" destId="{9B9EEB25-C7D2-4A5C-8A73-B737C0BCE49D}" srcOrd="1" destOrd="0" presId="urn:microsoft.com/office/officeart/2005/8/layout/chart3"/>
    <dgm:cxn modelId="{65201197-6F56-49BA-B81B-300243F7EB6B}" type="presParOf" srcId="{BA2F251E-6460-4E08-BDAD-8F6B215F2B85}" destId="{97C2F58F-C291-4935-A9E4-2F173E23C7F9}" srcOrd="2" destOrd="0" presId="urn:microsoft.com/office/officeart/2005/8/layout/chart3"/>
    <dgm:cxn modelId="{DDC1C01E-BF99-4EBE-A99E-3C060AB913B0}" type="presParOf" srcId="{BA2F251E-6460-4E08-BDAD-8F6B215F2B85}" destId="{260883D2-B157-421F-BD4E-C4B5CF9D2AC1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C866D-6DF0-4A3A-BD22-3734CE771FBD}" type="doc">
      <dgm:prSet loTypeId="urn:microsoft.com/office/officeart/2005/8/layout/chart3" loCatId="cycle" qsTypeId="urn:microsoft.com/office/officeart/2005/8/quickstyle/simple1" qsCatId="simple" csTypeId="urn:microsoft.com/office/officeart/2005/8/colors/colorful3" csCatId="colorful" phldr="1"/>
      <dgm:spPr/>
    </dgm:pt>
    <dgm:pt modelId="{C0F99DA5-877E-4733-9401-112814DB31D2}">
      <dgm:prSet phldrT="[文本]" custT="1"/>
      <dgm:spPr/>
      <dgm:t>
        <a:bodyPr/>
        <a:lstStyle/>
        <a:p>
          <a:r>
            <a:rPr lang="zh-CN" altLang="en-US" sz="2800" dirty="0" smtClean="0"/>
            <a:t>浮点型</a:t>
          </a:r>
          <a:endParaRPr lang="zh-CN" altLang="en-US" sz="2800" dirty="0"/>
        </a:p>
      </dgm:t>
    </dgm:pt>
    <dgm:pt modelId="{C9F4D6FE-8B01-44B2-94D1-80E5C8E0C4F5}" type="parTrans" cxnId="{4D12D974-CC76-40A9-B0F4-BE8014A845DB}">
      <dgm:prSet/>
      <dgm:spPr/>
      <dgm:t>
        <a:bodyPr/>
        <a:lstStyle/>
        <a:p>
          <a:endParaRPr lang="zh-CN" altLang="en-US"/>
        </a:p>
      </dgm:t>
    </dgm:pt>
    <dgm:pt modelId="{1CF4A4CA-C084-458B-8950-B0AEA15A9741}" type="sibTrans" cxnId="{4D12D974-CC76-40A9-B0F4-BE8014A845DB}">
      <dgm:prSet/>
      <dgm:spPr/>
      <dgm:t>
        <a:bodyPr/>
        <a:lstStyle/>
        <a:p>
          <a:endParaRPr lang="zh-CN" altLang="en-US"/>
        </a:p>
      </dgm:t>
    </dgm:pt>
    <dgm:pt modelId="{F242A577-C92E-4F7C-891F-FCBC9A67115F}">
      <dgm:prSet phldrT="[文本]" custT="1"/>
      <dgm:spPr/>
      <dgm:t>
        <a:bodyPr/>
        <a:lstStyle/>
        <a:p>
          <a:r>
            <a:rPr lang="zh-CN" altLang="en-US" sz="2800" dirty="0" smtClean="0"/>
            <a:t>整型</a:t>
          </a:r>
          <a:endParaRPr lang="zh-CN" altLang="en-US" sz="2800" dirty="0"/>
        </a:p>
      </dgm:t>
    </dgm:pt>
    <dgm:pt modelId="{DBE4EBFD-D69B-4902-B099-97C4FAD1E3AE}" type="parTrans" cxnId="{4B4F7DEF-13D7-438E-A49A-FBF3DB3CA451}">
      <dgm:prSet/>
      <dgm:spPr/>
      <dgm:t>
        <a:bodyPr/>
        <a:lstStyle/>
        <a:p>
          <a:endParaRPr lang="zh-CN" altLang="en-US"/>
        </a:p>
      </dgm:t>
    </dgm:pt>
    <dgm:pt modelId="{8582B7F1-7742-41FA-AEB7-7B21CEDF11D7}" type="sibTrans" cxnId="{4B4F7DEF-13D7-438E-A49A-FBF3DB3CA451}">
      <dgm:prSet/>
      <dgm:spPr/>
      <dgm:t>
        <a:bodyPr/>
        <a:lstStyle/>
        <a:p>
          <a:endParaRPr lang="zh-CN" altLang="en-US"/>
        </a:p>
      </dgm:t>
    </dgm:pt>
    <dgm:pt modelId="{BA2F251E-6460-4E08-BDAD-8F6B215F2B85}" type="pres">
      <dgm:prSet presAssocID="{FCEC866D-6DF0-4A3A-BD22-3734CE771FBD}" presName="compositeShape" presStyleCnt="0">
        <dgm:presLayoutVars>
          <dgm:chMax val="7"/>
          <dgm:dir/>
          <dgm:resizeHandles val="exact"/>
        </dgm:presLayoutVars>
      </dgm:prSet>
      <dgm:spPr/>
    </dgm:pt>
    <dgm:pt modelId="{81E4DF51-84B7-43C7-8630-2722DDCA1494}" type="pres">
      <dgm:prSet presAssocID="{FCEC866D-6DF0-4A3A-BD22-3734CE771FBD}" presName="wedge1" presStyleLbl="node1" presStyleIdx="0" presStyleCnt="2"/>
      <dgm:spPr/>
      <dgm:t>
        <a:bodyPr/>
        <a:lstStyle/>
        <a:p>
          <a:endParaRPr lang="zh-CN" altLang="en-US"/>
        </a:p>
      </dgm:t>
    </dgm:pt>
    <dgm:pt modelId="{9B9EEB25-C7D2-4A5C-8A73-B737C0BCE49D}" type="pres">
      <dgm:prSet presAssocID="{FCEC866D-6DF0-4A3A-BD22-3734CE771FBD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2F58F-C291-4935-A9E4-2F173E23C7F9}" type="pres">
      <dgm:prSet presAssocID="{FCEC866D-6DF0-4A3A-BD22-3734CE771FBD}" presName="wedge2" presStyleLbl="node1" presStyleIdx="1" presStyleCnt="2"/>
      <dgm:spPr/>
      <dgm:t>
        <a:bodyPr/>
        <a:lstStyle/>
        <a:p>
          <a:endParaRPr lang="zh-CN" altLang="en-US"/>
        </a:p>
      </dgm:t>
    </dgm:pt>
    <dgm:pt modelId="{260883D2-B157-421F-BD4E-C4B5CF9D2AC1}" type="pres">
      <dgm:prSet presAssocID="{FCEC866D-6DF0-4A3A-BD22-3734CE771FBD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4244F1-E6D1-41A9-A8E7-CB9AF7FFD941}" type="presOf" srcId="{C0F99DA5-877E-4733-9401-112814DB31D2}" destId="{81E4DF51-84B7-43C7-8630-2722DDCA1494}" srcOrd="0" destOrd="0" presId="urn:microsoft.com/office/officeart/2005/8/layout/chart3"/>
    <dgm:cxn modelId="{6E6146AD-97B7-4DB2-9A43-41942730F300}" type="presOf" srcId="{F242A577-C92E-4F7C-891F-FCBC9A67115F}" destId="{97C2F58F-C291-4935-A9E4-2F173E23C7F9}" srcOrd="0" destOrd="0" presId="urn:microsoft.com/office/officeart/2005/8/layout/chart3"/>
    <dgm:cxn modelId="{BF040B84-79C6-417D-BA67-7BF51C69CFF7}" type="presOf" srcId="{FCEC866D-6DF0-4A3A-BD22-3734CE771FBD}" destId="{BA2F251E-6460-4E08-BDAD-8F6B215F2B85}" srcOrd="0" destOrd="0" presId="urn:microsoft.com/office/officeart/2005/8/layout/chart3"/>
    <dgm:cxn modelId="{4D12D974-CC76-40A9-B0F4-BE8014A845DB}" srcId="{FCEC866D-6DF0-4A3A-BD22-3734CE771FBD}" destId="{C0F99DA5-877E-4733-9401-112814DB31D2}" srcOrd="0" destOrd="0" parTransId="{C9F4D6FE-8B01-44B2-94D1-80E5C8E0C4F5}" sibTransId="{1CF4A4CA-C084-458B-8950-B0AEA15A9741}"/>
    <dgm:cxn modelId="{A86C7308-BE12-4BDE-BC6A-0F7FD3CAD628}" type="presOf" srcId="{F242A577-C92E-4F7C-891F-FCBC9A67115F}" destId="{260883D2-B157-421F-BD4E-C4B5CF9D2AC1}" srcOrd="1" destOrd="0" presId="urn:microsoft.com/office/officeart/2005/8/layout/chart3"/>
    <dgm:cxn modelId="{4B4F7DEF-13D7-438E-A49A-FBF3DB3CA451}" srcId="{FCEC866D-6DF0-4A3A-BD22-3734CE771FBD}" destId="{F242A577-C92E-4F7C-891F-FCBC9A67115F}" srcOrd="1" destOrd="0" parTransId="{DBE4EBFD-D69B-4902-B099-97C4FAD1E3AE}" sibTransId="{8582B7F1-7742-41FA-AEB7-7B21CEDF11D7}"/>
    <dgm:cxn modelId="{2769CADF-1F4B-42DA-BB8E-F0AFC73CCC6E}" type="presOf" srcId="{C0F99DA5-877E-4733-9401-112814DB31D2}" destId="{9B9EEB25-C7D2-4A5C-8A73-B737C0BCE49D}" srcOrd="1" destOrd="0" presId="urn:microsoft.com/office/officeart/2005/8/layout/chart3"/>
    <dgm:cxn modelId="{8348369C-E5A4-4D7A-944E-6C90D5CBDB9C}" type="presParOf" srcId="{BA2F251E-6460-4E08-BDAD-8F6B215F2B85}" destId="{81E4DF51-84B7-43C7-8630-2722DDCA1494}" srcOrd="0" destOrd="0" presId="urn:microsoft.com/office/officeart/2005/8/layout/chart3"/>
    <dgm:cxn modelId="{8A7C9587-0A2F-4F55-A386-EE74DFB971AE}" type="presParOf" srcId="{BA2F251E-6460-4E08-BDAD-8F6B215F2B85}" destId="{9B9EEB25-C7D2-4A5C-8A73-B737C0BCE49D}" srcOrd="1" destOrd="0" presId="urn:microsoft.com/office/officeart/2005/8/layout/chart3"/>
    <dgm:cxn modelId="{8B3F6782-3AB5-4CFA-A4E5-B96F327903A1}" type="presParOf" srcId="{BA2F251E-6460-4E08-BDAD-8F6B215F2B85}" destId="{97C2F58F-C291-4935-A9E4-2F173E23C7F9}" srcOrd="2" destOrd="0" presId="urn:microsoft.com/office/officeart/2005/8/layout/chart3"/>
    <dgm:cxn modelId="{539F51B1-1319-472A-9272-A4D641634406}" type="presParOf" srcId="{BA2F251E-6460-4E08-BDAD-8F6B215F2B85}" destId="{260883D2-B157-421F-BD4E-C4B5CF9D2AC1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C866D-6DF0-4A3A-BD22-3734CE771FBD}" type="doc">
      <dgm:prSet loTypeId="urn:microsoft.com/office/officeart/2005/8/layout/chart3" loCatId="cycle" qsTypeId="urn:microsoft.com/office/officeart/2005/8/quickstyle/simple1" qsCatId="simple" csTypeId="urn:microsoft.com/office/officeart/2005/8/colors/accent5_4" csCatId="accent5" phldr="1"/>
      <dgm:spPr/>
    </dgm:pt>
    <dgm:pt modelId="{C0F99DA5-877E-4733-9401-112814DB31D2}">
      <dgm:prSet phldrT="[文本]" custT="1"/>
      <dgm:spPr/>
      <dgm:t>
        <a:bodyPr/>
        <a:lstStyle/>
        <a:p>
          <a:r>
            <a:rPr lang="en-US" altLang="zh-CN" sz="2400" dirty="0" smtClean="0"/>
            <a:t>“</a:t>
          </a:r>
          <a:r>
            <a:rPr lang="zh-CN" altLang="en-US" sz="2400" dirty="0" smtClean="0"/>
            <a:t>字符串</a:t>
          </a:r>
          <a:r>
            <a:rPr lang="en-US" altLang="zh-CN" sz="2400" dirty="0" smtClean="0"/>
            <a:t>”</a:t>
          </a:r>
          <a:endParaRPr lang="zh-CN" altLang="en-US" sz="2400" dirty="0"/>
        </a:p>
      </dgm:t>
    </dgm:pt>
    <dgm:pt modelId="{C9F4D6FE-8B01-44B2-94D1-80E5C8E0C4F5}" type="parTrans" cxnId="{4D12D974-CC76-40A9-B0F4-BE8014A845DB}">
      <dgm:prSet/>
      <dgm:spPr/>
      <dgm:t>
        <a:bodyPr/>
        <a:lstStyle/>
        <a:p>
          <a:endParaRPr lang="zh-CN" altLang="en-US" sz="1600"/>
        </a:p>
      </dgm:t>
    </dgm:pt>
    <dgm:pt modelId="{1CF4A4CA-C084-458B-8950-B0AEA15A9741}" type="sibTrans" cxnId="{4D12D974-CC76-40A9-B0F4-BE8014A845DB}">
      <dgm:prSet/>
      <dgm:spPr/>
      <dgm:t>
        <a:bodyPr/>
        <a:lstStyle/>
        <a:p>
          <a:endParaRPr lang="zh-CN" altLang="en-US" sz="1600"/>
        </a:p>
      </dgm:t>
    </dgm:pt>
    <dgm:pt modelId="{F242A577-C92E-4F7C-891F-FCBC9A67115F}">
      <dgm:prSet phldrT="[文本]" custT="1"/>
      <dgm:spPr/>
      <dgm:t>
        <a:bodyPr/>
        <a:lstStyle/>
        <a:p>
          <a:r>
            <a:rPr lang="en-US" altLang="zh-CN" sz="2400" dirty="0" smtClean="0"/>
            <a:t>‘</a:t>
          </a:r>
          <a:r>
            <a:rPr lang="zh-CN" altLang="en-US" sz="2400" dirty="0" smtClean="0"/>
            <a:t>字符串</a:t>
          </a:r>
          <a:r>
            <a:rPr lang="en-US" altLang="zh-CN" sz="2400" dirty="0" smtClean="0"/>
            <a:t>’</a:t>
          </a:r>
          <a:endParaRPr lang="zh-CN" altLang="en-US" sz="2400" dirty="0"/>
        </a:p>
      </dgm:t>
    </dgm:pt>
    <dgm:pt modelId="{DBE4EBFD-D69B-4902-B099-97C4FAD1E3AE}" type="parTrans" cxnId="{4B4F7DEF-13D7-438E-A49A-FBF3DB3CA451}">
      <dgm:prSet/>
      <dgm:spPr/>
      <dgm:t>
        <a:bodyPr/>
        <a:lstStyle/>
        <a:p>
          <a:endParaRPr lang="zh-CN" altLang="en-US" sz="1600"/>
        </a:p>
      </dgm:t>
    </dgm:pt>
    <dgm:pt modelId="{8582B7F1-7742-41FA-AEB7-7B21CEDF11D7}" type="sibTrans" cxnId="{4B4F7DEF-13D7-438E-A49A-FBF3DB3CA451}">
      <dgm:prSet/>
      <dgm:spPr/>
      <dgm:t>
        <a:bodyPr/>
        <a:lstStyle/>
        <a:p>
          <a:endParaRPr lang="zh-CN" altLang="en-US" sz="1600"/>
        </a:p>
      </dgm:t>
    </dgm:pt>
    <dgm:pt modelId="{BA2F251E-6460-4E08-BDAD-8F6B215F2B85}" type="pres">
      <dgm:prSet presAssocID="{FCEC866D-6DF0-4A3A-BD22-3734CE771FBD}" presName="compositeShape" presStyleCnt="0">
        <dgm:presLayoutVars>
          <dgm:chMax val="7"/>
          <dgm:dir/>
          <dgm:resizeHandles val="exact"/>
        </dgm:presLayoutVars>
      </dgm:prSet>
      <dgm:spPr/>
    </dgm:pt>
    <dgm:pt modelId="{81E4DF51-84B7-43C7-8630-2722DDCA1494}" type="pres">
      <dgm:prSet presAssocID="{FCEC866D-6DF0-4A3A-BD22-3734CE771FBD}" presName="wedge1" presStyleLbl="node1" presStyleIdx="0" presStyleCnt="2" custAng="20839298"/>
      <dgm:spPr/>
      <dgm:t>
        <a:bodyPr/>
        <a:lstStyle/>
        <a:p>
          <a:endParaRPr lang="zh-CN" altLang="en-US"/>
        </a:p>
      </dgm:t>
    </dgm:pt>
    <dgm:pt modelId="{9B9EEB25-C7D2-4A5C-8A73-B737C0BCE49D}" type="pres">
      <dgm:prSet presAssocID="{FCEC866D-6DF0-4A3A-BD22-3734CE771FBD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2F58F-C291-4935-A9E4-2F173E23C7F9}" type="pres">
      <dgm:prSet presAssocID="{FCEC866D-6DF0-4A3A-BD22-3734CE771FBD}" presName="wedge2" presStyleLbl="node1" presStyleIdx="1" presStyleCnt="2" custAng="20857547"/>
      <dgm:spPr/>
      <dgm:t>
        <a:bodyPr/>
        <a:lstStyle/>
        <a:p>
          <a:endParaRPr lang="zh-CN" altLang="en-US"/>
        </a:p>
      </dgm:t>
    </dgm:pt>
    <dgm:pt modelId="{260883D2-B157-421F-BD4E-C4B5CF9D2AC1}" type="pres">
      <dgm:prSet presAssocID="{FCEC866D-6DF0-4A3A-BD22-3734CE771FBD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BC27A8-6CB6-4C1D-A9E4-92C6A660BBDB}" type="presOf" srcId="{F242A577-C92E-4F7C-891F-FCBC9A67115F}" destId="{97C2F58F-C291-4935-A9E4-2F173E23C7F9}" srcOrd="0" destOrd="0" presId="urn:microsoft.com/office/officeart/2005/8/layout/chart3"/>
    <dgm:cxn modelId="{817DD231-B3A5-418A-AF66-2477CE83338C}" type="presOf" srcId="{FCEC866D-6DF0-4A3A-BD22-3734CE771FBD}" destId="{BA2F251E-6460-4E08-BDAD-8F6B215F2B85}" srcOrd="0" destOrd="0" presId="urn:microsoft.com/office/officeart/2005/8/layout/chart3"/>
    <dgm:cxn modelId="{4D12D974-CC76-40A9-B0F4-BE8014A845DB}" srcId="{FCEC866D-6DF0-4A3A-BD22-3734CE771FBD}" destId="{C0F99DA5-877E-4733-9401-112814DB31D2}" srcOrd="0" destOrd="0" parTransId="{C9F4D6FE-8B01-44B2-94D1-80E5C8E0C4F5}" sibTransId="{1CF4A4CA-C084-458B-8950-B0AEA15A9741}"/>
    <dgm:cxn modelId="{34AC87F5-9EE6-451E-8238-510562CDA0AF}" type="presOf" srcId="{C0F99DA5-877E-4733-9401-112814DB31D2}" destId="{81E4DF51-84B7-43C7-8630-2722DDCA1494}" srcOrd="0" destOrd="0" presId="urn:microsoft.com/office/officeart/2005/8/layout/chart3"/>
    <dgm:cxn modelId="{B3589B35-C5C4-4762-AED6-E753A968FFA7}" type="presOf" srcId="{C0F99DA5-877E-4733-9401-112814DB31D2}" destId="{9B9EEB25-C7D2-4A5C-8A73-B737C0BCE49D}" srcOrd="1" destOrd="0" presId="urn:microsoft.com/office/officeart/2005/8/layout/chart3"/>
    <dgm:cxn modelId="{1B8E2468-AC6B-4CAB-8075-62E76F6B371B}" type="presOf" srcId="{F242A577-C92E-4F7C-891F-FCBC9A67115F}" destId="{260883D2-B157-421F-BD4E-C4B5CF9D2AC1}" srcOrd="1" destOrd="0" presId="urn:microsoft.com/office/officeart/2005/8/layout/chart3"/>
    <dgm:cxn modelId="{4B4F7DEF-13D7-438E-A49A-FBF3DB3CA451}" srcId="{FCEC866D-6DF0-4A3A-BD22-3734CE771FBD}" destId="{F242A577-C92E-4F7C-891F-FCBC9A67115F}" srcOrd="1" destOrd="0" parTransId="{DBE4EBFD-D69B-4902-B099-97C4FAD1E3AE}" sibTransId="{8582B7F1-7742-41FA-AEB7-7B21CEDF11D7}"/>
    <dgm:cxn modelId="{E23C8D67-9FCD-4D09-8D5C-6DBEA38B545C}" type="presParOf" srcId="{BA2F251E-6460-4E08-BDAD-8F6B215F2B85}" destId="{81E4DF51-84B7-43C7-8630-2722DDCA1494}" srcOrd="0" destOrd="0" presId="urn:microsoft.com/office/officeart/2005/8/layout/chart3"/>
    <dgm:cxn modelId="{E09647E1-871B-42F7-A80D-94DF9D1FD4B6}" type="presParOf" srcId="{BA2F251E-6460-4E08-BDAD-8F6B215F2B85}" destId="{9B9EEB25-C7D2-4A5C-8A73-B737C0BCE49D}" srcOrd="1" destOrd="0" presId="urn:microsoft.com/office/officeart/2005/8/layout/chart3"/>
    <dgm:cxn modelId="{5F9BB85F-5DB6-4F68-AF24-3A899A4B48E8}" type="presParOf" srcId="{BA2F251E-6460-4E08-BDAD-8F6B215F2B85}" destId="{97C2F58F-C291-4935-A9E4-2F173E23C7F9}" srcOrd="2" destOrd="0" presId="urn:microsoft.com/office/officeart/2005/8/layout/chart3"/>
    <dgm:cxn modelId="{6C470D4B-80BE-4560-857D-92C8203DAC4A}" type="presParOf" srcId="{BA2F251E-6460-4E08-BDAD-8F6B215F2B85}" destId="{260883D2-B157-421F-BD4E-C4B5CF9D2AC1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E66CA0-9559-43BF-B826-C45A4EAA83B4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FEC8FC-B675-418C-9590-CC54319729DE}">
      <dgm:prSet phldrT="[文本]"/>
      <dgm:spPr/>
      <dgm:t>
        <a:bodyPr/>
        <a:lstStyle/>
        <a:p>
          <a:r>
            <a:rPr lang="en-US" altLang="zh-CN" dirty="0" smtClean="0"/>
            <a:t>false</a:t>
          </a:r>
          <a:endParaRPr lang="zh-CN" altLang="en-US" dirty="0"/>
        </a:p>
      </dgm:t>
    </dgm:pt>
    <dgm:pt modelId="{D831AC7C-AB14-41D6-A3D2-1BE208D687A9}" type="parTrans" cxnId="{EA108402-8587-497F-8165-4F210C97C988}">
      <dgm:prSet/>
      <dgm:spPr/>
      <dgm:t>
        <a:bodyPr/>
        <a:lstStyle/>
        <a:p>
          <a:endParaRPr lang="zh-CN" altLang="en-US"/>
        </a:p>
      </dgm:t>
    </dgm:pt>
    <dgm:pt modelId="{41FA330B-ABED-4505-BBEB-47CEEEC06B8E}" type="sibTrans" cxnId="{EA108402-8587-497F-8165-4F210C97C988}">
      <dgm:prSet/>
      <dgm:spPr/>
      <dgm:t>
        <a:bodyPr/>
        <a:lstStyle/>
        <a:p>
          <a:endParaRPr lang="zh-CN" altLang="en-US"/>
        </a:p>
      </dgm:t>
    </dgm:pt>
    <dgm:pt modelId="{BD37CC4F-537D-44DF-8630-E5F93E892E4F}">
      <dgm:prSet phldrT="[文本]"/>
      <dgm:spPr/>
      <dgm:t>
        <a:bodyPr/>
        <a:lstStyle/>
        <a:p>
          <a:r>
            <a:rPr lang="en-US" altLang="zh-CN" dirty="0" smtClean="0"/>
            <a:t>true</a:t>
          </a:r>
          <a:endParaRPr lang="zh-CN" altLang="en-US" dirty="0"/>
        </a:p>
      </dgm:t>
    </dgm:pt>
    <dgm:pt modelId="{19AEF8FD-0262-40B9-89A0-BCF91C5D28AE}" type="parTrans" cxnId="{96C4AF41-AA09-44E2-82A4-9699D8839436}">
      <dgm:prSet/>
      <dgm:spPr/>
      <dgm:t>
        <a:bodyPr/>
        <a:lstStyle/>
        <a:p>
          <a:endParaRPr lang="zh-CN" altLang="en-US"/>
        </a:p>
      </dgm:t>
    </dgm:pt>
    <dgm:pt modelId="{D46FF02E-D842-4B31-B4F2-28962911AC38}" type="sibTrans" cxnId="{96C4AF41-AA09-44E2-82A4-9699D8839436}">
      <dgm:prSet/>
      <dgm:spPr/>
      <dgm:t>
        <a:bodyPr/>
        <a:lstStyle/>
        <a:p>
          <a:endParaRPr lang="zh-CN" altLang="en-US"/>
        </a:p>
      </dgm:t>
    </dgm:pt>
    <dgm:pt modelId="{DBD253D2-5A39-49B9-82F0-A909E02EFC9A}" type="pres">
      <dgm:prSet presAssocID="{F8E66CA0-9559-43BF-B826-C45A4EAA83B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DB37C1-7FF9-43C4-BB12-C95DEACE2564}" type="pres">
      <dgm:prSet presAssocID="{F8E66CA0-9559-43BF-B826-C45A4EAA83B4}" presName="divider" presStyleLbl="fgShp" presStyleIdx="0" presStyleCnt="1"/>
      <dgm:spPr/>
    </dgm:pt>
    <dgm:pt modelId="{88C526CE-31E0-469A-8D60-111298120550}" type="pres">
      <dgm:prSet presAssocID="{09FEC8FC-B675-418C-9590-CC54319729DE}" presName="downArrow" presStyleLbl="node1" presStyleIdx="0" presStyleCnt="2"/>
      <dgm:spPr>
        <a:solidFill>
          <a:srgbClr val="FF0000"/>
        </a:solidFill>
      </dgm:spPr>
    </dgm:pt>
    <dgm:pt modelId="{D5542FC7-36FF-405D-9572-F36296C5CA0B}" type="pres">
      <dgm:prSet presAssocID="{09FEC8FC-B675-418C-9590-CC54319729DE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ACB4FD-2B78-4852-BE5B-D29FE095D198}" type="pres">
      <dgm:prSet presAssocID="{BD37CC4F-537D-44DF-8630-E5F93E892E4F}" presName="upArrow" presStyleLbl="node1" presStyleIdx="1" presStyleCnt="2"/>
      <dgm:spPr/>
    </dgm:pt>
    <dgm:pt modelId="{D54E2F1E-958D-42BB-8BA5-FBD9BC1B81D7}" type="pres">
      <dgm:prSet presAssocID="{BD37CC4F-537D-44DF-8630-E5F93E892E4F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1FBCE3-336D-4EB8-B588-B2D6668A4DC7}" type="presOf" srcId="{F8E66CA0-9559-43BF-B826-C45A4EAA83B4}" destId="{DBD253D2-5A39-49B9-82F0-A909E02EFC9A}" srcOrd="0" destOrd="0" presId="urn:microsoft.com/office/officeart/2005/8/layout/arrow3"/>
    <dgm:cxn modelId="{1F8C3243-A7FF-4422-A6F2-55C8DFC0055A}" type="presOf" srcId="{09FEC8FC-B675-418C-9590-CC54319729DE}" destId="{D5542FC7-36FF-405D-9572-F36296C5CA0B}" srcOrd="0" destOrd="0" presId="urn:microsoft.com/office/officeart/2005/8/layout/arrow3"/>
    <dgm:cxn modelId="{EA108402-8587-497F-8165-4F210C97C988}" srcId="{F8E66CA0-9559-43BF-B826-C45A4EAA83B4}" destId="{09FEC8FC-B675-418C-9590-CC54319729DE}" srcOrd="0" destOrd="0" parTransId="{D831AC7C-AB14-41D6-A3D2-1BE208D687A9}" sibTransId="{41FA330B-ABED-4505-BBEB-47CEEEC06B8E}"/>
    <dgm:cxn modelId="{96C4AF41-AA09-44E2-82A4-9699D8839436}" srcId="{F8E66CA0-9559-43BF-B826-C45A4EAA83B4}" destId="{BD37CC4F-537D-44DF-8630-E5F93E892E4F}" srcOrd="1" destOrd="0" parTransId="{19AEF8FD-0262-40B9-89A0-BCF91C5D28AE}" sibTransId="{D46FF02E-D842-4B31-B4F2-28962911AC38}"/>
    <dgm:cxn modelId="{F63E3647-54E9-4F62-9589-7E44D0A76A38}" type="presOf" srcId="{BD37CC4F-537D-44DF-8630-E5F93E892E4F}" destId="{D54E2F1E-958D-42BB-8BA5-FBD9BC1B81D7}" srcOrd="0" destOrd="0" presId="urn:microsoft.com/office/officeart/2005/8/layout/arrow3"/>
    <dgm:cxn modelId="{6A36B2E1-83EB-42BD-AB80-67E28DF61E55}" type="presParOf" srcId="{DBD253D2-5A39-49B9-82F0-A909E02EFC9A}" destId="{1DDB37C1-7FF9-43C4-BB12-C95DEACE2564}" srcOrd="0" destOrd="0" presId="urn:microsoft.com/office/officeart/2005/8/layout/arrow3"/>
    <dgm:cxn modelId="{56D6C2DA-3DB2-4DA8-ABB5-0BC585A4CC1C}" type="presParOf" srcId="{DBD253D2-5A39-49B9-82F0-A909E02EFC9A}" destId="{88C526CE-31E0-469A-8D60-111298120550}" srcOrd="1" destOrd="0" presId="urn:microsoft.com/office/officeart/2005/8/layout/arrow3"/>
    <dgm:cxn modelId="{35983C5A-31D9-41E4-94B5-6C75B20A64A3}" type="presParOf" srcId="{DBD253D2-5A39-49B9-82F0-A909E02EFC9A}" destId="{D5542FC7-36FF-405D-9572-F36296C5CA0B}" srcOrd="2" destOrd="0" presId="urn:microsoft.com/office/officeart/2005/8/layout/arrow3"/>
    <dgm:cxn modelId="{7F8337DF-555A-475E-B12A-66EA802374C8}" type="presParOf" srcId="{DBD253D2-5A39-49B9-82F0-A909E02EFC9A}" destId="{B9ACB4FD-2B78-4852-BE5B-D29FE095D198}" srcOrd="3" destOrd="0" presId="urn:microsoft.com/office/officeart/2005/8/layout/arrow3"/>
    <dgm:cxn modelId="{B635B98C-2267-41F3-A549-EB250382A0F2}" type="presParOf" srcId="{DBD253D2-5A39-49B9-82F0-A909E02EFC9A}" destId="{D54E2F1E-958D-42BB-8BA5-FBD9BC1B81D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681745-3ED1-416A-8C23-63CEEDFFB157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B94E4C-E9F4-48FE-BDDB-1D26F8594DF5}">
      <dgm:prSet phldrT="[文本]"/>
      <dgm:spPr/>
      <dgm:t>
        <a:bodyPr/>
        <a:lstStyle/>
        <a:p>
          <a:r>
            <a:rPr lang="zh-CN" altLang="en-US" dirty="0" smtClean="0"/>
            <a:t>数值</a:t>
          </a:r>
          <a:endParaRPr lang="zh-CN" altLang="en-US" dirty="0"/>
        </a:p>
      </dgm:t>
    </dgm:pt>
    <dgm:pt modelId="{56E1C48F-8950-4374-ABE7-790AF8288851}" type="parTrans" cxnId="{222B5787-5CB7-4E3C-8B09-5A962C8AB715}">
      <dgm:prSet/>
      <dgm:spPr/>
      <dgm:t>
        <a:bodyPr/>
        <a:lstStyle/>
        <a:p>
          <a:endParaRPr lang="zh-CN" altLang="en-US"/>
        </a:p>
      </dgm:t>
    </dgm:pt>
    <dgm:pt modelId="{57C2F342-41F9-4965-A360-CA5D92CD8616}" type="sibTrans" cxnId="{222B5787-5CB7-4E3C-8B09-5A962C8AB715}">
      <dgm:prSet/>
      <dgm:spPr/>
      <dgm:t>
        <a:bodyPr/>
        <a:lstStyle/>
        <a:p>
          <a:endParaRPr lang="zh-CN" altLang="en-US"/>
        </a:p>
      </dgm:t>
    </dgm:pt>
    <dgm:pt modelId="{F6ED60A7-68BB-4FC8-86BB-3A93F2EBEA39}">
      <dgm:prSet phldrT="[文本]"/>
      <dgm:spPr/>
      <dgm:t>
        <a:bodyPr/>
        <a:lstStyle/>
        <a:p>
          <a:r>
            <a:rPr lang="zh-CN" altLang="en-US" dirty="0" smtClean="0"/>
            <a:t>字符</a:t>
          </a:r>
          <a:endParaRPr lang="zh-CN" altLang="en-US" dirty="0"/>
        </a:p>
      </dgm:t>
    </dgm:pt>
    <dgm:pt modelId="{D02AE5B7-2BC7-404B-B8B1-17C512029DBF}" type="parTrans" cxnId="{E3CC8A01-DF76-48B3-B316-37DC27A130A5}">
      <dgm:prSet/>
      <dgm:spPr/>
      <dgm:t>
        <a:bodyPr/>
        <a:lstStyle/>
        <a:p>
          <a:endParaRPr lang="zh-CN" altLang="en-US"/>
        </a:p>
      </dgm:t>
    </dgm:pt>
    <dgm:pt modelId="{901333E5-E029-4FF1-8900-5CDE23764303}" type="sibTrans" cxnId="{E3CC8A01-DF76-48B3-B316-37DC27A130A5}">
      <dgm:prSet/>
      <dgm:spPr/>
      <dgm:t>
        <a:bodyPr/>
        <a:lstStyle/>
        <a:p>
          <a:endParaRPr lang="zh-CN" altLang="en-US"/>
        </a:p>
      </dgm:t>
    </dgm:pt>
    <dgm:pt modelId="{3C717530-A1B8-4A94-8AA7-6DDDBC5B7297}">
      <dgm:prSet phldrT="[文本]"/>
      <dgm:spPr/>
      <dgm:t>
        <a:bodyPr/>
        <a:lstStyle/>
        <a:p>
          <a:r>
            <a:rPr lang="zh-CN" altLang="en-US" dirty="0" smtClean="0"/>
            <a:t>布尔</a:t>
          </a:r>
          <a:endParaRPr lang="zh-CN" altLang="en-US" dirty="0"/>
        </a:p>
      </dgm:t>
    </dgm:pt>
    <dgm:pt modelId="{DA19AC05-E066-48BB-A310-1807C9219D02}" type="parTrans" cxnId="{AB820535-A4A1-435E-88BA-E0B753E89580}">
      <dgm:prSet/>
      <dgm:spPr/>
      <dgm:t>
        <a:bodyPr/>
        <a:lstStyle/>
        <a:p>
          <a:endParaRPr lang="zh-CN" altLang="en-US"/>
        </a:p>
      </dgm:t>
    </dgm:pt>
    <dgm:pt modelId="{3643B263-62C8-414A-B6D0-85D1E5A8F69D}" type="sibTrans" cxnId="{AB820535-A4A1-435E-88BA-E0B753E89580}">
      <dgm:prSet/>
      <dgm:spPr/>
      <dgm:t>
        <a:bodyPr/>
        <a:lstStyle/>
        <a:p>
          <a:endParaRPr lang="zh-CN" altLang="en-US"/>
        </a:p>
      </dgm:t>
    </dgm:pt>
    <dgm:pt modelId="{A35CB045-09EE-4541-96AD-D0F749C21B09}" type="pres">
      <dgm:prSet presAssocID="{D3681745-3ED1-416A-8C23-63CEEDFFB157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4526C58-6B37-4FED-B8E4-46C59374673F}" type="pres">
      <dgm:prSet presAssocID="{E8B94E4C-E9F4-48FE-BDDB-1D26F8594DF5}" presName="Accent1" presStyleCnt="0"/>
      <dgm:spPr/>
    </dgm:pt>
    <dgm:pt modelId="{8B0BAC11-AB3F-4481-B8E6-E16F585AC643}" type="pres">
      <dgm:prSet presAssocID="{E8B94E4C-E9F4-48FE-BDDB-1D26F8594DF5}" presName="Accent" presStyleLbl="node1" presStyleIdx="0" presStyleCnt="3"/>
      <dgm:spPr>
        <a:solidFill>
          <a:srgbClr val="FFC000"/>
        </a:solidFill>
      </dgm:spPr>
    </dgm:pt>
    <dgm:pt modelId="{0448A96A-15CE-43CB-B9AC-8CC653AA0658}" type="pres">
      <dgm:prSet presAssocID="{E8B94E4C-E9F4-48FE-BDDB-1D26F8594DF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393CE3-F528-45D4-8322-0C9C537FF806}" type="pres">
      <dgm:prSet presAssocID="{F6ED60A7-68BB-4FC8-86BB-3A93F2EBEA39}" presName="Accent2" presStyleCnt="0"/>
      <dgm:spPr/>
    </dgm:pt>
    <dgm:pt modelId="{B93A3203-D191-4352-A056-6A5E7A59FB9A}" type="pres">
      <dgm:prSet presAssocID="{F6ED60A7-68BB-4FC8-86BB-3A93F2EBEA39}" presName="Accent" presStyleLbl="node1" presStyleIdx="1" presStyleCnt="3"/>
      <dgm:spPr>
        <a:solidFill>
          <a:srgbClr val="0E8146"/>
        </a:solidFill>
      </dgm:spPr>
    </dgm:pt>
    <dgm:pt modelId="{A6ED8C46-AC07-4145-8809-21EC1E05DD1C}" type="pres">
      <dgm:prSet presAssocID="{F6ED60A7-68BB-4FC8-86BB-3A93F2EBEA39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CD9919-1442-44D3-A725-F75F5DDEECB5}" type="pres">
      <dgm:prSet presAssocID="{3C717530-A1B8-4A94-8AA7-6DDDBC5B7297}" presName="Accent3" presStyleCnt="0"/>
      <dgm:spPr/>
    </dgm:pt>
    <dgm:pt modelId="{D1585E70-152B-483A-AEA1-6D4E95B75BE6}" type="pres">
      <dgm:prSet presAssocID="{3C717530-A1B8-4A94-8AA7-6DDDBC5B7297}" presName="Accent" presStyleLbl="node1" presStyleIdx="2" presStyleCnt="3"/>
      <dgm:spPr>
        <a:solidFill>
          <a:srgbClr val="C00000"/>
        </a:solidFill>
      </dgm:spPr>
    </dgm:pt>
    <dgm:pt modelId="{57890EE3-CAE5-454F-80A0-AF3DD5F24B8C}" type="pres">
      <dgm:prSet presAssocID="{3C717530-A1B8-4A94-8AA7-6DDDBC5B729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709723-7AB5-49B5-9FB2-69FADD2D99B4}" type="presOf" srcId="{E8B94E4C-E9F4-48FE-BDDB-1D26F8594DF5}" destId="{0448A96A-15CE-43CB-B9AC-8CC653AA0658}" srcOrd="0" destOrd="0" presId="urn:microsoft.com/office/officeart/2009/layout/CircleArrowProcess"/>
    <dgm:cxn modelId="{B3EFE0F3-77EF-4B4E-8A20-6488114E86BF}" type="presOf" srcId="{D3681745-3ED1-416A-8C23-63CEEDFFB157}" destId="{A35CB045-09EE-4541-96AD-D0F749C21B09}" srcOrd="0" destOrd="0" presId="urn:microsoft.com/office/officeart/2009/layout/CircleArrowProcess"/>
    <dgm:cxn modelId="{AB820535-A4A1-435E-88BA-E0B753E89580}" srcId="{D3681745-3ED1-416A-8C23-63CEEDFFB157}" destId="{3C717530-A1B8-4A94-8AA7-6DDDBC5B7297}" srcOrd="2" destOrd="0" parTransId="{DA19AC05-E066-48BB-A310-1807C9219D02}" sibTransId="{3643B263-62C8-414A-B6D0-85D1E5A8F69D}"/>
    <dgm:cxn modelId="{E3CC8A01-DF76-48B3-B316-37DC27A130A5}" srcId="{D3681745-3ED1-416A-8C23-63CEEDFFB157}" destId="{F6ED60A7-68BB-4FC8-86BB-3A93F2EBEA39}" srcOrd="1" destOrd="0" parTransId="{D02AE5B7-2BC7-404B-B8B1-17C512029DBF}" sibTransId="{901333E5-E029-4FF1-8900-5CDE23764303}"/>
    <dgm:cxn modelId="{4AEFCB17-B7D0-4C1E-B80F-60C8E35F3CC5}" type="presOf" srcId="{F6ED60A7-68BB-4FC8-86BB-3A93F2EBEA39}" destId="{A6ED8C46-AC07-4145-8809-21EC1E05DD1C}" srcOrd="0" destOrd="0" presId="urn:microsoft.com/office/officeart/2009/layout/CircleArrowProcess"/>
    <dgm:cxn modelId="{222B5787-5CB7-4E3C-8B09-5A962C8AB715}" srcId="{D3681745-3ED1-416A-8C23-63CEEDFFB157}" destId="{E8B94E4C-E9F4-48FE-BDDB-1D26F8594DF5}" srcOrd="0" destOrd="0" parTransId="{56E1C48F-8950-4374-ABE7-790AF8288851}" sibTransId="{57C2F342-41F9-4965-A360-CA5D92CD8616}"/>
    <dgm:cxn modelId="{1563BF65-BA6A-483F-9F2D-6DCF94E0132C}" type="presOf" srcId="{3C717530-A1B8-4A94-8AA7-6DDDBC5B7297}" destId="{57890EE3-CAE5-454F-80A0-AF3DD5F24B8C}" srcOrd="0" destOrd="0" presId="urn:microsoft.com/office/officeart/2009/layout/CircleArrowProcess"/>
    <dgm:cxn modelId="{CC22AFF0-31BC-4DB7-9ED5-CB97BD602F57}" type="presParOf" srcId="{A35CB045-09EE-4541-96AD-D0F749C21B09}" destId="{E4526C58-6B37-4FED-B8E4-46C59374673F}" srcOrd="0" destOrd="0" presId="urn:microsoft.com/office/officeart/2009/layout/CircleArrowProcess"/>
    <dgm:cxn modelId="{E039E618-E35C-4455-9866-F52E58B93AF9}" type="presParOf" srcId="{E4526C58-6B37-4FED-B8E4-46C59374673F}" destId="{8B0BAC11-AB3F-4481-B8E6-E16F585AC643}" srcOrd="0" destOrd="0" presId="urn:microsoft.com/office/officeart/2009/layout/CircleArrowProcess"/>
    <dgm:cxn modelId="{ABBC3A23-9582-4BB6-BCBD-930E3D1B734D}" type="presParOf" srcId="{A35CB045-09EE-4541-96AD-D0F749C21B09}" destId="{0448A96A-15CE-43CB-B9AC-8CC653AA0658}" srcOrd="1" destOrd="0" presId="urn:microsoft.com/office/officeart/2009/layout/CircleArrowProcess"/>
    <dgm:cxn modelId="{10C220A7-C541-4004-B303-2AD2E866BEA1}" type="presParOf" srcId="{A35CB045-09EE-4541-96AD-D0F749C21B09}" destId="{FA393CE3-F528-45D4-8322-0C9C537FF806}" srcOrd="2" destOrd="0" presId="urn:microsoft.com/office/officeart/2009/layout/CircleArrowProcess"/>
    <dgm:cxn modelId="{9C1C4F16-6334-4CAD-95C1-99AD372DB262}" type="presParOf" srcId="{FA393CE3-F528-45D4-8322-0C9C537FF806}" destId="{B93A3203-D191-4352-A056-6A5E7A59FB9A}" srcOrd="0" destOrd="0" presId="urn:microsoft.com/office/officeart/2009/layout/CircleArrowProcess"/>
    <dgm:cxn modelId="{38DF09A4-362E-413D-B408-736C08F59A87}" type="presParOf" srcId="{A35CB045-09EE-4541-96AD-D0F749C21B09}" destId="{A6ED8C46-AC07-4145-8809-21EC1E05DD1C}" srcOrd="3" destOrd="0" presId="urn:microsoft.com/office/officeart/2009/layout/CircleArrowProcess"/>
    <dgm:cxn modelId="{048B83D1-458E-426F-ACA2-A40DB220F285}" type="presParOf" srcId="{A35CB045-09EE-4541-96AD-D0F749C21B09}" destId="{1DCD9919-1442-44D3-A725-F75F5DDEECB5}" srcOrd="4" destOrd="0" presId="urn:microsoft.com/office/officeart/2009/layout/CircleArrowProcess"/>
    <dgm:cxn modelId="{C61324A9-ED23-43E5-9967-7393E8D82893}" type="presParOf" srcId="{1DCD9919-1442-44D3-A725-F75F5DDEECB5}" destId="{D1585E70-152B-483A-AEA1-6D4E95B75BE6}" srcOrd="0" destOrd="0" presId="urn:microsoft.com/office/officeart/2009/layout/CircleArrowProcess"/>
    <dgm:cxn modelId="{72B4C282-8336-46CC-BC45-3BFE58FE0C72}" type="presParOf" srcId="{A35CB045-09EE-4541-96AD-D0F749C21B09}" destId="{57890EE3-CAE5-454F-80A0-AF3DD5F24B8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4DF51-84B7-43C7-8630-2722DDCA1494}">
      <dsp:nvSpPr>
        <dsp:cNvPr id="0" name=""/>
        <dsp:cNvSpPr/>
      </dsp:nvSpPr>
      <dsp:spPr>
        <a:xfrm>
          <a:off x="533351" y="339696"/>
          <a:ext cx="3566809" cy="3566809"/>
        </a:xfrm>
        <a:prstGeom prst="pie">
          <a:avLst>
            <a:gd name="adj1" fmla="val 1620000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浮点型</a:t>
          </a:r>
          <a:endParaRPr lang="zh-CN" altLang="en-US" sz="2800" kern="1200" dirty="0"/>
        </a:p>
      </dsp:txBody>
      <dsp:txXfrm>
        <a:off x="2316756" y="870471"/>
        <a:ext cx="1252629" cy="2505259"/>
      </dsp:txXfrm>
    </dsp:sp>
    <dsp:sp modelId="{97C2F58F-C291-4935-A9E4-2F173E23C7F9}">
      <dsp:nvSpPr>
        <dsp:cNvPr id="0" name=""/>
        <dsp:cNvSpPr/>
      </dsp:nvSpPr>
      <dsp:spPr>
        <a:xfrm>
          <a:off x="448427" y="339696"/>
          <a:ext cx="3566809" cy="3566809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935912"/>
            <a:satOff val="-252"/>
            <a:lumOff val="76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整型</a:t>
          </a:r>
          <a:endParaRPr lang="zh-CN" altLang="en-US" sz="2800" kern="1200" dirty="0"/>
        </a:p>
      </dsp:txBody>
      <dsp:txXfrm>
        <a:off x="957971" y="870471"/>
        <a:ext cx="1252629" cy="2505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4DF51-84B7-43C7-8630-2722DDCA1494}">
      <dsp:nvSpPr>
        <dsp:cNvPr id="0" name=""/>
        <dsp:cNvSpPr/>
      </dsp:nvSpPr>
      <dsp:spPr>
        <a:xfrm rot="20839298">
          <a:off x="533351" y="339696"/>
          <a:ext cx="3566809" cy="3566809"/>
        </a:xfrm>
        <a:prstGeom prst="pie">
          <a:avLst>
            <a:gd name="adj1" fmla="val 16200000"/>
            <a:gd name="adj2" fmla="val 540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“</a:t>
          </a:r>
          <a:r>
            <a:rPr lang="zh-CN" altLang="en-US" sz="2400" kern="1200" dirty="0" smtClean="0"/>
            <a:t>字符串</a:t>
          </a:r>
          <a:r>
            <a:rPr lang="en-US" altLang="zh-CN" sz="2400" kern="1200" dirty="0" smtClean="0"/>
            <a:t>”</a:t>
          </a:r>
          <a:endParaRPr lang="zh-CN" altLang="en-US" sz="2400" kern="1200" dirty="0"/>
        </a:p>
      </dsp:txBody>
      <dsp:txXfrm>
        <a:off x="2301485" y="733009"/>
        <a:ext cx="1252629" cy="2505259"/>
      </dsp:txXfrm>
    </dsp:sp>
    <dsp:sp modelId="{97C2F58F-C291-4935-A9E4-2F173E23C7F9}">
      <dsp:nvSpPr>
        <dsp:cNvPr id="0" name=""/>
        <dsp:cNvSpPr/>
      </dsp:nvSpPr>
      <dsp:spPr>
        <a:xfrm rot="20857547">
          <a:off x="448427" y="339696"/>
          <a:ext cx="3566809" cy="3566809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shade val="50000"/>
            <a:hueOff val="253781"/>
            <a:satOff val="301"/>
            <a:lumOff val="41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‘</a:t>
          </a:r>
          <a:r>
            <a:rPr lang="zh-CN" altLang="en-US" sz="2400" kern="1200" dirty="0" smtClean="0"/>
            <a:t>字符串</a:t>
          </a:r>
          <a:r>
            <a:rPr lang="en-US" altLang="zh-CN" sz="2400" kern="1200" dirty="0" smtClean="0"/>
            <a:t>’</a:t>
          </a:r>
          <a:endParaRPr lang="zh-CN" altLang="en-US" sz="2400" kern="1200" dirty="0"/>
        </a:p>
      </dsp:txBody>
      <dsp:txXfrm>
        <a:off x="973014" y="1009237"/>
        <a:ext cx="1252629" cy="2505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B37C1-7FF9-43C4-BB12-C95DEACE2564}">
      <dsp:nvSpPr>
        <dsp:cNvPr id="0" name=""/>
        <dsp:cNvSpPr/>
      </dsp:nvSpPr>
      <dsp:spPr>
        <a:xfrm rot="21300000">
          <a:off x="11200" y="1561509"/>
          <a:ext cx="3627615" cy="415416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526CE-31E0-469A-8D60-111298120550}">
      <dsp:nvSpPr>
        <dsp:cNvPr id="0" name=""/>
        <dsp:cNvSpPr/>
      </dsp:nvSpPr>
      <dsp:spPr>
        <a:xfrm>
          <a:off x="438002" y="176921"/>
          <a:ext cx="1095005" cy="1415374"/>
        </a:xfrm>
        <a:prstGeom prst="downArrow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42FC7-36FF-405D-9572-F36296C5CA0B}">
      <dsp:nvSpPr>
        <dsp:cNvPr id="0" name=""/>
        <dsp:cNvSpPr/>
      </dsp:nvSpPr>
      <dsp:spPr>
        <a:xfrm>
          <a:off x="1934509" y="0"/>
          <a:ext cx="1168005" cy="148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false</a:t>
          </a:r>
          <a:endParaRPr lang="zh-CN" altLang="en-US" sz="2800" kern="1200" dirty="0"/>
        </a:p>
      </dsp:txBody>
      <dsp:txXfrm>
        <a:off x="1934509" y="0"/>
        <a:ext cx="1168005" cy="1486142"/>
      </dsp:txXfrm>
    </dsp:sp>
    <dsp:sp modelId="{B9ACB4FD-2B78-4852-BE5B-D29FE095D198}">
      <dsp:nvSpPr>
        <dsp:cNvPr id="0" name=""/>
        <dsp:cNvSpPr/>
      </dsp:nvSpPr>
      <dsp:spPr>
        <a:xfrm>
          <a:off x="2117009" y="1946139"/>
          <a:ext cx="1095005" cy="1415374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E2F1E-958D-42BB-8BA5-FBD9BC1B81D7}">
      <dsp:nvSpPr>
        <dsp:cNvPr id="0" name=""/>
        <dsp:cNvSpPr/>
      </dsp:nvSpPr>
      <dsp:spPr>
        <a:xfrm>
          <a:off x="547502" y="2052292"/>
          <a:ext cx="1168005" cy="148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true</a:t>
          </a:r>
          <a:endParaRPr lang="zh-CN" altLang="en-US" sz="2800" kern="1200" dirty="0"/>
        </a:p>
      </dsp:txBody>
      <dsp:txXfrm>
        <a:off x="547502" y="2052292"/>
        <a:ext cx="1168005" cy="14861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BAC11-AB3F-4481-B8E6-E16F585AC643}">
      <dsp:nvSpPr>
        <dsp:cNvPr id="0" name=""/>
        <dsp:cNvSpPr/>
      </dsp:nvSpPr>
      <dsp:spPr>
        <a:xfrm>
          <a:off x="1217831" y="520013"/>
          <a:ext cx="2107556" cy="210787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48A96A-15CE-43CB-B9AC-8CC653AA0658}">
      <dsp:nvSpPr>
        <dsp:cNvPr id="0" name=""/>
        <dsp:cNvSpPr/>
      </dsp:nvSpPr>
      <dsp:spPr>
        <a:xfrm>
          <a:off x="1683670" y="1281021"/>
          <a:ext cx="1171128" cy="58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数值</a:t>
          </a:r>
          <a:endParaRPr lang="zh-CN" altLang="en-US" sz="2700" kern="1200" dirty="0"/>
        </a:p>
      </dsp:txBody>
      <dsp:txXfrm>
        <a:off x="1683670" y="1281021"/>
        <a:ext cx="1171128" cy="585424"/>
      </dsp:txXfrm>
    </dsp:sp>
    <dsp:sp modelId="{B93A3203-D191-4352-A056-6A5E7A59FB9A}">
      <dsp:nvSpPr>
        <dsp:cNvPr id="0" name=""/>
        <dsp:cNvSpPr/>
      </dsp:nvSpPr>
      <dsp:spPr>
        <a:xfrm>
          <a:off x="632464" y="1731145"/>
          <a:ext cx="2107556" cy="210787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0E814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ED8C46-AC07-4145-8809-21EC1E05DD1C}">
      <dsp:nvSpPr>
        <dsp:cNvPr id="0" name=""/>
        <dsp:cNvSpPr/>
      </dsp:nvSpPr>
      <dsp:spPr>
        <a:xfrm>
          <a:off x="1100678" y="2499158"/>
          <a:ext cx="1171128" cy="58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字符</a:t>
          </a:r>
          <a:endParaRPr lang="zh-CN" altLang="en-US" sz="2700" kern="1200" dirty="0"/>
        </a:p>
      </dsp:txBody>
      <dsp:txXfrm>
        <a:off x="1100678" y="2499158"/>
        <a:ext cx="1171128" cy="585424"/>
      </dsp:txXfrm>
    </dsp:sp>
    <dsp:sp modelId="{D1585E70-152B-483A-AEA1-6D4E95B75BE6}">
      <dsp:nvSpPr>
        <dsp:cNvPr id="0" name=""/>
        <dsp:cNvSpPr/>
      </dsp:nvSpPr>
      <dsp:spPr>
        <a:xfrm>
          <a:off x="1367833" y="3087210"/>
          <a:ext cx="1810717" cy="181144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890EE3-CAE5-454F-80A0-AF3DD5F24B8C}">
      <dsp:nvSpPr>
        <dsp:cNvPr id="0" name=""/>
        <dsp:cNvSpPr/>
      </dsp:nvSpPr>
      <dsp:spPr>
        <a:xfrm>
          <a:off x="1686440" y="3719047"/>
          <a:ext cx="1171128" cy="58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布尔</a:t>
          </a:r>
          <a:endParaRPr lang="zh-CN" altLang="en-US" sz="2700" kern="1200" dirty="0"/>
        </a:p>
      </dsp:txBody>
      <dsp:txXfrm>
        <a:off x="1686440" y="3719047"/>
        <a:ext cx="1171128" cy="585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DCF20-B608-4B15-BA2F-338F9FF34434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C25E1-92FE-42B6-A927-1B428F270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9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602C-90E1-47E9-A29F-5DF315FE5E26}" type="datetime1">
              <a:rPr lang="zh-CN" altLang="en-US"/>
              <a:pPr>
                <a:defRPr/>
              </a:pPr>
              <a:t>2018/2/3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6326E-750F-4667-97E7-AF41946DCC1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7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E9B44-AD25-4E1B-A36E-5007B4FA3AB4}" type="datetime1">
              <a:rPr lang="zh-CN" altLang="en-US"/>
              <a:pPr>
                <a:defRPr/>
              </a:pPr>
              <a:t>2018/2/3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9FF8E-0726-4B35-93AE-B864231078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8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23E36-9C49-4912-B492-0DC36D2D1828}" type="datetime1">
              <a:rPr lang="zh-CN" altLang="en-US"/>
              <a:pPr>
                <a:defRPr/>
              </a:pPr>
              <a:t>2018/2/3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4B7B0-F989-4C2F-91FD-C8ECECDE881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8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0F97D-DB8C-40F8-8755-586265D39F55}" type="datetime1">
              <a:rPr lang="zh-CN" altLang="en-US"/>
              <a:pPr>
                <a:defRPr/>
              </a:pPr>
              <a:t>2018/2/3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53753-11AA-4B83-815C-B157B868BF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5FE13-7733-4041-87A6-3170B497FE11}" type="datetime1">
              <a:rPr lang="zh-CN" altLang="en-US"/>
              <a:pPr>
                <a:defRPr/>
              </a:pPr>
              <a:t>2018/2/3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C38CE4-A8E3-4015-9F21-259F0C6DF06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1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393B-3C44-4E31-91BC-6947BEC66A43}" type="datetime1">
              <a:rPr lang="zh-CN" altLang="en-US"/>
              <a:pPr>
                <a:defRPr/>
              </a:pPr>
              <a:t>2018/2/3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4B244-A812-4493-9F29-772EEA3BA43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F993E-5446-41C3-86C6-F86A9C78BFCE}" type="datetime1">
              <a:rPr lang="zh-CN" altLang="en-US"/>
              <a:pPr>
                <a:defRPr/>
              </a:pPr>
              <a:t>2018/2/3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165C-6712-4A56-AECC-38EF49D4147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CE9FC-F40E-44E1-AB3C-3B91309893F6}" type="datetime1">
              <a:rPr lang="zh-CN" altLang="en-US"/>
              <a:pPr>
                <a:defRPr/>
              </a:pPr>
              <a:t>2018/2/3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DF516-1019-44C4-8C4B-DBA8A6BBBFA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5E106-E1E3-4090-B04A-F670A49C0D70}" type="datetime1">
              <a:rPr lang="zh-CN" altLang="en-US"/>
              <a:pPr>
                <a:defRPr/>
              </a:pPr>
              <a:t>2018/2/3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87BBC-9235-4741-B213-A8912F5976A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B1713-5B88-4393-8B8E-C67E202B38DF}" type="datetime1">
              <a:rPr lang="zh-CN" altLang="en-US"/>
              <a:pPr>
                <a:defRPr/>
              </a:pPr>
              <a:t>2018/2/3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52BC5-6330-40C3-97F7-E229AD5F6AB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6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0860F-CE67-4369-BF09-31AD3DB1D8EB}" type="datetime1">
              <a:rPr lang="zh-CN" altLang="en-US"/>
              <a:pPr>
                <a:defRPr/>
              </a:pPr>
              <a:t>2018/2/3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BD680-560F-4E58-948B-1CCBB5F4DCE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6AF37-1137-43DF-8B60-0C20F7A4FA90}" type="datetime1">
              <a:rPr lang="zh-CN" altLang="en-US"/>
              <a:pPr>
                <a:defRPr/>
              </a:pPr>
              <a:t>2018/2/3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F2350-49B0-466B-9937-BD9A38227E3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S PGothic" panose="020B0600070205080204" pitchFamily="34" charset="-128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2D713E-D1C2-445B-936A-B34A5A162876}" type="datetime1">
              <a:rPr lang="zh-CN" altLang="en-US"/>
              <a:pPr>
                <a:defRPr/>
              </a:pPr>
              <a:t>2018/2/3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EE1FAC0-BBD2-4A8F-B6F5-3B29067D321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S PGothic" panose="020B0600070205080204" pitchFamily="34" charset="-128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43.xml"/><Relationship Id="rId3" Type="http://schemas.openxmlformats.org/officeDocument/2006/relationships/slide" Target="slide37.xml"/><Relationship Id="rId7" Type="http://schemas.openxmlformats.org/officeDocument/2006/relationships/slide" Target="slide8.xml"/><Relationship Id="rId12" Type="http://schemas.openxmlformats.org/officeDocument/2006/relationships/slide" Target="slide41.xml"/><Relationship Id="rId17" Type="http://schemas.openxmlformats.org/officeDocument/2006/relationships/slide" Target="slide60.xml"/><Relationship Id="rId2" Type="http://schemas.openxmlformats.org/officeDocument/2006/relationships/slide" Target="slide4.xml"/><Relationship Id="rId16" Type="http://schemas.openxmlformats.org/officeDocument/2006/relationships/slide" Target="slide57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5.xml"/><Relationship Id="rId11" Type="http://schemas.openxmlformats.org/officeDocument/2006/relationships/slide" Target="slide38.xml"/><Relationship Id="rId5" Type="http://schemas.openxmlformats.org/officeDocument/2006/relationships/slide" Target="slide68.xml"/><Relationship Id="rId15" Type="http://schemas.openxmlformats.org/officeDocument/2006/relationships/slide" Target="slide54.xml"/><Relationship Id="rId10" Type="http://schemas.openxmlformats.org/officeDocument/2006/relationships/slide" Target="slide24.xml"/><Relationship Id="rId4" Type="http://schemas.openxmlformats.org/officeDocument/2006/relationships/slide" Target="slide63.xml"/><Relationship Id="rId9" Type="http://schemas.openxmlformats.org/officeDocument/2006/relationships/slide" Target="slide20.xml"/><Relationship Id="rId14" Type="http://schemas.openxmlformats.org/officeDocument/2006/relationships/slide" Target="slide5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gi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梯形 12"/>
          <p:cNvSpPr>
            <a:spLocks noChangeArrowheads="1"/>
          </p:cNvSpPr>
          <p:nvPr/>
        </p:nvSpPr>
        <p:spPr bwMode="auto">
          <a:xfrm>
            <a:off x="0" y="6155139"/>
            <a:ext cx="5056188" cy="507977"/>
          </a:xfrm>
          <a:custGeom>
            <a:avLst/>
            <a:gdLst>
              <a:gd name="T0" fmla="*/ 0 w 1936750"/>
              <a:gd name="T1" fmla="*/ 869950 h 435016"/>
              <a:gd name="T2" fmla="*/ 1365141 w 1936750"/>
              <a:gd name="T3" fmla="*/ 82 h 435016"/>
              <a:gd name="T4" fmla="*/ 6472347 w 1936750"/>
              <a:gd name="T5" fmla="*/ 82 h 435016"/>
              <a:gd name="T6" fmla="*/ 7837488 w 1936750"/>
              <a:gd name="T7" fmla="*/ 869950 h 435016"/>
              <a:gd name="T8" fmla="*/ 0 w 1936750"/>
              <a:gd name="T9" fmla="*/ 869950 h 435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6750"/>
              <a:gd name="T16" fmla="*/ 0 h 435016"/>
              <a:gd name="T17" fmla="*/ 1936750 w 1936750"/>
              <a:gd name="T18" fmla="*/ 435016 h 4350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6750" h="435016">
                <a:moveTo>
                  <a:pt x="0" y="435016"/>
                </a:moveTo>
                <a:cubicBezTo>
                  <a:pt x="201348" y="315424"/>
                  <a:pt x="110597" y="-4192"/>
                  <a:pt x="337345" y="41"/>
                </a:cubicBezTo>
                <a:lnTo>
                  <a:pt x="1599405" y="41"/>
                </a:lnTo>
                <a:cubicBezTo>
                  <a:pt x="1838853" y="-1017"/>
                  <a:pt x="1729052" y="305899"/>
                  <a:pt x="1936750" y="435016"/>
                </a:cubicBezTo>
                <a:lnTo>
                  <a:pt x="0" y="435016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2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4" name="椭圆 10"/>
          <p:cNvSpPr>
            <a:spLocks noChangeArrowheads="1"/>
          </p:cNvSpPr>
          <p:nvPr/>
        </p:nvSpPr>
        <p:spPr bwMode="auto">
          <a:xfrm>
            <a:off x="4857750" y="1158875"/>
            <a:ext cx="2476500" cy="2476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" name="矩形 12"/>
          <p:cNvSpPr>
            <a:spLocks noChangeArrowheads="1"/>
          </p:cNvSpPr>
          <p:nvPr/>
        </p:nvSpPr>
        <p:spPr bwMode="auto">
          <a:xfrm>
            <a:off x="2797664" y="3825875"/>
            <a:ext cx="659667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pc="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梯形 12"/>
          <p:cNvSpPr>
            <a:spLocks noChangeArrowheads="1"/>
          </p:cNvSpPr>
          <p:nvPr/>
        </p:nvSpPr>
        <p:spPr bwMode="auto">
          <a:xfrm>
            <a:off x="7135813" y="6155138"/>
            <a:ext cx="5056188" cy="503973"/>
          </a:xfrm>
          <a:custGeom>
            <a:avLst/>
            <a:gdLst>
              <a:gd name="T0" fmla="*/ 0 w 1936750"/>
              <a:gd name="T1" fmla="*/ 869950 h 435016"/>
              <a:gd name="T2" fmla="*/ 1365141 w 1936750"/>
              <a:gd name="T3" fmla="*/ 82 h 435016"/>
              <a:gd name="T4" fmla="*/ 6472347 w 1936750"/>
              <a:gd name="T5" fmla="*/ 82 h 435016"/>
              <a:gd name="T6" fmla="*/ 7837488 w 1936750"/>
              <a:gd name="T7" fmla="*/ 869950 h 435016"/>
              <a:gd name="T8" fmla="*/ 0 w 1936750"/>
              <a:gd name="T9" fmla="*/ 869950 h 435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6750"/>
              <a:gd name="T16" fmla="*/ 0 h 435016"/>
              <a:gd name="T17" fmla="*/ 1936750 w 1936750"/>
              <a:gd name="T18" fmla="*/ 435016 h 4350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6750" h="435016">
                <a:moveTo>
                  <a:pt x="0" y="435016"/>
                </a:moveTo>
                <a:cubicBezTo>
                  <a:pt x="201348" y="315424"/>
                  <a:pt x="110597" y="-4192"/>
                  <a:pt x="337345" y="41"/>
                </a:cubicBezTo>
                <a:lnTo>
                  <a:pt x="1599405" y="41"/>
                </a:lnTo>
                <a:cubicBezTo>
                  <a:pt x="1838853" y="-1017"/>
                  <a:pt x="1729052" y="305899"/>
                  <a:pt x="1936750" y="435016"/>
                </a:cubicBezTo>
                <a:lnTo>
                  <a:pt x="0" y="435016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文本框 13"/>
          <p:cNvSpPr>
            <a:spLocks noChangeArrowheads="1"/>
          </p:cNvSpPr>
          <p:nvPr/>
        </p:nvSpPr>
        <p:spPr bwMode="auto">
          <a:xfrm>
            <a:off x="1413283" y="6255589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电子工业出版社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2" y="130632"/>
            <a:ext cx="12192003" cy="586926"/>
            <a:chOff x="-2" y="130632"/>
            <a:chExt cx="12192003" cy="586926"/>
          </a:xfrm>
        </p:grpSpPr>
        <p:sp>
          <p:nvSpPr>
            <p:cNvPr id="2" name="矩形 1"/>
            <p:cNvSpPr/>
            <p:nvPr/>
          </p:nvSpPr>
          <p:spPr bwMode="auto">
            <a:xfrm>
              <a:off x="-2" y="192886"/>
              <a:ext cx="12192001" cy="5246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0" y="130632"/>
              <a:ext cx="12192001" cy="524672"/>
            </a:xfrm>
            <a:prstGeom prst="rect">
              <a:avLst/>
            </a:pr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PHP</a:t>
              </a:r>
              <a:r>
                <a:rPr lang="zh-CN" altLang="en-US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程序设计基础教程                                     </a:t>
              </a:r>
              <a:r>
                <a:rPr lang="zh-CN" altLang="en-US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章</a:t>
              </a:r>
              <a:endParaRPr lang="zh-CN" altLang="en-US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56" name="文本框 13"/>
          <p:cNvSpPr>
            <a:spLocks noChangeArrowheads="1"/>
          </p:cNvSpPr>
          <p:nvPr/>
        </p:nvSpPr>
        <p:spPr bwMode="auto">
          <a:xfrm>
            <a:off x="8802132" y="6255589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主编：林世鑫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5" y="232230"/>
            <a:ext cx="344286" cy="335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6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6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052" grpId="0" animBg="1"/>
      <p:bldP spid="2054" grpId="0" animBg="1"/>
      <p:bldP spid="2055" grpId="0"/>
      <p:bldP spid="12" grpId="0" animBg="1"/>
      <p:bldP spid="11" grpId="0"/>
      <p:bldP spid="20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8028726" y="197299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41470" y="132874"/>
            <a:ext cx="458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、字符串型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20390"/>
              </p:ext>
            </p:extLst>
          </p:nvPr>
        </p:nvGraphicFramePr>
        <p:xfrm>
          <a:off x="754418" y="1048918"/>
          <a:ext cx="10969009" cy="10929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40590"/>
                <a:gridCol w="4481764"/>
                <a:gridCol w="5246655"/>
              </a:tblGrid>
              <a:tr h="464408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单引号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双引号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628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变量符</a:t>
                      </a:r>
                      <a:r>
                        <a:rPr lang="en-US" altLang="zh-CN" sz="2000" dirty="0" smtClean="0"/>
                        <a:t>$</a:t>
                      </a:r>
                      <a:endParaRPr lang="zh-CN" altLang="en-US" sz="2000" dirty="0">
                        <a:solidFill>
                          <a:srgbClr val="00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不识别</a:t>
                      </a:r>
                      <a:endParaRPr lang="zh-CN" altLang="en-US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识别</a:t>
                      </a:r>
                      <a:endParaRPr lang="zh-CN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圆角矩形 8"/>
          <p:cNvSpPr>
            <a:spLocks noChangeArrowheads="1"/>
          </p:cNvSpPr>
          <p:nvPr/>
        </p:nvSpPr>
        <p:spPr bwMode="auto">
          <a:xfrm>
            <a:off x="730439" y="3141518"/>
            <a:ext cx="962969" cy="661848"/>
          </a:xfrm>
          <a:prstGeom prst="roundRect">
            <a:avLst>
              <a:gd name="adj" fmla="val 10588"/>
            </a:avLst>
          </a:prstGeom>
          <a:noFill/>
          <a:ln w="12700">
            <a:noFill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6980" y="2350803"/>
            <a:ext cx="10981408" cy="4322951"/>
            <a:chOff x="736980" y="2350803"/>
            <a:chExt cx="5877436" cy="4322951"/>
          </a:xfrm>
        </p:grpSpPr>
        <p:grpSp>
          <p:nvGrpSpPr>
            <p:cNvPr id="5" name="组合 4"/>
            <p:cNvGrpSpPr/>
            <p:nvPr/>
          </p:nvGrpSpPr>
          <p:grpSpPr>
            <a:xfrm>
              <a:off x="736980" y="2350803"/>
              <a:ext cx="5877436" cy="4322951"/>
              <a:chOff x="2006221" y="2350804"/>
              <a:chExt cx="9728011" cy="1452562"/>
            </a:xfrm>
            <a:solidFill>
              <a:srgbClr val="1E3A1A"/>
            </a:solidFill>
          </p:grpSpPr>
          <p:sp>
            <p:nvSpPr>
              <p:cNvPr id="9" name="圆角矩形 6"/>
              <p:cNvSpPr>
                <a:spLocks noChangeArrowheads="1"/>
              </p:cNvSpPr>
              <p:nvPr/>
            </p:nvSpPr>
            <p:spPr bwMode="auto">
              <a:xfrm>
                <a:off x="2006221" y="2350804"/>
                <a:ext cx="9728011" cy="1452562"/>
              </a:xfrm>
              <a:prstGeom prst="roundRect">
                <a:avLst>
                  <a:gd name="adj" fmla="val 3139"/>
                </a:avLst>
              </a:prstGeom>
              <a:grpFill/>
              <a:ln w="12700">
                <a:solidFill>
                  <a:srgbClr val="0E8146"/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" name="图片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13677" y="2413222"/>
                <a:ext cx="859443" cy="2837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文本框 17"/>
            <p:cNvSpPr>
              <a:spLocks noChangeArrowheads="1"/>
            </p:cNvSpPr>
            <p:nvPr/>
          </p:nvSpPr>
          <p:spPr bwMode="auto">
            <a:xfrm>
              <a:off x="1069934" y="3003492"/>
              <a:ext cx="40427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i="1" spc="6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  <a:endParaRPr lang="zh-CN" altLang="en-US" sz="2000" b="1" i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4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6513343" y="3671669"/>
            <a:ext cx="4935730" cy="1802808"/>
          </a:xfrm>
          <a:prstGeom prst="rect">
            <a:avLst/>
          </a:prstGeom>
        </p:spPr>
      </p:pic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1736742" y="3380948"/>
            <a:ext cx="4286388" cy="282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&lt;?</a:t>
            </a:r>
            <a:r>
              <a:rPr lang="en-US" altLang="zh-CN" sz="2400" dirty="0" err="1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endParaRPr lang="en-US" altLang="zh-CN" sz="2400" dirty="0" smtClean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  $A=50;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  echo 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'123$A'."&lt;</a:t>
            </a:r>
            <a:r>
              <a:rPr lang="en-US" altLang="zh-CN" sz="2400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br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&gt;";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  echo 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"PHP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程序设计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$A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";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?&gt;</a:t>
            </a:r>
            <a:endParaRPr lang="en-US" altLang="zh-CN" sz="24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27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 tmFilter="0,0; .5, 1; 1, 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5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 tmFilter="0,0; .5, 1; 1, 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25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 tmFilter="0,0; .5, 1; 1, 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25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 tmFilter="0,0; .5, 1; 1, 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5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 tmFilter="0,0; .5, 1; 1, 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8028726" y="197299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41470" y="132874"/>
            <a:ext cx="458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、字符串型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40871"/>
              </p:ext>
            </p:extLst>
          </p:nvPr>
        </p:nvGraphicFramePr>
        <p:xfrm>
          <a:off x="754418" y="1048918"/>
          <a:ext cx="10969009" cy="10929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40590"/>
                <a:gridCol w="4481764"/>
                <a:gridCol w="5246655"/>
              </a:tblGrid>
              <a:tr h="464408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单引号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双引号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628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9900"/>
                          </a:solidFill>
                        </a:rPr>
                        <a:t>转义符</a:t>
                      </a:r>
                      <a:endParaRPr lang="zh-CN" altLang="en-US" sz="2000" dirty="0">
                        <a:solidFill>
                          <a:srgbClr val="00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输出单引号时需要转义</a:t>
                      </a:r>
                      <a:endParaRPr lang="zh-CN" altLang="en-US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输出特殊字符时需要转义：</a:t>
                      </a:r>
                      <a:r>
                        <a:rPr lang="en-US" altLang="zh-CN" sz="2000" dirty="0" smtClean="0"/>
                        <a:t>\n  \r  \t  \  $  “</a:t>
                      </a:r>
                      <a:endParaRPr lang="zh-CN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圆角矩形 8"/>
          <p:cNvSpPr>
            <a:spLocks noChangeArrowheads="1"/>
          </p:cNvSpPr>
          <p:nvPr/>
        </p:nvSpPr>
        <p:spPr bwMode="auto">
          <a:xfrm>
            <a:off x="730439" y="3141518"/>
            <a:ext cx="962969" cy="661848"/>
          </a:xfrm>
          <a:prstGeom prst="roundRect">
            <a:avLst>
              <a:gd name="adj" fmla="val 10588"/>
            </a:avLst>
          </a:prstGeom>
          <a:noFill/>
          <a:ln w="12700">
            <a:noFill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6980" y="2350803"/>
            <a:ext cx="10981408" cy="4322951"/>
            <a:chOff x="736980" y="2350803"/>
            <a:chExt cx="5877436" cy="4322951"/>
          </a:xfrm>
        </p:grpSpPr>
        <p:grpSp>
          <p:nvGrpSpPr>
            <p:cNvPr id="5" name="组合 4"/>
            <p:cNvGrpSpPr/>
            <p:nvPr/>
          </p:nvGrpSpPr>
          <p:grpSpPr>
            <a:xfrm>
              <a:off x="736980" y="2350803"/>
              <a:ext cx="5877436" cy="4322951"/>
              <a:chOff x="2006221" y="2350804"/>
              <a:chExt cx="9728011" cy="1452562"/>
            </a:xfrm>
            <a:solidFill>
              <a:srgbClr val="1E3A1A"/>
            </a:solidFill>
          </p:grpSpPr>
          <p:sp>
            <p:nvSpPr>
              <p:cNvPr id="9" name="圆角矩形 6"/>
              <p:cNvSpPr>
                <a:spLocks noChangeArrowheads="1"/>
              </p:cNvSpPr>
              <p:nvPr/>
            </p:nvSpPr>
            <p:spPr bwMode="auto">
              <a:xfrm>
                <a:off x="2006221" y="2350804"/>
                <a:ext cx="9728011" cy="1452562"/>
              </a:xfrm>
              <a:prstGeom prst="roundRect">
                <a:avLst>
                  <a:gd name="adj" fmla="val 3139"/>
                </a:avLst>
              </a:prstGeom>
              <a:grpFill/>
              <a:ln w="12700">
                <a:solidFill>
                  <a:srgbClr val="0E8146"/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" name="图片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13677" y="2413222"/>
                <a:ext cx="859443" cy="2837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文本框 17"/>
            <p:cNvSpPr>
              <a:spLocks noChangeArrowheads="1"/>
            </p:cNvSpPr>
            <p:nvPr/>
          </p:nvSpPr>
          <p:spPr bwMode="auto">
            <a:xfrm>
              <a:off x="1069934" y="3003492"/>
              <a:ext cx="40427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i="1" spc="6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  <a:endParaRPr lang="zh-CN" altLang="en-US" sz="2000" b="1" i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1211923" y="3692955"/>
            <a:ext cx="4507286" cy="220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&lt;?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endParaRPr lang="en-US" altLang="zh-CN" dirty="0" smtClean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  echo '</a:t>
            </a:r>
            <a:r>
              <a:rPr lang="en-US" altLang="zh-CN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中可以用单引号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\'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定义字符串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';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  echo 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"&lt;</a:t>
            </a:r>
            <a:r>
              <a:rPr lang="en-US" altLang="zh-CN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br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&gt;";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  echo 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en-US" altLang="zh-CN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中可以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用双号号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\"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定义字符串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";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?&gt;</a:t>
            </a:r>
            <a:endParaRPr lang="en-US" altLang="zh-CN" dirty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6" name="图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5972605" y="3692955"/>
            <a:ext cx="5575033" cy="193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76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 tmFilter="0,0; .5, 1; 1, 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5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 tmFilter="0,0; .5, 1; 1, 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75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 tmFilter="0,0; .5, 1; 1, 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75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 tmFilter="0,0; .5, 1; 1, 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 tmFilter="0,0; .5, 1; 1, 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8028726" y="197299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41470" y="132874"/>
            <a:ext cx="458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、字符串型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54418" y="1048918"/>
          <a:ext cx="10969009" cy="10929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40590"/>
                <a:gridCol w="4481764"/>
                <a:gridCol w="5246655"/>
              </a:tblGrid>
              <a:tr h="464408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单引号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双引号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628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9900"/>
                          </a:solidFill>
                        </a:rPr>
                        <a:t>转义符</a:t>
                      </a:r>
                      <a:endParaRPr lang="zh-CN" altLang="en-US" sz="2000" dirty="0">
                        <a:solidFill>
                          <a:srgbClr val="00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输出单引号时需要转义</a:t>
                      </a:r>
                      <a:endParaRPr lang="zh-CN" altLang="en-US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输出特殊字符时需要转义：</a:t>
                      </a:r>
                      <a:r>
                        <a:rPr lang="en-US" altLang="zh-CN" sz="2000" dirty="0" smtClean="0"/>
                        <a:t>\n  \r  \t  \  $  “</a:t>
                      </a:r>
                      <a:endParaRPr lang="zh-CN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圆角矩形 8"/>
          <p:cNvSpPr>
            <a:spLocks noChangeArrowheads="1"/>
          </p:cNvSpPr>
          <p:nvPr/>
        </p:nvSpPr>
        <p:spPr bwMode="auto">
          <a:xfrm>
            <a:off x="730439" y="3141518"/>
            <a:ext cx="962969" cy="661848"/>
          </a:xfrm>
          <a:prstGeom prst="roundRect">
            <a:avLst>
              <a:gd name="adj" fmla="val 10588"/>
            </a:avLst>
          </a:prstGeom>
          <a:noFill/>
          <a:ln w="12700">
            <a:noFill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6980" y="2350803"/>
            <a:ext cx="10981408" cy="4322951"/>
            <a:chOff x="736980" y="2350803"/>
            <a:chExt cx="5877436" cy="4322951"/>
          </a:xfrm>
        </p:grpSpPr>
        <p:grpSp>
          <p:nvGrpSpPr>
            <p:cNvPr id="5" name="组合 4"/>
            <p:cNvGrpSpPr/>
            <p:nvPr/>
          </p:nvGrpSpPr>
          <p:grpSpPr>
            <a:xfrm>
              <a:off x="736980" y="2350803"/>
              <a:ext cx="5877436" cy="4322951"/>
              <a:chOff x="2006221" y="2350804"/>
              <a:chExt cx="9728011" cy="1452562"/>
            </a:xfrm>
            <a:solidFill>
              <a:srgbClr val="1E3A1A"/>
            </a:solidFill>
          </p:grpSpPr>
          <p:sp>
            <p:nvSpPr>
              <p:cNvPr id="9" name="圆角矩形 6"/>
              <p:cNvSpPr>
                <a:spLocks noChangeArrowheads="1"/>
              </p:cNvSpPr>
              <p:nvPr/>
            </p:nvSpPr>
            <p:spPr bwMode="auto">
              <a:xfrm>
                <a:off x="2006221" y="2350804"/>
                <a:ext cx="9728011" cy="1452562"/>
              </a:xfrm>
              <a:prstGeom prst="roundRect">
                <a:avLst>
                  <a:gd name="adj" fmla="val 3139"/>
                </a:avLst>
              </a:prstGeom>
              <a:grpFill/>
              <a:ln w="12700">
                <a:solidFill>
                  <a:srgbClr val="0E8146"/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" name="图片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13677" y="2413222"/>
                <a:ext cx="859443" cy="2837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文本框 17"/>
            <p:cNvSpPr>
              <a:spLocks noChangeArrowheads="1"/>
            </p:cNvSpPr>
            <p:nvPr/>
          </p:nvSpPr>
          <p:spPr bwMode="auto">
            <a:xfrm>
              <a:off x="1069934" y="3003492"/>
              <a:ext cx="40427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i="1" spc="6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  <a:endParaRPr lang="zh-CN" altLang="en-US" sz="2000" b="1" i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1101150" y="3778627"/>
            <a:ext cx="4507286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&lt;?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   echo 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中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\n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表示换行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";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?&gt;</a:t>
            </a:r>
            <a:endParaRPr lang="en-US" altLang="zh-CN" sz="20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图片 16"/>
          <p:cNvPicPr/>
          <p:nvPr/>
        </p:nvPicPr>
        <p:blipFill>
          <a:blip r:embed="rId4"/>
          <a:stretch>
            <a:fillRect/>
          </a:stretch>
        </p:blipFill>
        <p:spPr>
          <a:xfrm>
            <a:off x="5136391" y="3633546"/>
            <a:ext cx="6013830" cy="165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84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 tmFilter="0,0; .5, 1; 1, 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5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 tmFilter="0,0; .5, 1; 1, 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 tmFilter="0,0; .5, 1; 1, 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8028726" y="197299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41470" y="132874"/>
            <a:ext cx="458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、字符串型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54418" y="1048918"/>
          <a:ext cx="10969009" cy="10929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40590"/>
                <a:gridCol w="4481764"/>
                <a:gridCol w="5246655"/>
              </a:tblGrid>
              <a:tr h="464408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单引号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双引号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628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9900"/>
                          </a:solidFill>
                        </a:rPr>
                        <a:t>转义符</a:t>
                      </a:r>
                      <a:endParaRPr lang="zh-CN" altLang="en-US" sz="2000" dirty="0">
                        <a:solidFill>
                          <a:srgbClr val="00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输出单引号时需要转义</a:t>
                      </a:r>
                      <a:endParaRPr lang="zh-CN" altLang="en-US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输出特殊字符时需要转义：</a:t>
                      </a:r>
                      <a:r>
                        <a:rPr lang="en-US" altLang="zh-CN" sz="2000" dirty="0" smtClean="0"/>
                        <a:t>\n  \r  \t  \  $  “</a:t>
                      </a:r>
                      <a:endParaRPr lang="zh-CN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圆角矩形 8"/>
          <p:cNvSpPr>
            <a:spLocks noChangeArrowheads="1"/>
          </p:cNvSpPr>
          <p:nvPr/>
        </p:nvSpPr>
        <p:spPr bwMode="auto">
          <a:xfrm>
            <a:off x="730439" y="3141518"/>
            <a:ext cx="962969" cy="661848"/>
          </a:xfrm>
          <a:prstGeom prst="roundRect">
            <a:avLst>
              <a:gd name="adj" fmla="val 10588"/>
            </a:avLst>
          </a:prstGeom>
          <a:noFill/>
          <a:ln w="12700">
            <a:noFill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6980" y="2350803"/>
            <a:ext cx="10981408" cy="4322951"/>
            <a:chOff x="736980" y="2350803"/>
            <a:chExt cx="5877436" cy="4322951"/>
          </a:xfrm>
        </p:grpSpPr>
        <p:grpSp>
          <p:nvGrpSpPr>
            <p:cNvPr id="5" name="组合 4"/>
            <p:cNvGrpSpPr/>
            <p:nvPr/>
          </p:nvGrpSpPr>
          <p:grpSpPr>
            <a:xfrm>
              <a:off x="736980" y="2350803"/>
              <a:ext cx="5877436" cy="4322951"/>
              <a:chOff x="2006221" y="2350804"/>
              <a:chExt cx="9728011" cy="1452562"/>
            </a:xfrm>
            <a:solidFill>
              <a:srgbClr val="1E3A1A"/>
            </a:solidFill>
          </p:grpSpPr>
          <p:sp>
            <p:nvSpPr>
              <p:cNvPr id="9" name="圆角矩形 6"/>
              <p:cNvSpPr>
                <a:spLocks noChangeArrowheads="1"/>
              </p:cNvSpPr>
              <p:nvPr/>
            </p:nvSpPr>
            <p:spPr bwMode="auto">
              <a:xfrm>
                <a:off x="2006221" y="2350804"/>
                <a:ext cx="9728011" cy="1452562"/>
              </a:xfrm>
              <a:prstGeom prst="roundRect">
                <a:avLst>
                  <a:gd name="adj" fmla="val 3139"/>
                </a:avLst>
              </a:prstGeom>
              <a:grpFill/>
              <a:ln w="12700">
                <a:solidFill>
                  <a:srgbClr val="0E8146"/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" name="图片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13677" y="2413222"/>
                <a:ext cx="859443" cy="2837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文本框 17"/>
            <p:cNvSpPr>
              <a:spLocks noChangeArrowheads="1"/>
            </p:cNvSpPr>
            <p:nvPr/>
          </p:nvSpPr>
          <p:spPr bwMode="auto">
            <a:xfrm>
              <a:off x="1069934" y="3003492"/>
              <a:ext cx="40427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i="1" spc="6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  <a:endParaRPr lang="zh-CN" altLang="en-US" sz="2000" b="1" i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1101150" y="3778627"/>
            <a:ext cx="4507286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&lt;?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   echo "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中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\\n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表示换行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";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?&gt;</a:t>
            </a:r>
            <a:endParaRPr lang="en-US" altLang="zh-CN" sz="20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6" name="图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5330481" y="3778626"/>
            <a:ext cx="6024455" cy="1625887"/>
          </a:xfrm>
          <a:prstGeom prst="rect">
            <a:avLst/>
          </a:prstGeom>
        </p:spPr>
      </p:pic>
      <p:sp>
        <p:nvSpPr>
          <p:cNvPr id="19" name="矩形 15"/>
          <p:cNvSpPr>
            <a:spLocks noChangeArrowheads="1"/>
          </p:cNvSpPr>
          <p:nvPr/>
        </p:nvSpPr>
        <p:spPr bwMode="auto">
          <a:xfrm>
            <a:off x="1080236" y="3572262"/>
            <a:ext cx="5206673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&lt;?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   echo '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中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\n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表示换行，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\r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表示回车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';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?&gt;</a:t>
            </a:r>
            <a:endParaRPr lang="en-US" altLang="zh-CN" sz="20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" name="图片 19"/>
          <p:cNvPicPr/>
          <p:nvPr/>
        </p:nvPicPr>
        <p:blipFill>
          <a:blip r:embed="rId5"/>
          <a:stretch>
            <a:fillRect/>
          </a:stretch>
        </p:blipFill>
        <p:spPr>
          <a:xfrm>
            <a:off x="5379386" y="4731023"/>
            <a:ext cx="6007958" cy="16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3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 tmFilter="0,0; .5, 1; 1, 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 tmFilter="0,0; .5, 1; 1, 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 tmFilter="0,0; .5, 1; 1, 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47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48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6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53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54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6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59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60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00"/>
                            </p:stCondLst>
                            <p:childTnLst>
                              <p:par>
                                <p:cTn id="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 tmFilter="0,0; .5, 1; 1, 1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"/>
                            </p:stCondLst>
                            <p:childTnLst>
                              <p:par>
                                <p:cTn id="7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 tmFilter="0,0; .5, 1; 1, 1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"/>
                            </p:stCondLst>
                            <p:childTnLst>
                              <p:par>
                                <p:cTn id="8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 tmFilter="0,0; .5, 1; 1, 1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1" grpId="1" build="allAtOnce"/>
      <p:bldP spid="1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8028726" y="197299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41470" y="132874"/>
            <a:ext cx="458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、字符串型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8"/>
          <p:cNvSpPr>
            <a:spLocks noChangeArrowheads="1"/>
          </p:cNvSpPr>
          <p:nvPr/>
        </p:nvSpPr>
        <p:spPr bwMode="auto">
          <a:xfrm>
            <a:off x="730439" y="3141518"/>
            <a:ext cx="962969" cy="661848"/>
          </a:xfrm>
          <a:prstGeom prst="roundRect">
            <a:avLst>
              <a:gd name="adj" fmla="val 10588"/>
            </a:avLst>
          </a:prstGeom>
          <a:noFill/>
          <a:ln w="12700">
            <a:noFill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6980" y="1842449"/>
            <a:ext cx="10981408" cy="4831306"/>
            <a:chOff x="736980" y="2350803"/>
            <a:chExt cx="5877436" cy="4322951"/>
          </a:xfrm>
        </p:grpSpPr>
        <p:grpSp>
          <p:nvGrpSpPr>
            <p:cNvPr id="5" name="组合 4"/>
            <p:cNvGrpSpPr/>
            <p:nvPr/>
          </p:nvGrpSpPr>
          <p:grpSpPr>
            <a:xfrm>
              <a:off x="736980" y="2350803"/>
              <a:ext cx="5877436" cy="4322951"/>
              <a:chOff x="2006221" y="2350804"/>
              <a:chExt cx="9728011" cy="1452562"/>
            </a:xfrm>
            <a:solidFill>
              <a:srgbClr val="1E3A1A"/>
            </a:solidFill>
          </p:grpSpPr>
          <p:sp>
            <p:nvSpPr>
              <p:cNvPr id="9" name="圆角矩形 6"/>
              <p:cNvSpPr>
                <a:spLocks noChangeArrowheads="1"/>
              </p:cNvSpPr>
              <p:nvPr/>
            </p:nvSpPr>
            <p:spPr bwMode="auto">
              <a:xfrm>
                <a:off x="2006221" y="2350804"/>
                <a:ext cx="9728011" cy="1452562"/>
              </a:xfrm>
              <a:prstGeom prst="roundRect">
                <a:avLst>
                  <a:gd name="adj" fmla="val 3139"/>
                </a:avLst>
              </a:prstGeom>
              <a:grpFill/>
              <a:ln w="12700">
                <a:solidFill>
                  <a:srgbClr val="0E8146"/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" name="图片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13677" y="2413222"/>
                <a:ext cx="859443" cy="2404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文本框 17"/>
            <p:cNvSpPr>
              <a:spLocks noChangeArrowheads="1"/>
            </p:cNvSpPr>
            <p:nvPr/>
          </p:nvSpPr>
          <p:spPr bwMode="auto">
            <a:xfrm>
              <a:off x="1071396" y="2966651"/>
              <a:ext cx="315142" cy="367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i="1" spc="6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  <a:endParaRPr lang="zh-CN" altLang="en-US" sz="2000" b="1" i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1101150" y="3086130"/>
            <a:ext cx="4507286" cy="289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&lt;?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$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A="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我是中国人，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";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     $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B="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我爱中国！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";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     $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C=$A.$B;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     echo 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$C;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?&gt;</a:t>
            </a:r>
            <a:endParaRPr lang="en-US" altLang="zh-CN" sz="20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6980" y="1186212"/>
            <a:ext cx="8622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两个字符串可以使用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“.”</a:t>
            </a:r>
            <a:r>
              <a:rPr lang="zh-CN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连接合并成为一个字符串。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pic>
        <p:nvPicPr>
          <p:cNvPr id="18" name="图片 17"/>
          <p:cNvPicPr/>
          <p:nvPr/>
        </p:nvPicPr>
        <p:blipFill>
          <a:blip r:embed="rId4"/>
          <a:stretch>
            <a:fillRect/>
          </a:stretch>
        </p:blipFill>
        <p:spPr>
          <a:xfrm>
            <a:off x="5614977" y="3313751"/>
            <a:ext cx="5633219" cy="16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19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 tmFilter="0,0; .5, 1; 1, 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 tmFilter="0,0; .5, 1; 1, 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75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 tmFilter="0,0; .5, 1; 1, 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75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 tmFilter="0,0; .5, 1; 1, 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325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 tmFilter="0,0; .5, 1; 1, 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25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 tmFilter="0,0; .5, 1; 1, 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8028726" y="197299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41470" y="132874"/>
            <a:ext cx="458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、字符串型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1069" y="1129110"/>
            <a:ext cx="1070656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如果需要用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echo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语句输出大篇幅的字符串，且字符串中含有大量的单引号与</a:t>
            </a:r>
            <a:r>
              <a:rPr lang="zh-CN" altLang="en-US" sz="24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双引号。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此时，无论使用单引号还是双引号来定义这些字符串，都相当不便，需要进行大量的转义处理</a:t>
            </a:r>
            <a:r>
              <a:rPr lang="zh-CN" altLang="en-US" sz="24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。可以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的字符串界定符“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&lt;&lt;&lt;”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来解决以上不便。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字符串界定符的语法格式如下：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echo &lt;&lt;&lt;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界定符名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字符串内容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界定符名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0E8146"/>
                </a:solidFill>
              </a:rPr>
              <a:t>界定符名可以自定义，遵守</a:t>
            </a:r>
            <a:r>
              <a:rPr lang="en-US" altLang="zh-CN" sz="2400" b="1" dirty="0" err="1">
                <a:solidFill>
                  <a:srgbClr val="0E8146"/>
                </a:solidFill>
              </a:rPr>
              <a:t>php</a:t>
            </a:r>
            <a:r>
              <a:rPr lang="zh-CN" altLang="zh-CN" sz="2400" b="1" dirty="0">
                <a:solidFill>
                  <a:srgbClr val="0E8146"/>
                </a:solidFill>
              </a:rPr>
              <a:t>的变量命名规则</a:t>
            </a:r>
            <a:r>
              <a:rPr lang="zh-CN" altLang="zh-CN" sz="2400" b="1" dirty="0" smtClean="0">
                <a:solidFill>
                  <a:srgbClr val="0E8146"/>
                </a:solidFill>
              </a:rPr>
              <a:t>，不</a:t>
            </a:r>
            <a:r>
              <a:rPr lang="zh-CN" altLang="zh-CN" sz="2400" b="1" dirty="0">
                <a:solidFill>
                  <a:srgbClr val="0E8146"/>
                </a:solidFill>
              </a:rPr>
              <a:t>需要用</a:t>
            </a:r>
            <a:r>
              <a:rPr lang="en-US" altLang="zh-CN" sz="2400" b="1" dirty="0">
                <a:solidFill>
                  <a:srgbClr val="0E8146"/>
                </a:solidFill>
              </a:rPr>
              <a:t>$</a:t>
            </a:r>
            <a:r>
              <a:rPr lang="zh-CN" altLang="zh-CN" sz="2400" b="1" dirty="0">
                <a:solidFill>
                  <a:srgbClr val="0E8146"/>
                </a:solidFill>
              </a:rPr>
              <a:t>号</a:t>
            </a:r>
            <a:r>
              <a:rPr lang="zh-CN" altLang="zh-CN" sz="2400" b="1" dirty="0" smtClean="0">
                <a:solidFill>
                  <a:srgbClr val="0E8146"/>
                </a:solidFill>
              </a:rPr>
              <a:t>。</a:t>
            </a:r>
            <a:endParaRPr lang="en-US" altLang="zh-CN" sz="2400" b="1" dirty="0" smtClean="0">
              <a:solidFill>
                <a:srgbClr val="0E814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400" b="1" dirty="0" smtClean="0">
                <a:solidFill>
                  <a:srgbClr val="0E8146"/>
                </a:solidFill>
              </a:rPr>
              <a:t>界定</a:t>
            </a:r>
            <a:r>
              <a:rPr lang="zh-CN" altLang="zh-CN" sz="2400" b="1" dirty="0">
                <a:solidFill>
                  <a:srgbClr val="0E8146"/>
                </a:solidFill>
              </a:rPr>
              <a:t>符名所在的行，必须顶格写，不能包括其它任何字符（包括空格）。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0E8146"/>
                </a:solidFill>
              </a:rPr>
              <a:t>在界符名范围内的所有内容，都依照其原本的含义与格式输出，不再需要转义单引号与双引号。</a:t>
            </a:r>
            <a:endParaRPr lang="en-US" altLang="zh-CN" sz="2400" b="1" dirty="0">
              <a:solidFill>
                <a:srgbClr val="0E8146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663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8028726" y="197299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41470" y="132874"/>
            <a:ext cx="458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、字符串型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8"/>
          <p:cNvSpPr>
            <a:spLocks noChangeArrowheads="1"/>
          </p:cNvSpPr>
          <p:nvPr/>
        </p:nvSpPr>
        <p:spPr bwMode="auto">
          <a:xfrm>
            <a:off x="730439" y="3141518"/>
            <a:ext cx="962969" cy="661848"/>
          </a:xfrm>
          <a:prstGeom prst="roundRect">
            <a:avLst>
              <a:gd name="adj" fmla="val 10588"/>
            </a:avLst>
          </a:prstGeom>
          <a:noFill/>
          <a:ln w="12700">
            <a:noFill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0439" y="1643841"/>
            <a:ext cx="10981408" cy="4831306"/>
            <a:chOff x="736980" y="2350803"/>
            <a:chExt cx="5877436" cy="4322951"/>
          </a:xfrm>
        </p:grpSpPr>
        <p:grpSp>
          <p:nvGrpSpPr>
            <p:cNvPr id="5" name="组合 4"/>
            <p:cNvGrpSpPr/>
            <p:nvPr/>
          </p:nvGrpSpPr>
          <p:grpSpPr>
            <a:xfrm>
              <a:off x="736980" y="2350803"/>
              <a:ext cx="5877436" cy="4322951"/>
              <a:chOff x="2006221" y="2350804"/>
              <a:chExt cx="9728011" cy="1452562"/>
            </a:xfrm>
            <a:solidFill>
              <a:srgbClr val="1E3A1A"/>
            </a:solidFill>
          </p:grpSpPr>
          <p:sp>
            <p:nvSpPr>
              <p:cNvPr id="9" name="圆角矩形 6"/>
              <p:cNvSpPr>
                <a:spLocks noChangeArrowheads="1"/>
              </p:cNvSpPr>
              <p:nvPr/>
            </p:nvSpPr>
            <p:spPr bwMode="auto">
              <a:xfrm>
                <a:off x="2006221" y="2350804"/>
                <a:ext cx="9728011" cy="1452562"/>
              </a:xfrm>
              <a:prstGeom prst="roundRect">
                <a:avLst>
                  <a:gd name="adj" fmla="val 3139"/>
                </a:avLst>
              </a:prstGeom>
              <a:grpFill/>
              <a:ln w="12700">
                <a:solidFill>
                  <a:srgbClr val="0E8146"/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" name="图片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13677" y="2413222"/>
                <a:ext cx="859443" cy="2404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文本框 17"/>
            <p:cNvSpPr>
              <a:spLocks noChangeArrowheads="1"/>
            </p:cNvSpPr>
            <p:nvPr/>
          </p:nvSpPr>
          <p:spPr bwMode="auto">
            <a:xfrm>
              <a:off x="1071396" y="2966651"/>
              <a:ext cx="315142" cy="367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i="1" spc="6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  <a:endParaRPr lang="zh-CN" altLang="en-US" sz="2000" b="1" i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2685895" y="1984802"/>
            <a:ext cx="8493226" cy="435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3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&lt;?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endParaRPr lang="en-US" altLang="zh-CN" sz="2000" dirty="0">
              <a:solidFill>
                <a:srgbClr val="FF0000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ts val="33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$name</a:t>
            </a:r>
            <a:r>
              <a:rPr lang="en-US" altLang="zh-CN" sz="20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="</a:t>
            </a:r>
            <a:r>
              <a:rPr lang="zh-CN" altLang="en-US" sz="20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张小华</a:t>
            </a:r>
            <a:r>
              <a:rPr lang="en-US" altLang="zh-CN" sz="20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;    </a:t>
            </a:r>
            <a:r>
              <a:rPr lang="en-US" altLang="zh-CN" sz="2000" dirty="0">
                <a:solidFill>
                  <a:srgbClr val="00B0F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$age=18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;    </a:t>
            </a:r>
            <a:r>
              <a:rPr lang="en-US" altLang="zh-CN" sz="2000" dirty="0">
                <a:solidFill>
                  <a:srgbClr val="00B0F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$sex=</a:t>
            </a:r>
            <a:r>
              <a:rPr lang="en-US" altLang="zh-CN" sz="20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男</a:t>
            </a:r>
            <a:r>
              <a:rPr lang="en-US" altLang="zh-CN" sz="20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en-US" altLang="zh-CN" sz="2000" dirty="0">
                <a:solidFill>
                  <a:srgbClr val="00B0F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echo&lt;&lt;&lt;AA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2000" dirty="0">
                <a:solidFill>
                  <a:srgbClr val="00FF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学生信息表</a:t>
            </a:r>
            <a:r>
              <a:rPr lang="en-US" altLang="zh-CN" sz="2000" dirty="0">
                <a:solidFill>
                  <a:srgbClr val="00B0F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</a:t>
            </a:r>
            <a:r>
              <a:rPr lang="en-US" altLang="zh-CN" sz="2000" dirty="0" err="1">
                <a:solidFill>
                  <a:srgbClr val="00B0F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br</a:t>
            </a:r>
            <a:r>
              <a:rPr lang="en-US" altLang="zh-CN" sz="2000" dirty="0">
                <a:solidFill>
                  <a:srgbClr val="00B0F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/&gt;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000" dirty="0">
                <a:solidFill>
                  <a:srgbClr val="00B0F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&lt;table width</a:t>
            </a:r>
            <a:r>
              <a:rPr lang="en-US" altLang="zh-CN" sz="2000" dirty="0">
                <a:solidFill>
                  <a:srgbClr val="FFC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="200"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border=</a:t>
            </a:r>
            <a:r>
              <a:rPr lang="en-US" altLang="zh-CN" sz="2000" dirty="0">
                <a:solidFill>
                  <a:srgbClr val="FFC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"1" 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cellspacing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=</a:t>
            </a:r>
            <a:r>
              <a:rPr lang="en-US" altLang="zh-CN" sz="2000" dirty="0">
                <a:solidFill>
                  <a:srgbClr val="FFC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"0" 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cellpadding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=</a:t>
            </a:r>
            <a:r>
              <a:rPr lang="en-US" altLang="zh-CN" sz="2000" dirty="0">
                <a:solidFill>
                  <a:srgbClr val="FFC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"0"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&lt;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tr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&gt;    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&lt;td&gt;</a:t>
            </a:r>
            <a:r>
              <a:rPr lang="zh-CN" altLang="en-US" sz="2000" dirty="0">
                <a:solidFill>
                  <a:srgbClr val="00FF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姓名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&lt;/td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&gt;    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&lt;td&gt;</a:t>
            </a:r>
            <a:r>
              <a:rPr lang="zh-CN" altLang="en-US" sz="2000" dirty="0">
                <a:solidFill>
                  <a:srgbClr val="00FF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年龄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&lt;/td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&gt;    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&lt;td&gt;</a:t>
            </a:r>
            <a:r>
              <a:rPr lang="zh-CN" altLang="en-US" sz="2000" dirty="0">
                <a:solidFill>
                  <a:srgbClr val="00FF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性别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&lt;/td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&gt;  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&lt;/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tr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  &lt;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tr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&gt;    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&lt;td&gt;</a:t>
            </a:r>
            <a:r>
              <a:rPr lang="en-US" altLang="zh-CN" sz="2000" dirty="0">
                <a:solidFill>
                  <a:srgbClr val="00B0F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$name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&lt;/td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&gt;    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&lt;td&gt;</a:t>
            </a:r>
            <a:r>
              <a:rPr lang="en-US" altLang="zh-CN" sz="2000" dirty="0">
                <a:solidFill>
                  <a:srgbClr val="00B0F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$age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&lt;/td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&gt;    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&lt;td&gt;</a:t>
            </a:r>
            <a:r>
              <a:rPr lang="en-US" altLang="zh-CN" sz="2000" dirty="0">
                <a:solidFill>
                  <a:srgbClr val="00B0F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$sex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&lt;/td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&gt;  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&lt;/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tr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&gt;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&lt;/table&gt;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AA;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?&gt;</a:t>
            </a:r>
          </a:p>
        </p:txBody>
      </p:sp>
      <p:sp>
        <p:nvSpPr>
          <p:cNvPr id="16" name="TextBox 17"/>
          <p:cNvSpPr>
            <a:spLocks noChangeArrowheads="1"/>
          </p:cNvSpPr>
          <p:nvPr/>
        </p:nvSpPr>
        <p:spPr bwMode="auto">
          <a:xfrm>
            <a:off x="748637" y="967372"/>
            <a:ext cx="1785098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字符串界定符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图片 16"/>
          <p:cNvPicPr/>
          <p:nvPr/>
        </p:nvPicPr>
        <p:blipFill>
          <a:blip r:embed="rId4"/>
          <a:stretch>
            <a:fillRect/>
          </a:stretch>
        </p:blipFill>
        <p:spPr>
          <a:xfrm>
            <a:off x="3037374" y="2817197"/>
            <a:ext cx="6750808" cy="2690244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2772979" y="1643841"/>
            <a:ext cx="0" cy="48313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9287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 tmFilter="0,0; .5, 1; 1, 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 tmFilter="0,0; .5, 1; 1, 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 tmFilter="0,0; .5, 1; 1, 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25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 tmFilter="0,0; .5, 1; 1, 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 tmFilter="0,0; .5, 1; 1, 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175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 tmFilter="0,0; .5, 1; 1, 1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625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 tmFilter="0,0; .5, 1; 1, 1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 tmFilter="0,0; .5, 1; 1, 1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50"/>
                            </p:stCondLst>
                            <p:childTnLst>
                              <p:par>
                                <p:cTn id="7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 tmFilter="0,0; .5, 1; 1, 1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9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9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10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10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10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1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11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12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12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500"/>
                            </p:stCondLst>
                            <p:childTnLst>
                              <p:par>
                                <p:cTn id="12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12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1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657451" y="2744887"/>
            <a:ext cx="18774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布尔型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3.1.3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798410" y="1057488"/>
            <a:ext cx="2584450" cy="155979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0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649044" y="1203188"/>
            <a:ext cx="6266595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布尔型（</a:t>
            </a:r>
            <a:r>
              <a:rPr lang="en-US" altLang="zh-CN" sz="2400" dirty="0" err="1">
                <a:latin typeface="宋体" panose="02010600030101010101" pitchFamily="2" charset="-122"/>
              </a:rPr>
              <a:t>boolean</a:t>
            </a:r>
            <a:r>
              <a:rPr lang="zh-CN" altLang="en-US" sz="2400" dirty="0">
                <a:latin typeface="宋体" panose="02010600030101010101" pitchFamily="2" charset="-122"/>
              </a:rPr>
              <a:t>）也称逻辑型，是所有数据类型中，最简单的一种。它只有两种值：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</a:rPr>
              <a:t>（真）与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</a:rPr>
              <a:t>（假），并且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对这两个值，不区分大小写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</a:rPr>
              <a:t>在</a:t>
            </a:r>
            <a:r>
              <a:rPr lang="zh-CN" altLang="en-US" sz="2400" dirty="0">
                <a:latin typeface="宋体" panose="02010600030101010101" pitchFamily="2" charset="-122"/>
              </a:rPr>
              <a:t>程序设计中</a:t>
            </a:r>
            <a:r>
              <a:rPr lang="zh-CN" altLang="en-US" sz="2400" dirty="0" smtClean="0">
                <a:latin typeface="宋体" panose="02010600030101010101" pitchFamily="2" charset="-122"/>
              </a:rPr>
              <a:t>，一切</a:t>
            </a:r>
            <a:r>
              <a:rPr lang="zh-CN" altLang="en-US" sz="2400" dirty="0">
                <a:latin typeface="宋体" panose="02010600030101010101" pitchFamily="2" charset="-122"/>
              </a:rPr>
              <a:t>可以用“肯定”与“否定”来表达的问题，都可以</a:t>
            </a:r>
            <a:r>
              <a:rPr lang="zh-CN" altLang="en-US" sz="2400" dirty="0" smtClean="0">
                <a:latin typeface="宋体" panose="02010600030101010101" pitchFamily="2" charset="-122"/>
              </a:rPr>
              <a:t>用</a:t>
            </a:r>
            <a:r>
              <a:rPr lang="zh-CN" altLang="en-US" sz="2400" dirty="0">
                <a:latin typeface="宋体" panose="02010600030101010101" pitchFamily="2" charset="-122"/>
              </a:rPr>
              <a:t>布尔型数据</a:t>
            </a:r>
            <a:r>
              <a:rPr lang="zh-CN" altLang="en-US" sz="2400" dirty="0" smtClean="0">
                <a:latin typeface="宋体" panose="02010600030101010101" pitchFamily="2" charset="-122"/>
              </a:rPr>
              <a:t>这</a:t>
            </a:r>
            <a:r>
              <a:rPr lang="zh-CN" altLang="en-US" sz="2400" dirty="0">
                <a:latin typeface="宋体" panose="02010600030101010101" pitchFamily="2" charset="-122"/>
              </a:rPr>
              <a:t>两个值来表示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</a:rPr>
              <a:t>在</a:t>
            </a:r>
            <a:r>
              <a:rPr lang="zh-CN" altLang="en-US" sz="2400" dirty="0">
                <a:latin typeface="宋体" panose="02010600030101010101" pitchFamily="2" charset="-122"/>
              </a:rPr>
              <a:t>流程控制中，布尔型变量使用非常广泛，尤其是</a:t>
            </a:r>
            <a:r>
              <a:rPr lang="zh-CN" altLang="en-US" sz="2400" dirty="0" smtClean="0">
                <a:latin typeface="宋体" panose="02010600030101010101" pitchFamily="2" charset="-122"/>
              </a:rPr>
              <a:t>条件判断型</a:t>
            </a:r>
            <a:r>
              <a:rPr lang="zh-CN" altLang="en-US" sz="2400" dirty="0">
                <a:latin typeface="宋体" panose="02010600030101010101" pitchFamily="2" charset="-122"/>
              </a:rPr>
              <a:t>流程。</a:t>
            </a: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、布尔型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20443" y="56130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布尔型</a:t>
            </a:r>
            <a:endParaRPr lang="zh-CN" altLang="en-US" sz="2800" dirty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693887954"/>
              </p:ext>
            </p:extLst>
          </p:nvPr>
        </p:nvGraphicFramePr>
        <p:xfrm>
          <a:off x="7533564" y="1756896"/>
          <a:ext cx="3650017" cy="3538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592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8028726" y="197299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41470" y="132874"/>
            <a:ext cx="458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、布尔型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8"/>
          <p:cNvSpPr>
            <a:spLocks noChangeArrowheads="1"/>
          </p:cNvSpPr>
          <p:nvPr/>
        </p:nvSpPr>
        <p:spPr bwMode="auto">
          <a:xfrm>
            <a:off x="730439" y="3141518"/>
            <a:ext cx="962969" cy="661848"/>
          </a:xfrm>
          <a:prstGeom prst="roundRect">
            <a:avLst>
              <a:gd name="adj" fmla="val 10588"/>
            </a:avLst>
          </a:prstGeom>
          <a:noFill/>
          <a:ln w="12700">
            <a:noFill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0439" y="1643841"/>
            <a:ext cx="10981408" cy="4831306"/>
            <a:chOff x="736980" y="2350803"/>
            <a:chExt cx="5877436" cy="4322951"/>
          </a:xfrm>
        </p:grpSpPr>
        <p:grpSp>
          <p:nvGrpSpPr>
            <p:cNvPr id="5" name="组合 4"/>
            <p:cNvGrpSpPr/>
            <p:nvPr/>
          </p:nvGrpSpPr>
          <p:grpSpPr>
            <a:xfrm>
              <a:off x="736980" y="2350803"/>
              <a:ext cx="5877436" cy="4322951"/>
              <a:chOff x="2006221" y="2350804"/>
              <a:chExt cx="9728011" cy="1452562"/>
            </a:xfrm>
            <a:solidFill>
              <a:srgbClr val="1E3A1A"/>
            </a:solidFill>
          </p:grpSpPr>
          <p:sp>
            <p:nvSpPr>
              <p:cNvPr id="9" name="圆角矩形 6"/>
              <p:cNvSpPr>
                <a:spLocks noChangeArrowheads="1"/>
              </p:cNvSpPr>
              <p:nvPr/>
            </p:nvSpPr>
            <p:spPr bwMode="auto">
              <a:xfrm>
                <a:off x="2006221" y="2350804"/>
                <a:ext cx="9728011" cy="1452562"/>
              </a:xfrm>
              <a:prstGeom prst="roundRect">
                <a:avLst>
                  <a:gd name="adj" fmla="val 3139"/>
                </a:avLst>
              </a:prstGeom>
              <a:grpFill/>
              <a:ln w="12700">
                <a:solidFill>
                  <a:srgbClr val="0E8146"/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" name="图片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13677" y="2413222"/>
                <a:ext cx="859443" cy="2404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文本框 17"/>
            <p:cNvSpPr>
              <a:spLocks noChangeArrowheads="1"/>
            </p:cNvSpPr>
            <p:nvPr/>
          </p:nvSpPr>
          <p:spPr bwMode="auto">
            <a:xfrm>
              <a:off x="1071396" y="2966651"/>
              <a:ext cx="315142" cy="367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i="1" spc="6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  <a:endParaRPr lang="zh-CN" altLang="en-US" sz="2000" b="1" i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2685895" y="1689616"/>
            <a:ext cx="8493226" cy="473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&lt;?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endParaRPr lang="en-US" altLang="zh-CN" sz="2000" dirty="0">
              <a:solidFill>
                <a:srgbClr val="FF0000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if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((</a:t>
            </a:r>
            <a:r>
              <a:rPr lang="en-US" altLang="zh-CN" sz="2000" b="1" dirty="0">
                <a:solidFill>
                  <a:schemeClr val="bg1"/>
                </a:solidFill>
              </a:rPr>
              <a:t>$_POST</a:t>
            </a:r>
            <a:r>
              <a:rPr lang="en-US" altLang="zh-CN" sz="2000" dirty="0">
                <a:solidFill>
                  <a:schemeClr val="bg1"/>
                </a:solidFill>
              </a:rPr>
              <a:t>['score']!=</a:t>
            </a:r>
            <a:r>
              <a:rPr lang="en-US" altLang="zh-CN" sz="2000" b="1" dirty="0">
                <a:solidFill>
                  <a:schemeClr val="bg1"/>
                </a:solidFill>
              </a:rPr>
              <a:t>“”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        {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            </a:t>
            </a:r>
            <a:r>
              <a:rPr lang="en-US" altLang="zh-CN" sz="2000" b="1" dirty="0">
                <a:solidFill>
                  <a:schemeClr val="bg1"/>
                </a:solidFill>
              </a:rPr>
              <a:t>$A</a:t>
            </a:r>
            <a:r>
              <a:rPr lang="en-US" altLang="zh-CN" sz="2000" dirty="0">
                <a:solidFill>
                  <a:schemeClr val="bg1"/>
                </a:solidFill>
              </a:rPr>
              <a:t>=(</a:t>
            </a:r>
            <a:r>
              <a:rPr lang="en-US" altLang="zh-CN" sz="2000" b="1" dirty="0">
                <a:solidFill>
                  <a:schemeClr val="bg1"/>
                </a:solidFill>
              </a:rPr>
              <a:t>float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r>
              <a:rPr lang="en-US" altLang="zh-CN" sz="2000" b="1" dirty="0">
                <a:solidFill>
                  <a:schemeClr val="bg1"/>
                </a:solidFill>
              </a:rPr>
              <a:t>$_POST</a:t>
            </a:r>
            <a:r>
              <a:rPr lang="en-US" altLang="zh-CN" sz="2000" dirty="0">
                <a:solidFill>
                  <a:schemeClr val="bg1"/>
                </a:solidFill>
              </a:rPr>
              <a:t>['score'];  //</a:t>
            </a:r>
            <a:r>
              <a:rPr lang="zh-CN" altLang="zh-CN" sz="2000" dirty="0">
                <a:solidFill>
                  <a:schemeClr val="bg1"/>
                </a:solidFill>
              </a:rPr>
              <a:t>将成绩转换为浮点型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            </a:t>
            </a:r>
            <a:r>
              <a:rPr lang="en-US" altLang="zh-CN" sz="2000" b="1" dirty="0">
                <a:solidFill>
                  <a:schemeClr val="bg1"/>
                </a:solidFill>
              </a:rPr>
              <a:t>if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b="1" dirty="0">
                <a:solidFill>
                  <a:schemeClr val="bg1"/>
                </a:solidFill>
              </a:rPr>
              <a:t>$A</a:t>
            </a:r>
            <a:r>
              <a:rPr lang="en-US" altLang="zh-CN" sz="2000" dirty="0">
                <a:solidFill>
                  <a:schemeClr val="bg1"/>
                </a:solidFill>
              </a:rPr>
              <a:t>&gt;=60)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                 </a:t>
            </a:r>
            <a:r>
              <a:rPr lang="en-US" altLang="zh-CN" sz="2000" b="1" dirty="0">
                <a:solidFill>
                  <a:schemeClr val="bg1"/>
                </a:solidFill>
              </a:rPr>
              <a:t>echo</a:t>
            </a:r>
            <a:r>
              <a:rPr lang="en-US" altLang="zh-CN" sz="2000" dirty="0">
                <a:solidFill>
                  <a:schemeClr val="bg1"/>
                </a:solidFill>
              </a:rPr>
              <a:t> "</a:t>
            </a:r>
            <a:r>
              <a:rPr lang="zh-CN" altLang="zh-CN" sz="2000" dirty="0">
                <a:solidFill>
                  <a:schemeClr val="bg1"/>
                </a:solidFill>
              </a:rPr>
              <a:t>恭喜你，考试通过了！</a:t>
            </a:r>
            <a:r>
              <a:rPr lang="en-US" altLang="zh-CN" sz="2000" dirty="0">
                <a:solidFill>
                  <a:schemeClr val="bg1"/>
                </a:solidFill>
              </a:rPr>
              <a:t>";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            </a:t>
            </a:r>
            <a:r>
              <a:rPr lang="en-US" altLang="zh-CN" sz="2000" b="1" dirty="0">
                <a:solidFill>
                  <a:schemeClr val="bg1"/>
                </a:solidFill>
              </a:rPr>
              <a:t>else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                 </a:t>
            </a:r>
            <a:r>
              <a:rPr lang="en-US" altLang="zh-CN" sz="2000" b="1" dirty="0">
                <a:solidFill>
                  <a:schemeClr val="bg1"/>
                </a:solidFill>
              </a:rPr>
              <a:t>echo</a:t>
            </a:r>
            <a:r>
              <a:rPr lang="en-US" altLang="zh-CN" sz="2000" dirty="0">
                <a:solidFill>
                  <a:schemeClr val="bg1"/>
                </a:solidFill>
              </a:rPr>
              <a:t> "</a:t>
            </a:r>
            <a:r>
              <a:rPr lang="zh-CN" altLang="zh-CN" sz="2000" dirty="0">
                <a:solidFill>
                  <a:schemeClr val="bg1"/>
                </a:solidFill>
              </a:rPr>
              <a:t>很遗憾，考试没通过</a:t>
            </a:r>
            <a:r>
              <a:rPr lang="en-US" altLang="zh-CN" sz="2000" dirty="0">
                <a:solidFill>
                  <a:schemeClr val="bg1"/>
                </a:solidFill>
              </a:rPr>
              <a:t>!";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        }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?&gt;</a:t>
            </a:r>
            <a:endParaRPr lang="en-US" altLang="zh-CN" sz="2000" dirty="0">
              <a:solidFill>
                <a:srgbClr val="FF0000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69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 tmFilter="0,0; .5, 1; 1, 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75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 tmFilter="0,0; .5, 1; 1, 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25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 tmFilter="0,0; .5, 1; 1, 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75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 tmFilter="0,0; .5, 1; 1, 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5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 tmFilter="0,0; .5, 1; 1, 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0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 tmFilter="0,0; .5, 1; 1, 1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25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 tmFilter="0,0; .5, 1; 1, 1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675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 tmFilter="0,0; .5, 1; 1, 1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925"/>
                            </p:stCondLst>
                            <p:childTnLst>
                              <p:par>
                                <p:cTn id="7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 tmFilter="0,0; .5, 1; 1, 1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任意多边形 14"/>
          <p:cNvSpPr>
            <a:spLocks noChangeArrowheads="1"/>
          </p:cNvSpPr>
          <p:nvPr/>
        </p:nvSpPr>
        <p:spPr bwMode="auto">
          <a:xfrm rot="5400000">
            <a:off x="-2478881" y="2478881"/>
            <a:ext cx="6858000" cy="1900238"/>
          </a:xfrm>
          <a:custGeom>
            <a:avLst/>
            <a:gdLst>
              <a:gd name="T0" fmla="*/ 761999 w 6858000"/>
              <a:gd name="T1" fmla="*/ 870528 h 2394857"/>
              <a:gd name="T2" fmla="*/ 1691081 w 6858000"/>
              <a:gd name="T3" fmla="*/ 83 h 2394857"/>
              <a:gd name="T4" fmla="*/ 5166920 w 6858000"/>
              <a:gd name="T5" fmla="*/ 83 h 2394857"/>
              <a:gd name="T6" fmla="*/ 6096001 w 6858000"/>
              <a:gd name="T7" fmla="*/ 870528 h 2394857"/>
              <a:gd name="T8" fmla="*/ 0 w 6858000"/>
              <a:gd name="T9" fmla="*/ 2393950 h 2394857"/>
              <a:gd name="T10" fmla="*/ 0 w 6858000"/>
              <a:gd name="T11" fmla="*/ 870529 h 2394857"/>
              <a:gd name="T12" fmla="*/ 6858000 w 6858000"/>
              <a:gd name="T13" fmla="*/ 870529 h 2394857"/>
              <a:gd name="T14" fmla="*/ 6858000 w 6858000"/>
              <a:gd name="T15" fmla="*/ 2393950 h 23948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858000"/>
              <a:gd name="T25" fmla="*/ 0 h 2394857"/>
              <a:gd name="T26" fmla="*/ 6858000 w 6858000"/>
              <a:gd name="T27" fmla="*/ 2394857 h 239485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858000" h="2394857">
                <a:moveTo>
                  <a:pt x="761999" y="870858"/>
                </a:moveTo>
                <a:cubicBezTo>
                  <a:pt x="1316531" y="631447"/>
                  <a:pt x="1066594" y="-8391"/>
                  <a:pt x="1691081" y="83"/>
                </a:cubicBezTo>
                <a:lnTo>
                  <a:pt x="5166920" y="83"/>
                </a:lnTo>
                <a:cubicBezTo>
                  <a:pt x="5826383" y="-2035"/>
                  <a:pt x="5523980" y="612379"/>
                  <a:pt x="6096001" y="870858"/>
                </a:cubicBezTo>
                <a:lnTo>
                  <a:pt x="761999" y="870858"/>
                </a:lnTo>
                <a:close/>
                <a:moveTo>
                  <a:pt x="0" y="2394857"/>
                </a:moveTo>
                <a:lnTo>
                  <a:pt x="0" y="870859"/>
                </a:lnTo>
                <a:lnTo>
                  <a:pt x="6858000" y="870859"/>
                </a:lnTo>
                <a:lnTo>
                  <a:pt x="6858000" y="2394857"/>
                </a:lnTo>
                <a:lnTo>
                  <a:pt x="0" y="2394857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6" name="TextBox 44"/>
          <p:cNvSpPr>
            <a:spLocks noChangeArrowheads="1"/>
          </p:cNvSpPr>
          <p:nvPr/>
        </p:nvSpPr>
        <p:spPr bwMode="auto">
          <a:xfrm rot="5400000">
            <a:off x="-357188" y="2885629"/>
            <a:ext cx="26146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目录</a:t>
            </a:r>
            <a:endParaRPr lang="en-US" altLang="zh-CN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CONTENTE</a:t>
            </a:r>
          </a:p>
        </p:txBody>
      </p:sp>
      <p:sp>
        <p:nvSpPr>
          <p:cNvPr id="3077" name="矩形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280895" y="1910112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8" name="矩形 7"/>
          <p:cNvSpPr>
            <a:spLocks noChangeArrowheads="1"/>
          </p:cNvSpPr>
          <p:nvPr/>
        </p:nvSpPr>
        <p:spPr bwMode="auto">
          <a:xfrm>
            <a:off x="2421062" y="1984725"/>
            <a:ext cx="78045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79" name="矩形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80895" y="2741798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运算符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0" name="矩形 9"/>
          <p:cNvSpPr>
            <a:spLocks noChangeArrowheads="1"/>
          </p:cNvSpPr>
          <p:nvPr/>
        </p:nvSpPr>
        <p:spPr bwMode="auto">
          <a:xfrm>
            <a:off x="2421062" y="2816411"/>
            <a:ext cx="78045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81" name="矩形 1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80895" y="3573484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运算符的优先级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2" name="矩形 11"/>
          <p:cNvSpPr>
            <a:spLocks noChangeArrowheads="1"/>
          </p:cNvSpPr>
          <p:nvPr/>
        </p:nvSpPr>
        <p:spPr bwMode="auto">
          <a:xfrm>
            <a:off x="2421062" y="3648097"/>
            <a:ext cx="78045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83" name="矩形 1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0895" y="4405170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表达式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4" name="矩形 13"/>
          <p:cNvSpPr>
            <a:spLocks noChangeArrowheads="1"/>
          </p:cNvSpPr>
          <p:nvPr/>
        </p:nvSpPr>
        <p:spPr bwMode="auto">
          <a:xfrm>
            <a:off x="2421062" y="4479783"/>
            <a:ext cx="78045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hlinkClick r:id="rId6" action="ppaction://hlinksldjump"/>
          </p:cNvPr>
          <p:cNvSpPr txBox="1"/>
          <p:nvPr/>
        </p:nvSpPr>
        <p:spPr>
          <a:xfrm>
            <a:off x="7734933" y="196410"/>
            <a:ext cx="3024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3.1.1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数值型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hlinkClick r:id="rId7" action="ppaction://hlinksldjump"/>
          </p:cNvPr>
          <p:cNvSpPr txBox="1"/>
          <p:nvPr/>
        </p:nvSpPr>
        <p:spPr>
          <a:xfrm>
            <a:off x="7734933" y="752960"/>
            <a:ext cx="3024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3.1.2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字符串型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hlinkClick r:id="rId8" action="ppaction://hlinksldjump"/>
          </p:cNvPr>
          <p:cNvSpPr txBox="1"/>
          <p:nvPr/>
        </p:nvSpPr>
        <p:spPr>
          <a:xfrm>
            <a:off x="7734933" y="1309510"/>
            <a:ext cx="3024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3.1.3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布尔型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hlinkClick r:id="rId9" action="ppaction://hlinksldjump"/>
          </p:cNvPr>
          <p:cNvSpPr txBox="1"/>
          <p:nvPr/>
        </p:nvSpPr>
        <p:spPr>
          <a:xfrm>
            <a:off x="7734933" y="1866060"/>
            <a:ext cx="3024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3.1.4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>
            <a:hlinkClick r:id="rId10" action="ppaction://hlinksldjump"/>
          </p:cNvPr>
          <p:cNvSpPr txBox="1"/>
          <p:nvPr/>
        </p:nvSpPr>
        <p:spPr>
          <a:xfrm>
            <a:off x="7734933" y="2422610"/>
            <a:ext cx="3024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3.1.5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数据类型的转换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>
            <a:hlinkClick r:id="rId11" action="ppaction://hlinksldjump"/>
          </p:cNvPr>
          <p:cNvSpPr txBox="1"/>
          <p:nvPr/>
        </p:nvSpPr>
        <p:spPr>
          <a:xfrm>
            <a:off x="7734933" y="2979160"/>
            <a:ext cx="3024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3.2.1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算术运算符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>
            <a:hlinkClick r:id="rId12" action="ppaction://hlinksldjump"/>
          </p:cNvPr>
          <p:cNvSpPr txBox="1"/>
          <p:nvPr/>
        </p:nvSpPr>
        <p:spPr>
          <a:xfrm>
            <a:off x="7734933" y="3535710"/>
            <a:ext cx="3024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赋值运算符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肘形连接符 3"/>
          <p:cNvCxnSpPr>
            <a:stCxn id="3077" idx="3"/>
            <a:endCxn id="2" idx="1"/>
          </p:cNvCxnSpPr>
          <p:nvPr/>
        </p:nvCxnSpPr>
        <p:spPr bwMode="auto">
          <a:xfrm flipV="1">
            <a:off x="4901852" y="396465"/>
            <a:ext cx="2833081" cy="177525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肘形连接符 5"/>
          <p:cNvCxnSpPr>
            <a:stCxn id="3077" idx="3"/>
            <a:endCxn id="15" idx="1"/>
          </p:cNvCxnSpPr>
          <p:nvPr/>
        </p:nvCxnSpPr>
        <p:spPr bwMode="auto">
          <a:xfrm flipV="1">
            <a:off x="4901852" y="953015"/>
            <a:ext cx="2833081" cy="121870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肘形连接符 7"/>
          <p:cNvCxnSpPr>
            <a:stCxn id="3077" idx="3"/>
            <a:endCxn id="16" idx="1"/>
          </p:cNvCxnSpPr>
          <p:nvPr/>
        </p:nvCxnSpPr>
        <p:spPr bwMode="auto">
          <a:xfrm flipV="1">
            <a:off x="4901852" y="1509565"/>
            <a:ext cx="2833081" cy="66215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肘形连接符 9"/>
          <p:cNvCxnSpPr>
            <a:stCxn id="3077" idx="3"/>
            <a:endCxn id="17" idx="1"/>
          </p:cNvCxnSpPr>
          <p:nvPr/>
        </p:nvCxnSpPr>
        <p:spPr bwMode="auto">
          <a:xfrm flipV="1">
            <a:off x="4901852" y="2066115"/>
            <a:ext cx="2833081" cy="10560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肘形连接符 11"/>
          <p:cNvCxnSpPr>
            <a:stCxn id="3077" idx="3"/>
            <a:endCxn id="18" idx="1"/>
          </p:cNvCxnSpPr>
          <p:nvPr/>
        </p:nvCxnSpPr>
        <p:spPr bwMode="auto">
          <a:xfrm>
            <a:off x="4901852" y="2171722"/>
            <a:ext cx="2833081" cy="45094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肘形连接符 23"/>
          <p:cNvCxnSpPr>
            <a:stCxn id="3079" idx="3"/>
            <a:endCxn id="19" idx="1"/>
          </p:cNvCxnSpPr>
          <p:nvPr/>
        </p:nvCxnSpPr>
        <p:spPr bwMode="auto">
          <a:xfrm>
            <a:off x="4542779" y="3003408"/>
            <a:ext cx="3192154" cy="17580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肘形连接符 25"/>
          <p:cNvCxnSpPr>
            <a:stCxn id="3079" idx="3"/>
            <a:endCxn id="20" idx="1"/>
          </p:cNvCxnSpPr>
          <p:nvPr/>
        </p:nvCxnSpPr>
        <p:spPr bwMode="auto">
          <a:xfrm>
            <a:off x="4542779" y="3003408"/>
            <a:ext cx="3192154" cy="73235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>
            <a:hlinkClick r:id="rId13" action="ppaction://hlinksldjump"/>
          </p:cNvPr>
          <p:cNvSpPr txBox="1"/>
          <p:nvPr/>
        </p:nvSpPr>
        <p:spPr>
          <a:xfrm>
            <a:off x="7734933" y="4092260"/>
            <a:ext cx="3024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3.2.3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位运算符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>
            <a:hlinkClick r:id="rId14" action="ppaction://hlinksldjump"/>
          </p:cNvPr>
          <p:cNvSpPr txBox="1"/>
          <p:nvPr/>
        </p:nvSpPr>
        <p:spPr>
          <a:xfrm>
            <a:off x="7734933" y="4648810"/>
            <a:ext cx="3024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3.2.4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逻辑运算符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>
            <a:hlinkClick r:id="rId15" action="ppaction://hlinksldjump"/>
          </p:cNvPr>
          <p:cNvSpPr txBox="1"/>
          <p:nvPr/>
        </p:nvSpPr>
        <p:spPr>
          <a:xfrm>
            <a:off x="7734933" y="5205360"/>
            <a:ext cx="3024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3.2.5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关系运算符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>
            <a:hlinkClick r:id="rId16" action="ppaction://hlinksldjump"/>
          </p:cNvPr>
          <p:cNvSpPr txBox="1"/>
          <p:nvPr/>
        </p:nvSpPr>
        <p:spPr>
          <a:xfrm>
            <a:off x="7734933" y="5761910"/>
            <a:ext cx="3024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3.2.6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递增、递减运算符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>
            <a:hlinkClick r:id="rId17" action="ppaction://hlinksldjump"/>
          </p:cNvPr>
          <p:cNvSpPr txBox="1"/>
          <p:nvPr/>
        </p:nvSpPr>
        <p:spPr>
          <a:xfrm>
            <a:off x="7734932" y="6318456"/>
            <a:ext cx="3024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3.2.7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三目运算符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肘形连接符 26"/>
          <p:cNvCxnSpPr>
            <a:stCxn id="3079" idx="3"/>
            <a:endCxn id="33" idx="1"/>
          </p:cNvCxnSpPr>
          <p:nvPr/>
        </p:nvCxnSpPr>
        <p:spPr bwMode="auto">
          <a:xfrm>
            <a:off x="4542779" y="3003408"/>
            <a:ext cx="3192154" cy="128890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肘形连接符 30"/>
          <p:cNvCxnSpPr>
            <a:stCxn id="3079" idx="3"/>
            <a:endCxn id="34" idx="1"/>
          </p:cNvCxnSpPr>
          <p:nvPr/>
        </p:nvCxnSpPr>
        <p:spPr bwMode="auto">
          <a:xfrm>
            <a:off x="4542779" y="3003408"/>
            <a:ext cx="3192154" cy="184545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肘形连接符 37"/>
          <p:cNvCxnSpPr>
            <a:stCxn id="3079" idx="3"/>
            <a:endCxn id="35" idx="1"/>
          </p:cNvCxnSpPr>
          <p:nvPr/>
        </p:nvCxnSpPr>
        <p:spPr bwMode="auto">
          <a:xfrm>
            <a:off x="4542779" y="3003408"/>
            <a:ext cx="3192154" cy="240200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肘形连接符 39"/>
          <p:cNvCxnSpPr>
            <a:stCxn id="3079" idx="3"/>
            <a:endCxn id="36" idx="1"/>
          </p:cNvCxnSpPr>
          <p:nvPr/>
        </p:nvCxnSpPr>
        <p:spPr bwMode="auto">
          <a:xfrm>
            <a:off x="4542779" y="3003408"/>
            <a:ext cx="3192154" cy="295855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肘形连接符 41"/>
          <p:cNvCxnSpPr>
            <a:stCxn id="3079" idx="3"/>
            <a:endCxn id="37" idx="1"/>
          </p:cNvCxnSpPr>
          <p:nvPr/>
        </p:nvCxnSpPr>
        <p:spPr bwMode="auto">
          <a:xfrm>
            <a:off x="4542779" y="3003408"/>
            <a:ext cx="3192153" cy="351510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7544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7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75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2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2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 animBg="1"/>
      <p:bldP spid="3079" grpId="0"/>
      <p:bldP spid="3080" grpId="0" animBg="1"/>
      <p:bldP spid="3081" grpId="0"/>
      <p:bldP spid="3082" grpId="0" animBg="1"/>
      <p:bldP spid="3083" grpId="0"/>
      <p:bldP spid="308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657451" y="2744887"/>
            <a:ext cx="18774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数组型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3.1.4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798410" y="1057488"/>
            <a:ext cx="2584450" cy="155979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2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649044" y="1203188"/>
            <a:ext cx="10898594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数组是一种特殊的变量，它能够存储一个或多个值。数组中的每一个值，称为一个元素，元素所在的序位，称为数组的“下标”。每一个元素还可以单独拥有自己的命名，称为“键名”。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用</a:t>
            </a:r>
            <a:r>
              <a:rPr lang="en-US" altLang="zh-CN" sz="2400" dirty="0">
                <a:latin typeface="宋体" panose="02010600030101010101" pitchFamily="2" charset="-122"/>
              </a:rPr>
              <a:t>array()</a:t>
            </a:r>
            <a:r>
              <a:rPr lang="zh-CN" altLang="en-US" sz="2400" dirty="0">
                <a:latin typeface="宋体" panose="02010600030101010101" pitchFamily="2" charset="-122"/>
              </a:rPr>
              <a:t>函数来定义一个数组，其完整的语法格式是</a:t>
            </a:r>
            <a:r>
              <a:rPr lang="zh-CN" altLang="en-US" sz="2400" dirty="0" smtClean="0">
                <a:latin typeface="宋体" panose="02010600030101010101" pitchFamily="2" charset="-122"/>
              </a:rPr>
              <a:t>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变量名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=array(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键名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1=&gt;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1,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键名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2=&gt;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2,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键名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3=&gt;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3……)</a:t>
            </a: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、数组型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75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894703" y="1435202"/>
            <a:ext cx="10132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smtClean="0">
                <a:ea typeface="Adobe Gothic Std B" panose="020B0800000000000000" pitchFamily="34" charset="-128"/>
                <a:cs typeface="Arial" panose="020B0604020202020204" pitchFamily="34" charset="0"/>
              </a:rPr>
              <a:t>$T=array(</a:t>
            </a:r>
            <a:r>
              <a:rPr lang="en-US" altLang="zh-CN" sz="2800" dirty="0" smtClean="0">
                <a:solidFill>
                  <a:srgbClr val="7030A0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“A"</a:t>
            </a:r>
            <a:r>
              <a:rPr lang="en-US" altLang="zh-CN" sz="2800" dirty="0" smtClean="0">
                <a:ea typeface="Adobe Gothic Std B" panose="020B0800000000000000" pitchFamily="34" charset="-128"/>
                <a:cs typeface="Arial" panose="020B0604020202020204" pitchFamily="34" charset="0"/>
              </a:rPr>
              <a:t>=&gt;“12“,</a:t>
            </a:r>
            <a:r>
              <a:rPr lang="en-US" altLang="zh-CN" sz="2800" dirty="0">
                <a:solidFill>
                  <a:srgbClr val="7030A0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“B"</a:t>
            </a:r>
            <a:r>
              <a:rPr lang="en-US" altLang="zh-CN" sz="2800" dirty="0" smtClean="0">
                <a:ea typeface="Adobe Gothic Std B" panose="020B0800000000000000" pitchFamily="34" charset="-128"/>
                <a:cs typeface="Arial" panose="020B0604020202020204" pitchFamily="34" charset="0"/>
              </a:rPr>
              <a:t>=&gt;3,</a:t>
            </a:r>
            <a:r>
              <a:rPr lang="en-US" altLang="zh-CN" sz="2800" dirty="0">
                <a:solidFill>
                  <a:srgbClr val="7030A0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“C”</a:t>
            </a:r>
            <a:r>
              <a:rPr lang="en-US" altLang="zh-CN" sz="2800" dirty="0" smtClean="0">
                <a:ea typeface="Adobe Gothic Std B" panose="020B0800000000000000" pitchFamily="34" charset="-128"/>
                <a:cs typeface="Arial" panose="020B0604020202020204" pitchFamily="34" charset="0"/>
              </a:rPr>
              <a:t>=&gt;”</a:t>
            </a:r>
            <a:r>
              <a:rPr lang="en-US" altLang="zh-CN" sz="2800" dirty="0" err="1" smtClean="0">
                <a:ea typeface="Adobe Gothic Std B" panose="020B0800000000000000" pitchFamily="34" charset="-128"/>
                <a:cs typeface="Arial" panose="020B0604020202020204" pitchFamily="34" charset="0"/>
              </a:rPr>
              <a:t>m“,</a:t>
            </a:r>
            <a:r>
              <a:rPr lang="en-US" altLang="zh-CN" sz="2800" dirty="0" err="1">
                <a:solidFill>
                  <a:srgbClr val="7030A0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”D</a:t>
            </a:r>
            <a:r>
              <a:rPr lang="en-US" altLang="zh-CN" sz="2800" dirty="0">
                <a:solidFill>
                  <a:srgbClr val="7030A0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”</a:t>
            </a:r>
            <a:r>
              <a:rPr lang="en-US" altLang="zh-CN" sz="2800" dirty="0" smtClean="0">
                <a:ea typeface="Adobe Gothic Std B" panose="020B0800000000000000" pitchFamily="34" charset="-128"/>
                <a:cs typeface="Arial" panose="020B0604020202020204" pitchFamily="34" charset="0"/>
              </a:rPr>
              <a:t>=&gt;4,</a:t>
            </a:r>
            <a:r>
              <a:rPr lang="en-US" altLang="zh-CN" sz="2800" dirty="0">
                <a:solidFill>
                  <a:srgbClr val="7030A0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”E”</a:t>
            </a:r>
            <a:r>
              <a:rPr lang="en-US" altLang="zh-CN" sz="2800" dirty="0" smtClean="0">
                <a:ea typeface="Adobe Gothic Std B" panose="020B0800000000000000" pitchFamily="34" charset="-128"/>
                <a:cs typeface="Arial" panose="020B0604020202020204" pitchFamily="34" charset="0"/>
              </a:rPr>
              <a:t>=&gt;0,</a:t>
            </a:r>
            <a:r>
              <a:rPr lang="en-US" altLang="zh-CN" sz="2800" dirty="0">
                <a:solidFill>
                  <a:srgbClr val="7030A0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”F”</a:t>
            </a:r>
            <a:r>
              <a:rPr lang="en-US" altLang="zh-CN" sz="2800" dirty="0" smtClean="0">
                <a:ea typeface="Adobe Gothic Std B" panose="020B0800000000000000" pitchFamily="34" charset="-128"/>
                <a:cs typeface="Arial" panose="020B0604020202020204" pitchFamily="34" charset="0"/>
              </a:rPr>
              <a:t>=&gt;”b”);</a:t>
            </a:r>
            <a:endParaRPr lang="zh-CN" altLang="zh-CN" sz="2800" dirty="0">
              <a:cs typeface="Arial" panose="020B0604020202020204" pitchFamily="34" charset="0"/>
            </a:endParaRP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、数组型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1029657" y="4298223"/>
            <a:ext cx="6903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spc="600" dirty="0"/>
              <a:t>$A=array</a:t>
            </a:r>
            <a:r>
              <a:rPr lang="en-US" altLang="zh-CN" sz="2800" spc="600" dirty="0" smtClean="0"/>
              <a:t>(“k",8,4,”f”,”p”,7);</a:t>
            </a:r>
            <a:endParaRPr lang="zh-CN" altLang="zh-CN" sz="2800" spc="600" dirty="0"/>
          </a:p>
        </p:txBody>
      </p:sp>
      <p:sp>
        <p:nvSpPr>
          <p:cNvPr id="4" name="矩形 3"/>
          <p:cNvSpPr/>
          <p:nvPr/>
        </p:nvSpPr>
        <p:spPr>
          <a:xfrm>
            <a:off x="3578706" y="2391565"/>
            <a:ext cx="5854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/>
                <a:solidFill>
                  <a:srgbClr val="7030A0"/>
                </a:solidFill>
                <a:effectLst/>
              </a:rPr>
              <a:t>12</a:t>
            </a:r>
            <a:endParaRPr lang="zh-CN" altLang="en-US" sz="2800" b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53456" y="2387164"/>
            <a:ext cx="385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/>
                <a:solidFill>
                  <a:schemeClr val="accent3"/>
                </a:solidFill>
                <a:effectLst/>
              </a:rPr>
              <a:t>3</a:t>
            </a:r>
            <a:endParaRPr lang="zh-CN" alt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83912" y="2377752"/>
            <a:ext cx="5036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/>
                <a:solidFill>
                  <a:srgbClr val="7030A0"/>
                </a:solidFill>
                <a:effectLst/>
              </a:rPr>
              <a:t>m</a:t>
            </a:r>
            <a:endParaRPr lang="zh-CN" altLang="en-US" sz="2800" b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84884" y="2387164"/>
            <a:ext cx="385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/>
                <a:solidFill>
                  <a:schemeClr val="accent3"/>
                </a:solidFill>
                <a:effectLst/>
              </a:rPr>
              <a:t>4</a:t>
            </a:r>
            <a:endParaRPr lang="zh-CN" alt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68236" y="2372378"/>
            <a:ext cx="385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/>
                <a:solidFill>
                  <a:schemeClr val="accent3"/>
                </a:solidFill>
                <a:effectLst/>
              </a:rPr>
              <a:t>0</a:t>
            </a:r>
            <a:endParaRPr lang="zh-CN" alt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28603" y="2386026"/>
            <a:ext cx="4042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/>
                <a:solidFill>
                  <a:srgbClr val="7030A0"/>
                </a:solidFill>
                <a:effectLst/>
              </a:rPr>
              <a:t>b</a:t>
            </a:r>
            <a:endParaRPr lang="zh-CN" altLang="en-US" sz="2800" b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7790" y="5141747"/>
            <a:ext cx="385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/>
                <a:solidFill>
                  <a:srgbClr val="7030A0"/>
                </a:solidFill>
                <a:effectLst/>
              </a:rPr>
              <a:t>k</a:t>
            </a:r>
            <a:endParaRPr lang="zh-CN" altLang="en-US" sz="2800" b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63169" y="5164642"/>
            <a:ext cx="385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/>
                <a:solidFill>
                  <a:schemeClr val="accent3"/>
                </a:solidFill>
                <a:effectLst/>
              </a:rPr>
              <a:t>8</a:t>
            </a:r>
            <a:endParaRPr lang="zh-CN" alt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81389" y="5148605"/>
            <a:ext cx="3048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/>
                <a:solidFill>
                  <a:srgbClr val="7030A0"/>
                </a:solidFill>
                <a:effectLst/>
              </a:rPr>
              <a:t>f</a:t>
            </a:r>
            <a:endParaRPr lang="zh-CN" altLang="en-US" sz="2800" b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50814" y="5164642"/>
            <a:ext cx="385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/>
                <a:solidFill>
                  <a:schemeClr val="accent3"/>
                </a:solidFill>
                <a:effectLst/>
              </a:rPr>
              <a:t>4</a:t>
            </a:r>
            <a:endParaRPr lang="zh-CN" alt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62388" y="5164642"/>
            <a:ext cx="385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/>
                <a:solidFill>
                  <a:schemeClr val="accent3"/>
                </a:solidFill>
                <a:effectLst/>
              </a:rPr>
              <a:t>7</a:t>
            </a:r>
            <a:endParaRPr lang="zh-CN" alt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33251" y="5111121"/>
            <a:ext cx="4042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/>
                <a:solidFill>
                  <a:srgbClr val="7030A0"/>
                </a:solidFill>
                <a:effectLst/>
              </a:rPr>
              <a:t>p</a:t>
            </a:r>
            <a:endParaRPr lang="zh-CN" altLang="en-US" sz="2800" b="1" cap="none" spc="0" dirty="0">
              <a:ln/>
              <a:solidFill>
                <a:srgbClr val="7030A0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11" y="2234177"/>
            <a:ext cx="5796065" cy="1352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46" y="4976947"/>
            <a:ext cx="5372827" cy="1381987"/>
          </a:xfrm>
          <a:prstGeom prst="rect">
            <a:avLst/>
          </a:prstGeom>
        </p:spPr>
      </p:pic>
      <p:sp>
        <p:nvSpPr>
          <p:cNvPr id="25" name="TextBox 17"/>
          <p:cNvSpPr>
            <a:spLocks noChangeArrowheads="1"/>
          </p:cNvSpPr>
          <p:nvPr/>
        </p:nvSpPr>
        <p:spPr bwMode="auto">
          <a:xfrm>
            <a:off x="1029657" y="925710"/>
            <a:ext cx="1272137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关联数组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17"/>
          <p:cNvSpPr>
            <a:spLocks noChangeArrowheads="1"/>
          </p:cNvSpPr>
          <p:nvPr/>
        </p:nvSpPr>
        <p:spPr bwMode="auto">
          <a:xfrm>
            <a:off x="1029657" y="3812748"/>
            <a:ext cx="1272137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索引数组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93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 tmFilter="0,0; .5, 1; 1, 1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0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0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919 L 1.875E-6 -1.11111E-6 " pathEditMode="relative" rAng="0" ptsTypes="AA">
                                      <p:cBhvr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95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950"/>
                            </p:stCondLst>
                            <p:childTnLst>
                              <p:par>
                                <p:cTn id="3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919 L 1.875E-6 -1.11111E-6 " pathEditMode="relative" rAng="0" ptsTypes="AA">
                                      <p:cBhvr>
                                        <p:cTn id="32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0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919 L 1.875E-6 -1.11111E-6 " pathEditMode="relative" rAng="0" ptsTypes="AA">
                                      <p:cBhvr>
                                        <p:cTn id="38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5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450"/>
                            </p:stCondLst>
                            <p:childTnLst>
                              <p:par>
                                <p:cTn id="4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919 L 1.875E-6 -1.11111E-6 " pathEditMode="relative" rAng="0" ptsTypes="AA">
                                      <p:cBhvr>
                                        <p:cTn id="44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0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00"/>
                            </p:stCondLst>
                            <p:childTnLst>
                              <p:par>
                                <p:cTn id="4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919 L 1.875E-6 -1.11111E-6 " pathEditMode="relative" rAng="0" ptsTypes="AA">
                                      <p:cBhvr>
                                        <p:cTn id="5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95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950"/>
                            </p:stCondLst>
                            <p:childTnLst>
                              <p:par>
                                <p:cTn id="5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919 L 1.875E-6 -1.11111E-6 " pathEditMode="relative" rAng="0" ptsTypes="AA">
                                      <p:cBhvr>
                                        <p:cTn id="56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25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925"/>
                            </p:stCondLst>
                            <p:childTnLst>
                              <p:par>
                                <p:cTn id="7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925"/>
                            </p:stCondLst>
                            <p:childTnLst>
                              <p:par>
                                <p:cTn id="7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919 L 1.875E-6 -1.11111E-6 " pathEditMode="relative" rAng="0" ptsTypes="AA">
                                      <p:cBhvr>
                                        <p:cTn id="80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175"/>
                            </p:stCondLst>
                            <p:childTnLst>
                              <p:par>
                                <p:cTn id="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175"/>
                            </p:stCondLst>
                            <p:childTnLst>
                              <p:par>
                                <p:cTn id="8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919 L 1.875E-6 -1.11111E-6 " pathEditMode="relative" rAng="0" ptsTypes="AA">
                                      <p:cBhvr>
                                        <p:cTn id="86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425"/>
                            </p:stCondLst>
                            <p:childTnLst>
                              <p:par>
                                <p:cTn id="8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425"/>
                            </p:stCondLst>
                            <p:childTnLst>
                              <p:par>
                                <p:cTn id="9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919 L 1.875E-6 -1.11111E-6 " pathEditMode="relative" rAng="0" ptsTypes="AA">
                                      <p:cBhvr>
                                        <p:cTn id="92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675"/>
                            </p:stCondLst>
                            <p:childTnLst>
                              <p:par>
                                <p:cTn id="9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675"/>
                            </p:stCondLst>
                            <p:childTnLst>
                              <p:par>
                                <p:cTn id="9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919 L 1.875E-6 -1.11111E-6 " pathEditMode="relative" rAng="0" ptsTypes="AA">
                                      <p:cBhvr>
                                        <p:cTn id="98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925"/>
                            </p:stCondLst>
                            <p:childTnLst>
                              <p:par>
                                <p:cTn id="10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25"/>
                            </p:stCondLst>
                            <p:childTnLst>
                              <p:par>
                                <p:cTn id="10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919 L 1.875E-6 -1.11111E-6 " pathEditMode="relative" rAng="0" ptsTypes="AA">
                                      <p:cBhvr>
                                        <p:cTn id="104" dur="2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175"/>
                            </p:stCondLst>
                            <p:childTnLst>
                              <p:par>
                                <p:cTn id="10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175"/>
                            </p:stCondLst>
                            <p:childTnLst>
                              <p:par>
                                <p:cTn id="10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919 L 1.875E-6 -1.11111E-6 " pathEditMode="relative" rAng="0" ptsTypes="AA">
                                      <p:cBhvr>
                                        <p:cTn id="110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3" grpId="0"/>
      <p:bldP spid="9" grpId="0"/>
      <p:bldP spid="4" grpId="0" build="p"/>
      <p:bldP spid="4" grpId="1" build="allAtOnce"/>
      <p:bldP spid="12" grpId="0" build="p"/>
      <p:bldP spid="12" grpId="1" build="allAtOnce"/>
      <p:bldP spid="13" grpId="0" build="p"/>
      <p:bldP spid="13" grpId="1" build="allAtOnce"/>
      <p:bldP spid="14" grpId="0" build="p"/>
      <p:bldP spid="14" grpId="1" build="allAtOnce"/>
      <p:bldP spid="15" grpId="0" build="p"/>
      <p:bldP spid="15" grpId="1" build="allAtOnce"/>
      <p:bldP spid="17" grpId="0" build="p"/>
      <p:bldP spid="17" grpId="1" build="allAtOnce"/>
      <p:bldP spid="18" grpId="0" build="p"/>
      <p:bldP spid="18" grpId="1" build="allAtOnce"/>
      <p:bldP spid="19" grpId="0" build="p"/>
      <p:bldP spid="19" grpId="1" build="allAtOnce"/>
      <p:bldP spid="20" grpId="0" build="p"/>
      <p:bldP spid="20" grpId="1" build="allAtOnce"/>
      <p:bldP spid="21" grpId="0" build="p"/>
      <p:bldP spid="21" grpId="1" build="allAtOnce"/>
      <p:bldP spid="22" grpId="0" build="p"/>
      <p:bldP spid="22" grpId="1" build="allAtOnce"/>
      <p:bldP spid="23" grpId="0" build="p"/>
      <p:bldP spid="23" grpId="1" build="allAtOnce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646703" y="2193145"/>
            <a:ext cx="1089859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中，一个值为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个字符的字符串变量也可以看成是一个具有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个元素的数组，每个元素就是一个字符。例如</a:t>
            </a:r>
            <a:r>
              <a:rPr lang="en-US" altLang="zh-CN" sz="2400" dirty="0">
                <a:latin typeface="宋体" panose="02010600030101010101" pitchFamily="2" charset="-122"/>
              </a:rPr>
              <a:t>$S="a2bc"</a:t>
            </a:r>
            <a:r>
              <a:rPr lang="zh-CN" altLang="en-US" sz="2400" dirty="0">
                <a:latin typeface="宋体" panose="02010600030101010101" pitchFamily="2" charset="-122"/>
              </a:rPr>
              <a:t>，可以把变量</a:t>
            </a:r>
            <a:r>
              <a:rPr lang="en-US" altLang="zh-CN" sz="2400" dirty="0">
                <a:latin typeface="宋体" panose="02010600030101010101" pitchFamily="2" charset="-122"/>
              </a:rPr>
              <a:t>$S</a:t>
            </a:r>
            <a:r>
              <a:rPr lang="zh-CN" altLang="en-US" sz="2400" dirty="0">
                <a:latin typeface="宋体" panose="02010600030101010101" pitchFamily="2" charset="-122"/>
              </a:rPr>
              <a:t>看作是一个由</a:t>
            </a:r>
            <a:r>
              <a:rPr lang="en-US" altLang="zh-CN" sz="2400" dirty="0">
                <a:latin typeface="宋体" panose="02010600030101010101" pitchFamily="2" charset="-122"/>
              </a:rPr>
              <a:t>a2bc</a:t>
            </a:r>
            <a:r>
              <a:rPr lang="zh-CN" altLang="en-US" sz="2400" dirty="0">
                <a:latin typeface="宋体" panose="02010600030101010101" pitchFamily="2" charset="-122"/>
              </a:rPr>
              <a:t>四个元素组成的数组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其中：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+mn-lt"/>
              </a:rPr>
              <a:t>$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A[0]='a’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$A[1]=’2’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$A[2]=’b’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</a:rPr>
              <a:t>， 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$A[3]=’c</a:t>
            </a:r>
            <a:r>
              <a:rPr lang="en-US" altLang="zh-CN" sz="2400" b="1" dirty="0" smtClean="0">
                <a:solidFill>
                  <a:srgbClr val="0070C0"/>
                </a:solidFill>
                <a:latin typeface="+mn-lt"/>
              </a:rPr>
              <a:t>’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、数组型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17"/>
          <p:cNvSpPr>
            <a:spLocks noChangeArrowheads="1"/>
          </p:cNvSpPr>
          <p:nvPr/>
        </p:nvSpPr>
        <p:spPr bwMode="auto">
          <a:xfrm>
            <a:off x="646703" y="1342725"/>
            <a:ext cx="1528618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字符串数组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190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3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240843" y="2744887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数据类型的转换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3.1.5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798410" y="1057488"/>
            <a:ext cx="2584450" cy="155979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649044" y="1203188"/>
            <a:ext cx="626659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</a:rPr>
              <a:t>把</a:t>
            </a:r>
            <a:r>
              <a:rPr lang="zh-CN" altLang="en-US" sz="2400" dirty="0">
                <a:latin typeface="宋体" panose="02010600030101010101" pitchFamily="2" charset="-122"/>
              </a:rPr>
              <a:t>不同类型的数据转化成同一类型的数据，以便于运算</a:t>
            </a:r>
            <a:r>
              <a:rPr lang="zh-CN" altLang="en-US" sz="2400" dirty="0" smtClean="0">
                <a:latin typeface="宋体" panose="02010600030101010101" pitchFamily="2" charset="-122"/>
              </a:rPr>
              <a:t>处理，称为数据类型</a:t>
            </a:r>
            <a:r>
              <a:rPr lang="zh-CN" altLang="en-US" sz="2400" dirty="0">
                <a:latin typeface="宋体" panose="02010600030101010101" pitchFamily="2" charset="-122"/>
              </a:rPr>
              <a:t>的转换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</a:rPr>
              <a:t>例如</a:t>
            </a:r>
            <a:r>
              <a:rPr lang="zh-CN" altLang="en-US" sz="2400" dirty="0">
                <a:latin typeface="宋体" panose="02010600030101010101" pitchFamily="2" charset="-122"/>
              </a:rPr>
              <a:t>“</a:t>
            </a:r>
            <a:r>
              <a:rPr lang="en-US" altLang="zh-CN" sz="2400" dirty="0">
                <a:latin typeface="宋体" panose="02010600030101010101" pitchFamily="2" charset="-122"/>
              </a:rPr>
              <a:t>123”</a:t>
            </a:r>
            <a:r>
              <a:rPr lang="zh-CN" altLang="en-US" sz="2400" dirty="0">
                <a:latin typeface="宋体" panose="02010600030101010101" pitchFamily="2" charset="-122"/>
              </a:rPr>
              <a:t>是一个字符串，如果要用来进行数学运算是不行的，必须先将其转换成数值</a:t>
            </a:r>
            <a:r>
              <a:rPr lang="en-US" altLang="zh-CN" sz="2400" dirty="0">
                <a:latin typeface="宋体" panose="02010600030101010101" pitchFamily="2" charset="-122"/>
              </a:rPr>
              <a:t>123</a:t>
            </a:r>
            <a:r>
              <a:rPr lang="zh-CN" altLang="en-US" sz="2400" dirty="0">
                <a:latin typeface="宋体" panose="02010600030101010101" pitchFamily="2" charset="-122"/>
              </a:rPr>
              <a:t>才能正确运算。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的数据类型转换有两种形式：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隐式转换</a:t>
            </a:r>
            <a:r>
              <a:rPr lang="zh-CN" altLang="en-US" sz="2400" dirty="0">
                <a:latin typeface="宋体" panose="02010600030101010101" pitchFamily="2" charset="-122"/>
              </a:rPr>
              <a:t>与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显示转换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、数据类型的转换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979447495"/>
              </p:ext>
            </p:extLst>
          </p:nvPr>
        </p:nvGraphicFramePr>
        <p:xfrm>
          <a:off x="7492621" y="856144"/>
          <a:ext cx="39578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2928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B0BAC11-AB3F-4481-B8E6-E16F585AC6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graphicEl>
                                              <a:dgm id="{8B0BAC11-AB3F-4481-B8E6-E16F585AC6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448A96A-15CE-43CB-B9AC-8CC653AA0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>
                                            <p:graphicEl>
                                              <a:dgm id="{0448A96A-15CE-43CB-B9AC-8CC653AA06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3A3203-D191-4352-A056-6A5E7A59FB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>
                                            <p:graphicEl>
                                              <a:dgm id="{B93A3203-D191-4352-A056-6A5E7A59FB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6ED8C46-AC07-4145-8809-21EC1E05D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>
                                            <p:graphicEl>
                                              <a:dgm id="{A6ED8C46-AC07-4145-8809-21EC1E05DD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585E70-152B-483A-AEA1-6D4E95B75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>
                                            <p:graphicEl>
                                              <a:dgm id="{D1585E70-152B-483A-AEA1-6D4E95B75B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7890EE3-CAE5-454F-80A0-AF3DD5F24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">
                                            <p:graphicEl>
                                              <a:dgm id="{57890EE3-CAE5-454F-80A0-AF3DD5F24B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646703" y="1879246"/>
            <a:ext cx="1089859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隐式转换即不需特别说明，由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自己根据实际运算，按其默认的转换规则对参与运算的数据进行类型转换，也称为自动转换。具体的转换规则，既与数据值有关，也与所进行的运算有关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800" dirty="0"/>
              <a:t>符合运算操作需要的数据类型称为</a:t>
            </a:r>
            <a:r>
              <a:rPr lang="en-US" altLang="zh-CN" sz="2800" dirty="0"/>
              <a:t>“</a:t>
            </a:r>
            <a:r>
              <a:rPr lang="zh-CN" altLang="zh-CN" sz="2800" dirty="0"/>
              <a:t>运算类型</a:t>
            </a:r>
            <a:r>
              <a:rPr lang="en-US" altLang="zh-CN" sz="2800" dirty="0"/>
              <a:t>”</a:t>
            </a:r>
            <a:r>
              <a:rPr lang="zh-CN" altLang="zh-CN" sz="2800" dirty="0"/>
              <a:t>，不符合运算操作的数据类型称为</a:t>
            </a:r>
            <a:r>
              <a:rPr lang="en-US" altLang="zh-CN" sz="2800" dirty="0"/>
              <a:t>“</a:t>
            </a:r>
            <a:r>
              <a:rPr lang="zh-CN" altLang="zh-CN" sz="2800" dirty="0"/>
              <a:t>非运算类型</a:t>
            </a:r>
            <a:r>
              <a:rPr lang="en-US" altLang="zh-CN" sz="2800" dirty="0"/>
              <a:t>”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PHP</a:t>
            </a:r>
            <a:r>
              <a:rPr lang="zh-CN" altLang="zh-CN" sz="2800" dirty="0"/>
              <a:t>的隐式转换规则是把运算中的</a:t>
            </a:r>
            <a:r>
              <a:rPr lang="en-US" altLang="zh-CN" sz="2800" dirty="0"/>
              <a:t>“</a:t>
            </a:r>
            <a:r>
              <a:rPr lang="zh-CN" altLang="zh-CN" sz="2800" dirty="0"/>
              <a:t>非运算类型</a:t>
            </a:r>
            <a:r>
              <a:rPr lang="en-US" altLang="zh-CN" sz="2800" dirty="0"/>
              <a:t>”</a:t>
            </a:r>
            <a:r>
              <a:rPr lang="zh-CN" altLang="zh-CN" sz="2800" dirty="0"/>
              <a:t>数据转换为</a:t>
            </a:r>
            <a:r>
              <a:rPr lang="en-US" altLang="zh-CN" sz="2800" dirty="0"/>
              <a:t>“</a:t>
            </a:r>
            <a:r>
              <a:rPr lang="zh-CN" altLang="zh-CN" sz="2800" dirty="0"/>
              <a:t>运算类型</a:t>
            </a:r>
            <a:r>
              <a:rPr lang="en-US" altLang="zh-CN" sz="2800" dirty="0"/>
              <a:t>”</a:t>
            </a:r>
            <a:r>
              <a:rPr lang="zh-CN" altLang="zh-CN" sz="2800" dirty="0"/>
              <a:t>数据，使运算得以正常进行。各类型数据之间自动转换的规则</a:t>
            </a:r>
            <a:r>
              <a:rPr lang="zh-CN" altLang="zh-CN" sz="2800" dirty="0" smtClean="0"/>
              <a:t>如下</a:t>
            </a:r>
            <a:r>
              <a:rPr lang="zh-CN" altLang="en-US" sz="2800" dirty="0" smtClean="0"/>
              <a:t>：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、数据类型转换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17"/>
          <p:cNvSpPr>
            <a:spLocks noChangeArrowheads="1"/>
          </p:cNvSpPr>
          <p:nvPr/>
        </p:nvSpPr>
        <p:spPr bwMode="auto">
          <a:xfrm>
            <a:off x="693188" y="1184439"/>
            <a:ext cx="1272137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隐式转换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80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3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、数据类型转换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17"/>
          <p:cNvSpPr>
            <a:spLocks noChangeArrowheads="1"/>
          </p:cNvSpPr>
          <p:nvPr/>
        </p:nvSpPr>
        <p:spPr bwMode="auto">
          <a:xfrm>
            <a:off x="693188" y="1184439"/>
            <a:ext cx="4976092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隐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式转换规则（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）非数值型转为数值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型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50704"/>
              </p:ext>
            </p:extLst>
          </p:nvPr>
        </p:nvGraphicFramePr>
        <p:xfrm>
          <a:off x="693188" y="1840803"/>
          <a:ext cx="10997064" cy="471940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81200"/>
                <a:gridCol w="3446584"/>
                <a:gridCol w="2869329"/>
                <a:gridCol w="2799951"/>
              </a:tblGrid>
              <a:tr h="4240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原数据类型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原值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转换值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说明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106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布尔型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true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1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1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null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10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字符串型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首字符非数字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“A12”=&gt;0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069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以数字开始，非数字结尾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截至第一个非数字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“12AB”=&gt;12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“-12a”=&gt;-12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“12.4bc”=&gt;12.4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10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数组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数组名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不支持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不支持转换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46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数组元素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参照布尔型与字符串型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66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、数据类型转换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17"/>
          <p:cNvSpPr>
            <a:spLocks noChangeArrowheads="1"/>
          </p:cNvSpPr>
          <p:nvPr/>
        </p:nvSpPr>
        <p:spPr bwMode="auto">
          <a:xfrm>
            <a:off x="693188" y="1184439"/>
            <a:ext cx="5402812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隐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式转换规则（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）非字符串型转为字符串型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89127"/>
              </p:ext>
            </p:extLst>
          </p:nvPr>
        </p:nvGraphicFramePr>
        <p:xfrm>
          <a:off x="693186" y="2016650"/>
          <a:ext cx="10660906" cy="413093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32894"/>
                <a:gridCol w="3581250"/>
                <a:gridCol w="2423381"/>
                <a:gridCol w="2423381"/>
              </a:tblGrid>
              <a:tr h="537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原数据类型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原值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转换值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说明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5425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布尔型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true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“1”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5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“0”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5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null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“”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空字符串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63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数值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任意数值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数字字符串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12=&gt;”12”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12.5=&gt;”12.5”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542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数组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数组名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Array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不提倡转换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5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数组元素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参照布尔型与数组型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15611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、数据类型转换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17"/>
          <p:cNvSpPr>
            <a:spLocks noChangeArrowheads="1"/>
          </p:cNvSpPr>
          <p:nvPr/>
        </p:nvSpPr>
        <p:spPr bwMode="auto">
          <a:xfrm>
            <a:off x="693188" y="1184439"/>
            <a:ext cx="4891686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隐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式转换规则（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）非布尔型转为布尔型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62376"/>
              </p:ext>
            </p:extLst>
          </p:nvPr>
        </p:nvGraphicFramePr>
        <p:xfrm>
          <a:off x="693188" y="1926506"/>
          <a:ext cx="10997064" cy="442936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18824"/>
                <a:gridCol w="3263705"/>
                <a:gridCol w="2307101"/>
                <a:gridCol w="3207434"/>
              </a:tblGrid>
              <a:tr h="392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原数据类型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原值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转换值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说明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240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数值型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r>
                        <a:rPr lang="zh-CN" sz="2000" kern="100">
                          <a:effectLst/>
                        </a:rPr>
                        <a:t>或</a:t>
                      </a:r>
                      <a:r>
                        <a:rPr lang="en-US" sz="2000" kern="100">
                          <a:effectLst/>
                        </a:rPr>
                        <a:t>0.0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89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非零数值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true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-1=&gt;true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12.3=&gt;true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2403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字符串型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“”(</a:t>
                      </a:r>
                      <a:r>
                        <a:rPr lang="zh-CN" sz="2000" kern="100">
                          <a:effectLst/>
                        </a:rPr>
                        <a:t>空字符串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“0”</a:t>
                      </a:r>
                      <a:r>
                        <a:rPr lang="zh-CN" sz="2000" kern="100">
                          <a:effectLst/>
                        </a:rPr>
                        <a:t>或</a:t>
                      </a:r>
                      <a:r>
                        <a:rPr lang="en-US" sz="2000" kern="100">
                          <a:effectLst/>
                        </a:rPr>
                        <a:t>’0’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null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8927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数组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空数组名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$a=array();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$a=&gt;false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89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非空数组名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true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$a=array(0,1);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$a=&gt;true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89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数组元素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参照数值型与字符串型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05844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7899282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42551" y="10368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导语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8070" y="1290037"/>
            <a:ext cx="10495860" cy="440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数据类型既表明了数据的性质，也直接影响存储该数据的变量在内存中所占用的空间大小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运算符</a:t>
            </a:r>
            <a:r>
              <a:rPr lang="zh-CN" altLang="en-US" sz="2400" dirty="0"/>
              <a:t>是计算机进行各种操作的运算依据。它与变量、常量、函数以及各种值共同构成了程序的表达式。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PHP</a:t>
            </a:r>
            <a:r>
              <a:rPr lang="zh-CN" altLang="en-US" sz="2400" dirty="0"/>
              <a:t>的运算符包括：算术运算符、赋值运算符、位运算符、比较运算符、逻辑运算符、字符串运算符、递增递减运算符等。</a:t>
            </a:r>
          </a:p>
        </p:txBody>
      </p:sp>
    </p:spTree>
    <p:extLst>
      <p:ext uri="{BB962C8B-B14F-4D97-AF65-F5344CB8AC3E}">
        <p14:creationId xmlns:p14="http://schemas.microsoft.com/office/powerpoint/2010/main" val="632586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646704" y="1879246"/>
            <a:ext cx="649107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显示转换也称为强制转换，即明确地在程序中声明将某个数据类型的值转换成另一个数据类型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</a:rPr>
              <a:t>实现</a:t>
            </a:r>
            <a:r>
              <a:rPr lang="zh-CN" altLang="en-US" sz="2400" dirty="0">
                <a:latin typeface="宋体" panose="02010600030101010101" pitchFamily="2" charset="-122"/>
              </a:rPr>
              <a:t>显示转换有两种方法：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使用强制类型转换关键字</a:t>
            </a:r>
            <a:r>
              <a:rPr lang="zh-CN" altLang="en-US" sz="2400" dirty="0">
                <a:latin typeface="宋体" panose="02010600030101010101" pitchFamily="2" charset="-122"/>
              </a:rPr>
              <a:t>与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使用类型转换函数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、数据类型转换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17"/>
          <p:cNvSpPr>
            <a:spLocks noChangeArrowheads="1"/>
          </p:cNvSpPr>
          <p:nvPr/>
        </p:nvSpPr>
        <p:spPr bwMode="auto">
          <a:xfrm>
            <a:off x="693188" y="1184439"/>
            <a:ext cx="1272137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显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式转换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8106095" y="2530335"/>
            <a:ext cx="1432251" cy="2343703"/>
          </a:xfrm>
          <a:custGeom>
            <a:avLst/>
            <a:gdLst>
              <a:gd name="connsiteX0" fmla="*/ 238756 w 2343703"/>
              <a:gd name="connsiteY0" fmla="*/ 0 h 1432251"/>
              <a:gd name="connsiteX1" fmla="*/ 2104947 w 2343703"/>
              <a:gd name="connsiteY1" fmla="*/ 0 h 1432251"/>
              <a:gd name="connsiteX2" fmla="*/ 2343703 w 2343703"/>
              <a:gd name="connsiteY2" fmla="*/ 238756 h 1432251"/>
              <a:gd name="connsiteX3" fmla="*/ 2343703 w 2343703"/>
              <a:gd name="connsiteY3" fmla="*/ 1432251 h 1432251"/>
              <a:gd name="connsiteX4" fmla="*/ 2343703 w 2343703"/>
              <a:gd name="connsiteY4" fmla="*/ 1432251 h 1432251"/>
              <a:gd name="connsiteX5" fmla="*/ 0 w 2343703"/>
              <a:gd name="connsiteY5" fmla="*/ 1432251 h 1432251"/>
              <a:gd name="connsiteX6" fmla="*/ 0 w 2343703"/>
              <a:gd name="connsiteY6" fmla="*/ 1432251 h 1432251"/>
              <a:gd name="connsiteX7" fmla="*/ 0 w 2343703"/>
              <a:gd name="connsiteY7" fmla="*/ 238756 h 1432251"/>
              <a:gd name="connsiteX8" fmla="*/ 238756 w 2343703"/>
              <a:gd name="connsiteY8" fmla="*/ 0 h 1432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3703" h="1432251">
                <a:moveTo>
                  <a:pt x="1" y="1286346"/>
                </a:moveTo>
                <a:lnTo>
                  <a:pt x="1" y="145905"/>
                </a:lnTo>
                <a:cubicBezTo>
                  <a:pt x="1" y="65324"/>
                  <a:pt x="174921" y="0"/>
                  <a:pt x="390695" y="0"/>
                </a:cubicBezTo>
                <a:lnTo>
                  <a:pt x="2343702" y="0"/>
                </a:lnTo>
                <a:lnTo>
                  <a:pt x="2343702" y="0"/>
                </a:lnTo>
                <a:lnTo>
                  <a:pt x="2343702" y="1432251"/>
                </a:lnTo>
                <a:lnTo>
                  <a:pt x="2343702" y="1432251"/>
                </a:lnTo>
                <a:lnTo>
                  <a:pt x="390695" y="1432251"/>
                </a:lnTo>
                <a:cubicBezTo>
                  <a:pt x="174921" y="1432251"/>
                  <a:pt x="1" y="1366927"/>
                  <a:pt x="1" y="1286346"/>
                </a:cubicBez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eaVert" wrap="square" lIns="191849" tIns="273130" rIns="182880" bIns="273128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>
                <a:solidFill>
                  <a:schemeClr val="bg1"/>
                </a:solidFill>
              </a:rPr>
              <a:t>数据</a:t>
            </a:r>
            <a:r>
              <a:rPr lang="en-US" altLang="zh-CN" sz="3200" kern="1200" dirty="0" smtClean="0">
                <a:solidFill>
                  <a:schemeClr val="bg1"/>
                </a:solidFill>
              </a:rPr>
              <a:t>1</a:t>
            </a:r>
            <a:endParaRPr lang="zh-CN" altLang="en-US" sz="3200" kern="1200" dirty="0">
              <a:solidFill>
                <a:schemeClr val="bg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9603382" y="2530335"/>
            <a:ext cx="1432251" cy="2343703"/>
          </a:xfrm>
          <a:custGeom>
            <a:avLst/>
            <a:gdLst>
              <a:gd name="connsiteX0" fmla="*/ 238756 w 2343703"/>
              <a:gd name="connsiteY0" fmla="*/ 0 h 1432251"/>
              <a:gd name="connsiteX1" fmla="*/ 2104947 w 2343703"/>
              <a:gd name="connsiteY1" fmla="*/ 0 h 1432251"/>
              <a:gd name="connsiteX2" fmla="*/ 2343703 w 2343703"/>
              <a:gd name="connsiteY2" fmla="*/ 238756 h 1432251"/>
              <a:gd name="connsiteX3" fmla="*/ 2343703 w 2343703"/>
              <a:gd name="connsiteY3" fmla="*/ 1432251 h 1432251"/>
              <a:gd name="connsiteX4" fmla="*/ 2343703 w 2343703"/>
              <a:gd name="connsiteY4" fmla="*/ 1432251 h 1432251"/>
              <a:gd name="connsiteX5" fmla="*/ 0 w 2343703"/>
              <a:gd name="connsiteY5" fmla="*/ 1432251 h 1432251"/>
              <a:gd name="connsiteX6" fmla="*/ 0 w 2343703"/>
              <a:gd name="connsiteY6" fmla="*/ 1432251 h 1432251"/>
              <a:gd name="connsiteX7" fmla="*/ 0 w 2343703"/>
              <a:gd name="connsiteY7" fmla="*/ 238756 h 1432251"/>
              <a:gd name="connsiteX8" fmla="*/ 238756 w 2343703"/>
              <a:gd name="connsiteY8" fmla="*/ 0 h 1432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3703" h="1432251">
                <a:moveTo>
                  <a:pt x="2343702" y="145905"/>
                </a:moveTo>
                <a:lnTo>
                  <a:pt x="2343702" y="1286346"/>
                </a:lnTo>
                <a:cubicBezTo>
                  <a:pt x="2343702" y="1366927"/>
                  <a:pt x="2168782" y="1432251"/>
                  <a:pt x="1953008" y="1432251"/>
                </a:cubicBezTo>
                <a:lnTo>
                  <a:pt x="1" y="1432251"/>
                </a:lnTo>
                <a:lnTo>
                  <a:pt x="1" y="1432251"/>
                </a:lnTo>
                <a:lnTo>
                  <a:pt x="1" y="0"/>
                </a:lnTo>
                <a:lnTo>
                  <a:pt x="1" y="0"/>
                </a:lnTo>
                <a:lnTo>
                  <a:pt x="1953008" y="0"/>
                </a:lnTo>
                <a:cubicBezTo>
                  <a:pt x="2168782" y="0"/>
                  <a:pt x="2343702" y="65324"/>
                  <a:pt x="2343702" y="145905"/>
                </a:cubicBezTo>
                <a:close/>
              </a:path>
            </a:pathLst>
          </a:cu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eaVert" wrap="square" lIns="182880" tIns="273130" rIns="191849" bIns="273128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/>
              <a:t>数据</a:t>
            </a:r>
            <a:r>
              <a:rPr lang="en-US" altLang="zh-CN" sz="3200" kern="1200" dirty="0" smtClean="0"/>
              <a:t>2</a:t>
            </a:r>
            <a:endParaRPr lang="zh-CN" altLang="en-US" sz="3200" kern="1200" dirty="0"/>
          </a:p>
        </p:txBody>
      </p:sp>
      <p:sp>
        <p:nvSpPr>
          <p:cNvPr id="6" name="环形箭头 5"/>
          <p:cNvSpPr/>
          <p:nvPr/>
        </p:nvSpPr>
        <p:spPr>
          <a:xfrm>
            <a:off x="8822075" y="1879246"/>
            <a:ext cx="1497287" cy="1497214"/>
          </a:xfrm>
          <a:prstGeom prst="circularArrow">
            <a:avLst>
              <a:gd name="adj1" fmla="val 12500"/>
              <a:gd name="adj2" fmla="val 1142322"/>
              <a:gd name="adj3" fmla="val 20457678"/>
              <a:gd name="adj4" fmla="val 10800000"/>
              <a:gd name="adj5" fmla="val 125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sp>
      <p:sp>
        <p:nvSpPr>
          <p:cNvPr id="7" name="环形箭头 6"/>
          <p:cNvSpPr/>
          <p:nvPr/>
        </p:nvSpPr>
        <p:spPr>
          <a:xfrm rot="10800000">
            <a:off x="8822075" y="4027549"/>
            <a:ext cx="1497287" cy="1497214"/>
          </a:xfrm>
          <a:prstGeom prst="circularArrow">
            <a:avLst>
              <a:gd name="adj1" fmla="val 12500"/>
              <a:gd name="adj2" fmla="val 1142322"/>
              <a:gd name="adj3" fmla="val 20457678"/>
              <a:gd name="adj4" fmla="val 10800000"/>
              <a:gd name="adj5" fmla="val 125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8287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6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6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6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3" grpId="0"/>
      <p:bldP spid="8" grpId="0" animBg="1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646704" y="1879246"/>
            <a:ext cx="1015728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强制类型转换的其它关键字如下：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1)	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(integer) </a:t>
            </a:r>
            <a:r>
              <a:rPr lang="en-US" altLang="zh-CN" sz="2400" dirty="0">
                <a:latin typeface="宋体" panose="02010600030101010101" pitchFamily="2" charset="-122"/>
              </a:rPr>
              <a:t>- </a:t>
            </a:r>
            <a:r>
              <a:rPr lang="zh-CN" altLang="en-US" sz="2400" dirty="0">
                <a:latin typeface="宋体" panose="02010600030101010101" pitchFamily="2" charset="-122"/>
              </a:rPr>
              <a:t>转换为整形 </a:t>
            </a:r>
            <a:r>
              <a:rPr lang="en-US" altLang="zh-CN" sz="2400" dirty="0">
                <a:latin typeface="宋体" panose="02010600030101010101" pitchFamily="2" charset="-122"/>
              </a:rPr>
              <a:t>integer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2)	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bool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(</a:t>
            </a:r>
            <a:r>
              <a:rPr lang="en-US" altLang="zh-CN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boolean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altLang="zh-CN" sz="2400" dirty="0">
                <a:latin typeface="宋体" panose="02010600030101010101" pitchFamily="2" charset="-122"/>
              </a:rPr>
              <a:t>- </a:t>
            </a:r>
            <a:r>
              <a:rPr lang="zh-CN" altLang="en-US" sz="2400" dirty="0">
                <a:latin typeface="宋体" panose="02010600030101010101" pitchFamily="2" charset="-122"/>
              </a:rPr>
              <a:t>转换为布尔类型 </a:t>
            </a:r>
            <a:r>
              <a:rPr lang="en-US" altLang="zh-CN" sz="2400" dirty="0" err="1">
                <a:latin typeface="宋体" panose="02010600030101010101" pitchFamily="2" charset="-122"/>
              </a:rPr>
              <a:t>boolean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3)	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(float), (double), (real) </a:t>
            </a:r>
            <a:r>
              <a:rPr lang="en-US" altLang="zh-CN" sz="2400" dirty="0">
                <a:latin typeface="宋体" panose="02010600030101010101" pitchFamily="2" charset="-122"/>
              </a:rPr>
              <a:t>- </a:t>
            </a:r>
            <a:r>
              <a:rPr lang="zh-CN" altLang="en-US" sz="2400" dirty="0">
                <a:latin typeface="宋体" panose="02010600030101010101" pitchFamily="2" charset="-122"/>
              </a:rPr>
              <a:t>转换为浮点型 </a:t>
            </a:r>
            <a:r>
              <a:rPr lang="en-US" altLang="zh-CN" sz="2400" dirty="0">
                <a:latin typeface="宋体" panose="02010600030101010101" pitchFamily="2" charset="-122"/>
              </a:rPr>
              <a:t>float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4)	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(string) </a:t>
            </a:r>
            <a:r>
              <a:rPr lang="en-US" altLang="zh-CN" sz="2400" dirty="0">
                <a:latin typeface="宋体" panose="02010600030101010101" pitchFamily="2" charset="-122"/>
              </a:rPr>
              <a:t>- </a:t>
            </a:r>
            <a:r>
              <a:rPr lang="zh-CN" altLang="en-US" sz="2400" dirty="0">
                <a:latin typeface="宋体" panose="02010600030101010101" pitchFamily="2" charset="-122"/>
              </a:rPr>
              <a:t>转换为字符串 </a:t>
            </a:r>
            <a:r>
              <a:rPr lang="en-US" altLang="zh-CN" sz="2400" dirty="0">
                <a:latin typeface="宋体" panose="02010600030101010101" pitchFamily="2" charset="-122"/>
              </a:rPr>
              <a:t>string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5)	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(array) </a:t>
            </a:r>
            <a:r>
              <a:rPr lang="en-US" altLang="zh-CN" sz="2400" dirty="0">
                <a:latin typeface="宋体" panose="02010600030101010101" pitchFamily="2" charset="-122"/>
              </a:rPr>
              <a:t>- </a:t>
            </a:r>
            <a:r>
              <a:rPr lang="zh-CN" altLang="en-US" sz="2400" dirty="0">
                <a:latin typeface="宋体" panose="02010600030101010101" pitchFamily="2" charset="-122"/>
              </a:rPr>
              <a:t>转换为数组 </a:t>
            </a:r>
            <a:r>
              <a:rPr lang="en-US" altLang="zh-CN" sz="2400" dirty="0">
                <a:latin typeface="宋体" panose="02010600030101010101" pitchFamily="2" charset="-122"/>
              </a:rPr>
              <a:t>array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6)	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(object) </a:t>
            </a:r>
            <a:r>
              <a:rPr lang="en-US" altLang="zh-CN" sz="2400" dirty="0">
                <a:latin typeface="宋体" panose="02010600030101010101" pitchFamily="2" charset="-122"/>
              </a:rPr>
              <a:t>- </a:t>
            </a:r>
            <a:r>
              <a:rPr lang="zh-CN" altLang="en-US" sz="2400" dirty="0">
                <a:latin typeface="宋体" panose="02010600030101010101" pitchFamily="2" charset="-122"/>
              </a:rPr>
              <a:t>转换为对象 </a:t>
            </a:r>
            <a:r>
              <a:rPr lang="en-US" altLang="zh-CN" sz="2400" dirty="0">
                <a:latin typeface="宋体" panose="02010600030101010101" pitchFamily="2" charset="-122"/>
              </a:rPr>
              <a:t>object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7)	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(unset) </a:t>
            </a:r>
            <a:r>
              <a:rPr lang="en-US" altLang="zh-CN" sz="2400" dirty="0">
                <a:latin typeface="宋体" panose="02010600030101010101" pitchFamily="2" charset="-122"/>
              </a:rPr>
              <a:t>- </a:t>
            </a:r>
            <a:r>
              <a:rPr lang="zh-CN" altLang="en-US" sz="2400" dirty="0">
                <a:latin typeface="宋体" panose="02010600030101010101" pitchFamily="2" charset="-122"/>
              </a:rPr>
              <a:t>转换为 </a:t>
            </a:r>
            <a:r>
              <a:rPr lang="en-US" altLang="zh-CN" sz="2400" dirty="0">
                <a:latin typeface="宋体" panose="02010600030101010101" pitchFamily="2" charset="-122"/>
              </a:rPr>
              <a:t>NULL (PHP 5)</a:t>
            </a: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、数据类型转换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17"/>
          <p:cNvSpPr>
            <a:spLocks noChangeArrowheads="1"/>
          </p:cNvSpPr>
          <p:nvPr/>
        </p:nvSpPr>
        <p:spPr bwMode="auto">
          <a:xfrm>
            <a:off x="693188" y="1184439"/>
            <a:ext cx="2554539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强制类型转换关键字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08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3" grpId="0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8028726" y="197299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41470" y="132874"/>
            <a:ext cx="458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、数据类型转换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0439" y="2548807"/>
            <a:ext cx="10981408" cy="4085351"/>
            <a:chOff x="736980" y="2350803"/>
            <a:chExt cx="5877436" cy="4322951"/>
          </a:xfrm>
        </p:grpSpPr>
        <p:grpSp>
          <p:nvGrpSpPr>
            <p:cNvPr id="5" name="组合 4"/>
            <p:cNvGrpSpPr/>
            <p:nvPr/>
          </p:nvGrpSpPr>
          <p:grpSpPr>
            <a:xfrm>
              <a:off x="736980" y="2350803"/>
              <a:ext cx="5877436" cy="4322951"/>
              <a:chOff x="2006221" y="2350804"/>
              <a:chExt cx="9728011" cy="1452562"/>
            </a:xfrm>
            <a:solidFill>
              <a:srgbClr val="1E3A1A"/>
            </a:solidFill>
          </p:grpSpPr>
          <p:sp>
            <p:nvSpPr>
              <p:cNvPr id="9" name="圆角矩形 6"/>
              <p:cNvSpPr>
                <a:spLocks noChangeArrowheads="1"/>
              </p:cNvSpPr>
              <p:nvPr/>
            </p:nvSpPr>
            <p:spPr bwMode="auto">
              <a:xfrm>
                <a:off x="2006221" y="2350804"/>
                <a:ext cx="9728011" cy="1452562"/>
              </a:xfrm>
              <a:prstGeom prst="roundRect">
                <a:avLst>
                  <a:gd name="adj" fmla="val 3139"/>
                </a:avLst>
              </a:prstGeom>
              <a:grpFill/>
              <a:ln w="12700">
                <a:solidFill>
                  <a:srgbClr val="0E8146"/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" name="图片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13677" y="2413222"/>
                <a:ext cx="649702" cy="2404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文本框 17"/>
            <p:cNvSpPr>
              <a:spLocks noChangeArrowheads="1"/>
            </p:cNvSpPr>
            <p:nvPr/>
          </p:nvSpPr>
          <p:spPr bwMode="auto">
            <a:xfrm>
              <a:off x="1071396" y="2966651"/>
              <a:ext cx="315142" cy="367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i="1" spc="6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  <a:endParaRPr lang="zh-CN" altLang="en-US" sz="2000" b="1" i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2685895" y="2914380"/>
            <a:ext cx="8493226" cy="33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&lt;?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endParaRPr lang="en-US" altLang="zh-CN" sz="2000" dirty="0">
              <a:solidFill>
                <a:srgbClr val="FF0000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$</a:t>
            </a:r>
            <a:r>
              <a:rPr lang="en-US" altLang="zh-CN" sz="2000" b="1" dirty="0">
                <a:solidFill>
                  <a:schemeClr val="bg1"/>
                </a:solidFill>
              </a:rPr>
              <a:t>A="12.13";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</a:t>
            </a:r>
            <a:r>
              <a:rPr lang="en-US" altLang="zh-CN" sz="2000" b="1" dirty="0" smtClean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字符串型数值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    </a:t>
            </a:r>
            <a:r>
              <a:rPr lang="en-US" altLang="zh-CN" sz="2000" b="1" dirty="0">
                <a:solidFill>
                  <a:schemeClr val="bg1"/>
                </a:solidFill>
              </a:rPr>
              <a:t>$B=</a:t>
            </a:r>
            <a:r>
              <a:rPr lang="en-US" altLang="zh-CN" sz="2000" b="1" dirty="0">
                <a:solidFill>
                  <a:srgbClr val="00B0F0"/>
                </a:solidFill>
              </a:rPr>
              <a:t>(float)</a:t>
            </a:r>
            <a:r>
              <a:rPr lang="en-US" altLang="zh-CN" sz="2000" b="1" dirty="0">
                <a:solidFill>
                  <a:schemeClr val="bg1"/>
                </a:solidFill>
              </a:rPr>
              <a:t>$A;   </a:t>
            </a:r>
            <a:r>
              <a:rPr lang="en-US" altLang="zh-CN" sz="2000" b="1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将</a:t>
            </a:r>
            <a:r>
              <a:rPr lang="en-US" altLang="zh-CN" sz="2000" b="1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$A</a:t>
            </a:r>
            <a:r>
              <a:rPr lang="zh-CN" altLang="en-US" sz="2000" b="1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强制转换为浮点型，然后赋值给</a:t>
            </a:r>
            <a:r>
              <a:rPr lang="en-US" altLang="zh-CN" sz="2000" b="1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$B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    $C=</a:t>
            </a:r>
            <a:r>
              <a:rPr lang="en-US" altLang="zh-CN" sz="2000" b="1" dirty="0">
                <a:solidFill>
                  <a:srgbClr val="00B0F0"/>
                </a:solidFill>
              </a:rPr>
              <a:t>(integer)</a:t>
            </a:r>
            <a:r>
              <a:rPr lang="en-US" altLang="zh-CN" sz="2000" b="1" dirty="0">
                <a:solidFill>
                  <a:schemeClr val="bg1"/>
                </a:solidFill>
              </a:rPr>
              <a:t>25.5;   </a:t>
            </a:r>
            <a:r>
              <a:rPr lang="en-US" altLang="zh-CN" sz="2000" b="1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将</a:t>
            </a:r>
            <a:r>
              <a:rPr lang="en-US" altLang="zh-CN" sz="2000" b="1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25.5</a:t>
            </a:r>
            <a:r>
              <a:rPr lang="zh-CN" altLang="en-US" sz="2000" b="1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强制转换为整型，然后赋值给</a:t>
            </a:r>
            <a:r>
              <a:rPr lang="en-US" altLang="zh-CN" sz="2000" b="1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$C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    echo $B."&lt;</a:t>
            </a:r>
            <a:r>
              <a:rPr lang="en-US" altLang="zh-CN" sz="2000" b="1" dirty="0" err="1">
                <a:solidFill>
                  <a:schemeClr val="bg1"/>
                </a:solidFill>
              </a:rPr>
              <a:t>br</a:t>
            </a:r>
            <a:r>
              <a:rPr lang="en-US" altLang="zh-CN" sz="2000" b="1" dirty="0">
                <a:solidFill>
                  <a:schemeClr val="bg1"/>
                </a:solidFill>
              </a:rPr>
              <a:t>&gt;";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echo </a:t>
            </a:r>
            <a:r>
              <a:rPr lang="en-US" altLang="zh-CN" sz="2000" b="1" dirty="0">
                <a:solidFill>
                  <a:schemeClr val="bg1"/>
                </a:solidFill>
              </a:rPr>
              <a:t>$C;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?&gt;</a:t>
            </a:r>
            <a:endParaRPr lang="en-US" altLang="zh-CN" sz="2000" dirty="0">
              <a:solidFill>
                <a:srgbClr val="FF0000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7"/>
          <p:cNvSpPr>
            <a:spLocks noChangeArrowheads="1"/>
          </p:cNvSpPr>
          <p:nvPr/>
        </p:nvSpPr>
        <p:spPr bwMode="auto">
          <a:xfrm>
            <a:off x="730439" y="1020404"/>
            <a:ext cx="2554539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强制类型转换关键字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2685895" y="3400563"/>
            <a:ext cx="7452887" cy="251943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36508" y="1609474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355600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使用强制类型转换关键字的语法格式如下：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lang="en-US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值</a:t>
            </a:r>
            <a:r>
              <a:rPr lang="en-US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|</a:t>
            </a:r>
            <a:r>
              <a:rPr lang="zh-CN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（关键字）变量名</a:t>
            </a:r>
          </a:p>
        </p:txBody>
      </p:sp>
    </p:spTree>
    <p:extLst>
      <p:ext uri="{BB962C8B-B14F-4D97-AF65-F5344CB8AC3E}">
        <p14:creationId xmlns:p14="http://schemas.microsoft.com/office/powerpoint/2010/main" val="3556867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 tmFilter="0,0; .5, 1; 1, 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 tmFilter="0,0; .5, 1; 1, 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 tmFilter="0,0; .5, 1; 1, 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25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 tmFilter="0,0; .5, 1; 1, 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25"/>
                            </p:stCondLst>
                            <p:childTnLst>
                              <p:par>
                                <p:cTn id="5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 tmFilter="0,0; .5, 1; 1, 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00"/>
                            </p:stCondLst>
                            <p:childTnLst>
                              <p:par>
                                <p:cTn id="5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 tmFilter="0,0; .5, 1; 1, 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300"/>
                            </p:stCondLst>
                            <p:childTnLst>
                              <p:par>
                                <p:cTn id="6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 tmFilter="0,0; .5, 1; 1, 1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7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80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84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"/>
                            </p:stCondLst>
                            <p:childTnLst>
                              <p:par>
                                <p:cTn id="8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88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92" dur="25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50"/>
                            </p:stCondLst>
                            <p:childTnLst>
                              <p:par>
                                <p:cTn id="9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96" dur="25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100" dur="25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75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1" grpId="1" uiExpand="1" build="p"/>
      <p:bldP spid="14" grpId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646704" y="1879246"/>
            <a:ext cx="1090093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所提供的类型转换函数以用法含义如下：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1)	</a:t>
            </a:r>
            <a:r>
              <a:rPr lang="en-US" altLang="zh-CN" sz="24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intval</a:t>
            </a:r>
            <a:r>
              <a:rPr lang="en-US" altLang="zh-CN" sz="2400" dirty="0">
                <a:latin typeface="宋体" panose="02010600030101010101" pitchFamily="2" charset="-122"/>
              </a:rPr>
              <a:t>($</a:t>
            </a:r>
            <a:r>
              <a:rPr lang="en-US" altLang="zh-CN" sz="2400" dirty="0" err="1">
                <a:latin typeface="宋体" panose="02010600030101010101" pitchFamily="2" charset="-122"/>
              </a:rPr>
              <a:t>var</a:t>
            </a:r>
            <a:r>
              <a:rPr lang="en-US" altLang="zh-CN" sz="2400" dirty="0">
                <a:latin typeface="宋体" panose="02010600030101010101" pitchFamily="2" charset="-122"/>
              </a:rPr>
              <a:t>)|</a:t>
            </a:r>
            <a:r>
              <a:rPr lang="en-US" altLang="zh-CN" sz="24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intval</a:t>
            </a:r>
            <a:r>
              <a:rPr lang="en-US" altLang="zh-CN" sz="2400" dirty="0">
                <a:latin typeface="宋体" panose="02010600030101010101" pitchFamily="2" charset="-122"/>
              </a:rPr>
              <a:t>(value)</a:t>
            </a:r>
            <a:r>
              <a:rPr lang="zh-CN" altLang="en-US" sz="2400" dirty="0" smtClean="0">
                <a:latin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宋体" panose="02010600030101010101" pitchFamily="2" charset="-122"/>
              </a:rPr>
              <a:t>  </a:t>
            </a:r>
            <a:r>
              <a:rPr lang="zh-CN" altLang="en-US" sz="2400" dirty="0" smtClean="0">
                <a:latin typeface="宋体" panose="02010600030101010101" pitchFamily="2" charset="-122"/>
              </a:rPr>
              <a:t>转为</a:t>
            </a:r>
            <a:r>
              <a:rPr lang="zh-CN" altLang="en-US" sz="2400" dirty="0">
                <a:latin typeface="宋体" panose="02010600030101010101" pitchFamily="2" charset="-122"/>
              </a:rPr>
              <a:t>整型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2)	</a:t>
            </a:r>
            <a:r>
              <a:rPr lang="en-US" altLang="zh-CN" sz="24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floatval</a:t>
            </a:r>
            <a:r>
              <a:rPr lang="en-US" altLang="zh-CN" sz="2400" dirty="0">
                <a:latin typeface="宋体" panose="02010600030101010101" pitchFamily="2" charset="-122"/>
              </a:rPr>
              <a:t>($</a:t>
            </a:r>
            <a:r>
              <a:rPr lang="en-US" altLang="zh-CN" sz="2400" dirty="0" err="1">
                <a:latin typeface="宋体" panose="02010600030101010101" pitchFamily="2" charset="-122"/>
              </a:rPr>
              <a:t>var</a:t>
            </a:r>
            <a:r>
              <a:rPr lang="en-US" altLang="zh-CN" sz="2400" dirty="0">
                <a:latin typeface="宋体" panose="02010600030101010101" pitchFamily="2" charset="-122"/>
              </a:rPr>
              <a:t>)|</a:t>
            </a:r>
            <a:r>
              <a:rPr lang="en-US" altLang="zh-CN" sz="24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floatval</a:t>
            </a:r>
            <a:r>
              <a:rPr lang="en-US" altLang="zh-CN" sz="2400" dirty="0">
                <a:latin typeface="宋体" panose="02010600030101010101" pitchFamily="2" charset="-122"/>
              </a:rPr>
              <a:t>(value): </a:t>
            </a: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</a:rPr>
              <a:t>转为</a:t>
            </a:r>
            <a:r>
              <a:rPr lang="zh-CN" altLang="en-US" sz="2400" dirty="0">
                <a:latin typeface="宋体" panose="02010600030101010101" pitchFamily="2" charset="-122"/>
              </a:rPr>
              <a:t>浮点型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3)	</a:t>
            </a:r>
            <a:r>
              <a:rPr lang="en-US" altLang="zh-CN" sz="24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strval</a:t>
            </a:r>
            <a:r>
              <a:rPr lang="en-US" altLang="zh-CN" sz="2400" dirty="0">
                <a:latin typeface="宋体" panose="02010600030101010101" pitchFamily="2" charset="-122"/>
              </a:rPr>
              <a:t>($</a:t>
            </a:r>
            <a:r>
              <a:rPr lang="en-US" altLang="zh-CN" sz="2400" dirty="0" err="1">
                <a:latin typeface="宋体" panose="02010600030101010101" pitchFamily="2" charset="-122"/>
              </a:rPr>
              <a:t>var</a:t>
            </a:r>
            <a:r>
              <a:rPr lang="en-US" altLang="zh-CN" sz="2400" dirty="0">
                <a:latin typeface="宋体" panose="02010600030101010101" pitchFamily="2" charset="-122"/>
              </a:rPr>
              <a:t>)|</a:t>
            </a:r>
            <a:r>
              <a:rPr lang="en-US" altLang="zh-CN" sz="24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strval</a:t>
            </a:r>
            <a:r>
              <a:rPr lang="en-US" altLang="zh-CN" sz="2400" dirty="0">
                <a:latin typeface="宋体" panose="02010600030101010101" pitchFamily="2" charset="-122"/>
              </a:rPr>
              <a:t>(value): </a:t>
            </a: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</a:rPr>
              <a:t>转为</a:t>
            </a:r>
            <a:r>
              <a:rPr lang="zh-CN" altLang="en-US" sz="2400" dirty="0">
                <a:latin typeface="宋体" panose="02010600030101010101" pitchFamily="2" charset="-122"/>
              </a:rPr>
              <a:t>字符串</a:t>
            </a:r>
            <a:r>
              <a:rPr lang="zh-CN" altLang="en-US" sz="2400" dirty="0" smtClean="0">
                <a:latin typeface="宋体" panose="02010600030101010101" pitchFamily="2" charset="-122"/>
              </a:rPr>
              <a:t>型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使用类据类型转换函数进行强制转换的语法格式如下：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类型函数名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变量名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｜类型函数名（值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、数据类型转换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17"/>
          <p:cNvSpPr>
            <a:spLocks noChangeArrowheads="1"/>
          </p:cNvSpPr>
          <p:nvPr/>
        </p:nvSpPr>
        <p:spPr bwMode="auto">
          <a:xfrm>
            <a:off x="693188" y="1184439"/>
            <a:ext cx="1785098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类型转换函数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28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3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8028726" y="197299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41470" y="132874"/>
            <a:ext cx="458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、数据类型转换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0439" y="1769539"/>
            <a:ext cx="10981408" cy="4864619"/>
            <a:chOff x="736980" y="2350803"/>
            <a:chExt cx="5877436" cy="4322951"/>
          </a:xfrm>
        </p:grpSpPr>
        <p:grpSp>
          <p:nvGrpSpPr>
            <p:cNvPr id="5" name="组合 4"/>
            <p:cNvGrpSpPr/>
            <p:nvPr/>
          </p:nvGrpSpPr>
          <p:grpSpPr>
            <a:xfrm>
              <a:off x="736980" y="2350803"/>
              <a:ext cx="5877436" cy="4322951"/>
              <a:chOff x="2006221" y="2350804"/>
              <a:chExt cx="9728011" cy="1452562"/>
            </a:xfrm>
            <a:solidFill>
              <a:srgbClr val="1E3A1A"/>
            </a:solidFill>
          </p:grpSpPr>
          <p:sp>
            <p:nvSpPr>
              <p:cNvPr id="9" name="圆角矩形 6"/>
              <p:cNvSpPr>
                <a:spLocks noChangeArrowheads="1"/>
              </p:cNvSpPr>
              <p:nvPr/>
            </p:nvSpPr>
            <p:spPr bwMode="auto">
              <a:xfrm>
                <a:off x="2006221" y="2350804"/>
                <a:ext cx="9728011" cy="1452562"/>
              </a:xfrm>
              <a:prstGeom prst="roundRect">
                <a:avLst>
                  <a:gd name="adj" fmla="val 3139"/>
                </a:avLst>
              </a:prstGeom>
              <a:grpFill/>
              <a:ln w="12700">
                <a:solidFill>
                  <a:srgbClr val="0E8146"/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" name="图片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13677" y="2413222"/>
                <a:ext cx="649702" cy="203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文本框 17"/>
            <p:cNvSpPr>
              <a:spLocks noChangeArrowheads="1"/>
            </p:cNvSpPr>
            <p:nvPr/>
          </p:nvSpPr>
          <p:spPr bwMode="auto">
            <a:xfrm>
              <a:off x="1020262" y="2845368"/>
              <a:ext cx="315142" cy="367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i="1" spc="6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  <a:endParaRPr lang="zh-CN" altLang="en-US" sz="2000" b="1" i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2685895" y="2151281"/>
            <a:ext cx="8493226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&lt;?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endParaRPr lang="en-US" altLang="zh-CN" sz="2000" dirty="0">
              <a:solidFill>
                <a:srgbClr val="FF0000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     $</a:t>
            </a:r>
            <a:r>
              <a:rPr lang="en-US" altLang="zh-CN" sz="2000" b="1" dirty="0">
                <a:solidFill>
                  <a:schemeClr val="bg1"/>
                </a:solidFill>
              </a:rPr>
              <a:t>s1="12.13";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     $s2=</a:t>
            </a:r>
            <a:r>
              <a:rPr lang="en-US" altLang="zh-CN" sz="2000" b="1" dirty="0" err="1">
                <a:solidFill>
                  <a:srgbClr val="00B0F0"/>
                </a:solidFill>
              </a:rPr>
              <a:t>intval</a:t>
            </a:r>
            <a:r>
              <a:rPr lang="en-US" altLang="zh-CN" sz="2000" b="1" dirty="0">
                <a:solidFill>
                  <a:srgbClr val="00B0F0"/>
                </a:solidFill>
              </a:rPr>
              <a:t>(</a:t>
            </a:r>
            <a:r>
              <a:rPr lang="en-US" altLang="zh-CN" sz="2000" b="1" dirty="0">
                <a:solidFill>
                  <a:schemeClr val="bg1"/>
                </a:solidFill>
              </a:rPr>
              <a:t>$s1</a:t>
            </a:r>
            <a:r>
              <a:rPr lang="en-US" altLang="zh-CN" sz="2000" b="1" dirty="0">
                <a:solidFill>
                  <a:srgbClr val="00B0F0"/>
                </a:solidFill>
              </a:rPr>
              <a:t>)</a:t>
            </a:r>
            <a:r>
              <a:rPr lang="en-US" altLang="zh-CN" sz="2000" b="1" dirty="0">
                <a:solidFill>
                  <a:schemeClr val="bg1"/>
                </a:solidFill>
              </a:rPr>
              <a:t>;   </a:t>
            </a:r>
            <a:r>
              <a:rPr lang="en-US" altLang="zh-CN" sz="2000" b="1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//$s1</a:t>
            </a:r>
            <a:r>
              <a:rPr lang="zh-CN" altLang="en-US" sz="2000" b="1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转换为整型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     </a:t>
            </a:r>
            <a:r>
              <a:rPr lang="en-US" altLang="zh-CN" sz="2000" b="1" dirty="0">
                <a:solidFill>
                  <a:schemeClr val="bg1"/>
                </a:solidFill>
              </a:rPr>
              <a:t>$s3=</a:t>
            </a:r>
            <a:r>
              <a:rPr lang="en-US" altLang="zh-CN" sz="2000" b="1" dirty="0" err="1">
                <a:solidFill>
                  <a:srgbClr val="00B0F0"/>
                </a:solidFill>
              </a:rPr>
              <a:t>strval</a:t>
            </a:r>
            <a:r>
              <a:rPr lang="en-US" altLang="zh-CN" sz="2000" b="1" dirty="0">
                <a:solidFill>
                  <a:srgbClr val="00B0F0"/>
                </a:solidFill>
              </a:rPr>
              <a:t>(</a:t>
            </a:r>
            <a:r>
              <a:rPr lang="en-US" altLang="zh-CN" sz="2000" b="1" dirty="0">
                <a:solidFill>
                  <a:schemeClr val="bg1"/>
                </a:solidFill>
              </a:rPr>
              <a:t>true</a:t>
            </a:r>
            <a:r>
              <a:rPr lang="en-US" altLang="zh-CN" sz="2000" b="1" dirty="0">
                <a:solidFill>
                  <a:srgbClr val="00B0F0"/>
                </a:solidFill>
              </a:rPr>
              <a:t>)</a:t>
            </a:r>
            <a:r>
              <a:rPr lang="en-US" altLang="zh-CN" sz="2000" b="1" dirty="0">
                <a:solidFill>
                  <a:schemeClr val="bg1"/>
                </a:solidFill>
              </a:rPr>
              <a:t>;  </a:t>
            </a:r>
            <a:r>
              <a:rPr lang="en-US" altLang="zh-CN" sz="2000" b="1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将布尔型转为字符串型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     </a:t>
            </a:r>
            <a:r>
              <a:rPr lang="en-US" altLang="zh-CN" sz="2000" b="1" dirty="0">
                <a:solidFill>
                  <a:schemeClr val="bg1"/>
                </a:solidFill>
              </a:rPr>
              <a:t>echo $s2;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     echo "&lt;</a:t>
            </a:r>
            <a:r>
              <a:rPr lang="en-US" altLang="zh-CN" sz="2000" b="1" dirty="0" err="1">
                <a:solidFill>
                  <a:schemeClr val="bg1"/>
                </a:solidFill>
              </a:rPr>
              <a:t>br</a:t>
            </a:r>
            <a:r>
              <a:rPr lang="en-US" altLang="zh-CN" sz="2000" b="1" dirty="0">
                <a:solidFill>
                  <a:schemeClr val="bg1"/>
                </a:solidFill>
              </a:rPr>
              <a:t>&gt;";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     echo $s3;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sym typeface="Arial" panose="020B0604020202020204" pitchFamily="34" charset="0"/>
              </a:rPr>
              <a:t>?&gt;</a:t>
            </a:r>
            <a:endParaRPr lang="en-US" altLang="zh-CN" sz="2000" dirty="0">
              <a:solidFill>
                <a:srgbClr val="FF0000"/>
              </a:solidFill>
              <a:latin typeface="+mn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7"/>
          <p:cNvSpPr>
            <a:spLocks noChangeArrowheads="1"/>
          </p:cNvSpPr>
          <p:nvPr/>
        </p:nvSpPr>
        <p:spPr bwMode="auto">
          <a:xfrm>
            <a:off x="730439" y="1020404"/>
            <a:ext cx="1785098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型转换函数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6" name="图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2851173" y="2996722"/>
            <a:ext cx="7098045" cy="241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82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 tmFilter="0,0; .5, 1; 1, 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 tmFilter="0,0; .5, 1; 1, 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75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 tmFilter="0,0; .5, 1; 1, 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 tmFilter="0,0; .5, 1; 1, 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0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 tmFilter="0,0; .5, 1; 1, 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125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 tmFilter="0,0; .5, 1; 1, 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25"/>
                            </p:stCondLst>
                            <p:childTnLst>
                              <p:par>
                                <p:cTn id="6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 tmFilter="0,0; .5, 1; 1, 1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5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 tmFilter="0,0; .5, 1; 1, 1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80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84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88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"/>
                            </p:stCondLst>
                            <p:childTnLst>
                              <p:par>
                                <p:cTn id="9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92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96" dur="25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"/>
                            </p:stCondLst>
                            <p:childTnLst>
                              <p:par>
                                <p:cTn id="9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100" dur="25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104" dur="25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50"/>
                            </p:stCondLst>
                            <p:childTnLst>
                              <p:par>
                                <p:cTn id="10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108" dur="25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1" grpId="1" build="p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936747" y="1195297"/>
            <a:ext cx="515925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无论使用类型转换关键字还是使用类型转换函数，参与转换操作的变量本身的类型都并没有改变，改变的仅是这些操作数如何被求值以及表达式本身的类型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spc="300" dirty="0">
                <a:solidFill>
                  <a:srgbClr val="FF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$A</a:t>
            </a:r>
            <a:r>
              <a:rPr lang="en-US" altLang="zh-CN" sz="2400" spc="300" dirty="0">
                <a:solidFill>
                  <a:srgbClr val="80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=</a:t>
            </a:r>
            <a:r>
              <a:rPr lang="en-US" altLang="zh-CN" sz="2400" spc="300" dirty="0">
                <a:solidFill>
                  <a:srgbClr val="00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"12.3"</a:t>
            </a:r>
            <a:r>
              <a:rPr lang="en-US" altLang="zh-CN" sz="2400" spc="300" dirty="0">
                <a:solidFill>
                  <a:srgbClr val="80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;</a:t>
            </a:r>
            <a:endParaRPr lang="zh-CN" altLang="zh-CN" sz="2400" spc="300" dirty="0">
              <a:solidFill>
                <a:srgbClr val="0000FF"/>
              </a:solidFill>
              <a:ea typeface="Adobe 楷体 Std R" panose="02020400000000000000" pitchFamily="18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spc="300" dirty="0">
                <a:solidFill>
                  <a:srgbClr val="FF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$B</a:t>
            </a:r>
            <a:r>
              <a:rPr lang="en-US" altLang="zh-CN" sz="2400" spc="300" dirty="0">
                <a:solidFill>
                  <a:srgbClr val="80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=</a:t>
            </a:r>
            <a:r>
              <a:rPr lang="en-US" altLang="zh-CN" sz="2400" spc="300" dirty="0">
                <a:solidFill>
                  <a:srgbClr val="00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"24.5ab"</a:t>
            </a:r>
            <a:r>
              <a:rPr lang="en-US" altLang="zh-CN" sz="2400" spc="300" dirty="0">
                <a:solidFill>
                  <a:srgbClr val="80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;</a:t>
            </a:r>
            <a:endParaRPr lang="zh-CN" altLang="zh-CN" sz="2400" spc="300" dirty="0">
              <a:solidFill>
                <a:srgbClr val="0000FF"/>
              </a:solidFill>
              <a:ea typeface="Adobe 楷体 Std R" panose="02020400000000000000" pitchFamily="18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spc="300" dirty="0">
                <a:solidFill>
                  <a:srgbClr val="FF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$C</a:t>
            </a:r>
            <a:r>
              <a:rPr lang="en-US" altLang="zh-CN" sz="2400" spc="300" dirty="0">
                <a:solidFill>
                  <a:srgbClr val="80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=(</a:t>
            </a:r>
            <a:r>
              <a:rPr lang="en-US" altLang="zh-CN" sz="2400" spc="300" dirty="0">
                <a:solidFill>
                  <a:srgbClr val="00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integer</a:t>
            </a:r>
            <a:r>
              <a:rPr lang="en-US" altLang="zh-CN" sz="2400" spc="300" dirty="0">
                <a:solidFill>
                  <a:srgbClr val="80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)</a:t>
            </a:r>
            <a:r>
              <a:rPr lang="en-US" altLang="zh-CN" sz="2400" spc="300" dirty="0">
                <a:solidFill>
                  <a:srgbClr val="FF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$A</a:t>
            </a:r>
            <a:r>
              <a:rPr lang="en-US" altLang="zh-CN" sz="2400" spc="300" dirty="0">
                <a:solidFill>
                  <a:srgbClr val="80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;</a:t>
            </a:r>
            <a:endParaRPr lang="zh-CN" altLang="zh-CN" sz="2400" spc="300" dirty="0">
              <a:solidFill>
                <a:srgbClr val="0000FF"/>
              </a:solidFill>
              <a:ea typeface="Adobe 楷体 Std R" panose="02020400000000000000" pitchFamily="18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spc="300" dirty="0">
                <a:solidFill>
                  <a:srgbClr val="FF00FF"/>
                </a:solidFill>
                <a:ea typeface="Adobe 楷体 Std R" panose="02020400000000000000" pitchFamily="18" charset="-122"/>
                <a:cs typeface="Times New Roman" panose="02020603050405020304" pitchFamily="18" charset="0"/>
              </a:rPr>
              <a:t>$D</a:t>
            </a:r>
            <a:r>
              <a:rPr lang="en-US" altLang="zh-CN" sz="2400" spc="300" dirty="0">
                <a:solidFill>
                  <a:srgbClr val="8000FF"/>
                </a:solidFill>
                <a:ea typeface="Adobe 楷体 Std R" panose="02020400000000000000" pitchFamily="18" charset="-122"/>
                <a:cs typeface="Times New Roman" panose="02020603050405020304" pitchFamily="18" charset="0"/>
              </a:rPr>
              <a:t>=(</a:t>
            </a:r>
            <a:r>
              <a:rPr lang="en-US" altLang="zh-CN" sz="2400" spc="300" dirty="0">
                <a:solidFill>
                  <a:srgbClr val="0000FF"/>
                </a:solidFill>
                <a:ea typeface="Adobe 楷体 Std R" panose="02020400000000000000" pitchFamily="18" charset="-122"/>
                <a:cs typeface="Times New Roman" panose="02020603050405020304" pitchFamily="18" charset="0"/>
              </a:rPr>
              <a:t>float</a:t>
            </a:r>
            <a:r>
              <a:rPr lang="en-US" altLang="zh-CN" sz="2400" spc="300" dirty="0">
                <a:solidFill>
                  <a:srgbClr val="8000FF"/>
                </a:solidFill>
                <a:ea typeface="Adobe 楷体 Std R" panose="02020400000000000000" pitchFamily="18" charset="-122"/>
                <a:cs typeface="Times New Roman" panose="02020603050405020304" pitchFamily="18" charset="0"/>
              </a:rPr>
              <a:t>)</a:t>
            </a:r>
            <a:r>
              <a:rPr lang="en-US" altLang="zh-CN" sz="2400" spc="300" dirty="0">
                <a:solidFill>
                  <a:srgbClr val="FF00FF"/>
                </a:solidFill>
                <a:ea typeface="Adobe 楷体 Std R" panose="02020400000000000000" pitchFamily="18" charset="-122"/>
                <a:cs typeface="Times New Roman" panose="02020603050405020304" pitchFamily="18" charset="0"/>
              </a:rPr>
              <a:t>$B</a:t>
            </a:r>
            <a:r>
              <a:rPr lang="en-US" altLang="zh-CN" sz="2400" spc="300" dirty="0" smtClean="0">
                <a:solidFill>
                  <a:srgbClr val="8000FF"/>
                </a:solidFill>
                <a:ea typeface="Adobe 楷体 Std R" panose="02020400000000000000" pitchFamily="18" charset="-122"/>
                <a:cs typeface="Times New Roman" panose="02020603050405020304" pitchFamily="18" charset="0"/>
              </a:rPr>
              <a:t>;</a:t>
            </a:r>
            <a:endParaRPr lang="zh-CN" altLang="en-US" sz="2400" spc="300" dirty="0">
              <a:ea typeface="Adobe 楷体 Std R" panose="02020400000000000000" pitchFamily="18" charset="-122"/>
            </a:endParaRP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、数据类型转换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760019" y="2454106"/>
            <a:ext cx="1308569" cy="785141"/>
          </a:xfrm>
          <a:custGeom>
            <a:avLst/>
            <a:gdLst>
              <a:gd name="connsiteX0" fmla="*/ 0 w 1308569"/>
              <a:gd name="connsiteY0" fmla="*/ 78514 h 785141"/>
              <a:gd name="connsiteX1" fmla="*/ 78514 w 1308569"/>
              <a:gd name="connsiteY1" fmla="*/ 0 h 785141"/>
              <a:gd name="connsiteX2" fmla="*/ 1230055 w 1308569"/>
              <a:gd name="connsiteY2" fmla="*/ 0 h 785141"/>
              <a:gd name="connsiteX3" fmla="*/ 1308569 w 1308569"/>
              <a:gd name="connsiteY3" fmla="*/ 78514 h 785141"/>
              <a:gd name="connsiteX4" fmla="*/ 1308569 w 1308569"/>
              <a:gd name="connsiteY4" fmla="*/ 706627 h 785141"/>
              <a:gd name="connsiteX5" fmla="*/ 1230055 w 1308569"/>
              <a:gd name="connsiteY5" fmla="*/ 785141 h 785141"/>
              <a:gd name="connsiteX6" fmla="*/ 78514 w 1308569"/>
              <a:gd name="connsiteY6" fmla="*/ 785141 h 785141"/>
              <a:gd name="connsiteX7" fmla="*/ 0 w 1308569"/>
              <a:gd name="connsiteY7" fmla="*/ 706627 h 785141"/>
              <a:gd name="connsiteX8" fmla="*/ 0 w 1308569"/>
              <a:gd name="connsiteY8" fmla="*/ 78514 h 78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8569" h="785141">
                <a:moveTo>
                  <a:pt x="0" y="78514"/>
                </a:moveTo>
                <a:cubicBezTo>
                  <a:pt x="0" y="35152"/>
                  <a:pt x="35152" y="0"/>
                  <a:pt x="78514" y="0"/>
                </a:cubicBezTo>
                <a:lnTo>
                  <a:pt x="1230055" y="0"/>
                </a:lnTo>
                <a:cubicBezTo>
                  <a:pt x="1273417" y="0"/>
                  <a:pt x="1308569" y="35152"/>
                  <a:pt x="1308569" y="78514"/>
                </a:cubicBezTo>
                <a:lnTo>
                  <a:pt x="1308569" y="706627"/>
                </a:lnTo>
                <a:cubicBezTo>
                  <a:pt x="1308569" y="749989"/>
                  <a:pt x="1273417" y="785141"/>
                  <a:pt x="1230055" y="785141"/>
                </a:cubicBezTo>
                <a:lnTo>
                  <a:pt x="78514" y="785141"/>
                </a:lnTo>
                <a:cubicBezTo>
                  <a:pt x="35152" y="785141"/>
                  <a:pt x="0" y="749989"/>
                  <a:pt x="0" y="706627"/>
                </a:cubicBezTo>
                <a:lnTo>
                  <a:pt x="0" y="785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436" tIns="114436" rIns="114436" bIns="11443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/>
              <a:t>12.3</a:t>
            </a:r>
            <a:endParaRPr lang="zh-CN" altLang="en-US" sz="2400" kern="1200" dirty="0"/>
          </a:p>
        </p:txBody>
      </p:sp>
      <p:sp>
        <p:nvSpPr>
          <p:cNvPr id="16" name="任意多边形 15"/>
          <p:cNvSpPr/>
          <p:nvPr/>
        </p:nvSpPr>
        <p:spPr>
          <a:xfrm>
            <a:off x="8199445" y="2684414"/>
            <a:ext cx="277416" cy="324525"/>
          </a:xfrm>
          <a:custGeom>
            <a:avLst/>
            <a:gdLst>
              <a:gd name="connsiteX0" fmla="*/ 0 w 277416"/>
              <a:gd name="connsiteY0" fmla="*/ 64905 h 324525"/>
              <a:gd name="connsiteX1" fmla="*/ 138708 w 277416"/>
              <a:gd name="connsiteY1" fmla="*/ 64905 h 324525"/>
              <a:gd name="connsiteX2" fmla="*/ 138708 w 277416"/>
              <a:gd name="connsiteY2" fmla="*/ 0 h 324525"/>
              <a:gd name="connsiteX3" fmla="*/ 277416 w 277416"/>
              <a:gd name="connsiteY3" fmla="*/ 162263 h 324525"/>
              <a:gd name="connsiteX4" fmla="*/ 138708 w 277416"/>
              <a:gd name="connsiteY4" fmla="*/ 324525 h 324525"/>
              <a:gd name="connsiteX5" fmla="*/ 138708 w 277416"/>
              <a:gd name="connsiteY5" fmla="*/ 259620 h 324525"/>
              <a:gd name="connsiteX6" fmla="*/ 0 w 277416"/>
              <a:gd name="connsiteY6" fmla="*/ 259620 h 324525"/>
              <a:gd name="connsiteX7" fmla="*/ 0 w 277416"/>
              <a:gd name="connsiteY7" fmla="*/ 64905 h 3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416" h="324525">
                <a:moveTo>
                  <a:pt x="0" y="64905"/>
                </a:moveTo>
                <a:lnTo>
                  <a:pt x="138708" y="64905"/>
                </a:lnTo>
                <a:lnTo>
                  <a:pt x="138708" y="0"/>
                </a:lnTo>
                <a:lnTo>
                  <a:pt x="277416" y="162263"/>
                </a:lnTo>
                <a:lnTo>
                  <a:pt x="138708" y="324525"/>
                </a:lnTo>
                <a:lnTo>
                  <a:pt x="138708" y="259620"/>
                </a:lnTo>
                <a:lnTo>
                  <a:pt x="0" y="259620"/>
                </a:lnTo>
                <a:lnTo>
                  <a:pt x="0" y="64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4905" rIns="83225" bIns="6490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/>
          </a:p>
        </p:txBody>
      </p:sp>
      <p:sp>
        <p:nvSpPr>
          <p:cNvPr id="18" name="任意多边形 17"/>
          <p:cNvSpPr/>
          <p:nvPr/>
        </p:nvSpPr>
        <p:spPr>
          <a:xfrm>
            <a:off x="10031441" y="2684414"/>
            <a:ext cx="277416" cy="324525"/>
          </a:xfrm>
          <a:custGeom>
            <a:avLst/>
            <a:gdLst>
              <a:gd name="connsiteX0" fmla="*/ 0 w 277416"/>
              <a:gd name="connsiteY0" fmla="*/ 64905 h 324525"/>
              <a:gd name="connsiteX1" fmla="*/ 138708 w 277416"/>
              <a:gd name="connsiteY1" fmla="*/ 64905 h 324525"/>
              <a:gd name="connsiteX2" fmla="*/ 138708 w 277416"/>
              <a:gd name="connsiteY2" fmla="*/ 0 h 324525"/>
              <a:gd name="connsiteX3" fmla="*/ 277416 w 277416"/>
              <a:gd name="connsiteY3" fmla="*/ 162263 h 324525"/>
              <a:gd name="connsiteX4" fmla="*/ 138708 w 277416"/>
              <a:gd name="connsiteY4" fmla="*/ 324525 h 324525"/>
              <a:gd name="connsiteX5" fmla="*/ 138708 w 277416"/>
              <a:gd name="connsiteY5" fmla="*/ 259620 h 324525"/>
              <a:gd name="connsiteX6" fmla="*/ 0 w 277416"/>
              <a:gd name="connsiteY6" fmla="*/ 259620 h 324525"/>
              <a:gd name="connsiteX7" fmla="*/ 0 w 277416"/>
              <a:gd name="connsiteY7" fmla="*/ 64905 h 3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416" h="324525">
                <a:moveTo>
                  <a:pt x="0" y="64905"/>
                </a:moveTo>
                <a:lnTo>
                  <a:pt x="138708" y="64905"/>
                </a:lnTo>
                <a:lnTo>
                  <a:pt x="138708" y="0"/>
                </a:lnTo>
                <a:lnTo>
                  <a:pt x="277416" y="162263"/>
                </a:lnTo>
                <a:lnTo>
                  <a:pt x="138708" y="324525"/>
                </a:lnTo>
                <a:lnTo>
                  <a:pt x="138708" y="259620"/>
                </a:lnTo>
                <a:lnTo>
                  <a:pt x="0" y="259620"/>
                </a:lnTo>
                <a:lnTo>
                  <a:pt x="0" y="64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4905" rIns="83225" bIns="6490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/>
          </a:p>
        </p:txBody>
      </p:sp>
      <p:sp>
        <p:nvSpPr>
          <p:cNvPr id="19" name="任意多边形 18"/>
          <p:cNvSpPr/>
          <p:nvPr/>
        </p:nvSpPr>
        <p:spPr>
          <a:xfrm>
            <a:off x="10424012" y="2454106"/>
            <a:ext cx="1308569" cy="785141"/>
          </a:xfrm>
          <a:custGeom>
            <a:avLst/>
            <a:gdLst>
              <a:gd name="connsiteX0" fmla="*/ 0 w 1308569"/>
              <a:gd name="connsiteY0" fmla="*/ 78514 h 785141"/>
              <a:gd name="connsiteX1" fmla="*/ 78514 w 1308569"/>
              <a:gd name="connsiteY1" fmla="*/ 0 h 785141"/>
              <a:gd name="connsiteX2" fmla="*/ 1230055 w 1308569"/>
              <a:gd name="connsiteY2" fmla="*/ 0 h 785141"/>
              <a:gd name="connsiteX3" fmla="*/ 1308569 w 1308569"/>
              <a:gd name="connsiteY3" fmla="*/ 78514 h 785141"/>
              <a:gd name="connsiteX4" fmla="*/ 1308569 w 1308569"/>
              <a:gd name="connsiteY4" fmla="*/ 706627 h 785141"/>
              <a:gd name="connsiteX5" fmla="*/ 1230055 w 1308569"/>
              <a:gd name="connsiteY5" fmla="*/ 785141 h 785141"/>
              <a:gd name="connsiteX6" fmla="*/ 78514 w 1308569"/>
              <a:gd name="connsiteY6" fmla="*/ 785141 h 785141"/>
              <a:gd name="connsiteX7" fmla="*/ 0 w 1308569"/>
              <a:gd name="connsiteY7" fmla="*/ 706627 h 785141"/>
              <a:gd name="connsiteX8" fmla="*/ 0 w 1308569"/>
              <a:gd name="connsiteY8" fmla="*/ 78514 h 78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8569" h="785141">
                <a:moveTo>
                  <a:pt x="0" y="78514"/>
                </a:moveTo>
                <a:cubicBezTo>
                  <a:pt x="0" y="35152"/>
                  <a:pt x="35152" y="0"/>
                  <a:pt x="78514" y="0"/>
                </a:cubicBezTo>
                <a:lnTo>
                  <a:pt x="1230055" y="0"/>
                </a:lnTo>
                <a:cubicBezTo>
                  <a:pt x="1273417" y="0"/>
                  <a:pt x="1308569" y="35152"/>
                  <a:pt x="1308569" y="78514"/>
                </a:cubicBezTo>
                <a:lnTo>
                  <a:pt x="1308569" y="706627"/>
                </a:lnTo>
                <a:cubicBezTo>
                  <a:pt x="1308569" y="749989"/>
                  <a:pt x="1273417" y="785141"/>
                  <a:pt x="1230055" y="785141"/>
                </a:cubicBezTo>
                <a:lnTo>
                  <a:pt x="78514" y="785141"/>
                </a:lnTo>
                <a:cubicBezTo>
                  <a:pt x="35152" y="785141"/>
                  <a:pt x="0" y="749989"/>
                  <a:pt x="0" y="706627"/>
                </a:cubicBezTo>
                <a:lnTo>
                  <a:pt x="0" y="785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436" tIns="114436" rIns="114436" bIns="11443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/>
              <a:t>12</a:t>
            </a:r>
            <a:endParaRPr lang="zh-CN" altLang="en-US" sz="2400" kern="1200" dirty="0"/>
          </a:p>
        </p:txBody>
      </p:sp>
      <p:sp>
        <p:nvSpPr>
          <p:cNvPr id="39" name="任意多边形 38"/>
          <p:cNvSpPr/>
          <p:nvPr/>
        </p:nvSpPr>
        <p:spPr>
          <a:xfrm>
            <a:off x="6760019" y="5488469"/>
            <a:ext cx="1308569" cy="785141"/>
          </a:xfrm>
          <a:custGeom>
            <a:avLst/>
            <a:gdLst>
              <a:gd name="connsiteX0" fmla="*/ 0 w 1308569"/>
              <a:gd name="connsiteY0" fmla="*/ 78514 h 785141"/>
              <a:gd name="connsiteX1" fmla="*/ 78514 w 1308569"/>
              <a:gd name="connsiteY1" fmla="*/ 0 h 785141"/>
              <a:gd name="connsiteX2" fmla="*/ 1230055 w 1308569"/>
              <a:gd name="connsiteY2" fmla="*/ 0 h 785141"/>
              <a:gd name="connsiteX3" fmla="*/ 1308569 w 1308569"/>
              <a:gd name="connsiteY3" fmla="*/ 78514 h 785141"/>
              <a:gd name="connsiteX4" fmla="*/ 1308569 w 1308569"/>
              <a:gd name="connsiteY4" fmla="*/ 706627 h 785141"/>
              <a:gd name="connsiteX5" fmla="*/ 1230055 w 1308569"/>
              <a:gd name="connsiteY5" fmla="*/ 785141 h 785141"/>
              <a:gd name="connsiteX6" fmla="*/ 78514 w 1308569"/>
              <a:gd name="connsiteY6" fmla="*/ 785141 h 785141"/>
              <a:gd name="connsiteX7" fmla="*/ 0 w 1308569"/>
              <a:gd name="connsiteY7" fmla="*/ 706627 h 785141"/>
              <a:gd name="connsiteX8" fmla="*/ 0 w 1308569"/>
              <a:gd name="connsiteY8" fmla="*/ 78514 h 78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8569" h="785141">
                <a:moveTo>
                  <a:pt x="0" y="78514"/>
                </a:moveTo>
                <a:cubicBezTo>
                  <a:pt x="0" y="35152"/>
                  <a:pt x="35152" y="0"/>
                  <a:pt x="78514" y="0"/>
                </a:cubicBezTo>
                <a:lnTo>
                  <a:pt x="1230055" y="0"/>
                </a:lnTo>
                <a:cubicBezTo>
                  <a:pt x="1273417" y="0"/>
                  <a:pt x="1308569" y="35152"/>
                  <a:pt x="1308569" y="78514"/>
                </a:cubicBezTo>
                <a:lnTo>
                  <a:pt x="1308569" y="706627"/>
                </a:lnTo>
                <a:cubicBezTo>
                  <a:pt x="1308569" y="749989"/>
                  <a:pt x="1273417" y="785141"/>
                  <a:pt x="1230055" y="785141"/>
                </a:cubicBezTo>
                <a:lnTo>
                  <a:pt x="78514" y="785141"/>
                </a:lnTo>
                <a:cubicBezTo>
                  <a:pt x="35152" y="785141"/>
                  <a:pt x="0" y="749989"/>
                  <a:pt x="0" y="706627"/>
                </a:cubicBezTo>
                <a:lnTo>
                  <a:pt x="0" y="78514"/>
                </a:lnTo>
                <a:close/>
              </a:path>
            </a:pathLst>
          </a:cu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114436" tIns="114436" rIns="114436" bIns="11443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/>
              <a:t>24.5ab</a:t>
            </a:r>
            <a:endParaRPr lang="zh-CN" altLang="en-US" sz="2400" kern="1200" dirty="0"/>
          </a:p>
        </p:txBody>
      </p:sp>
      <p:sp>
        <p:nvSpPr>
          <p:cNvPr id="40" name="任意多边形 39"/>
          <p:cNvSpPr/>
          <p:nvPr/>
        </p:nvSpPr>
        <p:spPr>
          <a:xfrm>
            <a:off x="8199445" y="5718777"/>
            <a:ext cx="277416" cy="324525"/>
          </a:xfrm>
          <a:custGeom>
            <a:avLst/>
            <a:gdLst>
              <a:gd name="connsiteX0" fmla="*/ 0 w 277416"/>
              <a:gd name="connsiteY0" fmla="*/ 64905 h 324525"/>
              <a:gd name="connsiteX1" fmla="*/ 138708 w 277416"/>
              <a:gd name="connsiteY1" fmla="*/ 64905 h 324525"/>
              <a:gd name="connsiteX2" fmla="*/ 138708 w 277416"/>
              <a:gd name="connsiteY2" fmla="*/ 0 h 324525"/>
              <a:gd name="connsiteX3" fmla="*/ 277416 w 277416"/>
              <a:gd name="connsiteY3" fmla="*/ 162263 h 324525"/>
              <a:gd name="connsiteX4" fmla="*/ 138708 w 277416"/>
              <a:gd name="connsiteY4" fmla="*/ 324525 h 324525"/>
              <a:gd name="connsiteX5" fmla="*/ 138708 w 277416"/>
              <a:gd name="connsiteY5" fmla="*/ 259620 h 324525"/>
              <a:gd name="connsiteX6" fmla="*/ 0 w 277416"/>
              <a:gd name="connsiteY6" fmla="*/ 259620 h 324525"/>
              <a:gd name="connsiteX7" fmla="*/ 0 w 277416"/>
              <a:gd name="connsiteY7" fmla="*/ 64905 h 3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416" h="324525">
                <a:moveTo>
                  <a:pt x="0" y="64905"/>
                </a:moveTo>
                <a:lnTo>
                  <a:pt x="138708" y="64905"/>
                </a:lnTo>
                <a:lnTo>
                  <a:pt x="138708" y="0"/>
                </a:lnTo>
                <a:lnTo>
                  <a:pt x="277416" y="162263"/>
                </a:lnTo>
                <a:lnTo>
                  <a:pt x="138708" y="324525"/>
                </a:lnTo>
                <a:lnTo>
                  <a:pt x="138708" y="259620"/>
                </a:lnTo>
                <a:lnTo>
                  <a:pt x="0" y="259620"/>
                </a:lnTo>
                <a:lnTo>
                  <a:pt x="0" y="64905"/>
                </a:ln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64905" rIns="83225" bIns="6490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/>
          </a:p>
        </p:txBody>
      </p:sp>
      <p:sp>
        <p:nvSpPr>
          <p:cNvPr id="41" name="任意多边形 40"/>
          <p:cNvSpPr/>
          <p:nvPr/>
        </p:nvSpPr>
        <p:spPr>
          <a:xfrm>
            <a:off x="10031441" y="5718777"/>
            <a:ext cx="277416" cy="324525"/>
          </a:xfrm>
          <a:custGeom>
            <a:avLst/>
            <a:gdLst>
              <a:gd name="connsiteX0" fmla="*/ 0 w 277416"/>
              <a:gd name="connsiteY0" fmla="*/ 64905 h 324525"/>
              <a:gd name="connsiteX1" fmla="*/ 138708 w 277416"/>
              <a:gd name="connsiteY1" fmla="*/ 64905 h 324525"/>
              <a:gd name="connsiteX2" fmla="*/ 138708 w 277416"/>
              <a:gd name="connsiteY2" fmla="*/ 0 h 324525"/>
              <a:gd name="connsiteX3" fmla="*/ 277416 w 277416"/>
              <a:gd name="connsiteY3" fmla="*/ 162263 h 324525"/>
              <a:gd name="connsiteX4" fmla="*/ 138708 w 277416"/>
              <a:gd name="connsiteY4" fmla="*/ 324525 h 324525"/>
              <a:gd name="connsiteX5" fmla="*/ 138708 w 277416"/>
              <a:gd name="connsiteY5" fmla="*/ 259620 h 324525"/>
              <a:gd name="connsiteX6" fmla="*/ 0 w 277416"/>
              <a:gd name="connsiteY6" fmla="*/ 259620 h 324525"/>
              <a:gd name="connsiteX7" fmla="*/ 0 w 277416"/>
              <a:gd name="connsiteY7" fmla="*/ 64905 h 3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416" h="324525">
                <a:moveTo>
                  <a:pt x="0" y="64905"/>
                </a:moveTo>
                <a:lnTo>
                  <a:pt x="138708" y="64905"/>
                </a:lnTo>
                <a:lnTo>
                  <a:pt x="138708" y="0"/>
                </a:lnTo>
                <a:lnTo>
                  <a:pt x="277416" y="162263"/>
                </a:lnTo>
                <a:lnTo>
                  <a:pt x="138708" y="324525"/>
                </a:lnTo>
                <a:lnTo>
                  <a:pt x="138708" y="259620"/>
                </a:lnTo>
                <a:lnTo>
                  <a:pt x="0" y="259620"/>
                </a:lnTo>
                <a:lnTo>
                  <a:pt x="0" y="64905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0" tIns="64905" rIns="83225" bIns="6490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/>
          </a:p>
        </p:txBody>
      </p:sp>
      <p:sp>
        <p:nvSpPr>
          <p:cNvPr id="42" name="任意多边形 41"/>
          <p:cNvSpPr/>
          <p:nvPr/>
        </p:nvSpPr>
        <p:spPr>
          <a:xfrm>
            <a:off x="10424012" y="5488469"/>
            <a:ext cx="1308569" cy="785141"/>
          </a:xfrm>
          <a:custGeom>
            <a:avLst/>
            <a:gdLst>
              <a:gd name="connsiteX0" fmla="*/ 0 w 1308569"/>
              <a:gd name="connsiteY0" fmla="*/ 78514 h 785141"/>
              <a:gd name="connsiteX1" fmla="*/ 78514 w 1308569"/>
              <a:gd name="connsiteY1" fmla="*/ 0 h 785141"/>
              <a:gd name="connsiteX2" fmla="*/ 1230055 w 1308569"/>
              <a:gd name="connsiteY2" fmla="*/ 0 h 785141"/>
              <a:gd name="connsiteX3" fmla="*/ 1308569 w 1308569"/>
              <a:gd name="connsiteY3" fmla="*/ 78514 h 785141"/>
              <a:gd name="connsiteX4" fmla="*/ 1308569 w 1308569"/>
              <a:gd name="connsiteY4" fmla="*/ 706627 h 785141"/>
              <a:gd name="connsiteX5" fmla="*/ 1230055 w 1308569"/>
              <a:gd name="connsiteY5" fmla="*/ 785141 h 785141"/>
              <a:gd name="connsiteX6" fmla="*/ 78514 w 1308569"/>
              <a:gd name="connsiteY6" fmla="*/ 785141 h 785141"/>
              <a:gd name="connsiteX7" fmla="*/ 0 w 1308569"/>
              <a:gd name="connsiteY7" fmla="*/ 706627 h 785141"/>
              <a:gd name="connsiteX8" fmla="*/ 0 w 1308569"/>
              <a:gd name="connsiteY8" fmla="*/ 78514 h 78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8569" h="785141">
                <a:moveTo>
                  <a:pt x="0" y="78514"/>
                </a:moveTo>
                <a:cubicBezTo>
                  <a:pt x="0" y="35152"/>
                  <a:pt x="35152" y="0"/>
                  <a:pt x="78514" y="0"/>
                </a:cubicBezTo>
                <a:lnTo>
                  <a:pt x="1230055" y="0"/>
                </a:lnTo>
                <a:cubicBezTo>
                  <a:pt x="1273417" y="0"/>
                  <a:pt x="1308569" y="35152"/>
                  <a:pt x="1308569" y="78514"/>
                </a:cubicBezTo>
                <a:lnTo>
                  <a:pt x="1308569" y="706627"/>
                </a:lnTo>
                <a:cubicBezTo>
                  <a:pt x="1308569" y="749989"/>
                  <a:pt x="1273417" y="785141"/>
                  <a:pt x="1230055" y="785141"/>
                </a:cubicBezTo>
                <a:lnTo>
                  <a:pt x="78514" y="785141"/>
                </a:lnTo>
                <a:cubicBezTo>
                  <a:pt x="35152" y="785141"/>
                  <a:pt x="0" y="749989"/>
                  <a:pt x="0" y="706627"/>
                </a:cubicBezTo>
                <a:lnTo>
                  <a:pt x="0" y="7851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14436" tIns="114436" rIns="114436" bIns="11443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/>
              <a:t>24.5</a:t>
            </a:r>
            <a:endParaRPr lang="zh-CN" altLang="en-US" sz="2400" kern="1200" dirty="0"/>
          </a:p>
        </p:txBody>
      </p:sp>
      <p:sp>
        <p:nvSpPr>
          <p:cNvPr id="46" name="任意多边形 45"/>
          <p:cNvSpPr/>
          <p:nvPr/>
        </p:nvSpPr>
        <p:spPr>
          <a:xfrm>
            <a:off x="6810356" y="1512135"/>
            <a:ext cx="1308569" cy="570951"/>
          </a:xfrm>
          <a:custGeom>
            <a:avLst/>
            <a:gdLst>
              <a:gd name="connsiteX0" fmla="*/ 0 w 1308569"/>
              <a:gd name="connsiteY0" fmla="*/ 78514 h 785141"/>
              <a:gd name="connsiteX1" fmla="*/ 78514 w 1308569"/>
              <a:gd name="connsiteY1" fmla="*/ 0 h 785141"/>
              <a:gd name="connsiteX2" fmla="*/ 1230055 w 1308569"/>
              <a:gd name="connsiteY2" fmla="*/ 0 h 785141"/>
              <a:gd name="connsiteX3" fmla="*/ 1308569 w 1308569"/>
              <a:gd name="connsiteY3" fmla="*/ 78514 h 785141"/>
              <a:gd name="connsiteX4" fmla="*/ 1308569 w 1308569"/>
              <a:gd name="connsiteY4" fmla="*/ 706627 h 785141"/>
              <a:gd name="connsiteX5" fmla="*/ 1230055 w 1308569"/>
              <a:gd name="connsiteY5" fmla="*/ 785141 h 785141"/>
              <a:gd name="connsiteX6" fmla="*/ 78514 w 1308569"/>
              <a:gd name="connsiteY6" fmla="*/ 785141 h 785141"/>
              <a:gd name="connsiteX7" fmla="*/ 0 w 1308569"/>
              <a:gd name="connsiteY7" fmla="*/ 706627 h 785141"/>
              <a:gd name="connsiteX8" fmla="*/ 0 w 1308569"/>
              <a:gd name="connsiteY8" fmla="*/ 78514 h 78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8569" h="785141">
                <a:moveTo>
                  <a:pt x="0" y="78514"/>
                </a:moveTo>
                <a:cubicBezTo>
                  <a:pt x="0" y="35152"/>
                  <a:pt x="35152" y="0"/>
                  <a:pt x="78514" y="0"/>
                </a:cubicBezTo>
                <a:lnTo>
                  <a:pt x="1230055" y="0"/>
                </a:lnTo>
                <a:cubicBezTo>
                  <a:pt x="1273417" y="0"/>
                  <a:pt x="1308569" y="35152"/>
                  <a:pt x="1308569" y="78514"/>
                </a:cubicBezTo>
                <a:lnTo>
                  <a:pt x="1308569" y="706627"/>
                </a:lnTo>
                <a:cubicBezTo>
                  <a:pt x="1308569" y="749989"/>
                  <a:pt x="1273417" y="785141"/>
                  <a:pt x="1230055" y="785141"/>
                </a:cubicBezTo>
                <a:lnTo>
                  <a:pt x="78514" y="785141"/>
                </a:lnTo>
                <a:cubicBezTo>
                  <a:pt x="35152" y="785141"/>
                  <a:pt x="0" y="749989"/>
                  <a:pt x="0" y="706627"/>
                </a:cubicBezTo>
                <a:lnTo>
                  <a:pt x="0" y="78514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14436" tIns="114436" rIns="114436" bIns="11443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 smtClean="0"/>
              <a:t>$A</a:t>
            </a:r>
            <a:endParaRPr lang="zh-CN" altLang="en-US" sz="2400" kern="1200" dirty="0"/>
          </a:p>
        </p:txBody>
      </p:sp>
      <p:sp>
        <p:nvSpPr>
          <p:cNvPr id="47" name="任意多边形 46"/>
          <p:cNvSpPr/>
          <p:nvPr/>
        </p:nvSpPr>
        <p:spPr>
          <a:xfrm>
            <a:off x="10424012" y="1512135"/>
            <a:ext cx="1308569" cy="570951"/>
          </a:xfrm>
          <a:custGeom>
            <a:avLst/>
            <a:gdLst>
              <a:gd name="connsiteX0" fmla="*/ 0 w 1308569"/>
              <a:gd name="connsiteY0" fmla="*/ 78514 h 785141"/>
              <a:gd name="connsiteX1" fmla="*/ 78514 w 1308569"/>
              <a:gd name="connsiteY1" fmla="*/ 0 h 785141"/>
              <a:gd name="connsiteX2" fmla="*/ 1230055 w 1308569"/>
              <a:gd name="connsiteY2" fmla="*/ 0 h 785141"/>
              <a:gd name="connsiteX3" fmla="*/ 1308569 w 1308569"/>
              <a:gd name="connsiteY3" fmla="*/ 78514 h 785141"/>
              <a:gd name="connsiteX4" fmla="*/ 1308569 w 1308569"/>
              <a:gd name="connsiteY4" fmla="*/ 706627 h 785141"/>
              <a:gd name="connsiteX5" fmla="*/ 1230055 w 1308569"/>
              <a:gd name="connsiteY5" fmla="*/ 785141 h 785141"/>
              <a:gd name="connsiteX6" fmla="*/ 78514 w 1308569"/>
              <a:gd name="connsiteY6" fmla="*/ 785141 h 785141"/>
              <a:gd name="connsiteX7" fmla="*/ 0 w 1308569"/>
              <a:gd name="connsiteY7" fmla="*/ 706627 h 785141"/>
              <a:gd name="connsiteX8" fmla="*/ 0 w 1308569"/>
              <a:gd name="connsiteY8" fmla="*/ 78514 h 78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8569" h="785141">
                <a:moveTo>
                  <a:pt x="0" y="78514"/>
                </a:moveTo>
                <a:cubicBezTo>
                  <a:pt x="0" y="35152"/>
                  <a:pt x="35152" y="0"/>
                  <a:pt x="78514" y="0"/>
                </a:cubicBezTo>
                <a:lnTo>
                  <a:pt x="1230055" y="0"/>
                </a:lnTo>
                <a:cubicBezTo>
                  <a:pt x="1273417" y="0"/>
                  <a:pt x="1308569" y="35152"/>
                  <a:pt x="1308569" y="78514"/>
                </a:cubicBezTo>
                <a:lnTo>
                  <a:pt x="1308569" y="706627"/>
                </a:lnTo>
                <a:cubicBezTo>
                  <a:pt x="1308569" y="749989"/>
                  <a:pt x="1273417" y="785141"/>
                  <a:pt x="1230055" y="785141"/>
                </a:cubicBezTo>
                <a:lnTo>
                  <a:pt x="78514" y="785141"/>
                </a:lnTo>
                <a:cubicBezTo>
                  <a:pt x="35152" y="785141"/>
                  <a:pt x="0" y="749989"/>
                  <a:pt x="0" y="706627"/>
                </a:cubicBezTo>
                <a:lnTo>
                  <a:pt x="0" y="78514"/>
                </a:ln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114436" tIns="114436" rIns="114436" bIns="11443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 smtClean="0"/>
              <a:t>$C</a:t>
            </a:r>
            <a:endParaRPr lang="zh-CN" altLang="en-US" sz="2400" kern="1200" dirty="0"/>
          </a:p>
        </p:txBody>
      </p:sp>
      <p:sp>
        <p:nvSpPr>
          <p:cNvPr id="29" name="下箭头 28"/>
          <p:cNvSpPr/>
          <p:nvPr/>
        </p:nvSpPr>
        <p:spPr bwMode="auto">
          <a:xfrm>
            <a:off x="7236879" y="2137678"/>
            <a:ext cx="283034" cy="237034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上箭头 29"/>
          <p:cNvSpPr/>
          <p:nvPr/>
        </p:nvSpPr>
        <p:spPr bwMode="auto">
          <a:xfrm>
            <a:off x="10959152" y="2137678"/>
            <a:ext cx="286603" cy="237034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6813117" y="4529786"/>
            <a:ext cx="1308569" cy="570951"/>
          </a:xfrm>
          <a:custGeom>
            <a:avLst/>
            <a:gdLst>
              <a:gd name="connsiteX0" fmla="*/ 0 w 1308569"/>
              <a:gd name="connsiteY0" fmla="*/ 78514 h 785141"/>
              <a:gd name="connsiteX1" fmla="*/ 78514 w 1308569"/>
              <a:gd name="connsiteY1" fmla="*/ 0 h 785141"/>
              <a:gd name="connsiteX2" fmla="*/ 1230055 w 1308569"/>
              <a:gd name="connsiteY2" fmla="*/ 0 h 785141"/>
              <a:gd name="connsiteX3" fmla="*/ 1308569 w 1308569"/>
              <a:gd name="connsiteY3" fmla="*/ 78514 h 785141"/>
              <a:gd name="connsiteX4" fmla="*/ 1308569 w 1308569"/>
              <a:gd name="connsiteY4" fmla="*/ 706627 h 785141"/>
              <a:gd name="connsiteX5" fmla="*/ 1230055 w 1308569"/>
              <a:gd name="connsiteY5" fmla="*/ 785141 h 785141"/>
              <a:gd name="connsiteX6" fmla="*/ 78514 w 1308569"/>
              <a:gd name="connsiteY6" fmla="*/ 785141 h 785141"/>
              <a:gd name="connsiteX7" fmla="*/ 0 w 1308569"/>
              <a:gd name="connsiteY7" fmla="*/ 706627 h 785141"/>
              <a:gd name="connsiteX8" fmla="*/ 0 w 1308569"/>
              <a:gd name="connsiteY8" fmla="*/ 78514 h 78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8569" h="785141">
                <a:moveTo>
                  <a:pt x="0" y="78514"/>
                </a:moveTo>
                <a:cubicBezTo>
                  <a:pt x="0" y="35152"/>
                  <a:pt x="35152" y="0"/>
                  <a:pt x="78514" y="0"/>
                </a:cubicBezTo>
                <a:lnTo>
                  <a:pt x="1230055" y="0"/>
                </a:lnTo>
                <a:cubicBezTo>
                  <a:pt x="1273417" y="0"/>
                  <a:pt x="1308569" y="35152"/>
                  <a:pt x="1308569" y="78514"/>
                </a:cubicBezTo>
                <a:lnTo>
                  <a:pt x="1308569" y="706627"/>
                </a:lnTo>
                <a:cubicBezTo>
                  <a:pt x="1308569" y="749989"/>
                  <a:pt x="1273417" y="785141"/>
                  <a:pt x="1230055" y="785141"/>
                </a:cubicBezTo>
                <a:lnTo>
                  <a:pt x="78514" y="785141"/>
                </a:lnTo>
                <a:cubicBezTo>
                  <a:pt x="35152" y="785141"/>
                  <a:pt x="0" y="749989"/>
                  <a:pt x="0" y="706627"/>
                </a:cubicBezTo>
                <a:lnTo>
                  <a:pt x="0" y="78514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114436" tIns="114436" rIns="114436" bIns="11443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 smtClean="0"/>
              <a:t>$B</a:t>
            </a:r>
            <a:endParaRPr lang="zh-CN" altLang="en-US" sz="2400" kern="1200" dirty="0"/>
          </a:p>
        </p:txBody>
      </p:sp>
      <p:sp>
        <p:nvSpPr>
          <p:cNvPr id="49" name="任意多边形 48"/>
          <p:cNvSpPr/>
          <p:nvPr/>
        </p:nvSpPr>
        <p:spPr>
          <a:xfrm>
            <a:off x="10426773" y="4529786"/>
            <a:ext cx="1308569" cy="570951"/>
          </a:xfrm>
          <a:custGeom>
            <a:avLst/>
            <a:gdLst>
              <a:gd name="connsiteX0" fmla="*/ 0 w 1308569"/>
              <a:gd name="connsiteY0" fmla="*/ 78514 h 785141"/>
              <a:gd name="connsiteX1" fmla="*/ 78514 w 1308569"/>
              <a:gd name="connsiteY1" fmla="*/ 0 h 785141"/>
              <a:gd name="connsiteX2" fmla="*/ 1230055 w 1308569"/>
              <a:gd name="connsiteY2" fmla="*/ 0 h 785141"/>
              <a:gd name="connsiteX3" fmla="*/ 1308569 w 1308569"/>
              <a:gd name="connsiteY3" fmla="*/ 78514 h 785141"/>
              <a:gd name="connsiteX4" fmla="*/ 1308569 w 1308569"/>
              <a:gd name="connsiteY4" fmla="*/ 706627 h 785141"/>
              <a:gd name="connsiteX5" fmla="*/ 1230055 w 1308569"/>
              <a:gd name="connsiteY5" fmla="*/ 785141 h 785141"/>
              <a:gd name="connsiteX6" fmla="*/ 78514 w 1308569"/>
              <a:gd name="connsiteY6" fmla="*/ 785141 h 785141"/>
              <a:gd name="connsiteX7" fmla="*/ 0 w 1308569"/>
              <a:gd name="connsiteY7" fmla="*/ 706627 h 785141"/>
              <a:gd name="connsiteX8" fmla="*/ 0 w 1308569"/>
              <a:gd name="connsiteY8" fmla="*/ 78514 h 78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8569" h="785141">
                <a:moveTo>
                  <a:pt x="0" y="78514"/>
                </a:moveTo>
                <a:cubicBezTo>
                  <a:pt x="0" y="35152"/>
                  <a:pt x="35152" y="0"/>
                  <a:pt x="78514" y="0"/>
                </a:cubicBezTo>
                <a:lnTo>
                  <a:pt x="1230055" y="0"/>
                </a:lnTo>
                <a:cubicBezTo>
                  <a:pt x="1273417" y="0"/>
                  <a:pt x="1308569" y="35152"/>
                  <a:pt x="1308569" y="78514"/>
                </a:cubicBezTo>
                <a:lnTo>
                  <a:pt x="1308569" y="706627"/>
                </a:lnTo>
                <a:cubicBezTo>
                  <a:pt x="1308569" y="749989"/>
                  <a:pt x="1273417" y="785141"/>
                  <a:pt x="1230055" y="785141"/>
                </a:cubicBezTo>
                <a:lnTo>
                  <a:pt x="78514" y="785141"/>
                </a:lnTo>
                <a:cubicBezTo>
                  <a:pt x="35152" y="785141"/>
                  <a:pt x="0" y="749989"/>
                  <a:pt x="0" y="706627"/>
                </a:cubicBezTo>
                <a:lnTo>
                  <a:pt x="0" y="78514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14436" tIns="114436" rIns="114436" bIns="11443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 smtClean="0"/>
              <a:t>$D</a:t>
            </a:r>
            <a:endParaRPr lang="zh-CN" altLang="en-US" sz="2400" kern="1200" dirty="0"/>
          </a:p>
        </p:txBody>
      </p:sp>
      <p:sp>
        <p:nvSpPr>
          <p:cNvPr id="50" name="下箭头 49"/>
          <p:cNvSpPr/>
          <p:nvPr/>
        </p:nvSpPr>
        <p:spPr bwMode="auto">
          <a:xfrm>
            <a:off x="7239640" y="5155329"/>
            <a:ext cx="283034" cy="237034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" name="上箭头 50"/>
          <p:cNvSpPr/>
          <p:nvPr/>
        </p:nvSpPr>
        <p:spPr bwMode="auto">
          <a:xfrm>
            <a:off x="10961913" y="5155329"/>
            <a:ext cx="286603" cy="237034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592017" y="2454106"/>
            <a:ext cx="1324270" cy="785141"/>
            <a:chOff x="8592017" y="2454106"/>
            <a:chExt cx="1324270" cy="785141"/>
          </a:xfrm>
        </p:grpSpPr>
        <p:grpSp>
          <p:nvGrpSpPr>
            <p:cNvPr id="27" name="组合 26"/>
            <p:cNvGrpSpPr/>
            <p:nvPr/>
          </p:nvGrpSpPr>
          <p:grpSpPr>
            <a:xfrm>
              <a:off x="8592017" y="2454106"/>
              <a:ext cx="1324270" cy="785141"/>
              <a:chOff x="8068588" y="3944203"/>
              <a:chExt cx="2240269" cy="1146412"/>
            </a:xfrm>
          </p:grpSpPr>
          <p:sp>
            <p:nvSpPr>
              <p:cNvPr id="26" name="左弧形箭头 25"/>
              <p:cNvSpPr/>
              <p:nvPr/>
            </p:nvSpPr>
            <p:spPr bwMode="auto">
              <a:xfrm>
                <a:off x="8068588" y="4067033"/>
                <a:ext cx="1075412" cy="1023582"/>
              </a:xfrm>
              <a:prstGeom prst="curvedRightArrow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3" name="左弧形箭头 32"/>
              <p:cNvSpPr/>
              <p:nvPr/>
            </p:nvSpPr>
            <p:spPr bwMode="auto">
              <a:xfrm rot="10800000">
                <a:off x="9233445" y="3944203"/>
                <a:ext cx="1075412" cy="1023582"/>
              </a:xfrm>
              <a:prstGeom prst="curvedRightArrow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8799356" y="2625220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integer</a:t>
              </a:r>
              <a:endParaRPr lang="zh-CN" altLang="en-US" sz="2000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592017" y="5488469"/>
            <a:ext cx="1324270" cy="785141"/>
            <a:chOff x="8592017" y="5488469"/>
            <a:chExt cx="1324270" cy="785141"/>
          </a:xfrm>
        </p:grpSpPr>
        <p:grpSp>
          <p:nvGrpSpPr>
            <p:cNvPr id="43" name="组合 42"/>
            <p:cNvGrpSpPr/>
            <p:nvPr/>
          </p:nvGrpSpPr>
          <p:grpSpPr>
            <a:xfrm>
              <a:off x="8592017" y="5488469"/>
              <a:ext cx="1324270" cy="785141"/>
              <a:chOff x="8068588" y="3944203"/>
              <a:chExt cx="2240269" cy="1146412"/>
            </a:xfrm>
          </p:grpSpPr>
          <p:sp>
            <p:nvSpPr>
              <p:cNvPr id="44" name="左弧形箭头 43"/>
              <p:cNvSpPr/>
              <p:nvPr/>
            </p:nvSpPr>
            <p:spPr bwMode="auto">
              <a:xfrm>
                <a:off x="8068588" y="4067033"/>
                <a:ext cx="1075412" cy="1023582"/>
              </a:xfrm>
              <a:prstGeom prst="curvedRightArrow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5" name="左弧形箭头 44"/>
              <p:cNvSpPr/>
              <p:nvPr/>
            </p:nvSpPr>
            <p:spPr bwMode="auto">
              <a:xfrm rot="10800000">
                <a:off x="9233445" y="3944203"/>
                <a:ext cx="1075412" cy="1023582"/>
              </a:xfrm>
              <a:prstGeom prst="curvedRightArrow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8884690" y="5663788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float</a:t>
              </a:r>
              <a:endParaRPr lang="zh-CN" altLang="en-US" sz="20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8226" y="1195296"/>
            <a:ext cx="1053595" cy="1085935"/>
            <a:chOff x="104010" y="1130023"/>
            <a:chExt cx="1705970" cy="1682985"/>
          </a:xfrm>
        </p:grpSpPr>
        <p:sp>
          <p:nvSpPr>
            <p:cNvPr id="55" name="等腰三角形 54"/>
            <p:cNvSpPr/>
            <p:nvPr/>
          </p:nvSpPr>
          <p:spPr bwMode="auto">
            <a:xfrm flipV="1">
              <a:off x="104010" y="1130023"/>
              <a:ext cx="1705970" cy="1682985"/>
            </a:xfrm>
            <a:prstGeom prst="triangle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806870" y="1237636"/>
              <a:ext cx="300250" cy="1296538"/>
              <a:chOff x="3748453" y="3442769"/>
              <a:chExt cx="459738" cy="21391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p:grpSpPr>
          <p:sp>
            <p:nvSpPr>
              <p:cNvPr id="57" name="梯形 56"/>
              <p:cNvSpPr/>
              <p:nvPr/>
            </p:nvSpPr>
            <p:spPr bwMode="auto">
              <a:xfrm rot="10800000">
                <a:off x="3748453" y="3442769"/>
                <a:ext cx="459738" cy="1542818"/>
              </a:xfrm>
              <a:prstGeom prst="trapezoid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 bwMode="auto">
              <a:xfrm>
                <a:off x="3807725" y="5240741"/>
                <a:ext cx="341194" cy="341194"/>
              </a:xfrm>
              <a:prstGeom prst="ellipse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505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3" grpId="0"/>
      <p:bldP spid="15" grpId="0" animBg="1"/>
      <p:bldP spid="16" grpId="0" animBg="1"/>
      <p:bldP spid="18" grpId="0" animBg="1"/>
      <p:bldP spid="19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29" grpId="0" animBg="1"/>
      <p:bldP spid="30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645534" y="1811007"/>
            <a:ext cx="5980653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宋体" panose="02010600030101010101" pitchFamily="2" charset="-122"/>
              </a:rPr>
              <a:t>settype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函数是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提供的另一个显式数据类型转换</a:t>
            </a:r>
            <a:r>
              <a:rPr lang="zh-CN" altLang="en-US" sz="2400" dirty="0" smtClean="0">
                <a:latin typeface="宋体" panose="02010600030101010101" pitchFamily="2" charset="-122"/>
              </a:rPr>
              <a:t>函数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其</a:t>
            </a:r>
            <a:r>
              <a:rPr lang="zh-CN" altLang="en-US" sz="2400" dirty="0">
                <a:latin typeface="宋体" panose="02010600030101010101" pitchFamily="2" charset="-122"/>
              </a:rPr>
              <a:t>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800" spc="300" dirty="0" err="1">
                <a:solidFill>
                  <a:srgbClr val="FF0000"/>
                </a:solidFill>
                <a:latin typeface="+mn-lt"/>
              </a:rPr>
              <a:t>settype</a:t>
            </a:r>
            <a:r>
              <a:rPr lang="en-US" altLang="zh-CN" sz="2800" spc="300" dirty="0">
                <a:solidFill>
                  <a:srgbClr val="FF0000"/>
                </a:solidFill>
                <a:latin typeface="+mn-lt"/>
              </a:rPr>
              <a:t>($</a:t>
            </a:r>
            <a:r>
              <a:rPr lang="en-US" altLang="zh-CN" sz="2800" spc="300" dirty="0" err="1">
                <a:solidFill>
                  <a:srgbClr val="FF0000"/>
                </a:solidFill>
                <a:latin typeface="+mn-lt"/>
              </a:rPr>
              <a:t>var,stype</a:t>
            </a:r>
            <a:r>
              <a:rPr lang="en-US" altLang="zh-CN" sz="2800" spc="300" dirty="0" smtClean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与</a:t>
            </a:r>
            <a:r>
              <a:rPr lang="zh-CN" altLang="en-US" sz="2400" dirty="0">
                <a:latin typeface="宋体" panose="02010600030101010101" pitchFamily="2" charset="-122"/>
              </a:rPr>
              <a:t>前前面两种方法不同，</a:t>
            </a:r>
            <a:r>
              <a:rPr lang="en-US" altLang="zh-CN" sz="2400" dirty="0" err="1">
                <a:latin typeface="宋体" panose="02010600030101010101" pitchFamily="2" charset="-122"/>
              </a:rPr>
              <a:t>settype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函数会直接将参与转换的变量本身的数据类型改变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spc="300" dirty="0">
                <a:solidFill>
                  <a:srgbClr val="FF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$A</a:t>
            </a:r>
            <a:r>
              <a:rPr lang="en-US" altLang="zh-CN" sz="2400" spc="300" dirty="0">
                <a:solidFill>
                  <a:srgbClr val="00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="12.3";</a:t>
            </a:r>
            <a:endParaRPr lang="zh-CN" altLang="zh-CN" sz="2400" spc="300" dirty="0">
              <a:solidFill>
                <a:srgbClr val="0000FF"/>
              </a:solidFill>
              <a:ea typeface="Adobe 楷体 Std R" panose="02020400000000000000" pitchFamily="18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spc="300" dirty="0" err="1" smtClean="0">
                <a:solidFill>
                  <a:srgbClr val="FF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settype</a:t>
            </a:r>
            <a:r>
              <a:rPr lang="en-US" altLang="zh-CN" sz="2400" spc="300" dirty="0">
                <a:solidFill>
                  <a:srgbClr val="FF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($A,</a:t>
            </a:r>
            <a:r>
              <a:rPr lang="en-US" altLang="zh-CN" sz="2400" spc="300" dirty="0">
                <a:solidFill>
                  <a:srgbClr val="00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"</a:t>
            </a:r>
            <a:r>
              <a:rPr lang="en-US" altLang="zh-CN" sz="2400" spc="300" dirty="0" err="1">
                <a:solidFill>
                  <a:srgbClr val="00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int</a:t>
            </a:r>
            <a:r>
              <a:rPr lang="en-US" altLang="zh-CN" sz="2400" spc="300" dirty="0">
                <a:solidFill>
                  <a:srgbClr val="00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"</a:t>
            </a:r>
            <a:r>
              <a:rPr lang="en-US" altLang="zh-CN" sz="2400" spc="300" dirty="0">
                <a:solidFill>
                  <a:srgbClr val="FF00FF"/>
                </a:solidFill>
                <a:ea typeface="Adobe 楷体 Std R" panose="02020400000000000000" pitchFamily="18" charset="-122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、数据类型转换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17"/>
          <p:cNvSpPr>
            <a:spLocks noChangeArrowheads="1"/>
          </p:cNvSpPr>
          <p:nvPr/>
        </p:nvSpPr>
        <p:spPr bwMode="auto">
          <a:xfrm>
            <a:off x="693188" y="1184439"/>
            <a:ext cx="1584723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err="1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settype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7576593" y="3614167"/>
            <a:ext cx="1308569" cy="785141"/>
          </a:xfrm>
          <a:custGeom>
            <a:avLst/>
            <a:gdLst>
              <a:gd name="connsiteX0" fmla="*/ 0 w 1308569"/>
              <a:gd name="connsiteY0" fmla="*/ 78514 h 785141"/>
              <a:gd name="connsiteX1" fmla="*/ 78514 w 1308569"/>
              <a:gd name="connsiteY1" fmla="*/ 0 h 785141"/>
              <a:gd name="connsiteX2" fmla="*/ 1230055 w 1308569"/>
              <a:gd name="connsiteY2" fmla="*/ 0 h 785141"/>
              <a:gd name="connsiteX3" fmla="*/ 1308569 w 1308569"/>
              <a:gd name="connsiteY3" fmla="*/ 78514 h 785141"/>
              <a:gd name="connsiteX4" fmla="*/ 1308569 w 1308569"/>
              <a:gd name="connsiteY4" fmla="*/ 706627 h 785141"/>
              <a:gd name="connsiteX5" fmla="*/ 1230055 w 1308569"/>
              <a:gd name="connsiteY5" fmla="*/ 785141 h 785141"/>
              <a:gd name="connsiteX6" fmla="*/ 78514 w 1308569"/>
              <a:gd name="connsiteY6" fmla="*/ 785141 h 785141"/>
              <a:gd name="connsiteX7" fmla="*/ 0 w 1308569"/>
              <a:gd name="connsiteY7" fmla="*/ 706627 h 785141"/>
              <a:gd name="connsiteX8" fmla="*/ 0 w 1308569"/>
              <a:gd name="connsiteY8" fmla="*/ 78514 h 78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8569" h="785141">
                <a:moveTo>
                  <a:pt x="0" y="78514"/>
                </a:moveTo>
                <a:cubicBezTo>
                  <a:pt x="0" y="35152"/>
                  <a:pt x="35152" y="0"/>
                  <a:pt x="78514" y="0"/>
                </a:cubicBezTo>
                <a:lnTo>
                  <a:pt x="1230055" y="0"/>
                </a:lnTo>
                <a:cubicBezTo>
                  <a:pt x="1273417" y="0"/>
                  <a:pt x="1308569" y="35152"/>
                  <a:pt x="1308569" y="78514"/>
                </a:cubicBezTo>
                <a:lnTo>
                  <a:pt x="1308569" y="706627"/>
                </a:lnTo>
                <a:cubicBezTo>
                  <a:pt x="1308569" y="749989"/>
                  <a:pt x="1273417" y="785141"/>
                  <a:pt x="1230055" y="785141"/>
                </a:cubicBezTo>
                <a:lnTo>
                  <a:pt x="78514" y="785141"/>
                </a:lnTo>
                <a:cubicBezTo>
                  <a:pt x="35152" y="785141"/>
                  <a:pt x="0" y="749989"/>
                  <a:pt x="0" y="706627"/>
                </a:cubicBezTo>
                <a:lnTo>
                  <a:pt x="0" y="785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436" tIns="114436" rIns="114436" bIns="11443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/>
              <a:t>12.3</a:t>
            </a:r>
            <a:endParaRPr lang="zh-CN" altLang="en-US" sz="2400" kern="1200" dirty="0"/>
          </a:p>
        </p:txBody>
      </p:sp>
      <p:sp>
        <p:nvSpPr>
          <p:cNvPr id="10" name="任意多边形 9"/>
          <p:cNvSpPr/>
          <p:nvPr/>
        </p:nvSpPr>
        <p:spPr>
          <a:xfrm>
            <a:off x="7576593" y="2494773"/>
            <a:ext cx="1308569" cy="570951"/>
          </a:xfrm>
          <a:custGeom>
            <a:avLst/>
            <a:gdLst>
              <a:gd name="connsiteX0" fmla="*/ 0 w 1308569"/>
              <a:gd name="connsiteY0" fmla="*/ 78514 h 785141"/>
              <a:gd name="connsiteX1" fmla="*/ 78514 w 1308569"/>
              <a:gd name="connsiteY1" fmla="*/ 0 h 785141"/>
              <a:gd name="connsiteX2" fmla="*/ 1230055 w 1308569"/>
              <a:gd name="connsiteY2" fmla="*/ 0 h 785141"/>
              <a:gd name="connsiteX3" fmla="*/ 1308569 w 1308569"/>
              <a:gd name="connsiteY3" fmla="*/ 78514 h 785141"/>
              <a:gd name="connsiteX4" fmla="*/ 1308569 w 1308569"/>
              <a:gd name="connsiteY4" fmla="*/ 706627 h 785141"/>
              <a:gd name="connsiteX5" fmla="*/ 1230055 w 1308569"/>
              <a:gd name="connsiteY5" fmla="*/ 785141 h 785141"/>
              <a:gd name="connsiteX6" fmla="*/ 78514 w 1308569"/>
              <a:gd name="connsiteY6" fmla="*/ 785141 h 785141"/>
              <a:gd name="connsiteX7" fmla="*/ 0 w 1308569"/>
              <a:gd name="connsiteY7" fmla="*/ 706627 h 785141"/>
              <a:gd name="connsiteX8" fmla="*/ 0 w 1308569"/>
              <a:gd name="connsiteY8" fmla="*/ 78514 h 78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8569" h="785141">
                <a:moveTo>
                  <a:pt x="0" y="78514"/>
                </a:moveTo>
                <a:cubicBezTo>
                  <a:pt x="0" y="35152"/>
                  <a:pt x="35152" y="0"/>
                  <a:pt x="78514" y="0"/>
                </a:cubicBezTo>
                <a:lnTo>
                  <a:pt x="1230055" y="0"/>
                </a:lnTo>
                <a:cubicBezTo>
                  <a:pt x="1273417" y="0"/>
                  <a:pt x="1308569" y="35152"/>
                  <a:pt x="1308569" y="78514"/>
                </a:cubicBezTo>
                <a:lnTo>
                  <a:pt x="1308569" y="706627"/>
                </a:lnTo>
                <a:cubicBezTo>
                  <a:pt x="1308569" y="749989"/>
                  <a:pt x="1273417" y="785141"/>
                  <a:pt x="1230055" y="785141"/>
                </a:cubicBezTo>
                <a:lnTo>
                  <a:pt x="78514" y="785141"/>
                </a:lnTo>
                <a:cubicBezTo>
                  <a:pt x="35152" y="785141"/>
                  <a:pt x="0" y="749989"/>
                  <a:pt x="0" y="706627"/>
                </a:cubicBezTo>
                <a:lnTo>
                  <a:pt x="0" y="78514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14436" tIns="114436" rIns="114436" bIns="11443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 smtClean="0"/>
              <a:t>$A</a:t>
            </a:r>
            <a:endParaRPr lang="zh-CN" altLang="en-US" sz="2400" kern="1200" dirty="0"/>
          </a:p>
        </p:txBody>
      </p:sp>
      <p:sp>
        <p:nvSpPr>
          <p:cNvPr id="11" name="下箭头 10"/>
          <p:cNvSpPr/>
          <p:nvPr/>
        </p:nvSpPr>
        <p:spPr bwMode="auto">
          <a:xfrm>
            <a:off x="8096804" y="3120316"/>
            <a:ext cx="268147" cy="430850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直角上箭头 1"/>
          <p:cNvSpPr/>
          <p:nvPr/>
        </p:nvSpPr>
        <p:spPr bwMode="auto">
          <a:xfrm rot="5400000">
            <a:off x="8064776" y="4546805"/>
            <a:ext cx="788358" cy="619367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030474" y="4654342"/>
            <a:ext cx="1324270" cy="785141"/>
            <a:chOff x="8592017" y="2454106"/>
            <a:chExt cx="1324270" cy="785141"/>
          </a:xfrm>
        </p:grpSpPr>
        <p:grpSp>
          <p:nvGrpSpPr>
            <p:cNvPr id="15" name="组合 14"/>
            <p:cNvGrpSpPr/>
            <p:nvPr/>
          </p:nvGrpSpPr>
          <p:grpSpPr>
            <a:xfrm>
              <a:off x="8592017" y="2454106"/>
              <a:ext cx="1324270" cy="785141"/>
              <a:chOff x="8068588" y="3944203"/>
              <a:chExt cx="2240269" cy="1146412"/>
            </a:xfrm>
          </p:grpSpPr>
          <p:sp>
            <p:nvSpPr>
              <p:cNvPr id="17" name="左弧形箭头 16"/>
              <p:cNvSpPr/>
              <p:nvPr/>
            </p:nvSpPr>
            <p:spPr bwMode="auto">
              <a:xfrm>
                <a:off x="8068588" y="4067033"/>
                <a:ext cx="1075412" cy="1023582"/>
              </a:xfrm>
              <a:prstGeom prst="curvedRightArrow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8" name="左弧形箭头 17"/>
              <p:cNvSpPr/>
              <p:nvPr/>
            </p:nvSpPr>
            <p:spPr bwMode="auto">
              <a:xfrm rot="10800000">
                <a:off x="9233445" y="3944203"/>
                <a:ext cx="1075412" cy="1023582"/>
              </a:xfrm>
              <a:prstGeom prst="curvedRightArrow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8799356" y="2625220"/>
              <a:ext cx="1010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/>
                <a:t>settype</a:t>
              </a:r>
              <a:endParaRPr lang="zh-CN" altLang="en-US" sz="2000" dirty="0"/>
            </a:p>
          </p:txBody>
        </p:sp>
      </p:grpSp>
      <p:sp>
        <p:nvSpPr>
          <p:cNvPr id="13" name="直角上箭头 12"/>
          <p:cNvSpPr/>
          <p:nvPr/>
        </p:nvSpPr>
        <p:spPr bwMode="auto">
          <a:xfrm rot="16200000">
            <a:off x="9665130" y="1888155"/>
            <a:ext cx="728292" cy="2210094"/>
          </a:xfrm>
          <a:prstGeom prst="ben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" name="直角上箭头 27"/>
          <p:cNvSpPr/>
          <p:nvPr/>
        </p:nvSpPr>
        <p:spPr bwMode="auto">
          <a:xfrm>
            <a:off x="10475010" y="4520116"/>
            <a:ext cx="728292" cy="672743"/>
          </a:xfrm>
          <a:prstGeom prst="ben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0411212" y="3572576"/>
            <a:ext cx="1308569" cy="785141"/>
          </a:xfrm>
          <a:custGeom>
            <a:avLst/>
            <a:gdLst>
              <a:gd name="connsiteX0" fmla="*/ 0 w 1308569"/>
              <a:gd name="connsiteY0" fmla="*/ 78514 h 785141"/>
              <a:gd name="connsiteX1" fmla="*/ 78514 w 1308569"/>
              <a:gd name="connsiteY1" fmla="*/ 0 h 785141"/>
              <a:gd name="connsiteX2" fmla="*/ 1230055 w 1308569"/>
              <a:gd name="connsiteY2" fmla="*/ 0 h 785141"/>
              <a:gd name="connsiteX3" fmla="*/ 1308569 w 1308569"/>
              <a:gd name="connsiteY3" fmla="*/ 78514 h 785141"/>
              <a:gd name="connsiteX4" fmla="*/ 1308569 w 1308569"/>
              <a:gd name="connsiteY4" fmla="*/ 706627 h 785141"/>
              <a:gd name="connsiteX5" fmla="*/ 1230055 w 1308569"/>
              <a:gd name="connsiteY5" fmla="*/ 785141 h 785141"/>
              <a:gd name="connsiteX6" fmla="*/ 78514 w 1308569"/>
              <a:gd name="connsiteY6" fmla="*/ 785141 h 785141"/>
              <a:gd name="connsiteX7" fmla="*/ 0 w 1308569"/>
              <a:gd name="connsiteY7" fmla="*/ 706627 h 785141"/>
              <a:gd name="connsiteX8" fmla="*/ 0 w 1308569"/>
              <a:gd name="connsiteY8" fmla="*/ 78514 h 78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8569" h="785141">
                <a:moveTo>
                  <a:pt x="0" y="78514"/>
                </a:moveTo>
                <a:cubicBezTo>
                  <a:pt x="0" y="35152"/>
                  <a:pt x="35152" y="0"/>
                  <a:pt x="78514" y="0"/>
                </a:cubicBezTo>
                <a:lnTo>
                  <a:pt x="1230055" y="0"/>
                </a:lnTo>
                <a:cubicBezTo>
                  <a:pt x="1273417" y="0"/>
                  <a:pt x="1308569" y="35152"/>
                  <a:pt x="1308569" y="78514"/>
                </a:cubicBezTo>
                <a:lnTo>
                  <a:pt x="1308569" y="706627"/>
                </a:lnTo>
                <a:cubicBezTo>
                  <a:pt x="1308569" y="749989"/>
                  <a:pt x="1273417" y="785141"/>
                  <a:pt x="1230055" y="785141"/>
                </a:cubicBezTo>
                <a:lnTo>
                  <a:pt x="78514" y="785141"/>
                </a:lnTo>
                <a:cubicBezTo>
                  <a:pt x="35152" y="785141"/>
                  <a:pt x="0" y="749989"/>
                  <a:pt x="0" y="706627"/>
                </a:cubicBezTo>
                <a:lnTo>
                  <a:pt x="0" y="78514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14436" tIns="114436" rIns="114436" bIns="11443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/>
              <a:t>12</a:t>
            </a:r>
            <a:endParaRPr lang="zh-CN" alt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1463522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3" grpId="0"/>
      <p:bldP spid="8" grpId="0" animBg="1"/>
      <p:bldP spid="9" grpId="0" animBg="1"/>
      <p:bldP spid="10" grpId="0" animBg="1"/>
      <p:bldP spid="11" grpId="0" animBg="1"/>
      <p:bldP spid="2" grpId="0" animBg="1"/>
      <p:bldP spid="13" grpId="0" animBg="1"/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4751389" y="2451397"/>
            <a:ext cx="22621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运算符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357349" y="2620963"/>
            <a:ext cx="1084704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87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329905" y="2797821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算术运算符</a:t>
            </a: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3.2.1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798410" y="1057488"/>
            <a:ext cx="2584450" cy="155979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7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49999" y="862323"/>
            <a:ext cx="6696963" cy="556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的算术运算符一共有六种，</a:t>
            </a:r>
            <a:r>
              <a:rPr lang="zh-CN" altLang="en-US" sz="2400" dirty="0" smtClean="0">
                <a:latin typeface="宋体" panose="02010600030101010101" pitchFamily="2" charset="-122"/>
              </a:rPr>
              <a:t>分别是：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加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    减（－）</a:t>
            </a:r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乘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（*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    除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负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（－） </a:t>
            </a:r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取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模（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</a:rPr>
              <a:t>取</a:t>
            </a:r>
            <a:r>
              <a:rPr lang="zh-CN" altLang="en-US" sz="2400" dirty="0">
                <a:latin typeface="宋体" panose="02010600030101010101" pitchFamily="2" charset="-122"/>
              </a:rPr>
              <a:t>模相当于数学运算中的</a:t>
            </a:r>
            <a:r>
              <a:rPr lang="zh-CN" altLang="en-US" sz="2400" dirty="0" smtClean="0">
                <a:latin typeface="宋体" panose="02010600030101010101" pitchFamily="2" charset="-122"/>
              </a:rPr>
              <a:t>“求余数”，也</a:t>
            </a:r>
            <a:r>
              <a:rPr lang="zh-CN" altLang="en-US" sz="2400" dirty="0">
                <a:latin typeface="宋体" panose="02010600030101010101" pitchFamily="2" charset="-122"/>
              </a:rPr>
              <a:t>称为“求余”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</a:rPr>
              <a:t>参与</a:t>
            </a:r>
            <a:r>
              <a:rPr lang="zh-CN" altLang="en-US" sz="2400" dirty="0">
                <a:latin typeface="宋体" panose="02010600030101010101" pitchFamily="2" charset="-122"/>
              </a:rPr>
              <a:t>算术运算的操作数，必须是数值型，如果不是，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将自动转换为数值型。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取模运算得到的余数的正负性，与被除数的性质相同。</a:t>
            </a: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、算术运算符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641" y="1050877"/>
            <a:ext cx="4367283" cy="32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30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4751389" y="2451397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357349" y="2620963"/>
            <a:ext cx="1084704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0349" y="1855541"/>
            <a:ext cx="10495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在运算的优先级上，从左到右，是乘、除、取模，然后是负、加、减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$A=-8/4+3*3%4-5;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9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、算术运算符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17"/>
          <p:cNvSpPr>
            <a:spLocks noChangeArrowheads="1"/>
          </p:cNvSpPr>
          <p:nvPr/>
        </p:nvSpPr>
        <p:spPr bwMode="auto">
          <a:xfrm>
            <a:off x="693188" y="1184439"/>
            <a:ext cx="1015657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优先级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4" name="画布 41"/>
          <p:cNvGrpSpPr/>
          <p:nvPr/>
        </p:nvGrpSpPr>
        <p:grpSpPr>
          <a:xfrm>
            <a:off x="2547942" y="3432335"/>
            <a:ext cx="5705475" cy="1866900"/>
            <a:chOff x="0" y="0"/>
            <a:chExt cx="5705475" cy="1866900"/>
          </a:xfrm>
        </p:grpSpPr>
        <p:sp>
          <p:nvSpPr>
            <p:cNvPr id="25" name="矩形 24"/>
            <p:cNvSpPr/>
            <p:nvPr/>
          </p:nvSpPr>
          <p:spPr>
            <a:xfrm>
              <a:off x="0" y="0"/>
              <a:ext cx="5705475" cy="1866900"/>
            </a:xfrm>
            <a:prstGeom prst="rect">
              <a:avLst/>
            </a:prstGeom>
            <a:ln>
              <a:noFill/>
            </a:ln>
          </p:spPr>
        </p:sp>
        <p:sp>
          <p:nvSpPr>
            <p:cNvPr id="32" name="文本框 61"/>
            <p:cNvSpPr txBox="1"/>
            <p:nvPr/>
          </p:nvSpPr>
          <p:spPr>
            <a:xfrm>
              <a:off x="1000124" y="0"/>
              <a:ext cx="4020820" cy="7232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lvl="0" indent="-342900" algn="just">
                <a:spcAft>
                  <a:spcPts val="0"/>
                </a:spcAft>
                <a:buFont typeface="Calibri" panose="020F0502020204030204" pitchFamily="34" charset="0"/>
                <a:buChar char="-"/>
              </a:pPr>
              <a:r>
                <a:rPr lang="en-US" sz="4200" kern="100" spc="50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8/4+3*3%4-5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95374" y="457200"/>
              <a:ext cx="200026" cy="314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370625" y="457690"/>
              <a:ext cx="200025" cy="3136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665900" y="680816"/>
              <a:ext cx="200025" cy="3136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951015" y="457055"/>
              <a:ext cx="200025" cy="313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636815" y="456275"/>
              <a:ext cx="200025" cy="313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302930" y="455640"/>
              <a:ext cx="200025" cy="312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057651" y="458218"/>
              <a:ext cx="228600" cy="313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617380" y="458180"/>
              <a:ext cx="200025" cy="312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49" name="肘形连接符 48"/>
            <p:cNvCxnSpPr/>
            <p:nvPr/>
          </p:nvCxnSpPr>
          <p:spPr>
            <a:xfrm rot="5400000">
              <a:off x="3246674" y="435409"/>
              <a:ext cx="1270" cy="666115"/>
            </a:xfrm>
            <a:prstGeom prst="bentConnector3">
              <a:avLst>
                <a:gd name="adj1" fmla="val 1810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49"/>
            <p:cNvCxnSpPr>
              <a:stCxn id="44" idx="2"/>
              <a:endCxn id="42" idx="2"/>
            </p:cNvCxnSpPr>
            <p:nvPr/>
          </p:nvCxnSpPr>
          <p:spPr>
            <a:xfrm rot="5400000">
              <a:off x="1760199" y="480320"/>
              <a:ext cx="1268" cy="580390"/>
            </a:xfrm>
            <a:prstGeom prst="bentConnector3">
              <a:avLst>
                <a:gd name="adj1" fmla="val 18128391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2970190" y="682417"/>
              <a:ext cx="200025" cy="312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52" name="肘形连接符 51"/>
            <p:cNvCxnSpPr>
              <a:stCxn id="47" idx="2"/>
              <a:endCxn id="51" idx="2"/>
            </p:cNvCxnSpPr>
            <p:nvPr/>
          </p:nvCxnSpPr>
          <p:spPr>
            <a:xfrm rot="5400000">
              <a:off x="3509329" y="331917"/>
              <a:ext cx="223497" cy="1101748"/>
            </a:xfrm>
            <a:prstGeom prst="bentConnector3">
              <a:avLst>
                <a:gd name="adj1" fmla="val 202283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41" idx="2"/>
              <a:endCxn id="43" idx="2"/>
            </p:cNvCxnSpPr>
            <p:nvPr/>
          </p:nvCxnSpPr>
          <p:spPr>
            <a:xfrm rot="16200000" flipH="1">
              <a:off x="1369193" y="597489"/>
              <a:ext cx="222914" cy="570526"/>
            </a:xfrm>
            <a:prstGeom prst="bentConnector3">
              <a:avLst>
                <a:gd name="adj1" fmla="val 202551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1370625" y="902792"/>
              <a:ext cx="200025" cy="3136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3502955" y="902661"/>
              <a:ext cx="334350" cy="3136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56" name="肘形连接符 55"/>
            <p:cNvCxnSpPr>
              <a:stCxn id="55" idx="2"/>
              <a:endCxn id="54" idx="2"/>
            </p:cNvCxnSpPr>
            <p:nvPr/>
          </p:nvCxnSpPr>
          <p:spPr>
            <a:xfrm rot="5400000">
              <a:off x="2570319" y="116307"/>
              <a:ext cx="131" cy="2199492"/>
            </a:xfrm>
            <a:prstGeom prst="bentConnector3">
              <a:avLst>
                <a:gd name="adj1" fmla="val 174603817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2406436" y="1135808"/>
              <a:ext cx="200025" cy="313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58" name="肘形连接符 57"/>
            <p:cNvCxnSpPr>
              <a:stCxn id="57" idx="2"/>
              <a:endCxn id="48" idx="2"/>
            </p:cNvCxnSpPr>
            <p:nvPr/>
          </p:nvCxnSpPr>
          <p:spPr>
            <a:xfrm rot="5400000" flipH="1" flipV="1">
              <a:off x="3272890" y="3929"/>
              <a:ext cx="678061" cy="2210944"/>
            </a:xfrm>
            <a:prstGeom prst="bentConnector3">
              <a:avLst>
                <a:gd name="adj1" fmla="val -33714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7990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329905" y="2797821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赋值运算符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3.2.2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798410" y="1057488"/>
            <a:ext cx="2584450" cy="155979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6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49999" y="862323"/>
            <a:ext cx="1099763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赋值运算符是“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＝</a:t>
            </a:r>
            <a:r>
              <a:rPr lang="zh-CN" altLang="en-US" sz="2400" dirty="0">
                <a:latin typeface="宋体" panose="02010600030101010101" pitchFamily="2" charset="-122"/>
              </a:rPr>
              <a:t>”，作用是将“</a:t>
            </a:r>
            <a:r>
              <a:rPr lang="en-US" altLang="zh-CN" sz="2400" dirty="0">
                <a:latin typeface="宋体" panose="02010600030101010101" pitchFamily="2" charset="-122"/>
              </a:rPr>
              <a:t>=”</a:t>
            </a:r>
            <a:r>
              <a:rPr lang="zh-CN" altLang="en-US" sz="2400" dirty="0">
                <a:latin typeface="宋体" panose="02010600030101010101" pitchFamily="2" charset="-122"/>
              </a:rPr>
              <a:t>右边的操作数的值存到左边的变量中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</a:rPr>
              <a:t>为</a:t>
            </a:r>
            <a:r>
              <a:rPr lang="zh-CN" altLang="en-US" sz="2400" dirty="0">
                <a:latin typeface="宋体" panose="02010600030101010101" pitchFamily="2" charset="-122"/>
              </a:rPr>
              <a:t>简化程序的写法，还有“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+=</a:t>
            </a:r>
            <a:r>
              <a:rPr lang="en-US" altLang="zh-CN" sz="2400" dirty="0">
                <a:latin typeface="宋体" panose="02010600030101010101" pitchFamily="2" charset="-122"/>
              </a:rPr>
              <a:t>”“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－＝</a:t>
            </a:r>
            <a:r>
              <a:rPr lang="zh-CN" altLang="en-US" sz="2400" dirty="0">
                <a:latin typeface="宋体" panose="02010600030101010101" pitchFamily="2" charset="-122"/>
              </a:rPr>
              <a:t>”、“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*＝</a:t>
            </a:r>
            <a:r>
              <a:rPr lang="zh-CN" altLang="en-US" sz="2400" dirty="0">
                <a:latin typeface="宋体" panose="02010600030101010101" pitchFamily="2" charset="-122"/>
              </a:rPr>
              <a:t>”、“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＝</a:t>
            </a:r>
            <a:r>
              <a:rPr lang="zh-CN" altLang="en-US" sz="2400" dirty="0">
                <a:latin typeface="宋体" panose="02010600030101010101" pitchFamily="2" charset="-122"/>
              </a:rPr>
              <a:t>”以及“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.=</a:t>
            </a:r>
            <a:r>
              <a:rPr lang="en-US" altLang="zh-CN" sz="2400" dirty="0">
                <a:latin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等赋值符。其含义都表示赋值符左边的变量在原值的基础上进行相应运算以后，再将运算的结果重新赋予原变量。</a:t>
            </a: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、赋值运算符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999" y="3916907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$A=2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71561" y="3916907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$A*=2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93504" y="3982733"/>
            <a:ext cx="106881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$A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38226" y="3982733"/>
            <a:ext cx="1068811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左箭头 4"/>
          <p:cNvSpPr/>
          <p:nvPr/>
        </p:nvSpPr>
        <p:spPr bwMode="auto">
          <a:xfrm>
            <a:off x="3663667" y="3968916"/>
            <a:ext cx="573206" cy="396965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15065" y="4021317"/>
            <a:ext cx="106881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$A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415066" y="5004867"/>
            <a:ext cx="1068811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9483877" y="5495694"/>
            <a:ext cx="1304712" cy="996287"/>
            <a:chOff x="9483877" y="5495694"/>
            <a:chExt cx="1304712" cy="996287"/>
          </a:xfrm>
        </p:grpSpPr>
        <p:sp>
          <p:nvSpPr>
            <p:cNvPr id="20" name="文本框 19"/>
            <p:cNvSpPr txBox="1"/>
            <p:nvPr/>
          </p:nvSpPr>
          <p:spPr>
            <a:xfrm>
              <a:off x="9624029" y="5742337"/>
              <a:ext cx="1068811" cy="519351"/>
            </a:xfrm>
            <a:prstGeom prst="ellips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2*2</a:t>
              </a:r>
              <a:endParaRPr lang="zh-CN" altLang="en-US" dirty="0"/>
            </a:p>
          </p:txBody>
        </p:sp>
        <p:sp>
          <p:nvSpPr>
            <p:cNvPr id="6" name="左弧形箭头 5"/>
            <p:cNvSpPr/>
            <p:nvPr/>
          </p:nvSpPr>
          <p:spPr bwMode="auto">
            <a:xfrm>
              <a:off x="9483877" y="5536638"/>
              <a:ext cx="632298" cy="955343"/>
            </a:xfrm>
            <a:prstGeom prst="curvedRightArrow">
              <a:avLst>
                <a:gd name="adj1" fmla="val 25000"/>
                <a:gd name="adj2" fmla="val 36946"/>
                <a:gd name="adj3" fmla="val 25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右弧形箭头 7"/>
            <p:cNvSpPr/>
            <p:nvPr/>
          </p:nvSpPr>
          <p:spPr bwMode="auto">
            <a:xfrm flipV="1">
              <a:off x="10242679" y="5495694"/>
              <a:ext cx="545910" cy="936222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0650970" y="4992724"/>
            <a:ext cx="1068811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9" idx="2"/>
            <a:endCxn id="25" idx="0"/>
          </p:cNvCxnSpPr>
          <p:nvPr/>
        </p:nvCxnSpPr>
        <p:spPr bwMode="auto">
          <a:xfrm>
            <a:off x="8949471" y="4390649"/>
            <a:ext cx="1" cy="614218"/>
          </a:xfrm>
          <a:prstGeom prst="straightConnector1">
            <a:avLst/>
          </a:prstGeom>
          <a:ln w="5715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5" idx="2"/>
            <a:endCxn id="6" idx="0"/>
          </p:cNvCxnSpPr>
          <p:nvPr/>
        </p:nvCxnSpPr>
        <p:spPr bwMode="auto">
          <a:xfrm rot="16200000" flipH="1">
            <a:off x="8906061" y="5417609"/>
            <a:ext cx="621227" cy="534405"/>
          </a:xfrm>
          <a:prstGeom prst="bentConnector2">
            <a:avLst/>
          </a:prstGeom>
          <a:ln w="5715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8" idx="4"/>
            <a:endCxn id="30" idx="2"/>
          </p:cNvCxnSpPr>
          <p:nvPr/>
        </p:nvCxnSpPr>
        <p:spPr bwMode="auto">
          <a:xfrm flipV="1">
            <a:off x="10788589" y="5362056"/>
            <a:ext cx="396787" cy="635868"/>
          </a:xfrm>
          <a:prstGeom prst="bentConnector2">
            <a:avLst/>
          </a:prstGeom>
          <a:ln w="5715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0" idx="0"/>
            <a:endCxn id="19" idx="3"/>
          </p:cNvCxnSpPr>
          <p:nvPr/>
        </p:nvCxnSpPr>
        <p:spPr bwMode="auto">
          <a:xfrm rot="16200000" flipV="1">
            <a:off x="9941256" y="3748604"/>
            <a:ext cx="786741" cy="1701500"/>
          </a:xfrm>
          <a:prstGeom prst="bentConnector2">
            <a:avLst/>
          </a:prstGeom>
          <a:ln w="5715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260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repeatCount="indefinite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uiExpand="1" build="p" animBg="1"/>
      <p:bldP spid="5" grpId="0" animBg="1"/>
      <p:bldP spid="19" grpId="0" animBg="1"/>
      <p:bldP spid="25" grpId="0" build="p" animBg="1"/>
      <p:bldP spid="30" grpId="0" uiExpan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329905" y="2797821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位运算符</a:t>
            </a: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3.2.3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798410" y="1057488"/>
            <a:ext cx="2584450" cy="155979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9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49999" y="862323"/>
            <a:ext cx="10997639" cy="27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位运算符可以操作的数据类型只能是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字符串型</a:t>
            </a:r>
            <a:r>
              <a:rPr lang="zh-CN" altLang="en-US" sz="2400" dirty="0">
                <a:latin typeface="宋体" panose="02010600030101010101" pitchFamily="2" charset="-122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整型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</a:rPr>
              <a:t>操作数</a:t>
            </a:r>
            <a:r>
              <a:rPr lang="zh-CN" altLang="en-US" sz="2400" dirty="0">
                <a:latin typeface="宋体" panose="02010600030101010101" pitchFamily="2" charset="-122"/>
              </a:rPr>
              <a:t>都是字符串，即先将操作数转换成对应的</a:t>
            </a:r>
            <a:r>
              <a:rPr lang="en-US" altLang="zh-CN" sz="2400" dirty="0">
                <a:latin typeface="宋体" panose="02010600030101010101" pitchFamily="2" charset="-122"/>
              </a:rPr>
              <a:t>ASCII</a:t>
            </a:r>
            <a:r>
              <a:rPr lang="zh-CN" altLang="en-US" sz="2400" dirty="0">
                <a:latin typeface="宋体" panose="02010600030101010101" pitchFamily="2" charset="-122"/>
              </a:rPr>
              <a:t>码，然后再将</a:t>
            </a:r>
            <a:r>
              <a:rPr lang="en-US" altLang="zh-CN" sz="2400" dirty="0">
                <a:latin typeface="宋体" panose="02010600030101010101" pitchFamily="2" charset="-122"/>
              </a:rPr>
              <a:t>ASCII</a:t>
            </a:r>
            <a:r>
              <a:rPr lang="zh-CN" altLang="en-US" sz="2400" dirty="0">
                <a:latin typeface="宋体" panose="02010600030101010101" pitchFamily="2" charset="-122"/>
              </a:rPr>
              <a:t>码转换为二进制值，最后按照其二进制位进行运算的符号。运算完二进制位以后，将运算结果转换成</a:t>
            </a:r>
            <a:r>
              <a:rPr lang="en-US" altLang="zh-CN" sz="2400" dirty="0">
                <a:latin typeface="宋体" panose="02010600030101010101" pitchFamily="2" charset="-122"/>
              </a:rPr>
              <a:t>ASCII</a:t>
            </a:r>
            <a:r>
              <a:rPr lang="zh-CN" altLang="en-US" sz="2400" dirty="0">
                <a:latin typeface="宋体" panose="02010600030101010101" pitchFamily="2" charset="-122"/>
              </a:rPr>
              <a:t>码，再通该</a:t>
            </a:r>
            <a:r>
              <a:rPr lang="en-US" altLang="zh-CN" sz="2400" dirty="0">
                <a:latin typeface="宋体" panose="02010600030101010101" pitchFamily="2" charset="-122"/>
              </a:rPr>
              <a:t>ASCII</a:t>
            </a:r>
            <a:r>
              <a:rPr lang="zh-CN" altLang="en-US" sz="2400" dirty="0">
                <a:latin typeface="宋体" panose="02010600030101010101" pitchFamily="2" charset="-122"/>
              </a:rPr>
              <a:t>码转换成对应的字符串。其过程如下图：</a:t>
            </a: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、位运算符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973865" y="4169609"/>
            <a:ext cx="1107205" cy="4888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1974967" y="5221538"/>
            <a:ext cx="1106103" cy="4888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3785054" y="5221538"/>
            <a:ext cx="1272459" cy="4888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11001101</a:t>
            </a:r>
            <a:endParaRPr lang="zh-CN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5721836" y="5169159"/>
            <a:ext cx="1285680" cy="593619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位运算</a:t>
            </a:r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7590314" y="5221538"/>
            <a:ext cx="1272459" cy="4888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10010110</a:t>
            </a:r>
            <a:endParaRPr lang="zh-CN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Rectangle 20"/>
          <p:cNvSpPr>
            <a:spLocks noChangeArrowheads="1"/>
          </p:cNvSpPr>
          <p:nvPr/>
        </p:nvSpPr>
        <p:spPr bwMode="auto">
          <a:xfrm>
            <a:off x="9555740" y="5221538"/>
            <a:ext cx="1106103" cy="4888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9554639" y="4242720"/>
            <a:ext cx="1107205" cy="4888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</a:p>
        </p:txBody>
      </p:sp>
      <p:cxnSp>
        <p:nvCxnSpPr>
          <p:cNvPr id="43" name="AutoShape 22"/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2528018" y="4658472"/>
            <a:ext cx="1102" cy="563065"/>
          </a:xfrm>
          <a:prstGeom prst="straightConnector1">
            <a:avLst/>
          </a:prstGeom>
          <a:ln w="38100">
            <a:solidFill>
              <a:srgbClr val="FF0000"/>
            </a:solidFill>
            <a:headEnd/>
            <a:tailEnd type="triangl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44" name="AutoShape 23"/>
          <p:cNvCxnSpPr>
            <a:cxnSpLocks noChangeShapeType="1"/>
            <a:stCxn id="31" idx="3"/>
            <a:endCxn id="33" idx="1"/>
          </p:cNvCxnSpPr>
          <p:nvPr/>
        </p:nvCxnSpPr>
        <p:spPr bwMode="auto">
          <a:xfrm>
            <a:off x="3081070" y="5465969"/>
            <a:ext cx="703984" cy="1091"/>
          </a:xfrm>
          <a:prstGeom prst="straightConnector1">
            <a:avLst/>
          </a:prstGeom>
          <a:ln w="38100">
            <a:solidFill>
              <a:srgbClr val="FF0000"/>
            </a:solidFill>
            <a:headEnd/>
            <a:tailEnd type="triangl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45" name="AutoShape 24"/>
          <p:cNvCxnSpPr>
            <a:cxnSpLocks noChangeShapeType="1"/>
            <a:stCxn id="33" idx="3"/>
            <a:endCxn id="39" idx="1"/>
          </p:cNvCxnSpPr>
          <p:nvPr/>
        </p:nvCxnSpPr>
        <p:spPr bwMode="auto">
          <a:xfrm>
            <a:off x="5057513" y="5465969"/>
            <a:ext cx="664323" cy="1091"/>
          </a:xfrm>
          <a:prstGeom prst="straightConnector1">
            <a:avLst/>
          </a:prstGeom>
          <a:ln w="38100">
            <a:solidFill>
              <a:srgbClr val="FF0000"/>
            </a:solidFill>
            <a:headEnd/>
            <a:tailEnd type="triangl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46" name="AutoShape 25"/>
          <p:cNvCxnSpPr>
            <a:cxnSpLocks noChangeShapeType="1"/>
            <a:stCxn id="39" idx="3"/>
            <a:endCxn id="40" idx="1"/>
          </p:cNvCxnSpPr>
          <p:nvPr/>
        </p:nvCxnSpPr>
        <p:spPr bwMode="auto">
          <a:xfrm>
            <a:off x="7007516" y="5465969"/>
            <a:ext cx="582797" cy="1091"/>
          </a:xfrm>
          <a:prstGeom prst="straightConnector1">
            <a:avLst/>
          </a:prstGeom>
          <a:ln w="38100">
            <a:solidFill>
              <a:srgbClr val="FF0000"/>
            </a:solidFill>
            <a:headEnd/>
            <a:tailEnd type="triangl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47" name="AutoShape 26"/>
          <p:cNvCxnSpPr>
            <a:cxnSpLocks noChangeShapeType="1"/>
            <a:stCxn id="40" idx="3"/>
            <a:endCxn id="41" idx="1"/>
          </p:cNvCxnSpPr>
          <p:nvPr/>
        </p:nvCxnSpPr>
        <p:spPr bwMode="auto">
          <a:xfrm>
            <a:off x="8862773" y="5465969"/>
            <a:ext cx="692967" cy="1091"/>
          </a:xfrm>
          <a:prstGeom prst="straightConnector1">
            <a:avLst/>
          </a:prstGeom>
          <a:ln w="38100">
            <a:solidFill>
              <a:srgbClr val="FF0000"/>
            </a:solidFill>
            <a:headEnd/>
            <a:tailEnd type="triangl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48" name="AutoShape 27"/>
          <p:cNvCxnSpPr>
            <a:cxnSpLocks noChangeShapeType="1"/>
            <a:stCxn id="41" idx="0"/>
            <a:endCxn id="42" idx="2"/>
          </p:cNvCxnSpPr>
          <p:nvPr/>
        </p:nvCxnSpPr>
        <p:spPr bwMode="auto">
          <a:xfrm flipV="1">
            <a:off x="10108792" y="4731583"/>
            <a:ext cx="1102" cy="489954"/>
          </a:xfrm>
          <a:prstGeom prst="straightConnector1">
            <a:avLst/>
          </a:prstGeom>
          <a:ln w="38100">
            <a:solidFill>
              <a:srgbClr val="FF0000"/>
            </a:solidFill>
            <a:headEnd/>
            <a:tailEnd type="triangl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54292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49999" y="862323"/>
            <a:ext cx="10997639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如果操作数都是整数，即直接将整数值转换成二进制，进行位运算，然后将运算结果转换回相应的整数值。其运算过程如图：</a:t>
            </a: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、位运算符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474875" y="3358943"/>
            <a:ext cx="1114147" cy="573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整数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253076" y="3358943"/>
            <a:ext cx="1280438" cy="5739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11001101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5246346" y="3297452"/>
            <a:ext cx="1293741" cy="69689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位运算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7126539" y="3358943"/>
            <a:ext cx="1280438" cy="5739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10010110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9103180" y="3358943"/>
            <a:ext cx="1114147" cy="573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整数</a:t>
            </a:r>
          </a:p>
        </p:txBody>
      </p:sp>
      <p:cxnSp>
        <p:nvCxnSpPr>
          <p:cNvPr id="29" name="AutoShape 9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2589022" y="3645899"/>
            <a:ext cx="664054" cy="1281"/>
          </a:xfrm>
          <a:prstGeom prst="straightConnector1">
            <a:avLst/>
          </a:prstGeom>
          <a:ln w="38100">
            <a:solidFill>
              <a:srgbClr val="FF0000"/>
            </a:solidFill>
            <a:headEnd/>
            <a:tailEnd type="triangl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30" name="AutoShape 10"/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4533514" y="3645899"/>
            <a:ext cx="712832" cy="1281"/>
          </a:xfrm>
          <a:prstGeom prst="straightConnector1">
            <a:avLst/>
          </a:prstGeom>
          <a:ln w="38100">
            <a:solidFill>
              <a:srgbClr val="FF0000"/>
            </a:solidFill>
            <a:headEnd/>
            <a:tailEnd type="triangl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32" name="AutoShape 11"/>
          <p:cNvCxnSpPr>
            <a:cxnSpLocks noChangeShapeType="1"/>
            <a:stCxn id="25" idx="3"/>
            <a:endCxn id="26" idx="1"/>
          </p:cNvCxnSpPr>
          <p:nvPr/>
        </p:nvCxnSpPr>
        <p:spPr bwMode="auto">
          <a:xfrm>
            <a:off x="6540087" y="3645899"/>
            <a:ext cx="586452" cy="1281"/>
          </a:xfrm>
          <a:prstGeom prst="straightConnector1">
            <a:avLst/>
          </a:prstGeom>
          <a:ln w="38100">
            <a:solidFill>
              <a:srgbClr val="FF0000"/>
            </a:solidFill>
            <a:headEnd/>
            <a:tailEnd type="triangl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49" name="AutoShape 12"/>
          <p:cNvCxnSpPr>
            <a:cxnSpLocks noChangeShapeType="1"/>
            <a:stCxn id="26" idx="3"/>
            <a:endCxn id="27" idx="1"/>
          </p:cNvCxnSpPr>
          <p:nvPr/>
        </p:nvCxnSpPr>
        <p:spPr bwMode="auto">
          <a:xfrm>
            <a:off x="8406977" y="3645899"/>
            <a:ext cx="696203" cy="1281"/>
          </a:xfrm>
          <a:prstGeom prst="straightConnector1">
            <a:avLst/>
          </a:prstGeom>
          <a:ln w="38100">
            <a:solidFill>
              <a:srgbClr val="FF0000"/>
            </a:solidFill>
            <a:headEnd/>
            <a:tailEnd type="triangl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32708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49999" y="862323"/>
            <a:ext cx="10997639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位运算符及其含义如下表</a:t>
            </a:r>
            <a:r>
              <a:rPr lang="zh-CN" altLang="en-US" sz="2400" dirty="0" smtClean="0">
                <a:latin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、位运算符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94026"/>
              </p:ext>
            </p:extLst>
          </p:nvPr>
        </p:nvGraphicFramePr>
        <p:xfrm>
          <a:off x="677779" y="1873558"/>
          <a:ext cx="6709992" cy="396118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368735"/>
                <a:gridCol w="1436914"/>
                <a:gridCol w="3904343"/>
              </a:tblGrid>
              <a:tr h="56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运算符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含义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举例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&amp;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位与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1&amp;1=1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effectLst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1&amp;0=0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effectLst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0&amp;1=0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effectLst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0&amp;0=0</a:t>
                      </a:r>
                      <a:endParaRPr lang="zh-CN" sz="16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|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位或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1|1=1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effectLst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1|0=1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effectLst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0|1=1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effectLst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0|0=0</a:t>
                      </a:r>
                      <a:endParaRPr lang="zh-CN" sz="16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^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位异或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1^1=0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effectLst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1^0=1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effectLst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0^1=1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effectLst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0^0=0</a:t>
                      </a:r>
                      <a:endParaRPr lang="zh-CN" sz="16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~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位非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~1=0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effectLst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~0=1</a:t>
                      </a:r>
                      <a:endParaRPr lang="zh-CN" sz="16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&lt;&lt;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左移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1&lt;&lt;1=10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effectLst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0&lt;&lt;1=00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effectLst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1&lt;&lt;2=100</a:t>
                      </a:r>
                      <a:endParaRPr lang="zh-CN" sz="16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&gt;&gt;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右移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1&gt;&gt;1=0,10&gt;&gt;1=1</a:t>
                      </a:r>
                      <a:endParaRPr lang="zh-CN" sz="16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530885" y="2022679"/>
            <a:ext cx="45014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位运算符的运算规则如下：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与：操作数都为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，结果为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或：操作数都为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，结果为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异或：操作数相同，结果为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操作数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不同，结果为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非：结果永远与操作数相异。</a:t>
            </a:r>
          </a:p>
        </p:txBody>
      </p:sp>
    </p:spTree>
    <p:extLst>
      <p:ext uri="{BB962C8B-B14F-4D97-AF65-F5344CB8AC3E}">
        <p14:creationId xmlns:p14="http://schemas.microsoft.com/office/powerpoint/2010/main" val="113156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、位运算符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41471" y="1110405"/>
            <a:ext cx="4025730" cy="5377481"/>
            <a:chOff x="736980" y="2350803"/>
            <a:chExt cx="5877436" cy="4322951"/>
          </a:xfrm>
        </p:grpSpPr>
        <p:grpSp>
          <p:nvGrpSpPr>
            <p:cNvPr id="42" name="组合 41"/>
            <p:cNvGrpSpPr/>
            <p:nvPr/>
          </p:nvGrpSpPr>
          <p:grpSpPr>
            <a:xfrm>
              <a:off x="736980" y="2350803"/>
              <a:ext cx="5877436" cy="4322951"/>
              <a:chOff x="2006221" y="2350804"/>
              <a:chExt cx="9728011" cy="1452562"/>
            </a:xfrm>
            <a:solidFill>
              <a:srgbClr val="1E3A1A"/>
            </a:solidFill>
          </p:grpSpPr>
          <p:sp>
            <p:nvSpPr>
              <p:cNvPr id="44" name="圆角矩形 6"/>
              <p:cNvSpPr>
                <a:spLocks noChangeArrowheads="1"/>
              </p:cNvSpPr>
              <p:nvPr/>
            </p:nvSpPr>
            <p:spPr bwMode="auto">
              <a:xfrm>
                <a:off x="2006221" y="2350804"/>
                <a:ext cx="9728011" cy="1452562"/>
              </a:xfrm>
              <a:prstGeom prst="roundRect">
                <a:avLst>
                  <a:gd name="adj" fmla="val 3139"/>
                </a:avLst>
              </a:prstGeom>
              <a:grpFill/>
              <a:ln w="12700">
                <a:solidFill>
                  <a:srgbClr val="0E8146"/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45" name="图片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120756" y="2390061"/>
                <a:ext cx="2084350" cy="2333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" name="文本框 17"/>
            <p:cNvSpPr>
              <a:spLocks noChangeArrowheads="1"/>
            </p:cNvSpPr>
            <p:nvPr/>
          </p:nvSpPr>
          <p:spPr bwMode="auto">
            <a:xfrm>
              <a:off x="1558184" y="2857618"/>
              <a:ext cx="315141" cy="367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i="1" spc="6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  <a:endParaRPr lang="zh-CN" altLang="en-US" sz="2000" b="1" i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3953" y="2316822"/>
            <a:ext cx="3158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&lt;?</a:t>
            </a:r>
            <a:r>
              <a:rPr lang="en-US" altLang="zh-CN" sz="2400" dirty="0" err="1">
                <a:solidFill>
                  <a:schemeClr val="bg1"/>
                </a:solidFill>
              </a:rPr>
              <a:t>php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$A="12";  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$B="23";  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$C=$A&amp;$B; 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echo '$C='.$C;	            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?&gt;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25934"/>
              </p:ext>
            </p:extLst>
          </p:nvPr>
        </p:nvGraphicFramePr>
        <p:xfrm>
          <a:off x="4833257" y="1685440"/>
          <a:ext cx="6886520" cy="51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52"/>
                <a:gridCol w="688652"/>
                <a:gridCol w="688652"/>
                <a:gridCol w="688652"/>
                <a:gridCol w="688652"/>
                <a:gridCol w="688652"/>
                <a:gridCol w="688652"/>
                <a:gridCol w="688652"/>
                <a:gridCol w="688652"/>
                <a:gridCol w="688652"/>
              </a:tblGrid>
              <a:tr h="512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49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87333"/>
              </p:ext>
            </p:extLst>
          </p:nvPr>
        </p:nvGraphicFramePr>
        <p:xfrm>
          <a:off x="4829680" y="2316823"/>
          <a:ext cx="6890100" cy="43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10"/>
                <a:gridCol w="689010"/>
                <a:gridCol w="689010"/>
                <a:gridCol w="689010"/>
                <a:gridCol w="689010"/>
                <a:gridCol w="689010"/>
                <a:gridCol w="689010"/>
                <a:gridCol w="689010"/>
                <a:gridCol w="689010"/>
                <a:gridCol w="689010"/>
              </a:tblGrid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50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E8146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E8146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E8146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E8146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E8146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E8146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E8146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E8146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2513"/>
              </p:ext>
            </p:extLst>
          </p:nvPr>
        </p:nvGraphicFramePr>
        <p:xfrm>
          <a:off x="4829683" y="2902856"/>
          <a:ext cx="6890100" cy="468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10"/>
                <a:gridCol w="689010"/>
                <a:gridCol w="689010"/>
                <a:gridCol w="689010"/>
                <a:gridCol w="689010"/>
                <a:gridCol w="689010"/>
                <a:gridCol w="689010"/>
                <a:gridCol w="689010"/>
                <a:gridCol w="689010"/>
                <a:gridCol w="689010"/>
              </a:tblGrid>
              <a:tr h="468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51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38914"/>
              </p:ext>
            </p:extLst>
          </p:nvPr>
        </p:nvGraphicFramePr>
        <p:xfrm>
          <a:off x="4829684" y="3477037"/>
          <a:ext cx="688333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</a:tblGrid>
              <a:tr h="591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E814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E814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E814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E814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E814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E814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E814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E814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01190"/>
              </p:ext>
            </p:extLst>
          </p:nvPr>
        </p:nvGraphicFramePr>
        <p:xfrm>
          <a:off x="4829684" y="4151951"/>
          <a:ext cx="688333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</a:tblGrid>
              <a:tr h="591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E814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E814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E814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E814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E814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E814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E814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E814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24319"/>
              </p:ext>
            </p:extLst>
          </p:nvPr>
        </p:nvGraphicFramePr>
        <p:xfrm>
          <a:off x="4829684" y="5007726"/>
          <a:ext cx="688333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  <a:gridCol w="404902"/>
              </a:tblGrid>
              <a:tr h="591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02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4615543" y="4891314"/>
            <a:ext cx="741680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左中括号 6"/>
          <p:cNvSpPr/>
          <p:nvPr/>
        </p:nvSpPr>
        <p:spPr bwMode="auto">
          <a:xfrm rot="16200000" flipV="1">
            <a:off x="9968446" y="4400695"/>
            <a:ext cx="246745" cy="2911638"/>
          </a:xfrm>
          <a:prstGeom prst="leftBracke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左中括号 51"/>
          <p:cNvSpPr/>
          <p:nvPr/>
        </p:nvSpPr>
        <p:spPr bwMode="auto">
          <a:xfrm rot="16200000" flipV="1">
            <a:off x="6778169" y="4426857"/>
            <a:ext cx="246746" cy="2859313"/>
          </a:xfrm>
          <a:prstGeom prst="leftBracke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11657" y="6044418"/>
            <a:ext cx="1080745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50=&gt;”2”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402847" y="6044418"/>
            <a:ext cx="1080745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48=&gt;”0”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29167"/>
              </p:ext>
            </p:extLst>
          </p:nvPr>
        </p:nvGraphicFramePr>
        <p:xfrm>
          <a:off x="4818743" y="1110405"/>
          <a:ext cx="6901039" cy="433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171"/>
                <a:gridCol w="1248229"/>
                <a:gridCol w="1614303"/>
                <a:gridCol w="1070840"/>
                <a:gridCol w="1117600"/>
                <a:gridCol w="1167896"/>
              </a:tblGrid>
              <a:tr h="433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ASCII </a:t>
                      </a:r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E8146"/>
                          </a:solidFill>
                        </a:rPr>
                        <a:t>二进制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E8146"/>
                          </a:solidFill>
                        </a:rPr>
                        <a:t>二进制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E8146"/>
                          </a:solidFill>
                        </a:rPr>
                        <a:t>二进制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E8146"/>
                          </a:solidFill>
                        </a:rPr>
                        <a:t>二进制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75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、位运算符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41471" y="1110405"/>
            <a:ext cx="4025730" cy="5377481"/>
            <a:chOff x="736980" y="2350803"/>
            <a:chExt cx="5877436" cy="4322951"/>
          </a:xfrm>
        </p:grpSpPr>
        <p:grpSp>
          <p:nvGrpSpPr>
            <p:cNvPr id="42" name="组合 41"/>
            <p:cNvGrpSpPr/>
            <p:nvPr/>
          </p:nvGrpSpPr>
          <p:grpSpPr>
            <a:xfrm>
              <a:off x="736980" y="2350803"/>
              <a:ext cx="5877436" cy="4322951"/>
              <a:chOff x="2006221" y="2350804"/>
              <a:chExt cx="9728011" cy="1452562"/>
            </a:xfrm>
            <a:solidFill>
              <a:srgbClr val="1E3A1A"/>
            </a:solidFill>
          </p:grpSpPr>
          <p:sp>
            <p:nvSpPr>
              <p:cNvPr id="44" name="圆角矩形 6"/>
              <p:cNvSpPr>
                <a:spLocks noChangeArrowheads="1"/>
              </p:cNvSpPr>
              <p:nvPr/>
            </p:nvSpPr>
            <p:spPr bwMode="auto">
              <a:xfrm>
                <a:off x="2006221" y="2350804"/>
                <a:ext cx="9728011" cy="1452562"/>
              </a:xfrm>
              <a:prstGeom prst="roundRect">
                <a:avLst>
                  <a:gd name="adj" fmla="val 3139"/>
                </a:avLst>
              </a:prstGeom>
              <a:grpFill/>
              <a:ln w="12700">
                <a:solidFill>
                  <a:srgbClr val="0E8146"/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45" name="图片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120756" y="2390061"/>
                <a:ext cx="2084350" cy="2333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" name="文本框 17"/>
            <p:cNvSpPr>
              <a:spLocks noChangeArrowheads="1"/>
            </p:cNvSpPr>
            <p:nvPr/>
          </p:nvSpPr>
          <p:spPr bwMode="auto">
            <a:xfrm>
              <a:off x="1558184" y="2857618"/>
              <a:ext cx="315141" cy="367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i="1" spc="6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  <a:endParaRPr lang="zh-CN" altLang="en-US" sz="2000" b="1" i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3953" y="2316822"/>
            <a:ext cx="3158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&lt;?</a:t>
            </a:r>
            <a:r>
              <a:rPr lang="en-US" altLang="zh-CN" sz="2400" dirty="0" err="1">
                <a:solidFill>
                  <a:schemeClr val="bg1"/>
                </a:solidFill>
              </a:rPr>
              <a:t>php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$A=12;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    $</a:t>
            </a:r>
            <a:r>
              <a:rPr lang="en-US" altLang="zh-CN" sz="2400" dirty="0">
                <a:solidFill>
                  <a:schemeClr val="bg1"/>
                </a:solidFill>
              </a:rPr>
              <a:t>B=2;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    $</a:t>
            </a:r>
            <a:r>
              <a:rPr lang="en-US" altLang="zh-CN" sz="2400" dirty="0">
                <a:solidFill>
                  <a:schemeClr val="bg1"/>
                </a:solidFill>
              </a:rPr>
              <a:t>C=$A&gt;&gt;$B;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    echo </a:t>
            </a:r>
            <a:r>
              <a:rPr lang="en-US" altLang="zh-CN" sz="2400" dirty="0">
                <a:solidFill>
                  <a:schemeClr val="bg1"/>
                </a:solidFill>
              </a:rPr>
              <a:t>$C;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            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?&gt;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570839"/>
              </p:ext>
            </p:extLst>
          </p:nvPr>
        </p:nvGraphicFramePr>
        <p:xfrm>
          <a:off x="4833257" y="1685440"/>
          <a:ext cx="6886520" cy="51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04"/>
                <a:gridCol w="688652"/>
                <a:gridCol w="688652"/>
                <a:gridCol w="688652"/>
                <a:gridCol w="688652"/>
                <a:gridCol w="688652"/>
                <a:gridCol w="688652"/>
                <a:gridCol w="688652"/>
                <a:gridCol w="688652"/>
              </a:tblGrid>
              <a:tr h="512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829064"/>
              </p:ext>
            </p:extLst>
          </p:nvPr>
        </p:nvGraphicFramePr>
        <p:xfrm>
          <a:off x="4818743" y="1110405"/>
          <a:ext cx="6901039" cy="433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57"/>
                <a:gridCol w="2165846"/>
                <a:gridCol w="1070840"/>
                <a:gridCol w="1117600"/>
                <a:gridCol w="1167896"/>
              </a:tblGrid>
              <a:tr h="433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E8146"/>
                          </a:solidFill>
                        </a:rPr>
                        <a:t>二进制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E8146"/>
                          </a:solidFill>
                        </a:rPr>
                        <a:t>二进制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E8146"/>
                          </a:solidFill>
                        </a:rPr>
                        <a:t>二进制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E8146"/>
                          </a:solidFill>
                        </a:rPr>
                        <a:t>二进制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87003"/>
              </p:ext>
            </p:extLst>
          </p:nvPr>
        </p:nvGraphicFramePr>
        <p:xfrm>
          <a:off x="4873425" y="3100584"/>
          <a:ext cx="6886520" cy="5127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7304"/>
                <a:gridCol w="688652"/>
                <a:gridCol w="688652"/>
                <a:gridCol w="688652"/>
                <a:gridCol w="688652"/>
                <a:gridCol w="688652"/>
                <a:gridCol w="688652"/>
                <a:gridCol w="688652"/>
                <a:gridCol w="688652"/>
              </a:tblGrid>
              <a:tr h="512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12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449657"/>
              </p:ext>
            </p:extLst>
          </p:nvPr>
        </p:nvGraphicFramePr>
        <p:xfrm>
          <a:off x="4866167" y="4298012"/>
          <a:ext cx="6886520" cy="512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7304"/>
                <a:gridCol w="688652"/>
                <a:gridCol w="688652"/>
                <a:gridCol w="688652"/>
                <a:gridCol w="688652"/>
                <a:gridCol w="688652"/>
                <a:gridCol w="688652"/>
                <a:gridCol w="688652"/>
                <a:gridCol w="688652"/>
              </a:tblGrid>
              <a:tr h="512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下箭头 3"/>
          <p:cNvSpPr/>
          <p:nvPr/>
        </p:nvSpPr>
        <p:spPr bwMode="auto">
          <a:xfrm>
            <a:off x="7532914" y="3701144"/>
            <a:ext cx="537029" cy="537028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57029" y="3654364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&gt;&gt;1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438"/>
              </p:ext>
            </p:extLst>
          </p:nvPr>
        </p:nvGraphicFramePr>
        <p:xfrm>
          <a:off x="4860262" y="5606140"/>
          <a:ext cx="6886520" cy="512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7304"/>
                <a:gridCol w="688652"/>
                <a:gridCol w="688652"/>
                <a:gridCol w="688652"/>
                <a:gridCol w="688652"/>
                <a:gridCol w="688652"/>
                <a:gridCol w="688652"/>
                <a:gridCol w="688652"/>
                <a:gridCol w="688652"/>
              </a:tblGrid>
              <a:tr h="512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下箭头 29"/>
          <p:cNvSpPr/>
          <p:nvPr/>
        </p:nvSpPr>
        <p:spPr bwMode="auto">
          <a:xfrm>
            <a:off x="7527009" y="5009272"/>
            <a:ext cx="537029" cy="537028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151124" y="4962492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&gt;&gt;1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05509" y="2438432"/>
            <a:ext cx="2389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600" dirty="0" smtClean="0">
                <a:solidFill>
                  <a:srgbClr val="C00000"/>
                </a:solidFill>
              </a:rPr>
              <a:t>$A</a:t>
            </a:r>
            <a:r>
              <a:rPr lang="en-US" altLang="zh-CN" sz="3200" spc="600" dirty="0">
                <a:solidFill>
                  <a:srgbClr val="C00000"/>
                </a:solidFill>
              </a:rPr>
              <a:t>&gt;&gt;$B</a:t>
            </a:r>
            <a:endParaRPr lang="zh-CN" altLang="en-US" sz="3200" spc="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69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49999" y="862323"/>
            <a:ext cx="1099763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在位运算中，如果一个操作数是整型，另一个是字符串型，则先将字符串型转为整型，再按两个整数的位运算进行运算。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在位移运算中，任何被移出的位，都直接丢弃。左移时右侧以零填充，符号位被移走意味着正负号不被保留。右移时左侧以符号位填充，意味着正负号被保留。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不支持字符串进行位移操作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、位运算符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78285"/>
              </p:ext>
            </p:extLst>
          </p:nvPr>
        </p:nvGraphicFramePr>
        <p:xfrm>
          <a:off x="1995716" y="4072465"/>
          <a:ext cx="8200568" cy="949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71"/>
                <a:gridCol w="1025071"/>
                <a:gridCol w="1025071"/>
                <a:gridCol w="1025071"/>
                <a:gridCol w="1025071"/>
                <a:gridCol w="1025071"/>
                <a:gridCol w="1025071"/>
                <a:gridCol w="1025071"/>
              </a:tblGrid>
              <a:tr h="94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67658" y="5718628"/>
            <a:ext cx="453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符号位，</a:t>
            </a:r>
            <a:r>
              <a:rPr lang="en-US" altLang="zh-CN" sz="2800" dirty="0" smtClean="0">
                <a:solidFill>
                  <a:srgbClr val="C00000"/>
                </a:solidFill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</a:rPr>
              <a:t>为负数，</a:t>
            </a:r>
            <a:r>
              <a:rPr lang="en-US" altLang="zh-CN" sz="2800" dirty="0" smtClean="0">
                <a:solidFill>
                  <a:srgbClr val="C00000"/>
                </a:solidFill>
              </a:rPr>
              <a:t>0</a:t>
            </a:r>
            <a:r>
              <a:rPr lang="zh-CN" altLang="en-US" sz="2800" dirty="0" smtClean="0">
                <a:solidFill>
                  <a:srgbClr val="C00000"/>
                </a:solidFill>
              </a:rPr>
              <a:t>为正数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5" name="上箭头 4"/>
          <p:cNvSpPr/>
          <p:nvPr/>
        </p:nvSpPr>
        <p:spPr bwMode="auto">
          <a:xfrm>
            <a:off x="2336800" y="5021943"/>
            <a:ext cx="348343" cy="653143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812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657451" y="2744887"/>
            <a:ext cx="18774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数值型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3.1.1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798410" y="1057488"/>
            <a:ext cx="2584450" cy="155979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5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、位运算符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41471" y="1110405"/>
            <a:ext cx="3447710" cy="5377481"/>
            <a:chOff x="736980" y="2350803"/>
            <a:chExt cx="5033545" cy="4322951"/>
          </a:xfrm>
        </p:grpSpPr>
        <p:grpSp>
          <p:nvGrpSpPr>
            <p:cNvPr id="42" name="组合 41"/>
            <p:cNvGrpSpPr/>
            <p:nvPr/>
          </p:nvGrpSpPr>
          <p:grpSpPr>
            <a:xfrm>
              <a:off x="736980" y="2350803"/>
              <a:ext cx="5033545" cy="4322951"/>
              <a:chOff x="2006221" y="2350804"/>
              <a:chExt cx="8331250" cy="1452562"/>
            </a:xfrm>
            <a:solidFill>
              <a:srgbClr val="1E3A1A"/>
            </a:solidFill>
          </p:grpSpPr>
          <p:sp>
            <p:nvSpPr>
              <p:cNvPr id="44" name="圆角矩形 6"/>
              <p:cNvSpPr>
                <a:spLocks noChangeArrowheads="1"/>
              </p:cNvSpPr>
              <p:nvPr/>
            </p:nvSpPr>
            <p:spPr bwMode="auto">
              <a:xfrm>
                <a:off x="2006221" y="2350804"/>
                <a:ext cx="8331250" cy="1452562"/>
              </a:xfrm>
              <a:prstGeom prst="roundRect">
                <a:avLst>
                  <a:gd name="adj" fmla="val 3139"/>
                </a:avLst>
              </a:prstGeom>
              <a:grpFill/>
              <a:ln w="12700">
                <a:solidFill>
                  <a:srgbClr val="0E8146"/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45" name="图片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120756" y="2390061"/>
                <a:ext cx="2084350" cy="2333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" name="文本框 17"/>
            <p:cNvSpPr>
              <a:spLocks noChangeArrowheads="1"/>
            </p:cNvSpPr>
            <p:nvPr/>
          </p:nvSpPr>
          <p:spPr bwMode="auto">
            <a:xfrm>
              <a:off x="1558184" y="2857618"/>
              <a:ext cx="315141" cy="367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i="1" spc="6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  <a:endParaRPr lang="zh-CN" altLang="en-US" sz="2000" b="1" i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334" y="2080862"/>
            <a:ext cx="28771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&lt;?</a:t>
            </a:r>
            <a:r>
              <a:rPr lang="en-US" altLang="zh-CN" sz="2400" dirty="0" err="1">
                <a:solidFill>
                  <a:schemeClr val="bg1"/>
                </a:solidFill>
              </a:rPr>
              <a:t>php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    $</a:t>
            </a:r>
            <a:r>
              <a:rPr lang="en-US" altLang="zh-CN" sz="2400" dirty="0">
                <a:solidFill>
                  <a:schemeClr val="bg1"/>
                </a:solidFill>
              </a:rPr>
              <a:t>A=</a:t>
            </a:r>
            <a:r>
              <a:rPr lang="en-US" altLang="zh-CN" sz="2400" dirty="0">
                <a:solidFill>
                  <a:srgbClr val="FF0000"/>
                </a:solidFill>
              </a:rPr>
              <a:t>12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$B=</a:t>
            </a:r>
            <a:r>
              <a:rPr lang="en-US" altLang="zh-CN" sz="2400" dirty="0">
                <a:solidFill>
                  <a:srgbClr val="FF0000"/>
                </a:solidFill>
              </a:rPr>
              <a:t>-15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$C=$A</a:t>
            </a:r>
            <a:r>
              <a:rPr lang="en-US" altLang="zh-CN" sz="2400" dirty="0">
                <a:solidFill>
                  <a:srgbClr val="FFFF00"/>
                </a:solidFill>
              </a:rPr>
              <a:t>&gt;&gt;</a:t>
            </a:r>
            <a:r>
              <a:rPr lang="en-US" altLang="zh-CN" sz="2400" dirty="0">
                <a:solidFill>
                  <a:schemeClr val="bg1"/>
                </a:solidFill>
              </a:rPr>
              <a:t>2;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$D=$B</a:t>
            </a:r>
            <a:r>
              <a:rPr lang="en-US" altLang="zh-CN" sz="2400" dirty="0">
                <a:solidFill>
                  <a:srgbClr val="FFFF00"/>
                </a:solidFill>
              </a:rPr>
              <a:t>&lt;&lt;</a:t>
            </a:r>
            <a:r>
              <a:rPr lang="en-US" altLang="zh-CN" sz="2400" dirty="0">
                <a:solidFill>
                  <a:schemeClr val="bg1"/>
                </a:solidFill>
              </a:rPr>
              <a:t>4;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smtClean="0">
                <a:solidFill>
                  <a:schemeClr val="bg1"/>
                </a:solidFill>
              </a:rPr>
              <a:t>echo $C</a:t>
            </a:r>
            <a:r>
              <a:rPr lang="en-US" altLang="zh-CN" sz="2400" dirty="0">
                <a:solidFill>
                  <a:schemeClr val="bg1"/>
                </a:solidFill>
              </a:rPr>
              <a:t>."&lt;</a:t>
            </a:r>
            <a:r>
              <a:rPr lang="en-US" altLang="zh-CN" sz="2400" dirty="0" err="1">
                <a:solidFill>
                  <a:schemeClr val="bg1"/>
                </a:solidFill>
              </a:rPr>
              <a:t>br</a:t>
            </a:r>
            <a:r>
              <a:rPr lang="en-US" altLang="zh-CN" sz="2400" dirty="0">
                <a:solidFill>
                  <a:schemeClr val="bg1"/>
                </a:solidFill>
              </a:rPr>
              <a:t>&gt;";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echo </a:t>
            </a:r>
            <a:r>
              <a:rPr lang="en-US" altLang="zh-CN" sz="2400" dirty="0" smtClean="0">
                <a:solidFill>
                  <a:schemeClr val="bg1"/>
                </a:solidFill>
              </a:rPr>
              <a:t>$</a:t>
            </a:r>
            <a:r>
              <a:rPr lang="en-US" altLang="zh-CN" sz="2400" dirty="0">
                <a:solidFill>
                  <a:schemeClr val="bg1"/>
                </a:solidFill>
              </a:rPr>
              <a:t>D</a:t>
            </a:r>
            <a:r>
              <a:rPr lang="en-US" altLang="zh-CN" sz="2400" dirty="0" smtClean="0">
                <a:solidFill>
                  <a:schemeClr val="bg1"/>
                </a:solidFill>
              </a:rPr>
              <a:t>;</a:t>
            </a:r>
            <a:r>
              <a:rPr lang="en-US" altLang="zh-CN" sz="2400" dirty="0">
                <a:solidFill>
                  <a:schemeClr val="bg1"/>
                </a:solidFill>
              </a:rPr>
              <a:t>	            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?&gt;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73316"/>
              </p:ext>
            </p:extLst>
          </p:nvPr>
        </p:nvGraphicFramePr>
        <p:xfrm>
          <a:off x="3916947" y="1685440"/>
          <a:ext cx="7802852" cy="51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96"/>
                <a:gridCol w="450366"/>
                <a:gridCol w="450366"/>
                <a:gridCol w="450366"/>
                <a:gridCol w="450366"/>
                <a:gridCol w="450366"/>
                <a:gridCol w="450366"/>
                <a:gridCol w="450366"/>
                <a:gridCol w="450366"/>
                <a:gridCol w="450366"/>
                <a:gridCol w="450366"/>
                <a:gridCol w="450366"/>
                <a:gridCol w="450366"/>
                <a:gridCol w="450366"/>
                <a:gridCol w="450366"/>
                <a:gridCol w="450366"/>
                <a:gridCol w="450366"/>
              </a:tblGrid>
              <a:tr h="512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625165"/>
              </p:ext>
            </p:extLst>
          </p:nvPr>
        </p:nvGraphicFramePr>
        <p:xfrm>
          <a:off x="3846287" y="1110405"/>
          <a:ext cx="7873496" cy="433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158"/>
                <a:gridCol w="2471045"/>
                <a:gridCol w="1221737"/>
                <a:gridCol w="1275086"/>
                <a:gridCol w="1332470"/>
              </a:tblGrid>
              <a:tr h="433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E8146"/>
                          </a:solidFill>
                        </a:rPr>
                        <a:t>二进制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E8146"/>
                          </a:solidFill>
                        </a:rPr>
                        <a:t>二进制</a:t>
                      </a:r>
                      <a:endParaRPr lang="zh-CN" altLang="en-US" dirty="0">
                        <a:solidFill>
                          <a:srgbClr val="0E8146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E8146"/>
                          </a:solidFill>
                        </a:rPr>
                        <a:t>二进制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E8146"/>
                          </a:solidFill>
                        </a:rPr>
                        <a:t>二进制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88653"/>
              </p:ext>
            </p:extLst>
          </p:nvPr>
        </p:nvGraphicFramePr>
        <p:xfrm>
          <a:off x="3916951" y="4706136"/>
          <a:ext cx="7802833" cy="512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1041"/>
                <a:gridCol w="439487"/>
                <a:gridCol w="439487"/>
                <a:gridCol w="439487"/>
                <a:gridCol w="439487"/>
                <a:gridCol w="439487"/>
                <a:gridCol w="439487"/>
                <a:gridCol w="439487"/>
                <a:gridCol w="439487"/>
                <a:gridCol w="439487"/>
                <a:gridCol w="439487"/>
                <a:gridCol w="439487"/>
                <a:gridCol w="439487"/>
                <a:gridCol w="439487"/>
                <a:gridCol w="439487"/>
                <a:gridCol w="439487"/>
                <a:gridCol w="439487"/>
              </a:tblGrid>
              <a:tr h="512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-240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8098"/>
              </p:ext>
            </p:extLst>
          </p:nvPr>
        </p:nvGraphicFramePr>
        <p:xfrm>
          <a:off x="3916951" y="3286433"/>
          <a:ext cx="7802836" cy="512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4420"/>
                <a:gridCol w="454901"/>
                <a:gridCol w="454901"/>
                <a:gridCol w="454901"/>
                <a:gridCol w="454901"/>
                <a:gridCol w="454901"/>
                <a:gridCol w="454901"/>
                <a:gridCol w="454901"/>
                <a:gridCol w="454901"/>
                <a:gridCol w="454901"/>
                <a:gridCol w="454901"/>
                <a:gridCol w="454901"/>
                <a:gridCol w="454901"/>
                <a:gridCol w="454901"/>
                <a:gridCol w="454901"/>
                <a:gridCol w="454901"/>
                <a:gridCol w="454901"/>
              </a:tblGrid>
              <a:tr h="512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7200442" y="405063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pc="600" dirty="0" smtClean="0">
                <a:solidFill>
                  <a:srgbClr val="C00000"/>
                </a:solidFill>
              </a:rPr>
              <a:t>$B&lt;&lt;4</a:t>
            </a:r>
            <a:endParaRPr lang="zh-CN" altLang="en-US" sz="3200" spc="6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73947" y="2723915"/>
            <a:ext cx="2389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600" dirty="0" smtClean="0">
                <a:solidFill>
                  <a:srgbClr val="C00000"/>
                </a:solidFill>
              </a:rPr>
              <a:t>$A&gt;&gt;2</a:t>
            </a:r>
            <a:endParaRPr lang="zh-CN" altLang="en-US" sz="3200" spc="600" dirty="0">
              <a:solidFill>
                <a:srgbClr val="C00000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33324"/>
              </p:ext>
            </p:extLst>
          </p:nvPr>
        </p:nvGraphicFramePr>
        <p:xfrm>
          <a:off x="3916951" y="2211202"/>
          <a:ext cx="7802830" cy="51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478"/>
                <a:gridCol w="451272"/>
                <a:gridCol w="451272"/>
                <a:gridCol w="451272"/>
                <a:gridCol w="451272"/>
                <a:gridCol w="451272"/>
                <a:gridCol w="451272"/>
                <a:gridCol w="451272"/>
                <a:gridCol w="451272"/>
                <a:gridCol w="451272"/>
                <a:gridCol w="451272"/>
                <a:gridCol w="451272"/>
                <a:gridCol w="451272"/>
                <a:gridCol w="451272"/>
                <a:gridCol w="451272"/>
                <a:gridCol w="451272"/>
                <a:gridCol w="451272"/>
              </a:tblGrid>
              <a:tr h="512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-15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99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329905" y="2797821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逻辑运算符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3.2.4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798410" y="1057488"/>
            <a:ext cx="2584450" cy="155979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49999" y="862323"/>
            <a:ext cx="109976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逻辑运算的操作数，必须是布尔型数据，或者结果是布尔型的</a:t>
            </a:r>
            <a:r>
              <a:rPr lang="zh-CN" altLang="en-US" sz="2400" dirty="0" smtClean="0">
                <a:latin typeface="宋体" panose="02010600030101010101" pitchFamily="2" charset="-122"/>
              </a:rPr>
              <a:t>表达式。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</a:rPr>
              <a:t>逻辑运算</a:t>
            </a:r>
            <a:r>
              <a:rPr lang="zh-CN" altLang="en-US" sz="2400" dirty="0">
                <a:latin typeface="宋体" panose="02010600030101010101" pitchFamily="2" charset="-122"/>
              </a:rPr>
              <a:t>有“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与、或、非、异或</a:t>
            </a:r>
            <a:r>
              <a:rPr lang="zh-CN" altLang="en-US" sz="2400" dirty="0">
                <a:latin typeface="宋体" panose="02010600030101010101" pitchFamily="2" charset="-122"/>
              </a:rPr>
              <a:t>”等四种，其运算规则与位运算中的“与、或、非、异或”一样，只是操作数都是布尔型，逻辑运算符与运算含义如下表：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、逻辑运算符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63926"/>
              </p:ext>
            </p:extLst>
          </p:nvPr>
        </p:nvGraphicFramePr>
        <p:xfrm>
          <a:off x="1072028" y="2934593"/>
          <a:ext cx="9928068" cy="300218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803936"/>
                <a:gridCol w="2694260"/>
                <a:gridCol w="4429872"/>
              </a:tblGrid>
              <a:tr h="487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运算符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操作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7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&amp;&amp; </a:t>
                      </a:r>
                      <a:r>
                        <a:rPr lang="zh-CN" sz="2000" kern="100" dirty="0" smtClean="0">
                          <a:effectLst/>
                        </a:rPr>
                        <a:t>或</a:t>
                      </a:r>
                      <a:r>
                        <a:rPr lang="en-US" altLang="zh-CN" sz="2000" kern="100" dirty="0" smtClean="0">
                          <a:effectLst/>
                        </a:rPr>
                        <a:t>  </a:t>
                      </a:r>
                      <a:r>
                        <a:rPr lang="en-US" sz="2000" kern="100" dirty="0" smtClean="0">
                          <a:effectLst/>
                        </a:rPr>
                        <a:t>and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与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spc="300" dirty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t</a:t>
                      </a:r>
                      <a:r>
                        <a:rPr lang="en-US" sz="2000" kern="100" spc="300" dirty="0">
                          <a:solidFill>
                            <a:srgbClr val="FF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&amp;&amp;</a:t>
                      </a:r>
                      <a:r>
                        <a:rPr lang="en-US" sz="2000" kern="100" spc="300" dirty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t=t</a:t>
                      </a:r>
                      <a:r>
                        <a:rPr lang="zh-CN" sz="2000" kern="100" spc="300" dirty="0">
                          <a:effectLst/>
                          <a:latin typeface="Adobe Gothic Std B" panose="020B0800000000000000" pitchFamily="34" charset="-128"/>
                        </a:rPr>
                        <a:t>，</a:t>
                      </a:r>
                      <a:r>
                        <a:rPr lang="en-US" sz="2000" kern="100" spc="300" dirty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t</a:t>
                      </a:r>
                      <a:r>
                        <a:rPr lang="en-US" sz="2000" kern="100" spc="300" dirty="0">
                          <a:solidFill>
                            <a:srgbClr val="FF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&amp;&amp;</a:t>
                      </a:r>
                      <a:r>
                        <a:rPr lang="en-US" sz="2000" kern="100" spc="300" dirty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f=f</a:t>
                      </a:r>
                      <a:r>
                        <a:rPr lang="en-US" sz="2000" kern="100" spc="300" dirty="0" smtClean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,  f</a:t>
                      </a:r>
                      <a:r>
                        <a:rPr lang="en-US" sz="2000" kern="100" spc="300" dirty="0">
                          <a:solidFill>
                            <a:srgbClr val="FF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&amp;&amp;</a:t>
                      </a:r>
                      <a:r>
                        <a:rPr lang="en-US" sz="2000" kern="100" spc="300" dirty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f=f</a:t>
                      </a:r>
                      <a:endParaRPr lang="zh-CN" sz="1600" kern="100" spc="300" dirty="0">
                        <a:effectLst/>
                        <a:latin typeface="Adobe Gothic Std B" panose="020B0800000000000000" pitchFamily="34" charset="-128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7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||  </a:t>
                      </a:r>
                      <a:r>
                        <a:rPr lang="zh-CN" sz="2000" kern="100" dirty="0" smtClean="0">
                          <a:effectLst/>
                        </a:rPr>
                        <a:t>或</a:t>
                      </a:r>
                      <a:r>
                        <a:rPr lang="en-US" altLang="zh-CN" sz="2000" kern="100" dirty="0" smtClean="0">
                          <a:effectLst/>
                        </a:rPr>
                        <a:t>  </a:t>
                      </a:r>
                      <a:r>
                        <a:rPr lang="en-US" sz="2000" kern="100" dirty="0" smtClean="0">
                          <a:effectLst/>
                        </a:rPr>
                        <a:t>or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或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spc="300" dirty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t</a:t>
                      </a:r>
                      <a:r>
                        <a:rPr lang="en-US" sz="2000" kern="100" spc="300" dirty="0">
                          <a:solidFill>
                            <a:srgbClr val="FF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||</a:t>
                      </a:r>
                      <a:r>
                        <a:rPr lang="en-US" sz="2000" kern="100" spc="300" dirty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t=t</a:t>
                      </a:r>
                      <a:r>
                        <a:rPr lang="en-US" sz="2000" kern="100" spc="300" dirty="0" smtClean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,  t</a:t>
                      </a:r>
                      <a:r>
                        <a:rPr lang="en-US" sz="2000" kern="100" spc="300" dirty="0">
                          <a:solidFill>
                            <a:srgbClr val="FF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||</a:t>
                      </a:r>
                      <a:r>
                        <a:rPr lang="en-US" sz="2000" kern="100" spc="300" dirty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f=t</a:t>
                      </a:r>
                      <a:r>
                        <a:rPr lang="en-US" sz="2000" kern="100" spc="300" dirty="0" smtClean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,  f</a:t>
                      </a:r>
                      <a:r>
                        <a:rPr lang="en-US" sz="2000" kern="100" spc="300" dirty="0">
                          <a:solidFill>
                            <a:srgbClr val="FF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||</a:t>
                      </a:r>
                      <a:r>
                        <a:rPr lang="en-US" sz="2000" kern="100" spc="300" dirty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f=f</a:t>
                      </a:r>
                      <a:endParaRPr lang="zh-CN" sz="1600" kern="100" spc="300" dirty="0">
                        <a:effectLst/>
                        <a:latin typeface="Adobe Gothic Std B" panose="020B0800000000000000" pitchFamily="34" charset="-128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!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非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spc="300" dirty="0">
                          <a:solidFill>
                            <a:srgbClr val="FF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!</a:t>
                      </a:r>
                      <a:r>
                        <a:rPr lang="en-US" sz="2000" kern="100" spc="300" dirty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t=f</a:t>
                      </a:r>
                      <a:r>
                        <a:rPr lang="en-US" sz="2000" kern="100" spc="300" dirty="0" smtClean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,  </a:t>
                      </a:r>
                      <a:r>
                        <a:rPr lang="en-US" sz="2000" kern="100" spc="300" dirty="0" smtClean="0">
                          <a:solidFill>
                            <a:srgbClr val="FF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!</a:t>
                      </a:r>
                      <a:r>
                        <a:rPr lang="en-US" sz="2000" kern="100" spc="300" dirty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f=t</a:t>
                      </a:r>
                      <a:endParaRPr lang="zh-CN" sz="1600" kern="100" spc="300" dirty="0">
                        <a:effectLst/>
                        <a:latin typeface="Adobe Gothic Std B" panose="020B0800000000000000" pitchFamily="34" charset="-128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xor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异或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spc="300" dirty="0" err="1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t</a:t>
                      </a:r>
                      <a:r>
                        <a:rPr lang="en-US" sz="2000" kern="100" spc="300" dirty="0" err="1">
                          <a:solidFill>
                            <a:srgbClr val="FF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xor</a:t>
                      </a:r>
                      <a:r>
                        <a:rPr lang="en-US" sz="2000" kern="100" spc="300" dirty="0" err="1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t</a:t>
                      </a:r>
                      <a:r>
                        <a:rPr lang="en-US" sz="2000" kern="100" spc="300" dirty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=f</a:t>
                      </a:r>
                      <a:r>
                        <a:rPr lang="en-US" sz="2000" kern="100" spc="300" dirty="0" smtClean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,  </a:t>
                      </a:r>
                      <a:r>
                        <a:rPr lang="en-US" sz="2000" kern="100" spc="300" dirty="0" err="1" smtClean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t</a:t>
                      </a:r>
                      <a:r>
                        <a:rPr lang="en-US" sz="2000" kern="100" spc="300" dirty="0" err="1" smtClean="0">
                          <a:solidFill>
                            <a:srgbClr val="FF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xor</a:t>
                      </a:r>
                      <a:r>
                        <a:rPr lang="en-US" sz="2000" kern="100" spc="300" dirty="0" err="1" smtClean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f</a:t>
                      </a:r>
                      <a:r>
                        <a:rPr lang="en-US" sz="2000" kern="100" spc="300" dirty="0" smtClean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=t,  </a:t>
                      </a:r>
                      <a:r>
                        <a:rPr lang="en-US" sz="2000" kern="100" spc="300" dirty="0" err="1" smtClean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f</a:t>
                      </a:r>
                      <a:r>
                        <a:rPr lang="en-US" sz="2000" kern="100" spc="300" dirty="0" err="1" smtClean="0">
                          <a:solidFill>
                            <a:srgbClr val="FF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xor</a:t>
                      </a:r>
                      <a:r>
                        <a:rPr lang="en-US" sz="2000" kern="100" spc="300" dirty="0" err="1" smtClean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f</a:t>
                      </a:r>
                      <a:r>
                        <a:rPr lang="en-US" sz="2000" kern="100" spc="300" dirty="0" smtClean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=f</a:t>
                      </a:r>
                      <a:endParaRPr lang="zh-CN" sz="1600" kern="100" spc="300" dirty="0">
                        <a:effectLst/>
                        <a:latin typeface="Adobe Gothic Std B" panose="020B0800000000000000" pitchFamily="34" charset="-128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319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说明：</a:t>
                      </a:r>
                      <a:r>
                        <a:rPr lang="en-US" sz="2000" kern="100" dirty="0">
                          <a:effectLst/>
                        </a:rPr>
                        <a:t>t</a:t>
                      </a:r>
                      <a:r>
                        <a:rPr lang="zh-CN" sz="2000" kern="100" dirty="0">
                          <a:effectLst/>
                        </a:rPr>
                        <a:t>表示</a:t>
                      </a:r>
                      <a:r>
                        <a:rPr lang="en-US" sz="2000" kern="100" dirty="0">
                          <a:effectLst/>
                        </a:rPr>
                        <a:t>true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f</a:t>
                      </a:r>
                      <a:r>
                        <a:rPr lang="zh-CN" sz="2000" kern="100" dirty="0">
                          <a:effectLst/>
                        </a:rPr>
                        <a:t>表示</a:t>
                      </a:r>
                      <a:r>
                        <a:rPr lang="en-US" sz="2000" kern="100" dirty="0">
                          <a:effectLst/>
                        </a:rPr>
                        <a:t>false</a:t>
                      </a:r>
                      <a:r>
                        <a:rPr lang="zh-CN" sz="2000" kern="100" dirty="0">
                          <a:effectLst/>
                        </a:rPr>
                        <a:t>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007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、逻辑运算符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87982" y="1110404"/>
            <a:ext cx="4794553" cy="5377481"/>
            <a:chOff x="736979" y="2350803"/>
            <a:chExt cx="6999893" cy="4322951"/>
          </a:xfrm>
        </p:grpSpPr>
        <p:grpSp>
          <p:nvGrpSpPr>
            <p:cNvPr id="42" name="组合 41"/>
            <p:cNvGrpSpPr/>
            <p:nvPr/>
          </p:nvGrpSpPr>
          <p:grpSpPr>
            <a:xfrm>
              <a:off x="736979" y="2350803"/>
              <a:ext cx="6999893" cy="4322951"/>
              <a:chOff x="2006219" y="2350804"/>
              <a:chExt cx="11585841" cy="1452562"/>
            </a:xfrm>
            <a:solidFill>
              <a:srgbClr val="1E3A1A"/>
            </a:solidFill>
          </p:grpSpPr>
          <p:sp>
            <p:nvSpPr>
              <p:cNvPr id="44" name="圆角矩形 6"/>
              <p:cNvSpPr>
                <a:spLocks noChangeArrowheads="1"/>
              </p:cNvSpPr>
              <p:nvPr/>
            </p:nvSpPr>
            <p:spPr bwMode="auto">
              <a:xfrm>
                <a:off x="2006219" y="2350804"/>
                <a:ext cx="11585841" cy="1452562"/>
              </a:xfrm>
              <a:prstGeom prst="roundRect">
                <a:avLst>
                  <a:gd name="adj" fmla="val 3139"/>
                </a:avLst>
              </a:prstGeom>
              <a:grpFill/>
              <a:ln w="12700">
                <a:solidFill>
                  <a:srgbClr val="0E8146"/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45" name="图片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120756" y="2390061"/>
                <a:ext cx="2084350" cy="2333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" name="文本框 17"/>
            <p:cNvSpPr>
              <a:spLocks noChangeArrowheads="1"/>
            </p:cNvSpPr>
            <p:nvPr/>
          </p:nvSpPr>
          <p:spPr bwMode="auto">
            <a:xfrm>
              <a:off x="1558184" y="2857618"/>
              <a:ext cx="315141" cy="367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i="1" spc="6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  <a:endParaRPr lang="zh-CN" altLang="en-US" sz="2000" b="1" i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99413" y="2514983"/>
            <a:ext cx="43716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&lt;?</a:t>
            </a:r>
            <a:r>
              <a:rPr lang="en-US" altLang="zh-CN" sz="2400" dirty="0" err="1">
                <a:solidFill>
                  <a:schemeClr val="bg1"/>
                </a:solidFill>
              </a:rPr>
              <a:t>php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    </a:t>
            </a:r>
            <a:r>
              <a:rPr lang="en-US" altLang="zh-CN" sz="2400" dirty="0">
                <a:solidFill>
                  <a:schemeClr val="bg1"/>
                </a:solidFill>
              </a:rPr>
              <a:t>$A=3;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$B=4;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if(</a:t>
            </a:r>
            <a:r>
              <a:rPr lang="en-US" altLang="zh-CN" sz="2400" dirty="0">
                <a:solidFill>
                  <a:srgbClr val="FFFF00"/>
                </a:solidFill>
              </a:rPr>
              <a:t>$A&lt;8</a:t>
            </a:r>
            <a:r>
              <a:rPr lang="en-US" altLang="zh-CN" sz="2400" dirty="0">
                <a:solidFill>
                  <a:schemeClr val="bg1"/>
                </a:solidFill>
              </a:rPr>
              <a:t>&amp;&amp;</a:t>
            </a:r>
            <a:r>
              <a:rPr lang="en-US" altLang="zh-CN" sz="2400" dirty="0">
                <a:solidFill>
                  <a:srgbClr val="FFFF00"/>
                </a:solidFill>
              </a:rPr>
              <a:t>$B&gt;0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	echo 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  <a:r>
              <a:rPr lang="zh-CN" altLang="en-US" sz="2400" dirty="0">
                <a:solidFill>
                  <a:srgbClr val="FF0000"/>
                </a:solidFill>
              </a:rPr>
              <a:t>两数都符合要求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en-US" altLang="zh-CN" sz="2400" dirty="0" smtClean="0">
                <a:solidFill>
                  <a:schemeClr val="bg1"/>
                </a:solidFill>
              </a:rPr>
              <a:t>;            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?&gt;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40479" y="1490821"/>
            <a:ext cx="59670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  <a:cs typeface="Times New Roman" panose="02020603050405020304" pitchFamily="18" charset="0"/>
              </a:rPr>
              <a:t>程序中表达式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$A&lt;8</a:t>
            </a:r>
            <a:r>
              <a:rPr lang="zh-CN" altLang="zh-CN" sz="2400" dirty="0">
                <a:latin typeface="+mn-ea"/>
                <a:ea typeface="+mn-ea"/>
                <a:cs typeface="Times New Roman" panose="02020603050405020304" pitchFamily="18" charset="0"/>
              </a:rPr>
              <a:t>成立，结果是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true</a:t>
            </a:r>
            <a:r>
              <a:rPr lang="zh-CN" altLang="zh-CN" sz="24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$B&gt;0</a:t>
            </a:r>
            <a:r>
              <a:rPr lang="zh-CN" altLang="zh-CN" sz="2400" dirty="0">
                <a:latin typeface="+mn-ea"/>
                <a:ea typeface="+mn-ea"/>
                <a:cs typeface="Times New Roman" panose="02020603050405020304" pitchFamily="18" charset="0"/>
              </a:rPr>
              <a:t>也成立，结果为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true</a:t>
            </a:r>
            <a:r>
              <a:rPr lang="zh-CN" altLang="zh-CN" sz="2400" dirty="0">
                <a:latin typeface="+mn-ea"/>
                <a:ea typeface="+mn-ea"/>
                <a:cs typeface="Times New Roman" panose="02020603050405020304" pitchFamily="18" charset="0"/>
              </a:rPr>
              <a:t>，都是布尔型，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t&amp;&amp;t=t</a:t>
            </a:r>
            <a:r>
              <a:rPr lang="zh-CN" altLang="zh-CN" sz="2400" dirty="0">
                <a:latin typeface="+mn-ea"/>
                <a:ea typeface="+mn-ea"/>
                <a:cs typeface="Times New Roman" panose="02020603050405020304" pitchFamily="18" charset="0"/>
              </a:rPr>
              <a:t>，因此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if</a:t>
            </a:r>
            <a:r>
              <a:rPr lang="zh-CN" altLang="zh-CN" sz="2400" dirty="0">
                <a:latin typeface="+mn-ea"/>
                <a:ea typeface="+mn-ea"/>
                <a:cs typeface="Times New Roman" panose="02020603050405020304" pitchFamily="18" charset="0"/>
              </a:rPr>
              <a:t>条件语句中的条件成立，输出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“</a:t>
            </a:r>
            <a:r>
              <a:rPr lang="zh-CN" altLang="zh-CN" sz="2400" dirty="0">
                <a:latin typeface="+mn-ea"/>
                <a:ea typeface="+mn-ea"/>
                <a:cs typeface="Times New Roman" panose="02020603050405020304" pitchFamily="18" charset="0"/>
              </a:rPr>
              <a:t>两数都符合要求</a:t>
            </a:r>
            <a:r>
              <a:rPr lang="en-US" altLang="zh-CN" sz="2400" dirty="0" smtClean="0">
                <a:latin typeface="+mn-ea"/>
                <a:ea typeface="+mn-ea"/>
                <a:cs typeface="Times New Roman" panose="02020603050405020304" pitchFamily="18" charset="0"/>
              </a:rPr>
              <a:t>”</a:t>
            </a:r>
            <a:r>
              <a:rPr lang="zh-CN" altLang="en-US" sz="2400" dirty="0" smtClean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856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329905" y="2797821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关系运算符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3.2.5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798410" y="1057488"/>
            <a:ext cx="2584450" cy="155979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5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49999" y="862323"/>
            <a:ext cx="10997639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关系运算符也称为比较运算符，主要用来比较运算符两边操作数的大小关系。关系运算符如下表：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、关系运算符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32814"/>
              </p:ext>
            </p:extLst>
          </p:nvPr>
        </p:nvGraphicFramePr>
        <p:xfrm>
          <a:off x="982637" y="2180794"/>
          <a:ext cx="10371455" cy="44520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83481"/>
                <a:gridCol w="1788530"/>
                <a:gridCol w="6799444"/>
              </a:tblGrid>
              <a:tr h="445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运算符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名称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说明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45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== 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等于</a:t>
                      </a:r>
                      <a:endParaRPr lang="zh-CN" sz="2000" kern="10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如果类型转换后</a:t>
                      </a:r>
                      <a:r>
                        <a:rPr lang="en-US" sz="2000" kern="100" dirty="0">
                          <a:effectLst/>
                        </a:rPr>
                        <a:t> $a </a:t>
                      </a:r>
                      <a:r>
                        <a:rPr lang="zh-CN" sz="2000" kern="100" dirty="0">
                          <a:effectLst/>
                        </a:rPr>
                        <a:t>等于</a:t>
                      </a:r>
                      <a:r>
                        <a:rPr lang="en-US" sz="2000" kern="100" dirty="0">
                          <a:effectLst/>
                        </a:rPr>
                        <a:t> $b</a:t>
                      </a:r>
                      <a:r>
                        <a:rPr lang="zh-CN" sz="2000" kern="100" dirty="0">
                          <a:effectLst/>
                        </a:rPr>
                        <a:t>，结果</a:t>
                      </a:r>
                      <a:r>
                        <a:rPr lang="en-US" sz="2000" kern="100" dirty="0">
                          <a:effectLst/>
                        </a:rPr>
                        <a:t>true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45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===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全等</a:t>
                      </a:r>
                      <a:endParaRPr lang="zh-CN" sz="2000" kern="10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如果</a:t>
                      </a:r>
                      <a:r>
                        <a:rPr lang="en-US" sz="2000" kern="100" dirty="0">
                          <a:effectLst/>
                        </a:rPr>
                        <a:t> $a </a:t>
                      </a:r>
                      <a:r>
                        <a:rPr lang="zh-CN" sz="2000" kern="100" dirty="0">
                          <a:effectLst/>
                        </a:rPr>
                        <a:t>等于</a:t>
                      </a:r>
                      <a:r>
                        <a:rPr lang="en-US" sz="2000" kern="100" dirty="0">
                          <a:effectLst/>
                        </a:rPr>
                        <a:t> $b</a:t>
                      </a:r>
                      <a:r>
                        <a:rPr lang="zh-CN" sz="2000" kern="100" dirty="0">
                          <a:effectLst/>
                        </a:rPr>
                        <a:t>，并且它们的类型也相同，结果为</a:t>
                      </a:r>
                      <a:r>
                        <a:rPr lang="en-US" sz="2000" kern="100" dirty="0">
                          <a:effectLst/>
                        </a:rPr>
                        <a:t>true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45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!=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不等</a:t>
                      </a:r>
                      <a:endParaRPr lang="zh-CN" sz="2000" kern="10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如果类型转换后</a:t>
                      </a:r>
                      <a:r>
                        <a:rPr lang="en-US" sz="2000" kern="100" dirty="0">
                          <a:effectLst/>
                        </a:rPr>
                        <a:t> $a </a:t>
                      </a:r>
                      <a:r>
                        <a:rPr lang="zh-CN" sz="2000" kern="100" dirty="0">
                          <a:effectLst/>
                        </a:rPr>
                        <a:t>不等于</a:t>
                      </a:r>
                      <a:r>
                        <a:rPr lang="en-US" sz="2000" kern="100" dirty="0">
                          <a:effectLst/>
                        </a:rPr>
                        <a:t> $b</a:t>
                      </a:r>
                      <a:r>
                        <a:rPr lang="zh-CN" sz="2000" kern="100" dirty="0">
                          <a:effectLst/>
                        </a:rPr>
                        <a:t>，结果为</a:t>
                      </a:r>
                      <a:r>
                        <a:rPr lang="en-US" sz="2000" kern="100" dirty="0">
                          <a:effectLst/>
                        </a:rPr>
                        <a:t>true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45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&lt;&gt; 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不等</a:t>
                      </a:r>
                      <a:endParaRPr lang="zh-CN" sz="2000" kern="10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如果类型转换后</a:t>
                      </a:r>
                      <a:r>
                        <a:rPr lang="en-US" sz="2000" kern="100" dirty="0">
                          <a:effectLst/>
                        </a:rPr>
                        <a:t> $a </a:t>
                      </a:r>
                      <a:r>
                        <a:rPr lang="zh-CN" sz="2000" kern="100" dirty="0">
                          <a:effectLst/>
                        </a:rPr>
                        <a:t>不等于</a:t>
                      </a:r>
                      <a:r>
                        <a:rPr lang="en-US" sz="2000" kern="100" dirty="0">
                          <a:effectLst/>
                        </a:rPr>
                        <a:t> $b</a:t>
                      </a:r>
                      <a:r>
                        <a:rPr lang="zh-CN" sz="2000" kern="100" dirty="0">
                          <a:effectLst/>
                        </a:rPr>
                        <a:t>，结果为</a:t>
                      </a:r>
                      <a:r>
                        <a:rPr lang="en-US" sz="2000" kern="100" dirty="0">
                          <a:effectLst/>
                        </a:rPr>
                        <a:t>true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45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!== 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不全等</a:t>
                      </a:r>
                      <a:endParaRPr lang="zh-CN" sz="2000" kern="10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如果</a:t>
                      </a:r>
                      <a:r>
                        <a:rPr lang="en-US" sz="2000" kern="100" dirty="0">
                          <a:effectLst/>
                        </a:rPr>
                        <a:t> $a </a:t>
                      </a:r>
                      <a:r>
                        <a:rPr lang="zh-CN" sz="2000" kern="100" dirty="0">
                          <a:effectLst/>
                        </a:rPr>
                        <a:t>不等于</a:t>
                      </a:r>
                      <a:r>
                        <a:rPr lang="en-US" sz="2000" kern="100" dirty="0">
                          <a:effectLst/>
                        </a:rPr>
                        <a:t> $b</a:t>
                      </a:r>
                      <a:r>
                        <a:rPr lang="zh-CN" sz="2000" kern="100" dirty="0">
                          <a:effectLst/>
                        </a:rPr>
                        <a:t>，或者它们的类型不同，结果为</a:t>
                      </a:r>
                      <a:r>
                        <a:rPr lang="en-US" sz="2000" kern="100" dirty="0">
                          <a:effectLst/>
                        </a:rPr>
                        <a:t>true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45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&lt; 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小与</a:t>
                      </a:r>
                      <a:endParaRPr lang="zh-CN" sz="2000" kern="10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如果</a:t>
                      </a:r>
                      <a:r>
                        <a:rPr lang="en-US" sz="2000" kern="100" dirty="0">
                          <a:effectLst/>
                        </a:rPr>
                        <a:t> $a </a:t>
                      </a:r>
                      <a:r>
                        <a:rPr lang="zh-CN" sz="2000" kern="100" dirty="0">
                          <a:effectLst/>
                        </a:rPr>
                        <a:t>严格小于</a:t>
                      </a:r>
                      <a:r>
                        <a:rPr lang="en-US" sz="2000" kern="100" dirty="0">
                          <a:effectLst/>
                        </a:rPr>
                        <a:t> $b</a:t>
                      </a:r>
                      <a:r>
                        <a:rPr lang="zh-CN" sz="2000" kern="100" dirty="0">
                          <a:effectLst/>
                        </a:rPr>
                        <a:t>，结果为</a:t>
                      </a:r>
                      <a:r>
                        <a:rPr lang="en-US" sz="2000" kern="100" dirty="0">
                          <a:effectLst/>
                        </a:rPr>
                        <a:t>true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45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&gt; 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大于</a:t>
                      </a:r>
                      <a:endParaRPr lang="zh-CN" sz="2000" kern="10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如果</a:t>
                      </a:r>
                      <a:r>
                        <a:rPr lang="en-US" sz="2000" kern="100" dirty="0">
                          <a:effectLst/>
                        </a:rPr>
                        <a:t> $a </a:t>
                      </a:r>
                      <a:r>
                        <a:rPr lang="zh-CN" sz="2000" kern="100" dirty="0">
                          <a:effectLst/>
                        </a:rPr>
                        <a:t>严格大于</a:t>
                      </a:r>
                      <a:r>
                        <a:rPr lang="en-US" sz="2000" kern="100" dirty="0">
                          <a:effectLst/>
                        </a:rPr>
                        <a:t> $b</a:t>
                      </a:r>
                      <a:r>
                        <a:rPr lang="zh-CN" sz="2000" kern="100" dirty="0">
                          <a:effectLst/>
                        </a:rPr>
                        <a:t>，结果为</a:t>
                      </a:r>
                      <a:r>
                        <a:rPr lang="en-US" sz="2000" kern="100" dirty="0">
                          <a:effectLst/>
                        </a:rPr>
                        <a:t>true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45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&lt;= 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小于等于</a:t>
                      </a:r>
                      <a:endParaRPr lang="zh-CN" sz="2000" kern="10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如果</a:t>
                      </a:r>
                      <a:r>
                        <a:rPr lang="en-US" sz="2000" kern="100" dirty="0">
                          <a:effectLst/>
                        </a:rPr>
                        <a:t> $a </a:t>
                      </a:r>
                      <a:r>
                        <a:rPr lang="zh-CN" sz="2000" kern="100" dirty="0">
                          <a:effectLst/>
                        </a:rPr>
                        <a:t>小于或者等于</a:t>
                      </a:r>
                      <a:r>
                        <a:rPr lang="en-US" sz="2000" kern="100" dirty="0">
                          <a:effectLst/>
                        </a:rPr>
                        <a:t> $b</a:t>
                      </a:r>
                      <a:r>
                        <a:rPr lang="zh-CN" sz="2000" kern="100" dirty="0">
                          <a:effectLst/>
                        </a:rPr>
                        <a:t>，结果为</a:t>
                      </a:r>
                      <a:r>
                        <a:rPr lang="en-US" sz="2000" kern="100" dirty="0">
                          <a:effectLst/>
                        </a:rPr>
                        <a:t>true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45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&gt;= 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大于等于</a:t>
                      </a:r>
                      <a:endParaRPr lang="zh-CN" sz="2000" kern="10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如果</a:t>
                      </a:r>
                      <a:r>
                        <a:rPr lang="en-US" sz="2000" kern="100" dirty="0">
                          <a:effectLst/>
                        </a:rPr>
                        <a:t> $a </a:t>
                      </a:r>
                      <a:r>
                        <a:rPr lang="zh-CN" sz="2000" kern="100" dirty="0">
                          <a:effectLst/>
                        </a:rPr>
                        <a:t>大于或者等于</a:t>
                      </a:r>
                      <a:r>
                        <a:rPr lang="en-US" sz="2000" kern="100" dirty="0">
                          <a:effectLst/>
                        </a:rPr>
                        <a:t> $b</a:t>
                      </a:r>
                      <a:r>
                        <a:rPr lang="zh-CN" sz="2000" kern="100" dirty="0">
                          <a:effectLst/>
                        </a:rPr>
                        <a:t>，结果为</a:t>
                      </a:r>
                      <a:r>
                        <a:rPr lang="en-US" sz="2000" kern="100" dirty="0">
                          <a:effectLst/>
                        </a:rPr>
                        <a:t>true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968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0564" y="1204802"/>
            <a:ext cx="109670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关系运算符</a:t>
            </a:r>
            <a:r>
              <a:rPr lang="zh-CN" altLang="en-US" sz="2400" dirty="0"/>
              <a:t>中，除了全等运算符</a:t>
            </a:r>
            <a:r>
              <a:rPr lang="zh-CN" altLang="en-US" sz="2400" dirty="0">
                <a:solidFill>
                  <a:srgbClr val="FF0000"/>
                </a:solidFill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</a:rPr>
              <a:t>===”</a:t>
            </a:r>
            <a:r>
              <a:rPr lang="zh-CN" altLang="en-US" sz="2400" dirty="0"/>
              <a:t>与不全等运算符</a:t>
            </a:r>
            <a:r>
              <a:rPr lang="zh-CN" altLang="en-US" sz="2400" dirty="0">
                <a:solidFill>
                  <a:srgbClr val="FF0000"/>
                </a:solidFill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</a:rPr>
              <a:t>!==”</a:t>
            </a:r>
            <a:r>
              <a:rPr lang="zh-CN" altLang="en-US" sz="2400" dirty="0"/>
              <a:t>以外，其它运算符的操作数如果类型不同，</a:t>
            </a:r>
            <a:r>
              <a:rPr lang="en-US" altLang="zh-CN" sz="2400" dirty="0"/>
              <a:t>PHP</a:t>
            </a:r>
            <a:r>
              <a:rPr lang="zh-CN" altLang="en-US" sz="2400" dirty="0"/>
              <a:t>会按自动转换规则进行数据转换以后再进行比较运算。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 smtClean="0"/>
              <a:t>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例如 </a:t>
            </a:r>
            <a:r>
              <a:rPr lang="en-US" altLang="zh-CN" sz="2400" dirty="0">
                <a:solidFill>
                  <a:srgbClr val="0070C0"/>
                </a:solidFill>
              </a:rPr>
              <a:t>12&gt;”a”=true;</a:t>
            </a:r>
            <a:r>
              <a:rPr lang="zh-CN" altLang="en-US" sz="2400" dirty="0">
                <a:solidFill>
                  <a:srgbClr val="0070C0"/>
                </a:solidFill>
              </a:rPr>
              <a:t>因为”</a:t>
            </a:r>
            <a:r>
              <a:rPr lang="en-US" altLang="zh-CN" sz="2400" dirty="0">
                <a:solidFill>
                  <a:srgbClr val="0070C0"/>
                </a:solidFill>
              </a:rPr>
              <a:t>a”</a:t>
            </a:r>
            <a:r>
              <a:rPr lang="zh-CN" altLang="en-US" sz="2400" dirty="0">
                <a:solidFill>
                  <a:srgbClr val="0070C0"/>
                </a:solidFill>
              </a:rPr>
              <a:t>转为数值型是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如果是两个字符串进行关系运算，按字符的顺序，取其</a:t>
            </a:r>
            <a:r>
              <a:rPr lang="en-US" altLang="zh-CN" sz="2400" dirty="0"/>
              <a:t>ASCII</a:t>
            </a:r>
            <a:r>
              <a:rPr lang="zh-CN" altLang="en-US" sz="2400" dirty="0"/>
              <a:t>码大小进行比较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>
              <a:lnSpc>
                <a:spcPct val="150000"/>
              </a:lnSpc>
            </a:pPr>
            <a:r>
              <a:rPr lang="zh-CN" altLang="en-US" sz="2400" dirty="0" smtClean="0"/>
              <a:t>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例如</a:t>
            </a:r>
            <a:r>
              <a:rPr lang="en-US" altLang="zh-CN" sz="2400" dirty="0" smtClean="0">
                <a:solidFill>
                  <a:srgbClr val="0070C0"/>
                </a:solidFill>
              </a:rPr>
              <a:t>”</a:t>
            </a:r>
            <a:r>
              <a:rPr lang="en-US" altLang="zh-CN" sz="2400" dirty="0" err="1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abc</a:t>
            </a:r>
            <a:r>
              <a:rPr lang="en-US" altLang="zh-CN" sz="24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”&lt;“ABC</a:t>
            </a:r>
            <a:r>
              <a:rPr lang="en-US" altLang="zh-CN" sz="24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”=false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70C0"/>
                </a:solidFill>
              </a:rPr>
              <a:t>因为</a:t>
            </a:r>
            <a:r>
              <a:rPr lang="en-US" altLang="zh-CN" sz="2400" dirty="0">
                <a:solidFill>
                  <a:srgbClr val="0070C0"/>
                </a:solidFill>
              </a:rPr>
              <a:t>a</a:t>
            </a:r>
            <a:r>
              <a:rPr lang="zh-CN" altLang="en-US" sz="2400" dirty="0">
                <a:solidFill>
                  <a:srgbClr val="0070C0"/>
                </a:solidFill>
              </a:rPr>
              <a:t>的</a:t>
            </a:r>
            <a:r>
              <a:rPr lang="en-US" altLang="zh-CN" sz="2400" dirty="0">
                <a:solidFill>
                  <a:srgbClr val="0070C0"/>
                </a:solidFill>
              </a:rPr>
              <a:t>ASCII</a:t>
            </a:r>
            <a:r>
              <a:rPr lang="zh-CN" altLang="en-US" sz="2400" dirty="0">
                <a:solidFill>
                  <a:srgbClr val="0070C0"/>
                </a:solidFill>
              </a:rPr>
              <a:t>码大于</a:t>
            </a:r>
            <a:r>
              <a:rPr lang="en-US" altLang="zh-CN" sz="2400" dirty="0">
                <a:solidFill>
                  <a:srgbClr val="0070C0"/>
                </a:solidFill>
              </a:rPr>
              <a:t>A</a:t>
            </a:r>
            <a:r>
              <a:rPr lang="zh-CN" altLang="en-US" sz="2400" dirty="0">
                <a:solidFill>
                  <a:srgbClr val="0070C0"/>
                </a:solidFill>
              </a:rPr>
              <a:t>的</a:t>
            </a:r>
            <a:r>
              <a:rPr lang="en-US" altLang="zh-CN" sz="2400" dirty="0">
                <a:solidFill>
                  <a:srgbClr val="0070C0"/>
                </a:solidFill>
              </a:rPr>
              <a:t>ASCII</a:t>
            </a:r>
            <a:r>
              <a:rPr lang="zh-CN" altLang="en-US" sz="2400" dirty="0">
                <a:solidFill>
                  <a:srgbClr val="0070C0"/>
                </a:solidFill>
              </a:rPr>
              <a:t>码</a:t>
            </a:r>
            <a:r>
              <a:rPr lang="zh-CN" altLang="en-US" sz="2400" dirty="0" smtClean="0">
                <a:solidFill>
                  <a:srgbClr val="0070C0"/>
                </a:solidFill>
              </a:rPr>
              <a:t>，而</a:t>
            </a:r>
            <a:r>
              <a:rPr lang="en-US" altLang="zh-CN" sz="2400" dirty="0" smtClean="0">
                <a:solidFill>
                  <a:srgbClr val="0070C0"/>
                </a:solidFill>
              </a:rPr>
              <a:t>”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abc</a:t>
            </a:r>
            <a:r>
              <a:rPr lang="en-US" altLang="zh-CN" sz="2400" dirty="0" smtClean="0">
                <a:solidFill>
                  <a:srgbClr val="0070C0"/>
                </a:solidFill>
              </a:rPr>
              <a:t>”&gt;”</a:t>
            </a:r>
            <a:r>
              <a:rPr lang="en-US" altLang="zh-CN" sz="2400" dirty="0" err="1">
                <a:solidFill>
                  <a:srgbClr val="0070C0"/>
                </a:solidFill>
              </a:rPr>
              <a:t>aBc</a:t>
            </a:r>
            <a:r>
              <a:rPr lang="en-US" altLang="zh-CN" sz="2400" dirty="0">
                <a:solidFill>
                  <a:srgbClr val="0070C0"/>
                </a:solidFill>
              </a:rPr>
              <a:t>”=true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如果是两个中文字符串进行关系运算，则按字符的顺序，取其拼音进行比较。</a:t>
            </a:r>
            <a:r>
              <a:rPr lang="zh-CN" altLang="en-US" sz="2400" dirty="0" smtClean="0">
                <a:solidFill>
                  <a:srgbClr val="0070C0"/>
                </a:solidFill>
              </a:rPr>
              <a:t>例如</a:t>
            </a:r>
            <a:r>
              <a:rPr lang="en-US" altLang="zh-CN" sz="2400" dirty="0" smtClean="0">
                <a:solidFill>
                  <a:srgbClr val="0070C0"/>
                </a:solidFill>
              </a:rPr>
              <a:t>”</a:t>
            </a:r>
            <a:r>
              <a:rPr lang="zh-CN" altLang="en-US" sz="2400" dirty="0" smtClean="0">
                <a:solidFill>
                  <a:srgbClr val="0070C0"/>
                </a:solidFill>
              </a:rPr>
              <a:t>我们</a:t>
            </a:r>
            <a:r>
              <a:rPr lang="en-US" altLang="zh-CN" sz="2400" dirty="0" smtClean="0">
                <a:solidFill>
                  <a:srgbClr val="0070C0"/>
                </a:solidFill>
              </a:rPr>
              <a:t>”&gt;”</a:t>
            </a:r>
            <a:r>
              <a:rPr lang="zh-CN" altLang="en-US" sz="2400" dirty="0">
                <a:solidFill>
                  <a:srgbClr val="0070C0"/>
                </a:solidFill>
              </a:rPr>
              <a:t>你们”</a:t>
            </a:r>
            <a:r>
              <a:rPr lang="en-US" altLang="zh-CN" sz="2400" dirty="0">
                <a:solidFill>
                  <a:srgbClr val="0070C0"/>
                </a:solidFill>
              </a:rPr>
              <a:t>=true</a:t>
            </a:r>
            <a:r>
              <a:rPr lang="zh-CN" altLang="en-US" sz="2400" dirty="0">
                <a:solidFill>
                  <a:srgbClr val="0070C0"/>
                </a:solidFill>
              </a:rPr>
              <a:t>，</a:t>
            </a:r>
            <a:r>
              <a:rPr lang="zh-CN" altLang="en-US" sz="2400" dirty="0" smtClean="0">
                <a:solidFill>
                  <a:srgbClr val="0070C0"/>
                </a:solidFill>
              </a:rPr>
              <a:t>因为</a:t>
            </a:r>
            <a:r>
              <a:rPr lang="en-US" altLang="zh-CN" sz="2400" dirty="0" smtClean="0">
                <a:solidFill>
                  <a:srgbClr val="0070C0"/>
                </a:solidFill>
              </a:rPr>
              <a:t>”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wo</a:t>
            </a:r>
            <a:r>
              <a:rPr lang="en-US" altLang="zh-CN" sz="2400" dirty="0" smtClean="0">
                <a:solidFill>
                  <a:srgbClr val="0070C0"/>
                </a:solidFill>
              </a:rPr>
              <a:t>”&gt;”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ni</a:t>
            </a:r>
            <a:r>
              <a:rPr lang="en-US" altLang="zh-CN" sz="2400" dirty="0" smtClean="0">
                <a:solidFill>
                  <a:srgbClr val="0070C0"/>
                </a:solidFill>
              </a:rPr>
              <a:t>”=true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</a:p>
        </p:txBody>
      </p:sp>
      <p:sp>
        <p:nvSpPr>
          <p:cNvPr id="15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6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、关系运算符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014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329905" y="2797821"/>
            <a:ext cx="469872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递增、递减运算符</a:t>
            </a: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3.2.6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798410" y="1057488"/>
            <a:ext cx="2584450" cy="155979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8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49999" y="862323"/>
            <a:ext cx="1099763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递增、递减运算符的运算原理是：在操作数原值的基础上，加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或减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以后，如操作数是变量，即将递增或递减后的值，又赋回原变量。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递增、递减有两个形式，一种是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++$</a:t>
            </a:r>
            <a:r>
              <a:rPr lang="zh-CN" altLang="en-US" sz="2400" dirty="0">
                <a:latin typeface="宋体" panose="02010600030101010101" pitchFamily="2" charset="-122"/>
              </a:rPr>
              <a:t>，一种是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$++</a:t>
            </a:r>
            <a:r>
              <a:rPr lang="zh-CN" altLang="en-US" sz="2400" dirty="0">
                <a:latin typeface="宋体" panose="02010600030101010101" pitchFamily="2" charset="-122"/>
              </a:rPr>
              <a:t>。这两者的主要区别在于运算过程，前者是先把变量的值加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，再将新值赋给变量，后者是先返回变量的值，再将变量中的值加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3.2.6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、递增递减运算符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829" y="4008604"/>
            <a:ext cx="2118603" cy="24000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41" y="4008604"/>
            <a:ext cx="2400096" cy="2400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9138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3.2.6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、递增递减运算符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87982" y="1110404"/>
            <a:ext cx="4794553" cy="5612061"/>
            <a:chOff x="736979" y="2350803"/>
            <a:chExt cx="6999893" cy="4414954"/>
          </a:xfrm>
        </p:grpSpPr>
        <p:grpSp>
          <p:nvGrpSpPr>
            <p:cNvPr id="42" name="组合 41"/>
            <p:cNvGrpSpPr/>
            <p:nvPr/>
          </p:nvGrpSpPr>
          <p:grpSpPr>
            <a:xfrm>
              <a:off x="736979" y="2350803"/>
              <a:ext cx="6999893" cy="4414954"/>
              <a:chOff x="2006219" y="2350804"/>
              <a:chExt cx="11585841" cy="1483476"/>
            </a:xfrm>
            <a:solidFill>
              <a:srgbClr val="1E3A1A"/>
            </a:solidFill>
          </p:grpSpPr>
          <p:sp>
            <p:nvSpPr>
              <p:cNvPr id="44" name="圆角矩形 6"/>
              <p:cNvSpPr>
                <a:spLocks noChangeArrowheads="1"/>
              </p:cNvSpPr>
              <p:nvPr/>
            </p:nvSpPr>
            <p:spPr bwMode="auto">
              <a:xfrm>
                <a:off x="2006219" y="2350804"/>
                <a:ext cx="11585841" cy="1483476"/>
              </a:xfrm>
              <a:prstGeom prst="roundRect">
                <a:avLst>
                  <a:gd name="adj" fmla="val 3139"/>
                </a:avLst>
              </a:prstGeom>
              <a:grpFill/>
              <a:ln w="12700">
                <a:solidFill>
                  <a:srgbClr val="0E8146"/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45" name="图片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120756" y="2390061"/>
                <a:ext cx="2084350" cy="2333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" name="文本框 17"/>
            <p:cNvSpPr>
              <a:spLocks noChangeArrowheads="1"/>
            </p:cNvSpPr>
            <p:nvPr/>
          </p:nvSpPr>
          <p:spPr bwMode="auto">
            <a:xfrm>
              <a:off x="1558184" y="2857618"/>
              <a:ext cx="315141" cy="367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i="1" spc="6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  <a:endParaRPr lang="zh-CN" altLang="en-US" sz="2000" b="1" i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99413" y="2198151"/>
            <a:ext cx="43716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&lt;?</a:t>
            </a:r>
            <a:r>
              <a:rPr lang="en-US" altLang="zh-CN" sz="2400" dirty="0" err="1">
                <a:solidFill>
                  <a:schemeClr val="bg1"/>
                </a:solidFill>
              </a:rPr>
              <a:t>php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    </a:t>
            </a:r>
            <a:r>
              <a:rPr lang="en-US" altLang="zh-CN" sz="2400" dirty="0">
                <a:solidFill>
                  <a:schemeClr val="bg1"/>
                </a:solidFill>
              </a:rPr>
              <a:t>$A=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$B=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en-US" altLang="zh-CN" sz="2400" dirty="0">
                <a:solidFill>
                  <a:schemeClr val="bg1"/>
                </a:solidFill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echo </a:t>
            </a:r>
            <a:r>
              <a:rPr lang="en-US" altLang="zh-CN" sz="2400" dirty="0">
                <a:solidFill>
                  <a:srgbClr val="FFFF00"/>
                </a:solidFill>
              </a:rPr>
              <a:t>$A++</a:t>
            </a:r>
            <a:r>
              <a:rPr lang="en-US" altLang="zh-CN" sz="2400" dirty="0">
                <a:solidFill>
                  <a:schemeClr val="bg1"/>
                </a:solidFill>
              </a:rPr>
              <a:t>;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//</a:t>
            </a:r>
            <a:r>
              <a:rPr lang="zh-CN" altLang="en-US" sz="2400" dirty="0" smtClean="0">
                <a:solidFill>
                  <a:schemeClr val="bg1"/>
                </a:solidFill>
              </a:rPr>
              <a:t>输出</a:t>
            </a: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echo </a:t>
            </a:r>
            <a:r>
              <a:rPr lang="en-US" altLang="zh-CN" sz="2400" dirty="0">
                <a:solidFill>
                  <a:srgbClr val="FFFF00"/>
                </a:solidFill>
              </a:rPr>
              <a:t>$A</a:t>
            </a:r>
            <a:r>
              <a:rPr lang="en-US" altLang="zh-CN" sz="2400" dirty="0">
                <a:solidFill>
                  <a:schemeClr val="bg1"/>
                </a:solidFill>
              </a:rPr>
              <a:t>;        //</a:t>
            </a:r>
            <a:r>
              <a:rPr lang="zh-CN" altLang="en-US" sz="2400" dirty="0">
                <a:solidFill>
                  <a:schemeClr val="bg1"/>
                </a:solidFill>
              </a:rPr>
              <a:t>输出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echo </a:t>
            </a:r>
            <a:r>
              <a:rPr lang="en-US" altLang="zh-CN" sz="2400" dirty="0">
                <a:solidFill>
                  <a:srgbClr val="FFFF00"/>
                </a:solidFill>
              </a:rPr>
              <a:t>++$B</a:t>
            </a:r>
            <a:r>
              <a:rPr lang="en-US" altLang="zh-CN" sz="2400" dirty="0">
                <a:solidFill>
                  <a:schemeClr val="bg1"/>
                </a:solidFill>
              </a:rPr>
              <a:t>;      //</a:t>
            </a:r>
            <a:r>
              <a:rPr lang="zh-CN" altLang="en-US" sz="2400" dirty="0">
                <a:solidFill>
                  <a:schemeClr val="bg1"/>
                </a:solidFill>
              </a:rPr>
              <a:t>输出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echo </a:t>
            </a:r>
            <a:r>
              <a:rPr lang="en-US" altLang="zh-CN" sz="2400" dirty="0">
                <a:solidFill>
                  <a:srgbClr val="FFFF00"/>
                </a:solidFill>
              </a:rPr>
              <a:t>$B</a:t>
            </a:r>
            <a:r>
              <a:rPr lang="en-US" altLang="zh-CN" sz="2400" dirty="0">
                <a:solidFill>
                  <a:schemeClr val="bg1"/>
                </a:solidFill>
              </a:rPr>
              <a:t>;        //</a:t>
            </a:r>
            <a:r>
              <a:rPr lang="zh-CN" altLang="en-US" sz="2400" dirty="0">
                <a:solidFill>
                  <a:schemeClr val="bg1"/>
                </a:solidFill>
              </a:rPr>
              <a:t>输出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?&gt;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591031" y="1216239"/>
            <a:ext cx="1084591" cy="49572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400" dirty="0" smtClean="0"/>
              <a:t>$A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831132" y="1216239"/>
            <a:ext cx="862490" cy="495726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400" dirty="0" smtClean="0">
                <a:solidFill>
                  <a:srgbClr val="C00000"/>
                </a:solidFill>
              </a:rPr>
              <a:t>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687414" y="1093407"/>
            <a:ext cx="849106" cy="750627"/>
            <a:chOff x="6096001" y="2961108"/>
            <a:chExt cx="760375" cy="75062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2"/>
            <a:stretch/>
          </p:blipFill>
          <p:spPr>
            <a:xfrm>
              <a:off x="6096001" y="2961108"/>
              <a:ext cx="760375" cy="75062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316861" y="3034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 bwMode="auto">
          <a:xfrm>
            <a:off x="5591031" y="2673853"/>
            <a:ext cx="1080584" cy="495726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400" dirty="0" smtClean="0">
                <a:solidFill>
                  <a:srgbClr val="C00000"/>
                </a:solidFill>
              </a:rPr>
              <a:t>3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1" name="直接箭头连接符 10"/>
          <p:cNvCxnSpPr>
            <a:stCxn id="3" idx="3"/>
            <a:endCxn id="15" idx="1"/>
          </p:cNvCxnSpPr>
          <p:nvPr/>
        </p:nvCxnSpPr>
        <p:spPr bwMode="auto">
          <a:xfrm>
            <a:off x="6675622" y="1464102"/>
            <a:ext cx="115551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15" idx="3"/>
            <a:endCxn id="5" idx="1"/>
          </p:cNvCxnSpPr>
          <p:nvPr/>
        </p:nvCxnSpPr>
        <p:spPr bwMode="auto">
          <a:xfrm>
            <a:off x="8693622" y="1464102"/>
            <a:ext cx="993795" cy="46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stCxn id="15" idx="2"/>
            <a:endCxn id="9" idx="0"/>
          </p:cNvCxnSpPr>
          <p:nvPr/>
        </p:nvCxnSpPr>
        <p:spPr bwMode="auto">
          <a:xfrm>
            <a:off x="8262377" y="1711965"/>
            <a:ext cx="933" cy="6516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9" idx="1"/>
            <a:endCxn id="21" idx="3"/>
          </p:cNvCxnSpPr>
          <p:nvPr/>
        </p:nvCxnSpPr>
        <p:spPr bwMode="auto">
          <a:xfrm flipH="1">
            <a:off x="6671615" y="2921716"/>
            <a:ext cx="20422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stCxn id="21" idx="0"/>
            <a:endCxn id="3" idx="2"/>
          </p:cNvCxnSpPr>
          <p:nvPr/>
        </p:nvCxnSpPr>
        <p:spPr bwMode="auto">
          <a:xfrm flipV="1">
            <a:off x="6131323" y="1711965"/>
            <a:ext cx="2004" cy="9618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矩形 45"/>
          <p:cNvSpPr/>
          <p:nvPr/>
        </p:nvSpPr>
        <p:spPr bwMode="auto">
          <a:xfrm>
            <a:off x="5591031" y="3899031"/>
            <a:ext cx="1079097" cy="49572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400" dirty="0" smtClean="0"/>
              <a:t>$B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949273" y="3902853"/>
            <a:ext cx="901023" cy="495726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400" dirty="0" smtClean="0">
                <a:solidFill>
                  <a:srgbClr val="C00000"/>
                </a:solidFill>
              </a:rPr>
              <a:t>3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713041" y="6056006"/>
            <a:ext cx="852522" cy="750627"/>
            <a:chOff x="6453846" y="2961108"/>
            <a:chExt cx="763434" cy="750627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2"/>
            <a:stretch/>
          </p:blipFill>
          <p:spPr>
            <a:xfrm>
              <a:off x="6453846" y="2961108"/>
              <a:ext cx="763434" cy="750627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6671292" y="3034872"/>
              <a:ext cx="31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4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812799" y="2363649"/>
            <a:ext cx="901023" cy="1116133"/>
            <a:chOff x="8317768" y="2363649"/>
            <a:chExt cx="901023" cy="111613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7768" y="2363649"/>
              <a:ext cx="901023" cy="1116133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8396223" y="2737049"/>
              <a:ext cx="797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$A++</a:t>
              </a:r>
              <a:endParaRPr lang="zh-CN" altLang="en-US" sz="2000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0046401" y="4613125"/>
            <a:ext cx="898257" cy="1116133"/>
            <a:chOff x="10724163" y="4087487"/>
            <a:chExt cx="898257" cy="1116133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4163" y="4087487"/>
              <a:ext cx="898257" cy="1116133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10805241" y="4460308"/>
              <a:ext cx="797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++$B</a:t>
              </a:r>
              <a:endParaRPr lang="zh-CN" altLang="en-US" sz="2000" dirty="0"/>
            </a:p>
          </p:txBody>
        </p:sp>
      </p:grpSp>
      <p:sp>
        <p:nvSpPr>
          <p:cNvPr id="60" name="矩形 59"/>
          <p:cNvSpPr/>
          <p:nvPr/>
        </p:nvSpPr>
        <p:spPr bwMode="auto">
          <a:xfrm>
            <a:off x="5591031" y="4923328"/>
            <a:ext cx="1073742" cy="495726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400" dirty="0" smtClean="0">
                <a:solidFill>
                  <a:srgbClr val="C00000"/>
                </a:solidFill>
              </a:rPr>
              <a:t>4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3" name="直接箭头连接符 62"/>
          <p:cNvCxnSpPr>
            <a:stCxn id="46" idx="3"/>
            <a:endCxn id="47" idx="1"/>
          </p:cNvCxnSpPr>
          <p:nvPr/>
        </p:nvCxnSpPr>
        <p:spPr bwMode="auto">
          <a:xfrm>
            <a:off x="6670128" y="4146894"/>
            <a:ext cx="1279145" cy="38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肘形连接符 64"/>
          <p:cNvCxnSpPr>
            <a:stCxn id="47" idx="3"/>
            <a:endCxn id="51" idx="0"/>
          </p:cNvCxnSpPr>
          <p:nvPr/>
        </p:nvCxnSpPr>
        <p:spPr bwMode="auto">
          <a:xfrm>
            <a:off x="8850296" y="4150716"/>
            <a:ext cx="1645234" cy="46240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肘形连接符 68"/>
          <p:cNvCxnSpPr>
            <a:stCxn id="51" idx="2"/>
          </p:cNvCxnSpPr>
          <p:nvPr/>
        </p:nvCxnSpPr>
        <p:spPr bwMode="auto">
          <a:xfrm rot="5400000">
            <a:off x="8179515" y="4115307"/>
            <a:ext cx="702064" cy="392996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/>
          <p:cNvCxnSpPr>
            <a:stCxn id="60" idx="0"/>
            <a:endCxn id="46" idx="2"/>
          </p:cNvCxnSpPr>
          <p:nvPr/>
        </p:nvCxnSpPr>
        <p:spPr bwMode="auto">
          <a:xfrm flipV="1">
            <a:off x="6127902" y="4394757"/>
            <a:ext cx="2678" cy="528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箭头连接符 89"/>
          <p:cNvCxnSpPr>
            <a:stCxn id="51" idx="1"/>
            <a:endCxn id="60" idx="3"/>
          </p:cNvCxnSpPr>
          <p:nvPr/>
        </p:nvCxnSpPr>
        <p:spPr bwMode="auto">
          <a:xfrm flipH="1" flipV="1">
            <a:off x="6664773" y="5171191"/>
            <a:ext cx="3381628" cy="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0" name="组合 99"/>
          <p:cNvGrpSpPr/>
          <p:nvPr/>
        </p:nvGrpSpPr>
        <p:grpSpPr>
          <a:xfrm>
            <a:off x="9855006" y="2828469"/>
            <a:ext cx="1980275" cy="800220"/>
            <a:chOff x="10220583" y="5631101"/>
            <a:chExt cx="1980275" cy="800220"/>
          </a:xfrm>
        </p:grpSpPr>
        <p:cxnSp>
          <p:nvCxnSpPr>
            <p:cNvPr id="96" name="直接箭头连接符 95"/>
            <p:cNvCxnSpPr/>
            <p:nvPr/>
          </p:nvCxnSpPr>
          <p:spPr bwMode="auto">
            <a:xfrm>
              <a:off x="10220583" y="5848299"/>
              <a:ext cx="1147935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直接箭头连接符 96"/>
            <p:cNvCxnSpPr/>
            <p:nvPr/>
          </p:nvCxnSpPr>
          <p:spPr bwMode="auto">
            <a:xfrm>
              <a:off x="10235440" y="6260006"/>
              <a:ext cx="1147935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文本框 97"/>
            <p:cNvSpPr txBox="1"/>
            <p:nvPr/>
          </p:nvSpPr>
          <p:spPr>
            <a:xfrm>
              <a:off x="11423474" y="5631101"/>
              <a:ext cx="660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en-US" altLang="zh-CN" sz="20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1424683" y="6031211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+mj-ea"/>
                <a:buAutoNum type="circleNumDbPlain" startAt="2"/>
              </a:pPr>
              <a:r>
                <a:rPr lang="en-US" altLang="zh-CN" sz="2000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072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 tmFilter="0,0; .5, 1; 1, 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 tmFilter="0,0; .5, 1; 1, 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 tmFilter="0,0; .5, 1; 1, 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25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 tmFilter="0,0; .5, 1; 1, 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5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 tmFilter="0,0; .5, 1; 1, 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25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 tmFilter="0,0; .5, 1; 1, 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 tmFilter="0,0; .5, 1; 1, 1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500"/>
                            </p:stCondLst>
                            <p:childTnLst>
                              <p:par>
                                <p:cTn id="1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000"/>
                            </p:stCondLst>
                            <p:childTnLst>
                              <p:par>
                                <p:cTn id="1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15" grpId="0" animBg="1"/>
      <p:bldP spid="21" grpId="0" animBg="1"/>
      <p:bldP spid="46" grpId="0" animBg="1"/>
      <p:bldP spid="47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649044" y="1203188"/>
            <a:ext cx="626659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的数值型数据有两种：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整型</a:t>
            </a:r>
            <a:r>
              <a:rPr lang="zh-CN" altLang="en-US" sz="2400" dirty="0">
                <a:latin typeface="宋体" panose="02010600030101010101" pitchFamily="2" charset="-122"/>
              </a:rPr>
              <a:t>与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浮点型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可以理解为：数学中的整数，都是整型，小数都是浮点型。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中的整型数据，可以是八进制，也可以是十六进制</a:t>
            </a:r>
            <a:r>
              <a:rPr lang="zh-CN" altLang="en-US" sz="2400" dirty="0" smtClean="0">
                <a:latin typeface="宋体" panose="02010600030101010101" pitchFamily="2" charset="-122"/>
              </a:rPr>
              <a:t>。声明</a:t>
            </a:r>
            <a:r>
              <a:rPr lang="zh-CN" altLang="en-US" sz="2400" dirty="0">
                <a:latin typeface="宋体" panose="02010600030101010101" pitchFamily="2" charset="-122"/>
              </a:rPr>
              <a:t>时，分别在前面加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或</a:t>
            </a:r>
            <a:r>
              <a:rPr lang="en-US" altLang="zh-CN" sz="2400" dirty="0">
                <a:latin typeface="宋体" panose="02010600030101010101" pitchFamily="2" charset="-122"/>
              </a:rPr>
              <a:t>0x</a:t>
            </a:r>
            <a:r>
              <a:rPr lang="zh-CN" altLang="en-US" sz="2400" dirty="0">
                <a:latin typeface="宋体" panose="02010600030101010101" pitchFamily="2" charset="-122"/>
              </a:rPr>
              <a:t>即可。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如果一个变量中存储的数据是整型，那么这个变量就是整型变量。</a:t>
            </a: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、数值型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227608358"/>
              </p:ext>
            </p:extLst>
          </p:nvPr>
        </p:nvGraphicFramePr>
        <p:xfrm>
          <a:off x="7171192" y="1441050"/>
          <a:ext cx="4548589" cy="4246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820443" y="56130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数值型</a:t>
            </a:r>
            <a:endParaRPr lang="zh-CN" altLang="en-US" sz="2800" dirty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018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329905" y="2797821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三目运算符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3.2.7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798410" y="1057488"/>
            <a:ext cx="2584450" cy="155979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7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5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654598" y="1376233"/>
            <a:ext cx="589632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三目运算符也叫三元运算符，即“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?:</a:t>
            </a:r>
            <a:r>
              <a:rPr lang="en-US" altLang="zh-CN" sz="2400" dirty="0" smtClean="0">
                <a:latin typeface="宋体" panose="02010600030101010101" pitchFamily="2" charset="-122"/>
              </a:rPr>
              <a:t>”</a:t>
            </a:r>
            <a:r>
              <a:rPr lang="zh-CN" altLang="en-US" sz="2400" dirty="0" smtClean="0">
                <a:latin typeface="宋体" panose="02010600030101010101" pitchFamily="2" charset="-122"/>
              </a:rPr>
              <a:t>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   </a:t>
            </a:r>
            <a:r>
              <a:rPr lang="zh-CN" altLang="en-US" sz="2400" b="1" spc="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  <a:r>
              <a:rPr lang="en-US" altLang="zh-CN" sz="2400" b="1" spc="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r>
              <a:rPr lang="zh-CN" altLang="en-US" sz="2400" b="1" spc="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en-US" altLang="zh-CN" sz="2400" b="1" spc="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spc="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：值</a:t>
            </a:r>
            <a:r>
              <a:rPr lang="en-US" altLang="zh-CN" sz="2400" b="1" spc="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</a:rPr>
              <a:t>三目运算符的运算原理是先判断条件是否成立，如果成立，运算的结果为“值</a:t>
            </a:r>
            <a:r>
              <a:rPr lang="en-US" altLang="zh-CN" sz="2400" dirty="0" smtClean="0">
                <a:latin typeface="宋体" panose="02010600030101010101" pitchFamily="2" charset="-122"/>
              </a:rPr>
              <a:t>1”</a:t>
            </a:r>
            <a:r>
              <a:rPr lang="zh-CN" altLang="en-US" sz="2400" dirty="0" smtClean="0">
                <a:latin typeface="宋体" panose="02010600030101010101" pitchFamily="2" charset="-122"/>
              </a:rPr>
              <a:t>，如果条件不成立，运算的结果是“值</a:t>
            </a:r>
            <a:r>
              <a:rPr lang="en-US" altLang="zh-CN" sz="2400" dirty="0" smtClean="0">
                <a:latin typeface="宋体" panose="02010600030101010101" pitchFamily="2" charset="-122"/>
              </a:rPr>
              <a:t>2”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3.2.7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、三目运算符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菱形 1"/>
          <p:cNvSpPr/>
          <p:nvPr/>
        </p:nvSpPr>
        <p:spPr bwMode="auto">
          <a:xfrm>
            <a:off x="8893907" y="1376233"/>
            <a:ext cx="1433273" cy="1220101"/>
          </a:xfrm>
          <a:prstGeom prst="diamond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308304" y="3379426"/>
            <a:ext cx="1035797" cy="55174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1E3A1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1E3A1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1E3A1A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0887806" y="3363293"/>
            <a:ext cx="1004118" cy="55174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1E3A1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1E3A1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1E3A1A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718097" y="4885899"/>
            <a:ext cx="1784891" cy="72333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运算结果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605756" y="1791597"/>
            <a:ext cx="1383393" cy="1566239"/>
            <a:chOff x="7096836" y="1806533"/>
            <a:chExt cx="1383393" cy="1566239"/>
          </a:xfrm>
        </p:grpSpPr>
        <p:sp>
          <p:nvSpPr>
            <p:cNvPr id="23" name="燕尾形 22"/>
            <p:cNvSpPr/>
            <p:nvPr/>
          </p:nvSpPr>
          <p:spPr bwMode="auto">
            <a:xfrm flipH="1">
              <a:off x="7785037" y="1828125"/>
              <a:ext cx="695192" cy="397983"/>
            </a:xfrm>
            <a:prstGeom prst="chevron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圆角右箭头 23"/>
            <p:cNvSpPr/>
            <p:nvPr/>
          </p:nvSpPr>
          <p:spPr bwMode="auto">
            <a:xfrm rot="16200000" flipH="1">
              <a:off x="6805090" y="2119870"/>
              <a:ext cx="1544648" cy="961156"/>
            </a:xfrm>
            <a:prstGeom prst="bentArrow">
              <a:avLst>
                <a:gd name="adj1" fmla="val 41120"/>
                <a:gd name="adj2" fmla="val 25870"/>
                <a:gd name="adj3" fmla="val 33700"/>
                <a:gd name="adj4" fmla="val 45490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7522435" y="180653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true</a:t>
              </a:r>
              <a:endParaRPr lang="zh-CN" altLang="en-US" sz="20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10237194" y="1816744"/>
            <a:ext cx="1383393" cy="1544648"/>
            <a:chOff x="7096836" y="1828124"/>
            <a:chExt cx="1383393" cy="1544648"/>
          </a:xfrm>
          <a:solidFill>
            <a:srgbClr val="FF0000"/>
          </a:solidFill>
        </p:grpSpPr>
        <p:sp>
          <p:nvSpPr>
            <p:cNvPr id="27" name="燕尾形 26"/>
            <p:cNvSpPr/>
            <p:nvPr/>
          </p:nvSpPr>
          <p:spPr bwMode="auto">
            <a:xfrm flipH="1">
              <a:off x="7785037" y="1828125"/>
              <a:ext cx="695192" cy="397983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" name="圆角右箭头 27"/>
            <p:cNvSpPr/>
            <p:nvPr/>
          </p:nvSpPr>
          <p:spPr bwMode="auto">
            <a:xfrm rot="16200000" flipH="1">
              <a:off x="6805090" y="2119870"/>
              <a:ext cx="1544648" cy="961156"/>
            </a:xfrm>
            <a:prstGeom prst="bentArrow">
              <a:avLst>
                <a:gd name="adj1" fmla="val 41120"/>
                <a:gd name="adj2" fmla="val 25870"/>
                <a:gd name="adj3" fmla="val 33700"/>
                <a:gd name="adj4" fmla="val 45490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 flipH="1">
              <a:off x="7421446" y="1847477"/>
              <a:ext cx="726481" cy="3600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false</a:t>
              </a:r>
              <a:endParaRPr lang="zh-CN" altLang="en-US" sz="2000" dirty="0"/>
            </a:p>
          </p:txBody>
        </p:sp>
      </p:grpSp>
      <p:cxnSp>
        <p:nvCxnSpPr>
          <p:cNvPr id="15" name="肘形连接符 14"/>
          <p:cNvCxnSpPr>
            <a:stCxn id="11" idx="2"/>
            <a:endCxn id="12" idx="1"/>
          </p:cNvCxnSpPr>
          <p:nvPr/>
        </p:nvCxnSpPr>
        <p:spPr bwMode="auto">
          <a:xfrm rot="16200000" flipH="1">
            <a:off x="7613952" y="4143419"/>
            <a:ext cx="1316397" cy="891894"/>
          </a:xfrm>
          <a:prstGeom prst="bentConnector2">
            <a:avLst/>
          </a:prstGeom>
          <a:solidFill>
            <a:schemeClr val="accent1"/>
          </a:solidFill>
          <a:ln w="7620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肘形连接符 16"/>
          <p:cNvCxnSpPr>
            <a:stCxn id="18" idx="2"/>
            <a:endCxn id="12" idx="3"/>
          </p:cNvCxnSpPr>
          <p:nvPr/>
        </p:nvCxnSpPr>
        <p:spPr bwMode="auto">
          <a:xfrm rot="5400000">
            <a:off x="10280163" y="4137862"/>
            <a:ext cx="1332529" cy="886877"/>
          </a:xfrm>
          <a:prstGeom prst="bentConnector2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26909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8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3.2.7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、三目运算符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87982" y="1287017"/>
            <a:ext cx="11059656" cy="3538713"/>
            <a:chOff x="736979" y="2350804"/>
            <a:chExt cx="16146741" cy="2783871"/>
          </a:xfrm>
        </p:grpSpPr>
        <p:grpSp>
          <p:nvGrpSpPr>
            <p:cNvPr id="42" name="组合 41"/>
            <p:cNvGrpSpPr/>
            <p:nvPr/>
          </p:nvGrpSpPr>
          <p:grpSpPr>
            <a:xfrm>
              <a:off x="736979" y="2350804"/>
              <a:ext cx="16146741" cy="2783871"/>
              <a:chOff x="2006219" y="2350804"/>
              <a:chExt cx="26725206" cy="935413"/>
            </a:xfrm>
            <a:solidFill>
              <a:srgbClr val="1E3A1A"/>
            </a:solidFill>
          </p:grpSpPr>
          <p:sp>
            <p:nvSpPr>
              <p:cNvPr id="44" name="圆角矩形 6"/>
              <p:cNvSpPr>
                <a:spLocks noChangeArrowheads="1"/>
              </p:cNvSpPr>
              <p:nvPr/>
            </p:nvSpPr>
            <p:spPr bwMode="auto">
              <a:xfrm>
                <a:off x="2006219" y="2350804"/>
                <a:ext cx="26725206" cy="935413"/>
              </a:xfrm>
              <a:prstGeom prst="roundRect">
                <a:avLst>
                  <a:gd name="adj" fmla="val 3139"/>
                </a:avLst>
              </a:prstGeom>
              <a:grpFill/>
              <a:ln w="12700">
                <a:solidFill>
                  <a:srgbClr val="0E8146"/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45" name="图片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120756" y="2390061"/>
                <a:ext cx="2084350" cy="2333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" name="文本框 17"/>
            <p:cNvSpPr>
              <a:spLocks noChangeArrowheads="1"/>
            </p:cNvSpPr>
            <p:nvPr/>
          </p:nvSpPr>
          <p:spPr bwMode="auto">
            <a:xfrm>
              <a:off x="1558184" y="2857618"/>
              <a:ext cx="315141" cy="367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i="1" spc="6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  <a:endParaRPr lang="zh-CN" altLang="en-US" sz="2000" b="1" i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43542" y="1463629"/>
            <a:ext cx="8126873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>
                <a:solidFill>
                  <a:schemeClr val="bg1"/>
                </a:solidFill>
              </a:rPr>
              <a:t>消费满</a:t>
            </a:r>
            <a:r>
              <a:rPr lang="en-US" altLang="zh-CN" sz="2200" dirty="0">
                <a:solidFill>
                  <a:schemeClr val="bg1"/>
                </a:solidFill>
              </a:rPr>
              <a:t>100</a:t>
            </a:r>
            <a:r>
              <a:rPr lang="zh-CN" altLang="zh-CN" sz="2200" dirty="0">
                <a:solidFill>
                  <a:schemeClr val="bg1"/>
                </a:solidFill>
              </a:rPr>
              <a:t>减</a:t>
            </a:r>
            <a:r>
              <a:rPr lang="en-US" altLang="zh-CN" sz="2200" dirty="0">
                <a:solidFill>
                  <a:schemeClr val="bg1"/>
                </a:solidFill>
              </a:rPr>
              <a:t>10</a:t>
            </a:r>
            <a:r>
              <a:rPr lang="zh-CN" altLang="zh-CN" sz="2200" dirty="0">
                <a:solidFill>
                  <a:schemeClr val="bg1"/>
                </a:solidFill>
              </a:rPr>
              <a:t>的优惠程序</a:t>
            </a:r>
            <a:endParaRPr lang="en-US" altLang="zh-CN" sz="2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&lt;?</a:t>
            </a:r>
            <a:r>
              <a:rPr lang="en-US" altLang="zh-CN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php</a:t>
            </a:r>
            <a:endParaRPr lang="zh-CN" altLang="zh-CN" sz="22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r>
              <a:rPr lang="en-US" altLang="zh-CN" sz="2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sj_cost</a:t>
            </a:r>
            <a:r>
              <a:rPr lang="en-US" altLang="zh-CN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102</a:t>
            </a:r>
            <a:r>
              <a:rPr lang="en-US" altLang="zh-CN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endParaRPr lang="en-US" altLang="zh-CN" sz="2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22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r>
              <a:rPr lang="en-US" altLang="zh-CN" sz="2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zh_cost</a:t>
            </a:r>
            <a:r>
              <a:rPr lang="en-US" altLang="zh-CN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r>
              <a:rPr lang="en-US" altLang="zh-CN" sz="2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sj_cost</a:t>
            </a:r>
            <a:r>
              <a:rPr lang="en-US" altLang="zh-CN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US" altLang="zh-CN" sz="2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</a:t>
            </a:r>
            <a:r>
              <a:rPr lang="en-US" altLang="zh-CN" sz="22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altLang="zh-CN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$sj_cost</a:t>
            </a:r>
            <a:r>
              <a:rPr lang="en-US" altLang="zh-CN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altLang="zh-CN" sz="2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r>
              <a:rPr lang="en-US" altLang="zh-CN" sz="22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altLang="zh-CN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r>
              <a:rPr lang="en-US" altLang="zh-CN" sz="2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sj_cost</a:t>
            </a:r>
            <a:r>
              <a:rPr lang="en-US" altLang="zh-CN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endParaRPr lang="zh-CN" altLang="en-US" sz="22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echo "</a:t>
            </a:r>
            <a:r>
              <a:rPr lang="zh-CN" altLang="en-US" sz="22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实际消费</a:t>
            </a:r>
            <a:r>
              <a:rPr lang="en-US" altLang="zh-CN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".</a:t>
            </a:r>
            <a:r>
              <a:rPr lang="en-US" altLang="zh-CN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r>
              <a:rPr lang="en-US" altLang="zh-CN" sz="2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sj_cost</a:t>
            </a:r>
            <a:r>
              <a:rPr lang="en-US" altLang="zh-CN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."</a:t>
            </a:r>
            <a:r>
              <a:rPr lang="zh-CN" altLang="en-US" sz="22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元，请缴费</a:t>
            </a:r>
            <a:r>
              <a:rPr lang="en-US" altLang="zh-CN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".</a:t>
            </a:r>
            <a:r>
              <a:rPr lang="en-US" altLang="zh-CN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r>
              <a:rPr lang="en-US" altLang="zh-CN" sz="2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zh_cost</a:t>
            </a:r>
            <a:r>
              <a:rPr lang="en-US" altLang="zh-CN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."</a:t>
            </a:r>
            <a:r>
              <a:rPr lang="zh-CN" altLang="en-US" sz="22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元</a:t>
            </a:r>
            <a:r>
              <a:rPr lang="en-US" altLang="zh-CN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?&gt;</a:t>
            </a:r>
            <a:endParaRPr lang="zh-CN" altLang="en-US" sz="22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495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 tmFilter="0,0; .5, 1; 1, 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 tmFilter="0,0; .5, 1; 1, 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 tmFilter="0,0; .5, 1; 1, 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 tmFilter="0,0; .5, 1; 1, 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5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 tmFilter="0,0; .5, 1; 1, 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4316674" y="2421417"/>
            <a:ext cx="50321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运算符的优先级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2906973" y="2590983"/>
            <a:ext cx="1100365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00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358931" y="1039743"/>
            <a:ext cx="449967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中的各类</a:t>
            </a:r>
            <a:r>
              <a:rPr lang="zh-CN" altLang="en-US" sz="2400" dirty="0" smtClean="0">
                <a:latin typeface="宋体" panose="02010600030101010101" pitchFamily="2" charset="-122"/>
              </a:rPr>
              <a:t>运算符存在</a:t>
            </a:r>
            <a:r>
              <a:rPr lang="zh-CN" altLang="en-US" sz="2400" dirty="0">
                <a:latin typeface="宋体" panose="02010600030101010101" pitchFamily="2" charset="-122"/>
              </a:rPr>
              <a:t>优先级高低之分，优先级别高的先运算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PHP</a:t>
            </a:r>
            <a:r>
              <a:rPr lang="zh-CN" altLang="zh-CN" sz="2400" dirty="0"/>
              <a:t>也支持</a:t>
            </a:r>
            <a:r>
              <a:rPr lang="en-US" altLang="zh-CN" sz="2400" dirty="0"/>
              <a:t>()</a:t>
            </a:r>
            <a:r>
              <a:rPr lang="zh-CN" altLang="zh-CN" sz="2400" dirty="0"/>
              <a:t>运算符，并且优先级</a:t>
            </a:r>
            <a:r>
              <a:rPr lang="zh-CN" altLang="zh-CN" sz="2400" dirty="0" smtClean="0"/>
              <a:t>最高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右</a:t>
            </a:r>
            <a:r>
              <a:rPr lang="zh-CN" altLang="zh-CN" sz="2400" dirty="0" smtClean="0"/>
              <a:t>表</a:t>
            </a:r>
            <a:r>
              <a:rPr lang="zh-CN" altLang="zh-CN" sz="2400" dirty="0"/>
              <a:t>按从高到低的顺序，列示了</a:t>
            </a:r>
            <a:r>
              <a:rPr lang="en-US" altLang="zh-CN" sz="2400" dirty="0"/>
              <a:t>PHP</a:t>
            </a:r>
            <a:r>
              <a:rPr lang="zh-CN" altLang="zh-CN" sz="2400" dirty="0"/>
              <a:t>常用运算符的优先级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、运算符的优先级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809614"/>
              </p:ext>
            </p:extLst>
          </p:nvPr>
        </p:nvGraphicFramePr>
        <p:xfrm>
          <a:off x="5051479" y="891842"/>
          <a:ext cx="6496159" cy="584835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86937"/>
                <a:gridCol w="2984136"/>
                <a:gridCol w="2825086"/>
              </a:tblGrid>
              <a:tr h="26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序号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运算符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说明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81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!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逻辑运算（非）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6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算术运算（乘）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6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算术运算（除）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6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算术运算（取模）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6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+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算术运算（加）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6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算术运算（减）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6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.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字符串运算（连接）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6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&lt;&lt;   &gt;&gt;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位运算符（左移，右移）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6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  &lt;=  &gt;  &gt;=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比较运算符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6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==  !=  ===  !==  &lt;&gt;  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比较运算符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6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&amp;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位运算（与）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6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^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位运算（异或）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6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|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位运算（或）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81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&amp;&amp;   and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逻辑运算（与）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6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||   or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逻辑运算（或）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6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? :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三目运算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6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=  </a:t>
                      </a:r>
                      <a:r>
                        <a:rPr lang="en-US" sz="1800" kern="100" dirty="0" smtClean="0">
                          <a:effectLst/>
                        </a:rPr>
                        <a:t> += 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</a:rPr>
                        <a:t> -=</a:t>
                      </a:r>
                      <a:r>
                        <a:rPr lang="en-US" sz="1800" kern="100" dirty="0">
                          <a:effectLst/>
                        </a:rPr>
                        <a:t>  </a:t>
                      </a:r>
                      <a:r>
                        <a:rPr lang="en-US" sz="1800" kern="100" dirty="0" smtClean="0">
                          <a:effectLst/>
                        </a:rPr>
                        <a:t> *=</a:t>
                      </a:r>
                      <a:r>
                        <a:rPr lang="en-US" sz="1800" kern="100" dirty="0">
                          <a:effectLst/>
                        </a:rPr>
                        <a:t>  </a:t>
                      </a:r>
                      <a:r>
                        <a:rPr lang="en-US" sz="1800" kern="100" dirty="0" smtClean="0">
                          <a:effectLst/>
                        </a:rPr>
                        <a:t>  </a:t>
                      </a:r>
                      <a:r>
                        <a:rPr lang="en-US" sz="1800" kern="100" dirty="0">
                          <a:effectLst/>
                        </a:rPr>
                        <a:t>/=  </a:t>
                      </a:r>
                      <a:r>
                        <a:rPr lang="en-US" sz="1800" kern="100" dirty="0" smtClean="0">
                          <a:effectLst/>
                        </a:rPr>
                        <a:t> .=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</a:rPr>
                        <a:t>  </a:t>
                      </a:r>
                      <a:r>
                        <a:rPr lang="en-US" sz="1800" kern="100" dirty="0">
                          <a:effectLst/>
                        </a:rPr>
                        <a:t>%=  </a:t>
                      </a:r>
                      <a:endParaRPr lang="en-US" sz="18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&amp;=</a:t>
                      </a:r>
                      <a:r>
                        <a:rPr lang="en-US" sz="1800" kern="100" dirty="0">
                          <a:effectLst/>
                        </a:rPr>
                        <a:t>  </a:t>
                      </a:r>
                      <a:r>
                        <a:rPr lang="en-US" sz="1800" kern="100" dirty="0" smtClean="0">
                          <a:effectLst/>
                        </a:rPr>
                        <a:t> |=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</a:rPr>
                        <a:t> ^=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</a:rPr>
                        <a:t> &lt;&lt;=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</a:rPr>
                        <a:t> &gt;&gt;=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赋值运算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69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xor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逻辑运算（异或）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08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、运算符的优先级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33"/>
          <p:cNvSpPr>
            <a:spLocks noChangeArrowheads="1"/>
          </p:cNvSpPr>
          <p:nvPr/>
        </p:nvSpPr>
        <p:spPr bwMode="auto">
          <a:xfrm>
            <a:off x="1396683" y="1271748"/>
            <a:ext cx="452644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书写一个比较复杂的运算表达式时，即使正确按照各类运算符的优先级进行书写，也应该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适当利用括号来强调其运算顺序，这样既有利于提高代码的可读性，也有利于代码的可维护性，是一种良好的编程习惯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1470" y="1348387"/>
            <a:ext cx="1250422" cy="1381165"/>
            <a:chOff x="104010" y="1130023"/>
            <a:chExt cx="1705970" cy="1682985"/>
          </a:xfrm>
        </p:grpSpPr>
        <p:sp>
          <p:nvSpPr>
            <p:cNvPr id="6" name="等腰三角形 5"/>
            <p:cNvSpPr/>
            <p:nvPr/>
          </p:nvSpPr>
          <p:spPr bwMode="auto">
            <a:xfrm flipV="1">
              <a:off x="104010" y="1130023"/>
              <a:ext cx="1705970" cy="1682985"/>
            </a:xfrm>
            <a:prstGeom prst="triangle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06870" y="1237636"/>
              <a:ext cx="300250" cy="1296538"/>
              <a:chOff x="3748453" y="3442769"/>
              <a:chExt cx="459738" cy="21391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p:grpSpPr>
          <p:sp>
            <p:nvSpPr>
              <p:cNvPr id="13" name="梯形 12"/>
              <p:cNvSpPr/>
              <p:nvPr/>
            </p:nvSpPr>
            <p:spPr bwMode="auto">
              <a:xfrm rot="10800000">
                <a:off x="3748453" y="3442769"/>
                <a:ext cx="459738" cy="1542818"/>
              </a:xfrm>
              <a:prstGeom prst="trapezoid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 bwMode="auto">
              <a:xfrm>
                <a:off x="3807725" y="5240741"/>
                <a:ext cx="341194" cy="341194"/>
              </a:xfrm>
              <a:prstGeom prst="ellipse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78" y="2204099"/>
            <a:ext cx="42386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1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、运算符的优先级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33"/>
          <p:cNvSpPr>
            <a:spLocks noChangeArrowheads="1"/>
          </p:cNvSpPr>
          <p:nvPr/>
        </p:nvSpPr>
        <p:spPr bwMode="auto">
          <a:xfrm>
            <a:off x="1520265" y="1132159"/>
            <a:ext cx="983382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像</a:t>
            </a:r>
            <a:r>
              <a:rPr lang="en-US" altLang="zh-CN" sz="2400" dirty="0" smtClean="0">
                <a:latin typeface="宋体" panose="02010600030101010101" pitchFamily="2" charset="-122"/>
              </a:rPr>
              <a:t>1&lt;2&lt;3</a:t>
            </a:r>
            <a:r>
              <a:rPr lang="zh-CN" altLang="en-US" sz="2400" dirty="0">
                <a:latin typeface="宋体" panose="02010600030101010101" pitchFamily="2" charset="-122"/>
              </a:rPr>
              <a:t>或者</a:t>
            </a:r>
            <a:r>
              <a:rPr lang="en-US" altLang="zh-CN" sz="2400" dirty="0">
                <a:latin typeface="宋体" panose="02010600030101010101" pitchFamily="2" charset="-122"/>
              </a:rPr>
              <a:t>1&lt;2&lt;=3</a:t>
            </a:r>
            <a:r>
              <a:rPr lang="zh-CN" altLang="en-US" sz="2400" dirty="0">
                <a:latin typeface="宋体" panose="02010600030101010101" pitchFamily="2" charset="-122"/>
              </a:rPr>
              <a:t>这样的表达式</a:t>
            </a:r>
            <a:r>
              <a:rPr lang="zh-CN" altLang="en-US" sz="2400" dirty="0" smtClean="0">
                <a:latin typeface="宋体" panose="02010600030101010101" pitchFamily="2" charset="-122"/>
              </a:rPr>
              <a:t>，在</a:t>
            </a:r>
            <a:r>
              <a:rPr lang="zh-CN" altLang="en-US" sz="2400" dirty="0">
                <a:latin typeface="宋体" panose="02010600030101010101" pitchFamily="2" charset="-122"/>
              </a:rPr>
              <a:t>数学上是成立的，但在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中是非法的，因为两个运算符都是“</a:t>
            </a:r>
            <a:r>
              <a:rPr lang="en-US" altLang="zh-CN" sz="2400" dirty="0">
                <a:latin typeface="宋体" panose="02010600030101010101" pitchFamily="2" charset="-122"/>
              </a:rPr>
              <a:t>&lt;”</a:t>
            </a:r>
            <a:r>
              <a:rPr lang="zh-CN" altLang="en-US" sz="2400" dirty="0">
                <a:latin typeface="宋体" panose="02010600030101010101" pitchFamily="2" charset="-122"/>
              </a:rPr>
              <a:t>，“</a:t>
            </a:r>
            <a:r>
              <a:rPr lang="en-US" altLang="zh-CN" sz="2400" dirty="0">
                <a:latin typeface="宋体" panose="02010600030101010101" pitchFamily="2" charset="-122"/>
              </a:rPr>
              <a:t>&lt;”</a:t>
            </a:r>
            <a:r>
              <a:rPr lang="zh-CN" altLang="en-US" sz="2400" dirty="0">
                <a:latin typeface="宋体" panose="02010600030101010101" pitchFamily="2" charset="-122"/>
              </a:rPr>
              <a:t>不能与自身结合</a:t>
            </a:r>
            <a:r>
              <a:rPr lang="zh-CN" altLang="en-US" sz="2400" dirty="0" smtClean="0">
                <a:latin typeface="宋体" panose="02010600030101010101" pitchFamily="2" charset="-122"/>
              </a:rPr>
              <a:t>。正确的</a:t>
            </a:r>
            <a:r>
              <a:rPr lang="en-US" altLang="zh-CN" sz="2400" dirty="0" smtClean="0">
                <a:latin typeface="宋体" panose="02010600030101010101" pitchFamily="2" charset="-122"/>
              </a:rPr>
              <a:t>PHP</a:t>
            </a:r>
            <a:r>
              <a:rPr lang="zh-CN" altLang="en-US" sz="2400" dirty="0" smtClean="0">
                <a:latin typeface="宋体" panose="02010600030101010101" pitchFamily="2" charset="-122"/>
              </a:rPr>
              <a:t>表达式写法是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1&lt;2&amp;&amp;2&lt;3       1&lt;2&amp;&amp;2&lt;=3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41470" y="1348387"/>
            <a:ext cx="1250422" cy="1381165"/>
            <a:chOff x="104010" y="1130023"/>
            <a:chExt cx="1705970" cy="1682985"/>
          </a:xfrm>
        </p:grpSpPr>
        <p:sp>
          <p:nvSpPr>
            <p:cNvPr id="9" name="等腰三角形 8"/>
            <p:cNvSpPr/>
            <p:nvPr/>
          </p:nvSpPr>
          <p:spPr bwMode="auto">
            <a:xfrm flipV="1">
              <a:off x="104010" y="1130023"/>
              <a:ext cx="1705970" cy="1682985"/>
            </a:xfrm>
            <a:prstGeom prst="triangle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06870" y="1237636"/>
              <a:ext cx="300250" cy="1296538"/>
              <a:chOff x="3748453" y="3442769"/>
              <a:chExt cx="459738" cy="21391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p:grpSpPr>
          <p:sp>
            <p:nvSpPr>
              <p:cNvPr id="12" name="梯形 11"/>
              <p:cNvSpPr/>
              <p:nvPr/>
            </p:nvSpPr>
            <p:spPr bwMode="auto">
              <a:xfrm rot="10800000">
                <a:off x="3748453" y="3442769"/>
                <a:ext cx="459738" cy="1542818"/>
              </a:xfrm>
              <a:prstGeom prst="trapezoid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3807725" y="5240741"/>
                <a:ext cx="341194" cy="341194"/>
              </a:xfrm>
              <a:prstGeom prst="ellipse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391" y="3324855"/>
            <a:ext cx="6405302" cy="35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19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、运算符的优先级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33"/>
          <p:cNvSpPr>
            <a:spLocks noChangeArrowheads="1"/>
          </p:cNvSpPr>
          <p:nvPr/>
        </p:nvSpPr>
        <p:spPr bwMode="auto">
          <a:xfrm>
            <a:off x="1747587" y="1107982"/>
            <a:ext cx="99721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如果</a:t>
            </a:r>
            <a:r>
              <a:rPr lang="zh-CN" altLang="en-US" sz="2400" dirty="0">
                <a:latin typeface="宋体" panose="02010600030101010101" pitchFamily="2" charset="-122"/>
              </a:rPr>
              <a:t>表达式换成：</a:t>
            </a:r>
            <a:r>
              <a:rPr lang="en-US" altLang="zh-CN" sz="2400" dirty="0">
                <a:latin typeface="宋体" panose="02010600030101010101" pitchFamily="2" charset="-122"/>
              </a:rPr>
              <a:t>1&lt;2==3</a:t>
            </a:r>
            <a:r>
              <a:rPr lang="zh-CN" altLang="en-US" sz="2400" dirty="0">
                <a:latin typeface="宋体" panose="02010600030101010101" pitchFamily="2" charset="-122"/>
              </a:rPr>
              <a:t>，在数学上，是不成立的，</a:t>
            </a:r>
            <a:r>
              <a:rPr lang="zh-CN" altLang="en-US" sz="2400" dirty="0" smtClean="0">
                <a:latin typeface="宋体" panose="02010600030101010101" pitchFamily="2" charset="-122"/>
              </a:rPr>
              <a:t>但在</a:t>
            </a:r>
            <a:r>
              <a:rPr lang="en-US" altLang="zh-CN" sz="2400" dirty="0" smtClean="0">
                <a:latin typeface="宋体" panose="02010600030101010101" pitchFamily="2" charset="-122"/>
              </a:rPr>
              <a:t>PHP</a:t>
            </a:r>
            <a:r>
              <a:rPr lang="zh-CN" altLang="en-US" sz="2400" dirty="0" smtClean="0">
                <a:latin typeface="宋体" panose="02010600030101010101" pitchFamily="2" charset="-122"/>
              </a:rPr>
              <a:t>中是</a:t>
            </a:r>
            <a:r>
              <a:rPr lang="zh-CN" altLang="en-US" sz="2400" dirty="0">
                <a:latin typeface="宋体" panose="02010600030101010101" pitchFamily="2" charset="-122"/>
              </a:rPr>
              <a:t>合法的，因为先算“</a:t>
            </a:r>
            <a:r>
              <a:rPr lang="en-US" altLang="zh-CN" sz="2400" dirty="0">
                <a:latin typeface="宋体" panose="02010600030101010101" pitchFamily="2" charset="-122"/>
              </a:rPr>
              <a:t>&lt;”</a:t>
            </a:r>
            <a:r>
              <a:rPr lang="zh-CN" altLang="en-US" sz="2400" dirty="0">
                <a:latin typeface="宋体" panose="02010600030101010101" pitchFamily="2" charset="-122"/>
              </a:rPr>
              <a:t>的优先级比“</a:t>
            </a:r>
            <a:r>
              <a:rPr lang="en-US" altLang="zh-CN" sz="2400" dirty="0">
                <a:latin typeface="宋体" panose="02010600030101010101" pitchFamily="2" charset="-122"/>
              </a:rPr>
              <a:t>==”</a:t>
            </a:r>
            <a:r>
              <a:rPr lang="zh-CN" altLang="en-US" sz="2400" dirty="0">
                <a:latin typeface="宋体" panose="02010600030101010101" pitchFamily="2" charset="-122"/>
              </a:rPr>
              <a:t>高，两者不同级。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37299" y="1370995"/>
            <a:ext cx="1250422" cy="1381165"/>
            <a:chOff x="104010" y="1130023"/>
            <a:chExt cx="1705970" cy="1682985"/>
          </a:xfrm>
        </p:grpSpPr>
        <p:sp>
          <p:nvSpPr>
            <p:cNvPr id="9" name="等腰三角形 8"/>
            <p:cNvSpPr/>
            <p:nvPr/>
          </p:nvSpPr>
          <p:spPr bwMode="auto">
            <a:xfrm flipV="1">
              <a:off x="104010" y="1130023"/>
              <a:ext cx="1705970" cy="1682985"/>
            </a:xfrm>
            <a:prstGeom prst="triangle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06870" y="1237636"/>
              <a:ext cx="300250" cy="1296538"/>
              <a:chOff x="3748453" y="3442769"/>
              <a:chExt cx="459738" cy="21391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p:grpSpPr>
          <p:sp>
            <p:nvSpPr>
              <p:cNvPr id="12" name="梯形 11"/>
              <p:cNvSpPr/>
              <p:nvPr/>
            </p:nvSpPr>
            <p:spPr bwMode="auto">
              <a:xfrm rot="10800000">
                <a:off x="3748453" y="3442769"/>
                <a:ext cx="459738" cy="1542818"/>
              </a:xfrm>
              <a:prstGeom prst="trapezoid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3807725" y="5240741"/>
                <a:ext cx="341194" cy="341194"/>
              </a:xfrm>
              <a:prstGeom prst="ellipse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71" y="3016155"/>
            <a:ext cx="6124145" cy="345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63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381200" y="2599332"/>
            <a:ext cx="22621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表达式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971499" y="2768898"/>
            <a:ext cx="1100365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37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、表达式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33"/>
          <p:cNvSpPr>
            <a:spLocks noChangeArrowheads="1"/>
          </p:cNvSpPr>
          <p:nvPr/>
        </p:nvSpPr>
        <p:spPr bwMode="auto">
          <a:xfrm>
            <a:off x="876490" y="1339995"/>
            <a:ext cx="1043901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由操作数、运算符共同组成、用于完成某些计算的语句，称为表达式，是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程序重要的</a:t>
            </a:r>
            <a:r>
              <a:rPr lang="zh-CN" altLang="en-US" sz="2400" dirty="0" smtClean="0">
                <a:latin typeface="宋体" panose="02010600030101010101" pitchFamily="2" charset="-122"/>
              </a:rPr>
              <a:t>基础。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/>
              <a:t>由于键盘符号的限制、</a:t>
            </a:r>
            <a:r>
              <a:rPr lang="en-US" altLang="zh-CN" sz="2400" dirty="0"/>
              <a:t>PHP</a:t>
            </a:r>
            <a:r>
              <a:rPr lang="zh-CN" altLang="zh-CN" sz="2400" dirty="0"/>
              <a:t>运算符优先级的高低以及运算符结合规则的限制，现实问题的实际数学表达式，在用程序表达时，往往需要作一定的转化，才能形成正确的</a:t>
            </a:r>
            <a:r>
              <a:rPr lang="en-US" altLang="zh-CN" sz="2400" dirty="0"/>
              <a:t>PHP</a:t>
            </a:r>
            <a:r>
              <a:rPr lang="zh-CN" altLang="zh-CN" sz="2400" dirty="0"/>
              <a:t>表达式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/>
              <a:t>能够正确书写符合运算需求的表达式</a:t>
            </a:r>
            <a:r>
              <a:rPr lang="zh-CN" altLang="zh-CN" sz="2400" dirty="0" smtClean="0"/>
              <a:t>，是</a:t>
            </a:r>
            <a:r>
              <a:rPr lang="zh-CN" altLang="zh-CN" sz="2400" dirty="0"/>
              <a:t>每一个程序设计学习者应该掌握的基础知识之一。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765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55883" y="1597084"/>
            <a:ext cx="626659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&lt;?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php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	$A=12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;	//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变量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是整型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$B=21.5;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	//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变量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是浮点型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C=0203;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	//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变量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是八进制整型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lvl="1" indent="0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 $D=0x12AF87;//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变量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D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是十六进制整型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?&gt;</a:t>
            </a: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835181" y="239042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、数值型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7171192" y="1441050"/>
          <a:ext cx="4548589" cy="4246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820443" y="56130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数值型</a:t>
            </a:r>
            <a:endParaRPr lang="zh-CN" altLang="en-US" sz="2800" dirty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001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组合 10"/>
          <p:cNvGrpSpPr>
            <a:grpSpLocks/>
          </p:cNvGrpSpPr>
          <p:nvPr/>
        </p:nvGrpSpPr>
        <p:grpSpPr bwMode="auto">
          <a:xfrm flipV="1">
            <a:off x="0" y="0"/>
            <a:ext cx="12192000" cy="1327150"/>
            <a:chOff x="0" y="0"/>
            <a:chExt cx="12192000" cy="1328057"/>
          </a:xfrm>
        </p:grpSpPr>
        <p:sp>
          <p:nvSpPr>
            <p:cNvPr id="24587" name="梯形 12"/>
            <p:cNvSpPr>
              <a:spLocks noChangeArrowheads="1"/>
            </p:cNvSpPr>
            <p:nvPr/>
          </p:nvSpPr>
          <p:spPr bwMode="auto">
            <a:xfrm>
              <a:off x="2177143" y="0"/>
              <a:ext cx="7837716" cy="870857"/>
            </a:xfrm>
            <a:custGeom>
              <a:avLst/>
              <a:gdLst>
                <a:gd name="T0" fmla="*/ 0 w 1936750"/>
                <a:gd name="T1" fmla="*/ 870857 h 435016"/>
                <a:gd name="T2" fmla="*/ 1365181 w 1936750"/>
                <a:gd name="T3" fmla="*/ 82 h 435016"/>
                <a:gd name="T4" fmla="*/ 6472535 w 1936750"/>
                <a:gd name="T5" fmla="*/ 82 h 435016"/>
                <a:gd name="T6" fmla="*/ 7837716 w 1936750"/>
                <a:gd name="T7" fmla="*/ 870857 h 435016"/>
                <a:gd name="T8" fmla="*/ 0 w 1936750"/>
                <a:gd name="T9" fmla="*/ 870857 h 435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6750"/>
                <a:gd name="T16" fmla="*/ 0 h 435016"/>
                <a:gd name="T17" fmla="*/ 1936750 w 1936750"/>
                <a:gd name="T18" fmla="*/ 435016 h 4350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6750" h="435016">
                  <a:moveTo>
                    <a:pt x="0" y="435016"/>
                  </a:moveTo>
                  <a:cubicBezTo>
                    <a:pt x="201348" y="315424"/>
                    <a:pt x="110597" y="-4192"/>
                    <a:pt x="337345" y="41"/>
                  </a:cubicBezTo>
                  <a:lnTo>
                    <a:pt x="1599405" y="41"/>
                  </a:lnTo>
                  <a:cubicBezTo>
                    <a:pt x="1838853" y="-1017"/>
                    <a:pt x="1729052" y="305899"/>
                    <a:pt x="1936750" y="435016"/>
                  </a:cubicBezTo>
                  <a:lnTo>
                    <a:pt x="0" y="435016"/>
                  </a:lnTo>
                  <a:close/>
                </a:path>
              </a:pathLst>
            </a:cu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88" name="矩形 3"/>
            <p:cNvSpPr>
              <a:spLocks noChangeArrowheads="1"/>
            </p:cNvSpPr>
            <p:nvPr/>
          </p:nvSpPr>
          <p:spPr bwMode="auto">
            <a:xfrm>
              <a:off x="0" y="870857"/>
              <a:ext cx="12192000" cy="457200"/>
            </a:xfrm>
            <a:prstGeom prst="rect">
              <a:avLst/>
            </a:pr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4581" name="椭圆 7"/>
          <p:cNvSpPr>
            <a:spLocks noChangeArrowheads="1"/>
          </p:cNvSpPr>
          <p:nvPr/>
        </p:nvSpPr>
        <p:spPr bwMode="auto">
          <a:xfrm>
            <a:off x="4857750" y="2044700"/>
            <a:ext cx="2476500" cy="2476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  <a:beve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4582" name="矩形 8"/>
          <p:cNvSpPr>
            <a:spLocks noChangeArrowheads="1"/>
          </p:cNvSpPr>
          <p:nvPr/>
        </p:nvSpPr>
        <p:spPr bwMode="auto">
          <a:xfrm>
            <a:off x="2928294" y="4854029"/>
            <a:ext cx="659667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感谢聆听，祝君进步！</a:t>
            </a:r>
            <a:endParaRPr lang="en-US" altLang="zh-CN" sz="4400" b="1" spc="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65" y="142524"/>
            <a:ext cx="1054340" cy="1028934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tmFilter="0,0; .5, 1; 1, 1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657451" y="2744887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字符串型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3.1.2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798410" y="1057488"/>
            <a:ext cx="2584450" cy="155979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9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747518" y="1667422"/>
            <a:ext cx="626659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</a:rPr>
              <a:t>纯字符含义的数据，称为字符串型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</a:rPr>
              <a:t>定义字符串型数据的方法</a:t>
            </a:r>
            <a:r>
              <a:rPr lang="zh-CN" altLang="en-US" sz="2400" dirty="0">
                <a:latin typeface="宋体" panose="02010600030101010101" pitchFamily="2" charset="-122"/>
              </a:rPr>
              <a:t>有</a:t>
            </a:r>
            <a:r>
              <a:rPr lang="zh-CN" altLang="en-US" sz="2400" dirty="0" smtClean="0">
                <a:latin typeface="宋体" panose="02010600030101010101" pitchFamily="2" charset="-122"/>
              </a:rPr>
              <a:t>两种：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宋体" panose="02010600030101010101" pitchFamily="2" charset="-122"/>
              </a:rPr>
              <a:t>用单引号将数据括起来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宋体" panose="02010600030101010101" pitchFamily="2" charset="-122"/>
              </a:rPr>
              <a:t>用双引号将数据括起来</a:t>
            </a:r>
            <a:endParaRPr lang="en-US" altLang="zh-CN" sz="2400" dirty="0" smtClean="0">
              <a:latin typeface="宋体" panose="02010600030101010101" pitchFamily="2" charset="-122"/>
            </a:endParaRPr>
          </a:p>
        </p:txBody>
      </p:sp>
      <p:sp>
        <p:nvSpPr>
          <p:cNvPr id="3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文本框 9"/>
          <p:cNvSpPr>
            <a:spLocks noChangeArrowheads="1"/>
          </p:cNvSpPr>
          <p:nvPr/>
        </p:nvSpPr>
        <p:spPr bwMode="auto">
          <a:xfrm>
            <a:off x="7998957" y="211746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数据类型与运算表达式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、字符串型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470085299"/>
              </p:ext>
            </p:extLst>
          </p:nvPr>
        </p:nvGraphicFramePr>
        <p:xfrm>
          <a:off x="7171192" y="1441050"/>
          <a:ext cx="4548589" cy="4246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820443" y="56130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字符串型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7518" y="3975746"/>
            <a:ext cx="43440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A='123';</a:t>
            </a:r>
            <a:endParaRPr lang="zh-CN" altLang="zh-CN" sz="2800" dirty="0">
              <a:solidFill>
                <a:srgbClr val="0000FF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B="123</a:t>
            </a:r>
            <a:r>
              <a:rPr lang="en-US" altLang="zh-CN" sz="2800" dirty="0" smtClean="0">
                <a:solidFill>
                  <a:srgbClr val="00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";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C="PHP</a:t>
            </a:r>
            <a:r>
              <a:rPr lang="zh-CN" altLang="zh-CN" sz="2800" dirty="0">
                <a:solidFill>
                  <a:srgbClr val="00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程序设计</a:t>
            </a:r>
            <a:r>
              <a:rPr lang="en-US" altLang="zh-CN" sz="2800" dirty="0" smtClean="0">
                <a:solidFill>
                  <a:srgbClr val="00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";</a:t>
            </a:r>
            <a:endParaRPr lang="zh-CN" altLang="zh-CN" sz="2800" dirty="0">
              <a:solidFill>
                <a:srgbClr val="0000FF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88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主题">
      <a:majorFont>
        <a:latin typeface="MS PGothic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2638</TotalTime>
  <Pages>0</Pages>
  <Words>4314</Words>
  <Characters>0</Characters>
  <Application>Microsoft Office PowerPoint</Application>
  <DocSecurity>0</DocSecurity>
  <PresentationFormat>宽屏</PresentationFormat>
  <Lines>0</Lines>
  <Paragraphs>975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4" baseType="lpstr">
      <vt:lpstr>Adobe Gothic Std B</vt:lpstr>
      <vt:lpstr>Adobe 楷体 Std R</vt:lpstr>
      <vt:lpstr>MS PGothic</vt:lpstr>
      <vt:lpstr>黑体</vt:lpstr>
      <vt:lpstr>宋体</vt:lpstr>
      <vt:lpstr>微软雅黑</vt:lpstr>
      <vt:lpstr>幼圆</vt:lpstr>
      <vt:lpstr>Arial</vt:lpstr>
      <vt:lpstr>Calibri</vt:lpstr>
      <vt:lpstr>Courier New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林世鑫</cp:lastModifiedBy>
  <cp:revision>410</cp:revision>
  <dcterms:created xsi:type="dcterms:W3CDTF">2015-05-03T12:40:00Z</dcterms:created>
  <dcterms:modified xsi:type="dcterms:W3CDTF">2018-02-03T15:00:43Z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