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9" r:id="rId3"/>
    <p:sldId id="298" r:id="rId4"/>
    <p:sldId id="260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40" r:id="rId46"/>
    <p:sldId id="339" r:id="rId47"/>
    <p:sldId id="341" r:id="rId48"/>
    <p:sldId id="342" r:id="rId49"/>
    <p:sldId id="343" r:id="rId50"/>
    <p:sldId id="344" r:id="rId51"/>
    <p:sldId id="345" r:id="rId52"/>
    <p:sldId id="346" r:id="rId53"/>
    <p:sldId id="278" r:id="rId5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F00FF"/>
    <a:srgbClr val="006600"/>
    <a:srgbClr val="FFB1AB"/>
    <a:srgbClr val="FF9933"/>
    <a:srgbClr val="FFFFCC"/>
    <a:srgbClr val="B8E08C"/>
    <a:srgbClr val="CC0066"/>
    <a:srgbClr val="0E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DCF20-B608-4B15-BA2F-338F9FF34434}" type="datetimeFigureOut">
              <a:rPr lang="zh-CN" altLang="en-US" smtClean="0"/>
              <a:t>2018/2/4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C25E1-92FE-42B6-A927-1B428F270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9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602C-90E1-47E9-A29F-5DF315FE5E26}" type="datetime1">
              <a:rPr lang="zh-CN" altLang="en-US"/>
              <a:pPr>
                <a:defRPr/>
              </a:pPr>
              <a:t>2018/2/4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6326E-750F-4667-97E7-AF41946DCC1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7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E9B44-AD25-4E1B-A36E-5007B4FA3AB4}" type="datetime1">
              <a:rPr lang="zh-CN" altLang="en-US"/>
              <a:pPr>
                <a:defRPr/>
              </a:pPr>
              <a:t>2018/2/4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9FF8E-0726-4B35-93AE-B864231078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8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23E36-9C49-4912-B492-0DC36D2D1828}" type="datetime1">
              <a:rPr lang="zh-CN" altLang="en-US"/>
              <a:pPr>
                <a:defRPr/>
              </a:pPr>
              <a:t>2018/2/4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4B7B0-F989-4C2F-91FD-C8ECECDE881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8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0F97D-DB8C-40F8-8755-586265D39F55}" type="datetime1">
              <a:rPr lang="zh-CN" altLang="en-US"/>
              <a:pPr>
                <a:defRPr/>
              </a:pPr>
              <a:t>2018/2/4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53753-11AA-4B83-815C-B157B868BF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5FE13-7733-4041-87A6-3170B497FE11}" type="datetime1">
              <a:rPr lang="zh-CN" altLang="en-US"/>
              <a:pPr>
                <a:defRPr/>
              </a:pPr>
              <a:t>2018/2/4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38CE4-A8E3-4015-9F21-259F0C6DF06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1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393B-3C44-4E31-91BC-6947BEC66A43}" type="datetime1">
              <a:rPr lang="zh-CN" altLang="en-US"/>
              <a:pPr>
                <a:defRPr/>
              </a:pPr>
              <a:t>2018/2/4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4B244-A812-4493-9F29-772EEA3BA43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F993E-5446-41C3-86C6-F86A9C78BFCE}" type="datetime1">
              <a:rPr lang="zh-CN" altLang="en-US"/>
              <a:pPr>
                <a:defRPr/>
              </a:pPr>
              <a:t>2018/2/4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165C-6712-4A56-AECC-38EF49D4147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CE9FC-F40E-44E1-AB3C-3B91309893F6}" type="datetime1">
              <a:rPr lang="zh-CN" altLang="en-US"/>
              <a:pPr>
                <a:defRPr/>
              </a:pPr>
              <a:t>2018/2/4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DF516-1019-44C4-8C4B-DBA8A6BBBFA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5E106-E1E3-4090-B04A-F670A49C0D70}" type="datetime1">
              <a:rPr lang="zh-CN" altLang="en-US"/>
              <a:pPr>
                <a:defRPr/>
              </a:pPr>
              <a:t>2018/2/4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87BBC-9235-4741-B213-A8912F5976A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B1713-5B88-4393-8B8E-C67E202B38DF}" type="datetime1">
              <a:rPr lang="zh-CN" altLang="en-US"/>
              <a:pPr>
                <a:defRPr/>
              </a:pPr>
              <a:t>2018/2/4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52BC5-6330-40C3-97F7-E229AD5F6AB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860F-CE67-4369-BF09-31AD3DB1D8EB}" type="datetime1">
              <a:rPr lang="zh-CN" altLang="en-US"/>
              <a:pPr>
                <a:defRPr/>
              </a:pPr>
              <a:t>2018/2/4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BD680-560F-4E58-948B-1CCBB5F4DC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6AF37-1137-43DF-8B60-0C20F7A4FA90}" type="datetime1">
              <a:rPr lang="zh-CN" altLang="en-US"/>
              <a:pPr>
                <a:defRPr/>
              </a:pPr>
              <a:t>2018/2/4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F2350-49B0-466B-9937-BD9A38227E3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S PGothic" panose="020B0600070205080204" pitchFamily="34" charset="-128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2D713E-D1C2-445B-936A-B34A5A162876}" type="datetime1">
              <a:rPr lang="zh-CN" altLang="en-US"/>
              <a:pPr>
                <a:defRPr/>
              </a:pPr>
              <a:t>2018/2/4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EE1FAC0-BBD2-4A8F-B6F5-3B29067D321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S PGothic" panose="020B0600070205080204" pitchFamily="34" charset="-128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42.xml"/><Relationship Id="rId3" Type="http://schemas.openxmlformats.org/officeDocument/2006/relationships/slide" Target="slide27.xml"/><Relationship Id="rId7" Type="http://schemas.openxmlformats.org/officeDocument/2006/relationships/slide" Target="slide20.xml"/><Relationship Id="rId12" Type="http://schemas.openxmlformats.org/officeDocument/2006/relationships/slide" Target="slide3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0.xml"/><Relationship Id="rId11" Type="http://schemas.openxmlformats.org/officeDocument/2006/relationships/slide" Target="slide33.xml"/><Relationship Id="rId5" Type="http://schemas.openxmlformats.org/officeDocument/2006/relationships/slide" Target="slide6.xml"/><Relationship Id="rId15" Type="http://schemas.openxmlformats.org/officeDocument/2006/relationships/slide" Target="slide47.xml"/><Relationship Id="rId10" Type="http://schemas.openxmlformats.org/officeDocument/2006/relationships/slide" Target="slide30.xml"/><Relationship Id="rId4" Type="http://schemas.openxmlformats.org/officeDocument/2006/relationships/slide" Target="slide50.xml"/><Relationship Id="rId9" Type="http://schemas.openxmlformats.org/officeDocument/2006/relationships/slide" Target="slide28.xml"/><Relationship Id="rId14" Type="http://schemas.openxmlformats.org/officeDocument/2006/relationships/slide" Target="slide4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梯形 12"/>
          <p:cNvSpPr>
            <a:spLocks noChangeArrowheads="1"/>
          </p:cNvSpPr>
          <p:nvPr/>
        </p:nvSpPr>
        <p:spPr bwMode="auto">
          <a:xfrm>
            <a:off x="0" y="6155139"/>
            <a:ext cx="5056188" cy="507977"/>
          </a:xfrm>
          <a:custGeom>
            <a:avLst/>
            <a:gdLst>
              <a:gd name="T0" fmla="*/ 0 w 1936750"/>
              <a:gd name="T1" fmla="*/ 869950 h 435016"/>
              <a:gd name="T2" fmla="*/ 1365141 w 1936750"/>
              <a:gd name="T3" fmla="*/ 82 h 435016"/>
              <a:gd name="T4" fmla="*/ 6472347 w 1936750"/>
              <a:gd name="T5" fmla="*/ 82 h 435016"/>
              <a:gd name="T6" fmla="*/ 7837488 w 1936750"/>
              <a:gd name="T7" fmla="*/ 869950 h 435016"/>
              <a:gd name="T8" fmla="*/ 0 w 1936750"/>
              <a:gd name="T9" fmla="*/ 869950 h 435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6750"/>
              <a:gd name="T16" fmla="*/ 0 h 435016"/>
              <a:gd name="T17" fmla="*/ 1936750 w 1936750"/>
              <a:gd name="T18" fmla="*/ 435016 h 4350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6750" h="435016">
                <a:moveTo>
                  <a:pt x="0" y="435016"/>
                </a:moveTo>
                <a:cubicBezTo>
                  <a:pt x="201348" y="315424"/>
                  <a:pt x="110597" y="-4192"/>
                  <a:pt x="337345" y="41"/>
                </a:cubicBezTo>
                <a:lnTo>
                  <a:pt x="1599405" y="41"/>
                </a:lnTo>
                <a:cubicBezTo>
                  <a:pt x="1838853" y="-1017"/>
                  <a:pt x="1729052" y="305899"/>
                  <a:pt x="1936750" y="435016"/>
                </a:cubicBezTo>
                <a:lnTo>
                  <a:pt x="0" y="435016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2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" name="椭圆 10"/>
          <p:cNvSpPr>
            <a:spLocks noChangeArrowheads="1"/>
          </p:cNvSpPr>
          <p:nvPr/>
        </p:nvSpPr>
        <p:spPr bwMode="auto">
          <a:xfrm>
            <a:off x="4857750" y="1158875"/>
            <a:ext cx="2476500" cy="2476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" name="矩形 12"/>
          <p:cNvSpPr>
            <a:spLocks noChangeArrowheads="1"/>
          </p:cNvSpPr>
          <p:nvPr/>
        </p:nvSpPr>
        <p:spPr bwMode="auto">
          <a:xfrm>
            <a:off x="5282958" y="3825875"/>
            <a:ext cx="162608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spc="122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pc="122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梯形 12"/>
          <p:cNvSpPr>
            <a:spLocks noChangeArrowheads="1"/>
          </p:cNvSpPr>
          <p:nvPr/>
        </p:nvSpPr>
        <p:spPr bwMode="auto">
          <a:xfrm>
            <a:off x="7135813" y="6155138"/>
            <a:ext cx="5056188" cy="503973"/>
          </a:xfrm>
          <a:custGeom>
            <a:avLst/>
            <a:gdLst>
              <a:gd name="T0" fmla="*/ 0 w 1936750"/>
              <a:gd name="T1" fmla="*/ 869950 h 435016"/>
              <a:gd name="T2" fmla="*/ 1365141 w 1936750"/>
              <a:gd name="T3" fmla="*/ 82 h 435016"/>
              <a:gd name="T4" fmla="*/ 6472347 w 1936750"/>
              <a:gd name="T5" fmla="*/ 82 h 435016"/>
              <a:gd name="T6" fmla="*/ 7837488 w 1936750"/>
              <a:gd name="T7" fmla="*/ 869950 h 435016"/>
              <a:gd name="T8" fmla="*/ 0 w 1936750"/>
              <a:gd name="T9" fmla="*/ 869950 h 435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6750"/>
              <a:gd name="T16" fmla="*/ 0 h 435016"/>
              <a:gd name="T17" fmla="*/ 1936750 w 1936750"/>
              <a:gd name="T18" fmla="*/ 435016 h 4350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6750" h="435016">
                <a:moveTo>
                  <a:pt x="0" y="435016"/>
                </a:moveTo>
                <a:cubicBezTo>
                  <a:pt x="201348" y="315424"/>
                  <a:pt x="110597" y="-4192"/>
                  <a:pt x="337345" y="41"/>
                </a:cubicBezTo>
                <a:lnTo>
                  <a:pt x="1599405" y="41"/>
                </a:lnTo>
                <a:cubicBezTo>
                  <a:pt x="1838853" y="-1017"/>
                  <a:pt x="1729052" y="305899"/>
                  <a:pt x="1936750" y="435016"/>
                </a:cubicBezTo>
                <a:lnTo>
                  <a:pt x="0" y="435016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文本框 13"/>
          <p:cNvSpPr>
            <a:spLocks noChangeArrowheads="1"/>
          </p:cNvSpPr>
          <p:nvPr/>
        </p:nvSpPr>
        <p:spPr bwMode="auto">
          <a:xfrm>
            <a:off x="1413283" y="6255589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电子工业出版社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" y="130632"/>
            <a:ext cx="12192003" cy="586926"/>
            <a:chOff x="-2" y="130632"/>
            <a:chExt cx="12192003" cy="586926"/>
          </a:xfrm>
        </p:grpSpPr>
        <p:sp>
          <p:nvSpPr>
            <p:cNvPr id="2" name="矩形 1"/>
            <p:cNvSpPr/>
            <p:nvPr/>
          </p:nvSpPr>
          <p:spPr bwMode="auto">
            <a:xfrm>
              <a:off x="-2" y="192886"/>
              <a:ext cx="12192001" cy="5246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0" y="130632"/>
              <a:ext cx="12192001" cy="524672"/>
            </a:xfrm>
            <a:prstGeom prst="rect">
              <a:avLst/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PHP</a:t>
              </a:r>
              <a:r>
                <a:rPr lang="zh-CN" altLang="en-US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程序设计基础教程                                     第</a:t>
              </a:r>
              <a:r>
                <a:rPr lang="en-US" altLang="zh-CN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章</a:t>
              </a:r>
              <a:endParaRPr lang="zh-CN" altLang="en-US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56" name="文本框 13"/>
          <p:cNvSpPr>
            <a:spLocks noChangeArrowheads="1"/>
          </p:cNvSpPr>
          <p:nvPr/>
        </p:nvSpPr>
        <p:spPr bwMode="auto">
          <a:xfrm>
            <a:off x="8802132" y="6255589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主编：林世鑫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5" y="232230"/>
            <a:ext cx="344286" cy="33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2" grpId="0" animBg="1"/>
      <p:bldP spid="2054" grpId="0" animBg="1"/>
      <p:bldP spid="2055" grpId="0"/>
      <p:bldP spid="12" grpId="0" animBg="1"/>
      <p:bldP spid="11" grpId="0"/>
      <p:bldP spid="20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时间</a:t>
            </a:r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日期函数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5.1.2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7671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5.1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、系统函数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482218" y="741296"/>
            <a:ext cx="2584450" cy="219217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28812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、时间日期函数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19373" y="1203517"/>
            <a:ext cx="533148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中的时间日期，使用的是</a:t>
            </a:r>
            <a:r>
              <a:rPr lang="en-US" altLang="zh-CN" sz="2400" dirty="0" err="1">
                <a:latin typeface="宋体" panose="02010600030101010101" pitchFamily="2" charset="-122"/>
              </a:rPr>
              <a:t>unix</a:t>
            </a:r>
            <a:r>
              <a:rPr lang="zh-CN" altLang="en-US" sz="2400" dirty="0">
                <a:latin typeface="宋体" panose="02010600030101010101" pitchFamily="2" charset="-122"/>
              </a:rPr>
              <a:t>的时间戳机制，以格林威治时间</a:t>
            </a:r>
            <a:r>
              <a:rPr lang="en-US" altLang="zh-CN" sz="2400" dirty="0">
                <a:latin typeface="宋体" panose="02010600030101010101" pitchFamily="2" charset="-122"/>
              </a:rPr>
              <a:t>1970-1-1 00</a:t>
            </a:r>
            <a:r>
              <a:rPr lang="zh-CN" altLang="en-US" sz="2400" dirty="0">
                <a:latin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</a:rPr>
              <a:t>00</a:t>
            </a:r>
            <a:r>
              <a:rPr lang="zh-CN" altLang="en-US" sz="2400" dirty="0">
                <a:latin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</a:rPr>
              <a:t>00</a:t>
            </a:r>
            <a:r>
              <a:rPr lang="zh-CN" altLang="en-US" sz="2400" dirty="0">
                <a:latin typeface="宋体" panose="02010600030101010101" pitchFamily="2" charset="-122"/>
              </a:rPr>
              <a:t>为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秒，向后以秒为单位累加计时，如</a:t>
            </a:r>
            <a:r>
              <a:rPr lang="en-US" altLang="zh-CN" sz="2400" dirty="0">
                <a:latin typeface="宋体" panose="02010600030101010101" pitchFamily="2" charset="-122"/>
              </a:rPr>
              <a:t>1970-1-1 01:00:00</a:t>
            </a:r>
            <a:r>
              <a:rPr lang="zh-CN" altLang="en-US" sz="2400" dirty="0">
                <a:latin typeface="宋体" panose="02010600030101010101" pitchFamily="2" charset="-122"/>
              </a:rPr>
              <a:t>的时间戳是</a:t>
            </a:r>
            <a:r>
              <a:rPr lang="en-US" altLang="zh-CN" sz="2400" dirty="0">
                <a:latin typeface="宋体" panose="02010600030101010101" pitchFamily="2" charset="-122"/>
              </a:rPr>
              <a:t>3600</a:t>
            </a:r>
            <a:r>
              <a:rPr lang="zh-CN" altLang="en-US" sz="2400" dirty="0">
                <a:latin typeface="宋体" panose="02010600030101010101" pitchFamily="2" charset="-122"/>
              </a:rPr>
              <a:t>。这与现实生活工作中的时间使用习惯区别很大，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为此提供了一系列时间日期的格式转换函数。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5"/>
          <a:stretch/>
        </p:blipFill>
        <p:spPr>
          <a:xfrm>
            <a:off x="6763411" y="1514901"/>
            <a:ext cx="4562622" cy="433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2832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2935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、时间日期函数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96713" y="1414499"/>
            <a:ext cx="10629319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date()</a:t>
            </a:r>
            <a:r>
              <a:rPr lang="zh-CN" altLang="en-US" sz="2000" dirty="0">
                <a:latin typeface="宋体" panose="02010600030101010101" pitchFamily="2" charset="-122"/>
              </a:rPr>
              <a:t>函数是</a:t>
            </a:r>
            <a:r>
              <a:rPr lang="en-US" altLang="zh-CN" sz="2000" dirty="0">
                <a:latin typeface="宋体" panose="02010600030101010101" pitchFamily="2" charset="-122"/>
              </a:rPr>
              <a:t>PHP</a:t>
            </a:r>
            <a:r>
              <a:rPr lang="zh-CN" altLang="en-US" sz="2000" dirty="0">
                <a:latin typeface="宋体" panose="02010600030101010101" pitchFamily="2" charset="-122"/>
              </a:rPr>
              <a:t>中最常用的日期函数，它的主要功能是用于格式化服务器的本地日期。其基本语法格式是：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b="1" spc="300" dirty="0">
                <a:solidFill>
                  <a:srgbClr val="FF0000"/>
                </a:solidFill>
                <a:latin typeface="+mn-lt"/>
              </a:rPr>
              <a:t>date(format[,timestamp</a:t>
            </a:r>
            <a:r>
              <a:rPr lang="en-US" altLang="zh-CN" sz="2000" b="1" spc="300" dirty="0" smtClean="0">
                <a:solidFill>
                  <a:srgbClr val="FF0000"/>
                </a:solidFill>
                <a:latin typeface="+mn-lt"/>
              </a:rPr>
              <a:t>])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“</a:t>
            </a:r>
            <a:r>
              <a:rPr lang="en-US" altLang="zh-CN" sz="2000" dirty="0"/>
              <a:t>format</a:t>
            </a:r>
            <a:r>
              <a:rPr lang="zh-CN" altLang="zh-CN" sz="2000" dirty="0"/>
              <a:t>”是必填参数，用于指定用户需要的日期输出格式，该</a:t>
            </a:r>
            <a:r>
              <a:rPr lang="zh-CN" altLang="zh-CN" sz="2000" dirty="0" smtClean="0"/>
              <a:t>参数</a:t>
            </a:r>
            <a:r>
              <a:rPr lang="zh-CN" altLang="en-US" sz="2000" dirty="0" smtClean="0"/>
              <a:t>须</a:t>
            </a:r>
            <a:r>
              <a:rPr lang="zh-CN" altLang="zh-CN" sz="2000" dirty="0" smtClean="0"/>
              <a:t>依据</a:t>
            </a:r>
            <a:r>
              <a:rPr lang="en-US" altLang="zh-CN" sz="2000" dirty="0"/>
              <a:t>PHP</a:t>
            </a:r>
            <a:r>
              <a:rPr lang="zh-CN" altLang="zh-CN" sz="2000" dirty="0"/>
              <a:t>已经规定的系统关键字进行设置。具体</a:t>
            </a:r>
            <a:r>
              <a:rPr lang="zh-CN" altLang="zh-CN" sz="2000" dirty="0" smtClean="0"/>
              <a:t>参考</a:t>
            </a:r>
            <a:r>
              <a:rPr lang="zh-CN" altLang="en-US" sz="2000" dirty="0" smtClean="0"/>
              <a:t>教材</a:t>
            </a:r>
            <a:r>
              <a:rPr lang="en-US" altLang="zh-CN" sz="2000" dirty="0" smtClean="0"/>
              <a:t>【</a:t>
            </a:r>
            <a:r>
              <a:rPr lang="zh-CN" altLang="zh-CN" sz="2000" dirty="0" smtClean="0"/>
              <a:t>表</a:t>
            </a:r>
            <a:r>
              <a:rPr lang="en-US" altLang="zh-CN" sz="2000" dirty="0" smtClean="0"/>
              <a:t>5-1】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“timestamp”</a:t>
            </a:r>
            <a:r>
              <a:rPr lang="zh-CN" altLang="zh-CN" sz="2000" dirty="0"/>
              <a:t>是可选参数，用于指定需要转换格式的时间戳。如果不填，默认为系统当前的时间戳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696713" y="952834"/>
            <a:ext cx="160492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date()</a:t>
            </a:r>
            <a:r>
              <a:rPr lang="zh-CN" altLang="zh-CN" sz="2400" dirty="0">
                <a:cs typeface="Times New Roman" panose="02020603050405020304" pitchFamily="18" charset="0"/>
              </a:rPr>
              <a:t>函数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910994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19729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、时间日期函数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1365453" y="1523274"/>
            <a:ext cx="7594792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在没有专定指定的情况下，</a:t>
            </a:r>
            <a:r>
              <a:rPr lang="en-US" altLang="zh-CN" sz="2000" dirty="0" smtClean="0">
                <a:latin typeface="宋体" panose="02010600030101010101" pitchFamily="2" charset="-122"/>
              </a:rPr>
              <a:t>date</a:t>
            </a:r>
            <a:r>
              <a:rPr lang="en-US" altLang="zh-CN" sz="2000" dirty="0">
                <a:latin typeface="宋体" panose="02010600030101010101" pitchFamily="2" charset="-122"/>
              </a:rPr>
              <a:t>()</a:t>
            </a:r>
            <a:r>
              <a:rPr lang="zh-CN" altLang="en-US" sz="2000" dirty="0" smtClean="0">
                <a:latin typeface="宋体" panose="02010600030101010101" pitchFamily="2" charset="-122"/>
              </a:rPr>
              <a:t>函数输出的是服务器上的时间。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【例</a:t>
            </a:r>
            <a:r>
              <a:rPr lang="en-US" altLang="zh-CN" sz="2000" dirty="0" smtClean="0"/>
              <a:t>5-3</a:t>
            </a:r>
            <a:r>
              <a:rPr lang="zh-CN" altLang="zh-CN" sz="2000" dirty="0" smtClean="0"/>
              <a:t>】</a:t>
            </a:r>
            <a:r>
              <a:rPr lang="zh-CN" altLang="zh-CN" sz="2000" dirty="0"/>
              <a:t>输出当前的系统日期。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&lt;?</a:t>
            </a:r>
            <a:r>
              <a:rPr lang="en-US" altLang="zh-CN" sz="2000" dirty="0" err="1">
                <a:solidFill>
                  <a:srgbClr val="FF0000"/>
                </a:solidFill>
              </a:rPr>
              <a:t>php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</a:rPr>
              <a:t>echo</a:t>
            </a:r>
            <a:r>
              <a:rPr lang="en-US" altLang="zh-CN" sz="2000" dirty="0">
                <a:solidFill>
                  <a:srgbClr val="0070C0"/>
                </a:solidFill>
              </a:rPr>
              <a:t> "</a:t>
            </a:r>
            <a:r>
              <a:rPr lang="zh-CN" altLang="zh-CN" sz="2000" dirty="0">
                <a:solidFill>
                  <a:srgbClr val="0070C0"/>
                </a:solidFill>
              </a:rPr>
              <a:t>当前系统日期是</a:t>
            </a:r>
            <a:r>
              <a:rPr lang="en-US" altLang="zh-CN" sz="2000" dirty="0">
                <a:solidFill>
                  <a:srgbClr val="0070C0"/>
                </a:solidFill>
              </a:rPr>
              <a:t>".</a:t>
            </a:r>
            <a:r>
              <a:rPr lang="en-US" altLang="zh-CN" sz="2000" b="1" dirty="0">
                <a:solidFill>
                  <a:srgbClr val="0070C0"/>
                </a:solidFill>
              </a:rPr>
              <a:t>date</a:t>
            </a:r>
            <a:r>
              <a:rPr lang="en-US" altLang="zh-CN" sz="2000" dirty="0">
                <a:solidFill>
                  <a:srgbClr val="0070C0"/>
                </a:solidFill>
              </a:rPr>
              <a:t>("Y-m-d");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?&gt;</a:t>
            </a:r>
            <a:endParaRPr lang="en-US" altLang="zh-CN" sz="2000" b="1" spc="3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5453" y="975260"/>
            <a:ext cx="160492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date()</a:t>
            </a:r>
            <a:r>
              <a:rPr lang="zh-CN" altLang="zh-CN" sz="2400" dirty="0">
                <a:cs typeface="Times New Roman" panose="02020603050405020304" pitchFamily="18" charset="0"/>
              </a:rPr>
              <a:t>函数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61098" y="1523274"/>
            <a:ext cx="959533" cy="1020483"/>
            <a:chOff x="104010" y="1130023"/>
            <a:chExt cx="1705970" cy="1682985"/>
          </a:xfrm>
        </p:grpSpPr>
        <p:sp>
          <p:nvSpPr>
            <p:cNvPr id="10" name="等腰三角形 9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12" name="梯形 11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4" t="5751" r="1194" b="6608"/>
          <a:stretch/>
        </p:blipFill>
        <p:spPr>
          <a:xfrm>
            <a:off x="4913194" y="4134173"/>
            <a:ext cx="1829036" cy="16029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8" b="10067"/>
          <a:stretch/>
        </p:blipFill>
        <p:spPr>
          <a:xfrm>
            <a:off x="9321420" y="1910687"/>
            <a:ext cx="2313031" cy="18833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59" y="4368937"/>
            <a:ext cx="1012519" cy="1133468"/>
          </a:xfrm>
          <a:prstGeom prst="rect">
            <a:avLst/>
          </a:prstGeom>
        </p:spPr>
      </p:pic>
      <p:cxnSp>
        <p:nvCxnSpPr>
          <p:cNvPr id="22" name="肘形连接符 21"/>
          <p:cNvCxnSpPr>
            <a:stCxn id="6" idx="2"/>
            <a:endCxn id="7" idx="3"/>
          </p:cNvCxnSpPr>
          <p:nvPr/>
        </p:nvCxnSpPr>
        <p:spPr bwMode="auto">
          <a:xfrm rot="5400000">
            <a:off x="9491711" y="3949445"/>
            <a:ext cx="1141593" cy="830858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>
            <a:stCxn id="7" idx="1"/>
            <a:endCxn id="4" idx="3"/>
          </p:cNvCxnSpPr>
          <p:nvPr/>
        </p:nvCxnSpPr>
        <p:spPr bwMode="auto">
          <a:xfrm flipH="1">
            <a:off x="6742230" y="4935671"/>
            <a:ext cx="1892329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/>
          <p:cNvSpPr txBox="1"/>
          <p:nvPr/>
        </p:nvSpPr>
        <p:spPr>
          <a:xfrm>
            <a:off x="4995346" y="4566339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2017-02-01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3158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2935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、时间日期函数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96713" y="1414499"/>
            <a:ext cx="7328171" cy="537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000" dirty="0" err="1" smtClean="0">
                <a:latin typeface="宋体" panose="02010600030101010101" pitchFamily="2" charset="-122"/>
              </a:rPr>
              <a:t>mktime</a:t>
            </a:r>
            <a:r>
              <a:rPr lang="en-US" altLang="zh-CN" sz="2000" dirty="0" smtClean="0">
                <a:latin typeface="宋体" panose="02010600030101010101" pitchFamily="2" charset="-122"/>
              </a:rPr>
              <a:t>()</a:t>
            </a:r>
            <a:r>
              <a:rPr lang="zh-CN" altLang="en-US" sz="2000" dirty="0" smtClean="0">
                <a:latin typeface="宋体" panose="02010600030101010101" pitchFamily="2" charset="-122"/>
              </a:rPr>
              <a:t>函数的功能是将一</a:t>
            </a:r>
            <a:r>
              <a:rPr lang="zh-CN" altLang="en-US" sz="2000" dirty="0">
                <a:latin typeface="宋体" panose="02010600030101010101" pitchFamily="2" charset="-122"/>
              </a:rPr>
              <a:t>个时间</a:t>
            </a:r>
            <a:r>
              <a:rPr lang="zh-CN" altLang="en-US" sz="2000" dirty="0" smtClean="0">
                <a:latin typeface="宋体" panose="02010600030101010101" pitchFamily="2" charset="-122"/>
              </a:rPr>
              <a:t>日期值换算为 </a:t>
            </a:r>
            <a:r>
              <a:rPr lang="en-US" altLang="zh-CN" sz="2000" dirty="0">
                <a:latin typeface="宋体" panose="02010600030101010101" pitchFamily="2" charset="-122"/>
              </a:rPr>
              <a:t>Unix </a:t>
            </a:r>
            <a:r>
              <a:rPr lang="zh-CN" altLang="en-US" sz="2000" dirty="0">
                <a:latin typeface="宋体" panose="02010600030101010101" pitchFamily="2" charset="-122"/>
              </a:rPr>
              <a:t>时间</a:t>
            </a:r>
            <a:r>
              <a:rPr lang="zh-CN" altLang="en-US" sz="2000" dirty="0" smtClean="0">
                <a:latin typeface="宋体" panose="02010600030101010101" pitchFamily="2" charset="-122"/>
              </a:rPr>
              <a:t>戳。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其</a:t>
            </a:r>
            <a:r>
              <a:rPr lang="zh-CN" altLang="en-US" sz="2000" dirty="0">
                <a:latin typeface="宋体" panose="02010600030101010101" pitchFamily="2" charset="-122"/>
              </a:rPr>
              <a:t>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mktime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([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hour,minute,second,month,day,year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])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参数</a:t>
            </a:r>
            <a:r>
              <a:rPr lang="zh-CN" altLang="en-US" sz="2000" dirty="0">
                <a:latin typeface="宋体" panose="02010600030101010101" pitchFamily="2" charset="-122"/>
              </a:rPr>
              <a:t>列表，按“时，分，秒，月，日，年”的顺序</a:t>
            </a:r>
            <a:r>
              <a:rPr lang="zh-CN" altLang="en-US" sz="2000" dirty="0" smtClean="0">
                <a:latin typeface="宋体" panose="02010600030101010101" pitchFamily="2" charset="-122"/>
              </a:rPr>
              <a:t>设置。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srgbClr val="FF0000"/>
                </a:solidFill>
              </a:rPr>
              <a:t>mktime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  <a:r>
              <a:rPr lang="zh-CN" altLang="zh-CN" sz="2000" dirty="0">
                <a:solidFill>
                  <a:srgbClr val="FF0000"/>
                </a:solidFill>
              </a:rPr>
              <a:t>函数对于参数中设置越界的数值，能够自动运算较正</a:t>
            </a:r>
            <a:r>
              <a:rPr lang="zh-CN" altLang="zh-CN" sz="2000" dirty="0" smtClean="0">
                <a:solidFill>
                  <a:srgbClr val="FF0000"/>
                </a:solidFill>
              </a:rPr>
              <a:t>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5-8】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&lt;?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php</a:t>
            </a:r>
            <a:endParaRPr lang="zh-CN" altLang="zh-CN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$d1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dirty="0" err="1">
                <a:solidFill>
                  <a:srgbClr val="008040"/>
                </a:solidFill>
                <a:latin typeface="Courier New" panose="02070309020205020404" pitchFamily="49" charset="0"/>
              </a:rPr>
              <a:t>mktime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13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2016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endParaRPr lang="zh-CN" altLang="zh-CN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$d2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dirty="0" err="1">
                <a:solidFill>
                  <a:srgbClr val="008040"/>
                </a:solidFill>
                <a:latin typeface="Courier New" panose="02070309020205020404" pitchFamily="49" charset="0"/>
              </a:rPr>
              <a:t>mktime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25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8000"/>
                </a:solidFill>
                <a:latin typeface="Courier New" panose="02070309020205020404" pitchFamily="49" charset="0"/>
              </a:rPr>
              <a:t>32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2016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endParaRPr lang="zh-CN" altLang="zh-CN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804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'$d1</a:t>
            </a:r>
            <a:r>
              <a:rPr lang="zh-CN" altLang="zh-CN" sz="2000" dirty="0">
                <a:solidFill>
                  <a:srgbClr val="808080"/>
                </a:solidFill>
                <a:latin typeface="Courier New" panose="02070309020205020404" pitchFamily="49" charset="0"/>
              </a:rPr>
              <a:t>的时间为</a:t>
            </a:r>
            <a:r>
              <a:rPr lang="en-US" altLang="zh-CN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2000" dirty="0">
                <a:solidFill>
                  <a:srgbClr val="008040"/>
                </a:solidFill>
                <a:latin typeface="Courier New" panose="02070309020205020404" pitchFamily="49" charset="0"/>
              </a:rPr>
              <a:t>date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C40000"/>
                </a:solidFill>
                <a:latin typeface="Courier New" panose="02070309020205020404" pitchFamily="49" charset="0"/>
              </a:rPr>
              <a:t>"Y-m-d h:i:s"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$d1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endParaRPr lang="zh-CN" altLang="zh-CN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804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C40000"/>
                </a:solidFill>
                <a:latin typeface="Courier New" panose="02070309020205020404" pitchFamily="49" charset="0"/>
              </a:rPr>
              <a:t>"&lt;</a:t>
            </a:r>
            <a:r>
              <a:rPr lang="en-US" altLang="zh-CN" sz="2000" dirty="0" err="1">
                <a:solidFill>
                  <a:srgbClr val="C40000"/>
                </a:solidFill>
                <a:latin typeface="Courier New" panose="02070309020205020404" pitchFamily="49" charset="0"/>
              </a:rPr>
              <a:t>br</a:t>
            </a:r>
            <a:r>
              <a:rPr lang="en-US" altLang="zh-CN" sz="2000" dirty="0">
                <a:solidFill>
                  <a:srgbClr val="C40000"/>
                </a:solidFill>
                <a:latin typeface="Courier New" panose="02070309020205020404" pitchFamily="49" charset="0"/>
              </a:rPr>
              <a:t>&gt;"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  <a:endParaRPr lang="zh-CN" altLang="zh-CN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804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'$d2</a:t>
            </a:r>
            <a:r>
              <a:rPr lang="zh-CN" altLang="zh-CN" sz="2000" dirty="0">
                <a:solidFill>
                  <a:srgbClr val="808080"/>
                </a:solidFill>
                <a:latin typeface="Courier New" panose="02070309020205020404" pitchFamily="49" charset="0"/>
              </a:rPr>
              <a:t>的时间为</a:t>
            </a:r>
            <a:r>
              <a:rPr lang="en-US" altLang="zh-CN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2000" dirty="0">
                <a:solidFill>
                  <a:srgbClr val="008040"/>
                </a:solidFill>
                <a:latin typeface="Courier New" panose="02070309020205020404" pitchFamily="49" charset="0"/>
              </a:rPr>
              <a:t>date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C40000"/>
                </a:solidFill>
                <a:latin typeface="Courier New" panose="02070309020205020404" pitchFamily="49" charset="0"/>
              </a:rPr>
              <a:t>"Y-m-d h:i:s"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$d2</a:t>
            </a:r>
            <a:r>
              <a:rPr lang="en-US" altLang="zh-CN" sz="2000" dirty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endParaRPr lang="zh-CN" altLang="zh-CN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?&gt;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696713" y="952834"/>
            <a:ext cx="199766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altLang="zh-CN" sz="2400" dirty="0" err="1">
                <a:cs typeface="Times New Roman" panose="02020603050405020304" pitchFamily="18" charset="0"/>
              </a:rPr>
              <a:t>mktime</a:t>
            </a:r>
            <a:r>
              <a:rPr lang="en-US" altLang="zh-CN" sz="2400" dirty="0">
                <a:cs typeface="Times New Roman" panose="02020603050405020304" pitchFamily="18" charset="0"/>
              </a:rPr>
              <a:t>()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函数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79725" y="1401694"/>
            <a:ext cx="3167913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2016-13-02  00:00:00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379724" y="2562900"/>
            <a:ext cx="3167913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2017-01-02  12:00:00</a:t>
            </a:r>
            <a:endParaRPr lang="zh-CN" altLang="en-US" sz="2400" dirty="0"/>
          </a:p>
        </p:txBody>
      </p:sp>
      <p:cxnSp>
        <p:nvCxnSpPr>
          <p:cNvPr id="6" name="直接箭头连接符 5"/>
          <p:cNvCxnSpPr>
            <a:stCxn id="3" idx="2"/>
            <a:endCxn id="10" idx="0"/>
          </p:cNvCxnSpPr>
          <p:nvPr/>
        </p:nvCxnSpPr>
        <p:spPr bwMode="auto">
          <a:xfrm flipH="1">
            <a:off x="9963681" y="1863359"/>
            <a:ext cx="1" cy="69954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8379725" y="3724106"/>
            <a:ext cx="3167913" cy="461665"/>
          </a:xfrm>
          <a:prstGeom prst="rect">
            <a:avLst/>
          </a:prstGeom>
          <a:ln>
            <a:solidFill>
              <a:srgbClr val="FF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2016-10-32  25:01:01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379724" y="4885312"/>
            <a:ext cx="3167913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2017-11-02  01:01:01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13" idx="2"/>
            <a:endCxn id="14" idx="0"/>
          </p:cNvCxnSpPr>
          <p:nvPr/>
        </p:nvCxnSpPr>
        <p:spPr bwMode="auto">
          <a:xfrm flipH="1">
            <a:off x="9963681" y="4185771"/>
            <a:ext cx="1" cy="69954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1337481" y="5993747"/>
            <a:ext cx="6441742" cy="369332"/>
          </a:xfrm>
          <a:prstGeom prst="rect">
            <a:avLst/>
          </a:prstGeom>
          <a:noFill/>
          <a:ln>
            <a:solidFill>
              <a:srgbClr val="CC0066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337481" y="5333889"/>
            <a:ext cx="6441742" cy="32993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1" name="肘形连接符 20"/>
          <p:cNvCxnSpPr>
            <a:stCxn id="16" idx="3"/>
            <a:endCxn id="3" idx="1"/>
          </p:cNvCxnSpPr>
          <p:nvPr/>
        </p:nvCxnSpPr>
        <p:spPr bwMode="auto">
          <a:xfrm flipV="1">
            <a:off x="7779223" y="1632527"/>
            <a:ext cx="600502" cy="38663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肘形连接符 24"/>
          <p:cNvCxnSpPr>
            <a:stCxn id="19" idx="3"/>
            <a:endCxn id="13" idx="3"/>
          </p:cNvCxnSpPr>
          <p:nvPr/>
        </p:nvCxnSpPr>
        <p:spPr bwMode="auto">
          <a:xfrm flipV="1">
            <a:off x="7779223" y="3954939"/>
            <a:ext cx="3768415" cy="2223474"/>
          </a:xfrm>
          <a:prstGeom prst="bentConnector3">
            <a:avLst>
              <a:gd name="adj1" fmla="val 106066"/>
            </a:avLst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367623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3" grpId="0" animBg="1"/>
      <p:bldP spid="14" grpId="0" animBg="1"/>
      <p:bldP spid="19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474517" y="16523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、时间日期函数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96713" y="1414499"/>
            <a:ext cx="1062931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strtotime()</a:t>
            </a:r>
            <a:r>
              <a:rPr lang="zh-CN" altLang="en-US" sz="2000" dirty="0">
                <a:latin typeface="宋体" panose="02010600030101010101" pitchFamily="2" charset="-122"/>
              </a:rPr>
              <a:t>函数的功能是将日常阅读习惯中的日期</a:t>
            </a:r>
            <a:r>
              <a:rPr lang="zh-CN" altLang="en-US" sz="2000" dirty="0" smtClean="0">
                <a:latin typeface="宋体" panose="02010600030101010101" pitchFamily="2" charset="-122"/>
              </a:rPr>
              <a:t>时间换算为</a:t>
            </a:r>
            <a:r>
              <a:rPr lang="en-US" altLang="zh-CN" sz="2000" dirty="0" err="1">
                <a:latin typeface="宋体" panose="02010600030101010101" pitchFamily="2" charset="-122"/>
              </a:rPr>
              <a:t>unix</a:t>
            </a:r>
            <a:r>
              <a:rPr lang="zh-CN" altLang="en-US" sz="2000" dirty="0">
                <a:latin typeface="宋体" panose="02010600030101010101" pitchFamily="2" charset="-122"/>
              </a:rPr>
              <a:t>时间戳，它的参数可以是类似“年</a:t>
            </a:r>
            <a:r>
              <a:rPr lang="en-US" altLang="zh-CN" sz="2000" dirty="0">
                <a:latin typeface="宋体" panose="02010600030101010101" pitchFamily="2" charset="-122"/>
              </a:rPr>
              <a:t>-</a:t>
            </a:r>
            <a:r>
              <a:rPr lang="zh-CN" altLang="en-US" sz="2000" dirty="0">
                <a:latin typeface="宋体" panose="02010600030101010101" pitchFamily="2" charset="-122"/>
              </a:rPr>
              <a:t>月</a:t>
            </a:r>
            <a:r>
              <a:rPr lang="en-US" altLang="zh-CN" sz="2000" dirty="0">
                <a:latin typeface="宋体" panose="02010600030101010101" pitchFamily="2" charset="-122"/>
              </a:rPr>
              <a:t>-</a:t>
            </a:r>
            <a:r>
              <a:rPr lang="zh-CN" altLang="en-US" sz="2000" dirty="0">
                <a:latin typeface="宋体" panose="02010600030101010101" pitchFamily="2" charset="-122"/>
              </a:rPr>
              <a:t>日”格式的时间表达式，也可以是类似“</a:t>
            </a:r>
            <a:r>
              <a:rPr lang="en-US" altLang="zh-CN" sz="2000" dirty="0">
                <a:latin typeface="宋体" panose="02010600030101010101" pitchFamily="2" charset="-122"/>
              </a:rPr>
              <a:t>today”</a:t>
            </a:r>
            <a:r>
              <a:rPr lang="zh-CN" altLang="en-US" sz="2000" dirty="0">
                <a:latin typeface="宋体" panose="02010600030101010101" pitchFamily="2" charset="-122"/>
              </a:rPr>
              <a:t>、“</a:t>
            </a:r>
            <a:r>
              <a:rPr lang="en-US" altLang="zh-CN" sz="2000" dirty="0">
                <a:latin typeface="宋体" panose="02010600030101010101" pitchFamily="2" charset="-122"/>
              </a:rPr>
              <a:t>yesterday”</a:t>
            </a:r>
            <a:r>
              <a:rPr lang="zh-CN" altLang="en-US" sz="2000" dirty="0">
                <a:latin typeface="宋体" panose="02010600030101010101" pitchFamily="2" charset="-122"/>
              </a:rPr>
              <a:t>类的时间单词，还可以是“</a:t>
            </a:r>
            <a:r>
              <a:rPr lang="en-US" altLang="zh-CN" sz="2000" dirty="0">
                <a:latin typeface="宋体" panose="02010600030101010101" pitchFamily="2" charset="-122"/>
              </a:rPr>
              <a:t>last month”</a:t>
            </a:r>
            <a:r>
              <a:rPr lang="zh-CN" altLang="en-US" sz="2000" dirty="0">
                <a:latin typeface="宋体" panose="02010600030101010101" pitchFamily="2" charset="-122"/>
              </a:rPr>
              <a:t>类的时间短语</a:t>
            </a:r>
            <a:r>
              <a:rPr lang="zh-CN" altLang="en-US" sz="2000" dirty="0" smtClean="0">
                <a:latin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例：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6713" y="952833"/>
            <a:ext cx="218521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strtotime()</a:t>
            </a:r>
            <a:r>
              <a:rPr lang="zh-CN" altLang="zh-CN" sz="2400" dirty="0">
                <a:cs typeface="Times New Roman" panose="02020603050405020304" pitchFamily="18" charset="0"/>
              </a:rPr>
              <a:t>函数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 bwMode="auto">
          <a:xfrm>
            <a:off x="1296538" y="3616656"/>
            <a:ext cx="4326340" cy="468000"/>
          </a:xfrm>
          <a:prstGeom prst="rect">
            <a:avLst/>
          </a:prstGeom>
          <a:noFill/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$t1=strtotime(</a:t>
            </a:r>
            <a:r>
              <a:rPr lang="en-US" altLang="zh-CN" sz="2400" dirty="0">
                <a:solidFill>
                  <a:srgbClr val="0070C0"/>
                </a:solidFill>
              </a:rPr>
              <a:t>"today"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296538" y="4180964"/>
            <a:ext cx="4326340" cy="468000"/>
          </a:xfrm>
          <a:prstGeom prst="rect">
            <a:avLst/>
          </a:prstGeom>
          <a:noFill/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$t2=strtotime(</a:t>
            </a:r>
            <a:r>
              <a:rPr lang="en-US" altLang="zh-CN" sz="2400" dirty="0">
                <a:solidFill>
                  <a:srgbClr val="0070C0"/>
                </a:solidFill>
              </a:rPr>
              <a:t>"yesterday");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296538" y="4745272"/>
            <a:ext cx="4326340" cy="468000"/>
          </a:xfrm>
          <a:prstGeom prst="rect">
            <a:avLst/>
          </a:prstGeom>
          <a:noFill/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$t3=strtotime(</a:t>
            </a:r>
            <a:r>
              <a:rPr lang="en-US" altLang="zh-CN" sz="2400" dirty="0">
                <a:solidFill>
                  <a:srgbClr val="0070C0"/>
                </a:solidFill>
              </a:rPr>
              <a:t>"last Thursday"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296538" y="5309581"/>
            <a:ext cx="4326340" cy="468000"/>
          </a:xfrm>
          <a:prstGeom prst="rect">
            <a:avLst/>
          </a:prstGeom>
          <a:noFill/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$t4=strtotime(</a:t>
            </a:r>
            <a:r>
              <a:rPr lang="en-US" altLang="zh-CN" sz="2400" dirty="0">
                <a:solidFill>
                  <a:srgbClr val="0070C0"/>
                </a:solidFill>
              </a:rPr>
              <a:t>"2017-12-02"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310373" y="3616328"/>
            <a:ext cx="2472640" cy="43732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</a:rPr>
              <a:t>1517414400</a:t>
            </a:r>
            <a:br>
              <a:rPr lang="en-US" altLang="zh-CN" sz="2400" dirty="0">
                <a:solidFill>
                  <a:prstClr val="black"/>
                </a:solidFill>
              </a:rPr>
            </a:b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7313591" y="4158705"/>
            <a:ext cx="2472640" cy="491319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>
                <a:solidFill>
                  <a:prstClr val="black"/>
                </a:solidFill>
              </a:rPr>
              <a:t>1517328000</a:t>
            </a:r>
            <a:br>
              <a:rPr lang="en-US" altLang="zh-CN" sz="2400">
                <a:solidFill>
                  <a:prstClr val="black"/>
                </a:solidFill>
              </a:rPr>
            </a:b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313591" y="4755078"/>
            <a:ext cx="2472640" cy="449778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>
                <a:solidFill>
                  <a:prstClr val="black"/>
                </a:solidFill>
              </a:rPr>
              <a:t>1516809600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311982" y="5309909"/>
            <a:ext cx="2471031" cy="435829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>
                <a:solidFill>
                  <a:prstClr val="black"/>
                </a:solidFill>
              </a:rPr>
              <a:t>1512144000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stCxn id="3" idx="3"/>
            <a:endCxn id="15" idx="1"/>
          </p:cNvCxnSpPr>
          <p:nvPr/>
        </p:nvCxnSpPr>
        <p:spPr bwMode="auto">
          <a:xfrm flipV="1">
            <a:off x="5622878" y="3834990"/>
            <a:ext cx="1687495" cy="15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10" idx="3"/>
            <a:endCxn id="16" idx="1"/>
          </p:cNvCxnSpPr>
          <p:nvPr/>
        </p:nvCxnSpPr>
        <p:spPr bwMode="auto">
          <a:xfrm flipV="1">
            <a:off x="5622878" y="4404365"/>
            <a:ext cx="1690713" cy="1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>
            <a:stCxn id="11" idx="3"/>
            <a:endCxn id="17" idx="1"/>
          </p:cNvCxnSpPr>
          <p:nvPr/>
        </p:nvCxnSpPr>
        <p:spPr bwMode="auto">
          <a:xfrm>
            <a:off x="5622878" y="4979272"/>
            <a:ext cx="1690713" cy="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stCxn id="12" idx="3"/>
            <a:endCxn id="18" idx="1"/>
          </p:cNvCxnSpPr>
          <p:nvPr/>
        </p:nvCxnSpPr>
        <p:spPr bwMode="auto">
          <a:xfrm flipV="1">
            <a:off x="5622878" y="5527824"/>
            <a:ext cx="1689104" cy="157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97592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19729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、时间日期函数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1176478" y="1714077"/>
            <a:ext cx="5319855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strtotime()</a:t>
            </a:r>
            <a:r>
              <a:rPr lang="zh-CN" altLang="en-US" sz="2400" dirty="0">
                <a:latin typeface="宋体" panose="02010600030101010101" pitchFamily="2" charset="-122"/>
              </a:rPr>
              <a:t>函数并不能</a:t>
            </a:r>
            <a:r>
              <a:rPr lang="zh-CN" altLang="en-US" sz="2400" dirty="0" smtClean="0">
                <a:latin typeface="宋体" panose="02010600030101010101" pitchFamily="2" charset="-122"/>
              </a:rPr>
              <a:t>保证能识别、转换其</a:t>
            </a:r>
            <a:r>
              <a:rPr lang="zh-CN" altLang="en-US" sz="2400" dirty="0">
                <a:latin typeface="宋体" panose="02010600030101010101" pitchFamily="2" charset="-122"/>
              </a:rPr>
              <a:t>参数中所有的字符串内容，因此需要用户自行检查参数内容，以免出现意想不到的错误。如下例</a:t>
            </a:r>
            <a:r>
              <a:rPr lang="zh-CN" altLang="en-US" sz="2400" dirty="0" smtClean="0">
                <a:latin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$</a:t>
            </a:r>
            <a:r>
              <a:rPr lang="en-US" altLang="zh-CN" sz="2800" dirty="0" err="1">
                <a:solidFill>
                  <a:srgbClr val="FF0000"/>
                </a:solidFill>
              </a:rPr>
              <a:t>dd</a:t>
            </a:r>
            <a:r>
              <a:rPr lang="en-US" altLang="zh-CN" sz="2800" dirty="0">
                <a:solidFill>
                  <a:srgbClr val="FF0000"/>
                </a:solidFill>
              </a:rPr>
              <a:t>=strtotime("two days later");</a:t>
            </a:r>
            <a:endParaRPr lang="zh-CN" altLang="zh-CN" sz="28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5454" y="1144798"/>
            <a:ext cx="218521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strtotime()</a:t>
            </a:r>
            <a:r>
              <a:rPr lang="zh-CN" altLang="zh-CN" sz="2400" dirty="0">
                <a:cs typeface="Times New Roman" panose="02020603050405020304" pitchFamily="18" charset="0"/>
              </a:rPr>
              <a:t>函数</a:t>
            </a:r>
            <a:endParaRPr lang="zh-CN" altLang="en-US" sz="2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41470" y="1144798"/>
            <a:ext cx="959533" cy="1020483"/>
            <a:chOff x="104010" y="1130023"/>
            <a:chExt cx="1705970" cy="1682985"/>
          </a:xfrm>
        </p:grpSpPr>
        <p:sp>
          <p:nvSpPr>
            <p:cNvPr id="22" name="等腰三角形 21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25" name="梯形 24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5"/>
          <a:stretch/>
        </p:blipFill>
        <p:spPr>
          <a:xfrm>
            <a:off x="6841892" y="2527315"/>
            <a:ext cx="4597854" cy="32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8242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176041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、时间日期函数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85158" y="1809611"/>
            <a:ext cx="108624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strtotime()</a:t>
            </a:r>
            <a:r>
              <a:rPr lang="zh-CN" altLang="en-US" sz="2400" dirty="0">
                <a:latin typeface="宋体" panose="02010600030101010101" pitchFamily="2" charset="-122"/>
              </a:rPr>
              <a:t>函数还支持运算符操作。可以在某个日期或时间的基础上，进行前进或后退的计算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158" y="1141470"/>
            <a:ext cx="218521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strtotime()</a:t>
            </a:r>
            <a:r>
              <a:rPr lang="zh-CN" altLang="zh-CN" sz="2400" dirty="0">
                <a:cs typeface="Times New Roman" panose="02020603050405020304" pitchFamily="18" charset="0"/>
              </a:rPr>
              <a:t>函数</a:t>
            </a:r>
            <a:endParaRPr lang="zh-CN" altLang="en-US" sz="2400" dirty="0"/>
          </a:p>
        </p:txBody>
      </p:sp>
      <p:sp>
        <p:nvSpPr>
          <p:cNvPr id="9" name="任意多边形 8"/>
          <p:cNvSpPr/>
          <p:nvPr/>
        </p:nvSpPr>
        <p:spPr>
          <a:xfrm>
            <a:off x="685158" y="3140453"/>
            <a:ext cx="6096000" cy="407818"/>
          </a:xfrm>
          <a:custGeom>
            <a:avLst/>
            <a:gdLst>
              <a:gd name="connsiteX0" fmla="*/ 0 w 6096000"/>
              <a:gd name="connsiteY0" fmla="*/ 67971 h 407818"/>
              <a:gd name="connsiteX1" fmla="*/ 67971 w 6096000"/>
              <a:gd name="connsiteY1" fmla="*/ 0 h 407818"/>
              <a:gd name="connsiteX2" fmla="*/ 6028029 w 6096000"/>
              <a:gd name="connsiteY2" fmla="*/ 0 h 407818"/>
              <a:gd name="connsiteX3" fmla="*/ 6096000 w 6096000"/>
              <a:gd name="connsiteY3" fmla="*/ 67971 h 407818"/>
              <a:gd name="connsiteX4" fmla="*/ 6096000 w 6096000"/>
              <a:gd name="connsiteY4" fmla="*/ 339847 h 407818"/>
              <a:gd name="connsiteX5" fmla="*/ 6028029 w 6096000"/>
              <a:gd name="connsiteY5" fmla="*/ 407818 h 407818"/>
              <a:gd name="connsiteX6" fmla="*/ 67971 w 6096000"/>
              <a:gd name="connsiteY6" fmla="*/ 407818 h 407818"/>
              <a:gd name="connsiteX7" fmla="*/ 0 w 6096000"/>
              <a:gd name="connsiteY7" fmla="*/ 339847 h 407818"/>
              <a:gd name="connsiteX8" fmla="*/ 0 w 6096000"/>
              <a:gd name="connsiteY8" fmla="*/ 67971 h 4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407818">
                <a:moveTo>
                  <a:pt x="0" y="67971"/>
                </a:moveTo>
                <a:cubicBezTo>
                  <a:pt x="0" y="30432"/>
                  <a:pt x="30432" y="0"/>
                  <a:pt x="67971" y="0"/>
                </a:cubicBezTo>
                <a:lnTo>
                  <a:pt x="6028029" y="0"/>
                </a:lnTo>
                <a:cubicBezTo>
                  <a:pt x="6065568" y="0"/>
                  <a:pt x="6096000" y="30432"/>
                  <a:pt x="6096000" y="67971"/>
                </a:cubicBezTo>
                <a:lnTo>
                  <a:pt x="6096000" y="339847"/>
                </a:lnTo>
                <a:cubicBezTo>
                  <a:pt x="6096000" y="377386"/>
                  <a:pt x="6065568" y="407818"/>
                  <a:pt x="6028029" y="407818"/>
                </a:cubicBezTo>
                <a:lnTo>
                  <a:pt x="67971" y="407818"/>
                </a:lnTo>
                <a:cubicBezTo>
                  <a:pt x="30432" y="407818"/>
                  <a:pt x="0" y="377386"/>
                  <a:pt x="0" y="339847"/>
                </a:cubicBezTo>
                <a:lnTo>
                  <a:pt x="0" y="67971"/>
                </a:lnTo>
                <a:close/>
              </a:path>
            </a:pathLst>
          </a:custGeom>
          <a:ln>
            <a:noFill/>
          </a:ln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38" tIns="69438" rIns="69438" bIns="69438" numCol="1" spcCol="1270" anchor="ctr" anchorCtr="0">
            <a:noAutofit/>
          </a:bodyPr>
          <a:lstStyle/>
          <a:p>
            <a:pPr lvl="0" algn="l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sz="2400" kern="1200" dirty="0" smtClean="0"/>
              <a:t>【例</a:t>
            </a:r>
            <a:r>
              <a:rPr lang="en-US" sz="2400" kern="1200" dirty="0" smtClean="0"/>
              <a:t>5-10</a:t>
            </a:r>
            <a:r>
              <a:rPr lang="zh-CN" sz="2400" kern="1200" dirty="0" smtClean="0"/>
              <a:t>】</a:t>
            </a:r>
            <a:endParaRPr lang="zh-CN" sz="2400" kern="1200" dirty="0"/>
          </a:p>
        </p:txBody>
      </p:sp>
      <p:sp>
        <p:nvSpPr>
          <p:cNvPr id="10" name="任意多边形 9"/>
          <p:cNvSpPr/>
          <p:nvPr/>
        </p:nvSpPr>
        <p:spPr>
          <a:xfrm>
            <a:off x="685158" y="3585711"/>
            <a:ext cx="6096000" cy="407818"/>
          </a:xfrm>
          <a:custGeom>
            <a:avLst/>
            <a:gdLst>
              <a:gd name="connsiteX0" fmla="*/ 0 w 6096000"/>
              <a:gd name="connsiteY0" fmla="*/ 67971 h 407818"/>
              <a:gd name="connsiteX1" fmla="*/ 67971 w 6096000"/>
              <a:gd name="connsiteY1" fmla="*/ 0 h 407818"/>
              <a:gd name="connsiteX2" fmla="*/ 6028029 w 6096000"/>
              <a:gd name="connsiteY2" fmla="*/ 0 h 407818"/>
              <a:gd name="connsiteX3" fmla="*/ 6096000 w 6096000"/>
              <a:gd name="connsiteY3" fmla="*/ 67971 h 407818"/>
              <a:gd name="connsiteX4" fmla="*/ 6096000 w 6096000"/>
              <a:gd name="connsiteY4" fmla="*/ 339847 h 407818"/>
              <a:gd name="connsiteX5" fmla="*/ 6028029 w 6096000"/>
              <a:gd name="connsiteY5" fmla="*/ 407818 h 407818"/>
              <a:gd name="connsiteX6" fmla="*/ 67971 w 6096000"/>
              <a:gd name="connsiteY6" fmla="*/ 407818 h 407818"/>
              <a:gd name="connsiteX7" fmla="*/ 0 w 6096000"/>
              <a:gd name="connsiteY7" fmla="*/ 339847 h 407818"/>
              <a:gd name="connsiteX8" fmla="*/ 0 w 6096000"/>
              <a:gd name="connsiteY8" fmla="*/ 67971 h 4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407818">
                <a:moveTo>
                  <a:pt x="0" y="67971"/>
                </a:moveTo>
                <a:cubicBezTo>
                  <a:pt x="0" y="30432"/>
                  <a:pt x="30432" y="0"/>
                  <a:pt x="67971" y="0"/>
                </a:cubicBezTo>
                <a:lnTo>
                  <a:pt x="6028029" y="0"/>
                </a:lnTo>
                <a:cubicBezTo>
                  <a:pt x="6065568" y="0"/>
                  <a:pt x="6096000" y="30432"/>
                  <a:pt x="6096000" y="67971"/>
                </a:cubicBezTo>
                <a:lnTo>
                  <a:pt x="6096000" y="339847"/>
                </a:lnTo>
                <a:cubicBezTo>
                  <a:pt x="6096000" y="377386"/>
                  <a:pt x="6065568" y="407818"/>
                  <a:pt x="6028029" y="407818"/>
                </a:cubicBezTo>
                <a:lnTo>
                  <a:pt x="67971" y="407818"/>
                </a:lnTo>
                <a:cubicBezTo>
                  <a:pt x="30432" y="407818"/>
                  <a:pt x="0" y="377386"/>
                  <a:pt x="0" y="339847"/>
                </a:cubicBezTo>
                <a:lnTo>
                  <a:pt x="0" y="67971"/>
                </a:lnTo>
                <a:close/>
              </a:path>
            </a:pathLst>
          </a:custGeom>
          <a:ln>
            <a:noFill/>
          </a:ln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38" tIns="69438" rIns="69438" bIns="69438" numCol="1" spcCol="1270" anchor="ctr" anchorCtr="0">
            <a:noAutofit/>
          </a:bodyPr>
          <a:lstStyle/>
          <a:p>
            <a:pPr lvl="0" algn="l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smtClean="0"/>
              <a:t>&lt;?php</a:t>
            </a:r>
            <a:endParaRPr lang="zh-CN" sz="2400" kern="1200"/>
          </a:p>
        </p:txBody>
      </p:sp>
      <p:sp>
        <p:nvSpPr>
          <p:cNvPr id="11" name="任意多边形 10"/>
          <p:cNvSpPr/>
          <p:nvPr/>
        </p:nvSpPr>
        <p:spPr>
          <a:xfrm>
            <a:off x="1162831" y="4030969"/>
            <a:ext cx="5360799" cy="407818"/>
          </a:xfrm>
          <a:custGeom>
            <a:avLst/>
            <a:gdLst>
              <a:gd name="connsiteX0" fmla="*/ 0 w 6096000"/>
              <a:gd name="connsiteY0" fmla="*/ 67971 h 407818"/>
              <a:gd name="connsiteX1" fmla="*/ 67971 w 6096000"/>
              <a:gd name="connsiteY1" fmla="*/ 0 h 407818"/>
              <a:gd name="connsiteX2" fmla="*/ 6028029 w 6096000"/>
              <a:gd name="connsiteY2" fmla="*/ 0 h 407818"/>
              <a:gd name="connsiteX3" fmla="*/ 6096000 w 6096000"/>
              <a:gd name="connsiteY3" fmla="*/ 67971 h 407818"/>
              <a:gd name="connsiteX4" fmla="*/ 6096000 w 6096000"/>
              <a:gd name="connsiteY4" fmla="*/ 339847 h 407818"/>
              <a:gd name="connsiteX5" fmla="*/ 6028029 w 6096000"/>
              <a:gd name="connsiteY5" fmla="*/ 407818 h 407818"/>
              <a:gd name="connsiteX6" fmla="*/ 67971 w 6096000"/>
              <a:gd name="connsiteY6" fmla="*/ 407818 h 407818"/>
              <a:gd name="connsiteX7" fmla="*/ 0 w 6096000"/>
              <a:gd name="connsiteY7" fmla="*/ 339847 h 407818"/>
              <a:gd name="connsiteX8" fmla="*/ 0 w 6096000"/>
              <a:gd name="connsiteY8" fmla="*/ 67971 h 4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407818">
                <a:moveTo>
                  <a:pt x="0" y="67971"/>
                </a:moveTo>
                <a:cubicBezTo>
                  <a:pt x="0" y="30432"/>
                  <a:pt x="30432" y="0"/>
                  <a:pt x="67971" y="0"/>
                </a:cubicBezTo>
                <a:lnTo>
                  <a:pt x="6028029" y="0"/>
                </a:lnTo>
                <a:cubicBezTo>
                  <a:pt x="6065568" y="0"/>
                  <a:pt x="6096000" y="30432"/>
                  <a:pt x="6096000" y="67971"/>
                </a:cubicBezTo>
                <a:lnTo>
                  <a:pt x="6096000" y="339847"/>
                </a:lnTo>
                <a:cubicBezTo>
                  <a:pt x="6096000" y="377386"/>
                  <a:pt x="6065568" y="407818"/>
                  <a:pt x="6028029" y="407818"/>
                </a:cubicBezTo>
                <a:lnTo>
                  <a:pt x="67971" y="407818"/>
                </a:lnTo>
                <a:cubicBezTo>
                  <a:pt x="30432" y="407818"/>
                  <a:pt x="0" y="377386"/>
                  <a:pt x="0" y="339847"/>
                </a:cubicBezTo>
                <a:lnTo>
                  <a:pt x="0" y="67971"/>
                </a:lnTo>
                <a:close/>
              </a:path>
            </a:pathLst>
          </a:custGeom>
          <a:ln>
            <a:noFill/>
          </a:ln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38" tIns="69438" rIns="69438" bIns="69438" numCol="1" spcCol="1270" anchor="ctr" anchorCtr="0">
            <a:noAutofit/>
          </a:bodyPr>
          <a:lstStyle/>
          <a:p>
            <a:pPr lvl="0" defTabSz="577850">
              <a:lnSpc>
                <a:spcPct val="90000"/>
              </a:lnSpc>
              <a:spcAft>
                <a:spcPct val="350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$d1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804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strtotime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"today +2 days"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sz="2400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1162831" y="4476227"/>
            <a:ext cx="5360799" cy="407818"/>
          </a:xfrm>
          <a:custGeom>
            <a:avLst/>
            <a:gdLst>
              <a:gd name="connsiteX0" fmla="*/ 0 w 6096000"/>
              <a:gd name="connsiteY0" fmla="*/ 67971 h 407818"/>
              <a:gd name="connsiteX1" fmla="*/ 67971 w 6096000"/>
              <a:gd name="connsiteY1" fmla="*/ 0 h 407818"/>
              <a:gd name="connsiteX2" fmla="*/ 6028029 w 6096000"/>
              <a:gd name="connsiteY2" fmla="*/ 0 h 407818"/>
              <a:gd name="connsiteX3" fmla="*/ 6096000 w 6096000"/>
              <a:gd name="connsiteY3" fmla="*/ 67971 h 407818"/>
              <a:gd name="connsiteX4" fmla="*/ 6096000 w 6096000"/>
              <a:gd name="connsiteY4" fmla="*/ 339847 h 407818"/>
              <a:gd name="connsiteX5" fmla="*/ 6028029 w 6096000"/>
              <a:gd name="connsiteY5" fmla="*/ 407818 h 407818"/>
              <a:gd name="connsiteX6" fmla="*/ 67971 w 6096000"/>
              <a:gd name="connsiteY6" fmla="*/ 407818 h 407818"/>
              <a:gd name="connsiteX7" fmla="*/ 0 w 6096000"/>
              <a:gd name="connsiteY7" fmla="*/ 339847 h 407818"/>
              <a:gd name="connsiteX8" fmla="*/ 0 w 6096000"/>
              <a:gd name="connsiteY8" fmla="*/ 67971 h 4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407818">
                <a:moveTo>
                  <a:pt x="0" y="67971"/>
                </a:moveTo>
                <a:cubicBezTo>
                  <a:pt x="0" y="30432"/>
                  <a:pt x="30432" y="0"/>
                  <a:pt x="67971" y="0"/>
                </a:cubicBezTo>
                <a:lnTo>
                  <a:pt x="6028029" y="0"/>
                </a:lnTo>
                <a:cubicBezTo>
                  <a:pt x="6065568" y="0"/>
                  <a:pt x="6096000" y="30432"/>
                  <a:pt x="6096000" y="67971"/>
                </a:cubicBezTo>
                <a:lnTo>
                  <a:pt x="6096000" y="339847"/>
                </a:lnTo>
                <a:cubicBezTo>
                  <a:pt x="6096000" y="377386"/>
                  <a:pt x="6065568" y="407818"/>
                  <a:pt x="6028029" y="407818"/>
                </a:cubicBezTo>
                <a:lnTo>
                  <a:pt x="67971" y="407818"/>
                </a:lnTo>
                <a:cubicBezTo>
                  <a:pt x="30432" y="407818"/>
                  <a:pt x="0" y="377386"/>
                  <a:pt x="0" y="339847"/>
                </a:cubicBezTo>
                <a:lnTo>
                  <a:pt x="0" y="67971"/>
                </a:lnTo>
                <a:close/>
              </a:path>
            </a:pathLst>
          </a:custGeom>
          <a:ln>
            <a:noFill/>
          </a:ln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38" tIns="69438" rIns="69438" bIns="69438" numCol="1" spcCol="1270" anchor="ctr" anchorCtr="0">
            <a:noAutofit/>
          </a:bodyPr>
          <a:lstStyle/>
          <a:p>
            <a:pPr lvl="0" defTabSz="577850">
              <a:lnSpc>
                <a:spcPct val="90000"/>
              </a:lnSpc>
              <a:spcAft>
                <a:spcPct val="35000"/>
              </a:spcAft>
            </a:pPr>
            <a:r>
              <a:rPr lang="zh-CN" altLang="zh-CN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$d2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804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strtotime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"+1 week"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sz="2400" kern="1200" dirty="0"/>
          </a:p>
        </p:txBody>
      </p:sp>
      <p:sp>
        <p:nvSpPr>
          <p:cNvPr id="13" name="矩形 12"/>
          <p:cNvSpPr/>
          <p:nvPr/>
        </p:nvSpPr>
        <p:spPr>
          <a:xfrm>
            <a:off x="1162831" y="4921485"/>
            <a:ext cx="5360799" cy="407818"/>
          </a:xfrm>
          <a:prstGeom prst="rect">
            <a:avLst/>
          </a:prstGeom>
          <a:ln>
            <a:solidFill>
              <a:srgbClr val="FF00FF"/>
            </a:solidFill>
          </a:ln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38" tIns="69438" rIns="69438" bIns="69438" numCol="1" spcCol="1270" anchor="ctr" anchorCtr="0">
            <a:noAutofit/>
          </a:bodyPr>
          <a:lstStyle/>
          <a:p>
            <a:pPr lvl="0" defTabSz="577850">
              <a:lnSpc>
                <a:spcPct val="90000"/>
              </a:lnSpc>
              <a:spcAft>
                <a:spcPct val="35000"/>
              </a:spcAft>
            </a:pPr>
            <a:r>
              <a:rPr lang="en-US" altLang="zh-CN" sz="2400" dirty="0">
                <a:solidFill>
                  <a:srgbClr val="00804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echo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今天是</a:t>
            </a:r>
            <a:r>
              <a:rPr lang="en-US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solidFill>
                  <a:srgbClr val="00804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date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"Y-m-d"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"&lt;</a:t>
            </a:r>
            <a:r>
              <a:rPr lang="en-US" altLang="zh-CN" sz="2400" dirty="0" err="1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&gt;"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sz="2400" kern="1200" dirty="0"/>
          </a:p>
        </p:txBody>
      </p:sp>
      <p:sp>
        <p:nvSpPr>
          <p:cNvPr id="14" name="矩形 13"/>
          <p:cNvSpPr/>
          <p:nvPr/>
        </p:nvSpPr>
        <p:spPr>
          <a:xfrm>
            <a:off x="1162831" y="5366744"/>
            <a:ext cx="5360799" cy="407818"/>
          </a:xfrm>
          <a:prstGeom prst="rect">
            <a:avLst/>
          </a:prstGeom>
          <a:ln>
            <a:solidFill>
              <a:srgbClr val="FF00FF"/>
            </a:solidFill>
          </a:ln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38" tIns="69438" rIns="69438" bIns="69438" numCol="1" spcCol="1270" anchor="ctr" anchorCtr="0">
            <a:noAutofit/>
          </a:bodyPr>
          <a:lstStyle/>
          <a:p>
            <a:pPr lvl="0" defTabSz="577850">
              <a:lnSpc>
                <a:spcPct val="90000"/>
              </a:lnSpc>
              <a:spcAft>
                <a:spcPct val="35000"/>
              </a:spcAft>
            </a:pPr>
            <a:r>
              <a:rPr lang="en-US" altLang="zh-CN" sz="2400" dirty="0">
                <a:solidFill>
                  <a:srgbClr val="00804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echo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后天是</a:t>
            </a:r>
            <a:r>
              <a:rPr lang="en-US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solidFill>
                  <a:srgbClr val="00804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date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"Y-m-d"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$d1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"&lt;</a:t>
            </a:r>
            <a:r>
              <a:rPr lang="en-US" altLang="zh-CN" sz="2400" dirty="0" err="1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&gt;"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sz="2400" kern="1200" dirty="0"/>
          </a:p>
        </p:txBody>
      </p:sp>
      <p:sp>
        <p:nvSpPr>
          <p:cNvPr id="15" name="矩形 14"/>
          <p:cNvSpPr/>
          <p:nvPr/>
        </p:nvSpPr>
        <p:spPr>
          <a:xfrm>
            <a:off x="1162831" y="5812002"/>
            <a:ext cx="5360799" cy="407818"/>
          </a:xfrm>
          <a:prstGeom prst="rect">
            <a:avLst/>
          </a:prstGeom>
          <a:ln>
            <a:solidFill>
              <a:srgbClr val="FF00FF"/>
            </a:solidFill>
          </a:ln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38" tIns="69438" rIns="69438" bIns="69438" numCol="1" spcCol="1270" anchor="ctr" anchorCtr="0">
            <a:noAutofit/>
          </a:bodyPr>
          <a:lstStyle/>
          <a:p>
            <a:pPr lvl="0" defTabSz="577850">
              <a:lnSpc>
                <a:spcPct val="90000"/>
              </a:lnSpc>
              <a:spcAft>
                <a:spcPct val="35000"/>
              </a:spcAft>
            </a:pPr>
            <a:r>
              <a:rPr lang="en-US" altLang="zh-CN" sz="2400" dirty="0">
                <a:solidFill>
                  <a:srgbClr val="00804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echo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一周以后是</a:t>
            </a:r>
            <a:r>
              <a:rPr lang="en-US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solidFill>
                  <a:srgbClr val="00804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date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C4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"Y-m-d"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$d2</a:t>
            </a:r>
            <a:r>
              <a:rPr lang="en-US" altLang="zh-CN" sz="2400" dirty="0">
                <a:solidFill>
                  <a:srgbClr val="8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sz="2400" kern="1200" dirty="0"/>
          </a:p>
        </p:txBody>
      </p:sp>
      <p:sp>
        <p:nvSpPr>
          <p:cNvPr id="16" name="任意多边形 15"/>
          <p:cNvSpPr/>
          <p:nvPr/>
        </p:nvSpPr>
        <p:spPr>
          <a:xfrm>
            <a:off x="685158" y="6257260"/>
            <a:ext cx="6096000" cy="407818"/>
          </a:xfrm>
          <a:custGeom>
            <a:avLst/>
            <a:gdLst>
              <a:gd name="connsiteX0" fmla="*/ 0 w 6096000"/>
              <a:gd name="connsiteY0" fmla="*/ 67971 h 407818"/>
              <a:gd name="connsiteX1" fmla="*/ 67971 w 6096000"/>
              <a:gd name="connsiteY1" fmla="*/ 0 h 407818"/>
              <a:gd name="connsiteX2" fmla="*/ 6028029 w 6096000"/>
              <a:gd name="connsiteY2" fmla="*/ 0 h 407818"/>
              <a:gd name="connsiteX3" fmla="*/ 6096000 w 6096000"/>
              <a:gd name="connsiteY3" fmla="*/ 67971 h 407818"/>
              <a:gd name="connsiteX4" fmla="*/ 6096000 w 6096000"/>
              <a:gd name="connsiteY4" fmla="*/ 339847 h 407818"/>
              <a:gd name="connsiteX5" fmla="*/ 6028029 w 6096000"/>
              <a:gd name="connsiteY5" fmla="*/ 407818 h 407818"/>
              <a:gd name="connsiteX6" fmla="*/ 67971 w 6096000"/>
              <a:gd name="connsiteY6" fmla="*/ 407818 h 407818"/>
              <a:gd name="connsiteX7" fmla="*/ 0 w 6096000"/>
              <a:gd name="connsiteY7" fmla="*/ 339847 h 407818"/>
              <a:gd name="connsiteX8" fmla="*/ 0 w 6096000"/>
              <a:gd name="connsiteY8" fmla="*/ 67971 h 4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407818">
                <a:moveTo>
                  <a:pt x="0" y="67971"/>
                </a:moveTo>
                <a:cubicBezTo>
                  <a:pt x="0" y="30432"/>
                  <a:pt x="30432" y="0"/>
                  <a:pt x="67971" y="0"/>
                </a:cubicBezTo>
                <a:lnTo>
                  <a:pt x="6028029" y="0"/>
                </a:lnTo>
                <a:cubicBezTo>
                  <a:pt x="6065568" y="0"/>
                  <a:pt x="6096000" y="30432"/>
                  <a:pt x="6096000" y="67971"/>
                </a:cubicBezTo>
                <a:lnTo>
                  <a:pt x="6096000" y="339847"/>
                </a:lnTo>
                <a:cubicBezTo>
                  <a:pt x="6096000" y="377386"/>
                  <a:pt x="6065568" y="407818"/>
                  <a:pt x="6028029" y="407818"/>
                </a:cubicBezTo>
                <a:lnTo>
                  <a:pt x="67971" y="407818"/>
                </a:lnTo>
                <a:cubicBezTo>
                  <a:pt x="30432" y="407818"/>
                  <a:pt x="0" y="377386"/>
                  <a:pt x="0" y="339847"/>
                </a:cubicBezTo>
                <a:lnTo>
                  <a:pt x="0" y="67971"/>
                </a:lnTo>
                <a:close/>
              </a:path>
            </a:pathLst>
          </a:custGeom>
          <a:ln>
            <a:noFill/>
          </a:ln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38" tIns="69438" rIns="69438" bIns="69438" numCol="1" spcCol="1270" anchor="ctr" anchorCtr="0">
            <a:noAutofit/>
          </a:bodyPr>
          <a:lstStyle/>
          <a:p>
            <a:pPr lvl="0" algn="l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smtClean="0"/>
              <a:t>?&gt;</a:t>
            </a:r>
            <a:endParaRPr lang="zh-CN" sz="2400" kern="1200"/>
          </a:p>
        </p:txBody>
      </p:sp>
      <p:sp>
        <p:nvSpPr>
          <p:cNvPr id="6" name="文本框 5"/>
          <p:cNvSpPr txBox="1"/>
          <p:nvPr/>
        </p:nvSpPr>
        <p:spPr>
          <a:xfrm>
            <a:off x="8557933" y="4867638"/>
            <a:ext cx="276810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2017-02-01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557932" y="5339448"/>
            <a:ext cx="276810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2017-02-03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557932" y="5812002"/>
            <a:ext cx="276810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2017-02-08</a:t>
            </a:r>
            <a:endParaRPr lang="zh-CN" altLang="en-US" sz="2400" dirty="0"/>
          </a:p>
        </p:txBody>
      </p:sp>
      <p:cxnSp>
        <p:nvCxnSpPr>
          <p:cNvPr id="20" name="直接箭头连接符 19"/>
          <p:cNvCxnSpPr>
            <a:stCxn id="13" idx="3"/>
            <a:endCxn id="6" idx="1"/>
          </p:cNvCxnSpPr>
          <p:nvPr/>
        </p:nvCxnSpPr>
        <p:spPr bwMode="auto">
          <a:xfrm flipV="1">
            <a:off x="6523630" y="5098471"/>
            <a:ext cx="2034303" cy="269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stCxn id="14" idx="3"/>
            <a:endCxn id="17" idx="1"/>
          </p:cNvCxnSpPr>
          <p:nvPr/>
        </p:nvCxnSpPr>
        <p:spPr bwMode="auto">
          <a:xfrm flipV="1">
            <a:off x="6523630" y="5570281"/>
            <a:ext cx="2034302" cy="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stCxn id="15" idx="3"/>
            <a:endCxn id="18" idx="1"/>
          </p:cNvCxnSpPr>
          <p:nvPr/>
        </p:nvCxnSpPr>
        <p:spPr bwMode="auto">
          <a:xfrm>
            <a:off x="6523630" y="6015911"/>
            <a:ext cx="2034302" cy="26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7188665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19729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、时间日期函数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85158" y="1809611"/>
            <a:ext cx="5756585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checkdate()</a:t>
            </a:r>
            <a:r>
              <a:rPr lang="zh-CN" altLang="en-US" sz="2400" dirty="0">
                <a:latin typeface="宋体" panose="02010600030101010101" pitchFamily="2" charset="-122"/>
              </a:rPr>
              <a:t>函数用于检查一个日期是否属于有效日期，但不检查时间。其语法格式如下：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dirty="0" err="1">
                <a:solidFill>
                  <a:srgbClr val="FF0000"/>
                </a:solidFill>
                <a:latin typeface="+mn-lt"/>
              </a:rPr>
              <a:t>checkdate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</a:rPr>
              <a:t>month,day,year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其中，</a:t>
            </a:r>
            <a:r>
              <a:rPr lang="en-US" altLang="zh-CN" sz="2400" dirty="0">
                <a:latin typeface="宋体" panose="02010600030101010101" pitchFamily="2" charset="-122"/>
              </a:rPr>
              <a:t>month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day</a:t>
            </a:r>
            <a:r>
              <a:rPr lang="zh-CN" altLang="en-US" sz="2400" dirty="0">
                <a:latin typeface="宋体" panose="02010600030101010101" pitchFamily="2" charset="-122"/>
              </a:rPr>
              <a:t>与</a:t>
            </a:r>
            <a:r>
              <a:rPr lang="en-US" altLang="zh-CN" sz="2400" dirty="0">
                <a:latin typeface="宋体" panose="02010600030101010101" pitchFamily="2" charset="-122"/>
              </a:rPr>
              <a:t>year</a:t>
            </a:r>
            <a:r>
              <a:rPr lang="zh-CN" altLang="en-US" sz="2400" dirty="0">
                <a:latin typeface="宋体" panose="02010600030101010101" pitchFamily="2" charset="-122"/>
              </a:rPr>
              <a:t>三个参数都是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整型</a:t>
            </a:r>
            <a:r>
              <a:rPr lang="zh-CN" altLang="en-US" sz="2400" dirty="0">
                <a:latin typeface="宋体" panose="02010600030101010101" pitchFamily="2" charset="-122"/>
              </a:rPr>
              <a:t>。如果参数中的值属于有效日期，函数返回</a:t>
            </a:r>
            <a:r>
              <a:rPr lang="en-US" altLang="zh-CN" sz="2400" dirty="0">
                <a:latin typeface="宋体" panose="02010600030101010101" pitchFamily="2" charset="-122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</a:rPr>
              <a:t>，否则返回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158" y="1233840"/>
            <a:ext cx="2392001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altLang="zh-CN" sz="2400" dirty="0" err="1" smtClean="0">
                <a:cs typeface="Times New Roman" panose="02020603050405020304" pitchFamily="18" charset="0"/>
              </a:rPr>
              <a:t>checktime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cs typeface="Times New Roman" panose="02020603050405020304" pitchFamily="18" charset="0"/>
              </a:rPr>
              <a:t>函数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20" y="1695505"/>
            <a:ext cx="4210018" cy="49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5270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14298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、时间日期函数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85158" y="2071145"/>
            <a:ext cx="5756585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355600">
              <a:spcAft>
                <a:spcPts val="0"/>
              </a:spcAft>
            </a:pPr>
            <a:r>
              <a:rPr lang="en-US" altLang="zh-CN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【</a:t>
            </a:r>
            <a:r>
              <a:rPr lang="zh-CN" altLang="zh-CN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5-11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】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zh-CN" altLang="zh-CN" sz="2400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32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$y</a:t>
            </a:r>
            <a:r>
              <a:rPr lang="en-US" altLang="zh-CN" sz="2400" dirty="0">
                <a:solidFill>
                  <a:srgbClr val="8000FF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400" dirty="0">
                <a:solidFill>
                  <a:srgbClr val="FF8000"/>
                </a:solidFill>
                <a:latin typeface="+mn-lt"/>
                <a:cs typeface="Courier New" panose="02070309020205020404" pitchFamily="49" charset="0"/>
              </a:rPr>
              <a:t>2017</a:t>
            </a:r>
            <a:r>
              <a:rPr lang="en-US" altLang="zh-CN" sz="2400" dirty="0">
                <a:solidFill>
                  <a:srgbClr val="8000FF"/>
                </a:solidFill>
                <a:latin typeface="+mn-lt"/>
                <a:cs typeface="Courier New" panose="02070309020205020404" pitchFamily="49" charset="0"/>
              </a:rPr>
              <a:t>;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solidFill>
                  <a:srgbClr val="808080"/>
                </a:solidFill>
                <a:latin typeface="+mn-lt"/>
                <a:cs typeface="Courier New" panose="02070309020205020404" pitchFamily="49" charset="0"/>
              </a:rPr>
              <a:t>//</a:t>
            </a:r>
            <a:r>
              <a:rPr lang="zh-CN" altLang="zh-CN" sz="2400" dirty="0" smtClean="0">
                <a:solidFill>
                  <a:srgbClr val="808080"/>
                </a:solidFill>
                <a:latin typeface="+mn-lt"/>
                <a:cs typeface="Courier New" panose="02070309020205020404" pitchFamily="49" charset="0"/>
              </a:rPr>
              <a:t>年份</a:t>
            </a:r>
            <a:endParaRPr lang="zh-CN" altLang="zh-CN" sz="2400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32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4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m</a:t>
            </a:r>
            <a:r>
              <a:rPr lang="en-US" altLang="zh-CN" sz="2400" dirty="0" smtClean="0">
                <a:solidFill>
                  <a:srgbClr val="8000FF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400" dirty="0" smtClean="0">
                <a:solidFill>
                  <a:srgbClr val="FF8000"/>
                </a:solidFill>
                <a:latin typeface="+mn-lt"/>
                <a:cs typeface="Courier New" panose="02070309020205020404" pitchFamily="49" charset="0"/>
              </a:rPr>
              <a:t>2</a:t>
            </a:r>
            <a:r>
              <a:rPr lang="en-US" altLang="zh-CN" sz="2400" dirty="0">
                <a:solidFill>
                  <a:srgbClr val="8000FF"/>
                </a:solidFill>
                <a:latin typeface="+mn-lt"/>
                <a:cs typeface="Courier New" panose="02070309020205020404" pitchFamily="49" charset="0"/>
              </a:rPr>
              <a:t>;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     </a:t>
            </a:r>
            <a:r>
              <a:rPr lang="en-US" altLang="zh-CN" sz="2400" dirty="0">
                <a:solidFill>
                  <a:srgbClr val="808080"/>
                </a:solidFill>
                <a:latin typeface="+mn-lt"/>
                <a:cs typeface="Courier New" panose="02070309020205020404" pitchFamily="49" charset="0"/>
              </a:rPr>
              <a:t>//</a:t>
            </a:r>
            <a:r>
              <a:rPr lang="zh-CN" altLang="zh-CN" sz="2400" dirty="0">
                <a:solidFill>
                  <a:srgbClr val="808080"/>
                </a:solidFill>
                <a:latin typeface="+mn-lt"/>
                <a:cs typeface="Courier New" panose="02070309020205020404" pitchFamily="49" charset="0"/>
              </a:rPr>
              <a:t>月份</a:t>
            </a:r>
            <a:r>
              <a:rPr lang="en-US" altLang="zh-CN" sz="2400" dirty="0">
                <a:solidFill>
                  <a:srgbClr val="808080"/>
                </a:solidFill>
                <a:latin typeface="+mn-lt"/>
                <a:cs typeface="Courier New" panose="02070309020205020404" pitchFamily="49" charset="0"/>
              </a:rPr>
              <a:t>2</a:t>
            </a:r>
            <a:endParaRPr lang="zh-CN" altLang="zh-CN" sz="2400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32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</a:t>
            </a:r>
            <a:r>
              <a:rPr lang="en-US" altLang="zh-CN" sz="2400" dirty="0">
                <a:solidFill>
                  <a:srgbClr val="8000FF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400" dirty="0">
                <a:solidFill>
                  <a:srgbClr val="FF8000"/>
                </a:solidFill>
                <a:latin typeface="+mn-lt"/>
                <a:cs typeface="Courier New" panose="02070309020205020404" pitchFamily="49" charset="0"/>
              </a:rPr>
              <a:t>30</a:t>
            </a:r>
            <a:r>
              <a:rPr lang="en-US" altLang="zh-CN" sz="2400" dirty="0">
                <a:solidFill>
                  <a:srgbClr val="8000FF"/>
                </a:solidFill>
                <a:latin typeface="+mn-lt"/>
                <a:cs typeface="Courier New" panose="02070309020205020404" pitchFamily="49" charset="0"/>
              </a:rPr>
              <a:t>;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     </a:t>
            </a:r>
            <a:r>
              <a:rPr lang="en-US" altLang="zh-CN" sz="2400" dirty="0">
                <a:solidFill>
                  <a:srgbClr val="808080"/>
                </a:solidFill>
                <a:latin typeface="+mn-lt"/>
                <a:cs typeface="Courier New" panose="02070309020205020404" pitchFamily="49" charset="0"/>
              </a:rPr>
              <a:t>//</a:t>
            </a:r>
            <a:r>
              <a:rPr lang="zh-CN" altLang="zh-CN" sz="2400" dirty="0">
                <a:solidFill>
                  <a:srgbClr val="808080"/>
                </a:solidFill>
                <a:latin typeface="+mn-lt"/>
                <a:cs typeface="Courier New" panose="02070309020205020404" pitchFamily="49" charset="0"/>
              </a:rPr>
              <a:t>日</a:t>
            </a:r>
            <a:endParaRPr lang="zh-CN" altLang="zh-CN" sz="2400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32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if</a:t>
            </a:r>
            <a:r>
              <a:rPr lang="en-US" altLang="zh-CN" sz="2400" dirty="0">
                <a:solidFill>
                  <a:srgbClr val="8000FF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checkdate</a:t>
            </a:r>
            <a:r>
              <a:rPr lang="en-US" altLang="zh-CN" sz="2400" dirty="0">
                <a:solidFill>
                  <a:srgbClr val="8000FF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4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m</a:t>
            </a:r>
            <a:r>
              <a:rPr lang="en-US" altLang="zh-CN" sz="2400" dirty="0" err="1" smtClean="0">
                <a:solidFill>
                  <a:srgbClr val="8000FF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zh-CN" sz="24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4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d</a:t>
            </a:r>
            <a:r>
              <a:rPr lang="en-US" altLang="zh-CN" sz="2400" dirty="0" err="1">
                <a:solidFill>
                  <a:srgbClr val="8000FF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zh-CN" sz="24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$y</a:t>
            </a:r>
            <a:r>
              <a:rPr lang="en-US" altLang="zh-CN" sz="2400" dirty="0">
                <a:solidFill>
                  <a:srgbClr val="8000FF"/>
                </a:solidFill>
                <a:latin typeface="+mn-lt"/>
                <a:cs typeface="Courier New" panose="02070309020205020404" pitchFamily="49" charset="0"/>
              </a:rPr>
              <a:t>))</a:t>
            </a:r>
            <a:endParaRPr lang="zh-CN" altLang="zh-CN" sz="2400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32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echo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"</a:t>
            </a:r>
            <a:r>
              <a:rPr lang="zh-CN" altLang="zh-CN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合法</a:t>
            </a:r>
            <a:r>
              <a:rPr lang="zh-CN" altLang="zh-CN" sz="2400" dirty="0" smtClean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日期</a:t>
            </a:r>
            <a:r>
              <a:rPr lang="en-US" altLang="zh-CN" sz="2400" dirty="0" smtClean="0">
                <a:solidFill>
                  <a:srgbClr val="8000FF"/>
                </a:solidFill>
                <a:latin typeface="+mn-lt"/>
                <a:cs typeface="Courier New" panose="02070309020205020404" pitchFamily="49" charset="0"/>
              </a:rPr>
              <a:t>;</a:t>
            </a:r>
            <a:endParaRPr lang="zh-CN" altLang="zh-CN" sz="2400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32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else</a:t>
            </a:r>
            <a:endParaRPr lang="zh-CN" altLang="zh-CN" sz="2400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32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echo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"</a:t>
            </a:r>
            <a:r>
              <a:rPr lang="zh-CN" altLang="zh-CN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无效</a:t>
            </a:r>
            <a:r>
              <a:rPr lang="zh-CN" altLang="zh-CN" sz="2400" dirty="0" smtClean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日期</a:t>
            </a:r>
            <a:r>
              <a:rPr lang="en-US" altLang="zh-CN" sz="2400" dirty="0" smtClean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"</a:t>
            </a:r>
            <a:r>
              <a:rPr lang="en-US" altLang="zh-CN" sz="2400" dirty="0" smtClean="0">
                <a:solidFill>
                  <a:srgbClr val="8000FF"/>
                </a:solidFill>
                <a:latin typeface="+mn-lt"/>
                <a:cs typeface="Courier New" panose="02070309020205020404" pitchFamily="49" charset="0"/>
              </a:rPr>
              <a:t>;</a:t>
            </a:r>
            <a:endParaRPr lang="zh-CN" altLang="zh-CN" sz="2400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32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zh-CN" altLang="zh-CN" sz="2400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158" y="1233840"/>
            <a:ext cx="2392001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altLang="zh-CN" sz="2400" dirty="0" err="1" smtClean="0">
                <a:cs typeface="Times New Roman" panose="02020603050405020304" pitchFamily="18" charset="0"/>
              </a:rPr>
              <a:t>checktime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cs typeface="Times New Roman" panose="02020603050405020304" pitchFamily="18" charset="0"/>
              </a:rPr>
              <a:t>函数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479" y="1354311"/>
            <a:ext cx="4415554" cy="53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0471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任意多边形 14"/>
          <p:cNvSpPr>
            <a:spLocks noChangeArrowheads="1"/>
          </p:cNvSpPr>
          <p:nvPr/>
        </p:nvSpPr>
        <p:spPr bwMode="auto">
          <a:xfrm rot="5400000">
            <a:off x="-2478881" y="2478881"/>
            <a:ext cx="6858000" cy="1900238"/>
          </a:xfrm>
          <a:custGeom>
            <a:avLst/>
            <a:gdLst>
              <a:gd name="T0" fmla="*/ 761999 w 6858000"/>
              <a:gd name="T1" fmla="*/ 870528 h 2394857"/>
              <a:gd name="T2" fmla="*/ 1691081 w 6858000"/>
              <a:gd name="T3" fmla="*/ 83 h 2394857"/>
              <a:gd name="T4" fmla="*/ 5166920 w 6858000"/>
              <a:gd name="T5" fmla="*/ 83 h 2394857"/>
              <a:gd name="T6" fmla="*/ 6096001 w 6858000"/>
              <a:gd name="T7" fmla="*/ 870528 h 2394857"/>
              <a:gd name="T8" fmla="*/ 0 w 6858000"/>
              <a:gd name="T9" fmla="*/ 2393950 h 2394857"/>
              <a:gd name="T10" fmla="*/ 0 w 6858000"/>
              <a:gd name="T11" fmla="*/ 870529 h 2394857"/>
              <a:gd name="T12" fmla="*/ 6858000 w 6858000"/>
              <a:gd name="T13" fmla="*/ 870529 h 2394857"/>
              <a:gd name="T14" fmla="*/ 6858000 w 6858000"/>
              <a:gd name="T15" fmla="*/ 2393950 h 23948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858000"/>
              <a:gd name="T25" fmla="*/ 0 h 2394857"/>
              <a:gd name="T26" fmla="*/ 6858000 w 6858000"/>
              <a:gd name="T27" fmla="*/ 2394857 h 239485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858000" h="2394857">
                <a:moveTo>
                  <a:pt x="761999" y="870858"/>
                </a:moveTo>
                <a:cubicBezTo>
                  <a:pt x="1316531" y="631447"/>
                  <a:pt x="1066594" y="-8391"/>
                  <a:pt x="1691081" y="83"/>
                </a:cubicBezTo>
                <a:lnTo>
                  <a:pt x="5166920" y="83"/>
                </a:lnTo>
                <a:cubicBezTo>
                  <a:pt x="5826383" y="-2035"/>
                  <a:pt x="5523980" y="612379"/>
                  <a:pt x="6096001" y="870858"/>
                </a:cubicBezTo>
                <a:lnTo>
                  <a:pt x="761999" y="870858"/>
                </a:lnTo>
                <a:close/>
                <a:moveTo>
                  <a:pt x="0" y="2394857"/>
                </a:moveTo>
                <a:lnTo>
                  <a:pt x="0" y="870859"/>
                </a:lnTo>
                <a:lnTo>
                  <a:pt x="6858000" y="870859"/>
                </a:lnTo>
                <a:lnTo>
                  <a:pt x="6858000" y="2394857"/>
                </a:lnTo>
                <a:lnTo>
                  <a:pt x="0" y="2394857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6" name="TextBox 44"/>
          <p:cNvSpPr>
            <a:spLocks noChangeArrowheads="1"/>
          </p:cNvSpPr>
          <p:nvPr/>
        </p:nvSpPr>
        <p:spPr bwMode="auto">
          <a:xfrm rot="5400000">
            <a:off x="-357188" y="2885629"/>
            <a:ext cx="26146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目录</a:t>
            </a:r>
            <a:endParaRPr lang="en-US" altLang="zh-CN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CONTENTE</a:t>
            </a:r>
          </a:p>
        </p:txBody>
      </p:sp>
      <p:sp>
        <p:nvSpPr>
          <p:cNvPr id="3077" name="矩形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378851" y="1474566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常用系统函数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8" name="矩形 7"/>
          <p:cNvSpPr>
            <a:spLocks noChangeArrowheads="1"/>
          </p:cNvSpPr>
          <p:nvPr/>
        </p:nvSpPr>
        <p:spPr bwMode="auto">
          <a:xfrm>
            <a:off x="2637488" y="1549179"/>
            <a:ext cx="66198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079" name="矩形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378851" y="3171825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自定义函数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0" name="矩形 9"/>
          <p:cNvSpPr>
            <a:spLocks noChangeArrowheads="1"/>
          </p:cNvSpPr>
          <p:nvPr/>
        </p:nvSpPr>
        <p:spPr bwMode="auto">
          <a:xfrm>
            <a:off x="2637488" y="3246438"/>
            <a:ext cx="66198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081" name="矩形 1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378851" y="4869084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变量函数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2" name="矩形 11"/>
          <p:cNvSpPr>
            <a:spLocks noChangeArrowheads="1"/>
          </p:cNvSpPr>
          <p:nvPr/>
        </p:nvSpPr>
        <p:spPr bwMode="auto">
          <a:xfrm>
            <a:off x="2637488" y="4943697"/>
            <a:ext cx="66198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>
            <a:hlinkClick r:id="rId5" action="ppaction://hlinksldjump"/>
          </p:cNvPr>
          <p:cNvSpPr txBox="1"/>
          <p:nvPr/>
        </p:nvSpPr>
        <p:spPr>
          <a:xfrm>
            <a:off x="8034723" y="372204"/>
            <a:ext cx="273335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5.1.1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检查函数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hlinkClick r:id="rId6" action="ppaction://hlinksldjump"/>
          </p:cNvPr>
          <p:cNvSpPr txBox="1"/>
          <p:nvPr/>
        </p:nvSpPr>
        <p:spPr>
          <a:xfrm>
            <a:off x="8034728" y="954808"/>
            <a:ext cx="273335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5.1.2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日期函数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hlinkClick r:id="rId7" action="ppaction://hlinksldjump"/>
          </p:cNvPr>
          <p:cNvSpPr txBox="1"/>
          <p:nvPr/>
        </p:nvSpPr>
        <p:spPr>
          <a:xfrm>
            <a:off x="8034727" y="1537412"/>
            <a:ext cx="273335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5.1.3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随机函数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>
            <a:hlinkClick r:id="rId8" action="ppaction://hlinksldjump"/>
          </p:cNvPr>
          <p:cNvSpPr txBox="1"/>
          <p:nvPr/>
        </p:nvSpPr>
        <p:spPr>
          <a:xfrm>
            <a:off x="8034726" y="2120016"/>
            <a:ext cx="273335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5.1.4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包含函数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hlinkClick r:id="rId9" action="ppaction://hlinksldjump"/>
          </p:cNvPr>
          <p:cNvSpPr txBox="1"/>
          <p:nvPr/>
        </p:nvSpPr>
        <p:spPr>
          <a:xfrm>
            <a:off x="8034726" y="2702620"/>
            <a:ext cx="273335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5.2.1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hlinkClick r:id="rId10" action="ppaction://hlinksldjump"/>
          </p:cNvPr>
          <p:cNvSpPr txBox="1"/>
          <p:nvPr/>
        </p:nvSpPr>
        <p:spPr>
          <a:xfrm>
            <a:off x="8034725" y="3285224"/>
            <a:ext cx="273335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5.2.2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的调用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hlinkClick r:id="rId11" action="ppaction://hlinksldjump"/>
          </p:cNvPr>
          <p:cNvSpPr txBox="1"/>
          <p:nvPr/>
        </p:nvSpPr>
        <p:spPr>
          <a:xfrm>
            <a:off x="8034725" y="3867828"/>
            <a:ext cx="273335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5.2.3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的运行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hlinkClick r:id="rId12" action="ppaction://hlinksldjump"/>
          </p:cNvPr>
          <p:cNvSpPr txBox="1"/>
          <p:nvPr/>
        </p:nvSpPr>
        <p:spPr>
          <a:xfrm>
            <a:off x="8034725" y="4450432"/>
            <a:ext cx="273335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5.2.4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的参数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>
            <a:hlinkClick r:id="rId13" action="ppaction://hlinksldjump"/>
          </p:cNvPr>
          <p:cNvSpPr txBox="1"/>
          <p:nvPr/>
        </p:nvSpPr>
        <p:spPr>
          <a:xfrm>
            <a:off x="8034725" y="5033036"/>
            <a:ext cx="273335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5.2.5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>
            <a:hlinkClick r:id="rId14" action="ppaction://hlinksldjump"/>
          </p:cNvPr>
          <p:cNvSpPr txBox="1"/>
          <p:nvPr/>
        </p:nvSpPr>
        <p:spPr>
          <a:xfrm>
            <a:off x="8034724" y="5615640"/>
            <a:ext cx="273335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5.2.6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返回值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>
            <a:hlinkClick r:id="rId15" action="ppaction://hlinksldjump"/>
          </p:cNvPr>
          <p:cNvSpPr txBox="1"/>
          <p:nvPr/>
        </p:nvSpPr>
        <p:spPr>
          <a:xfrm>
            <a:off x="8034723" y="6198241"/>
            <a:ext cx="273336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5.2.7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的递归调用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肘形连接符 4"/>
          <p:cNvCxnSpPr>
            <a:stCxn id="3077" idx="3"/>
            <a:endCxn id="3" idx="1"/>
          </p:cNvCxnSpPr>
          <p:nvPr/>
        </p:nvCxnSpPr>
        <p:spPr bwMode="auto">
          <a:xfrm flipV="1">
            <a:off x="5717953" y="572259"/>
            <a:ext cx="2316770" cy="116391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肘形连接符 6"/>
          <p:cNvCxnSpPr>
            <a:stCxn id="3077" idx="3"/>
            <a:endCxn id="12" idx="1"/>
          </p:cNvCxnSpPr>
          <p:nvPr/>
        </p:nvCxnSpPr>
        <p:spPr bwMode="auto">
          <a:xfrm flipV="1">
            <a:off x="5717953" y="1154863"/>
            <a:ext cx="2316775" cy="58131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肘形连接符 8"/>
          <p:cNvCxnSpPr>
            <a:stCxn id="3077" idx="3"/>
            <a:endCxn id="13" idx="1"/>
          </p:cNvCxnSpPr>
          <p:nvPr/>
        </p:nvCxnSpPr>
        <p:spPr bwMode="auto">
          <a:xfrm>
            <a:off x="5717953" y="1736176"/>
            <a:ext cx="2316774" cy="129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肘形连接符 10"/>
          <p:cNvCxnSpPr>
            <a:stCxn id="3077" idx="3"/>
            <a:endCxn id="14" idx="1"/>
          </p:cNvCxnSpPr>
          <p:nvPr/>
        </p:nvCxnSpPr>
        <p:spPr bwMode="auto">
          <a:xfrm>
            <a:off x="5717953" y="1736176"/>
            <a:ext cx="2316773" cy="58389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肘形连接符 22"/>
          <p:cNvCxnSpPr>
            <a:stCxn id="3079" idx="3"/>
            <a:endCxn id="15" idx="1"/>
          </p:cNvCxnSpPr>
          <p:nvPr/>
        </p:nvCxnSpPr>
        <p:spPr bwMode="auto">
          <a:xfrm flipV="1">
            <a:off x="5717953" y="2902675"/>
            <a:ext cx="2316773" cy="53076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肘形连接符 24"/>
          <p:cNvCxnSpPr>
            <a:stCxn id="3079" idx="3"/>
            <a:endCxn id="16" idx="1"/>
          </p:cNvCxnSpPr>
          <p:nvPr/>
        </p:nvCxnSpPr>
        <p:spPr bwMode="auto">
          <a:xfrm>
            <a:off x="5717953" y="3433435"/>
            <a:ext cx="2316772" cy="518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肘形连接符 26"/>
          <p:cNvCxnSpPr>
            <a:stCxn id="3079" idx="3"/>
            <a:endCxn id="17" idx="1"/>
          </p:cNvCxnSpPr>
          <p:nvPr/>
        </p:nvCxnSpPr>
        <p:spPr bwMode="auto">
          <a:xfrm>
            <a:off x="5717953" y="3433435"/>
            <a:ext cx="2316772" cy="63444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肘形连接符 28"/>
          <p:cNvCxnSpPr>
            <a:stCxn id="3079" idx="3"/>
            <a:endCxn id="18" idx="1"/>
          </p:cNvCxnSpPr>
          <p:nvPr/>
        </p:nvCxnSpPr>
        <p:spPr bwMode="auto">
          <a:xfrm>
            <a:off x="5717953" y="3433435"/>
            <a:ext cx="2316772" cy="121705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肘形连接符 30"/>
          <p:cNvCxnSpPr>
            <a:stCxn id="3079" idx="3"/>
            <a:endCxn id="19" idx="1"/>
          </p:cNvCxnSpPr>
          <p:nvPr/>
        </p:nvCxnSpPr>
        <p:spPr bwMode="auto">
          <a:xfrm>
            <a:off x="5717953" y="3433435"/>
            <a:ext cx="2316772" cy="179965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肘形连接符 3072"/>
          <p:cNvCxnSpPr>
            <a:stCxn id="3079" idx="3"/>
            <a:endCxn id="20" idx="1"/>
          </p:cNvCxnSpPr>
          <p:nvPr/>
        </p:nvCxnSpPr>
        <p:spPr bwMode="auto">
          <a:xfrm>
            <a:off x="5717953" y="3433435"/>
            <a:ext cx="2316771" cy="238226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肘形连接符 3082"/>
          <p:cNvCxnSpPr>
            <a:stCxn id="3079" idx="3"/>
            <a:endCxn id="21" idx="1"/>
          </p:cNvCxnSpPr>
          <p:nvPr/>
        </p:nvCxnSpPr>
        <p:spPr bwMode="auto">
          <a:xfrm>
            <a:off x="5717953" y="3433435"/>
            <a:ext cx="2316770" cy="296486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 animBg="1"/>
      <p:bldP spid="3079" grpId="0"/>
      <p:bldP spid="3080" grpId="0" animBg="1"/>
      <p:bldP spid="3081" grpId="0"/>
      <p:bldP spid="3082" grpId="0" animBg="1"/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随机函数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5.1.3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7671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5.1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、系统函数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482218" y="741296"/>
            <a:ext cx="2584450" cy="219217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08397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、随机函数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01706" y="1222757"/>
            <a:ext cx="614947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的常用的随机函数是</a:t>
            </a:r>
            <a:r>
              <a:rPr lang="en-US" altLang="zh-CN" sz="2400" dirty="0" err="1">
                <a:solidFill>
                  <a:srgbClr val="00B050"/>
                </a:solidFill>
                <a:latin typeface="+mn-lt"/>
              </a:rPr>
              <a:t>mt_rand</a:t>
            </a:r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mt_rand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([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min_num,max_num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]);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如果指定参数</a:t>
            </a:r>
            <a:r>
              <a:rPr lang="en-US" altLang="zh-CN" sz="2400" dirty="0" err="1">
                <a:latin typeface="宋体" panose="02010600030101010101" pitchFamily="2" charset="-122"/>
              </a:rPr>
              <a:t>min_num</a:t>
            </a:r>
            <a:r>
              <a:rPr lang="zh-CN" altLang="en-US" sz="2400" dirty="0">
                <a:latin typeface="宋体" panose="02010600030101010101" pitchFamily="2" charset="-122"/>
              </a:rPr>
              <a:t>与</a:t>
            </a:r>
            <a:r>
              <a:rPr lang="en-US" altLang="zh-CN" sz="2400" dirty="0" err="1">
                <a:latin typeface="宋体" panose="02010600030101010101" pitchFamily="2" charset="-122"/>
              </a:rPr>
              <a:t>max_num</a:t>
            </a:r>
            <a:r>
              <a:rPr lang="zh-CN" altLang="en-US" sz="2400" dirty="0">
                <a:latin typeface="宋体" panose="02010600030101010101" pitchFamily="2" charset="-122"/>
              </a:rPr>
              <a:t>的值，即随机返回一个</a:t>
            </a:r>
            <a:r>
              <a:rPr lang="en-US" altLang="zh-CN" sz="2400" dirty="0">
                <a:latin typeface="宋体" panose="02010600030101010101" pitchFamily="2" charset="-122"/>
              </a:rPr>
              <a:t>[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</a:rPr>
              <a:t>min_num</a:t>
            </a:r>
            <a:r>
              <a:rPr lang="en-US" altLang="zh-CN" sz="2400" b="1" dirty="0" err="1">
                <a:latin typeface="宋体" panose="02010600030101010101" pitchFamily="2" charset="-122"/>
              </a:rPr>
              <a:t>,</a:t>
            </a:r>
            <a:r>
              <a:rPr lang="en-US" altLang="zh-CN" sz="2400" b="1" dirty="0" err="1">
                <a:solidFill>
                  <a:srgbClr val="006600"/>
                </a:solidFill>
                <a:latin typeface="宋体" panose="02010600030101010101" pitchFamily="2" charset="-122"/>
              </a:rPr>
              <a:t>max_num</a:t>
            </a:r>
            <a:r>
              <a:rPr lang="en-US" altLang="zh-CN" sz="2400" dirty="0">
                <a:latin typeface="宋体" panose="02010600030101010101" pitchFamily="2" charset="-122"/>
              </a:rPr>
              <a:t>]</a:t>
            </a:r>
            <a:r>
              <a:rPr lang="zh-CN" altLang="en-US" sz="2400" dirty="0">
                <a:latin typeface="宋体" panose="02010600030101010101" pitchFamily="2" charset="-122"/>
              </a:rPr>
              <a:t>之间的整数，如果不指两个参数的值，即随机返回一个整数，其取值范围与系统的字长有关。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8143" y="1222757"/>
            <a:ext cx="4254809" cy="46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9547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499276" y="198795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、随机函数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46392" y="797877"/>
            <a:ext cx="664256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【</a:t>
            </a:r>
            <a:r>
              <a:rPr lang="zh-CN" altLang="en-US" sz="2000" dirty="0">
                <a:latin typeface="宋体" panose="02010600030101010101" pitchFamily="2" charset="-122"/>
              </a:rPr>
              <a:t>例</a:t>
            </a:r>
            <a:r>
              <a:rPr lang="en-US" altLang="zh-CN" sz="2000" dirty="0">
                <a:latin typeface="宋体" panose="02010600030101010101" pitchFamily="2" charset="-122"/>
              </a:rPr>
              <a:t>5-13】</a:t>
            </a:r>
            <a:r>
              <a:rPr lang="zh-CN" altLang="en-US" sz="2000" dirty="0" smtClean="0">
                <a:latin typeface="宋体" panose="02010600030101010101" pitchFamily="2" charset="-122"/>
              </a:rPr>
              <a:t>随机函数</a:t>
            </a:r>
            <a:r>
              <a:rPr lang="zh-CN" altLang="en-US" sz="2000" dirty="0">
                <a:latin typeface="宋体" panose="02010600030101010101" pitchFamily="2" charset="-122"/>
              </a:rPr>
              <a:t>比较常见的应用，是产生随机验证码。下例演示了一个由大写字母与阿拉伯数字组成的</a:t>
            </a:r>
            <a:r>
              <a:rPr lang="en-US" altLang="zh-CN" sz="2000" dirty="0">
                <a:latin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</a:rPr>
              <a:t>位随机验证码的产生过程</a:t>
            </a:r>
            <a:r>
              <a:rPr lang="zh-CN" altLang="en-US" sz="2000" dirty="0" smtClean="0">
                <a:latin typeface="宋体" panose="02010600030101010101" pitchFamily="2" charset="-122"/>
              </a:rPr>
              <a:t>。</a:t>
            </a:r>
            <a:r>
              <a:rPr lang="en-US" altLang="zh-CN" sz="2000" dirty="0" smtClean="0">
                <a:latin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</a:rPr>
              <a:t>字符范围：</a:t>
            </a:r>
            <a:r>
              <a:rPr lang="en-US" altLang="zh-CN" sz="2000" dirty="0" smtClean="0">
                <a:latin typeface="宋体" panose="02010600030101010101" pitchFamily="2" charset="-122"/>
              </a:rPr>
              <a:t>ABCDE12345)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8752" y="2275205"/>
            <a:ext cx="5348384" cy="4495622"/>
            <a:chOff x="2006221" y="2350804"/>
            <a:chExt cx="12924151" cy="1354335"/>
          </a:xfrm>
          <a:solidFill>
            <a:srgbClr val="1E3A1A"/>
          </a:solidFill>
        </p:grpSpPr>
        <p:sp>
          <p:nvSpPr>
            <p:cNvPr id="12" name="圆角矩形 6"/>
            <p:cNvSpPr>
              <a:spLocks noChangeArrowheads="1"/>
            </p:cNvSpPr>
            <p:nvPr/>
          </p:nvSpPr>
          <p:spPr bwMode="auto">
            <a:xfrm>
              <a:off x="2006221" y="2350804"/>
              <a:ext cx="12924151" cy="1354335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3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20756" y="2390061"/>
              <a:ext cx="2084350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1106155" y="2792931"/>
            <a:ext cx="4527671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php</a:t>
            </a:r>
            <a:r>
              <a:rPr lang="en-US" altLang="zh-CN" sz="2000" spc="3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lang="en-US" altLang="zh-CN" sz="2000" spc="300" dirty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seed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="</a:t>
            </a:r>
            <a:r>
              <a:rPr lang="en-US" altLang="zh-CN" sz="2000" spc="3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ABCDE12345”;</a:t>
            </a:r>
            <a:endParaRPr lang="zh-CN" altLang="zh-CN" sz="2000" spc="3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lang="en-US" altLang="zh-CN" sz="2000" spc="300" dirty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max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altLang="zh-CN" sz="2000" spc="300" dirty="0" err="1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strlen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$seed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)-</a:t>
            </a:r>
            <a:r>
              <a:rPr lang="en-US" altLang="zh-CN" sz="2000" spc="300" dirty="0">
                <a:solidFill>
                  <a:srgbClr val="FFFF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; </a:t>
            </a:r>
            <a:endParaRPr lang="en-US" altLang="zh-CN" sz="2000" spc="300" dirty="0" smtClean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vc</a:t>
            </a:r>
            <a:r>
              <a:rPr lang="en-US" altLang="zh-CN" sz="2000" spc="3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="";    </a:t>
            </a:r>
            <a:endParaRPr lang="zh-CN" altLang="zh-CN" sz="2000" spc="3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00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for(</a:t>
            </a:r>
            <a:r>
              <a:rPr lang="en-US" altLang="zh-CN" sz="2000" spc="300" dirty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altLang="zh-CN" sz="2000" spc="300" dirty="0">
                <a:solidFill>
                  <a:srgbClr val="FFFF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0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altLang="zh-CN" sz="2000" spc="300" dirty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altLang="zh-CN" sz="2000" spc="300" dirty="0">
                <a:solidFill>
                  <a:srgbClr val="FFFF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altLang="zh-CN" sz="2000" spc="300" dirty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zh-CN" sz="2000" spc="3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++)   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zh-CN" altLang="zh-CN" sz="2000" spc="3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00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zh-CN" sz="2000" spc="300" dirty="0" smtClean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lang="en-US" altLang="zh-CN" sz="2000" spc="300" dirty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index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altLang="zh-CN" sz="2000" spc="300" dirty="0" err="1">
                <a:solidFill>
                  <a:schemeClr val="accent6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mt_rand</a:t>
            </a:r>
            <a:r>
              <a:rPr lang="en-US" altLang="zh-CN" sz="2000" spc="300" dirty="0">
                <a:solidFill>
                  <a:schemeClr val="accent6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FF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0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altLang="zh-CN" sz="2000" spc="300" dirty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$max</a:t>
            </a:r>
            <a:r>
              <a:rPr lang="en-US" altLang="zh-CN" sz="2000" spc="300" dirty="0">
                <a:solidFill>
                  <a:schemeClr val="accent6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zh-CN" altLang="zh-CN" sz="2000" spc="3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00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zh-CN" sz="2000" spc="300" dirty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vc</a:t>
            </a:r>
            <a:r>
              <a:rPr lang="en-US" altLang="zh-CN" sz="2000" spc="3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.=</a:t>
            </a:r>
            <a:r>
              <a:rPr lang="en-US" altLang="zh-CN" sz="2000" spc="300" dirty="0" smtClean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lang="en-US" altLang="zh-CN" sz="2000" spc="300" dirty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seed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altLang="zh-CN" sz="2000" spc="300" dirty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$index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];</a:t>
            </a:r>
            <a:endParaRPr lang="zh-CN" altLang="zh-CN" sz="2000" spc="3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}</a:t>
            </a:r>
            <a:endParaRPr lang="zh-CN" altLang="zh-CN" sz="2000" spc="3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00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zh-CN" sz="2000" spc="3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echo </a:t>
            </a:r>
            <a:r>
              <a:rPr lang="en-US" altLang="zh-CN" sz="2000" spc="300" dirty="0" smtClean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vc</a:t>
            </a:r>
            <a:r>
              <a:rPr lang="en-US" altLang="zh-CN" sz="2000" spc="3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?&gt;</a:t>
            </a:r>
            <a:endParaRPr lang="zh-CN" altLang="zh-CN" sz="2000" spc="300" dirty="0">
              <a:solidFill>
                <a:srgbClr val="FF00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15" name="肘形连接符 14"/>
          <p:cNvCxnSpPr>
            <a:stCxn id="61" idx="3"/>
            <a:endCxn id="52" idx="3"/>
          </p:cNvCxnSpPr>
          <p:nvPr/>
        </p:nvCxnSpPr>
        <p:spPr>
          <a:xfrm flipV="1">
            <a:off x="10479958" y="3980083"/>
            <a:ext cx="1081830" cy="1687385"/>
          </a:xfrm>
          <a:prstGeom prst="bentConnector3">
            <a:avLst>
              <a:gd name="adj1" fmla="val 1211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7540357" y="1056266"/>
            <a:ext cx="3193954" cy="756563"/>
            <a:chOff x="4584879" y="321971"/>
            <a:chExt cx="3193954" cy="756563"/>
          </a:xfrm>
        </p:grpSpPr>
        <p:sp>
          <p:nvSpPr>
            <p:cNvPr id="17" name="文本框 16"/>
            <p:cNvSpPr txBox="1"/>
            <p:nvPr/>
          </p:nvSpPr>
          <p:spPr>
            <a:xfrm>
              <a:off x="4584879" y="321971"/>
              <a:ext cx="875764" cy="75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$seed</a:t>
              </a:r>
              <a:endParaRPr lang="zh-CN" altLang="en-US" sz="2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60643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A</a:t>
              </a:r>
              <a:endParaRPr lang="zh-CN" altLang="en-US" sz="20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692462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B</a:t>
              </a:r>
              <a:endParaRPr lang="zh-CN" altLang="en-US" sz="2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24281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C</a:t>
              </a:r>
              <a:endParaRPr lang="zh-CN" altLang="en-US" sz="20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56100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D</a:t>
              </a:r>
              <a:endParaRPr lang="zh-CN" altLang="en-US" sz="20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387919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E</a:t>
              </a:r>
              <a:endParaRPr lang="zh-CN" altLang="en-US" sz="20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19738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851557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083376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315195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547014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5</a:t>
              </a:r>
              <a:endParaRPr lang="zh-CN" altLang="en-US" sz="20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460643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0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692462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924281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156100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387919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19738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851557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6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083376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7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315195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8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547014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9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338842" y="2280373"/>
            <a:ext cx="1751528" cy="365710"/>
            <a:chOff x="5383364" y="1546078"/>
            <a:chExt cx="1751528" cy="365710"/>
          </a:xfrm>
        </p:grpSpPr>
        <p:sp>
          <p:nvSpPr>
            <p:cNvPr id="44" name="文本框 43"/>
            <p:cNvSpPr txBox="1"/>
            <p:nvPr/>
          </p:nvSpPr>
          <p:spPr>
            <a:xfrm>
              <a:off x="5383364" y="1546078"/>
              <a:ext cx="875764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$max</a:t>
              </a:r>
              <a:endParaRPr lang="zh-CN" altLang="en-US" sz="20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259128" y="1551788"/>
              <a:ext cx="875764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006600"/>
                  </a:solidFill>
                </a:rPr>
                <a:t>10</a:t>
              </a:r>
              <a:endParaRPr lang="zh-CN" alt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338842" y="2919491"/>
            <a:ext cx="1751528" cy="400110"/>
            <a:chOff x="5383364" y="2185196"/>
            <a:chExt cx="1751528" cy="400110"/>
          </a:xfrm>
        </p:grpSpPr>
        <p:sp>
          <p:nvSpPr>
            <p:cNvPr id="47" name="文本框 46"/>
            <p:cNvSpPr txBox="1"/>
            <p:nvPr/>
          </p:nvSpPr>
          <p:spPr>
            <a:xfrm>
              <a:off x="5383364" y="2205251"/>
              <a:ext cx="875764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$</a:t>
              </a:r>
              <a:r>
                <a:rPr lang="en-US" altLang="zh-CN" sz="2000" dirty="0" err="1" smtClean="0"/>
                <a:t>vc</a:t>
              </a:r>
              <a:endParaRPr lang="zh-CN" altLang="en-US" sz="20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59128" y="2185196"/>
              <a:ext cx="87576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000" dirty="0">
                <a:solidFill>
                  <a:srgbClr val="0066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951142" y="3795417"/>
            <a:ext cx="90152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endParaRPr lang="zh-CN" altLang="en-US" dirty="0"/>
          </a:p>
        </p:txBody>
      </p:sp>
      <p:sp>
        <p:nvSpPr>
          <p:cNvPr id="50" name="菱形 49"/>
          <p:cNvSpPr/>
          <p:nvPr/>
        </p:nvSpPr>
        <p:spPr>
          <a:xfrm>
            <a:off x="8450873" y="3613251"/>
            <a:ext cx="1426994" cy="733663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en-US" altLang="zh-CN" dirty="0"/>
              <a:t>&lt;4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0364047" y="3787212"/>
            <a:ext cx="73410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1072392" y="3795417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1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085271" y="3803622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2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074000" y="3803622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3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1067556" y="3804564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4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540357" y="4788864"/>
            <a:ext cx="293315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$index=</a:t>
            </a:r>
            <a:r>
              <a:rPr lang="en-US" altLang="zh-CN" dirty="0" err="1" smtClean="0"/>
              <a:t>mt_rand</a:t>
            </a:r>
            <a:r>
              <a:rPr lang="en-US" altLang="zh-CN" dirty="0" smtClean="0"/>
              <a:t>(0,$max)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10486400" y="4816243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2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492839" y="4813960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7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486395" y="4817566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1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499276" y="4821172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6600"/>
                </a:solidFill>
              </a:rPr>
              <a:t>6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846221" y="5482802"/>
            <a:ext cx="263373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$</a:t>
            </a:r>
            <a:r>
              <a:rPr lang="en-US" altLang="zh-CN" dirty="0" err="1" smtClean="0"/>
              <a:t>vc</a:t>
            </a:r>
            <a:r>
              <a:rPr lang="en-US" altLang="zh-CN" dirty="0" smtClean="0"/>
              <a:t>.=$seed[$index]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846220" y="6151644"/>
            <a:ext cx="263373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echo $</a:t>
            </a:r>
            <a:r>
              <a:rPr lang="en-US" altLang="zh-CN" dirty="0" err="1" smtClean="0"/>
              <a:t>vc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647934" y="1482506"/>
            <a:ext cx="231819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6600"/>
                </a:solidFill>
              </a:rPr>
              <a:t>1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879753" y="1482506"/>
            <a:ext cx="231819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6600"/>
                </a:solidFill>
              </a:rPr>
              <a:t>2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807029" y="1469627"/>
            <a:ext cx="231819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6600"/>
                </a:solidFill>
              </a:rPr>
              <a:t>6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038848" y="1469627"/>
            <a:ext cx="231819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6600"/>
                </a:solidFill>
              </a:rPr>
              <a:t>7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647936" y="1056266"/>
            <a:ext cx="231819" cy="400110"/>
          </a:xfrm>
          <a:prstGeom prst="rect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8879755" y="1056266"/>
            <a:ext cx="231819" cy="400110"/>
          </a:xfrm>
          <a:prstGeom prst="rect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9807029" y="1055744"/>
            <a:ext cx="231819" cy="400110"/>
          </a:xfrm>
          <a:prstGeom prst="rect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70" name="文本框 69"/>
          <p:cNvSpPr txBox="1"/>
          <p:nvPr/>
        </p:nvSpPr>
        <p:spPr>
          <a:xfrm>
            <a:off x="10038850" y="1055615"/>
            <a:ext cx="231819" cy="400110"/>
          </a:xfrm>
          <a:prstGeom prst="rect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cxnSp>
        <p:nvCxnSpPr>
          <p:cNvPr id="71" name="直接箭头连接符 70"/>
          <p:cNvCxnSpPr>
            <a:stCxn id="31" idx="2"/>
          </p:cNvCxnSpPr>
          <p:nvPr/>
        </p:nvCxnSpPr>
        <p:spPr>
          <a:xfrm>
            <a:off x="9227488" y="1812829"/>
            <a:ext cx="0" cy="467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9214606" y="2640373"/>
            <a:ext cx="0" cy="29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47" idx="1"/>
            <a:endCxn id="49" idx="0"/>
          </p:cNvCxnSpPr>
          <p:nvPr/>
        </p:nvCxnSpPr>
        <p:spPr>
          <a:xfrm rot="10800000" flipV="1">
            <a:off x="7401904" y="3119545"/>
            <a:ext cx="936939" cy="67587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49" idx="3"/>
            <a:endCxn id="50" idx="1"/>
          </p:cNvCxnSpPr>
          <p:nvPr/>
        </p:nvCxnSpPr>
        <p:spPr>
          <a:xfrm>
            <a:off x="7852663" y="3980083"/>
            <a:ext cx="5982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0" idx="2"/>
          </p:cNvCxnSpPr>
          <p:nvPr/>
        </p:nvCxnSpPr>
        <p:spPr>
          <a:xfrm flipH="1">
            <a:off x="9163090" y="4346914"/>
            <a:ext cx="1280" cy="467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61" idx="0"/>
          </p:cNvCxnSpPr>
          <p:nvPr/>
        </p:nvCxnSpPr>
        <p:spPr>
          <a:xfrm flipH="1">
            <a:off x="9163090" y="5158196"/>
            <a:ext cx="7717" cy="324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1" idx="1"/>
            <a:endCxn id="50" idx="3"/>
          </p:cNvCxnSpPr>
          <p:nvPr/>
        </p:nvCxnSpPr>
        <p:spPr>
          <a:xfrm flipH="1">
            <a:off x="9877867" y="3971878"/>
            <a:ext cx="486180" cy="82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50" idx="2"/>
            <a:endCxn id="62" idx="1"/>
          </p:cNvCxnSpPr>
          <p:nvPr/>
        </p:nvCxnSpPr>
        <p:spPr>
          <a:xfrm rot="5400000">
            <a:off x="7510597" y="4682537"/>
            <a:ext cx="1989396" cy="1318150"/>
          </a:xfrm>
          <a:prstGeom prst="bentConnector4">
            <a:avLst>
              <a:gd name="adj1" fmla="val 7628"/>
              <a:gd name="adj2" fmla="val 1380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28551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5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950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65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900"/>
                            </p:stCondLst>
                            <p:childTnLst>
                              <p:par>
                                <p:cTn id="7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325"/>
                            </p:stCondLst>
                            <p:childTnLst>
                              <p:par>
                                <p:cTn id="8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500"/>
                            </p:stCondLst>
                            <p:childTnLst>
                              <p:par>
                                <p:cTn id="13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37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37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7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37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25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75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25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675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25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75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250"/>
                            </p:stCondLst>
                            <p:childTnLst>
                              <p:par>
                                <p:cTn id="1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0.13125 0.64329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3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7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125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750"/>
                            </p:stCondLst>
                            <p:childTnLst>
                              <p:par>
                                <p:cTn id="1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2250"/>
                            </p:stCondLst>
                            <p:childTnLst>
                              <p:par>
                                <p:cTn id="191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3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4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275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3250"/>
                            </p:stCondLst>
                            <p:childTnLst>
                              <p:par>
                                <p:cTn id="20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3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4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375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4250"/>
                            </p:stCondLst>
                            <p:childTnLst>
                              <p:par>
                                <p:cTn id="2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750"/>
                            </p:stCondLst>
                            <p:childTnLst>
                              <p:par>
                                <p:cTn id="21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0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1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25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750"/>
                            </p:stCondLst>
                            <p:childTnLst>
                              <p:par>
                                <p:cTn id="2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05599 0.64352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3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7750"/>
                            </p:stCondLst>
                            <p:childTnLst>
                              <p:par>
                                <p:cTn id="2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8250"/>
                            </p:stCondLst>
                            <p:childTnLst>
                              <p:par>
                                <p:cTn id="24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3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4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8750"/>
                            </p:stCondLst>
                            <p:childTnLst>
                              <p:par>
                                <p:cTn id="2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9250"/>
                            </p:stCondLst>
                            <p:childTnLst>
                              <p:par>
                                <p:cTn id="25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9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9750"/>
                            </p:stCondLst>
                            <p:childTnLst>
                              <p:par>
                                <p:cTn id="2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250"/>
                            </p:stCondLst>
                            <p:childTnLst>
                              <p:par>
                                <p:cTn id="26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9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0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075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1250"/>
                            </p:stCondLst>
                            <p:childTnLst>
                              <p:par>
                                <p:cTn id="2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1750"/>
                            </p:stCondLst>
                            <p:childTnLst>
                              <p:par>
                                <p:cTn id="284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5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6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7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2250"/>
                            </p:stCondLst>
                            <p:childTnLst>
                              <p:par>
                                <p:cTn id="2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2750"/>
                            </p:stCondLst>
                            <p:childTnLst>
                              <p:par>
                                <p:cTn id="29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0.00069 L 0.19115 0.64329 " pathEditMode="relative" rAng="0" ptsTypes="AA">
                                      <p:cBhvr>
                                        <p:cTn id="29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3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4750"/>
                            </p:stCondLst>
                            <p:childTnLst>
                              <p:par>
                                <p:cTn id="2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5250"/>
                            </p:stCondLst>
                            <p:childTnLst>
                              <p:par>
                                <p:cTn id="30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9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0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25750"/>
                            </p:stCondLst>
                            <p:childTnLst>
                              <p:par>
                                <p:cTn id="3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6250"/>
                            </p:stCondLst>
                            <p:childTnLst>
                              <p:par>
                                <p:cTn id="323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4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5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6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26750"/>
                            </p:stCondLst>
                            <p:childTnLst>
                              <p:par>
                                <p:cTn id="3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7250"/>
                            </p:stCondLst>
                            <p:childTnLst>
                              <p:par>
                                <p:cTn id="333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5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6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7750"/>
                            </p:stCondLst>
                            <p:childTnLst>
                              <p:par>
                                <p:cTn id="3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28250"/>
                            </p:stCondLst>
                            <p:childTnLst>
                              <p:par>
                                <p:cTn id="3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0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1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2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8750"/>
                            </p:stCondLst>
                            <p:childTnLst>
                              <p:par>
                                <p:cTn id="3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9250"/>
                            </p:stCondLst>
                            <p:childTnLst>
                              <p:par>
                                <p:cTn id="35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11693 0.64283 " pathEditMode="relative" rAng="0" ptsTypes="AA">
                                      <p:cBhvr>
                                        <p:cTn id="36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3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31250"/>
                            </p:stCondLst>
                            <p:childTnLst>
                              <p:par>
                                <p:cTn id="3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31750"/>
                            </p:stCondLst>
                            <p:childTnLst>
                              <p:par>
                                <p:cTn id="372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3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4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5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6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2250"/>
                            </p:stCondLst>
                            <p:childTnLst>
                              <p:par>
                                <p:cTn id="3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2750"/>
                            </p:stCondLst>
                            <p:childTnLst>
                              <p:par>
                                <p:cTn id="3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4750"/>
                            </p:stCondLst>
                            <p:childTnLst>
                              <p:par>
                                <p:cTn id="3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5250"/>
                            </p:stCondLst>
                            <p:childTnLst>
                              <p:par>
                                <p:cTn id="3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9" grpId="0" animBg="1"/>
      <p:bldP spid="50" grpId="0" animBg="1"/>
      <p:bldP spid="50" grpId="1" animBg="1"/>
      <p:bldP spid="50" grpId="2" animBg="1"/>
      <p:bldP spid="50" grpId="3" animBg="1"/>
      <p:bldP spid="50" grpId="4" animBg="1"/>
      <p:bldP spid="51" grpId="0" animBg="1"/>
      <p:bldP spid="51" grpId="1" animBg="1"/>
      <p:bldP spid="51" grpId="2" animBg="1"/>
      <p:bldP spid="51" grpId="3" animBg="1"/>
      <p:bldP spid="52" grpId="0" animBg="1"/>
      <p:bldP spid="53" grpId="0" animBg="1"/>
      <p:bldP spid="54" grpId="0" animBg="1"/>
      <p:bldP spid="55" grpId="0" animBg="1"/>
      <p:bldP spid="56" grpId="0" animBg="1"/>
      <p:bldP spid="56" grpId="1" animBg="1"/>
      <p:bldP spid="56" grpId="2" animBg="1"/>
      <p:bldP spid="56" grpId="3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1" grpId="2" animBg="1"/>
      <p:bldP spid="61" grpId="3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文件包含函数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5.1.4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7671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5.1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、系统函数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482218" y="741296"/>
            <a:ext cx="2584450" cy="219217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4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19729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、文件包含函数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296061" y="1028138"/>
            <a:ext cx="701465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为了提高代码的重用率，方便程序维护，有时常是把一些代码模块，独立保存为一个文件，如类的定义。然后在其它需要使用这些代码的文件中，通过将这个文件包含嵌入到使用点，实现代码重用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中，可以</a:t>
            </a:r>
            <a:r>
              <a:rPr lang="zh-CN" altLang="en-US" sz="2400" dirty="0" smtClean="0">
                <a:latin typeface="宋体" panose="02010600030101010101" pitchFamily="2" charset="-122"/>
              </a:rPr>
              <a:t>使用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include()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+mn-lt"/>
              </a:rPr>
              <a:t>include_once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()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require()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+mn-lt"/>
              </a:rPr>
              <a:t>require_once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四个函数将某个文件包含到函数所在的文件中。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t="6369" r="8341" b="9055"/>
          <a:stretch/>
        </p:blipFill>
        <p:spPr>
          <a:xfrm>
            <a:off x="7509206" y="2060812"/>
            <a:ext cx="4210575" cy="406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4376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19729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、文件包含函数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3614" y="1379350"/>
            <a:ext cx="1130616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同：</a:t>
            </a:r>
            <a:r>
              <a:rPr lang="zh-CN" altLang="en-US" sz="2400" dirty="0" smtClean="0">
                <a:latin typeface="宋体" panose="02010600030101010101" pitchFamily="2" charset="-122"/>
              </a:rPr>
              <a:t>两</a:t>
            </a:r>
            <a:r>
              <a:rPr lang="zh-CN" altLang="en-US" sz="2400" dirty="0">
                <a:latin typeface="宋体" panose="02010600030101010101" pitchFamily="2" charset="-122"/>
              </a:rPr>
              <a:t>个函数都能将文件包含到当前文件中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异：</a:t>
            </a:r>
            <a:r>
              <a:rPr lang="zh-CN" altLang="en-US" sz="2400" dirty="0" smtClean="0">
                <a:latin typeface="宋体" panose="02010600030101010101" pitchFamily="2" charset="-122"/>
              </a:rPr>
              <a:t>用</a:t>
            </a:r>
            <a:r>
              <a:rPr lang="en-US" altLang="zh-CN" sz="2400" dirty="0" smtClean="0">
                <a:latin typeface="宋体" panose="02010600030101010101" pitchFamily="2" charset="-122"/>
              </a:rPr>
              <a:t>include()</a:t>
            </a:r>
            <a:r>
              <a:rPr lang="zh-CN" altLang="en-US" sz="2400" dirty="0" smtClean="0">
                <a:latin typeface="宋体" panose="02010600030101010101" pitchFamily="2" charset="-122"/>
              </a:rPr>
              <a:t>函数</a:t>
            </a:r>
            <a:r>
              <a:rPr lang="zh-CN" altLang="en-US" sz="2400" dirty="0">
                <a:latin typeface="宋体" panose="02010600030101010101" pitchFamily="2" charset="-122"/>
              </a:rPr>
              <a:t>包含一个不存在的文件时，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会发出警告，但程序的运行不会中断</a:t>
            </a:r>
            <a:r>
              <a:rPr lang="zh-CN" altLang="en-US" sz="2400" dirty="0" smtClean="0">
                <a:latin typeface="宋体" panose="02010600030101010101" pitchFamily="2" charset="-122"/>
              </a:rPr>
              <a:t>停止，而</a:t>
            </a:r>
            <a:r>
              <a:rPr lang="en-US" altLang="zh-CN" sz="2400" dirty="0" smtClean="0">
                <a:latin typeface="宋体" panose="02010600030101010101" pitchFamily="2" charset="-122"/>
              </a:rPr>
              <a:t>require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函数会停止程序的运行。</a:t>
            </a:r>
          </a:p>
        </p:txBody>
      </p:sp>
      <p:sp>
        <p:nvSpPr>
          <p:cNvPr id="9" name="TextBox 17"/>
          <p:cNvSpPr>
            <a:spLocks noChangeArrowheads="1"/>
          </p:cNvSpPr>
          <p:nvPr/>
        </p:nvSpPr>
        <p:spPr bwMode="auto">
          <a:xfrm>
            <a:off x="481268" y="969005"/>
            <a:ext cx="3517945" cy="492438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include()</a:t>
            </a:r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require()</a:t>
            </a:r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en-US" altLang="zh-CN" sz="24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13867" y="3844279"/>
            <a:ext cx="4226624" cy="2742824"/>
            <a:chOff x="577388" y="3589361"/>
            <a:chExt cx="4690649" cy="299774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88" y="3945906"/>
              <a:ext cx="4690649" cy="2641197"/>
            </a:xfrm>
            <a:prstGeom prst="rect">
              <a:avLst/>
            </a:prstGeom>
          </p:spPr>
        </p:pic>
        <p:sp>
          <p:nvSpPr>
            <p:cNvPr id="7" name="椭圆形标注 6"/>
            <p:cNvSpPr/>
            <p:nvPr/>
          </p:nvSpPr>
          <p:spPr bwMode="auto">
            <a:xfrm>
              <a:off x="1719577" y="3589361"/>
              <a:ext cx="1969604" cy="726462"/>
            </a:xfrm>
            <a:prstGeom prst="wedgeEllipseCallout">
              <a:avLst>
                <a:gd name="adj1" fmla="val -47248"/>
                <a:gd name="adj2" fmla="val 58045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include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68142" y="3133676"/>
            <a:ext cx="5451639" cy="3494550"/>
            <a:chOff x="5782101" y="2744715"/>
            <a:chExt cx="6484953" cy="406624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101" y="3304205"/>
              <a:ext cx="4696682" cy="3506751"/>
            </a:xfrm>
            <a:prstGeom prst="rect">
              <a:avLst/>
            </a:prstGeom>
          </p:spPr>
        </p:pic>
        <p:sp>
          <p:nvSpPr>
            <p:cNvPr id="12" name="椭圆形标注 11"/>
            <p:cNvSpPr/>
            <p:nvPr/>
          </p:nvSpPr>
          <p:spPr bwMode="auto">
            <a:xfrm>
              <a:off x="10099519" y="2744715"/>
              <a:ext cx="2167535" cy="777921"/>
            </a:xfrm>
            <a:prstGeom prst="wedgeEllipseCallout">
              <a:avLst>
                <a:gd name="adj1" fmla="val -44748"/>
                <a:gd name="adj2" fmla="val 53602"/>
              </a:avLst>
            </a:prstGeom>
            <a:solidFill>
              <a:srgbClr val="FF0000"/>
            </a:solidFill>
            <a:ln>
              <a:solidFill>
                <a:srgbClr val="C0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require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30634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2935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、文件包含函数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17"/>
          <p:cNvSpPr>
            <a:spLocks noChangeArrowheads="1"/>
          </p:cNvSpPr>
          <p:nvPr/>
        </p:nvSpPr>
        <p:spPr bwMode="auto">
          <a:xfrm>
            <a:off x="585757" y="1058425"/>
            <a:ext cx="5197892" cy="492438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include_once</a:t>
            </a:r>
            <a:r>
              <a:rPr lang="en-US" altLang="zh-CN" sz="24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400" dirty="0" err="1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require_once</a:t>
            </a:r>
            <a:r>
              <a:rPr lang="en-US" altLang="zh-CN" sz="24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en-US" altLang="zh-CN" sz="24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33"/>
          <p:cNvSpPr>
            <a:spLocks noChangeArrowheads="1"/>
          </p:cNvSpPr>
          <p:nvPr/>
        </p:nvSpPr>
        <p:spPr bwMode="auto">
          <a:xfrm>
            <a:off x="585757" y="1775911"/>
            <a:ext cx="551024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同：</a:t>
            </a:r>
            <a:r>
              <a:rPr lang="en-US" altLang="zh-CN" sz="2400" dirty="0" err="1">
                <a:latin typeface="宋体" panose="02010600030101010101" pitchFamily="2" charset="-122"/>
              </a:rPr>
              <a:t>include_once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宋体" panose="02010600030101010101" pitchFamily="2" charset="-122"/>
              </a:rPr>
              <a:t>require_once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</a:t>
            </a:r>
            <a:r>
              <a:rPr lang="zh-CN" altLang="en-US" sz="2400" dirty="0" smtClean="0">
                <a:latin typeface="宋体" panose="02010600030101010101" pitchFamily="2" charset="-122"/>
              </a:rPr>
              <a:t>的用法与效果分别</a:t>
            </a:r>
            <a:r>
              <a:rPr lang="zh-CN" altLang="en-US" sz="2400" dirty="0">
                <a:latin typeface="宋体" panose="02010600030101010101" pitchFamily="2" charset="-122"/>
              </a:rPr>
              <a:t>与</a:t>
            </a:r>
            <a:r>
              <a:rPr lang="en-US" altLang="zh-CN" sz="2400" dirty="0">
                <a:latin typeface="宋体" panose="02010600030101010101" pitchFamily="2" charset="-122"/>
              </a:rPr>
              <a:t>include</a:t>
            </a:r>
            <a:r>
              <a:rPr lang="en-US" altLang="zh-CN" sz="2400" dirty="0" smtClean="0">
                <a:latin typeface="宋体" panose="02010600030101010101" pitchFamily="2" charset="-122"/>
              </a:rPr>
              <a:t>()</a:t>
            </a:r>
            <a:r>
              <a:rPr lang="zh-CN" altLang="en-US" sz="2400" dirty="0" smtClean="0">
                <a:latin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</a:rPr>
              <a:t>require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函数一样。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异：</a:t>
            </a:r>
            <a:r>
              <a:rPr lang="zh-CN" altLang="en-US" sz="2400" dirty="0">
                <a:latin typeface="宋体" panose="02010600030101010101" pitchFamily="2" charset="-122"/>
              </a:rPr>
              <a:t>同一个文件中多次使用</a:t>
            </a:r>
            <a:r>
              <a:rPr lang="en-US" altLang="zh-CN" sz="2400" dirty="0" err="1">
                <a:latin typeface="宋体" panose="02010600030101010101" pitchFamily="2" charset="-122"/>
              </a:rPr>
              <a:t>include_once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函数或</a:t>
            </a:r>
            <a:r>
              <a:rPr lang="en-US" altLang="zh-CN" sz="2400" dirty="0" err="1">
                <a:latin typeface="宋体" panose="02010600030101010101" pitchFamily="2" charset="-122"/>
              </a:rPr>
              <a:t>requrie_once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时，只有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第一次会将文件包含进来</a:t>
            </a:r>
            <a:r>
              <a:rPr lang="zh-CN" altLang="en-US" sz="2400" dirty="0">
                <a:latin typeface="宋体" panose="02010600030101010101" pitchFamily="2" charset="-122"/>
              </a:rPr>
              <a:t>，使用这个函数可以避免多次包含同一文件，以免造成意外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15" y="2975212"/>
            <a:ext cx="5927785" cy="3676904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 bwMode="auto">
          <a:xfrm>
            <a:off x="6766108" y="3070747"/>
            <a:ext cx="2374711" cy="532262"/>
          </a:xfrm>
          <a:prstGeom prst="wedgeRectCallout">
            <a:avLst>
              <a:gd name="adj1" fmla="val -13362"/>
              <a:gd name="adj2" fmla="val 172756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include_once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(A)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57426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4751389" y="2451397"/>
            <a:ext cx="36471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自定义函数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370997" y="2620963"/>
            <a:ext cx="1071056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5.2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56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函数的定义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5.2.1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3151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5.2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、自定义函数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578398" y="837476"/>
            <a:ext cx="2584450" cy="199981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14298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、函数的定义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33"/>
          <p:cNvSpPr>
            <a:spLocks noChangeArrowheads="1"/>
          </p:cNvSpPr>
          <p:nvPr/>
        </p:nvSpPr>
        <p:spPr bwMode="auto">
          <a:xfrm>
            <a:off x="585758" y="1128869"/>
            <a:ext cx="5678458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自定义函数是程序员根据实际需要，编写的一段完成特定功能的、可重复调用的代码。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自定义一个函数的语法格式如下：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函数名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([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1|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｜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……])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{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函数体 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zh-CN" sz="2000" dirty="0"/>
              <a:t>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&lt;?</a:t>
            </a:r>
            <a:r>
              <a:rPr lang="en-US" altLang="zh-CN" sz="2000" dirty="0" err="1">
                <a:solidFill>
                  <a:srgbClr val="FF0000"/>
                </a:solidFill>
              </a:rPr>
              <a:t>php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     function </a:t>
            </a:r>
            <a:r>
              <a:rPr lang="en-US" altLang="zh-CN" sz="2000" dirty="0" err="1">
                <a:solidFill>
                  <a:srgbClr val="0070C0"/>
                </a:solidFill>
              </a:rPr>
              <a:t>my_fun</a:t>
            </a:r>
            <a:r>
              <a:rPr lang="en-US" altLang="zh-CN" sz="2000" dirty="0">
                <a:solidFill>
                  <a:srgbClr val="0070C0"/>
                </a:solidFill>
              </a:rPr>
              <a:t>($A,$B)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        {echo "</a:t>
            </a:r>
            <a:r>
              <a:rPr lang="zh-CN" altLang="zh-CN" sz="2000" dirty="0" smtClean="0">
                <a:solidFill>
                  <a:srgbClr val="0070C0"/>
                </a:solidFill>
              </a:rPr>
              <a:t>两</a:t>
            </a:r>
            <a:r>
              <a:rPr lang="zh-CN" altLang="zh-CN" sz="2000" dirty="0">
                <a:solidFill>
                  <a:srgbClr val="0070C0"/>
                </a:solidFill>
              </a:rPr>
              <a:t>数之和是</a:t>
            </a:r>
            <a:r>
              <a:rPr lang="en-US" altLang="zh-CN" sz="2000" dirty="0">
                <a:solidFill>
                  <a:srgbClr val="0070C0"/>
                </a:solidFill>
              </a:rPr>
              <a:t>".($A+$B);}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?&gt;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27" y="1128869"/>
            <a:ext cx="5343097" cy="53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038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2935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导语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19372" y="1203517"/>
            <a:ext cx="1070666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  <a:r>
              <a:rPr lang="zh-CN" altLang="en-US" sz="2400" dirty="0" smtClean="0"/>
              <a:t>函数</a:t>
            </a:r>
            <a:r>
              <a:rPr lang="zh-CN" altLang="en-US" sz="2400" dirty="0"/>
              <a:t>，是将一段完成特定任务的程序封装而成的独立代码块。它通过参数获取外界程序的数据，并通过返回值将函数中的运行结果，反馈给外界程序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优点：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在程序设计过程中，经常需要在不同地方重复进行某种相同的运算操作，如果每次都重新书写一次程序代码，不仅大大增加程序员的工作量，而且对程序后期的维护，也带来很大的不便，还会降低了程序的运行效率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将这些代码封装成函数以后，既可以</a:t>
            </a:r>
            <a:r>
              <a:rPr lang="zh-CN" altLang="en-US" sz="2400" b="1" u="sng" dirty="0">
                <a:solidFill>
                  <a:srgbClr val="0070C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简化代码结构，实现代码的重用，而且能够减少代码编写工作量与程序的后期维护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。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分类：</a:t>
            </a:r>
            <a:r>
              <a:rPr lang="en-US" altLang="zh-CN" sz="2400" dirty="0">
                <a:sym typeface="Arial" panose="020B0604020202020204" pitchFamily="34" charset="0"/>
              </a:rPr>
              <a:t>PHP</a:t>
            </a:r>
            <a:r>
              <a:rPr lang="zh-CN" altLang="en-US" sz="2400" dirty="0">
                <a:sym typeface="Arial" panose="020B0604020202020204" pitchFamily="34" charset="0"/>
              </a:rPr>
              <a:t>中的函数，分为三类：系统函数、自定义函数以及变量函数。</a:t>
            </a:r>
          </a:p>
        </p:txBody>
      </p:sp>
    </p:spTree>
    <p:extLst>
      <p:ext uri="{BB962C8B-B14F-4D97-AF65-F5344CB8AC3E}">
        <p14:creationId xmlns:p14="http://schemas.microsoft.com/office/powerpoint/2010/main" val="70609273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函数的调用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5.2.2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3151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5.2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、自定义函数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578398" y="837476"/>
            <a:ext cx="2584450" cy="199981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08397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、函数的调用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33"/>
          <p:cNvSpPr>
            <a:spLocks noChangeArrowheads="1"/>
          </p:cNvSpPr>
          <p:nvPr/>
        </p:nvSpPr>
        <p:spPr bwMode="auto">
          <a:xfrm>
            <a:off x="585758" y="1128869"/>
            <a:ext cx="567845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任何一个函数定义好以后，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不会自动执行其函数体中的程序</a:t>
            </a:r>
            <a:r>
              <a:rPr lang="zh-CN" altLang="en-US" sz="2400" dirty="0">
                <a:latin typeface="宋体" panose="02010600030101010101" pitchFamily="2" charset="-122"/>
              </a:rPr>
              <a:t>。必须通过函数名调用该函数以后，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才会执行其中的程序，实现其功能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调用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一个函数，只要通过其函数名即可。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函数可以在调用点之前声明，也可以在调用点之后声明，这并不影响程序的运行结果。但从良好的编程习惯出发，应当是先声明后调用。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58" y="1775676"/>
            <a:ext cx="5434922" cy="33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5679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22420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、函数的调用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46392" y="797877"/>
            <a:ext cx="52917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【</a:t>
            </a:r>
            <a:r>
              <a:rPr lang="zh-CN" altLang="en-US" sz="2000" dirty="0">
                <a:latin typeface="宋体" panose="02010600030101010101" pitchFamily="2" charset="-122"/>
              </a:rPr>
              <a:t>例</a:t>
            </a:r>
            <a:r>
              <a:rPr lang="en-US" altLang="zh-CN" sz="2000" dirty="0" smtClean="0">
                <a:latin typeface="宋体" panose="02010600030101010101" pitchFamily="2" charset="-122"/>
              </a:rPr>
              <a:t>5-17】</a:t>
            </a:r>
            <a:r>
              <a:rPr lang="zh-CN" altLang="en-US" sz="2000" dirty="0">
                <a:latin typeface="宋体" panose="02010600030101010101" pitchFamily="2" charset="-122"/>
              </a:rPr>
              <a:t>调动自定义函数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45922" y="1351875"/>
            <a:ext cx="5348384" cy="5418952"/>
            <a:chOff x="2006221" y="2072645"/>
            <a:chExt cx="12924151" cy="1632494"/>
          </a:xfrm>
          <a:solidFill>
            <a:srgbClr val="1E3A1A"/>
          </a:solidFill>
        </p:grpSpPr>
        <p:sp>
          <p:nvSpPr>
            <p:cNvPr id="12" name="圆角矩形 6"/>
            <p:cNvSpPr>
              <a:spLocks noChangeArrowheads="1"/>
            </p:cNvSpPr>
            <p:nvPr/>
          </p:nvSpPr>
          <p:spPr bwMode="auto">
            <a:xfrm>
              <a:off x="2006221" y="2072645"/>
              <a:ext cx="12924151" cy="1632494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3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1598068" y="1418320"/>
            <a:ext cx="3784295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function my_fun1()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1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 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$B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$C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+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$B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两数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之和是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".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$C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function my_fun2()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3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$B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$C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-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$B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  </a:t>
            </a: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 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两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数之差是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".$C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my_fun1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441098" y="968991"/>
            <a:ext cx="1132764" cy="44932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</a:p>
        </p:txBody>
      </p:sp>
      <p:sp>
        <p:nvSpPr>
          <p:cNvPr id="79" name="椭圆 78"/>
          <p:cNvSpPr/>
          <p:nvPr/>
        </p:nvSpPr>
        <p:spPr bwMode="auto">
          <a:xfrm>
            <a:off x="8574437" y="5445984"/>
            <a:ext cx="1132764" cy="44932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74758" y="1951630"/>
            <a:ext cx="2358668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My_fun1()</a:t>
            </a:r>
          </a:p>
          <a:p>
            <a:pPr algn="ctr"/>
            <a:r>
              <a:rPr lang="en-US" altLang="zh-CN" sz="2000" dirty="0" smtClean="0"/>
              <a:t>{…… }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874758" y="3073021"/>
            <a:ext cx="2358668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My_fun2()</a:t>
            </a:r>
          </a:p>
          <a:p>
            <a:pPr algn="ctr"/>
            <a:r>
              <a:rPr lang="en-US" altLang="zh-CN" sz="2000" dirty="0" smtClean="0"/>
              <a:t>{…… }</a:t>
            </a:r>
            <a:endParaRPr lang="zh-CN" altLang="en-US" sz="2000" dirty="0"/>
          </a:p>
        </p:txBody>
      </p:sp>
      <p:sp>
        <p:nvSpPr>
          <p:cNvPr id="81" name="文本框 80"/>
          <p:cNvSpPr txBox="1"/>
          <p:nvPr/>
        </p:nvSpPr>
        <p:spPr>
          <a:xfrm>
            <a:off x="7874758" y="4292524"/>
            <a:ext cx="2358668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My_fun1(</a:t>
            </a:r>
            <a:r>
              <a:rPr lang="en-US" altLang="zh-CN" sz="2000" dirty="0"/>
              <a:t>)</a:t>
            </a:r>
            <a:endParaRPr lang="en-US" altLang="zh-CN" sz="2000" dirty="0" smtClean="0"/>
          </a:p>
        </p:txBody>
      </p:sp>
      <p:cxnSp>
        <p:nvCxnSpPr>
          <p:cNvPr id="7" name="肘形连接符 6"/>
          <p:cNvCxnSpPr>
            <a:stCxn id="4" idx="4"/>
            <a:endCxn id="81" idx="1"/>
          </p:cNvCxnSpPr>
          <p:nvPr/>
        </p:nvCxnSpPr>
        <p:spPr bwMode="auto">
          <a:xfrm rot="5400000">
            <a:off x="6903990" y="2389088"/>
            <a:ext cx="3074259" cy="1132722"/>
          </a:xfrm>
          <a:prstGeom prst="bentConnector4">
            <a:avLst>
              <a:gd name="adj1" fmla="val 8567"/>
              <a:gd name="adj2" fmla="val 128615"/>
            </a:avLst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肘形连接符 10"/>
          <p:cNvCxnSpPr>
            <a:stCxn id="81" idx="3"/>
            <a:endCxn id="5" idx="3"/>
          </p:cNvCxnSpPr>
          <p:nvPr/>
        </p:nvCxnSpPr>
        <p:spPr bwMode="auto">
          <a:xfrm flipV="1">
            <a:off x="10233426" y="2305573"/>
            <a:ext cx="12700" cy="2187006"/>
          </a:xfrm>
          <a:prstGeom prst="bentConnector3">
            <a:avLst>
              <a:gd name="adj1" fmla="val 4271638"/>
            </a:avLst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肘形连接符 84"/>
          <p:cNvCxnSpPr>
            <a:stCxn id="5" idx="2"/>
            <a:endCxn id="79" idx="2"/>
          </p:cNvCxnSpPr>
          <p:nvPr/>
        </p:nvCxnSpPr>
        <p:spPr bwMode="auto">
          <a:xfrm rot="5400000">
            <a:off x="7308699" y="3925255"/>
            <a:ext cx="3011133" cy="479655"/>
          </a:xfrm>
          <a:prstGeom prst="bentConnector4">
            <a:avLst>
              <a:gd name="adj1" fmla="val 8650"/>
              <a:gd name="adj2" fmla="val 415120"/>
            </a:avLst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459833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25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75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75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25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75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25"/>
                            </p:stCondLst>
                            <p:childTnLst>
                              <p:par>
                                <p:cTn id="7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400"/>
                            </p:stCondLst>
                            <p:childTnLst>
                              <p:par>
                                <p:cTn id="8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850"/>
                            </p:stCondLst>
                            <p:childTnLst>
                              <p:par>
                                <p:cTn id="9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 tmFilter="0,0; .5, 1; 1, 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450"/>
                            </p:stCondLst>
                            <p:childTnLst>
                              <p:par>
                                <p:cTn id="10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 tmFilter="0,0; .5, 1; 1, 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700"/>
                            </p:stCondLst>
                            <p:childTnLst>
                              <p:par>
                                <p:cTn id="10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 tmFilter="0,0; .5, 1; 1, 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175"/>
                            </p:stCondLst>
                            <p:childTnLst>
                              <p:par>
                                <p:cTn id="1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 tmFilter="0,0; .5, 1; 1, 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75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25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0"/>
                            </p:stCondLst>
                            <p:childTnLst>
                              <p:par>
                                <p:cTn id="1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875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9" grpId="0" animBg="1"/>
      <p:bldP spid="5" grpId="0" animBg="1"/>
      <p:bldP spid="80" grpId="0" animBg="1"/>
      <p:bldP spid="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函数的运行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5.2.3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3151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5.2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、自定义函数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578398" y="837476"/>
            <a:ext cx="2584450" cy="199981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39042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、函数的运行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33"/>
          <p:cNvSpPr>
            <a:spLocks noChangeArrowheads="1"/>
          </p:cNvSpPr>
          <p:nvPr/>
        </p:nvSpPr>
        <p:spPr bwMode="auto">
          <a:xfrm>
            <a:off x="585758" y="1128869"/>
            <a:ext cx="5678458" cy="222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在调用函数的程序中，程序从调用语句处跳到函数体内部执行，执行完函数体内部的语句以后，再跳回到调用语句后面的一句程序继续执行。</a:t>
            </a: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7626505" y="1313642"/>
            <a:ext cx="1136846" cy="388913"/>
          </a:xfrm>
          <a:prstGeom prst="rect">
            <a:avLst/>
          </a:prstGeom>
          <a:ln w="28575">
            <a:solidFill>
              <a:srgbClr val="0070C0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1;</a:t>
            </a:r>
            <a:endParaRPr lang="zh-CN" sz="2000" kern="10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7627329" y="2102995"/>
            <a:ext cx="1136022" cy="389807"/>
          </a:xfrm>
          <a:prstGeom prst="rect">
            <a:avLst/>
          </a:prstGeom>
          <a:ln w="28575">
            <a:solidFill>
              <a:srgbClr val="0070C0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2;</a:t>
            </a:r>
            <a:endParaRPr lang="zh-CN" sz="2000" kern="10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7626505" y="3893643"/>
            <a:ext cx="1136022" cy="389807"/>
          </a:xfrm>
          <a:prstGeom prst="rect">
            <a:avLst/>
          </a:prstGeom>
          <a:ln w="28575">
            <a:solidFill>
              <a:srgbClr val="0070C0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3;</a:t>
            </a:r>
            <a:endParaRPr lang="zh-CN" sz="2000" kern="10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7626505" y="5489387"/>
            <a:ext cx="1136022" cy="389807"/>
          </a:xfrm>
          <a:prstGeom prst="rect">
            <a:avLst/>
          </a:prstGeom>
          <a:ln w="28575">
            <a:solidFill>
              <a:srgbClr val="0070C0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双大括号 2"/>
          <p:cNvSpPr/>
          <p:nvPr/>
        </p:nvSpPr>
        <p:spPr bwMode="auto">
          <a:xfrm>
            <a:off x="9473000" y="2931121"/>
            <a:ext cx="1520851" cy="562707"/>
          </a:xfrm>
          <a:prstGeom prst="bracePair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solidFill>
                  <a:srgbClr val="002060"/>
                </a:solidFill>
              </a:rPr>
              <a:t>函数</a:t>
            </a:r>
            <a:r>
              <a:rPr lang="en-US" altLang="zh-CN" sz="2000" dirty="0" smtClean="0">
                <a:solidFill>
                  <a:srgbClr val="002060"/>
                </a:solidFill>
              </a:rPr>
              <a:t>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4" name="双大括号 13"/>
          <p:cNvSpPr/>
          <p:nvPr/>
        </p:nvSpPr>
        <p:spPr bwMode="auto">
          <a:xfrm>
            <a:off x="9473000" y="4613314"/>
            <a:ext cx="1520851" cy="562707"/>
          </a:xfrm>
          <a:prstGeom prst="bracePair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solidFill>
                  <a:srgbClr val="002060"/>
                </a:solidFill>
              </a:rPr>
              <a:t>函数</a:t>
            </a:r>
            <a:r>
              <a:rPr lang="en-US" altLang="zh-CN" sz="2000" dirty="0" smtClean="0">
                <a:solidFill>
                  <a:srgbClr val="002060"/>
                </a:solidFill>
              </a:rPr>
              <a:t>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cxnSp>
        <p:nvCxnSpPr>
          <p:cNvPr id="6" name="直接箭头连接符 5"/>
          <p:cNvCxnSpPr>
            <a:stCxn id="9" idx="2"/>
            <a:endCxn id="10" idx="0"/>
          </p:cNvCxnSpPr>
          <p:nvPr/>
        </p:nvCxnSpPr>
        <p:spPr bwMode="auto">
          <a:xfrm>
            <a:off x="8194928" y="1702555"/>
            <a:ext cx="412" cy="4004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肘形连接符 7"/>
          <p:cNvCxnSpPr>
            <a:stCxn id="10" idx="2"/>
            <a:endCxn id="3" idx="0"/>
          </p:cNvCxnSpPr>
          <p:nvPr/>
        </p:nvCxnSpPr>
        <p:spPr bwMode="auto">
          <a:xfrm rot="16200000" flipH="1">
            <a:off x="8995224" y="1692918"/>
            <a:ext cx="438319" cy="203808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3" idx="2"/>
            <a:endCxn id="12" idx="0"/>
          </p:cNvCxnSpPr>
          <p:nvPr/>
        </p:nvCxnSpPr>
        <p:spPr bwMode="auto">
          <a:xfrm rot="5400000">
            <a:off x="9014064" y="2674280"/>
            <a:ext cx="399815" cy="203891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肘形连接符 19"/>
          <p:cNvCxnSpPr>
            <a:stCxn id="12" idx="2"/>
            <a:endCxn id="14" idx="0"/>
          </p:cNvCxnSpPr>
          <p:nvPr/>
        </p:nvCxnSpPr>
        <p:spPr bwMode="auto">
          <a:xfrm rot="16200000" flipH="1">
            <a:off x="9049039" y="3428927"/>
            <a:ext cx="329864" cy="203891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肘形连接符 21"/>
          <p:cNvCxnSpPr>
            <a:stCxn id="14" idx="2"/>
            <a:endCxn id="13" idx="0"/>
          </p:cNvCxnSpPr>
          <p:nvPr/>
        </p:nvCxnSpPr>
        <p:spPr bwMode="auto">
          <a:xfrm rot="5400000">
            <a:off x="9057288" y="4313249"/>
            <a:ext cx="313366" cy="203891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055610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函数的参数传递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5.2.4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3151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5.2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、自定义函数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578398" y="837476"/>
            <a:ext cx="2584450" cy="199981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8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43327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、函数的参数传递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33"/>
          <p:cNvSpPr>
            <a:spLocks noChangeArrowheads="1"/>
          </p:cNvSpPr>
          <p:nvPr/>
        </p:nvSpPr>
        <p:spPr bwMode="auto">
          <a:xfrm>
            <a:off x="585758" y="1128869"/>
            <a:ext cx="567845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函数的参数是函数体与外部程序进行数据交流的接口，调用函数时，通过参数将数据传放函数内部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函数</a:t>
            </a:r>
            <a:r>
              <a:rPr lang="zh-CN" altLang="en-US" sz="2400" dirty="0">
                <a:latin typeface="宋体" panose="02010600030101010101" pitchFamily="2" charset="-122"/>
              </a:rPr>
              <a:t>参数的传递</a:t>
            </a:r>
            <a:r>
              <a:rPr lang="zh-CN" altLang="en-US" sz="2400" dirty="0" smtClean="0">
                <a:latin typeface="宋体" panose="02010600030101010101" pitchFamily="2" charset="-122"/>
              </a:rPr>
              <a:t>，有两种：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按值传递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引用传递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1"/>
          <a:stretch/>
        </p:blipFill>
        <p:spPr>
          <a:xfrm>
            <a:off x="5479451" y="2142699"/>
            <a:ext cx="6612466" cy="425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0125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双大括号 7"/>
          <p:cNvSpPr/>
          <p:nvPr/>
        </p:nvSpPr>
        <p:spPr bwMode="auto">
          <a:xfrm>
            <a:off x="9484412" y="3277818"/>
            <a:ext cx="2363372" cy="2969522"/>
          </a:xfrm>
          <a:prstGeom prst="bracePair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03656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、函数的参数传递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17"/>
          <p:cNvSpPr>
            <a:spLocks noChangeArrowheads="1"/>
          </p:cNvSpPr>
          <p:nvPr/>
        </p:nvSpPr>
        <p:spPr bwMode="auto">
          <a:xfrm>
            <a:off x="585756" y="907943"/>
            <a:ext cx="1671285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、按值传递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33"/>
          <p:cNvSpPr>
            <a:spLocks noChangeArrowheads="1"/>
          </p:cNvSpPr>
          <p:nvPr/>
        </p:nvSpPr>
        <p:spPr bwMode="auto">
          <a:xfrm>
            <a:off x="585756" y="1338826"/>
            <a:ext cx="5829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“按值传递”的参数传递方式中</a:t>
            </a:r>
            <a:r>
              <a:rPr lang="zh-CN" altLang="en-US" sz="2000" dirty="0" smtClean="0">
                <a:latin typeface="宋体" panose="02010600030101010101" pitchFamily="2" charset="-122"/>
              </a:rPr>
              <a:t>，函数</a:t>
            </a:r>
            <a:r>
              <a:rPr lang="zh-CN" altLang="en-US" sz="2000" dirty="0">
                <a:latin typeface="宋体" panose="02010600030101010101" pitchFamily="2" charset="-122"/>
              </a:rPr>
              <a:t>的参数</a:t>
            </a:r>
            <a:r>
              <a:rPr lang="zh-CN" altLang="en-US" sz="2000" dirty="0" smtClean="0">
                <a:latin typeface="宋体" panose="02010600030101010101" pitchFamily="2" charset="-122"/>
              </a:rPr>
              <a:t>变量接受的外部变量的值或者外部数据本身。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</a:rPr>
              <a:t>【</a:t>
            </a:r>
            <a:r>
              <a:rPr lang="zh-CN" altLang="en-US" sz="2000" dirty="0" smtClean="0">
                <a:latin typeface="宋体" panose="02010600030101010101" pitchFamily="2" charset="-122"/>
              </a:rPr>
              <a:t>例</a:t>
            </a:r>
            <a:r>
              <a:rPr lang="en-US" altLang="zh-CN" sz="2000" dirty="0" smtClean="0">
                <a:latin typeface="宋体" panose="02010600030101010101" pitchFamily="2" charset="-122"/>
              </a:rPr>
              <a:t>5-19】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5756" y="3277818"/>
            <a:ext cx="5348384" cy="3459276"/>
            <a:chOff x="2006221" y="2072645"/>
            <a:chExt cx="12924151" cy="1042129"/>
          </a:xfrm>
          <a:solidFill>
            <a:srgbClr val="1E3A1A"/>
          </a:solidFill>
        </p:grpSpPr>
        <p:sp>
          <p:nvSpPr>
            <p:cNvPr id="13" name="圆角矩形 6"/>
            <p:cNvSpPr>
              <a:spLocks noChangeArrowheads="1"/>
            </p:cNvSpPr>
            <p:nvPr/>
          </p:nvSpPr>
          <p:spPr bwMode="auto">
            <a:xfrm>
              <a:off x="2006221" y="2072645"/>
              <a:ext cx="12924151" cy="1042129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4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1883862" y="3339536"/>
            <a:ext cx="3784295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function </a:t>
            </a: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my_fun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)</a:t>
            </a:r>
            <a:endParaRPr lang="en-US" altLang="zh-CN" sz="2000" spc="300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    $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+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$B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两数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之和是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".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$C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$d1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3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$d2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5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my_fun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$d1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$d2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8078709" y="905490"/>
            <a:ext cx="970670" cy="49236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开始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7765366" y="1885071"/>
            <a:ext cx="1519311" cy="393895"/>
            <a:chOff x="7765366" y="1885071"/>
            <a:chExt cx="1519311" cy="393895"/>
          </a:xfrm>
        </p:grpSpPr>
        <p:sp>
          <p:nvSpPr>
            <p:cNvPr id="4" name="矩形 3"/>
            <p:cNvSpPr/>
            <p:nvPr/>
          </p:nvSpPr>
          <p:spPr bwMode="auto">
            <a:xfrm>
              <a:off x="7765366" y="1885071"/>
              <a:ext cx="689317" cy="39389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$d1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8468751" y="1885071"/>
              <a:ext cx="815926" cy="39389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</a:rPr>
                <a:t>3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765366" y="2688161"/>
            <a:ext cx="1519311" cy="393895"/>
            <a:chOff x="7765366" y="2688161"/>
            <a:chExt cx="1519311" cy="393895"/>
          </a:xfrm>
        </p:grpSpPr>
        <p:sp>
          <p:nvSpPr>
            <p:cNvPr id="17" name="矩形 16"/>
            <p:cNvSpPr/>
            <p:nvPr/>
          </p:nvSpPr>
          <p:spPr bwMode="auto">
            <a:xfrm>
              <a:off x="7765366" y="2688161"/>
              <a:ext cx="689317" cy="39389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$d2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8468751" y="2688161"/>
              <a:ext cx="815926" cy="39389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</a:rPr>
                <a:t>5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9890981" y="3501795"/>
            <a:ext cx="689317" cy="393895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$A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9890981" y="4304885"/>
            <a:ext cx="689317" cy="393895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$B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890980" y="4972549"/>
            <a:ext cx="1519311" cy="45016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$C=$A+$B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9890980" y="5696486"/>
            <a:ext cx="1519311" cy="45016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echo $C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8078709" y="6076436"/>
            <a:ext cx="970670" cy="49236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结束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>
            <a:stCxn id="3" idx="4"/>
          </p:cNvCxnSpPr>
          <p:nvPr/>
        </p:nvCxnSpPr>
        <p:spPr bwMode="auto">
          <a:xfrm>
            <a:off x="8564044" y="1397859"/>
            <a:ext cx="3181" cy="4872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8564044" y="2278966"/>
            <a:ext cx="0" cy="4091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肘形连接符 28"/>
          <p:cNvCxnSpPr>
            <a:stCxn id="19" idx="3"/>
            <a:endCxn id="20" idx="0"/>
          </p:cNvCxnSpPr>
          <p:nvPr/>
        </p:nvCxnSpPr>
        <p:spPr bwMode="auto">
          <a:xfrm>
            <a:off x="9284677" y="2885109"/>
            <a:ext cx="950963" cy="61668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>
            <a:stCxn id="20" idx="2"/>
            <a:endCxn id="21" idx="0"/>
          </p:cNvCxnSpPr>
          <p:nvPr/>
        </p:nvCxnSpPr>
        <p:spPr bwMode="auto">
          <a:xfrm>
            <a:off x="10235640" y="3895690"/>
            <a:ext cx="0" cy="4091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10580298" y="4698780"/>
            <a:ext cx="0" cy="3086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>
            <a:stCxn id="9" idx="2"/>
            <a:endCxn id="26" idx="0"/>
          </p:cNvCxnSpPr>
          <p:nvPr/>
        </p:nvCxnSpPr>
        <p:spPr bwMode="auto">
          <a:xfrm>
            <a:off x="10650636" y="5422716"/>
            <a:ext cx="0" cy="2737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肘形连接符 40"/>
          <p:cNvCxnSpPr>
            <a:stCxn id="26" idx="2"/>
            <a:endCxn id="27" idx="6"/>
          </p:cNvCxnSpPr>
          <p:nvPr/>
        </p:nvCxnSpPr>
        <p:spPr bwMode="auto">
          <a:xfrm rot="5400000">
            <a:off x="9762024" y="5434009"/>
            <a:ext cx="175968" cy="160125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/>
          <p:cNvSpPr/>
          <p:nvPr/>
        </p:nvSpPr>
        <p:spPr bwMode="auto">
          <a:xfrm>
            <a:off x="8454683" y="1885071"/>
            <a:ext cx="815926" cy="39389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8468751" y="2667993"/>
            <a:ext cx="815926" cy="39389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00691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 tmFilter="0,0; .5, 1; 1, 1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 tmFilter="0,0; .5, 1; 1, 1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75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 tmFilter="0,0; .5, 1; 1, 1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80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 tmFilter="0,0; .5, 1; 1, 1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0.17657 0.23565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00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1754 0.23588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build="p"/>
      <p:bldP spid="3" grpId="0" animBg="1"/>
      <p:bldP spid="20" grpId="0" animBg="1"/>
      <p:bldP spid="21" grpId="0" animBg="1"/>
      <p:bldP spid="9" grpId="0" animBg="1"/>
      <p:bldP spid="26" grpId="0" animBg="1"/>
      <p:bldP spid="27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双大括号 7"/>
          <p:cNvSpPr/>
          <p:nvPr/>
        </p:nvSpPr>
        <p:spPr bwMode="auto">
          <a:xfrm>
            <a:off x="9484412" y="3277818"/>
            <a:ext cx="2363372" cy="2969522"/>
          </a:xfrm>
          <a:prstGeom prst="bracePair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39042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、函数的参数传递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17"/>
          <p:cNvSpPr>
            <a:spLocks noChangeArrowheads="1"/>
          </p:cNvSpPr>
          <p:nvPr/>
        </p:nvSpPr>
        <p:spPr bwMode="auto">
          <a:xfrm>
            <a:off x="585756" y="907943"/>
            <a:ext cx="1671285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、按值传递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33"/>
          <p:cNvSpPr>
            <a:spLocks noChangeArrowheads="1"/>
          </p:cNvSpPr>
          <p:nvPr/>
        </p:nvSpPr>
        <p:spPr bwMode="auto">
          <a:xfrm>
            <a:off x="585756" y="1338826"/>
            <a:ext cx="5829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“按值传递”</a:t>
            </a:r>
            <a:r>
              <a:rPr lang="zh-CN" altLang="en-US" sz="2000" dirty="0">
                <a:latin typeface="宋体" panose="02010600030101010101" pitchFamily="2" charset="-122"/>
              </a:rPr>
              <a:t>的参数传递方式中，因为函数的参数变量的作用域只在函数</a:t>
            </a:r>
            <a:r>
              <a:rPr lang="zh-CN" altLang="en-US" sz="2000" dirty="0" smtClean="0">
                <a:latin typeface="宋体" panose="02010600030101010101" pitchFamily="2" charset="-122"/>
              </a:rPr>
              <a:t>体内，因此它的值的改变对外部传入变量不产生影响。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5756" y="3277818"/>
            <a:ext cx="5348384" cy="3459276"/>
            <a:chOff x="2006221" y="2072645"/>
            <a:chExt cx="12924151" cy="1042129"/>
          </a:xfrm>
          <a:solidFill>
            <a:srgbClr val="1E3A1A"/>
          </a:solidFill>
        </p:grpSpPr>
        <p:sp>
          <p:nvSpPr>
            <p:cNvPr id="13" name="圆角矩形 6"/>
            <p:cNvSpPr>
              <a:spLocks noChangeArrowheads="1"/>
            </p:cNvSpPr>
            <p:nvPr/>
          </p:nvSpPr>
          <p:spPr bwMode="auto">
            <a:xfrm>
              <a:off x="2006221" y="2072645"/>
              <a:ext cx="12924151" cy="1042129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4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1883862" y="3339536"/>
            <a:ext cx="3784295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function </a:t>
            </a: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my_fun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)</a:t>
            </a:r>
            <a:endParaRPr lang="en-US" altLang="zh-CN" sz="2000" spc="300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     $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+=1; 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-=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2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}</a:t>
            </a:r>
            <a:endParaRPr lang="en-US" altLang="zh-CN" sz="2000" spc="300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$d1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3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$d2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5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my_fun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$d1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$d2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echo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$d1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.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$d2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8078709" y="905490"/>
            <a:ext cx="970670" cy="49236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开始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7765366" y="1885071"/>
            <a:ext cx="1519311" cy="393895"/>
            <a:chOff x="7765366" y="1885071"/>
            <a:chExt cx="1519311" cy="393895"/>
          </a:xfrm>
        </p:grpSpPr>
        <p:sp>
          <p:nvSpPr>
            <p:cNvPr id="4" name="矩形 3"/>
            <p:cNvSpPr/>
            <p:nvPr/>
          </p:nvSpPr>
          <p:spPr bwMode="auto">
            <a:xfrm>
              <a:off x="7765366" y="1885071"/>
              <a:ext cx="689317" cy="39389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$d1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8468751" y="1885071"/>
              <a:ext cx="815926" cy="39389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</a:rPr>
                <a:t>3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765366" y="2688161"/>
            <a:ext cx="1519311" cy="393895"/>
            <a:chOff x="7765366" y="2688161"/>
            <a:chExt cx="1519311" cy="393895"/>
          </a:xfrm>
        </p:grpSpPr>
        <p:sp>
          <p:nvSpPr>
            <p:cNvPr id="17" name="矩形 16"/>
            <p:cNvSpPr/>
            <p:nvPr/>
          </p:nvSpPr>
          <p:spPr bwMode="auto">
            <a:xfrm>
              <a:off x="7765366" y="2688161"/>
              <a:ext cx="689317" cy="39389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$d2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8468751" y="2688161"/>
              <a:ext cx="815926" cy="39389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</a:rPr>
                <a:t>5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9890981" y="3501795"/>
            <a:ext cx="689317" cy="393895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$A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9890981" y="4304885"/>
            <a:ext cx="689317" cy="393895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$B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890980" y="4972549"/>
            <a:ext cx="1519311" cy="45016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$A+=1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9890980" y="5696486"/>
            <a:ext cx="1519311" cy="45016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$B-=2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864951" y="6076436"/>
            <a:ext cx="2184428" cy="49236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$d1           $d2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>
            <a:stCxn id="3" idx="4"/>
          </p:cNvCxnSpPr>
          <p:nvPr/>
        </p:nvCxnSpPr>
        <p:spPr bwMode="auto">
          <a:xfrm>
            <a:off x="8564044" y="1397859"/>
            <a:ext cx="3181" cy="4872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8564044" y="2278966"/>
            <a:ext cx="0" cy="4091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肘形连接符 28"/>
          <p:cNvCxnSpPr>
            <a:stCxn id="19" idx="3"/>
            <a:endCxn id="20" idx="0"/>
          </p:cNvCxnSpPr>
          <p:nvPr/>
        </p:nvCxnSpPr>
        <p:spPr bwMode="auto">
          <a:xfrm>
            <a:off x="9284677" y="2885109"/>
            <a:ext cx="950963" cy="61668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>
            <a:stCxn id="20" idx="2"/>
            <a:endCxn id="21" idx="0"/>
          </p:cNvCxnSpPr>
          <p:nvPr/>
        </p:nvCxnSpPr>
        <p:spPr bwMode="auto">
          <a:xfrm>
            <a:off x="10235640" y="3895690"/>
            <a:ext cx="0" cy="4091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10580298" y="4698780"/>
            <a:ext cx="0" cy="3086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>
            <a:stCxn id="9" idx="2"/>
            <a:endCxn id="26" idx="0"/>
          </p:cNvCxnSpPr>
          <p:nvPr/>
        </p:nvCxnSpPr>
        <p:spPr bwMode="auto">
          <a:xfrm>
            <a:off x="10650636" y="5422716"/>
            <a:ext cx="0" cy="2737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肘形连接符 40"/>
          <p:cNvCxnSpPr>
            <a:stCxn id="26" idx="2"/>
          </p:cNvCxnSpPr>
          <p:nvPr/>
        </p:nvCxnSpPr>
        <p:spPr bwMode="auto">
          <a:xfrm rot="5400000">
            <a:off x="9762024" y="5434009"/>
            <a:ext cx="175968" cy="160125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/>
          <p:cNvSpPr/>
          <p:nvPr/>
        </p:nvSpPr>
        <p:spPr bwMode="auto">
          <a:xfrm>
            <a:off x="8454683" y="1885071"/>
            <a:ext cx="815926" cy="39389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8468751" y="2695289"/>
            <a:ext cx="815926" cy="39389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0850372" y="4971577"/>
            <a:ext cx="588892" cy="450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0850372" y="5706158"/>
            <a:ext cx="588892" cy="450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414830" y="6097620"/>
            <a:ext cx="588892" cy="450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463348" y="6100918"/>
            <a:ext cx="588892" cy="450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10652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75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25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 tmFilter="0,0; .5, 1; 1, 1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 tmFilter="0,0; .5, 1; 1, 1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75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 tmFilter="0,0; .5, 1; 1, 1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75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 tmFilter="0,0; .5, 1; 1, 1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0.17657 0.23565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00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17409 0.2342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uiExpand="1" build="p"/>
      <p:bldP spid="3" grpId="0" animBg="1"/>
      <p:bldP spid="20" grpId="0" animBg="1"/>
      <p:bldP spid="21" grpId="0" animBg="1"/>
      <p:bldP spid="9" grpId="0" animBg="1"/>
      <p:bldP spid="26" grpId="0" animBg="1"/>
      <p:bldP spid="27" grpId="0" animBg="1"/>
      <p:bldP spid="22" grpId="0" animBg="1"/>
      <p:bldP spid="22" grpId="1" animBg="1"/>
      <p:bldP spid="23" grpId="0" animBg="1"/>
      <p:bldP spid="23" grpId="1" animBg="1"/>
      <p:bldP spid="39" grpId="0" animBg="1"/>
      <p:bldP spid="44" grpId="0" animBg="1"/>
      <p:bldP spid="45" grpId="0" animBg="1"/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85" y="3467422"/>
            <a:ext cx="1261902" cy="19362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210" y="3467422"/>
            <a:ext cx="1726261" cy="3068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83" y="3467422"/>
            <a:ext cx="1726261" cy="3068102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 bwMode="auto">
          <a:xfrm>
            <a:off x="1321992" y="5403623"/>
            <a:ext cx="9637160" cy="12193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2935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、函数的参数传递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17"/>
          <p:cNvSpPr>
            <a:spLocks noChangeArrowheads="1"/>
          </p:cNvSpPr>
          <p:nvPr/>
        </p:nvSpPr>
        <p:spPr bwMode="auto">
          <a:xfrm>
            <a:off x="585756" y="907943"/>
            <a:ext cx="1671285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、引用传递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33"/>
          <p:cNvSpPr>
            <a:spLocks noChangeArrowheads="1"/>
          </p:cNvSpPr>
          <p:nvPr/>
        </p:nvSpPr>
        <p:spPr bwMode="auto">
          <a:xfrm>
            <a:off x="533975" y="1450301"/>
            <a:ext cx="11189452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引用传递中，外部程序传递给函数参数的，并不是一个值，而是变量的内存地址，使函数的参数与外部变量共享同一个内存空间。定义函数的参数使用引用传递的方法是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在该参数前加上“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&amp;”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符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67" y="4921799"/>
            <a:ext cx="1261902" cy="1936201"/>
          </a:xfrm>
          <a:prstGeom prst="rect">
            <a:avLst/>
          </a:prstGeom>
        </p:spPr>
      </p:pic>
      <p:grpSp>
        <p:nvGrpSpPr>
          <p:cNvPr id="63" name="组合 62"/>
          <p:cNvGrpSpPr/>
          <p:nvPr/>
        </p:nvGrpSpPr>
        <p:grpSpPr>
          <a:xfrm>
            <a:off x="2277218" y="4526780"/>
            <a:ext cx="1286666" cy="998782"/>
            <a:chOff x="1965325" y="4526780"/>
            <a:chExt cx="1286666" cy="99878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325" y="4526780"/>
              <a:ext cx="1286666" cy="998782"/>
            </a:xfrm>
            <a:prstGeom prst="rect">
              <a:avLst/>
            </a:prstGeom>
          </p:spPr>
        </p:pic>
        <p:sp>
          <p:nvSpPr>
            <p:cNvPr id="50" name="流程图: 磁盘 49"/>
            <p:cNvSpPr/>
            <p:nvPr/>
          </p:nvSpPr>
          <p:spPr bwMode="auto">
            <a:xfrm rot="19455348">
              <a:off x="2219697" y="4602676"/>
              <a:ext cx="796119" cy="401655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591" y="4873961"/>
              <a:ext cx="850130" cy="648000"/>
            </a:xfrm>
            <a:prstGeom prst="rect">
              <a:avLst/>
            </a:prstGeom>
          </p:spPr>
        </p:pic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64" y="5462684"/>
            <a:ext cx="1187746" cy="1187746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75" y="5494123"/>
            <a:ext cx="1187746" cy="1187746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8361007" y="4523436"/>
            <a:ext cx="1286666" cy="998782"/>
            <a:chOff x="1965325" y="4526780"/>
            <a:chExt cx="1286666" cy="998782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325" y="4526780"/>
              <a:ext cx="1286666" cy="998782"/>
            </a:xfrm>
            <a:prstGeom prst="rect">
              <a:avLst/>
            </a:prstGeom>
          </p:spPr>
        </p:pic>
        <p:sp>
          <p:nvSpPr>
            <p:cNvPr id="66" name="流程图: 磁盘 65"/>
            <p:cNvSpPr/>
            <p:nvPr/>
          </p:nvSpPr>
          <p:spPr bwMode="auto">
            <a:xfrm rot="19455348">
              <a:off x="2219697" y="4602676"/>
              <a:ext cx="796119" cy="401655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591" y="4873961"/>
              <a:ext cx="850130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47575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0417 L 0.49909 -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17 0.00416 L -0.49791 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44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20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22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4751389" y="2451397"/>
            <a:ext cx="4339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常用系统函数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370997" y="2620963"/>
            <a:ext cx="1071056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5.1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双大括号 7"/>
          <p:cNvSpPr/>
          <p:nvPr/>
        </p:nvSpPr>
        <p:spPr bwMode="auto">
          <a:xfrm>
            <a:off x="8996927" y="3275429"/>
            <a:ext cx="2363372" cy="2811482"/>
          </a:xfrm>
          <a:prstGeom prst="bracePair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458810" y="214298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、函数的参数传递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17"/>
          <p:cNvSpPr>
            <a:spLocks noChangeArrowheads="1"/>
          </p:cNvSpPr>
          <p:nvPr/>
        </p:nvSpPr>
        <p:spPr bwMode="auto">
          <a:xfrm>
            <a:off x="585756" y="907943"/>
            <a:ext cx="1671285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、引用传递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5756" y="1544617"/>
            <a:ext cx="5348384" cy="5192477"/>
            <a:chOff x="2006221" y="2072645"/>
            <a:chExt cx="12924151" cy="1042129"/>
          </a:xfrm>
          <a:solidFill>
            <a:srgbClr val="1E3A1A"/>
          </a:solidFill>
        </p:grpSpPr>
        <p:sp>
          <p:nvSpPr>
            <p:cNvPr id="13" name="圆角矩形 6"/>
            <p:cNvSpPr>
              <a:spLocks noChangeArrowheads="1"/>
            </p:cNvSpPr>
            <p:nvPr/>
          </p:nvSpPr>
          <p:spPr bwMode="auto">
            <a:xfrm>
              <a:off x="2006221" y="2072645"/>
              <a:ext cx="12924151" cy="1042129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4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1540981" y="2351030"/>
            <a:ext cx="3784295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【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例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5-20】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function </a:t>
            </a: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my_fun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&amp;$A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)</a:t>
            </a:r>
            <a:endParaRPr lang="en-US" altLang="zh-CN" sz="2000" spc="300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     $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+=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3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 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+=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3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}</a:t>
            </a:r>
            <a:endParaRPr lang="en-US" altLang="zh-CN" sz="2000" spc="300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$d1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$d2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3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my_fun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$d1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$d2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echo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$d1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.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$d2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7624689" y="896425"/>
            <a:ext cx="970670" cy="49236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开始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624689" y="1804211"/>
            <a:ext cx="956603" cy="39389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$d1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242675" y="1804210"/>
            <a:ext cx="815926" cy="39389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624689" y="2607301"/>
            <a:ext cx="956603" cy="39389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$d2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0242675" y="2607300"/>
            <a:ext cx="815926" cy="39389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9700249" y="3405165"/>
            <a:ext cx="950389" cy="393895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$A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9700249" y="4109779"/>
            <a:ext cx="950389" cy="393895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$B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418957" y="4775229"/>
            <a:ext cx="1519311" cy="45016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$A+=3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>
            <a:stCxn id="3" idx="4"/>
            <a:endCxn id="4" idx="0"/>
          </p:cNvCxnSpPr>
          <p:nvPr/>
        </p:nvCxnSpPr>
        <p:spPr bwMode="auto">
          <a:xfrm flipH="1">
            <a:off x="8102991" y="1388794"/>
            <a:ext cx="7033" cy="415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>
            <a:stCxn id="4" idx="2"/>
            <a:endCxn id="17" idx="0"/>
          </p:cNvCxnSpPr>
          <p:nvPr/>
        </p:nvCxnSpPr>
        <p:spPr bwMode="auto">
          <a:xfrm>
            <a:off x="8102991" y="2198106"/>
            <a:ext cx="0" cy="4091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肘形连接符 28"/>
          <p:cNvCxnSpPr>
            <a:stCxn id="17" idx="2"/>
            <a:endCxn id="20" idx="0"/>
          </p:cNvCxnSpPr>
          <p:nvPr/>
        </p:nvCxnSpPr>
        <p:spPr bwMode="auto">
          <a:xfrm rot="16200000" flipH="1">
            <a:off x="8937233" y="2166953"/>
            <a:ext cx="403969" cy="207245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>
            <a:stCxn id="20" idx="2"/>
            <a:endCxn id="21" idx="0"/>
          </p:cNvCxnSpPr>
          <p:nvPr/>
        </p:nvCxnSpPr>
        <p:spPr bwMode="auto">
          <a:xfrm>
            <a:off x="10175444" y="3799060"/>
            <a:ext cx="0" cy="3107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>
            <a:stCxn id="21" idx="2"/>
            <a:endCxn id="9" idx="0"/>
          </p:cNvCxnSpPr>
          <p:nvPr/>
        </p:nvCxnSpPr>
        <p:spPr bwMode="auto">
          <a:xfrm>
            <a:off x="10175444" y="4503674"/>
            <a:ext cx="3169" cy="2715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>
            <a:stCxn id="9" idx="2"/>
            <a:endCxn id="26" idx="0"/>
          </p:cNvCxnSpPr>
          <p:nvPr/>
        </p:nvCxnSpPr>
        <p:spPr bwMode="auto">
          <a:xfrm>
            <a:off x="10178613" y="5225396"/>
            <a:ext cx="0" cy="3028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肘形连接符 40"/>
          <p:cNvCxnSpPr>
            <a:stCxn id="26" idx="2"/>
            <a:endCxn id="27" idx="3"/>
          </p:cNvCxnSpPr>
          <p:nvPr/>
        </p:nvCxnSpPr>
        <p:spPr bwMode="auto">
          <a:xfrm rot="5400000">
            <a:off x="9441906" y="5585914"/>
            <a:ext cx="344180" cy="11292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5" name="组合 84"/>
          <p:cNvGrpSpPr/>
          <p:nvPr/>
        </p:nvGrpSpPr>
        <p:grpSpPr>
          <a:xfrm>
            <a:off x="6864951" y="6076436"/>
            <a:ext cx="2187289" cy="492369"/>
            <a:chOff x="6864951" y="6076436"/>
            <a:chExt cx="2187289" cy="492369"/>
          </a:xfrm>
        </p:grpSpPr>
        <p:sp>
          <p:nvSpPr>
            <p:cNvPr id="27" name="矩形 26"/>
            <p:cNvSpPr/>
            <p:nvPr/>
          </p:nvSpPr>
          <p:spPr bwMode="auto">
            <a:xfrm>
              <a:off x="6864951" y="6076436"/>
              <a:ext cx="2184428" cy="492369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$d1           $d2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7414830" y="6097620"/>
              <a:ext cx="588892" cy="45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</a:rPr>
                <a:t>5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8463348" y="6100918"/>
              <a:ext cx="588892" cy="45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</a:rPr>
                <a:t>3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70" name="直接箭头连接符 69"/>
          <p:cNvCxnSpPr>
            <a:stCxn id="4" idx="3"/>
            <a:endCxn id="7" idx="1"/>
          </p:cNvCxnSpPr>
          <p:nvPr/>
        </p:nvCxnSpPr>
        <p:spPr bwMode="auto">
          <a:xfrm flipV="1">
            <a:off x="8581292" y="2001158"/>
            <a:ext cx="166138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/>
          <p:cNvCxnSpPr>
            <a:stCxn id="17" idx="3"/>
            <a:endCxn id="19" idx="1"/>
          </p:cNvCxnSpPr>
          <p:nvPr/>
        </p:nvCxnSpPr>
        <p:spPr bwMode="auto">
          <a:xfrm flipV="1">
            <a:off x="8581292" y="2804248"/>
            <a:ext cx="166138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肘形连接符 77"/>
          <p:cNvCxnSpPr>
            <a:stCxn id="20" idx="3"/>
            <a:endCxn id="7" idx="3"/>
          </p:cNvCxnSpPr>
          <p:nvPr/>
        </p:nvCxnSpPr>
        <p:spPr bwMode="auto">
          <a:xfrm flipV="1">
            <a:off x="10650638" y="2001158"/>
            <a:ext cx="407963" cy="1600955"/>
          </a:xfrm>
          <a:prstGeom prst="bentConnector3">
            <a:avLst>
              <a:gd name="adj1" fmla="val 221551"/>
            </a:avLst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矩形 80"/>
          <p:cNvSpPr/>
          <p:nvPr/>
        </p:nvSpPr>
        <p:spPr bwMode="auto">
          <a:xfrm>
            <a:off x="10242675" y="1804210"/>
            <a:ext cx="815926" cy="39389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10247399" y="2604687"/>
            <a:ext cx="815926" cy="39389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9418957" y="5528274"/>
            <a:ext cx="1519311" cy="450167"/>
            <a:chOff x="9418957" y="5528274"/>
            <a:chExt cx="1519311" cy="450167"/>
          </a:xfrm>
        </p:grpSpPr>
        <p:sp>
          <p:nvSpPr>
            <p:cNvPr id="26" name="矩形 25"/>
            <p:cNvSpPr/>
            <p:nvPr/>
          </p:nvSpPr>
          <p:spPr bwMode="auto">
            <a:xfrm>
              <a:off x="9418957" y="5528274"/>
              <a:ext cx="1519311" cy="45016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dirty="0" smtClean="0"/>
                <a:t>$B+=3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10242674" y="5556409"/>
              <a:ext cx="695593" cy="39389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</a:rPr>
                <a:t>6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88" name="肘形连接符 87"/>
          <p:cNvCxnSpPr>
            <a:stCxn id="9" idx="3"/>
            <a:endCxn id="7" idx="0"/>
          </p:cNvCxnSpPr>
          <p:nvPr/>
        </p:nvCxnSpPr>
        <p:spPr bwMode="auto">
          <a:xfrm flipH="1" flipV="1">
            <a:off x="10650638" y="1804210"/>
            <a:ext cx="287630" cy="3196103"/>
          </a:xfrm>
          <a:prstGeom prst="bentConnector4">
            <a:avLst>
              <a:gd name="adj1" fmla="val -326731"/>
              <a:gd name="adj2" fmla="val 107152"/>
            </a:avLst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276437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25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75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 tmFilter="0,0; .5, 1; 1, 1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5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 tmFilter="0,0; .5, 1; 1, 1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75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 tmFilter="0,0; .5, 1; 1, 1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0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 tmFilter="0,0; .5, 1; 1, 1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00"/>
                            </p:stCondLst>
                            <p:childTnLst>
                              <p:par>
                                <p:cTn id="7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 tmFilter="0,0; .5, 1; 1, 1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500"/>
                            </p:stCondLst>
                            <p:childTnLst>
                              <p:par>
                                <p:cTn id="1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01836 0.22061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950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build="p"/>
      <p:bldP spid="3" grpId="0" animBg="1"/>
      <p:bldP spid="4" grpId="0" animBg="1"/>
      <p:bldP spid="7" grpId="0" animBg="1"/>
      <p:bldP spid="17" grpId="0" animBg="1"/>
      <p:bldP spid="19" grpId="0" animBg="1"/>
      <p:bldP spid="20" grpId="0" animBg="1"/>
      <p:bldP spid="21" grpId="0" animBg="1"/>
      <p:bldP spid="9" grpId="0" animBg="1"/>
      <p:bldP spid="81" grpId="0" animBg="1"/>
      <p:bldP spid="81" grpId="1" animBg="1"/>
      <p:bldP spid="82" grpId="0" animBg="1"/>
      <p:bldP spid="8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 bwMode="auto">
          <a:xfrm>
            <a:off x="9667044" y="2668264"/>
            <a:ext cx="573206" cy="3685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2173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、函数的参数传递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17"/>
          <p:cNvSpPr>
            <a:spLocks noChangeArrowheads="1"/>
          </p:cNvSpPr>
          <p:nvPr/>
        </p:nvSpPr>
        <p:spPr bwMode="auto">
          <a:xfrm>
            <a:off x="585756" y="907943"/>
            <a:ext cx="1927766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、参数默认值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3975" y="2577440"/>
            <a:ext cx="4938777" cy="4090817"/>
            <a:chOff x="2006221" y="2072645"/>
            <a:chExt cx="11934352" cy="821026"/>
          </a:xfrm>
          <a:solidFill>
            <a:srgbClr val="1E3A1A"/>
          </a:solidFill>
        </p:grpSpPr>
        <p:sp>
          <p:nvSpPr>
            <p:cNvPr id="13" name="圆角矩形 6"/>
            <p:cNvSpPr>
              <a:spLocks noChangeArrowheads="1"/>
            </p:cNvSpPr>
            <p:nvPr/>
          </p:nvSpPr>
          <p:spPr bwMode="auto">
            <a:xfrm>
              <a:off x="2006221" y="2072645"/>
              <a:ext cx="11934352" cy="821026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4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1649743" cy="1247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1371966" y="2767187"/>
            <a:ext cx="397795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【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例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5-21】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function </a:t>
            </a: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my_fun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$B=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5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)</a:t>
            </a:r>
            <a:endParaRPr lang="en-US" altLang="zh-CN" sz="2000" spc="300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     $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+=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3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 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+=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3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}</a:t>
            </a:r>
            <a:endParaRPr lang="en-US" altLang="zh-CN" sz="2000" spc="300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$d1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$d2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3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my_fun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$d1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$d2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err="1">
                <a:solidFill>
                  <a:srgbClr val="00B0F0"/>
                </a:solidFill>
                <a:cs typeface="Courier New" panose="02070309020205020404" pitchFamily="49" charset="0"/>
              </a:rPr>
              <a:t>my_fun</a:t>
            </a:r>
            <a:r>
              <a:rPr lang="en-US" altLang="zh-CN" sz="2000" spc="300" dirty="0">
                <a:solidFill>
                  <a:srgbClr val="00B0F0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d1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);</a:t>
            </a:r>
            <a:endParaRPr lang="en-US" altLang="zh-CN" sz="2000" spc="300" dirty="0">
              <a:solidFill>
                <a:srgbClr val="00B0F0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3" name="矩形 33"/>
          <p:cNvSpPr>
            <a:spLocks noChangeArrowheads="1"/>
          </p:cNvSpPr>
          <p:nvPr/>
        </p:nvSpPr>
        <p:spPr bwMode="auto">
          <a:xfrm>
            <a:off x="533975" y="1409357"/>
            <a:ext cx="1118945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函数的参数也可以在定义时，指定一个默认</a:t>
            </a:r>
            <a:r>
              <a:rPr lang="zh-CN" altLang="en-US" sz="2000" dirty="0" smtClean="0">
                <a:latin typeface="宋体" panose="02010600030101010101" pitchFamily="2" charset="-122"/>
              </a:rPr>
              <a:t>值。如果</a:t>
            </a:r>
            <a:r>
              <a:rPr lang="zh-CN" altLang="en-US" sz="2000" dirty="0">
                <a:latin typeface="宋体" panose="02010600030101010101" pitchFamily="2" charset="-122"/>
              </a:rPr>
              <a:t>调用该函数时，没有另外给这个参数传递新值，函数就按默认值进行调用，如果另外传递新值，函数即选择按新值进行调用。</a:t>
            </a:r>
          </a:p>
        </p:txBody>
      </p:sp>
      <p:sp>
        <p:nvSpPr>
          <p:cNvPr id="5" name="双大括号 4"/>
          <p:cNvSpPr/>
          <p:nvPr/>
        </p:nvSpPr>
        <p:spPr bwMode="auto">
          <a:xfrm>
            <a:off x="6933063" y="3369129"/>
            <a:ext cx="3826850" cy="766143"/>
          </a:xfrm>
          <a:prstGeom prst="bracePair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383440" y="3599510"/>
            <a:ext cx="1160060" cy="368598"/>
            <a:chOff x="7260609" y="4544596"/>
            <a:chExt cx="1160060" cy="368598"/>
          </a:xfrm>
        </p:grpSpPr>
        <p:sp>
          <p:nvSpPr>
            <p:cNvPr id="6" name="矩形 5"/>
            <p:cNvSpPr/>
            <p:nvPr/>
          </p:nvSpPr>
          <p:spPr bwMode="auto">
            <a:xfrm>
              <a:off x="7260609" y="4544596"/>
              <a:ext cx="573206" cy="36859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$A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847463" y="4544596"/>
              <a:ext cx="573206" cy="36859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073366" y="3599510"/>
            <a:ext cx="1160060" cy="368598"/>
            <a:chOff x="7260609" y="4544596"/>
            <a:chExt cx="1160060" cy="368598"/>
          </a:xfrm>
        </p:grpSpPr>
        <p:sp>
          <p:nvSpPr>
            <p:cNvPr id="49" name="矩形 48"/>
            <p:cNvSpPr/>
            <p:nvPr/>
          </p:nvSpPr>
          <p:spPr bwMode="auto">
            <a:xfrm>
              <a:off x="7260609" y="4544596"/>
              <a:ext cx="573206" cy="36859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$B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7847463" y="4544596"/>
              <a:ext cx="573206" cy="36859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</a:rPr>
                <a:t>5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956646" y="4222738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my_fun</a:t>
            </a:r>
            <a:r>
              <a:rPr lang="en-US" altLang="zh-CN" sz="2000" dirty="0" smtClean="0"/>
              <a:t>($d1,$d2)</a:t>
            </a:r>
            <a:endParaRPr lang="zh-CN" altLang="en-US" sz="2000" dirty="0"/>
          </a:p>
        </p:txBody>
      </p:sp>
      <p:sp>
        <p:nvSpPr>
          <p:cNvPr id="51" name="双大括号 50"/>
          <p:cNvSpPr/>
          <p:nvPr/>
        </p:nvSpPr>
        <p:spPr bwMode="auto">
          <a:xfrm>
            <a:off x="6933063" y="5555863"/>
            <a:ext cx="3826850" cy="766143"/>
          </a:xfrm>
          <a:prstGeom prst="bracePair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7383440" y="5786244"/>
            <a:ext cx="1160060" cy="368598"/>
            <a:chOff x="7260609" y="4544596"/>
            <a:chExt cx="1160060" cy="368598"/>
          </a:xfrm>
        </p:grpSpPr>
        <p:sp>
          <p:nvSpPr>
            <p:cNvPr id="53" name="矩形 52"/>
            <p:cNvSpPr/>
            <p:nvPr/>
          </p:nvSpPr>
          <p:spPr bwMode="auto">
            <a:xfrm>
              <a:off x="7260609" y="4544596"/>
              <a:ext cx="573206" cy="36859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$A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7847463" y="4544596"/>
              <a:ext cx="573206" cy="36859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073366" y="5786244"/>
            <a:ext cx="1160060" cy="368598"/>
            <a:chOff x="7260609" y="4544596"/>
            <a:chExt cx="1160060" cy="368598"/>
          </a:xfrm>
        </p:grpSpPr>
        <p:sp>
          <p:nvSpPr>
            <p:cNvPr id="56" name="矩形 55"/>
            <p:cNvSpPr/>
            <p:nvPr/>
          </p:nvSpPr>
          <p:spPr bwMode="auto">
            <a:xfrm>
              <a:off x="7260609" y="4544596"/>
              <a:ext cx="573206" cy="36859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$B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7847463" y="4544596"/>
              <a:ext cx="573206" cy="36859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</a:rPr>
                <a:t>5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7918441" y="6352332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my_fun</a:t>
            </a:r>
            <a:r>
              <a:rPr lang="en-US" altLang="zh-CN" sz="2000" dirty="0" smtClean="0"/>
              <a:t>($d1)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7379355" y="2666495"/>
            <a:ext cx="573206" cy="368598"/>
          </a:xfrm>
          <a:prstGeom prst="rect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$d1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966209" y="2666495"/>
            <a:ext cx="573206" cy="3685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9066542" y="2666495"/>
            <a:ext cx="573206" cy="368598"/>
          </a:xfrm>
          <a:prstGeom prst="rect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$d2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9653396" y="2666495"/>
            <a:ext cx="573206" cy="3685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61" idx="2"/>
            <a:endCxn id="47" idx="0"/>
          </p:cNvCxnSpPr>
          <p:nvPr/>
        </p:nvCxnSpPr>
        <p:spPr bwMode="auto">
          <a:xfrm>
            <a:off x="8252812" y="3035093"/>
            <a:ext cx="4085" cy="564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>
            <a:stCxn id="64" idx="2"/>
            <a:endCxn id="50" idx="0"/>
          </p:cNvCxnSpPr>
          <p:nvPr/>
        </p:nvCxnSpPr>
        <p:spPr bwMode="auto">
          <a:xfrm>
            <a:off x="9939999" y="3035093"/>
            <a:ext cx="6824" cy="564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矩形 71"/>
          <p:cNvSpPr/>
          <p:nvPr/>
        </p:nvSpPr>
        <p:spPr bwMode="auto">
          <a:xfrm>
            <a:off x="7379355" y="4987803"/>
            <a:ext cx="573206" cy="368598"/>
          </a:xfrm>
          <a:prstGeom prst="rect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$d1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966209" y="4987803"/>
            <a:ext cx="573206" cy="3685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4" name="直接箭头连接符 33"/>
          <p:cNvCxnSpPr>
            <a:stCxn id="74" idx="2"/>
            <a:endCxn id="54" idx="0"/>
          </p:cNvCxnSpPr>
          <p:nvPr/>
        </p:nvCxnSpPr>
        <p:spPr bwMode="auto">
          <a:xfrm>
            <a:off x="8252812" y="5356401"/>
            <a:ext cx="4085" cy="4298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矩形 74"/>
          <p:cNvSpPr/>
          <p:nvPr/>
        </p:nvSpPr>
        <p:spPr bwMode="auto">
          <a:xfrm>
            <a:off x="7979857" y="2649214"/>
            <a:ext cx="573206" cy="3685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979857" y="4972640"/>
            <a:ext cx="573206" cy="3685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55203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5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25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 tmFilter="0,0; .5, 1; 1, 1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75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 tmFilter="0,0; .5, 1; 1, 1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 tmFilter="0,0; .5, 1; 1, 1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25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 tmFilter="0,0; .5, 1; 1, 1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 tmFilter="0,0; .5, 1; 1, 1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2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-0.00104 0.1386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00066 0.13704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-0.00104 0.11852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5" grpId="0" build="p"/>
      <p:bldP spid="5" grpId="0" animBg="1"/>
      <p:bldP spid="16" grpId="0"/>
      <p:bldP spid="51" grpId="0" animBg="1"/>
      <p:bldP spid="58" grpId="0"/>
      <p:bldP spid="60" grpId="0" animBg="1"/>
      <p:bldP spid="61" grpId="0" animBg="1"/>
      <p:bldP spid="63" grpId="0" animBg="1"/>
      <p:bldP spid="64" grpId="0" animBg="1"/>
      <p:bldP spid="64" grpId="1" animBg="1"/>
      <p:bldP spid="72" grpId="0" animBg="1"/>
      <p:bldP spid="74" grpId="0" animBg="1"/>
      <p:bldP spid="75" grpId="0" animBg="1"/>
      <p:bldP spid="75" grpId="1" animBg="1"/>
      <p:bldP spid="77" grpId="0" animBg="1"/>
      <p:bldP spid="77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18774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函数体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5.2.5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3151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5.2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、自定义函数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578398" y="837476"/>
            <a:ext cx="2584450" cy="199981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14298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、函数体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33"/>
          <p:cNvSpPr>
            <a:spLocks noChangeArrowheads="1"/>
          </p:cNvSpPr>
          <p:nvPr/>
        </p:nvSpPr>
        <p:spPr bwMode="auto">
          <a:xfrm>
            <a:off x="585758" y="1128869"/>
            <a:ext cx="10961880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函数体是实现函数功能的程序语句集合，可以包括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变量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表达式，也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可以调用其它的函数或者类。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1175657" y="2525486"/>
            <a:ext cx="1161143" cy="508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开始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175657" y="3300185"/>
            <a:ext cx="1161143" cy="46445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语句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75657" y="4031342"/>
            <a:ext cx="1161143" cy="46445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宋体" pitchFamily="2" charset="-122"/>
              </a:rPr>
              <a:t>fun1()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175656" y="5351751"/>
            <a:ext cx="1161143" cy="46445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语句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175656" y="6069694"/>
            <a:ext cx="1161143" cy="508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结束</a:t>
            </a:r>
          </a:p>
        </p:txBody>
      </p:sp>
      <p:sp>
        <p:nvSpPr>
          <p:cNvPr id="6" name="双大括号 5"/>
          <p:cNvSpPr/>
          <p:nvPr/>
        </p:nvSpPr>
        <p:spPr bwMode="auto">
          <a:xfrm>
            <a:off x="3732724" y="3300185"/>
            <a:ext cx="3176350" cy="1797051"/>
          </a:xfrm>
          <a:prstGeom prst="bracePair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$A=12;</a:t>
            </a:r>
          </a:p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</a:rPr>
              <a:t>$B=$A%3+5;</a:t>
            </a:r>
          </a:p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fun2();</a:t>
            </a:r>
          </a:p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</a:rPr>
              <a:t>include(“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class.php</a:t>
            </a:r>
            <a:r>
              <a:rPr lang="en-US" altLang="zh-CN" sz="2000" dirty="0" smtClean="0">
                <a:solidFill>
                  <a:schemeClr val="bg1"/>
                </a:solidFill>
              </a:rPr>
              <a:t>”);</a:t>
            </a:r>
          </a:p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$C=new Class;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双大括号 15"/>
          <p:cNvSpPr/>
          <p:nvPr/>
        </p:nvSpPr>
        <p:spPr bwMode="auto">
          <a:xfrm>
            <a:off x="8057709" y="3534227"/>
            <a:ext cx="2828006" cy="1328965"/>
          </a:xfrm>
          <a:prstGeom prst="bracePair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$A=4;</a:t>
            </a:r>
          </a:p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</a:rPr>
              <a:t>$B=$A+5;</a:t>
            </a:r>
          </a:p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</a:rPr>
              <a:t>return  $B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57926" y="296678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fun1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033048" y="319702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fun2</a:t>
            </a:r>
            <a:endParaRPr lang="zh-CN" altLang="en-US" sz="2000" dirty="0"/>
          </a:p>
        </p:txBody>
      </p:sp>
      <p:cxnSp>
        <p:nvCxnSpPr>
          <p:cNvPr id="17" name="直接箭头连接符 16"/>
          <p:cNvCxnSpPr>
            <a:stCxn id="4" idx="4"/>
            <a:endCxn id="5" idx="0"/>
          </p:cNvCxnSpPr>
          <p:nvPr/>
        </p:nvCxnSpPr>
        <p:spPr bwMode="auto">
          <a:xfrm>
            <a:off x="1756229" y="3033486"/>
            <a:ext cx="0" cy="2666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stCxn id="5" idx="2"/>
            <a:endCxn id="12" idx="0"/>
          </p:cNvCxnSpPr>
          <p:nvPr/>
        </p:nvCxnSpPr>
        <p:spPr bwMode="auto">
          <a:xfrm>
            <a:off x="1756229" y="3764643"/>
            <a:ext cx="0" cy="26669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肘形连接符 23"/>
          <p:cNvCxnSpPr>
            <a:stCxn id="12" idx="3"/>
            <a:endCxn id="6" idx="0"/>
          </p:cNvCxnSpPr>
          <p:nvPr/>
        </p:nvCxnSpPr>
        <p:spPr bwMode="auto">
          <a:xfrm flipV="1">
            <a:off x="2336800" y="3300185"/>
            <a:ext cx="2984099" cy="963386"/>
          </a:xfrm>
          <a:prstGeom prst="bentConnector4">
            <a:avLst>
              <a:gd name="adj1" fmla="val 23389"/>
              <a:gd name="adj2" fmla="val 123729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肘形连接符 25"/>
          <p:cNvCxnSpPr>
            <a:endCxn id="16" idx="0"/>
          </p:cNvCxnSpPr>
          <p:nvPr/>
        </p:nvCxnSpPr>
        <p:spPr bwMode="auto">
          <a:xfrm flipV="1">
            <a:off x="4880204" y="3534227"/>
            <a:ext cx="4591508" cy="740637"/>
          </a:xfrm>
          <a:prstGeom prst="bentConnector4">
            <a:avLst>
              <a:gd name="adj1" fmla="val 51988"/>
              <a:gd name="adj2" fmla="val 130865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肘形连接符 27"/>
          <p:cNvCxnSpPr>
            <a:stCxn id="16" idx="2"/>
          </p:cNvCxnSpPr>
          <p:nvPr/>
        </p:nvCxnSpPr>
        <p:spPr bwMode="auto">
          <a:xfrm rot="5400000" flipH="1">
            <a:off x="7797616" y="3189096"/>
            <a:ext cx="204710" cy="3143483"/>
          </a:xfrm>
          <a:prstGeom prst="bentConnector4">
            <a:avLst>
              <a:gd name="adj1" fmla="val -111670"/>
              <a:gd name="adj2" fmla="val 72491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>
            <a:stCxn id="13" idx="2"/>
            <a:endCxn id="14" idx="0"/>
          </p:cNvCxnSpPr>
          <p:nvPr/>
        </p:nvCxnSpPr>
        <p:spPr bwMode="auto">
          <a:xfrm>
            <a:off x="1756228" y="5816209"/>
            <a:ext cx="0" cy="2534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肘形连接符 40"/>
          <p:cNvCxnSpPr>
            <a:stCxn id="6" idx="2"/>
            <a:endCxn id="13" idx="3"/>
          </p:cNvCxnSpPr>
          <p:nvPr/>
        </p:nvCxnSpPr>
        <p:spPr bwMode="auto">
          <a:xfrm rot="5400000">
            <a:off x="3585477" y="3848558"/>
            <a:ext cx="486744" cy="29841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2975394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函数的返回值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5.2.6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3151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5.2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、自定义函数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578398" y="837476"/>
            <a:ext cx="2584450" cy="199981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199784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5.2.6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、函数的返回值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33"/>
          <p:cNvSpPr>
            <a:spLocks noChangeArrowheads="1"/>
          </p:cNvSpPr>
          <p:nvPr/>
        </p:nvSpPr>
        <p:spPr bwMode="auto">
          <a:xfrm>
            <a:off x="530329" y="1012672"/>
            <a:ext cx="511572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函数的返回值，是函数向外界程序反馈运行结果的窗口。如果需要函数有一个返回值，需要在函数体</a:t>
            </a:r>
            <a:r>
              <a:rPr lang="zh-CN" altLang="en-US" sz="2400" dirty="0" smtClean="0">
                <a:latin typeface="宋体" panose="02010600030101010101" pitchFamily="2" charset="-122"/>
              </a:rPr>
              <a:t>中，用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retrun</a:t>
            </a: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</a:rPr>
              <a:t>语句带上返回值。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注：如果函数体中的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return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语句后面没有任何值，函数体将从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return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语句处中断执行，跳转到调用函数的下一句程序。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38" y="1714474"/>
            <a:ext cx="6147305" cy="404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6534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199784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5.2.6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、函数的返回值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1508" y="1015999"/>
            <a:ext cx="4271121" cy="4513947"/>
            <a:chOff x="2006221" y="1756351"/>
            <a:chExt cx="10320989" cy="905948"/>
          </a:xfrm>
          <a:solidFill>
            <a:srgbClr val="1E3A1A"/>
          </a:solidFill>
        </p:grpSpPr>
        <p:sp>
          <p:nvSpPr>
            <p:cNvPr id="13" name="圆角矩形 6"/>
            <p:cNvSpPr>
              <a:spLocks noChangeArrowheads="1"/>
            </p:cNvSpPr>
            <p:nvPr/>
          </p:nvSpPr>
          <p:spPr bwMode="auto">
            <a:xfrm>
              <a:off x="2006221" y="1756351"/>
              <a:ext cx="10320989" cy="905948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4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06221" y="1756351"/>
              <a:ext cx="1649743" cy="1247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1014385" y="1312316"/>
            <a:ext cx="3456016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【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例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5-23】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function 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my_fun1()</a:t>
            </a:r>
            <a:endParaRPr lang="en-US" altLang="zh-CN" sz="2000" spc="300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     $A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1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 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$C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+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 </a:t>
            </a:r>
            <a:r>
              <a:rPr lang="en-US" altLang="zh-CN" sz="2000" spc="300" dirty="0" smtClean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return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$C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}</a:t>
            </a:r>
            <a:endParaRPr lang="en-US" altLang="zh-CN" sz="2000" spc="300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my_fun1()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rgbClr val="00B0F0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5493656" y="1132114"/>
            <a:ext cx="1204687" cy="50555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开始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493656" y="1930400"/>
            <a:ext cx="805544" cy="4354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$A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299200" y="1930399"/>
            <a:ext cx="805544" cy="435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双大括号 6"/>
          <p:cNvSpPr/>
          <p:nvPr/>
        </p:nvSpPr>
        <p:spPr bwMode="auto">
          <a:xfrm>
            <a:off x="7307943" y="2680642"/>
            <a:ext cx="3672114" cy="2532742"/>
          </a:xfrm>
          <a:prstGeom prst="bracePai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8034665" y="2854813"/>
            <a:ext cx="1472696" cy="43542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$A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9502013" y="2853911"/>
            <a:ext cx="805544" cy="435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034665" y="3653098"/>
            <a:ext cx="1467348" cy="43542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$B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9493354" y="3653097"/>
            <a:ext cx="805544" cy="435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8034665" y="4433240"/>
            <a:ext cx="1472696" cy="43542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$C=$A+$B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9507361" y="4433239"/>
            <a:ext cx="805544" cy="435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103254" y="5312231"/>
            <a:ext cx="1204687" cy="4354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echo $A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6103253" y="6187236"/>
            <a:ext cx="1204687" cy="50555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结束</a:t>
            </a:r>
          </a:p>
        </p:txBody>
      </p:sp>
      <p:cxnSp>
        <p:nvCxnSpPr>
          <p:cNvPr id="9" name="直接箭头连接符 8"/>
          <p:cNvCxnSpPr>
            <a:stCxn id="3" idx="4"/>
          </p:cNvCxnSpPr>
          <p:nvPr/>
        </p:nvCxnSpPr>
        <p:spPr bwMode="auto">
          <a:xfrm flipH="1">
            <a:off x="6095997" y="1637664"/>
            <a:ext cx="3" cy="2927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肘形连接符 17"/>
          <p:cNvCxnSpPr>
            <a:stCxn id="4" idx="2"/>
            <a:endCxn id="45" idx="0"/>
          </p:cNvCxnSpPr>
          <p:nvPr/>
        </p:nvCxnSpPr>
        <p:spPr bwMode="auto">
          <a:xfrm rot="16200000" flipH="1">
            <a:off x="7089228" y="1173028"/>
            <a:ext cx="488984" cy="2874585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stCxn id="45" idx="2"/>
            <a:endCxn id="59" idx="0"/>
          </p:cNvCxnSpPr>
          <p:nvPr/>
        </p:nvCxnSpPr>
        <p:spPr bwMode="auto">
          <a:xfrm flipH="1">
            <a:off x="8768339" y="3290242"/>
            <a:ext cx="2674" cy="3628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>
            <a:stCxn id="59" idx="2"/>
            <a:endCxn id="65" idx="0"/>
          </p:cNvCxnSpPr>
          <p:nvPr/>
        </p:nvCxnSpPr>
        <p:spPr bwMode="auto">
          <a:xfrm>
            <a:off x="8768339" y="4088527"/>
            <a:ext cx="2674" cy="3447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肘形连接符 28"/>
          <p:cNvCxnSpPr>
            <a:stCxn id="66" idx="2"/>
            <a:endCxn id="44" idx="3"/>
          </p:cNvCxnSpPr>
          <p:nvPr/>
        </p:nvCxnSpPr>
        <p:spPr bwMode="auto">
          <a:xfrm rot="5400000" flipH="1">
            <a:off x="7147162" y="2105697"/>
            <a:ext cx="2720554" cy="2805389"/>
          </a:xfrm>
          <a:prstGeom prst="bentConnector4">
            <a:avLst>
              <a:gd name="adj1" fmla="val -22274"/>
              <a:gd name="adj2" fmla="val -55091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矩形 68"/>
          <p:cNvSpPr/>
          <p:nvPr/>
        </p:nvSpPr>
        <p:spPr bwMode="auto">
          <a:xfrm>
            <a:off x="6295569" y="1930398"/>
            <a:ext cx="805544" cy="435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1" name="直接箭头连接符 70"/>
          <p:cNvCxnSpPr>
            <a:stCxn id="67" idx="2"/>
            <a:endCxn id="68" idx="0"/>
          </p:cNvCxnSpPr>
          <p:nvPr/>
        </p:nvCxnSpPr>
        <p:spPr bwMode="auto">
          <a:xfrm flipH="1">
            <a:off x="6705597" y="5747660"/>
            <a:ext cx="1" cy="4395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箭头连接符 77"/>
          <p:cNvCxnSpPr>
            <a:stCxn id="44" idx="2"/>
            <a:endCxn id="67" idx="0"/>
          </p:cNvCxnSpPr>
          <p:nvPr/>
        </p:nvCxnSpPr>
        <p:spPr bwMode="auto">
          <a:xfrm>
            <a:off x="6701972" y="2365828"/>
            <a:ext cx="3626" cy="29464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611377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25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 tmFilter="0,0; .5, 1; 1, 1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75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 tmFilter="0,0; .5, 1; 1, 1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25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 tmFilter="0,0; .5, 1; 1, 1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75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 tmFilter="0,0; .5, 1; 1, 1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825"/>
                            </p:stCondLst>
                            <p:childTnLst>
                              <p:par>
                                <p:cTn id="7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 tmFilter="0,0; .5, 1; 1, 1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25"/>
                            </p:stCondLst>
                            <p:childTnLst>
                              <p:par>
                                <p:cTn id="8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 tmFilter="0,0; .5, 1; 1, 1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5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75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750"/>
                            </p:stCondLst>
                            <p:childTnLst>
                              <p:par>
                                <p:cTn id="1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975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75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" grpId="0" animBg="1"/>
      <p:bldP spid="4" grpId="0" animBg="1"/>
      <p:bldP spid="44" grpId="0" animBg="1"/>
      <p:bldP spid="7" grpId="0" animBg="1"/>
      <p:bldP spid="7" grpId="1" animBg="1"/>
      <p:bldP spid="45" grpId="0" animBg="1"/>
      <p:bldP spid="45" grpId="1" animBg="1"/>
      <p:bldP spid="46" grpId="0" animBg="1"/>
      <p:bldP spid="46" grpId="1" animBg="1"/>
      <p:bldP spid="59" grpId="0" animBg="1"/>
      <p:bldP spid="59" grpId="1" animBg="1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函数的递归调用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5.2.7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3151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5.2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、自定义函数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578398" y="837476"/>
            <a:ext cx="2584450" cy="199981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199784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5.2.7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、函数的递归调用 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33"/>
          <p:cNvSpPr>
            <a:spLocks noChangeArrowheads="1"/>
          </p:cNvSpPr>
          <p:nvPr/>
        </p:nvSpPr>
        <p:spPr bwMode="auto">
          <a:xfrm>
            <a:off x="530329" y="1012672"/>
            <a:ext cx="1089241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递归是程序设计中非常独特的一种算法。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亦支持函数的递归调用。所谓递归调用，是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指在函数体中调用该函数的自身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递归调用由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递进</a:t>
            </a:r>
            <a:r>
              <a:rPr lang="zh-CN" altLang="en-US" sz="2400" dirty="0">
                <a:latin typeface="宋体" panose="02010600030101010101" pitchFamily="2" charset="-122"/>
              </a:rPr>
              <a:t>与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回归</a:t>
            </a:r>
            <a:r>
              <a:rPr lang="zh-CN" altLang="en-US" sz="2400" dirty="0">
                <a:latin typeface="宋体" panose="02010600030101010101" pitchFamily="2" charset="-122"/>
              </a:rPr>
              <a:t>两个过程完成。递归调用由递进与回归两个过程完成，在递进阶段，每进一步，函数的参数值必须离递归的临界值更近一步。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49420" y="3918858"/>
            <a:ext cx="2439761" cy="1973942"/>
            <a:chOff x="1072696" y="3788229"/>
            <a:chExt cx="2439761" cy="1973942"/>
          </a:xfrm>
          <a:gradFill flip="none" rotWithShape="1">
            <a:gsLst>
              <a:gs pos="0">
                <a:srgbClr val="009900"/>
              </a:gs>
              <a:gs pos="48000">
                <a:srgbClr val="00B050"/>
              </a:gs>
              <a:gs pos="100000">
                <a:srgbClr val="92D050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 bwMode="auto">
            <a:xfrm>
              <a:off x="1072696" y="4194629"/>
              <a:ext cx="1785258" cy="116114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err="1">
                  <a:solidFill>
                    <a:srgbClr val="FFFF00"/>
                  </a:solidFill>
                  <a:latin typeface="Arial" pitchFamily="34" charset="0"/>
                  <a:ea typeface="宋体" pitchFamily="2" charset="-122"/>
                </a:rPr>
                <a:t>function_A</a:t>
              </a:r>
              <a:r>
                <a:rPr lang="en-US" altLang="zh-CN" sz="2000" dirty="0">
                  <a:solidFill>
                    <a:srgbClr val="FFFF00"/>
                  </a:solidFill>
                  <a:latin typeface="Arial" pitchFamily="34" charset="0"/>
                  <a:ea typeface="宋体" pitchFamily="2" charset="-122"/>
                </a:rPr>
                <a:t>()</a:t>
              </a:r>
              <a:endParaRPr lang="zh-CN" altLang="en-US" sz="2000" dirty="0">
                <a:solidFill>
                  <a:srgbClr val="FFFF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582057" y="3788229"/>
              <a:ext cx="798286" cy="406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入口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582057" y="5355771"/>
              <a:ext cx="798286" cy="406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返回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857954" y="4572000"/>
              <a:ext cx="654503" cy="406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调用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04061" y="3918858"/>
            <a:ext cx="2439761" cy="1973942"/>
            <a:chOff x="1072696" y="3788229"/>
            <a:chExt cx="2439761" cy="1973942"/>
          </a:xfrm>
          <a:gradFill flip="none" rotWithShape="1">
            <a:gsLst>
              <a:gs pos="0">
                <a:srgbClr val="009900"/>
              </a:gs>
              <a:gs pos="48000">
                <a:srgbClr val="00B050"/>
              </a:gs>
              <a:gs pos="100000">
                <a:srgbClr val="92D050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1072696" y="4194629"/>
              <a:ext cx="1785258" cy="116114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err="1">
                  <a:solidFill>
                    <a:srgbClr val="FFFF00"/>
                  </a:solidFill>
                  <a:latin typeface="Arial" pitchFamily="34" charset="0"/>
                  <a:ea typeface="宋体" pitchFamily="2" charset="-122"/>
                </a:rPr>
                <a:t>function_A</a:t>
              </a:r>
              <a:r>
                <a:rPr lang="en-US" altLang="zh-CN" sz="2000" dirty="0">
                  <a:solidFill>
                    <a:srgbClr val="FFFF00"/>
                  </a:solidFill>
                  <a:latin typeface="Arial" pitchFamily="34" charset="0"/>
                  <a:ea typeface="宋体" pitchFamily="2" charset="-122"/>
                </a:rPr>
                <a:t>()</a:t>
              </a:r>
              <a:endParaRPr lang="zh-CN" altLang="en-US" sz="2000" dirty="0">
                <a:solidFill>
                  <a:srgbClr val="FFFF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582057" y="3788229"/>
              <a:ext cx="798286" cy="406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入口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582057" y="5355771"/>
              <a:ext cx="798286" cy="406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返回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857954" y="4572000"/>
              <a:ext cx="654503" cy="406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调用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433995" y="3918858"/>
            <a:ext cx="2439761" cy="1973942"/>
            <a:chOff x="1072696" y="3788229"/>
            <a:chExt cx="2439761" cy="1973942"/>
          </a:xfrm>
          <a:gradFill flip="none" rotWithShape="1">
            <a:gsLst>
              <a:gs pos="0">
                <a:srgbClr val="009900"/>
              </a:gs>
              <a:gs pos="48000">
                <a:srgbClr val="00B050"/>
              </a:gs>
              <a:gs pos="100000">
                <a:srgbClr val="92D050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 bwMode="auto">
            <a:xfrm>
              <a:off x="1072696" y="4194629"/>
              <a:ext cx="1785258" cy="116114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err="1">
                  <a:solidFill>
                    <a:srgbClr val="FFFF00"/>
                  </a:solidFill>
                  <a:latin typeface="Arial" pitchFamily="34" charset="0"/>
                  <a:ea typeface="宋体" pitchFamily="2" charset="-122"/>
                </a:rPr>
                <a:t>function_A</a:t>
              </a:r>
              <a:r>
                <a:rPr lang="en-US" altLang="zh-CN" sz="2000" dirty="0">
                  <a:solidFill>
                    <a:srgbClr val="FFFF00"/>
                  </a:solidFill>
                  <a:latin typeface="Arial" pitchFamily="34" charset="0"/>
                  <a:ea typeface="宋体" pitchFamily="2" charset="-122"/>
                </a:rPr>
                <a:t>()</a:t>
              </a:r>
              <a:endParaRPr lang="zh-CN" altLang="en-US" sz="2000" dirty="0">
                <a:solidFill>
                  <a:srgbClr val="FFFF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582057" y="3788229"/>
              <a:ext cx="798286" cy="406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入口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1582057" y="5355771"/>
              <a:ext cx="798286" cy="406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返回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2857954" y="4572000"/>
              <a:ext cx="654503" cy="406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调用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接箭头连接符 8"/>
          <p:cNvCxnSpPr>
            <a:endCxn id="6" idx="0"/>
          </p:cNvCxnSpPr>
          <p:nvPr/>
        </p:nvCxnSpPr>
        <p:spPr bwMode="auto">
          <a:xfrm>
            <a:off x="2157924" y="3451625"/>
            <a:ext cx="0" cy="467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11" name="直接箭头连接符 10"/>
          <p:cNvCxnSpPr>
            <a:stCxn id="13" idx="0"/>
            <a:endCxn id="17" idx="1"/>
          </p:cNvCxnSpPr>
          <p:nvPr/>
        </p:nvCxnSpPr>
        <p:spPr bwMode="auto">
          <a:xfrm flipV="1">
            <a:off x="3361930" y="4122058"/>
            <a:ext cx="1951492" cy="580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25" name="直接箭头连接符 24"/>
          <p:cNvCxnSpPr>
            <a:stCxn id="19" idx="0"/>
            <a:endCxn id="22" idx="1"/>
          </p:cNvCxnSpPr>
          <p:nvPr/>
        </p:nvCxnSpPr>
        <p:spPr bwMode="auto">
          <a:xfrm flipV="1">
            <a:off x="6916571" y="4122058"/>
            <a:ext cx="2026785" cy="580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27" name="直接箭头连接符 26"/>
          <p:cNvCxnSpPr>
            <a:stCxn id="22" idx="2"/>
            <a:endCxn id="23" idx="0"/>
          </p:cNvCxnSpPr>
          <p:nvPr/>
        </p:nvCxnSpPr>
        <p:spPr bwMode="auto">
          <a:xfrm>
            <a:off x="9342499" y="4325258"/>
            <a:ext cx="0" cy="11611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29" name="直接箭头连接符 28"/>
          <p:cNvCxnSpPr>
            <a:stCxn id="23" idx="1"/>
            <a:endCxn id="19" idx="2"/>
          </p:cNvCxnSpPr>
          <p:nvPr/>
        </p:nvCxnSpPr>
        <p:spPr bwMode="auto">
          <a:xfrm flipH="1" flipV="1">
            <a:off x="6916571" y="5109029"/>
            <a:ext cx="2026785" cy="580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33" name="直接箭头连接符 32"/>
          <p:cNvCxnSpPr>
            <a:stCxn id="18" idx="1"/>
            <a:endCxn id="13" idx="2"/>
          </p:cNvCxnSpPr>
          <p:nvPr/>
        </p:nvCxnSpPr>
        <p:spPr bwMode="auto">
          <a:xfrm flipH="1" flipV="1">
            <a:off x="3361930" y="5109029"/>
            <a:ext cx="1951492" cy="580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41" name="直接箭头连接符 40"/>
          <p:cNvCxnSpPr>
            <a:stCxn id="12" idx="2"/>
          </p:cNvCxnSpPr>
          <p:nvPr/>
        </p:nvCxnSpPr>
        <p:spPr bwMode="auto">
          <a:xfrm>
            <a:off x="2157924" y="5892800"/>
            <a:ext cx="0" cy="5950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</p:cxnSp>
    </p:spTree>
    <p:extLst>
      <p:ext uri="{BB962C8B-B14F-4D97-AF65-F5344CB8AC3E}">
        <p14:creationId xmlns:p14="http://schemas.microsoft.com/office/powerpoint/2010/main" val="408738653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199784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5.2.7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、函数的递归调用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1508" y="1015999"/>
            <a:ext cx="3919883" cy="4513947"/>
            <a:chOff x="2006221" y="1756351"/>
            <a:chExt cx="9472237" cy="905948"/>
          </a:xfrm>
          <a:solidFill>
            <a:srgbClr val="1E3A1A"/>
          </a:solidFill>
        </p:grpSpPr>
        <p:sp>
          <p:nvSpPr>
            <p:cNvPr id="13" name="圆角矩形 6"/>
            <p:cNvSpPr>
              <a:spLocks noChangeArrowheads="1"/>
            </p:cNvSpPr>
            <p:nvPr/>
          </p:nvSpPr>
          <p:spPr bwMode="auto">
            <a:xfrm>
              <a:off x="2006221" y="1756351"/>
              <a:ext cx="9472237" cy="905948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4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06221" y="1756351"/>
              <a:ext cx="1649743" cy="1247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518632" y="1623499"/>
            <a:ext cx="3789844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【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例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5-25】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计算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5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的阶乘</a:t>
            </a:r>
            <a:endParaRPr lang="en-US" altLang="zh-CN" sz="2000" spc="300" dirty="0" smtClean="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function 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f(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A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)</a:t>
            </a:r>
            <a:endParaRPr lang="en-US" altLang="zh-CN" sz="2000" spc="300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if(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1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return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return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$A*</a:t>
            </a:r>
            <a:r>
              <a:rPr lang="en-US" altLang="zh-CN" sz="2000" spc="300" dirty="0" smtClean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f(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-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1</a:t>
            </a:r>
            <a:r>
              <a:rPr lang="en-US" altLang="zh-CN" sz="2000" spc="300" dirty="0" smtClean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}</a:t>
            </a:r>
            <a:endParaRPr lang="en-US" altLang="zh-CN" sz="2000" spc="300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f(5)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rgbClr val="00B0F0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93545" y="905490"/>
            <a:ext cx="792748" cy="3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f(5)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菱形 5"/>
          <p:cNvSpPr/>
          <p:nvPr/>
        </p:nvSpPr>
        <p:spPr bwMode="auto">
          <a:xfrm>
            <a:off x="5053747" y="1558771"/>
            <a:ext cx="1872343" cy="360000"/>
          </a:xfrm>
          <a:prstGeom prst="diamon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$A==1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502204" y="887505"/>
            <a:ext cx="609599" cy="362857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273103" y="2213259"/>
            <a:ext cx="752454" cy="3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f(4)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702849" y="2209150"/>
            <a:ext cx="562613" cy="3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5*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" name="菱形 38"/>
          <p:cNvSpPr/>
          <p:nvPr/>
        </p:nvSpPr>
        <p:spPr bwMode="auto">
          <a:xfrm>
            <a:off x="5716443" y="2848647"/>
            <a:ext cx="1872343" cy="360000"/>
          </a:xfrm>
          <a:prstGeom prst="diamon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$A==1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936219" y="3499638"/>
            <a:ext cx="787592" cy="3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f(3)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366343" y="3499638"/>
            <a:ext cx="569876" cy="3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4*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" name="菱形 42"/>
          <p:cNvSpPr/>
          <p:nvPr/>
        </p:nvSpPr>
        <p:spPr bwMode="auto">
          <a:xfrm>
            <a:off x="6393843" y="4133179"/>
            <a:ext cx="1872343" cy="360000"/>
          </a:xfrm>
          <a:prstGeom prst="diamon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$A==1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611075" y="4802720"/>
            <a:ext cx="830745" cy="3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f(2)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044823" y="4802720"/>
            <a:ext cx="566252" cy="3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3*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菱形 48"/>
          <p:cNvSpPr/>
          <p:nvPr/>
        </p:nvSpPr>
        <p:spPr bwMode="auto">
          <a:xfrm>
            <a:off x="7090275" y="5436261"/>
            <a:ext cx="1872343" cy="360000"/>
          </a:xfrm>
          <a:prstGeom prst="diamon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$A==1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340962" y="6136277"/>
            <a:ext cx="720000" cy="3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f(1)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713214" y="6136277"/>
            <a:ext cx="627748" cy="3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2*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菱形 52"/>
          <p:cNvSpPr/>
          <p:nvPr/>
        </p:nvSpPr>
        <p:spPr bwMode="auto">
          <a:xfrm>
            <a:off x="9770522" y="5524567"/>
            <a:ext cx="1872343" cy="360000"/>
          </a:xfrm>
          <a:prstGeom prst="diamond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$A==1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8521673" y="1226169"/>
            <a:ext cx="609599" cy="3628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0363746" y="4858567"/>
            <a:ext cx="685894" cy="3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>
            <a:stCxn id="8" idx="6"/>
            <a:endCxn id="5" idx="1"/>
          </p:cNvCxnSpPr>
          <p:nvPr/>
        </p:nvCxnSpPr>
        <p:spPr bwMode="auto">
          <a:xfrm flipV="1">
            <a:off x="5111803" y="1067490"/>
            <a:ext cx="481742" cy="14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矩形 84"/>
          <p:cNvSpPr/>
          <p:nvPr/>
        </p:nvSpPr>
        <p:spPr bwMode="auto">
          <a:xfrm>
            <a:off x="8340962" y="6460277"/>
            <a:ext cx="720000" cy="3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8441820" y="4802720"/>
            <a:ext cx="725709" cy="3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740238" y="3503676"/>
            <a:ext cx="725709" cy="3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033198" y="2209150"/>
            <a:ext cx="725709" cy="3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24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386293" y="898261"/>
            <a:ext cx="725709" cy="3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120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1" name="直接箭头连接符 90"/>
          <p:cNvCxnSpPr>
            <a:stCxn id="5" idx="2"/>
            <a:endCxn id="6" idx="0"/>
          </p:cNvCxnSpPr>
          <p:nvPr/>
        </p:nvCxnSpPr>
        <p:spPr bwMode="auto">
          <a:xfrm>
            <a:off x="5989919" y="1229490"/>
            <a:ext cx="0" cy="3292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箭头连接符 92"/>
          <p:cNvCxnSpPr>
            <a:stCxn id="6" idx="2"/>
            <a:endCxn id="10" idx="0"/>
          </p:cNvCxnSpPr>
          <p:nvPr/>
        </p:nvCxnSpPr>
        <p:spPr bwMode="auto">
          <a:xfrm flipH="1">
            <a:off x="5984156" y="1918771"/>
            <a:ext cx="5763" cy="2903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箭头连接符 94"/>
          <p:cNvCxnSpPr>
            <a:stCxn id="34" idx="2"/>
            <a:endCxn id="39" idx="0"/>
          </p:cNvCxnSpPr>
          <p:nvPr/>
        </p:nvCxnSpPr>
        <p:spPr bwMode="auto">
          <a:xfrm>
            <a:off x="6649330" y="2537259"/>
            <a:ext cx="3285" cy="3113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箭头连接符 96"/>
          <p:cNvCxnSpPr>
            <a:stCxn id="39" idx="2"/>
            <a:endCxn id="42" idx="0"/>
          </p:cNvCxnSpPr>
          <p:nvPr/>
        </p:nvCxnSpPr>
        <p:spPr bwMode="auto">
          <a:xfrm flipH="1">
            <a:off x="6651281" y="3208647"/>
            <a:ext cx="1334" cy="2909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箭头连接符 98"/>
          <p:cNvCxnSpPr>
            <a:stCxn id="41" idx="2"/>
            <a:endCxn id="43" idx="0"/>
          </p:cNvCxnSpPr>
          <p:nvPr/>
        </p:nvCxnSpPr>
        <p:spPr bwMode="auto">
          <a:xfrm>
            <a:off x="7330015" y="3823638"/>
            <a:ext cx="0" cy="3095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箭头连接符 100"/>
          <p:cNvCxnSpPr>
            <a:stCxn id="43" idx="2"/>
            <a:endCxn id="48" idx="0"/>
          </p:cNvCxnSpPr>
          <p:nvPr/>
        </p:nvCxnSpPr>
        <p:spPr bwMode="auto">
          <a:xfrm flipH="1">
            <a:off x="7327949" y="4493179"/>
            <a:ext cx="2066" cy="3095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箭头连接符 102"/>
          <p:cNvCxnSpPr>
            <a:stCxn id="47" idx="2"/>
            <a:endCxn id="49" idx="0"/>
          </p:cNvCxnSpPr>
          <p:nvPr/>
        </p:nvCxnSpPr>
        <p:spPr bwMode="auto">
          <a:xfrm flipH="1">
            <a:off x="8026447" y="5126720"/>
            <a:ext cx="1" cy="3095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直接箭头连接符 104"/>
          <p:cNvCxnSpPr>
            <a:stCxn id="49" idx="2"/>
            <a:endCxn id="52" idx="0"/>
          </p:cNvCxnSpPr>
          <p:nvPr/>
        </p:nvCxnSpPr>
        <p:spPr bwMode="auto">
          <a:xfrm>
            <a:off x="8026447" y="5796261"/>
            <a:ext cx="641" cy="3400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肘形连接符 106"/>
          <p:cNvCxnSpPr>
            <a:stCxn id="51" idx="3"/>
            <a:endCxn id="53" idx="2"/>
          </p:cNvCxnSpPr>
          <p:nvPr/>
        </p:nvCxnSpPr>
        <p:spPr bwMode="auto">
          <a:xfrm flipV="1">
            <a:off x="9060962" y="5884567"/>
            <a:ext cx="1645732" cy="41371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接箭头连接符 108"/>
          <p:cNvCxnSpPr>
            <a:stCxn id="53" idx="0"/>
            <a:endCxn id="56" idx="2"/>
          </p:cNvCxnSpPr>
          <p:nvPr/>
        </p:nvCxnSpPr>
        <p:spPr bwMode="auto">
          <a:xfrm flipH="1" flipV="1">
            <a:off x="10706693" y="5182567"/>
            <a:ext cx="1" cy="34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肘形连接符 118"/>
          <p:cNvCxnSpPr>
            <a:stCxn id="56" idx="3"/>
            <a:endCxn id="85" idx="3"/>
          </p:cNvCxnSpPr>
          <p:nvPr/>
        </p:nvCxnSpPr>
        <p:spPr bwMode="auto">
          <a:xfrm flipH="1">
            <a:off x="9060962" y="5020567"/>
            <a:ext cx="1988678" cy="1601710"/>
          </a:xfrm>
          <a:prstGeom prst="bentConnector3">
            <a:avLst>
              <a:gd name="adj1" fmla="val -3995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肘形连接符 121"/>
          <p:cNvCxnSpPr>
            <a:stCxn id="51" idx="0"/>
            <a:endCxn id="86" idx="3"/>
          </p:cNvCxnSpPr>
          <p:nvPr/>
        </p:nvCxnSpPr>
        <p:spPr bwMode="auto">
          <a:xfrm rot="5400000" flipH="1" flipV="1">
            <a:off x="8348467" y="5317216"/>
            <a:ext cx="1171557" cy="466567"/>
          </a:xfrm>
          <a:prstGeom prst="bentConnector4">
            <a:avLst>
              <a:gd name="adj1" fmla="val 26981"/>
              <a:gd name="adj2" fmla="val 14899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肘形连接符 124"/>
          <p:cNvCxnSpPr>
            <a:stCxn id="47" idx="0"/>
            <a:endCxn id="87" idx="3"/>
          </p:cNvCxnSpPr>
          <p:nvPr/>
        </p:nvCxnSpPr>
        <p:spPr bwMode="auto">
          <a:xfrm rot="5400000" flipH="1" flipV="1">
            <a:off x="7677675" y="4014449"/>
            <a:ext cx="1137044" cy="439499"/>
          </a:xfrm>
          <a:prstGeom prst="bentConnector4">
            <a:avLst>
              <a:gd name="adj1" fmla="val 23729"/>
              <a:gd name="adj2" fmla="val 19824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肘形连接符 128"/>
          <p:cNvCxnSpPr>
            <a:stCxn id="41" idx="0"/>
            <a:endCxn id="88" idx="3"/>
          </p:cNvCxnSpPr>
          <p:nvPr/>
        </p:nvCxnSpPr>
        <p:spPr bwMode="auto">
          <a:xfrm rot="5400000" flipH="1" flipV="1">
            <a:off x="6980217" y="2720948"/>
            <a:ext cx="1128488" cy="428892"/>
          </a:xfrm>
          <a:prstGeom prst="bentConnector4">
            <a:avLst>
              <a:gd name="adj1" fmla="val 26102"/>
              <a:gd name="adj2" fmla="val 19390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肘形连接符 133"/>
          <p:cNvCxnSpPr>
            <a:stCxn id="34" idx="0"/>
            <a:endCxn id="89" idx="3"/>
          </p:cNvCxnSpPr>
          <p:nvPr/>
        </p:nvCxnSpPr>
        <p:spPr bwMode="auto">
          <a:xfrm rot="5400000" flipH="1" flipV="1">
            <a:off x="6304167" y="1405424"/>
            <a:ext cx="1152998" cy="462672"/>
          </a:xfrm>
          <a:prstGeom prst="bentConnector4">
            <a:avLst>
              <a:gd name="adj1" fmla="val 21575"/>
              <a:gd name="adj2" fmla="val 14940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接箭头连接符 137"/>
          <p:cNvCxnSpPr/>
          <p:nvPr/>
        </p:nvCxnSpPr>
        <p:spPr bwMode="auto">
          <a:xfrm>
            <a:off x="9620080" y="1266985"/>
            <a:ext cx="14295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文本框 138"/>
          <p:cNvSpPr txBox="1"/>
          <p:nvPr/>
        </p:nvSpPr>
        <p:spPr>
          <a:xfrm>
            <a:off x="11152231" y="1044048"/>
            <a:ext cx="697627" cy="4001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递进</a:t>
            </a:r>
            <a:endParaRPr lang="zh-CN" altLang="en-US" sz="20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0" name="直接箭头连接符 139"/>
          <p:cNvCxnSpPr/>
          <p:nvPr/>
        </p:nvCxnSpPr>
        <p:spPr bwMode="auto">
          <a:xfrm>
            <a:off x="9620080" y="1811963"/>
            <a:ext cx="14295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文本框 140"/>
          <p:cNvSpPr txBox="1"/>
          <p:nvPr/>
        </p:nvSpPr>
        <p:spPr>
          <a:xfrm>
            <a:off x="11152231" y="1589026"/>
            <a:ext cx="697627" cy="4001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回归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5" name="肘形连接符 144"/>
          <p:cNvCxnSpPr>
            <a:stCxn id="89" idx="2"/>
            <a:endCxn id="55" idx="2"/>
          </p:cNvCxnSpPr>
          <p:nvPr/>
        </p:nvCxnSpPr>
        <p:spPr bwMode="auto">
          <a:xfrm rot="16200000" flipH="1">
            <a:off x="7542742" y="428666"/>
            <a:ext cx="185337" cy="177252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604985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5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5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 tmFilter="0,0; .5, 1; 1, 1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0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 tmFilter="0,0; .5, 1; 1, 1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925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 tmFilter="0,0; .5, 1; 1, 1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75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 tmFilter="0,0; .5, 1; 1, 1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825"/>
                            </p:stCondLst>
                            <p:childTnLst>
                              <p:par>
                                <p:cTn id="7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 tmFilter="0,0; .5, 1; 1, 1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75"/>
                            </p:stCondLst>
                            <p:childTnLst>
                              <p:par>
                                <p:cTn id="8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 tmFilter="0,0; .5, 1; 1, 1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500"/>
                            </p:stCondLst>
                            <p:childTnLst>
                              <p:par>
                                <p:cTn id="1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0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5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00"/>
                            </p:stCondLst>
                            <p:childTnLst>
                              <p:par>
                                <p:cTn id="1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95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4500"/>
                            </p:stCondLst>
                            <p:childTnLst>
                              <p:par>
                                <p:cTn id="2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000"/>
                            </p:stCondLst>
                            <p:childTnLst>
                              <p:par>
                                <p:cTn id="2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6500"/>
                            </p:stCondLst>
                            <p:childTnLst>
                              <p:par>
                                <p:cTn id="2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75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8500"/>
                            </p:stCondLst>
                            <p:childTnLst>
                              <p:par>
                                <p:cTn id="2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90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5" grpId="0" animBg="1"/>
      <p:bldP spid="6" grpId="0" animBg="1"/>
      <p:bldP spid="8" grpId="0" animBg="1"/>
      <p:bldP spid="34" grpId="0" animBg="1"/>
      <p:bldP spid="10" grpId="0" animBg="1"/>
      <p:bldP spid="39" grpId="0" animBg="1"/>
      <p:bldP spid="41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39" grpId="0"/>
      <p:bldP spid="1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474518" y="176040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、系统函数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19373" y="1203517"/>
            <a:ext cx="512633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系统函数是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预先已经提供的函数，用户使用这些函数时，不需要再对函数进行定义，也不需关心实现其功能的内部程序，只需根据其参数需求，直接引用即可实现所需的功能。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3" b="17288"/>
          <a:stretch/>
        </p:blipFill>
        <p:spPr>
          <a:xfrm>
            <a:off x="6754033" y="1203517"/>
            <a:ext cx="4572000" cy="22655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0"/>
          <a:stretch/>
        </p:blipFill>
        <p:spPr>
          <a:xfrm>
            <a:off x="7134807" y="3469045"/>
            <a:ext cx="3575503" cy="32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0637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4751389" y="2451397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变量函数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370997" y="2620963"/>
            <a:ext cx="1071056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5.3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88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199784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、变量函数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33"/>
          <p:cNvSpPr>
            <a:spLocks noChangeArrowheads="1"/>
          </p:cNvSpPr>
          <p:nvPr/>
        </p:nvSpPr>
        <p:spPr bwMode="auto">
          <a:xfrm>
            <a:off x="530329" y="1012672"/>
            <a:ext cx="10892414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变量函数是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中比较独特的一个概念。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它将完整的一个自定义函数作为一个值，赋给某个变量，然后可以通过“变量名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()”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来调用该函数。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36" y="2839357"/>
            <a:ext cx="9347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934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199784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、变量函数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1508" y="1015999"/>
            <a:ext cx="4532378" cy="4508571"/>
            <a:chOff x="2006221" y="1756351"/>
            <a:chExt cx="10952306" cy="904869"/>
          </a:xfrm>
          <a:solidFill>
            <a:srgbClr val="1E3A1A"/>
          </a:solidFill>
        </p:grpSpPr>
        <p:sp>
          <p:nvSpPr>
            <p:cNvPr id="13" name="圆角矩形 6"/>
            <p:cNvSpPr>
              <a:spLocks noChangeArrowheads="1"/>
            </p:cNvSpPr>
            <p:nvPr/>
          </p:nvSpPr>
          <p:spPr bwMode="auto">
            <a:xfrm>
              <a:off x="2006221" y="1756351"/>
              <a:ext cx="10952306" cy="904869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4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06221" y="1756351"/>
              <a:ext cx="1649743" cy="1247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518632" y="1623499"/>
            <a:ext cx="3789844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【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例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5-26】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  $A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=“</a:t>
            </a:r>
            <a:r>
              <a:rPr lang="en-US" altLang="zh-CN" sz="2000" spc="300" dirty="0" err="1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my_fun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”;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 function </a:t>
            </a: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my_fun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()</a:t>
            </a:r>
            <a:endParaRPr lang="en-US" altLang="zh-CN" sz="2000" spc="300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 {</a:t>
            </a:r>
            <a:endParaRPr lang="en-US" altLang="zh-CN" sz="2000" spc="300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$m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1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$n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return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$m+$n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 }</a:t>
            </a:r>
            <a:endParaRPr lang="en-US" altLang="zh-CN" sz="2000" spc="300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echo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18980" y="1015999"/>
            <a:ext cx="62286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cs typeface="Times New Roman" panose="02020603050405020304" pitchFamily="18" charset="0"/>
              </a:rPr>
              <a:t>程序中的“</a:t>
            </a:r>
            <a:r>
              <a:rPr lang="en-US" altLang="zh-CN" sz="2400" dirty="0">
                <a:cs typeface="Times New Roman" panose="02020603050405020304" pitchFamily="18" charset="0"/>
              </a:rPr>
              <a:t>echo $A()</a:t>
            </a:r>
            <a:r>
              <a:rPr lang="zh-CN" altLang="zh-CN" sz="2400" dirty="0">
                <a:cs typeface="Times New Roman" panose="02020603050405020304" pitchFamily="18" charset="0"/>
              </a:rPr>
              <a:t>”就是变量函数，相当于“</a:t>
            </a:r>
            <a:r>
              <a:rPr lang="en-US" altLang="zh-CN" sz="2400" dirty="0">
                <a:cs typeface="Times New Roman" panose="02020603050405020304" pitchFamily="18" charset="0"/>
              </a:rPr>
              <a:t>echo </a:t>
            </a:r>
            <a:r>
              <a:rPr lang="en-US" altLang="zh-CN" sz="2400" dirty="0" err="1">
                <a:cs typeface="Times New Roman" panose="02020603050405020304" pitchFamily="18" charset="0"/>
              </a:rPr>
              <a:t>my_fun</a:t>
            </a:r>
            <a:r>
              <a:rPr lang="en-US" altLang="zh-CN" sz="2400" dirty="0"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cs typeface="Times New Roman" panose="02020603050405020304" pitchFamily="18" charset="0"/>
              </a:rPr>
              <a:t>”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/>
              <a:t>在变量函数调用时，如果</a:t>
            </a:r>
            <a:r>
              <a:rPr lang="en-US" altLang="zh-CN" sz="2400" dirty="0"/>
              <a:t>PHP</a:t>
            </a:r>
            <a:r>
              <a:rPr lang="zh-CN" altLang="zh-CN" sz="2400" dirty="0"/>
              <a:t>找不到与变量值同名的函数，就会出错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/>
              <a:t>避免出现以上情况，可以在调用变量函数之前，先使用系统函数</a:t>
            </a:r>
            <a:r>
              <a:rPr lang="en-US" altLang="zh-CN" sz="2400" dirty="0" err="1">
                <a:solidFill>
                  <a:srgbClr val="FF0000"/>
                </a:solidFill>
              </a:rPr>
              <a:t>function_exists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zh-CN" sz="2400" dirty="0"/>
              <a:t>先判断一下该变量函数是否存在，再决定是否调用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例如对于例</a:t>
            </a:r>
            <a:r>
              <a:rPr lang="en-US" altLang="zh-CN" sz="2400" dirty="0" smtClean="0"/>
              <a:t>5-26</a:t>
            </a:r>
            <a:r>
              <a:rPr lang="zh-CN" altLang="en-US" sz="2400" dirty="0" smtClean="0"/>
              <a:t>，可以修改为：</a:t>
            </a:r>
            <a:endParaRPr lang="en-US" altLang="zh-CN" sz="2400" dirty="0" smtClean="0"/>
          </a:p>
          <a:p>
            <a:pPr algn="just">
              <a:lnSpc>
                <a:spcPct val="150000"/>
              </a:lnSpc>
            </a:pPr>
            <a:r>
              <a:rPr lang="en-US" altLang="zh-CN" sz="2400" dirty="0" smtClean="0"/>
              <a:t>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if(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function_exists</a:t>
            </a:r>
            <a:r>
              <a:rPr lang="en-US" altLang="zh-CN" sz="2400" dirty="0">
                <a:solidFill>
                  <a:srgbClr val="FF0000"/>
                </a:solidFill>
              </a:rPr>
              <a:t>($A</a:t>
            </a:r>
            <a:r>
              <a:rPr lang="en-US" altLang="zh-CN" sz="2400" dirty="0" smtClean="0">
                <a:solidFill>
                  <a:srgbClr val="FF0000"/>
                </a:solidFill>
              </a:rPr>
              <a:t>))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   echo </a:t>
            </a:r>
            <a:r>
              <a:rPr lang="en-US" altLang="zh-CN" sz="2400" dirty="0">
                <a:solidFill>
                  <a:srgbClr val="FF0000"/>
                </a:solidFill>
              </a:rPr>
              <a:t>$A();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0712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75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5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 tmFilter="0,0; .5, 1; 1, 1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 tmFilter="0,0; .5, 1; 1, 1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50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 tmFilter="0,0; .5, 1; 1, 1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75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 tmFilter="0,0; .5, 1; 1, 1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25"/>
                            </p:stCondLst>
                            <p:childTnLst>
                              <p:par>
                                <p:cTn id="7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 tmFilter="0,0; .5, 1; 1, 1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25"/>
                            </p:stCondLst>
                            <p:childTnLst>
                              <p:par>
                                <p:cTn id="8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 tmFilter="0,0; .5, 1; 1, 1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25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325"/>
                            </p:stCondLst>
                            <p:childTnLst>
                              <p:par>
                                <p:cTn id="1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25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125"/>
                            </p:stCondLst>
                            <p:childTnLst>
                              <p:par>
                                <p:cTn id="1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5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组合 10"/>
          <p:cNvGrpSpPr>
            <a:grpSpLocks/>
          </p:cNvGrpSpPr>
          <p:nvPr/>
        </p:nvGrpSpPr>
        <p:grpSpPr bwMode="auto">
          <a:xfrm flipV="1">
            <a:off x="0" y="0"/>
            <a:ext cx="12192000" cy="1327150"/>
            <a:chOff x="0" y="0"/>
            <a:chExt cx="12192000" cy="1328057"/>
          </a:xfrm>
        </p:grpSpPr>
        <p:sp>
          <p:nvSpPr>
            <p:cNvPr id="24587" name="梯形 12"/>
            <p:cNvSpPr>
              <a:spLocks noChangeArrowheads="1"/>
            </p:cNvSpPr>
            <p:nvPr/>
          </p:nvSpPr>
          <p:spPr bwMode="auto">
            <a:xfrm>
              <a:off x="2177143" y="0"/>
              <a:ext cx="7837716" cy="870857"/>
            </a:xfrm>
            <a:custGeom>
              <a:avLst/>
              <a:gdLst>
                <a:gd name="T0" fmla="*/ 0 w 1936750"/>
                <a:gd name="T1" fmla="*/ 870857 h 435016"/>
                <a:gd name="T2" fmla="*/ 1365181 w 1936750"/>
                <a:gd name="T3" fmla="*/ 82 h 435016"/>
                <a:gd name="T4" fmla="*/ 6472535 w 1936750"/>
                <a:gd name="T5" fmla="*/ 82 h 435016"/>
                <a:gd name="T6" fmla="*/ 7837716 w 1936750"/>
                <a:gd name="T7" fmla="*/ 870857 h 435016"/>
                <a:gd name="T8" fmla="*/ 0 w 1936750"/>
                <a:gd name="T9" fmla="*/ 870857 h 435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6750"/>
                <a:gd name="T16" fmla="*/ 0 h 435016"/>
                <a:gd name="T17" fmla="*/ 1936750 w 1936750"/>
                <a:gd name="T18" fmla="*/ 435016 h 4350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6750" h="435016">
                  <a:moveTo>
                    <a:pt x="0" y="435016"/>
                  </a:moveTo>
                  <a:cubicBezTo>
                    <a:pt x="201348" y="315424"/>
                    <a:pt x="110597" y="-4192"/>
                    <a:pt x="337345" y="41"/>
                  </a:cubicBezTo>
                  <a:lnTo>
                    <a:pt x="1599405" y="41"/>
                  </a:lnTo>
                  <a:cubicBezTo>
                    <a:pt x="1838853" y="-1017"/>
                    <a:pt x="1729052" y="305899"/>
                    <a:pt x="1936750" y="435016"/>
                  </a:cubicBezTo>
                  <a:lnTo>
                    <a:pt x="0" y="435016"/>
                  </a:lnTo>
                  <a:close/>
                </a:path>
              </a:pathLst>
            </a:cu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88" name="矩形 3"/>
            <p:cNvSpPr>
              <a:spLocks noChangeArrowheads="1"/>
            </p:cNvSpPr>
            <p:nvPr/>
          </p:nvSpPr>
          <p:spPr bwMode="auto">
            <a:xfrm>
              <a:off x="0" y="870857"/>
              <a:ext cx="12192000" cy="457200"/>
            </a:xfrm>
            <a:prstGeom prst="rect">
              <a:avLst/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4581" name="椭圆 7"/>
          <p:cNvSpPr>
            <a:spLocks noChangeArrowheads="1"/>
          </p:cNvSpPr>
          <p:nvPr/>
        </p:nvSpPr>
        <p:spPr bwMode="auto">
          <a:xfrm>
            <a:off x="4857750" y="2044700"/>
            <a:ext cx="2476500" cy="2476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4582" name="矩形 8"/>
          <p:cNvSpPr>
            <a:spLocks noChangeArrowheads="1"/>
          </p:cNvSpPr>
          <p:nvPr/>
        </p:nvSpPr>
        <p:spPr bwMode="auto">
          <a:xfrm>
            <a:off x="2928294" y="4854029"/>
            <a:ext cx="659667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感谢聆听，祝君进步！</a:t>
            </a:r>
            <a:endParaRPr lang="en-US" altLang="zh-CN" sz="4400" b="1" spc="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65" y="142524"/>
            <a:ext cx="1054340" cy="1028934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tmFilter="0,0; .5, 1; 1, 1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数据检查函数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5.1.1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7671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5.1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、系统函数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482218" y="741296"/>
            <a:ext cx="2584450" cy="219217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19729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、数据检查函数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96714" y="1665182"/>
            <a:ext cx="717804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latin typeface="宋体" panose="02010600030101010101" pitchFamily="2" charset="-122"/>
              </a:rPr>
              <a:t>is_numeric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函数用于检查数据是否为数字，其参数可以是一个变量也可以是一个标量。如果参数中的内容，全部都是数字（包括小数），函数的返回值是</a:t>
            </a:r>
            <a:r>
              <a:rPr lang="en-US" altLang="zh-CN" sz="2400" dirty="0">
                <a:latin typeface="宋体" panose="02010600030101010101" pitchFamily="2" charset="-122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</a:rPr>
              <a:t>，否则为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6714" y="1203517"/>
            <a:ext cx="2496196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altLang="zh-CN" sz="2400" dirty="0" err="1">
                <a:cs typeface="Times New Roman" panose="02020603050405020304" pitchFamily="18" charset="0"/>
              </a:rPr>
              <a:t>is_numeric</a:t>
            </a:r>
            <a:r>
              <a:rPr lang="en-US" altLang="zh-CN" sz="2400" dirty="0"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cs typeface="Times New Roman" panose="02020603050405020304" pitchFamily="18" charset="0"/>
              </a:rPr>
              <a:t>函数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34" y="1665182"/>
            <a:ext cx="3969890" cy="468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6274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195428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、数据检查函数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73884" y="1613483"/>
            <a:ext cx="10412564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需要注意的是，</a:t>
            </a:r>
            <a:r>
              <a:rPr lang="en-US" altLang="zh-CN" sz="2000" dirty="0" err="1">
                <a:latin typeface="宋体" panose="02010600030101010101" pitchFamily="2" charset="-122"/>
              </a:rPr>
              <a:t>is_numeric</a:t>
            </a:r>
            <a:r>
              <a:rPr lang="en-US" altLang="zh-CN" sz="2000" dirty="0">
                <a:latin typeface="宋体" panose="02010600030101010101" pitchFamily="2" charset="-122"/>
              </a:rPr>
              <a:t>()</a:t>
            </a:r>
            <a:r>
              <a:rPr lang="zh-CN" altLang="en-US" sz="2000" dirty="0">
                <a:latin typeface="宋体" panose="02010600030101010101" pitchFamily="2" charset="-122"/>
              </a:rPr>
              <a:t>只检查数据内容，不检查数据类型，只要数据内容是数字，无论它是数值型还是字符串型，</a:t>
            </a:r>
            <a:r>
              <a:rPr lang="en-US" altLang="zh-CN" sz="2000" dirty="0" err="1">
                <a:latin typeface="宋体" panose="02010600030101010101" pitchFamily="2" charset="-122"/>
              </a:rPr>
              <a:t>is_numeric</a:t>
            </a:r>
            <a:r>
              <a:rPr lang="en-US" altLang="zh-CN" sz="2000" dirty="0">
                <a:latin typeface="宋体" panose="02010600030101010101" pitchFamily="2" charset="-122"/>
              </a:rPr>
              <a:t>()</a:t>
            </a:r>
            <a:r>
              <a:rPr lang="zh-CN" altLang="en-US" sz="2000" dirty="0">
                <a:latin typeface="宋体" panose="02010600030101010101" pitchFamily="2" charset="-122"/>
              </a:rPr>
              <a:t>都返回</a:t>
            </a:r>
            <a:r>
              <a:rPr lang="en-US" altLang="zh-CN" sz="2000" dirty="0">
                <a:latin typeface="宋体" panose="02010600030101010101" pitchFamily="2" charset="-122"/>
              </a:rPr>
              <a:t>true</a:t>
            </a:r>
            <a:r>
              <a:rPr lang="zh-CN" altLang="en-US" sz="2000" dirty="0" smtClean="0">
                <a:latin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sym typeface="Arial" panose="020B0604020202020204" pitchFamily="34" charset="0"/>
              </a:rPr>
              <a:t>例：</a:t>
            </a:r>
            <a:endParaRPr lang="en-US" altLang="zh-CN" sz="2000" dirty="0" smtClean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&lt;?</a:t>
            </a:r>
            <a:r>
              <a:rPr lang="en-US" altLang="zh-CN" sz="2000" dirty="0" err="1">
                <a:solidFill>
                  <a:srgbClr val="FF0000"/>
                </a:solidFill>
              </a:rPr>
              <a:t>php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$A=123;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$B="123";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if(</a:t>
            </a:r>
            <a:r>
              <a:rPr lang="en-US" altLang="zh-CN" sz="2000" dirty="0" err="1">
                <a:solidFill>
                  <a:srgbClr val="0070C0"/>
                </a:solidFill>
              </a:rPr>
              <a:t>is_numeric</a:t>
            </a:r>
            <a:r>
              <a:rPr lang="en-US" altLang="zh-CN" sz="2000" dirty="0">
                <a:solidFill>
                  <a:srgbClr val="0070C0"/>
                </a:solidFill>
              </a:rPr>
              <a:t>($A))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    echo "A</a:t>
            </a:r>
            <a:r>
              <a:rPr lang="zh-CN" altLang="zh-CN" sz="2000" dirty="0">
                <a:solidFill>
                  <a:srgbClr val="0070C0"/>
                </a:solidFill>
              </a:rPr>
              <a:t>是数字</a:t>
            </a:r>
            <a:r>
              <a:rPr lang="en-US" altLang="zh-CN" sz="2000" dirty="0">
                <a:solidFill>
                  <a:srgbClr val="0070C0"/>
                </a:solidFill>
              </a:rPr>
              <a:t>&lt;</a:t>
            </a:r>
            <a:r>
              <a:rPr lang="en-US" altLang="zh-CN" sz="2000" dirty="0" err="1">
                <a:solidFill>
                  <a:srgbClr val="0070C0"/>
                </a:solidFill>
              </a:rPr>
              <a:t>br</a:t>
            </a:r>
            <a:r>
              <a:rPr lang="en-US" altLang="zh-CN" sz="2000" dirty="0">
                <a:solidFill>
                  <a:srgbClr val="0070C0"/>
                </a:solidFill>
              </a:rPr>
              <a:t>&gt;";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if(</a:t>
            </a:r>
            <a:r>
              <a:rPr lang="en-US" altLang="zh-CN" sz="2000" dirty="0" err="1">
                <a:solidFill>
                  <a:srgbClr val="0070C0"/>
                </a:solidFill>
              </a:rPr>
              <a:t>is_numeric</a:t>
            </a:r>
            <a:r>
              <a:rPr lang="en-US" altLang="zh-CN" sz="2000" dirty="0">
                <a:solidFill>
                  <a:srgbClr val="0070C0"/>
                </a:solidFill>
              </a:rPr>
              <a:t>($B))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    echo "B</a:t>
            </a:r>
            <a:r>
              <a:rPr lang="zh-CN" altLang="zh-CN" sz="2000" dirty="0">
                <a:solidFill>
                  <a:srgbClr val="0070C0"/>
                </a:solidFill>
              </a:rPr>
              <a:t>是数字</a:t>
            </a:r>
            <a:r>
              <a:rPr lang="en-US" altLang="zh-CN" sz="2000" dirty="0">
                <a:solidFill>
                  <a:srgbClr val="0070C0"/>
                </a:solidFill>
              </a:rPr>
              <a:t>";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?&gt;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227" y="1027897"/>
            <a:ext cx="2496196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altLang="zh-CN" sz="2400" dirty="0" err="1">
                <a:cs typeface="Times New Roman" panose="02020603050405020304" pitchFamily="18" charset="0"/>
              </a:rPr>
              <a:t>is_numeric</a:t>
            </a:r>
            <a:r>
              <a:rPr lang="en-US" altLang="zh-CN" sz="2400" dirty="0"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cs typeface="Times New Roman" panose="02020603050405020304" pitchFamily="18" charset="0"/>
              </a:rPr>
              <a:t>函数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22" y="2279174"/>
            <a:ext cx="4340611" cy="42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671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19729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、数据检查函数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73884" y="1613483"/>
            <a:ext cx="72326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PHP</a:t>
            </a:r>
            <a:r>
              <a:rPr lang="zh-CN" altLang="en-US" sz="2000" dirty="0">
                <a:latin typeface="宋体" panose="02010600030101010101" pitchFamily="2" charset="-122"/>
              </a:rPr>
              <a:t>针对各种类型的数据，都提供了相应的检查函数，这些函数的语法格式与</a:t>
            </a:r>
            <a:r>
              <a:rPr lang="en-US" altLang="zh-CN" sz="2000" dirty="0" err="1">
                <a:latin typeface="宋体" panose="02010600030101010101" pitchFamily="2" charset="-122"/>
              </a:rPr>
              <a:t>is_numeric</a:t>
            </a:r>
            <a:r>
              <a:rPr lang="en-US" altLang="zh-CN" sz="2000" dirty="0">
                <a:latin typeface="宋体" panose="02010600030101010101" pitchFamily="2" charset="-122"/>
              </a:rPr>
              <a:t>()</a:t>
            </a:r>
            <a:r>
              <a:rPr lang="zh-CN" altLang="en-US" sz="2000" dirty="0">
                <a:latin typeface="宋体" panose="02010600030101010101" pitchFamily="2" charset="-122"/>
              </a:rPr>
              <a:t>都相同。详细用途说明，参见下表</a:t>
            </a:r>
            <a:r>
              <a:rPr lang="zh-CN" altLang="en-US" sz="2000" dirty="0" smtClean="0">
                <a:latin typeface="宋体" panose="02010600030101010101" pitchFamily="2" charset="-122"/>
              </a:rPr>
              <a:t>：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1887" y="1027897"/>
            <a:ext cx="2646879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zh-CN" altLang="en-US" sz="2400" dirty="0" smtClean="0">
                <a:cs typeface="Times New Roman" panose="02020603050405020304" pitchFamily="18" charset="0"/>
              </a:rPr>
              <a:t>其它数据检查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函数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21863"/>
              </p:ext>
            </p:extLst>
          </p:nvPr>
        </p:nvGraphicFramePr>
        <p:xfrm>
          <a:off x="641887" y="2629146"/>
          <a:ext cx="7260168" cy="387670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00219"/>
                <a:gridCol w="2442494"/>
                <a:gridCol w="3217455"/>
              </a:tblGrid>
              <a:tr h="5507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函数名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举例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70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is_int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检测是否</a:t>
                      </a:r>
                      <a:r>
                        <a:rPr lang="zh-CN" sz="2000" kern="100" dirty="0">
                          <a:effectLst/>
                        </a:rPr>
                        <a:t>为整数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is_int</a:t>
                      </a:r>
                      <a:r>
                        <a:rPr lang="en-US" sz="2000" kern="100" dirty="0" smtClean="0">
                          <a:effectLst/>
                        </a:rPr>
                        <a:t>(12</a:t>
                      </a:r>
                      <a:r>
                        <a:rPr lang="en-US" sz="2000" kern="100" dirty="0">
                          <a:effectLst/>
                        </a:rPr>
                        <a:t>)=true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76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is_float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检测是否</a:t>
                      </a:r>
                      <a:r>
                        <a:rPr lang="zh-CN" sz="2000" kern="100" dirty="0">
                          <a:effectLst/>
                        </a:rPr>
                        <a:t>为浮点数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is_float (12.3)=true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76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is_string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检测是否</a:t>
                      </a:r>
                      <a:r>
                        <a:rPr lang="zh-CN" sz="2000" kern="100" dirty="0">
                          <a:effectLst/>
                        </a:rPr>
                        <a:t>为字符串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is_string</a:t>
                      </a:r>
                      <a:r>
                        <a:rPr lang="en-US" sz="2000" kern="100" dirty="0">
                          <a:effectLst/>
                        </a:rPr>
                        <a:t> (“12ab”)=true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68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is_bool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检测是否</a:t>
                      </a:r>
                      <a:r>
                        <a:rPr lang="zh-CN" sz="2000" kern="100" dirty="0">
                          <a:effectLst/>
                        </a:rPr>
                        <a:t>为布尔型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is_bool</a:t>
                      </a:r>
                      <a:r>
                        <a:rPr lang="en-US" sz="2000" kern="100" dirty="0">
                          <a:effectLst/>
                        </a:rPr>
                        <a:t> (1&gt;2)=true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24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is_array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检测是否</a:t>
                      </a:r>
                      <a:r>
                        <a:rPr lang="zh-CN" sz="2000" kern="100" dirty="0">
                          <a:effectLst/>
                        </a:rPr>
                        <a:t>为数组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$A=array();</a:t>
                      </a:r>
                      <a:r>
                        <a:rPr lang="en-US" sz="1800" kern="100" dirty="0" err="1">
                          <a:effectLst/>
                        </a:rPr>
                        <a:t>is_array</a:t>
                      </a:r>
                      <a:r>
                        <a:rPr lang="en-US" sz="1800" kern="100" dirty="0">
                          <a:effectLst/>
                        </a:rPr>
                        <a:t> ($A)=true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42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is_null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检测是否</a:t>
                      </a:r>
                      <a:r>
                        <a:rPr lang="zh-CN" sz="2000" kern="100" dirty="0">
                          <a:effectLst/>
                        </a:rPr>
                        <a:t>为</a:t>
                      </a:r>
                      <a:r>
                        <a:rPr lang="en-US" sz="2000" kern="100" dirty="0">
                          <a:effectLst/>
                        </a:rPr>
                        <a:t>NULL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</a:t>
                      </a:r>
                      <a:r>
                        <a:rPr lang="en-US" sz="2000" kern="100" dirty="0" smtClean="0">
                          <a:effectLst/>
                        </a:rPr>
                        <a:t>a=</a:t>
                      </a:r>
                      <a:r>
                        <a:rPr lang="en-US" sz="2000" kern="100" dirty="0" err="1" smtClean="0">
                          <a:effectLst/>
                        </a:rPr>
                        <a:t>NULL;is_null</a:t>
                      </a:r>
                      <a:r>
                        <a:rPr lang="en-US" sz="2000" kern="100" dirty="0" smtClean="0">
                          <a:effectLst/>
                        </a:rPr>
                        <a:t>($a)=</a:t>
                      </a: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11" y="1367911"/>
            <a:ext cx="3493827" cy="412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5462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主题">
      <a:majorFont>
        <a:latin typeface="MS P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</TotalTime>
  <Pages>0</Pages>
  <Words>3303</Words>
  <Characters>0</Characters>
  <Application>Microsoft Office PowerPoint</Application>
  <DocSecurity>0</DocSecurity>
  <PresentationFormat>宽屏</PresentationFormat>
  <Lines>0</Lines>
  <Paragraphs>599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MS PGothic</vt:lpstr>
      <vt:lpstr>黑体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林世鑫</cp:lastModifiedBy>
  <cp:revision>483</cp:revision>
  <dcterms:created xsi:type="dcterms:W3CDTF">2015-05-03T12:40:00Z</dcterms:created>
  <dcterms:modified xsi:type="dcterms:W3CDTF">2018-02-04T03:09:01Z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