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256" r:id="rId2"/>
    <p:sldId id="259" r:id="rId3"/>
    <p:sldId id="260" r:id="rId4"/>
    <p:sldId id="298" r:id="rId5"/>
    <p:sldId id="302" r:id="rId6"/>
    <p:sldId id="281" r:id="rId7"/>
    <p:sldId id="299" r:id="rId8"/>
    <p:sldId id="303" r:id="rId9"/>
    <p:sldId id="304" r:id="rId10"/>
    <p:sldId id="305" r:id="rId11"/>
    <p:sldId id="306" r:id="rId12"/>
    <p:sldId id="307" r:id="rId13"/>
    <p:sldId id="287" r:id="rId14"/>
    <p:sldId id="301" r:id="rId15"/>
    <p:sldId id="300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1" r:id="rId30"/>
    <p:sldId id="322" r:id="rId31"/>
    <p:sldId id="323" r:id="rId32"/>
    <p:sldId id="324" r:id="rId33"/>
    <p:sldId id="325" r:id="rId34"/>
    <p:sldId id="326" r:id="rId35"/>
    <p:sldId id="327" r:id="rId36"/>
    <p:sldId id="328" r:id="rId37"/>
    <p:sldId id="329" r:id="rId38"/>
    <p:sldId id="333" r:id="rId39"/>
    <p:sldId id="334" r:id="rId40"/>
    <p:sldId id="335" r:id="rId41"/>
    <p:sldId id="330" r:id="rId42"/>
    <p:sldId id="331" r:id="rId43"/>
    <p:sldId id="332" r:id="rId44"/>
    <p:sldId id="336" r:id="rId45"/>
    <p:sldId id="337" r:id="rId46"/>
    <p:sldId id="338" r:id="rId47"/>
    <p:sldId id="339" r:id="rId48"/>
    <p:sldId id="340" r:id="rId49"/>
    <p:sldId id="341" r:id="rId50"/>
    <p:sldId id="342" r:id="rId51"/>
    <p:sldId id="343" r:id="rId52"/>
    <p:sldId id="346" r:id="rId53"/>
    <p:sldId id="344" r:id="rId54"/>
    <p:sldId id="345" r:id="rId55"/>
    <p:sldId id="347" r:id="rId56"/>
    <p:sldId id="348" r:id="rId57"/>
    <p:sldId id="349" r:id="rId58"/>
    <p:sldId id="350" r:id="rId59"/>
    <p:sldId id="352" r:id="rId60"/>
    <p:sldId id="351" r:id="rId61"/>
    <p:sldId id="353" r:id="rId62"/>
    <p:sldId id="354" r:id="rId63"/>
    <p:sldId id="355" r:id="rId64"/>
    <p:sldId id="356" r:id="rId65"/>
    <p:sldId id="357" r:id="rId66"/>
    <p:sldId id="358" r:id="rId67"/>
    <p:sldId id="359" r:id="rId68"/>
    <p:sldId id="360" r:id="rId69"/>
    <p:sldId id="278" r:id="rId70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60093"/>
    <a:srgbClr val="006600"/>
    <a:srgbClr val="FF33CC"/>
    <a:srgbClr val="FA3D3F"/>
    <a:srgbClr val="AD15AB"/>
    <a:srgbClr val="00FF00"/>
    <a:srgbClr val="0E8146"/>
    <a:srgbClr val="009900"/>
    <a:srgbClr val="B8E0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6" cy="72006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DCF20-B608-4B15-BA2F-338F9FF34434}" type="datetimeFigureOut">
              <a:rPr lang="zh-CN" altLang="en-US" smtClean="0"/>
              <a:t>2018/2/10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C25E1-92FE-42B6-A927-1B428F270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798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C25E1-92FE-42B6-A927-1B428F27085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547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C25E1-92FE-42B6-A927-1B428F27085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045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C25E1-92FE-42B6-A927-1B428F27085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636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7E602C-90E1-47E9-A29F-5DF315FE5E26}" type="datetime1">
              <a:rPr lang="zh-CN" altLang="en-US"/>
              <a:pPr>
                <a:defRPr/>
              </a:pPr>
              <a:t>2018/2/10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A6326E-750F-4667-97E7-AF41946DCC1B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873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E9B44-AD25-4E1B-A36E-5007B4FA3AB4}" type="datetime1">
              <a:rPr lang="zh-CN" altLang="en-US"/>
              <a:pPr>
                <a:defRPr/>
              </a:pPr>
              <a:t>2018/2/10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E9FF8E-0726-4B35-93AE-B86423107827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48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723E36-9C49-4912-B492-0DC36D2D1828}" type="datetime1">
              <a:rPr lang="zh-CN" altLang="en-US"/>
              <a:pPr>
                <a:defRPr/>
              </a:pPr>
              <a:t>2018/2/10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74B7B0-F989-4C2F-91FD-C8ECECDE8813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085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50F97D-DB8C-40F8-8755-586265D39F55}" type="datetime1">
              <a:rPr lang="zh-CN" altLang="en-US"/>
              <a:pPr>
                <a:defRPr/>
              </a:pPr>
              <a:t>2018/2/10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853753-11AA-4B83-815C-B157B868BF8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25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5FE13-7733-4041-87A6-3170B497FE11}" type="datetime1">
              <a:rPr lang="zh-CN" altLang="en-US"/>
              <a:pPr>
                <a:defRPr/>
              </a:pPr>
              <a:t>2018/2/10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C38CE4-A8E3-4015-9F21-259F0C6DF067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017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E0393B-3C44-4E31-91BC-6947BEC66A43}" type="datetime1">
              <a:rPr lang="zh-CN" altLang="en-US"/>
              <a:pPr>
                <a:defRPr/>
              </a:pPr>
              <a:t>2018/2/10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E4B244-A812-4493-9F29-772EEA3BA434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256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1F993E-5446-41C3-86C6-F86A9C78BFCE}" type="datetime1">
              <a:rPr lang="zh-CN" altLang="en-US"/>
              <a:pPr>
                <a:defRPr/>
              </a:pPr>
              <a:t>2018/2/10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D6165C-6712-4A56-AECC-38EF49D41470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384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DCE9FC-F40E-44E1-AB3C-3B91309893F6}" type="datetime1">
              <a:rPr lang="zh-CN" altLang="en-US"/>
              <a:pPr>
                <a:defRPr/>
              </a:pPr>
              <a:t>2018/2/10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4DF516-1019-44C4-8C4B-DBA8A6BBBFAC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744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F5E106-E1E3-4090-B04A-F670A49C0D70}" type="datetime1">
              <a:rPr lang="zh-CN" altLang="en-US"/>
              <a:pPr>
                <a:defRPr/>
              </a:pPr>
              <a:t>2018/2/10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987BBC-9235-4741-B213-A8912F5976A0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93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6B1713-5B88-4393-8B8E-C67E202B38DF}" type="datetime1">
              <a:rPr lang="zh-CN" altLang="en-US"/>
              <a:pPr>
                <a:defRPr/>
              </a:pPr>
              <a:t>2018/2/10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B52BC5-6330-40C3-97F7-E229AD5F6AB0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668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30860F-CE67-4369-BF09-31AD3DB1D8EB}" type="datetime1">
              <a:rPr lang="zh-CN" altLang="en-US"/>
              <a:pPr>
                <a:defRPr/>
              </a:pPr>
              <a:t>2018/2/10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EBD680-560F-4E58-948B-1CCBB5F4DCE1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061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Arial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A6AF37-1137-43DF-8B60-0C20F7A4FA90}" type="datetime1">
              <a:rPr lang="zh-CN" altLang="en-US"/>
              <a:pPr>
                <a:defRPr/>
              </a:pPr>
              <a:t>2018/2/10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FF2350-49B0-466B-9937-BD9A38227E33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3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MS PGothic" panose="020B0600070205080204" pitchFamily="34" charset="-128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Arial" panose="020B0604020202020204" pitchFamily="34" charset="0"/>
              </a:rPr>
              <a:t>单击此处编辑母版文本样式</a:t>
            </a:r>
          </a:p>
          <a:p>
            <a:pPr lvl="1"/>
            <a:r>
              <a:rPr lang="zh-CN" altLang="zh-CN" smtClean="0">
                <a:sym typeface="Arial" panose="020B0604020202020204" pitchFamily="34" charset="0"/>
              </a:rPr>
              <a:t>第二级</a:t>
            </a:r>
          </a:p>
          <a:p>
            <a:pPr lvl="2"/>
            <a:r>
              <a:rPr lang="zh-CN" altLang="zh-CN" smtClean="0">
                <a:sym typeface="Arial" panose="020B0604020202020204" pitchFamily="34" charset="0"/>
              </a:rPr>
              <a:t>第三级</a:t>
            </a:r>
          </a:p>
          <a:p>
            <a:pPr lvl="3"/>
            <a:r>
              <a:rPr lang="zh-CN" altLang="zh-CN" smtClean="0">
                <a:sym typeface="Arial" panose="020B0604020202020204" pitchFamily="34" charset="0"/>
              </a:rPr>
              <a:t>第四级</a:t>
            </a:r>
          </a:p>
          <a:p>
            <a:pPr lvl="4"/>
            <a:r>
              <a:rPr lang="zh-CN" altLang="zh-CN" smtClean="0">
                <a:sym typeface="Arial" panose="020B0604020202020204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02D713E-D1C2-445B-936A-B34A5A162876}" type="datetime1">
              <a:rPr lang="zh-CN" altLang="en-US"/>
              <a:pPr>
                <a:defRPr/>
              </a:pPr>
              <a:t>2018/2/10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CEE1FAC0-BBD2-4A8F-B6F5-3B29067D3215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MS PGothic" panose="020B0600070205080204" pitchFamily="34" charset="-128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S PGothic" charset="-128"/>
          <a:ea typeface="微软雅黑" pitchFamily="34" charset="-122"/>
          <a:sym typeface="MS PGothic" panose="020B0600070205080204" pitchFamily="34" charset="-128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S PGothic" charset="-128"/>
          <a:ea typeface="微软雅黑" pitchFamily="34" charset="-122"/>
          <a:sym typeface="MS PGothic" panose="020B0600070205080204" pitchFamily="34" charset="-128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S PGothic" charset="-128"/>
          <a:ea typeface="微软雅黑" pitchFamily="34" charset="-122"/>
          <a:sym typeface="MS PGothic" panose="020B0600070205080204" pitchFamily="34" charset="-128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S PGothic" charset="-128"/>
          <a:ea typeface="微软雅黑" pitchFamily="34" charset="-122"/>
          <a:sym typeface="MS PGothic" panose="020B0600070205080204" pitchFamily="34" charset="-128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S PGothic" charset="-128"/>
          <a:ea typeface="微软雅黑" pitchFamily="34" charset="-122"/>
          <a:sym typeface="MS PGothic" charset="-128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S PGothic" charset="-128"/>
          <a:ea typeface="微软雅黑" pitchFamily="34" charset="-122"/>
          <a:sym typeface="MS PGothic" charset="-128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S PGothic" charset="-128"/>
          <a:ea typeface="微软雅黑" pitchFamily="34" charset="-122"/>
          <a:sym typeface="MS PGothic" charset="-128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S PGothic" charset="-128"/>
          <a:ea typeface="微软雅黑" pitchFamily="34" charset="-122"/>
          <a:sym typeface="MS PGothic" charset="-128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Arial" pitchFamily="34" charset="0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Arial" pitchFamily="34" charset="0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Arial" pitchFamily="34" charset="0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13" Type="http://schemas.openxmlformats.org/officeDocument/2006/relationships/slide" Target="slide62.xml"/><Relationship Id="rId3" Type="http://schemas.openxmlformats.org/officeDocument/2006/relationships/slide" Target="slide6.xml"/><Relationship Id="rId7" Type="http://schemas.openxmlformats.org/officeDocument/2006/relationships/slide" Target="slide25.xml"/><Relationship Id="rId12" Type="http://schemas.openxmlformats.org/officeDocument/2006/relationships/slide" Target="slide4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36.xml"/><Relationship Id="rId11" Type="http://schemas.openxmlformats.org/officeDocument/2006/relationships/slide" Target="slide56.xml"/><Relationship Id="rId5" Type="http://schemas.openxmlformats.org/officeDocument/2006/relationships/slide" Target="slide44.xml"/><Relationship Id="rId10" Type="http://schemas.openxmlformats.org/officeDocument/2006/relationships/slide" Target="slide14.xml"/><Relationship Id="rId4" Type="http://schemas.openxmlformats.org/officeDocument/2006/relationships/slide" Target="slide13.xml"/><Relationship Id="rId9" Type="http://schemas.openxmlformats.org/officeDocument/2006/relationships/slide" Target="slide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81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梯形 12"/>
          <p:cNvSpPr>
            <a:spLocks noChangeArrowheads="1"/>
          </p:cNvSpPr>
          <p:nvPr/>
        </p:nvSpPr>
        <p:spPr bwMode="auto">
          <a:xfrm>
            <a:off x="0" y="6155139"/>
            <a:ext cx="5056188" cy="507977"/>
          </a:xfrm>
          <a:custGeom>
            <a:avLst/>
            <a:gdLst>
              <a:gd name="T0" fmla="*/ 0 w 1936750"/>
              <a:gd name="T1" fmla="*/ 869950 h 435016"/>
              <a:gd name="T2" fmla="*/ 1365141 w 1936750"/>
              <a:gd name="T3" fmla="*/ 82 h 435016"/>
              <a:gd name="T4" fmla="*/ 6472347 w 1936750"/>
              <a:gd name="T5" fmla="*/ 82 h 435016"/>
              <a:gd name="T6" fmla="*/ 7837488 w 1936750"/>
              <a:gd name="T7" fmla="*/ 869950 h 435016"/>
              <a:gd name="T8" fmla="*/ 0 w 1936750"/>
              <a:gd name="T9" fmla="*/ 869950 h 4350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36750"/>
              <a:gd name="T16" fmla="*/ 0 h 435016"/>
              <a:gd name="T17" fmla="*/ 1936750 w 1936750"/>
              <a:gd name="T18" fmla="*/ 435016 h 4350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36750" h="435016">
                <a:moveTo>
                  <a:pt x="0" y="435016"/>
                </a:moveTo>
                <a:cubicBezTo>
                  <a:pt x="201348" y="315424"/>
                  <a:pt x="110597" y="-4192"/>
                  <a:pt x="337345" y="41"/>
                </a:cubicBezTo>
                <a:lnTo>
                  <a:pt x="1599405" y="41"/>
                </a:lnTo>
                <a:cubicBezTo>
                  <a:pt x="1838853" y="-1017"/>
                  <a:pt x="1729052" y="305899"/>
                  <a:pt x="1936750" y="435016"/>
                </a:cubicBezTo>
                <a:lnTo>
                  <a:pt x="0" y="435016"/>
                </a:ln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052" name="矩形 5"/>
          <p:cNvSpPr>
            <a:spLocks noChangeArrowheads="1"/>
          </p:cNvSpPr>
          <p:nvPr/>
        </p:nvSpPr>
        <p:spPr bwMode="auto">
          <a:xfrm>
            <a:off x="0" y="6400800"/>
            <a:ext cx="12192000" cy="457200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54" name="椭圆 10"/>
          <p:cNvSpPr>
            <a:spLocks noChangeArrowheads="1"/>
          </p:cNvSpPr>
          <p:nvPr/>
        </p:nvSpPr>
        <p:spPr bwMode="auto">
          <a:xfrm>
            <a:off x="4857750" y="1158875"/>
            <a:ext cx="2476500" cy="2476500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76200">
            <a:solidFill>
              <a:schemeClr val="bg1"/>
            </a:solidFill>
            <a:bevel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55" name="矩形 12"/>
          <p:cNvSpPr>
            <a:spLocks noChangeArrowheads="1"/>
          </p:cNvSpPr>
          <p:nvPr/>
        </p:nvSpPr>
        <p:spPr bwMode="auto">
          <a:xfrm>
            <a:off x="3704964" y="3825875"/>
            <a:ext cx="478207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400" b="1" spc="6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微软雅黑" panose="020B0503020204020204" pitchFamily="34" charset="-122"/>
                <a:sym typeface="Arial" panose="020B0604020202020204" pitchFamily="34" charset="0"/>
              </a:rPr>
              <a:t>PHP</a:t>
            </a:r>
            <a:r>
              <a:rPr lang="zh-CN" altLang="en-US" sz="4400" b="1" spc="6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微软雅黑" panose="020B0503020204020204" pitchFamily="34" charset="-122"/>
                <a:sym typeface="Arial" panose="020B0604020202020204" pitchFamily="34" charset="0"/>
              </a:rPr>
              <a:t>字符串处理</a:t>
            </a:r>
            <a:endParaRPr lang="zh-CN" altLang="en-US" spc="6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梯形 12"/>
          <p:cNvSpPr>
            <a:spLocks noChangeArrowheads="1"/>
          </p:cNvSpPr>
          <p:nvPr/>
        </p:nvSpPr>
        <p:spPr bwMode="auto">
          <a:xfrm>
            <a:off x="7135813" y="6155138"/>
            <a:ext cx="5056188" cy="503973"/>
          </a:xfrm>
          <a:custGeom>
            <a:avLst/>
            <a:gdLst>
              <a:gd name="T0" fmla="*/ 0 w 1936750"/>
              <a:gd name="T1" fmla="*/ 869950 h 435016"/>
              <a:gd name="T2" fmla="*/ 1365141 w 1936750"/>
              <a:gd name="T3" fmla="*/ 82 h 435016"/>
              <a:gd name="T4" fmla="*/ 6472347 w 1936750"/>
              <a:gd name="T5" fmla="*/ 82 h 435016"/>
              <a:gd name="T6" fmla="*/ 7837488 w 1936750"/>
              <a:gd name="T7" fmla="*/ 869950 h 435016"/>
              <a:gd name="T8" fmla="*/ 0 w 1936750"/>
              <a:gd name="T9" fmla="*/ 869950 h 4350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36750"/>
              <a:gd name="T16" fmla="*/ 0 h 435016"/>
              <a:gd name="T17" fmla="*/ 1936750 w 1936750"/>
              <a:gd name="T18" fmla="*/ 435016 h 4350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36750" h="435016">
                <a:moveTo>
                  <a:pt x="0" y="435016"/>
                </a:moveTo>
                <a:cubicBezTo>
                  <a:pt x="201348" y="315424"/>
                  <a:pt x="110597" y="-4192"/>
                  <a:pt x="337345" y="41"/>
                </a:cubicBezTo>
                <a:lnTo>
                  <a:pt x="1599405" y="41"/>
                </a:lnTo>
                <a:cubicBezTo>
                  <a:pt x="1838853" y="-1017"/>
                  <a:pt x="1729052" y="305899"/>
                  <a:pt x="1936750" y="435016"/>
                </a:cubicBezTo>
                <a:lnTo>
                  <a:pt x="0" y="435016"/>
                </a:ln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1" name="文本框 13"/>
          <p:cNvSpPr>
            <a:spLocks noChangeArrowheads="1"/>
          </p:cNvSpPr>
          <p:nvPr/>
        </p:nvSpPr>
        <p:spPr bwMode="auto">
          <a:xfrm>
            <a:off x="1413283" y="6255589"/>
            <a:ext cx="19800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电子工业出版社</a:t>
            </a:r>
            <a:endParaRPr lang="zh-CN" altLang="en-US" sz="20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2" y="130632"/>
            <a:ext cx="12192003" cy="586926"/>
            <a:chOff x="-2" y="130632"/>
            <a:chExt cx="12192003" cy="586926"/>
          </a:xfrm>
        </p:grpSpPr>
        <p:sp>
          <p:nvSpPr>
            <p:cNvPr id="2" name="矩形 1"/>
            <p:cNvSpPr/>
            <p:nvPr/>
          </p:nvSpPr>
          <p:spPr bwMode="auto">
            <a:xfrm>
              <a:off x="-2" y="192886"/>
              <a:ext cx="12192001" cy="5246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0" y="130632"/>
              <a:ext cx="12192001" cy="524672"/>
            </a:xfrm>
            <a:prstGeom prst="rect">
              <a:avLst/>
            </a:prstGeom>
            <a:solidFill>
              <a:srgbClr val="95C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en-US" altLang="zh-CN" spc="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  PHP</a:t>
              </a:r>
              <a:r>
                <a:rPr lang="zh-CN" altLang="en-US" spc="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程序设计基础教程                                     第</a:t>
              </a:r>
              <a:r>
                <a:rPr lang="en-US" altLang="zh-CN" spc="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6</a:t>
              </a:r>
              <a:r>
                <a:rPr lang="zh-CN" altLang="en-US" spc="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章</a:t>
              </a:r>
              <a:endParaRPr lang="zh-CN" altLang="en-US" spc="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056" name="文本框 13"/>
          <p:cNvSpPr>
            <a:spLocks noChangeArrowheads="1"/>
          </p:cNvSpPr>
          <p:nvPr/>
        </p:nvSpPr>
        <p:spPr bwMode="auto">
          <a:xfrm>
            <a:off x="8802132" y="6255589"/>
            <a:ext cx="17235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主编：林世鑫</a:t>
            </a:r>
            <a:endParaRPr lang="zh-CN" altLang="en-US" sz="20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95" y="232230"/>
            <a:ext cx="344286" cy="3359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tmFilter="0,0; .5, 1; 1, 1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4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45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9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animBg="1"/>
      <p:bldP spid="2052" grpId="0" animBg="1"/>
      <p:bldP spid="2054" grpId="0" animBg="1"/>
      <p:bldP spid="2055" grpId="0"/>
      <p:bldP spid="12" grpId="0" animBg="1"/>
      <p:bldP spid="11" grpId="0"/>
      <p:bldP spid="205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10396047" y="222420"/>
            <a:ext cx="8515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函数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6.2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、格式化输出函数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矩形 33"/>
          <p:cNvSpPr>
            <a:spLocks noChangeArrowheads="1"/>
          </p:cNvSpPr>
          <p:nvPr/>
        </p:nvSpPr>
        <p:spPr bwMode="auto">
          <a:xfrm>
            <a:off x="546393" y="797877"/>
            <a:ext cx="2210456" cy="48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zh-CN" sz="2000" dirty="0" smtClean="0">
                <a:latin typeface="宋体" panose="02010600030101010101" pitchFamily="2" charset="-122"/>
              </a:rPr>
              <a:t>【</a:t>
            </a:r>
            <a:r>
              <a:rPr lang="zh-CN" altLang="en-US" sz="2000" dirty="0" smtClean="0">
                <a:latin typeface="宋体" panose="02010600030101010101" pitchFamily="2" charset="-122"/>
              </a:rPr>
              <a:t>例</a:t>
            </a:r>
            <a:r>
              <a:rPr lang="en-US" altLang="zh-CN" sz="2000" dirty="0" smtClean="0">
                <a:latin typeface="宋体" panose="02010600030101010101" pitchFamily="2" charset="-122"/>
              </a:rPr>
              <a:t>】</a:t>
            </a:r>
            <a:endParaRPr lang="zh-CN" altLang="en-US" sz="2000" dirty="0">
              <a:latin typeface="宋体" panose="0201060003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45922" y="1351873"/>
            <a:ext cx="6832800" cy="3809591"/>
            <a:chOff x="2006221" y="2072645"/>
            <a:chExt cx="16511182" cy="1147664"/>
          </a:xfrm>
          <a:solidFill>
            <a:srgbClr val="1E3A1A"/>
          </a:solidFill>
        </p:grpSpPr>
        <p:sp>
          <p:nvSpPr>
            <p:cNvPr id="12" name="圆角矩形 6"/>
            <p:cNvSpPr>
              <a:spLocks noChangeArrowheads="1"/>
            </p:cNvSpPr>
            <p:nvPr/>
          </p:nvSpPr>
          <p:spPr bwMode="auto">
            <a:xfrm>
              <a:off x="2006221" y="2072645"/>
              <a:ext cx="16511182" cy="1147664"/>
            </a:xfrm>
            <a:prstGeom prst="roundRect">
              <a:avLst>
                <a:gd name="adj" fmla="val 3139"/>
              </a:avLst>
            </a:prstGeom>
            <a:grpFill/>
            <a:ln w="12700">
              <a:solidFill>
                <a:srgbClr val="0E8146"/>
              </a:solidFill>
              <a:bevel/>
              <a:headEnd/>
              <a:tailEnd/>
            </a:ln>
            <a:ex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dirty="0">
                <a:solidFill>
                  <a:srgbClr val="FFFFFF"/>
                </a:solidFill>
              </a:endParaRPr>
            </a:p>
          </p:txBody>
        </p:sp>
        <p:pic>
          <p:nvPicPr>
            <p:cNvPr id="13" name="图片 1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193835" y="2093448"/>
              <a:ext cx="2084351" cy="2333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矩形 2"/>
          <p:cNvSpPr/>
          <p:nvPr/>
        </p:nvSpPr>
        <p:spPr>
          <a:xfrm>
            <a:off x="1524044" y="1901855"/>
            <a:ext cx="4871768" cy="3208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&lt;?</a:t>
            </a:r>
            <a:r>
              <a:rPr lang="en-US" altLang="zh-CN" sz="2000" spc="300" dirty="0" err="1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php</a:t>
            </a:r>
            <a:endParaRPr lang="en-US" altLang="zh-CN" sz="2000" spc="300" dirty="0">
              <a:solidFill>
                <a:srgbClr val="FF0000"/>
              </a:solidFill>
              <a:latin typeface="+mn-lt"/>
              <a:cs typeface="Courier New" panose="02070309020205020404" pitchFamily="49" charset="0"/>
            </a:endParaRP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00FF"/>
                </a:solidFill>
                <a:cs typeface="Courier New" panose="02070309020205020404" pitchFamily="49" charset="0"/>
              </a:rPr>
              <a:t>    $str1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=“</a:t>
            </a:r>
            <a:r>
              <a:rPr lang="zh-CN" altLang="en-US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中国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”;</a:t>
            </a: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>
                <a:solidFill>
                  <a:srgbClr val="FF00FF"/>
                </a:solidFill>
                <a:cs typeface="Courier New" panose="02070309020205020404" pitchFamily="49" charset="0"/>
              </a:rPr>
              <a:t> </a:t>
            </a:r>
            <a:r>
              <a:rPr lang="en-US" altLang="zh-CN" sz="2000" spc="300" dirty="0" smtClean="0">
                <a:solidFill>
                  <a:srgbClr val="FF00FF"/>
                </a:solidFill>
                <a:cs typeface="Courier New" panose="02070309020205020404" pitchFamily="49" charset="0"/>
              </a:rPr>
              <a:t>   $str2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=“</a:t>
            </a:r>
            <a:r>
              <a:rPr lang="zh-CN" altLang="en-US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中华人民共和国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”;</a:t>
            </a: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  </a:t>
            </a:r>
            <a:r>
              <a:rPr lang="en-US" altLang="zh-CN" sz="2000" spc="300" dirty="0" smtClean="0">
                <a:solidFill>
                  <a:srgbClr val="FF00FF"/>
                </a:solidFill>
                <a:cs typeface="Courier New" panose="02070309020205020404" pitchFamily="49" charset="0"/>
              </a:rPr>
              <a:t>$n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=</a:t>
            </a:r>
            <a:r>
              <a:rPr lang="en-US" altLang="zh-CN" sz="2000" spc="300" dirty="0" smtClean="0">
                <a:solidFill>
                  <a:srgbClr val="FF0000"/>
                </a:solidFill>
                <a:cs typeface="Courier New" panose="02070309020205020404" pitchFamily="49" charset="0"/>
              </a:rPr>
              <a:t>12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;</a:t>
            </a:r>
            <a:r>
              <a:rPr lang="en-US" altLang="zh-CN" sz="2000" spc="300" dirty="0">
                <a:solidFill>
                  <a:schemeClr val="bg1"/>
                </a:solidFill>
                <a:cs typeface="Courier New" panose="02070309020205020404" pitchFamily="49" charset="0"/>
              </a:rPr>
              <a:t>	</a:t>
            </a:r>
            <a:endParaRPr lang="en-US" altLang="zh-CN" sz="2000" spc="300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00B0F0"/>
                </a:solidFill>
                <a:latin typeface="+mn-lt"/>
                <a:cs typeface="Courier New" panose="02070309020205020404" pitchFamily="49" charset="0"/>
              </a:rPr>
              <a:t>    printf( 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“</a:t>
            </a:r>
            <a:r>
              <a:rPr lang="en-US" altLang="zh-CN" sz="2000" spc="300" dirty="0" smtClean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%14s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”,</a:t>
            </a:r>
            <a:r>
              <a:rPr lang="en-US" altLang="zh-CN" sz="2000" spc="300" dirty="0" smtClean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$str1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 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   </a:t>
            </a:r>
            <a:r>
              <a:rPr lang="en-US" altLang="zh-CN" sz="2000" spc="300" dirty="0">
                <a:solidFill>
                  <a:srgbClr val="00B0F0"/>
                </a:solidFill>
                <a:cs typeface="Courier New" panose="02070309020205020404" pitchFamily="49" charset="0"/>
              </a:rPr>
              <a:t>printf</a:t>
            </a:r>
            <a:r>
              <a:rPr lang="en-US" altLang="zh-CN" sz="2000" spc="300" dirty="0" smtClean="0">
                <a:solidFill>
                  <a:srgbClr val="00B0F0"/>
                </a:solidFill>
                <a:cs typeface="Courier New" panose="02070309020205020404" pitchFamily="49" charset="0"/>
              </a:rPr>
              <a:t>(</a:t>
            </a:r>
            <a:r>
              <a:rPr lang="en-US" altLang="zh-CN" sz="2000" spc="300" dirty="0" smtClean="0">
                <a:solidFill>
                  <a:srgbClr val="FF00FF"/>
                </a:solidFill>
                <a:cs typeface="Courier New" panose="02070309020205020404" pitchFamily="49" charset="0"/>
              </a:rPr>
              <a:t>$str2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);</a:t>
            </a: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    </a:t>
            </a:r>
            <a:r>
              <a:rPr lang="en-US" altLang="zh-CN" sz="2000" spc="300" dirty="0">
                <a:solidFill>
                  <a:srgbClr val="00B0F0"/>
                </a:solidFill>
                <a:cs typeface="Courier New" panose="02070309020205020404" pitchFamily="49" charset="0"/>
              </a:rPr>
              <a:t>printf( 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“</a:t>
            </a:r>
            <a:r>
              <a:rPr lang="en-US" altLang="zh-CN" sz="2000" spc="300" dirty="0" smtClean="0">
                <a:solidFill>
                  <a:srgbClr val="FFFF00"/>
                </a:solidFill>
                <a:cs typeface="Courier New" panose="02070309020205020404" pitchFamily="49" charset="0"/>
              </a:rPr>
              <a:t>%’*14s</a:t>
            </a:r>
            <a:r>
              <a:rPr lang="en-US" altLang="zh-CN" sz="2000" spc="300" dirty="0">
                <a:solidFill>
                  <a:schemeClr val="bg1"/>
                </a:solidFill>
                <a:cs typeface="Courier New" panose="02070309020205020404" pitchFamily="49" charset="0"/>
              </a:rPr>
              <a:t>”,</a:t>
            </a:r>
            <a:r>
              <a:rPr lang="en-US" altLang="zh-CN" sz="2000" spc="300" dirty="0">
                <a:solidFill>
                  <a:srgbClr val="FF00FF"/>
                </a:solidFill>
                <a:cs typeface="Courier New" panose="02070309020205020404" pitchFamily="49" charset="0"/>
              </a:rPr>
              <a:t>$</a:t>
            </a:r>
            <a:r>
              <a:rPr lang="en-US" altLang="zh-CN" sz="2000" spc="300" dirty="0" smtClean="0">
                <a:solidFill>
                  <a:srgbClr val="FF00FF"/>
                </a:solidFill>
                <a:cs typeface="Courier New" panose="02070309020205020404" pitchFamily="49" charset="0"/>
              </a:rPr>
              <a:t>str1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);</a:t>
            </a: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  </a:t>
            </a:r>
            <a:r>
              <a:rPr lang="en-US" altLang="zh-CN" sz="2000" spc="300" dirty="0">
                <a:solidFill>
                  <a:srgbClr val="00B0F0"/>
                </a:solidFill>
                <a:cs typeface="Courier New" panose="02070309020205020404" pitchFamily="49" charset="0"/>
              </a:rPr>
              <a:t>printf( 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“</a:t>
            </a:r>
            <a:r>
              <a:rPr lang="en-US" altLang="zh-CN" sz="2000" spc="300" dirty="0" smtClean="0">
                <a:solidFill>
                  <a:srgbClr val="FFFF00"/>
                </a:solidFill>
                <a:cs typeface="Courier New" panose="02070309020205020404" pitchFamily="49" charset="0"/>
              </a:rPr>
              <a:t>%12.3f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”,</a:t>
            </a:r>
            <a:r>
              <a:rPr lang="en-US" altLang="zh-CN" sz="2000" spc="300" dirty="0" smtClean="0">
                <a:solidFill>
                  <a:srgbClr val="FF00FF"/>
                </a:solidFill>
                <a:cs typeface="Courier New" panose="02070309020205020404" pitchFamily="49" charset="0"/>
              </a:rPr>
              <a:t>$n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);</a:t>
            </a:r>
            <a:endParaRPr lang="en-US" altLang="zh-CN" sz="2000" spc="300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?&gt;</a:t>
            </a:r>
            <a:endParaRPr lang="en-US" altLang="zh-CN" sz="2000" spc="300" dirty="0">
              <a:solidFill>
                <a:srgbClr val="FF0000"/>
              </a:solidFill>
              <a:latin typeface="+mn-lt"/>
              <a:cs typeface="Courier New" panose="02070309020205020404" pitchFamily="49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45" b="6238"/>
          <a:stretch/>
        </p:blipFill>
        <p:spPr>
          <a:xfrm>
            <a:off x="7416640" y="1420928"/>
            <a:ext cx="4475284" cy="374053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861111" y="1808179"/>
            <a:ext cx="36865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02060"/>
                </a:solidFill>
              </a:rPr>
              <a:t>               中国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r>
              <a:rPr lang="zh-CN" altLang="en-US" sz="2400" dirty="0" smtClean="0">
                <a:solidFill>
                  <a:srgbClr val="002060"/>
                </a:solidFill>
              </a:rPr>
              <a:t>中华人民共和国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r>
              <a:rPr lang="en-US" altLang="zh-CN" sz="2400" spc="300" dirty="0" smtClean="0">
                <a:solidFill>
                  <a:srgbClr val="002060"/>
                </a:solidFill>
              </a:rPr>
              <a:t>********</a:t>
            </a:r>
            <a:r>
              <a:rPr lang="zh-CN" altLang="en-US" sz="2400" dirty="0" smtClean="0">
                <a:solidFill>
                  <a:srgbClr val="002060"/>
                </a:solidFill>
              </a:rPr>
              <a:t>中国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r>
              <a:rPr lang="en-US" altLang="zh-CN" sz="2400" dirty="0">
                <a:solidFill>
                  <a:srgbClr val="002060"/>
                </a:solidFill>
              </a:rPr>
              <a:t> </a:t>
            </a:r>
            <a:r>
              <a:rPr lang="en-US" altLang="zh-CN" sz="2400" dirty="0" smtClean="0">
                <a:solidFill>
                  <a:srgbClr val="002060"/>
                </a:solidFill>
              </a:rPr>
              <a:t>          12.000</a:t>
            </a:r>
            <a:endParaRPr lang="zh-CN" alt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389999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9695849" y="200220"/>
            <a:ext cx="18517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字符串处理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6.2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、格式化输出函数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矩形 33"/>
          <p:cNvSpPr>
            <a:spLocks noChangeArrowheads="1"/>
          </p:cNvSpPr>
          <p:nvPr/>
        </p:nvSpPr>
        <p:spPr bwMode="auto">
          <a:xfrm>
            <a:off x="715002" y="797877"/>
            <a:ext cx="1076199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zh-CN" sz="2000" dirty="0">
                <a:latin typeface="宋体" panose="02010600030101010101" pitchFamily="2" charset="-122"/>
              </a:rPr>
              <a:t>printf()</a:t>
            </a:r>
            <a:r>
              <a:rPr lang="zh-CN" altLang="en-US" sz="2000" dirty="0">
                <a:latin typeface="宋体" panose="02010600030101010101" pitchFamily="2" charset="-122"/>
              </a:rPr>
              <a:t>函数中的参数是按序对应的。在第一个 </a:t>
            </a:r>
            <a:r>
              <a:rPr lang="en-US" altLang="zh-CN" sz="2000" dirty="0">
                <a:latin typeface="宋体" panose="02010600030101010101" pitchFamily="2" charset="-122"/>
              </a:rPr>
              <a:t>% </a:t>
            </a:r>
            <a:r>
              <a:rPr lang="zh-CN" altLang="en-US" sz="2000" dirty="0">
                <a:latin typeface="宋体" panose="02010600030101010101" pitchFamily="2" charset="-122"/>
              </a:rPr>
              <a:t>符号处，插入</a:t>
            </a:r>
            <a:r>
              <a:rPr lang="en-US" altLang="zh-CN" sz="2000" dirty="0">
                <a:latin typeface="宋体" panose="02010600030101010101" pitchFamily="2" charset="-122"/>
              </a:rPr>
              <a:t>str1</a:t>
            </a:r>
            <a:r>
              <a:rPr lang="zh-CN" altLang="en-US" sz="2000" dirty="0">
                <a:latin typeface="宋体" panose="02010600030101010101" pitchFamily="2" charset="-122"/>
              </a:rPr>
              <a:t>，在第二个 </a:t>
            </a:r>
            <a:r>
              <a:rPr lang="en-US" altLang="zh-CN" sz="2000" dirty="0">
                <a:latin typeface="宋体" panose="02010600030101010101" pitchFamily="2" charset="-122"/>
              </a:rPr>
              <a:t>% </a:t>
            </a:r>
            <a:r>
              <a:rPr lang="zh-CN" altLang="en-US" sz="2000" dirty="0">
                <a:latin typeface="宋体" panose="02010600030101010101" pitchFamily="2" charset="-122"/>
              </a:rPr>
              <a:t>符号处，插入</a:t>
            </a:r>
            <a:r>
              <a:rPr lang="en-US" altLang="zh-CN" sz="2000" dirty="0">
                <a:latin typeface="宋体" panose="02010600030101010101" pitchFamily="2" charset="-122"/>
              </a:rPr>
              <a:t>str2</a:t>
            </a:r>
            <a:r>
              <a:rPr lang="zh-CN" altLang="en-US" sz="2000" dirty="0">
                <a:latin typeface="宋体" panose="02010600030101010101" pitchFamily="2" charset="-122"/>
              </a:rPr>
              <a:t>，</a:t>
            </a:r>
            <a:r>
              <a:rPr lang="zh-CN" altLang="en-US" sz="2000" dirty="0" smtClean="0">
                <a:latin typeface="宋体" panose="02010600030101010101" pitchFamily="2" charset="-122"/>
              </a:rPr>
              <a:t>依此类推。</a:t>
            </a:r>
            <a:endParaRPr lang="zh-CN" altLang="en-US" sz="2000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</a:rPr>
              <a:t>如果 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</a:rPr>
              <a:t>% 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</a:rPr>
              <a:t>符号多于</a:t>
            </a:r>
            <a:r>
              <a:rPr lang="en-US" altLang="zh-CN" sz="2000" dirty="0" err="1">
                <a:solidFill>
                  <a:srgbClr val="FF0000"/>
                </a:solidFill>
                <a:latin typeface="宋体" panose="02010600030101010101" pitchFamily="2" charset="-122"/>
              </a:rPr>
              <a:t>str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</a:rPr>
              <a:t>参数，必须使用占位符</a:t>
            </a:r>
            <a:r>
              <a:rPr lang="zh-CN" altLang="en-US" sz="2000" dirty="0">
                <a:latin typeface="宋体" panose="02010600030101010101" pitchFamily="2" charset="-122"/>
              </a:rPr>
              <a:t>。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</a:rPr>
              <a:t>占位符被插入到 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</a:rPr>
              <a:t>% 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</a:rPr>
              <a:t>符号之后</a:t>
            </a:r>
            <a:r>
              <a:rPr lang="zh-CN" altLang="en-US" sz="2000" dirty="0">
                <a:latin typeface="宋体" panose="02010600030101010101" pitchFamily="2" charset="-122"/>
              </a:rPr>
              <a:t>，由数字和 </a:t>
            </a:r>
            <a:r>
              <a:rPr lang="en-US" altLang="zh-CN" sz="2000" dirty="0">
                <a:latin typeface="宋体" panose="02010600030101010101" pitchFamily="2" charset="-122"/>
              </a:rPr>
              <a:t>"\$" </a:t>
            </a:r>
            <a:r>
              <a:rPr lang="zh-CN" altLang="en-US" sz="2000" dirty="0">
                <a:latin typeface="宋体" panose="02010600030101010101" pitchFamily="2" charset="-122"/>
              </a:rPr>
              <a:t>组成</a:t>
            </a:r>
            <a:r>
              <a:rPr lang="zh-CN" altLang="en-US" sz="2000" dirty="0" smtClean="0">
                <a:latin typeface="宋体" panose="02010600030101010101" pitchFamily="2" charset="-122"/>
              </a:rPr>
              <a:t>。</a:t>
            </a:r>
            <a:r>
              <a:rPr lang="en-US" altLang="zh-CN" sz="2000" dirty="0" smtClean="0">
                <a:latin typeface="宋体" panose="02010600030101010101" pitchFamily="2" charset="-122"/>
              </a:rPr>
              <a:t>【</a:t>
            </a:r>
            <a:r>
              <a:rPr lang="zh-CN" altLang="en-US" sz="2000" dirty="0">
                <a:latin typeface="宋体" panose="02010600030101010101" pitchFamily="2" charset="-122"/>
              </a:rPr>
              <a:t>例</a:t>
            </a:r>
            <a:r>
              <a:rPr lang="en-US" altLang="zh-CN" sz="2000" dirty="0">
                <a:latin typeface="宋体" panose="02010600030101010101" pitchFamily="2" charset="-122"/>
              </a:rPr>
              <a:t>6-4】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473425" y="3337371"/>
            <a:ext cx="7873275" cy="2613053"/>
            <a:chOff x="2006219" y="2072645"/>
            <a:chExt cx="19025447" cy="787199"/>
          </a:xfrm>
          <a:solidFill>
            <a:srgbClr val="1E3A1A"/>
          </a:solidFill>
        </p:grpSpPr>
        <p:sp>
          <p:nvSpPr>
            <p:cNvPr id="9" name="圆角矩形 6"/>
            <p:cNvSpPr>
              <a:spLocks noChangeArrowheads="1"/>
            </p:cNvSpPr>
            <p:nvPr/>
          </p:nvSpPr>
          <p:spPr bwMode="auto">
            <a:xfrm>
              <a:off x="2006219" y="2072645"/>
              <a:ext cx="19025447" cy="787199"/>
            </a:xfrm>
            <a:prstGeom prst="roundRect">
              <a:avLst>
                <a:gd name="adj" fmla="val 3139"/>
              </a:avLst>
            </a:prstGeom>
            <a:grpFill/>
            <a:ln w="12700">
              <a:solidFill>
                <a:srgbClr val="0E8146"/>
              </a:solidFill>
              <a:bevel/>
              <a:headEnd/>
              <a:tailEnd/>
            </a:ln>
            <a:ex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dirty="0">
                <a:solidFill>
                  <a:srgbClr val="FFFFFF"/>
                </a:solidFill>
              </a:endParaRPr>
            </a:p>
          </p:txBody>
        </p:sp>
        <p:pic>
          <p:nvPicPr>
            <p:cNvPr id="10" name="图片 1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193835" y="2093448"/>
              <a:ext cx="2084351" cy="2333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矩形 10"/>
          <p:cNvSpPr/>
          <p:nvPr/>
        </p:nvSpPr>
        <p:spPr>
          <a:xfrm>
            <a:off x="719676" y="4145877"/>
            <a:ext cx="763674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&lt;?</a:t>
            </a:r>
            <a:r>
              <a:rPr lang="en-US" altLang="zh-CN" sz="2000" spc="300" dirty="0" err="1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php</a:t>
            </a:r>
            <a:endParaRPr lang="en-US" altLang="zh-CN" sz="2000" spc="300" dirty="0">
              <a:solidFill>
                <a:srgbClr val="FF0000"/>
              </a:solidFill>
              <a:latin typeface="+mn-lt"/>
              <a:cs typeface="Courier New" panose="02070309020205020404" pitchFamily="49" charset="0"/>
            </a:endParaRP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00FF"/>
                </a:solidFill>
                <a:cs typeface="Courier New" panose="02070309020205020404" pitchFamily="49" charset="0"/>
              </a:rPr>
              <a:t>$</a:t>
            </a:r>
            <a:r>
              <a:rPr lang="en-US" altLang="zh-CN" sz="2000" spc="300" dirty="0" err="1" smtClean="0">
                <a:solidFill>
                  <a:srgbClr val="FF00FF"/>
                </a:solidFill>
                <a:cs typeface="Courier New" panose="02070309020205020404" pitchFamily="49" charset="0"/>
              </a:rPr>
              <a:t>num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=</a:t>
            </a:r>
            <a:r>
              <a:rPr lang="en-US" altLang="zh-CN" sz="2000" spc="300" dirty="0" smtClean="0">
                <a:solidFill>
                  <a:srgbClr val="FF0000"/>
                </a:solidFill>
                <a:cs typeface="Courier New" panose="02070309020205020404" pitchFamily="49" charset="0"/>
              </a:rPr>
              <a:t>12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;</a:t>
            </a:r>
            <a:r>
              <a:rPr lang="en-US" altLang="zh-CN" sz="2000" spc="300" dirty="0">
                <a:solidFill>
                  <a:schemeClr val="bg1"/>
                </a:solidFill>
                <a:cs typeface="Courier New" panose="02070309020205020404" pitchFamily="49" charset="0"/>
              </a:rPr>
              <a:t>	</a:t>
            </a:r>
            <a:endParaRPr lang="en-US" altLang="zh-CN" sz="2000" spc="300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00B0F0"/>
                </a:solidFill>
                <a:latin typeface="+mn-lt"/>
                <a:cs typeface="Courier New" panose="02070309020205020404" pitchFamily="49" charset="0"/>
              </a:rPr>
              <a:t>printf( 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“</a:t>
            </a:r>
            <a:r>
              <a:rPr lang="zh-CN" altLang="en-US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小数格式</a:t>
            </a:r>
            <a:r>
              <a:rPr lang="en-US" altLang="zh-CN" sz="2000" spc="300" dirty="0" smtClean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%1\$.2f&lt;</a:t>
            </a:r>
            <a:r>
              <a:rPr lang="en-US" altLang="zh-CN" sz="2000" spc="300" dirty="0" err="1" smtClean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br</a:t>
            </a:r>
            <a:r>
              <a:rPr lang="en-US" altLang="zh-CN" sz="2000" spc="300" dirty="0" smtClean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&gt;</a:t>
            </a:r>
            <a:r>
              <a:rPr lang="zh-CN" altLang="en-US" sz="2000" spc="300" dirty="0" smtClean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整数格式</a:t>
            </a:r>
            <a:r>
              <a:rPr lang="en-US" altLang="zh-CN" sz="2000" spc="300" dirty="0" smtClean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%1\$u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”,</a:t>
            </a:r>
            <a:r>
              <a:rPr lang="en-US" altLang="zh-CN" sz="2000" spc="300" dirty="0" smtClean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</a:t>
            </a:r>
            <a:r>
              <a:rPr lang="en-US" altLang="zh-CN" sz="2000" spc="300" dirty="0" err="1" smtClean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num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);</a:t>
            </a:r>
            <a:endParaRPr lang="en-US" altLang="zh-CN" sz="2000" spc="300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?&gt;</a:t>
            </a:r>
            <a:endParaRPr lang="en-US" altLang="zh-CN" sz="2000" spc="300" dirty="0">
              <a:solidFill>
                <a:srgbClr val="FF0000"/>
              </a:solidFill>
              <a:latin typeface="+mn-lt"/>
              <a:cs typeface="Courier New" panose="02070309020205020404" pitchFamily="49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45" b="6238"/>
          <a:stretch/>
        </p:blipFill>
        <p:spPr>
          <a:xfrm>
            <a:off x="8746537" y="3387214"/>
            <a:ext cx="3066698" cy="256321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934567" y="3539813"/>
            <a:ext cx="2614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2060"/>
                </a:solidFill>
              </a:rPr>
              <a:t>12.00</a:t>
            </a:r>
          </a:p>
          <a:p>
            <a:r>
              <a:rPr lang="en-US" altLang="zh-CN" sz="2400" dirty="0" smtClean="0">
                <a:solidFill>
                  <a:srgbClr val="002060"/>
                </a:solidFill>
              </a:rPr>
              <a:t>12</a:t>
            </a:r>
            <a:endParaRPr lang="zh-CN" alt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558955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9695849" y="200220"/>
            <a:ext cx="18517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字符串处理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6.2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、格式化输出函数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矩形 33"/>
          <p:cNvSpPr>
            <a:spLocks noChangeArrowheads="1"/>
          </p:cNvSpPr>
          <p:nvPr/>
        </p:nvSpPr>
        <p:spPr bwMode="auto">
          <a:xfrm>
            <a:off x="715002" y="797877"/>
            <a:ext cx="10761995" cy="1667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如果有多个代入参数且代入参数的数量与</a:t>
            </a:r>
            <a:r>
              <a:rPr lang="en-US" altLang="zh-CN" sz="2400" dirty="0">
                <a:latin typeface="宋体" panose="02010600030101010101" pitchFamily="2" charset="-122"/>
              </a:rPr>
              <a:t>%</a:t>
            </a:r>
            <a:r>
              <a:rPr lang="zh-CN" altLang="en-US" sz="2400" dirty="0">
                <a:latin typeface="宋体" panose="02010600030101010101" pitchFamily="2" charset="-122"/>
              </a:rPr>
              <a:t>的数量不一致，即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在“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%”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后用“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n\$”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指定该处替换第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n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个代入参数</a:t>
            </a:r>
            <a:r>
              <a:rPr lang="zh-CN" altLang="en-US" sz="2400" dirty="0">
                <a:latin typeface="宋体" panose="02010600030101010101" pitchFamily="2" charset="-122"/>
              </a:rPr>
              <a:t>。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dirty="0">
                <a:latin typeface="宋体" panose="02010600030101010101" pitchFamily="2" charset="-122"/>
              </a:rPr>
              <a:t>【</a:t>
            </a:r>
            <a:r>
              <a:rPr lang="zh-CN" altLang="en-US" sz="2400" dirty="0">
                <a:latin typeface="宋体" panose="02010600030101010101" pitchFamily="2" charset="-122"/>
              </a:rPr>
              <a:t>例</a:t>
            </a:r>
            <a:r>
              <a:rPr lang="en-US" altLang="zh-CN" sz="2400" dirty="0">
                <a:latin typeface="宋体" panose="02010600030101010101" pitchFamily="2" charset="-122"/>
              </a:rPr>
              <a:t>6-5】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552114" y="2682284"/>
            <a:ext cx="6844973" cy="3459213"/>
            <a:chOff x="2006219" y="2072645"/>
            <a:chExt cx="16540597" cy="1042110"/>
          </a:xfrm>
          <a:solidFill>
            <a:srgbClr val="1E3A1A"/>
          </a:solidFill>
        </p:grpSpPr>
        <p:sp>
          <p:nvSpPr>
            <p:cNvPr id="9" name="圆角矩形 6"/>
            <p:cNvSpPr>
              <a:spLocks noChangeArrowheads="1"/>
            </p:cNvSpPr>
            <p:nvPr/>
          </p:nvSpPr>
          <p:spPr bwMode="auto">
            <a:xfrm>
              <a:off x="2006219" y="2072645"/>
              <a:ext cx="16540597" cy="1042110"/>
            </a:xfrm>
            <a:prstGeom prst="roundRect">
              <a:avLst>
                <a:gd name="adj" fmla="val 3139"/>
              </a:avLst>
            </a:prstGeom>
            <a:grpFill/>
            <a:ln w="12700">
              <a:solidFill>
                <a:srgbClr val="0E8146"/>
              </a:solidFill>
              <a:bevel/>
              <a:headEnd/>
              <a:tailEnd/>
            </a:ln>
            <a:ex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dirty="0">
                <a:solidFill>
                  <a:srgbClr val="FFFFFF"/>
                </a:solidFill>
              </a:endParaRPr>
            </a:p>
          </p:txBody>
        </p:sp>
        <p:pic>
          <p:nvPicPr>
            <p:cNvPr id="10" name="图片 1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193835" y="2093448"/>
              <a:ext cx="2084351" cy="2333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矩形 10"/>
          <p:cNvSpPr/>
          <p:nvPr/>
        </p:nvSpPr>
        <p:spPr>
          <a:xfrm>
            <a:off x="798365" y="3490789"/>
            <a:ext cx="6353062" cy="251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&lt;?</a:t>
            </a:r>
            <a:r>
              <a:rPr lang="en-US" altLang="zh-CN" sz="2000" spc="300" dirty="0" err="1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php</a:t>
            </a:r>
            <a:endParaRPr lang="en-US" altLang="zh-CN" sz="2000" spc="300" dirty="0">
              <a:solidFill>
                <a:srgbClr val="FF0000"/>
              </a:solidFill>
              <a:latin typeface="+mn-lt"/>
              <a:cs typeface="Courier New" panose="02070309020205020404" pitchFamily="49" charset="0"/>
            </a:endParaRP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00FF"/>
                </a:solidFill>
                <a:cs typeface="Courier New" panose="02070309020205020404" pitchFamily="49" charset="0"/>
              </a:rPr>
              <a:t>$A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=</a:t>
            </a:r>
            <a:r>
              <a:rPr lang="en-US" altLang="zh-CN" sz="2000" spc="300" dirty="0" smtClean="0">
                <a:solidFill>
                  <a:srgbClr val="FF0000"/>
                </a:solidFill>
                <a:cs typeface="Courier New" panose="02070309020205020404" pitchFamily="49" charset="0"/>
              </a:rPr>
              <a:t>92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;</a:t>
            </a: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00FF"/>
                </a:solidFill>
                <a:cs typeface="Courier New" panose="02070309020205020404" pitchFamily="49" charset="0"/>
              </a:rPr>
              <a:t>$B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=</a:t>
            </a:r>
            <a:r>
              <a:rPr lang="en-US" altLang="zh-CN" sz="2000" spc="300" dirty="0" smtClean="0">
                <a:solidFill>
                  <a:srgbClr val="FF0000"/>
                </a:solidFill>
                <a:cs typeface="Courier New" panose="02070309020205020404" pitchFamily="49" charset="0"/>
              </a:rPr>
              <a:t>23.2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;</a:t>
            </a:r>
            <a:r>
              <a:rPr lang="en-US" altLang="zh-CN" sz="2000" spc="300" dirty="0">
                <a:solidFill>
                  <a:schemeClr val="bg1"/>
                </a:solidFill>
                <a:cs typeface="Courier New" panose="02070309020205020404" pitchFamily="49" charset="0"/>
              </a:rPr>
              <a:t>	</a:t>
            </a:r>
            <a:endParaRPr lang="en-US" altLang="zh-CN" sz="2000" spc="300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00B0F0"/>
                </a:solidFill>
                <a:latin typeface="+mn-lt"/>
                <a:cs typeface="Courier New" panose="02070309020205020404" pitchFamily="49" charset="0"/>
              </a:rPr>
              <a:t>printf( 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“"</a:t>
            </a:r>
            <a:r>
              <a:rPr lang="zh-CN" altLang="en-US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变量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A</a:t>
            </a:r>
            <a:r>
              <a:rPr lang="zh-CN" altLang="en-US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小数</a:t>
            </a:r>
            <a:r>
              <a:rPr lang="zh-CN" altLang="en-US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格式：</a:t>
            </a:r>
            <a:r>
              <a:rPr lang="en-US" altLang="zh-CN" sz="2000" spc="300" dirty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%1\$.2f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&lt;</a:t>
            </a:r>
            <a:r>
              <a:rPr lang="en-US" altLang="zh-CN" sz="2000" spc="300" dirty="0" err="1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br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zh-CN" altLang="en-US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变量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B</a:t>
            </a:r>
            <a:r>
              <a:rPr lang="zh-CN" altLang="en-US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整数格式：</a:t>
            </a:r>
            <a:r>
              <a:rPr lang="en-US" altLang="zh-CN" sz="2000" spc="300" dirty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%2\$u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&lt;</a:t>
            </a:r>
            <a:r>
              <a:rPr lang="en-US" altLang="zh-CN" sz="2000" spc="300" dirty="0" err="1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br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zh-CN" altLang="en-US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变量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A</a:t>
            </a:r>
            <a:r>
              <a:rPr lang="zh-CN" altLang="en-US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整数格式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:</a:t>
            </a:r>
            <a:r>
              <a:rPr lang="en-US" altLang="zh-CN" sz="2000" spc="300" dirty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%1\$</a:t>
            </a:r>
            <a:r>
              <a:rPr lang="en-US" altLang="zh-CN" sz="2000" spc="300" dirty="0" err="1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u</a:t>
            </a:r>
            <a:r>
              <a:rPr lang="en-US" altLang="zh-CN" sz="2000" spc="300" dirty="0" err="1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",</a:t>
            </a:r>
            <a:r>
              <a:rPr lang="en-US" altLang="zh-CN" sz="2000" spc="300" dirty="0" err="1" smtClean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$A,$B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);</a:t>
            </a:r>
            <a:endParaRPr lang="en-US" altLang="zh-CN" sz="2000" spc="300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?&gt;</a:t>
            </a:r>
            <a:endParaRPr lang="en-US" altLang="zh-CN" sz="2000" spc="300" dirty="0">
              <a:solidFill>
                <a:srgbClr val="FF0000"/>
              </a:solidFill>
              <a:latin typeface="+mn-lt"/>
              <a:cs typeface="Courier New" panose="02070309020205020404" pitchFamily="49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45" b="6238"/>
          <a:stretch/>
        </p:blipFill>
        <p:spPr>
          <a:xfrm>
            <a:off x="7806519" y="2732125"/>
            <a:ext cx="4085405" cy="341466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128640" y="3138589"/>
            <a:ext cx="34411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02060"/>
                </a:solidFill>
              </a:rPr>
              <a:t>变量</a:t>
            </a:r>
            <a:r>
              <a:rPr lang="en-US" altLang="zh-CN" sz="2400" dirty="0" smtClean="0">
                <a:solidFill>
                  <a:srgbClr val="002060"/>
                </a:solidFill>
              </a:rPr>
              <a:t>A</a:t>
            </a:r>
            <a:r>
              <a:rPr lang="zh-CN" altLang="en-US" sz="2400" dirty="0" smtClean="0">
                <a:solidFill>
                  <a:srgbClr val="002060"/>
                </a:solidFill>
              </a:rPr>
              <a:t>小数格式</a:t>
            </a:r>
            <a:r>
              <a:rPr lang="en-US" altLang="zh-CN" sz="2400" dirty="0" smtClean="0">
                <a:solidFill>
                  <a:srgbClr val="002060"/>
                </a:solidFill>
              </a:rPr>
              <a:t>92.00</a:t>
            </a:r>
          </a:p>
          <a:p>
            <a:r>
              <a:rPr lang="zh-CN" altLang="en-US" sz="2400" dirty="0" smtClean="0">
                <a:solidFill>
                  <a:srgbClr val="002060"/>
                </a:solidFill>
              </a:rPr>
              <a:t>变量</a:t>
            </a:r>
            <a:r>
              <a:rPr lang="en-US" altLang="zh-CN" sz="2400" dirty="0" smtClean="0">
                <a:solidFill>
                  <a:srgbClr val="002060"/>
                </a:solidFill>
              </a:rPr>
              <a:t>B</a:t>
            </a:r>
            <a:r>
              <a:rPr lang="zh-CN" altLang="en-US" sz="2400" dirty="0" smtClean="0">
                <a:solidFill>
                  <a:srgbClr val="002060"/>
                </a:solidFill>
              </a:rPr>
              <a:t>整数格式</a:t>
            </a:r>
            <a:r>
              <a:rPr lang="en-US" altLang="zh-CN" sz="2400" dirty="0" smtClean="0">
                <a:solidFill>
                  <a:srgbClr val="002060"/>
                </a:solidFill>
              </a:rPr>
              <a:t>23</a:t>
            </a:r>
          </a:p>
          <a:p>
            <a:r>
              <a:rPr lang="zh-CN" altLang="en-US" sz="2400" dirty="0" smtClean="0">
                <a:solidFill>
                  <a:srgbClr val="002060"/>
                </a:solidFill>
              </a:rPr>
              <a:t>变量</a:t>
            </a:r>
            <a:r>
              <a:rPr lang="en-US" altLang="zh-CN" sz="2400" dirty="0" smtClean="0">
                <a:solidFill>
                  <a:srgbClr val="002060"/>
                </a:solidFill>
              </a:rPr>
              <a:t>A</a:t>
            </a:r>
            <a:r>
              <a:rPr lang="zh-CN" altLang="en-US" sz="2400" dirty="0" smtClean="0">
                <a:solidFill>
                  <a:srgbClr val="002060"/>
                </a:solidFill>
              </a:rPr>
              <a:t>整数格式</a:t>
            </a:r>
            <a:r>
              <a:rPr lang="en-US" altLang="zh-CN" sz="2400" dirty="0" smtClean="0">
                <a:solidFill>
                  <a:srgbClr val="002060"/>
                </a:solidFill>
              </a:rPr>
              <a:t>92</a:t>
            </a:r>
            <a:endParaRPr lang="zh-CN" alt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333704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13"/>
          <p:cNvSpPr>
            <a:spLocks noChangeArrowheads="1"/>
          </p:cNvSpPr>
          <p:nvPr/>
        </p:nvSpPr>
        <p:spPr bwMode="auto">
          <a:xfrm flipV="1">
            <a:off x="0" y="6438899"/>
            <a:ext cx="9828213" cy="45719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099" name="任意多边形 6"/>
          <p:cNvSpPr>
            <a:spLocks noChangeArrowheads="1"/>
          </p:cNvSpPr>
          <p:nvPr/>
        </p:nvSpPr>
        <p:spPr bwMode="auto">
          <a:xfrm flipV="1">
            <a:off x="0" y="-2"/>
            <a:ext cx="7010400" cy="606427"/>
          </a:xfrm>
          <a:custGeom>
            <a:avLst/>
            <a:gdLst>
              <a:gd name="T0" fmla="*/ 5201678 w 6096000"/>
              <a:gd name="T1" fmla="*/ 9 h 870781"/>
              <a:gd name="T2" fmla="*/ 0 w 6096000"/>
              <a:gd name="T3" fmla="*/ 9 h 870781"/>
              <a:gd name="T4" fmla="*/ 0 w 6096000"/>
              <a:gd name="T5" fmla="*/ 1314450 h 870781"/>
              <a:gd name="T6" fmla="*/ 7010400 w 6096000"/>
              <a:gd name="T7" fmla="*/ 1314450 h 870781"/>
              <a:gd name="T8" fmla="*/ 5201678 w 6096000"/>
              <a:gd name="T9" fmla="*/ 9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100" name="矩形 8"/>
          <p:cNvSpPr>
            <a:spLocks noChangeArrowheads="1"/>
          </p:cNvSpPr>
          <p:nvPr/>
        </p:nvSpPr>
        <p:spPr bwMode="auto">
          <a:xfrm>
            <a:off x="3477227" y="2451397"/>
            <a:ext cx="641714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5400" dirty="0" smtClean="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常用字符串操作函数</a:t>
            </a:r>
            <a:endParaRPr lang="zh-CN" altLang="en-US" sz="5400" dirty="0">
              <a:solidFill>
                <a:srgbClr val="3F3F3F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01" name="矩形 9"/>
          <p:cNvSpPr>
            <a:spLocks noChangeArrowheads="1"/>
          </p:cNvSpPr>
          <p:nvPr/>
        </p:nvSpPr>
        <p:spPr bwMode="auto">
          <a:xfrm>
            <a:off x="2201103" y="2620963"/>
            <a:ext cx="966788" cy="663575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 smtClean="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03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4102" name="文本框 10"/>
          <p:cNvSpPr>
            <a:spLocks noChangeArrowheads="1"/>
          </p:cNvSpPr>
          <p:nvPr/>
        </p:nvSpPr>
        <p:spPr bwMode="auto">
          <a:xfrm>
            <a:off x="618360" y="83494"/>
            <a:ext cx="41264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PHP</a:t>
            </a:r>
            <a:r>
              <a:rPr lang="zh-CN" altLang="en-US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程序设计基础教程</a:t>
            </a:r>
            <a:endParaRPr lang="zh-CN" altLang="en-US" sz="24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447" y="6134552"/>
            <a:ext cx="623723" cy="60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400915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nimBg="1"/>
      <p:bldP spid="410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13"/>
          <p:cNvSpPr>
            <a:spLocks noChangeArrowheads="1"/>
          </p:cNvSpPr>
          <p:nvPr/>
        </p:nvSpPr>
        <p:spPr bwMode="auto">
          <a:xfrm flipV="1">
            <a:off x="0" y="6438899"/>
            <a:ext cx="9828213" cy="45719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099" name="任意多边形 6"/>
          <p:cNvSpPr>
            <a:spLocks noChangeArrowheads="1"/>
          </p:cNvSpPr>
          <p:nvPr/>
        </p:nvSpPr>
        <p:spPr bwMode="auto">
          <a:xfrm flipV="1">
            <a:off x="0" y="-2"/>
            <a:ext cx="7010400" cy="606427"/>
          </a:xfrm>
          <a:custGeom>
            <a:avLst/>
            <a:gdLst>
              <a:gd name="T0" fmla="*/ 5201678 w 6096000"/>
              <a:gd name="T1" fmla="*/ 9 h 870781"/>
              <a:gd name="T2" fmla="*/ 0 w 6096000"/>
              <a:gd name="T3" fmla="*/ 9 h 870781"/>
              <a:gd name="T4" fmla="*/ 0 w 6096000"/>
              <a:gd name="T5" fmla="*/ 1314450 h 870781"/>
              <a:gd name="T6" fmla="*/ 7010400 w 6096000"/>
              <a:gd name="T7" fmla="*/ 1314450 h 870781"/>
              <a:gd name="T8" fmla="*/ 5201678 w 6096000"/>
              <a:gd name="T9" fmla="*/ 9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100" name="矩形 8"/>
          <p:cNvSpPr>
            <a:spLocks noChangeArrowheads="1"/>
          </p:cNvSpPr>
          <p:nvPr/>
        </p:nvSpPr>
        <p:spPr bwMode="auto">
          <a:xfrm>
            <a:off x="6083749" y="2744887"/>
            <a:ext cx="413446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dirty="0" smtClean="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字符串长度函数</a:t>
            </a:r>
            <a:endParaRPr lang="zh-CN" altLang="en-US" sz="4400" dirty="0">
              <a:solidFill>
                <a:srgbClr val="3F3F3F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01" name="矩形 9"/>
          <p:cNvSpPr>
            <a:spLocks noChangeArrowheads="1"/>
          </p:cNvSpPr>
          <p:nvPr/>
        </p:nvSpPr>
        <p:spPr bwMode="auto">
          <a:xfrm>
            <a:off x="3870531" y="2797821"/>
            <a:ext cx="1851498" cy="663575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 smtClean="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6.3.1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4102" name="文本框 10"/>
          <p:cNvSpPr>
            <a:spLocks noChangeArrowheads="1"/>
          </p:cNvSpPr>
          <p:nvPr/>
        </p:nvSpPr>
        <p:spPr bwMode="auto">
          <a:xfrm>
            <a:off x="294803" y="83494"/>
            <a:ext cx="46907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6.3</a:t>
            </a:r>
            <a:r>
              <a:rPr lang="zh-CN" altLang="en-US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、常用字符串操作函数</a:t>
            </a:r>
            <a:endParaRPr lang="zh-CN" altLang="en-US" sz="24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447" y="6134552"/>
            <a:ext cx="623723" cy="608693"/>
          </a:xfrm>
          <a:prstGeom prst="rect">
            <a:avLst/>
          </a:prstGeom>
        </p:spPr>
      </p:pic>
      <p:sp>
        <p:nvSpPr>
          <p:cNvPr id="2" name="等腰三角形 1"/>
          <p:cNvSpPr/>
          <p:nvPr/>
        </p:nvSpPr>
        <p:spPr bwMode="auto">
          <a:xfrm rot="10800000">
            <a:off x="11013034" y="-15508"/>
            <a:ext cx="1164485" cy="659667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7" name="肘形连接符 6"/>
          <p:cNvCxnSpPr>
            <a:stCxn id="4102" idx="2"/>
            <a:endCxn id="4101" idx="1"/>
          </p:cNvCxnSpPr>
          <p:nvPr/>
        </p:nvCxnSpPr>
        <p:spPr bwMode="auto">
          <a:xfrm rot="16200000" flipH="1">
            <a:off x="1963119" y="1222197"/>
            <a:ext cx="2584450" cy="1230374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0E814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文本框 14"/>
          <p:cNvSpPr txBox="1"/>
          <p:nvPr/>
        </p:nvSpPr>
        <p:spPr>
          <a:xfrm>
            <a:off x="11380764" y="83494"/>
            <a:ext cx="4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1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30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9695849" y="200220"/>
            <a:ext cx="18517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字符串处理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1470" y="132874"/>
            <a:ext cx="3852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6.3.1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、字符串长度函数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矩形 33"/>
          <p:cNvSpPr>
            <a:spLocks noChangeArrowheads="1"/>
          </p:cNvSpPr>
          <p:nvPr/>
        </p:nvSpPr>
        <p:spPr bwMode="auto">
          <a:xfrm>
            <a:off x="619373" y="1203517"/>
            <a:ext cx="5972496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用</a:t>
            </a:r>
            <a:r>
              <a:rPr lang="en-US" altLang="zh-CN" sz="2400" dirty="0" err="1">
                <a:latin typeface="宋体" panose="02010600030101010101" pitchFamily="2" charset="-122"/>
              </a:rPr>
              <a:t>strlen</a:t>
            </a:r>
            <a:r>
              <a:rPr lang="en-US" altLang="zh-CN" sz="2400" dirty="0">
                <a:latin typeface="宋体" panose="02010600030101010101" pitchFamily="2" charset="-122"/>
              </a:rPr>
              <a:t>()</a:t>
            </a:r>
            <a:r>
              <a:rPr lang="zh-CN" altLang="en-US" sz="2400" dirty="0">
                <a:latin typeface="宋体" panose="02010600030101010101" pitchFamily="2" charset="-122"/>
              </a:rPr>
              <a:t>函数可以方便地得到字符串的长度。其语法格式如下：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dirty="0" err="1">
                <a:solidFill>
                  <a:srgbClr val="FF0000"/>
                </a:solidFill>
                <a:latin typeface="宋体" panose="02010600030101010101" pitchFamily="2" charset="-122"/>
              </a:rPr>
              <a:t>strlen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字符串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|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字符串变量</a:t>
            </a:r>
            <a:r>
              <a:rPr lang="en-US" altLang="zh-CN" sz="24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)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484" y="1361314"/>
            <a:ext cx="4895900" cy="501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295638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9695849" y="200220"/>
            <a:ext cx="18517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字符串处理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1470" y="132874"/>
            <a:ext cx="3852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6.3.1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、字符串长度函数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矩形 33"/>
          <p:cNvSpPr>
            <a:spLocks noChangeArrowheads="1"/>
          </p:cNvSpPr>
          <p:nvPr/>
        </p:nvSpPr>
        <p:spPr bwMode="auto">
          <a:xfrm>
            <a:off x="1222776" y="905490"/>
            <a:ext cx="10324861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zh-CN" sz="2400" dirty="0" smtClean="0">
                <a:latin typeface="宋体" panose="02010600030101010101" pitchFamily="2" charset="-122"/>
              </a:rPr>
              <a:t>PHP</a:t>
            </a:r>
            <a:r>
              <a:rPr lang="zh-CN" altLang="en-US" sz="2400" dirty="0" smtClean="0">
                <a:latin typeface="宋体" panose="02010600030101010101" pitchFamily="2" charset="-122"/>
              </a:rPr>
              <a:t>利用该函数计算中文字符串的长度时，与程序文档所采用的编码字符集有关。</a:t>
            </a:r>
            <a:endParaRPr lang="en-US" altLang="zh-CN" sz="2400" dirty="0" smtClean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在</a:t>
            </a:r>
            <a:r>
              <a:rPr lang="en-US" altLang="zh-CN" sz="240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utf8</a:t>
            </a:r>
            <a:r>
              <a:rPr lang="zh-CN" altLang="en-US" sz="240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编码中，每个汉字的长度为</a:t>
            </a:r>
            <a:r>
              <a:rPr lang="en-US" altLang="zh-CN" sz="240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40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个字符，在</a:t>
            </a:r>
            <a:r>
              <a:rPr lang="en-US" altLang="zh-CN" sz="240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gb2312</a:t>
            </a:r>
            <a:r>
              <a:rPr lang="zh-CN" altLang="en-US" sz="240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编码中，每个汉字的长度为</a:t>
            </a:r>
            <a:r>
              <a:rPr lang="en-US" altLang="zh-CN" sz="240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40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个字符。空格都是</a:t>
            </a:r>
            <a:r>
              <a:rPr lang="en-US" altLang="zh-CN" sz="240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40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个字符。</a:t>
            </a:r>
            <a:endParaRPr lang="en-US" altLang="zh-CN" sz="2400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41470" y="1144798"/>
            <a:ext cx="959533" cy="1020483"/>
            <a:chOff x="104010" y="1130023"/>
            <a:chExt cx="1705970" cy="1682985"/>
          </a:xfrm>
        </p:grpSpPr>
        <p:sp>
          <p:nvSpPr>
            <p:cNvPr id="10" name="等腰三角形 9"/>
            <p:cNvSpPr/>
            <p:nvPr/>
          </p:nvSpPr>
          <p:spPr bwMode="auto">
            <a:xfrm flipV="1">
              <a:off x="104010" y="1130023"/>
              <a:ext cx="1705970" cy="1682985"/>
            </a:xfrm>
            <a:prstGeom prst="triangle">
              <a:avLst/>
            </a:prstGeom>
            <a:solidFill>
              <a:srgbClr val="FFFF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806870" y="1237636"/>
              <a:ext cx="300250" cy="1296538"/>
              <a:chOff x="3748453" y="3442769"/>
              <a:chExt cx="459738" cy="2139166"/>
            </a:xfr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FF0000"/>
                </a:gs>
                <a:gs pos="83000">
                  <a:srgbClr val="C00000"/>
                </a:gs>
                <a:gs pos="100000">
                  <a:srgbClr val="C00000"/>
                </a:gs>
              </a:gsLst>
              <a:lin ang="5400000" scaled="1"/>
            </a:gradFill>
          </p:grpSpPr>
          <p:sp>
            <p:nvSpPr>
              <p:cNvPr id="12" name="梯形 11"/>
              <p:cNvSpPr/>
              <p:nvPr/>
            </p:nvSpPr>
            <p:spPr bwMode="auto">
              <a:xfrm rot="10800000">
                <a:off x="3748453" y="3442769"/>
                <a:ext cx="459738" cy="1542818"/>
              </a:xfrm>
              <a:prstGeom prst="trapezoid">
                <a:avLst/>
              </a:prstGeom>
              <a:grpFill/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 bwMode="auto">
              <a:xfrm>
                <a:off x="3807725" y="5240741"/>
                <a:ext cx="341194" cy="341194"/>
              </a:xfrm>
              <a:prstGeom prst="ellipse">
                <a:avLst/>
              </a:prstGeom>
              <a:grpFill/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</p:grp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508" y="3559126"/>
            <a:ext cx="5607377" cy="309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3951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9695849" y="200220"/>
            <a:ext cx="18517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字符串处理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6.3.1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、字符串长度函数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矩形 33"/>
          <p:cNvSpPr>
            <a:spLocks noChangeArrowheads="1"/>
          </p:cNvSpPr>
          <p:nvPr/>
        </p:nvSpPr>
        <p:spPr bwMode="auto">
          <a:xfrm>
            <a:off x="715002" y="797877"/>
            <a:ext cx="10761995" cy="111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通过</a:t>
            </a:r>
            <a:r>
              <a:rPr lang="en-US" altLang="zh-CN" sz="2400" dirty="0">
                <a:latin typeface="宋体" panose="02010600030101010101" pitchFamily="2" charset="-122"/>
              </a:rPr>
              <a:t>HTML</a:t>
            </a:r>
            <a:r>
              <a:rPr lang="zh-CN" altLang="en-US" sz="2400" dirty="0">
                <a:latin typeface="宋体" panose="02010600030101010101" pitchFamily="2" charset="-122"/>
              </a:rPr>
              <a:t>的</a:t>
            </a:r>
            <a:r>
              <a:rPr lang="en-US" altLang="zh-CN" sz="2400" dirty="0">
                <a:latin typeface="宋体" panose="02010600030101010101" pitchFamily="2" charset="-122"/>
              </a:rPr>
              <a:t>&lt;meta charset=utf-8" /&gt;</a:t>
            </a:r>
            <a:r>
              <a:rPr lang="zh-CN" altLang="en-US" sz="2400" dirty="0">
                <a:latin typeface="宋体" panose="02010600030101010101" pitchFamily="2" charset="-122"/>
              </a:rPr>
              <a:t>语句，指定文档的编码类型</a:t>
            </a:r>
            <a:r>
              <a:rPr lang="zh-CN" altLang="en-US" sz="2400" dirty="0" smtClean="0">
                <a:latin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dirty="0" smtClean="0">
                <a:latin typeface="宋体" panose="02010600030101010101" pitchFamily="2" charset="-122"/>
              </a:rPr>
              <a:t>【</a:t>
            </a:r>
            <a:r>
              <a:rPr lang="zh-CN" altLang="en-US" sz="2400" dirty="0">
                <a:latin typeface="宋体" panose="02010600030101010101" pitchFamily="2" charset="-122"/>
              </a:rPr>
              <a:t>例</a:t>
            </a:r>
            <a:r>
              <a:rPr lang="en-US" altLang="zh-CN" sz="2400" dirty="0" smtClean="0">
                <a:latin typeface="宋体" panose="02010600030101010101" pitchFamily="2" charset="-122"/>
              </a:rPr>
              <a:t>6-8】</a:t>
            </a:r>
            <a:endParaRPr lang="en-US" altLang="zh-CN" sz="2400" dirty="0">
              <a:latin typeface="宋体" panose="0201060003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34000" y="2281298"/>
            <a:ext cx="6844973" cy="3459213"/>
            <a:chOff x="2006219" y="2072645"/>
            <a:chExt cx="16540597" cy="1042110"/>
          </a:xfrm>
          <a:solidFill>
            <a:srgbClr val="1E3A1A"/>
          </a:solidFill>
        </p:grpSpPr>
        <p:sp>
          <p:nvSpPr>
            <p:cNvPr id="9" name="圆角矩形 6"/>
            <p:cNvSpPr>
              <a:spLocks noChangeArrowheads="1"/>
            </p:cNvSpPr>
            <p:nvPr/>
          </p:nvSpPr>
          <p:spPr bwMode="auto">
            <a:xfrm>
              <a:off x="2006219" y="2072645"/>
              <a:ext cx="16540597" cy="1042110"/>
            </a:xfrm>
            <a:prstGeom prst="roundRect">
              <a:avLst>
                <a:gd name="adj" fmla="val 3139"/>
              </a:avLst>
            </a:prstGeom>
            <a:grpFill/>
            <a:ln w="12700">
              <a:solidFill>
                <a:srgbClr val="0E8146"/>
              </a:solidFill>
              <a:bevel/>
              <a:headEnd/>
              <a:tailEnd/>
            </a:ln>
            <a:ex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dirty="0">
                <a:solidFill>
                  <a:srgbClr val="FFFFFF"/>
                </a:solidFill>
              </a:endParaRPr>
            </a:p>
          </p:txBody>
        </p:sp>
        <p:pic>
          <p:nvPicPr>
            <p:cNvPr id="10" name="图片 1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193835" y="2093448"/>
              <a:ext cx="2084351" cy="2333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矩形 10"/>
          <p:cNvSpPr/>
          <p:nvPr/>
        </p:nvSpPr>
        <p:spPr>
          <a:xfrm>
            <a:off x="1142923" y="2835172"/>
            <a:ext cx="635306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dirty="0">
                <a:solidFill>
                  <a:schemeClr val="bg1"/>
                </a:solidFill>
              </a:rPr>
              <a:t>&lt;meta http-</a:t>
            </a:r>
            <a:r>
              <a:rPr lang="en-US" altLang="zh-CN" sz="2000" dirty="0" err="1">
                <a:solidFill>
                  <a:schemeClr val="bg1"/>
                </a:solidFill>
              </a:rPr>
              <a:t>equiv</a:t>
            </a:r>
            <a:r>
              <a:rPr lang="en-US" altLang="zh-CN" sz="2000" dirty="0">
                <a:solidFill>
                  <a:schemeClr val="bg1"/>
                </a:solidFill>
              </a:rPr>
              <a:t>="Content-Type" 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dirty="0" smtClean="0">
                <a:solidFill>
                  <a:schemeClr val="bg1"/>
                </a:solidFill>
              </a:rPr>
              <a:t>content</a:t>
            </a:r>
            <a:r>
              <a:rPr lang="en-US" altLang="zh-CN" sz="2000" dirty="0">
                <a:solidFill>
                  <a:schemeClr val="bg1"/>
                </a:solidFill>
              </a:rPr>
              <a:t>="</a:t>
            </a:r>
            <a:r>
              <a:rPr lang="en-US" altLang="zh-CN" sz="2000" dirty="0">
                <a:solidFill>
                  <a:srgbClr val="FF0000"/>
                </a:solidFill>
              </a:rPr>
              <a:t>text/html</a:t>
            </a:r>
            <a:r>
              <a:rPr lang="en-US" altLang="zh-CN" sz="2000" dirty="0">
                <a:solidFill>
                  <a:schemeClr val="bg1"/>
                </a:solidFill>
              </a:rPr>
              <a:t>; charset=</a:t>
            </a:r>
            <a:r>
              <a:rPr lang="en-US" altLang="zh-CN" sz="2000" dirty="0">
                <a:solidFill>
                  <a:srgbClr val="FF0000"/>
                </a:solidFill>
              </a:rPr>
              <a:t>utf-8</a:t>
            </a:r>
            <a:r>
              <a:rPr lang="en-US" altLang="zh-CN" sz="2000" dirty="0">
                <a:solidFill>
                  <a:schemeClr val="bg1"/>
                </a:solidFill>
              </a:rPr>
              <a:t>" </a:t>
            </a:r>
            <a:r>
              <a:rPr lang="en-US" altLang="zh-CN" sz="2000" dirty="0" smtClean="0">
                <a:solidFill>
                  <a:schemeClr val="bg1"/>
                </a:solidFill>
              </a:rPr>
              <a:t>/&gt;</a:t>
            </a: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&lt;?</a:t>
            </a:r>
            <a:r>
              <a:rPr lang="en-US" altLang="zh-CN" sz="2000" spc="300" dirty="0" err="1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php</a:t>
            </a:r>
            <a:endParaRPr lang="en-US" altLang="zh-CN" sz="2000" spc="300" dirty="0">
              <a:solidFill>
                <a:srgbClr val="FF0000"/>
              </a:solidFill>
              <a:latin typeface="+mn-lt"/>
              <a:cs typeface="Courier New" panose="02070309020205020404" pitchFamily="49" charset="0"/>
            </a:endParaRP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00FF"/>
                </a:solidFill>
                <a:cs typeface="Courier New" panose="02070309020205020404" pitchFamily="49" charset="0"/>
              </a:rPr>
              <a:t>$A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=“</a:t>
            </a:r>
            <a:r>
              <a:rPr lang="en-US" altLang="zh-CN" sz="2000" spc="300" dirty="0" smtClean="0">
                <a:solidFill>
                  <a:srgbClr val="FFFF00"/>
                </a:solidFill>
                <a:cs typeface="Courier New" panose="02070309020205020404" pitchFamily="49" charset="0"/>
              </a:rPr>
              <a:t>hello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”;</a:t>
            </a: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00FF"/>
                </a:solidFill>
                <a:cs typeface="Courier New" panose="02070309020205020404" pitchFamily="49" charset="0"/>
              </a:rPr>
              <a:t>$B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=“</a:t>
            </a:r>
            <a:r>
              <a:rPr lang="zh-CN" altLang="en-US" sz="2000" spc="300" dirty="0" smtClean="0">
                <a:solidFill>
                  <a:srgbClr val="FFFF00"/>
                </a:solidFill>
                <a:cs typeface="Courier New" panose="02070309020205020404" pitchFamily="49" charset="0"/>
              </a:rPr>
              <a:t>我是中国人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”;</a:t>
            </a:r>
            <a:r>
              <a:rPr lang="en-US" altLang="zh-CN" sz="2000" spc="300" dirty="0">
                <a:solidFill>
                  <a:schemeClr val="bg1"/>
                </a:solidFill>
                <a:cs typeface="Courier New" panose="02070309020205020404" pitchFamily="49" charset="0"/>
              </a:rPr>
              <a:t>	</a:t>
            </a:r>
            <a:endParaRPr lang="en-US" altLang="zh-CN" sz="2000" spc="300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echo</a:t>
            </a:r>
            <a:r>
              <a:rPr lang="en-US" altLang="zh-CN" sz="2000" spc="300" dirty="0" smtClean="0">
                <a:solidFill>
                  <a:srgbClr val="00B0F0"/>
                </a:solidFill>
                <a:latin typeface="+mn-lt"/>
                <a:cs typeface="Courier New" panose="02070309020205020404" pitchFamily="49" charset="0"/>
              </a:rPr>
              <a:t>  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“</a:t>
            </a:r>
            <a:r>
              <a:rPr lang="zh-CN" altLang="en-US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变量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A</a:t>
            </a:r>
            <a:r>
              <a:rPr lang="zh-CN" altLang="en-US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的长度：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”.</a:t>
            </a:r>
            <a:r>
              <a:rPr lang="en-US" altLang="zh-CN" sz="2000" spc="300" dirty="0" err="1" smtClean="0">
                <a:solidFill>
                  <a:schemeClr val="accent6"/>
                </a:solidFill>
                <a:latin typeface="+mn-lt"/>
                <a:cs typeface="Courier New" panose="02070309020205020404" pitchFamily="49" charset="0"/>
              </a:rPr>
              <a:t>strlen</a:t>
            </a:r>
            <a:r>
              <a:rPr lang="en-US" altLang="zh-CN" sz="2000" spc="300" dirty="0" smtClean="0">
                <a:solidFill>
                  <a:schemeClr val="accent6"/>
                </a:solidFill>
                <a:latin typeface="+mn-lt"/>
                <a:cs typeface="Courier New" panose="02070309020205020404" pitchFamily="49" charset="0"/>
              </a:rPr>
              <a:t>(</a:t>
            </a:r>
            <a:r>
              <a:rPr lang="en-US" altLang="zh-CN" sz="2000" spc="300" dirty="0">
                <a:solidFill>
                  <a:srgbClr val="FF00FF"/>
                </a:solidFill>
                <a:cs typeface="Courier New" panose="02070309020205020404" pitchFamily="49" charset="0"/>
              </a:rPr>
              <a:t>$A</a:t>
            </a:r>
            <a:r>
              <a:rPr lang="en-US" altLang="zh-CN" sz="2000" spc="300" dirty="0" smtClean="0">
                <a:solidFill>
                  <a:schemeClr val="accent6"/>
                </a:solidFill>
                <a:latin typeface="+mn-lt"/>
                <a:cs typeface="Courier New" panose="02070309020205020404" pitchFamily="49" charset="0"/>
              </a:rPr>
              <a:t>)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.”&lt;</a:t>
            </a:r>
            <a:r>
              <a:rPr lang="en-US" altLang="zh-CN" sz="2000" spc="300" dirty="0" err="1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br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&gt;”;</a:t>
            </a: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>
                <a:solidFill>
                  <a:schemeClr val="bg1"/>
                </a:solidFill>
                <a:cs typeface="Courier New" panose="02070309020205020404" pitchFamily="49" charset="0"/>
              </a:rPr>
              <a:t>echo</a:t>
            </a:r>
            <a:r>
              <a:rPr lang="en-US" altLang="zh-CN" sz="2000" spc="300" dirty="0">
                <a:solidFill>
                  <a:srgbClr val="00B0F0"/>
                </a:solidFill>
                <a:cs typeface="Courier New" panose="02070309020205020404" pitchFamily="49" charset="0"/>
              </a:rPr>
              <a:t>  </a:t>
            </a:r>
            <a:r>
              <a:rPr lang="en-US" altLang="zh-CN" sz="2000" spc="300" dirty="0">
                <a:solidFill>
                  <a:schemeClr val="bg1"/>
                </a:solidFill>
                <a:cs typeface="Courier New" panose="02070309020205020404" pitchFamily="49" charset="0"/>
              </a:rPr>
              <a:t>“</a:t>
            </a:r>
            <a:r>
              <a:rPr lang="zh-CN" altLang="en-US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变量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B</a:t>
            </a:r>
            <a:r>
              <a:rPr lang="zh-CN" altLang="en-US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的</a:t>
            </a:r>
            <a:r>
              <a:rPr lang="zh-CN" altLang="en-US" sz="2000" spc="300" dirty="0">
                <a:solidFill>
                  <a:schemeClr val="bg1"/>
                </a:solidFill>
                <a:cs typeface="Courier New" panose="02070309020205020404" pitchFamily="49" charset="0"/>
              </a:rPr>
              <a:t>长度：</a:t>
            </a:r>
            <a:r>
              <a:rPr lang="en-US" altLang="zh-CN" sz="2000" spc="300" dirty="0">
                <a:solidFill>
                  <a:schemeClr val="bg1"/>
                </a:solidFill>
                <a:cs typeface="Courier New" panose="02070309020205020404" pitchFamily="49" charset="0"/>
              </a:rPr>
              <a:t>”.</a:t>
            </a:r>
            <a:r>
              <a:rPr lang="en-US" altLang="zh-CN" sz="2000" spc="300" dirty="0" err="1">
                <a:solidFill>
                  <a:schemeClr val="accent6"/>
                </a:solidFill>
                <a:cs typeface="Courier New" panose="02070309020205020404" pitchFamily="49" charset="0"/>
              </a:rPr>
              <a:t>strlen</a:t>
            </a:r>
            <a:r>
              <a:rPr lang="en-US" altLang="zh-CN" sz="2000" spc="300" dirty="0" smtClean="0">
                <a:solidFill>
                  <a:schemeClr val="accent6"/>
                </a:solidFill>
                <a:cs typeface="Courier New" panose="02070309020205020404" pitchFamily="49" charset="0"/>
              </a:rPr>
              <a:t>(</a:t>
            </a:r>
            <a:r>
              <a:rPr lang="en-US" altLang="zh-CN" sz="2000" spc="300" dirty="0">
                <a:solidFill>
                  <a:srgbClr val="FF00FF"/>
                </a:solidFill>
                <a:cs typeface="Courier New" panose="02070309020205020404" pitchFamily="49" charset="0"/>
              </a:rPr>
              <a:t>$B</a:t>
            </a:r>
            <a:r>
              <a:rPr lang="en-US" altLang="zh-CN" sz="2000" spc="300" dirty="0" smtClean="0">
                <a:solidFill>
                  <a:schemeClr val="accent6"/>
                </a:solidFill>
                <a:cs typeface="Courier New" panose="02070309020205020404" pitchFamily="49" charset="0"/>
              </a:rPr>
              <a:t>)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.”&lt;</a:t>
            </a:r>
            <a:r>
              <a:rPr lang="en-US" altLang="zh-CN" sz="2000" spc="300" dirty="0" err="1">
                <a:solidFill>
                  <a:schemeClr val="bg1"/>
                </a:solidFill>
                <a:cs typeface="Courier New" panose="02070309020205020404" pitchFamily="49" charset="0"/>
              </a:rPr>
              <a:t>br</a:t>
            </a:r>
            <a:r>
              <a:rPr lang="en-US" altLang="zh-CN" sz="2000" spc="300" dirty="0">
                <a:solidFill>
                  <a:schemeClr val="bg1"/>
                </a:solidFill>
                <a:cs typeface="Courier New" panose="02070309020205020404" pitchFamily="49" charset="0"/>
              </a:rPr>
              <a:t>&gt;”;</a:t>
            </a: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?&gt;</a:t>
            </a:r>
            <a:endParaRPr lang="en-US" altLang="zh-CN" sz="2000" spc="300" dirty="0">
              <a:solidFill>
                <a:srgbClr val="FF0000"/>
              </a:solidFill>
              <a:latin typeface="+mn-lt"/>
              <a:cs typeface="Courier New" panose="02070309020205020404" pitchFamily="49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45" b="6238"/>
          <a:stretch/>
        </p:blipFill>
        <p:spPr>
          <a:xfrm>
            <a:off x="7806519" y="2350352"/>
            <a:ext cx="4085405" cy="341466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128640" y="2701067"/>
            <a:ext cx="3441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02060"/>
                </a:solidFill>
              </a:rPr>
              <a:t>变量</a:t>
            </a:r>
            <a:r>
              <a:rPr lang="en-US" altLang="zh-CN" sz="2400" dirty="0" smtClean="0">
                <a:solidFill>
                  <a:srgbClr val="002060"/>
                </a:solidFill>
              </a:rPr>
              <a:t>A</a:t>
            </a:r>
            <a:r>
              <a:rPr lang="zh-CN" altLang="en-US" sz="2400" dirty="0" smtClean="0">
                <a:solidFill>
                  <a:srgbClr val="002060"/>
                </a:solidFill>
              </a:rPr>
              <a:t>的长度</a:t>
            </a:r>
            <a:r>
              <a:rPr lang="en-US" altLang="zh-CN" sz="2400" dirty="0" smtClean="0">
                <a:solidFill>
                  <a:srgbClr val="002060"/>
                </a:solidFill>
              </a:rPr>
              <a:t>5</a:t>
            </a:r>
          </a:p>
          <a:p>
            <a:r>
              <a:rPr lang="zh-CN" altLang="en-US" sz="2400" dirty="0" smtClean="0">
                <a:solidFill>
                  <a:srgbClr val="002060"/>
                </a:solidFill>
              </a:rPr>
              <a:t>变量</a:t>
            </a:r>
            <a:r>
              <a:rPr lang="en-US" altLang="zh-CN" sz="2400" dirty="0" smtClean="0">
                <a:solidFill>
                  <a:srgbClr val="002060"/>
                </a:solidFill>
              </a:rPr>
              <a:t>B</a:t>
            </a:r>
            <a:r>
              <a:rPr lang="zh-CN" altLang="en-US" sz="2400" dirty="0" smtClean="0">
                <a:solidFill>
                  <a:srgbClr val="002060"/>
                </a:solidFill>
              </a:rPr>
              <a:t>的长度</a:t>
            </a:r>
            <a:r>
              <a:rPr lang="en-US" altLang="zh-CN" sz="2400" dirty="0" smtClean="0">
                <a:solidFill>
                  <a:srgbClr val="002060"/>
                </a:solidFill>
              </a:rPr>
              <a:t>15</a:t>
            </a:r>
            <a:endParaRPr lang="zh-CN" alt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284861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13"/>
          <p:cNvSpPr>
            <a:spLocks noChangeArrowheads="1"/>
          </p:cNvSpPr>
          <p:nvPr/>
        </p:nvSpPr>
        <p:spPr bwMode="auto">
          <a:xfrm flipV="1">
            <a:off x="0" y="6438899"/>
            <a:ext cx="9828213" cy="45719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099" name="任意多边形 6"/>
          <p:cNvSpPr>
            <a:spLocks noChangeArrowheads="1"/>
          </p:cNvSpPr>
          <p:nvPr/>
        </p:nvSpPr>
        <p:spPr bwMode="auto">
          <a:xfrm flipV="1">
            <a:off x="0" y="-2"/>
            <a:ext cx="7010400" cy="606427"/>
          </a:xfrm>
          <a:custGeom>
            <a:avLst/>
            <a:gdLst>
              <a:gd name="T0" fmla="*/ 5201678 w 6096000"/>
              <a:gd name="T1" fmla="*/ 9 h 870781"/>
              <a:gd name="T2" fmla="*/ 0 w 6096000"/>
              <a:gd name="T3" fmla="*/ 9 h 870781"/>
              <a:gd name="T4" fmla="*/ 0 w 6096000"/>
              <a:gd name="T5" fmla="*/ 1314450 h 870781"/>
              <a:gd name="T6" fmla="*/ 7010400 w 6096000"/>
              <a:gd name="T7" fmla="*/ 1314450 h 870781"/>
              <a:gd name="T8" fmla="*/ 5201678 w 6096000"/>
              <a:gd name="T9" fmla="*/ 9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100" name="矩形 8"/>
          <p:cNvSpPr>
            <a:spLocks noChangeArrowheads="1"/>
          </p:cNvSpPr>
          <p:nvPr/>
        </p:nvSpPr>
        <p:spPr bwMode="auto">
          <a:xfrm>
            <a:off x="6083749" y="2744887"/>
            <a:ext cx="413446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dirty="0" smtClean="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字符串截取函数</a:t>
            </a:r>
            <a:endParaRPr lang="zh-CN" altLang="en-US" sz="4400" dirty="0">
              <a:solidFill>
                <a:srgbClr val="3F3F3F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01" name="矩形 9"/>
          <p:cNvSpPr>
            <a:spLocks noChangeArrowheads="1"/>
          </p:cNvSpPr>
          <p:nvPr/>
        </p:nvSpPr>
        <p:spPr bwMode="auto">
          <a:xfrm>
            <a:off x="3870531" y="2797821"/>
            <a:ext cx="1851498" cy="663575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 smtClean="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6.3.2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4102" name="文本框 10"/>
          <p:cNvSpPr>
            <a:spLocks noChangeArrowheads="1"/>
          </p:cNvSpPr>
          <p:nvPr/>
        </p:nvSpPr>
        <p:spPr bwMode="auto">
          <a:xfrm>
            <a:off x="294803" y="83494"/>
            <a:ext cx="46907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6.3</a:t>
            </a:r>
            <a:r>
              <a:rPr lang="zh-CN" altLang="en-US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、常用字符串操作函数</a:t>
            </a:r>
            <a:endParaRPr lang="zh-CN" altLang="en-US" sz="24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447" y="6134552"/>
            <a:ext cx="623723" cy="608693"/>
          </a:xfrm>
          <a:prstGeom prst="rect">
            <a:avLst/>
          </a:prstGeom>
        </p:spPr>
      </p:pic>
      <p:sp>
        <p:nvSpPr>
          <p:cNvPr id="2" name="等腰三角形 1"/>
          <p:cNvSpPr/>
          <p:nvPr/>
        </p:nvSpPr>
        <p:spPr bwMode="auto">
          <a:xfrm rot="10800000">
            <a:off x="11013034" y="-15508"/>
            <a:ext cx="1164485" cy="659667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7" name="肘形连接符 6"/>
          <p:cNvCxnSpPr>
            <a:stCxn id="4102" idx="2"/>
            <a:endCxn id="4101" idx="1"/>
          </p:cNvCxnSpPr>
          <p:nvPr/>
        </p:nvCxnSpPr>
        <p:spPr bwMode="auto">
          <a:xfrm rot="16200000" flipH="1">
            <a:off x="1963119" y="1222197"/>
            <a:ext cx="2584450" cy="1230374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0E814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文本框 14"/>
          <p:cNvSpPr txBox="1"/>
          <p:nvPr/>
        </p:nvSpPr>
        <p:spPr>
          <a:xfrm>
            <a:off x="11380764" y="83494"/>
            <a:ext cx="4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2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6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9695849" y="200220"/>
            <a:ext cx="18517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字符串处理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1470" y="132874"/>
            <a:ext cx="3852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6.3.2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、字符串截取函数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矩形 33"/>
          <p:cNvSpPr>
            <a:spLocks noChangeArrowheads="1"/>
          </p:cNvSpPr>
          <p:nvPr/>
        </p:nvSpPr>
        <p:spPr bwMode="auto">
          <a:xfrm>
            <a:off x="619373" y="905490"/>
            <a:ext cx="6245451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zh-CN" sz="2400" dirty="0">
                <a:latin typeface="宋体" panose="02010600030101010101" pitchFamily="2" charset="-122"/>
              </a:rPr>
              <a:t>substr()</a:t>
            </a:r>
            <a:r>
              <a:rPr lang="zh-CN" altLang="en-US" sz="2400" dirty="0">
                <a:latin typeface="宋体" panose="02010600030101010101" pitchFamily="2" charset="-122"/>
              </a:rPr>
              <a:t>函数用于截取字符串中的一部分，其语法格式如下：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b="1" dirty="0" err="1">
                <a:solidFill>
                  <a:srgbClr val="FF0000"/>
                </a:solidFill>
                <a:latin typeface="宋体" panose="02010600030101010101" pitchFamily="2" charset="-122"/>
              </a:rPr>
              <a:t>substr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(string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｜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$</a:t>
            </a:r>
            <a:r>
              <a:rPr lang="en-US" altLang="zh-CN" sz="2400" b="1" dirty="0" err="1">
                <a:solidFill>
                  <a:srgbClr val="FF0000"/>
                </a:solidFill>
                <a:latin typeface="宋体" panose="02010600030101010101" pitchFamily="2" charset="-122"/>
              </a:rPr>
              <a:t>string,s_index,length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)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参数列表中：</a:t>
            </a:r>
          </a:p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宋体" panose="02010600030101010101" pitchFamily="2" charset="-122"/>
              </a:rPr>
              <a:t>string|$string</a:t>
            </a:r>
            <a:r>
              <a:rPr lang="zh-CN" altLang="en-US" sz="2400" dirty="0">
                <a:latin typeface="宋体" panose="02010600030101010101" pitchFamily="2" charset="-122"/>
              </a:rPr>
              <a:t>表示要处理的字符串或字符串变量；</a:t>
            </a:r>
          </a:p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宋体" panose="02010600030101010101" pitchFamily="2" charset="-122"/>
              </a:rPr>
              <a:t>“</a:t>
            </a:r>
            <a:r>
              <a:rPr lang="en-US" altLang="zh-CN" sz="2400" dirty="0" err="1">
                <a:latin typeface="宋体" panose="02010600030101010101" pitchFamily="2" charset="-122"/>
              </a:rPr>
              <a:t>s_index</a:t>
            </a:r>
            <a:r>
              <a:rPr lang="en-US" altLang="zh-CN" sz="2400" dirty="0">
                <a:latin typeface="宋体" panose="02010600030101010101" pitchFamily="2" charset="-122"/>
              </a:rPr>
              <a:t>”</a:t>
            </a:r>
            <a:r>
              <a:rPr lang="zh-CN" altLang="en-US" sz="2400" dirty="0" smtClean="0">
                <a:latin typeface="宋体" panose="02010600030101010101" pitchFamily="2" charset="-122"/>
              </a:rPr>
              <a:t>表示开始截取的位置。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宋体" panose="02010600030101010101" pitchFamily="2" charset="-122"/>
              </a:rPr>
              <a:t>“</a:t>
            </a:r>
            <a:r>
              <a:rPr lang="en-US" altLang="zh-CN" sz="2400" dirty="0">
                <a:latin typeface="宋体" panose="02010600030101010101" pitchFamily="2" charset="-122"/>
              </a:rPr>
              <a:t>length”</a:t>
            </a:r>
            <a:r>
              <a:rPr lang="zh-CN" altLang="en-US" sz="2400" dirty="0">
                <a:latin typeface="宋体" panose="02010600030101010101" pitchFamily="2" charset="-122"/>
              </a:rPr>
              <a:t>要表示截取</a:t>
            </a:r>
            <a:r>
              <a:rPr lang="zh-CN" altLang="en-US" sz="2400" dirty="0" smtClean="0">
                <a:latin typeface="宋体" panose="02010600030101010101" pitchFamily="2" charset="-122"/>
              </a:rPr>
              <a:t>的长度。</a:t>
            </a:r>
            <a:endParaRPr lang="zh-CN" altLang="en-US" sz="2400" dirty="0">
              <a:latin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862" y="905490"/>
            <a:ext cx="4398062" cy="586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360772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81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任意多边形 14"/>
          <p:cNvSpPr>
            <a:spLocks noChangeArrowheads="1"/>
          </p:cNvSpPr>
          <p:nvPr/>
        </p:nvSpPr>
        <p:spPr bwMode="auto">
          <a:xfrm rot="5400000">
            <a:off x="-2478881" y="2478881"/>
            <a:ext cx="6858000" cy="1900238"/>
          </a:xfrm>
          <a:custGeom>
            <a:avLst/>
            <a:gdLst>
              <a:gd name="T0" fmla="*/ 761999 w 6858000"/>
              <a:gd name="T1" fmla="*/ 870528 h 2394857"/>
              <a:gd name="T2" fmla="*/ 1691081 w 6858000"/>
              <a:gd name="T3" fmla="*/ 83 h 2394857"/>
              <a:gd name="T4" fmla="*/ 5166920 w 6858000"/>
              <a:gd name="T5" fmla="*/ 83 h 2394857"/>
              <a:gd name="T6" fmla="*/ 6096001 w 6858000"/>
              <a:gd name="T7" fmla="*/ 870528 h 2394857"/>
              <a:gd name="T8" fmla="*/ 0 w 6858000"/>
              <a:gd name="T9" fmla="*/ 2393950 h 2394857"/>
              <a:gd name="T10" fmla="*/ 0 w 6858000"/>
              <a:gd name="T11" fmla="*/ 870529 h 2394857"/>
              <a:gd name="T12" fmla="*/ 6858000 w 6858000"/>
              <a:gd name="T13" fmla="*/ 870529 h 2394857"/>
              <a:gd name="T14" fmla="*/ 6858000 w 6858000"/>
              <a:gd name="T15" fmla="*/ 2393950 h 239485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858000"/>
              <a:gd name="T25" fmla="*/ 0 h 2394857"/>
              <a:gd name="T26" fmla="*/ 6858000 w 6858000"/>
              <a:gd name="T27" fmla="*/ 2394857 h 239485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858000" h="2394857">
                <a:moveTo>
                  <a:pt x="761999" y="870858"/>
                </a:moveTo>
                <a:cubicBezTo>
                  <a:pt x="1316531" y="631447"/>
                  <a:pt x="1066594" y="-8391"/>
                  <a:pt x="1691081" y="83"/>
                </a:cubicBezTo>
                <a:lnTo>
                  <a:pt x="5166920" y="83"/>
                </a:lnTo>
                <a:cubicBezTo>
                  <a:pt x="5826383" y="-2035"/>
                  <a:pt x="5523980" y="612379"/>
                  <a:pt x="6096001" y="870858"/>
                </a:cubicBezTo>
                <a:lnTo>
                  <a:pt x="761999" y="870858"/>
                </a:lnTo>
                <a:close/>
                <a:moveTo>
                  <a:pt x="0" y="2394857"/>
                </a:moveTo>
                <a:lnTo>
                  <a:pt x="0" y="870859"/>
                </a:lnTo>
                <a:lnTo>
                  <a:pt x="6858000" y="870859"/>
                </a:lnTo>
                <a:lnTo>
                  <a:pt x="6858000" y="2394857"/>
                </a:lnTo>
                <a:lnTo>
                  <a:pt x="0" y="2394857"/>
                </a:ln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6" name="TextBox 44"/>
          <p:cNvSpPr>
            <a:spLocks noChangeArrowheads="1"/>
          </p:cNvSpPr>
          <p:nvPr/>
        </p:nvSpPr>
        <p:spPr bwMode="auto">
          <a:xfrm rot="5400000">
            <a:off x="-357188" y="2885629"/>
            <a:ext cx="261461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目录</a:t>
            </a:r>
            <a:endParaRPr lang="en-US" altLang="zh-CN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  <a:p>
            <a:pPr algn="ctr" eaLnBrk="1" hangingPunct="1"/>
            <a:r>
              <a:rPr lang="en-US" altLang="zh-CN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CONTENTE</a:t>
            </a:r>
          </a:p>
        </p:txBody>
      </p:sp>
      <p:sp>
        <p:nvSpPr>
          <p:cNvPr id="3077" name="矩形 6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3053111" y="1593711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输出函数</a:t>
            </a:r>
            <a:endParaRPr lang="zh-CN" altLang="en-US" sz="28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8" name="矩形 7"/>
          <p:cNvSpPr>
            <a:spLocks noChangeArrowheads="1"/>
          </p:cNvSpPr>
          <p:nvPr/>
        </p:nvSpPr>
        <p:spPr bwMode="auto">
          <a:xfrm>
            <a:off x="2311748" y="1668324"/>
            <a:ext cx="661988" cy="422275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01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3079" name="矩形 8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053111" y="2400161"/>
            <a:ext cx="26981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格式化输出函数</a:t>
            </a:r>
            <a:endParaRPr lang="zh-CN" altLang="en-US" sz="28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80" name="矩形 9"/>
          <p:cNvSpPr>
            <a:spLocks noChangeArrowheads="1"/>
          </p:cNvSpPr>
          <p:nvPr/>
        </p:nvSpPr>
        <p:spPr bwMode="auto">
          <a:xfrm>
            <a:off x="2311748" y="2474774"/>
            <a:ext cx="661988" cy="422275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02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3081" name="矩形 10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3053111" y="3206611"/>
            <a:ext cx="34163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常用字符串操作函数</a:t>
            </a:r>
            <a:endParaRPr lang="zh-CN" altLang="en-US" sz="28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82" name="矩形 11"/>
          <p:cNvSpPr>
            <a:spLocks noChangeArrowheads="1"/>
          </p:cNvSpPr>
          <p:nvPr/>
        </p:nvSpPr>
        <p:spPr bwMode="auto">
          <a:xfrm>
            <a:off x="2311748" y="3281224"/>
            <a:ext cx="661988" cy="422275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03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2" name="文本框 1">
            <a:hlinkClick r:id="rId5" action="ppaction://hlinksldjump"/>
          </p:cNvPr>
          <p:cNvSpPr txBox="1"/>
          <p:nvPr/>
        </p:nvSpPr>
        <p:spPr>
          <a:xfrm>
            <a:off x="7765578" y="3897455"/>
            <a:ext cx="3930554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6.3.6 </a:t>
            </a:r>
            <a:r>
              <a:rPr lang="zh-CN" altLang="en-US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字符串与</a:t>
            </a:r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ASCII</a:t>
            </a:r>
            <a:r>
              <a:rPr lang="zh-CN" altLang="en-US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码转换函数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>
            <a:hlinkClick r:id="rId6" action="ppaction://hlinksldjump"/>
          </p:cNvPr>
          <p:cNvSpPr txBox="1"/>
          <p:nvPr/>
        </p:nvSpPr>
        <p:spPr>
          <a:xfrm>
            <a:off x="7765578" y="3261203"/>
            <a:ext cx="3930554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6.3.5 </a:t>
            </a:r>
            <a:r>
              <a:rPr lang="zh-CN" altLang="en-US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字符串查找函数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>
            <a:hlinkClick r:id="rId7" action="ppaction://hlinksldjump"/>
          </p:cNvPr>
          <p:cNvSpPr txBox="1"/>
          <p:nvPr/>
        </p:nvSpPr>
        <p:spPr>
          <a:xfrm>
            <a:off x="7765578" y="2624951"/>
            <a:ext cx="3930554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6.3.4 </a:t>
            </a:r>
            <a:r>
              <a:rPr lang="zh-CN" altLang="en-US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字符串替换函数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文本框 12">
            <a:hlinkClick r:id="rId8" action="ppaction://hlinksldjump"/>
          </p:cNvPr>
          <p:cNvSpPr txBox="1"/>
          <p:nvPr/>
        </p:nvSpPr>
        <p:spPr>
          <a:xfrm>
            <a:off x="7765578" y="1988699"/>
            <a:ext cx="3930554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6.3.3 </a:t>
            </a:r>
            <a:r>
              <a:rPr lang="zh-CN" altLang="en-US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字符串剪裁函数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文本框 13">
            <a:hlinkClick r:id="rId9" action="ppaction://hlinksldjump"/>
          </p:cNvPr>
          <p:cNvSpPr txBox="1"/>
          <p:nvPr/>
        </p:nvSpPr>
        <p:spPr>
          <a:xfrm>
            <a:off x="7765578" y="1352447"/>
            <a:ext cx="3930554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6.3.2 </a:t>
            </a:r>
            <a:r>
              <a:rPr lang="zh-CN" altLang="en-US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字符串截取函数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文本框 14">
            <a:hlinkClick r:id="rId10" action="ppaction://hlinksldjump"/>
          </p:cNvPr>
          <p:cNvSpPr txBox="1"/>
          <p:nvPr/>
        </p:nvSpPr>
        <p:spPr>
          <a:xfrm>
            <a:off x="7765578" y="716195"/>
            <a:ext cx="3930554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6.3.1 </a:t>
            </a:r>
            <a:r>
              <a:rPr lang="zh-CN" altLang="en-US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字符串长度函数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文本框 17">
            <a:hlinkClick r:id="rId11" action="ppaction://hlinksldjump"/>
          </p:cNvPr>
          <p:cNvSpPr txBox="1"/>
          <p:nvPr/>
        </p:nvSpPr>
        <p:spPr>
          <a:xfrm>
            <a:off x="7765578" y="5169959"/>
            <a:ext cx="3930554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6.3.8 </a:t>
            </a:r>
            <a:r>
              <a:rPr lang="zh-CN" altLang="en-US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字符串加密函数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文本框 18">
            <a:hlinkClick r:id="rId12" action="ppaction://hlinksldjump"/>
          </p:cNvPr>
          <p:cNvSpPr txBox="1"/>
          <p:nvPr/>
        </p:nvSpPr>
        <p:spPr>
          <a:xfrm>
            <a:off x="7765578" y="4533707"/>
            <a:ext cx="3930554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6.3.7 </a:t>
            </a:r>
            <a:r>
              <a:rPr lang="zh-CN" altLang="en-US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字符串比较函数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文本框 19">
            <a:hlinkClick r:id="rId13" action="ppaction://hlinksldjump"/>
          </p:cNvPr>
          <p:cNvSpPr txBox="1"/>
          <p:nvPr/>
        </p:nvSpPr>
        <p:spPr>
          <a:xfrm>
            <a:off x="7765578" y="5806211"/>
            <a:ext cx="3930554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6.3.9 </a:t>
            </a:r>
            <a:r>
              <a:rPr lang="zh-CN" altLang="en-US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字符串转换数组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" name="肘形连接符 3"/>
          <p:cNvCxnSpPr>
            <a:stCxn id="3081" idx="3"/>
            <a:endCxn id="15" idx="1"/>
          </p:cNvCxnSpPr>
          <p:nvPr/>
        </p:nvCxnSpPr>
        <p:spPr bwMode="auto">
          <a:xfrm flipV="1">
            <a:off x="6469431" y="916250"/>
            <a:ext cx="1296147" cy="2551971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直接箭头连接符 5"/>
          <p:cNvCxnSpPr>
            <a:stCxn id="3081" idx="3"/>
            <a:endCxn id="11" idx="1"/>
          </p:cNvCxnSpPr>
          <p:nvPr/>
        </p:nvCxnSpPr>
        <p:spPr bwMode="auto">
          <a:xfrm flipV="1">
            <a:off x="6469431" y="3461258"/>
            <a:ext cx="1296147" cy="69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肘形连接符 7"/>
          <p:cNvCxnSpPr>
            <a:stCxn id="3081" idx="3"/>
            <a:endCxn id="14" idx="1"/>
          </p:cNvCxnSpPr>
          <p:nvPr/>
        </p:nvCxnSpPr>
        <p:spPr bwMode="auto">
          <a:xfrm flipV="1">
            <a:off x="6469431" y="1552502"/>
            <a:ext cx="1296147" cy="1915719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肘形连接符 9"/>
          <p:cNvCxnSpPr>
            <a:stCxn id="3081" idx="3"/>
            <a:endCxn id="13" idx="1"/>
          </p:cNvCxnSpPr>
          <p:nvPr/>
        </p:nvCxnSpPr>
        <p:spPr bwMode="auto">
          <a:xfrm flipV="1">
            <a:off x="6469431" y="2188754"/>
            <a:ext cx="1296147" cy="1279467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肘形连接符 21"/>
          <p:cNvCxnSpPr>
            <a:stCxn id="3081" idx="3"/>
            <a:endCxn id="12" idx="1"/>
          </p:cNvCxnSpPr>
          <p:nvPr/>
        </p:nvCxnSpPr>
        <p:spPr bwMode="auto">
          <a:xfrm flipV="1">
            <a:off x="6469431" y="2825006"/>
            <a:ext cx="1296147" cy="643215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肘形连接符 23"/>
          <p:cNvCxnSpPr>
            <a:stCxn id="3081" idx="3"/>
            <a:endCxn id="2" idx="1"/>
          </p:cNvCxnSpPr>
          <p:nvPr/>
        </p:nvCxnSpPr>
        <p:spPr bwMode="auto">
          <a:xfrm>
            <a:off x="6469431" y="3468221"/>
            <a:ext cx="1296147" cy="629289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肘形连接符 25"/>
          <p:cNvCxnSpPr>
            <a:stCxn id="3081" idx="3"/>
            <a:endCxn id="19" idx="1"/>
          </p:cNvCxnSpPr>
          <p:nvPr/>
        </p:nvCxnSpPr>
        <p:spPr bwMode="auto">
          <a:xfrm>
            <a:off x="6469431" y="3468221"/>
            <a:ext cx="1296147" cy="1265541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肘形连接符 27"/>
          <p:cNvCxnSpPr>
            <a:stCxn id="3081" idx="3"/>
            <a:endCxn id="18" idx="1"/>
          </p:cNvCxnSpPr>
          <p:nvPr/>
        </p:nvCxnSpPr>
        <p:spPr bwMode="auto">
          <a:xfrm>
            <a:off x="6469431" y="3468221"/>
            <a:ext cx="1296147" cy="1901793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肘形连接符 29"/>
          <p:cNvCxnSpPr>
            <a:stCxn id="3081" idx="3"/>
            <a:endCxn id="20" idx="1"/>
          </p:cNvCxnSpPr>
          <p:nvPr/>
        </p:nvCxnSpPr>
        <p:spPr bwMode="auto">
          <a:xfrm>
            <a:off x="6469431" y="3468221"/>
            <a:ext cx="1296147" cy="2538045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/>
      <p:bldP spid="3078" grpId="0" animBg="1"/>
      <p:bldP spid="3079" grpId="0"/>
      <p:bldP spid="3080" grpId="0" animBg="1"/>
      <p:bldP spid="3081" grpId="0"/>
      <p:bldP spid="308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9695849" y="200220"/>
            <a:ext cx="18517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字符串处理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1470" y="132874"/>
            <a:ext cx="3852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6.3.2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、字符串截取函数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矩形 33"/>
          <p:cNvSpPr>
            <a:spLocks noChangeArrowheads="1"/>
          </p:cNvSpPr>
          <p:nvPr/>
        </p:nvSpPr>
        <p:spPr bwMode="auto">
          <a:xfrm>
            <a:off x="1465534" y="905490"/>
            <a:ext cx="10082104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substr(string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｜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$</a:t>
            </a:r>
            <a:r>
              <a:rPr lang="en-US" altLang="zh-CN" sz="2400" b="1" dirty="0" err="1">
                <a:solidFill>
                  <a:srgbClr val="FF0000"/>
                </a:solidFill>
                <a:latin typeface="宋体" panose="02010600030101010101" pitchFamily="2" charset="-122"/>
              </a:rPr>
              <a:t>string,s_index,length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)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参数列表中：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400" dirty="0" smtClean="0">
                <a:latin typeface="宋体" panose="02010600030101010101" pitchFamily="2" charset="-122"/>
              </a:rPr>
              <a:t>“</a:t>
            </a:r>
            <a:r>
              <a:rPr lang="en-US" altLang="zh-CN" sz="2400" dirty="0" err="1" smtClean="0">
                <a:latin typeface="宋体" panose="02010600030101010101" pitchFamily="2" charset="-122"/>
              </a:rPr>
              <a:t>s_index</a:t>
            </a:r>
            <a:r>
              <a:rPr lang="en-US" altLang="zh-CN" sz="2400" dirty="0" smtClean="0">
                <a:latin typeface="宋体" panose="02010600030101010101" pitchFamily="2" charset="-122"/>
              </a:rPr>
              <a:t>”</a:t>
            </a:r>
            <a:r>
              <a:rPr lang="zh-CN" altLang="en-US" sz="2400" dirty="0" smtClean="0">
                <a:latin typeface="宋体" panose="02010600030101010101" pitchFamily="2" charset="-122"/>
              </a:rPr>
              <a:t>如果是正数</a:t>
            </a:r>
            <a:r>
              <a:rPr lang="zh-CN" altLang="en-US" sz="2400" dirty="0">
                <a:latin typeface="宋体" panose="02010600030101010101" pitchFamily="2" charset="-122"/>
              </a:rPr>
              <a:t>，即从相应字符处开始截取</a:t>
            </a:r>
            <a:r>
              <a:rPr lang="zh-CN" altLang="en-US" sz="2400" dirty="0" smtClean="0">
                <a:latin typeface="宋体" panose="02010600030101010101" pitchFamily="2" charset="-122"/>
              </a:rPr>
              <a:t>，如果负数</a:t>
            </a:r>
            <a:r>
              <a:rPr lang="zh-CN" altLang="en-US" sz="2400" dirty="0">
                <a:latin typeface="宋体" panose="02010600030101010101" pitchFamily="2" charset="-122"/>
              </a:rPr>
              <a:t>，即从字符串最后开始倒退到指定位置处开始</a:t>
            </a:r>
            <a:r>
              <a:rPr lang="zh-CN" altLang="en-US" sz="2400" dirty="0" smtClean="0">
                <a:latin typeface="宋体" panose="02010600030101010101" pitchFamily="2" charset="-122"/>
              </a:rPr>
              <a:t>截取。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“</a:t>
            </a:r>
            <a:r>
              <a:rPr lang="en-US" altLang="zh-CN" sz="2400" dirty="0">
                <a:latin typeface="宋体" panose="02010600030101010101" pitchFamily="2" charset="-122"/>
              </a:rPr>
              <a:t>length”</a:t>
            </a:r>
            <a:r>
              <a:rPr lang="zh-CN" altLang="en-US" sz="2400" dirty="0">
                <a:latin typeface="宋体" panose="02010600030101010101" pitchFamily="2" charset="-122"/>
              </a:rPr>
              <a:t>要表示</a:t>
            </a:r>
            <a:r>
              <a:rPr lang="zh-CN" altLang="en-US" sz="2400" dirty="0" smtClean="0">
                <a:latin typeface="宋体" panose="02010600030101010101" pitchFamily="2" charset="-122"/>
              </a:rPr>
              <a:t>截取的</a:t>
            </a:r>
            <a:r>
              <a:rPr lang="zh-CN" altLang="en-US" sz="2400" dirty="0">
                <a:latin typeface="宋体" panose="02010600030101010101" pitchFamily="2" charset="-122"/>
              </a:rPr>
              <a:t>长度。如果是正数，表示</a:t>
            </a:r>
            <a:r>
              <a:rPr lang="zh-CN" altLang="en-US" sz="2400" dirty="0" smtClean="0">
                <a:latin typeface="宋体" panose="02010600030101010101" pitchFamily="2" charset="-122"/>
              </a:rPr>
              <a:t>从</a:t>
            </a:r>
            <a:r>
              <a:rPr lang="en-US" altLang="zh-CN" sz="2400" dirty="0" err="1" smtClean="0">
                <a:latin typeface="宋体" panose="02010600030101010101" pitchFamily="2" charset="-122"/>
              </a:rPr>
              <a:t>s_index</a:t>
            </a:r>
            <a:r>
              <a:rPr lang="zh-CN" altLang="en-US" sz="2400" dirty="0" smtClean="0">
                <a:latin typeface="宋体" panose="02010600030101010101" pitchFamily="2" charset="-122"/>
              </a:rPr>
              <a:t>处向</a:t>
            </a:r>
            <a:r>
              <a:rPr lang="zh-CN" altLang="en-US" sz="2400" dirty="0">
                <a:latin typeface="宋体" panose="02010600030101010101" pitchFamily="2" charset="-122"/>
              </a:rPr>
              <a:t>字符串尾部截取相应的字符数</a:t>
            </a:r>
            <a:r>
              <a:rPr lang="zh-CN" altLang="en-US" sz="2400" dirty="0" smtClean="0">
                <a:latin typeface="宋体" panose="02010600030101010101" pitchFamily="2" charset="-122"/>
              </a:rPr>
              <a:t>；如果是负数</a:t>
            </a:r>
            <a:r>
              <a:rPr lang="zh-CN" altLang="en-US" sz="2400" dirty="0">
                <a:latin typeface="宋体" panose="02010600030101010101" pitchFamily="2" charset="-122"/>
              </a:rPr>
              <a:t>，表示从</a:t>
            </a:r>
            <a:r>
              <a:rPr lang="zh-CN" altLang="en-US" sz="2400" dirty="0" smtClean="0">
                <a:latin typeface="宋体" panose="02010600030101010101" pitchFamily="2" charset="-122"/>
              </a:rPr>
              <a:t>字符串尾向</a:t>
            </a:r>
            <a:r>
              <a:rPr lang="en-US" altLang="zh-CN" sz="2400" dirty="0" err="1" smtClean="0">
                <a:latin typeface="宋体" panose="02010600030101010101" pitchFamily="2" charset="-122"/>
              </a:rPr>
              <a:t>s_index</a:t>
            </a:r>
            <a:r>
              <a:rPr lang="zh-CN" altLang="en-US" sz="2400" dirty="0" smtClean="0">
                <a:latin typeface="宋体" panose="02010600030101010101" pitchFamily="2" charset="-122"/>
              </a:rPr>
              <a:t>处</a:t>
            </a:r>
            <a:r>
              <a:rPr lang="zh-CN" altLang="en-US" sz="2400" dirty="0">
                <a:latin typeface="宋体" panose="02010600030101010101" pitchFamily="2" charset="-122"/>
              </a:rPr>
              <a:t>舍弃相应的字符数。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注意：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个中文字符（包括中文标点符号）的长度是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个字符或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个字符。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41470" y="1144798"/>
            <a:ext cx="959533" cy="1020483"/>
            <a:chOff x="104010" y="1130023"/>
            <a:chExt cx="1705970" cy="1682985"/>
          </a:xfrm>
        </p:grpSpPr>
        <p:sp>
          <p:nvSpPr>
            <p:cNvPr id="9" name="等腰三角形 8"/>
            <p:cNvSpPr/>
            <p:nvPr/>
          </p:nvSpPr>
          <p:spPr bwMode="auto">
            <a:xfrm flipV="1">
              <a:off x="104010" y="1130023"/>
              <a:ext cx="1705970" cy="1682985"/>
            </a:xfrm>
            <a:prstGeom prst="triangle">
              <a:avLst/>
            </a:prstGeom>
            <a:solidFill>
              <a:srgbClr val="FFFF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806870" y="1237636"/>
              <a:ext cx="300250" cy="1296538"/>
              <a:chOff x="3748453" y="3442769"/>
              <a:chExt cx="459738" cy="2139166"/>
            </a:xfr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FF0000"/>
                </a:gs>
                <a:gs pos="83000">
                  <a:srgbClr val="C00000"/>
                </a:gs>
                <a:gs pos="100000">
                  <a:srgbClr val="C00000"/>
                </a:gs>
              </a:gsLst>
              <a:lin ang="5400000" scaled="1"/>
            </a:gradFill>
          </p:grpSpPr>
          <p:sp>
            <p:nvSpPr>
              <p:cNvPr id="11" name="梯形 10"/>
              <p:cNvSpPr/>
              <p:nvPr/>
            </p:nvSpPr>
            <p:spPr bwMode="auto">
              <a:xfrm rot="10800000">
                <a:off x="3748453" y="3442769"/>
                <a:ext cx="459738" cy="1542818"/>
              </a:xfrm>
              <a:prstGeom prst="trapezoid">
                <a:avLst/>
              </a:prstGeom>
              <a:grpFill/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 bwMode="auto">
              <a:xfrm>
                <a:off x="3807725" y="5240741"/>
                <a:ext cx="341194" cy="341194"/>
              </a:xfrm>
              <a:prstGeom prst="ellipse">
                <a:avLst/>
              </a:prstGeom>
              <a:grpFill/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7204276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9695849" y="200220"/>
            <a:ext cx="18517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字符串处理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6.3.2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、字符串截取函数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矩形 33"/>
          <p:cNvSpPr>
            <a:spLocks noChangeArrowheads="1"/>
          </p:cNvSpPr>
          <p:nvPr/>
        </p:nvSpPr>
        <p:spPr bwMode="auto">
          <a:xfrm>
            <a:off x="715002" y="797877"/>
            <a:ext cx="10761995" cy="55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zh-CN" sz="2400" dirty="0" smtClean="0">
                <a:latin typeface="宋体" panose="02010600030101010101" pitchFamily="2" charset="-122"/>
              </a:rPr>
              <a:t>【</a:t>
            </a:r>
            <a:r>
              <a:rPr lang="zh-CN" altLang="en-US" sz="2400" dirty="0">
                <a:latin typeface="宋体" panose="02010600030101010101" pitchFamily="2" charset="-122"/>
              </a:rPr>
              <a:t>例</a:t>
            </a:r>
            <a:r>
              <a:rPr lang="en-US" altLang="zh-CN" sz="2400" dirty="0" smtClean="0">
                <a:latin typeface="宋体" panose="02010600030101010101" pitchFamily="2" charset="-122"/>
              </a:rPr>
              <a:t>6-9】</a:t>
            </a:r>
            <a:endParaRPr lang="en-US" altLang="zh-CN" sz="2400" dirty="0">
              <a:latin typeface="宋体" panose="0201060003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51012" y="1576018"/>
            <a:ext cx="6844973" cy="4189004"/>
            <a:chOff x="2006219" y="2072645"/>
            <a:chExt cx="16540597" cy="1261964"/>
          </a:xfrm>
          <a:solidFill>
            <a:srgbClr val="1E3A1A"/>
          </a:solidFill>
        </p:grpSpPr>
        <p:sp>
          <p:nvSpPr>
            <p:cNvPr id="9" name="圆角矩形 6"/>
            <p:cNvSpPr>
              <a:spLocks noChangeArrowheads="1"/>
            </p:cNvSpPr>
            <p:nvPr/>
          </p:nvSpPr>
          <p:spPr bwMode="auto">
            <a:xfrm>
              <a:off x="2006219" y="2072645"/>
              <a:ext cx="16540597" cy="1261964"/>
            </a:xfrm>
            <a:prstGeom prst="roundRect">
              <a:avLst>
                <a:gd name="adj" fmla="val 3139"/>
              </a:avLst>
            </a:prstGeom>
            <a:grpFill/>
            <a:ln w="12700">
              <a:solidFill>
                <a:srgbClr val="0E8146"/>
              </a:solidFill>
              <a:bevel/>
              <a:headEnd/>
              <a:tailEnd/>
            </a:ln>
            <a:ex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dirty="0">
                <a:solidFill>
                  <a:srgbClr val="FFFFFF"/>
                </a:solidFill>
              </a:endParaRPr>
            </a:p>
          </p:txBody>
        </p:sp>
        <p:pic>
          <p:nvPicPr>
            <p:cNvPr id="10" name="图片 1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193835" y="2093448"/>
              <a:ext cx="2084351" cy="2333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矩形 10"/>
          <p:cNvSpPr/>
          <p:nvPr/>
        </p:nvSpPr>
        <p:spPr>
          <a:xfrm>
            <a:off x="1591217" y="1701337"/>
            <a:ext cx="6353062" cy="3901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&lt;?</a:t>
            </a:r>
            <a:r>
              <a:rPr lang="en-US" altLang="zh-CN" sz="2000" spc="300" dirty="0" err="1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php</a:t>
            </a:r>
            <a:endParaRPr lang="en-US" altLang="zh-CN" sz="2000" spc="300" dirty="0">
              <a:solidFill>
                <a:srgbClr val="FF0000"/>
              </a:solidFill>
              <a:latin typeface="+mn-lt"/>
              <a:cs typeface="Courier New" panose="02070309020205020404" pitchFamily="49" charset="0"/>
            </a:endParaRP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00FF"/>
                </a:solidFill>
                <a:cs typeface="Courier New" panose="02070309020205020404" pitchFamily="49" charset="0"/>
              </a:rPr>
              <a:t>$A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=“</a:t>
            </a:r>
            <a:r>
              <a:rPr lang="en-US" altLang="zh-CN" sz="2000" spc="300" dirty="0" err="1" smtClean="0">
                <a:solidFill>
                  <a:srgbClr val="FFFF00"/>
                </a:solidFill>
                <a:cs typeface="Courier New" panose="02070309020205020404" pitchFamily="49" charset="0"/>
              </a:rPr>
              <a:t>hello,I</a:t>
            </a:r>
            <a:r>
              <a:rPr lang="en-US" altLang="zh-CN" sz="2000" spc="300" dirty="0" smtClean="0">
                <a:solidFill>
                  <a:srgbClr val="FFFF00"/>
                </a:solidFill>
                <a:cs typeface="Courier New" panose="02070309020205020404" pitchFamily="49" charset="0"/>
              </a:rPr>
              <a:t> am Chinese!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”;</a:t>
            </a: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00FF"/>
                </a:solidFill>
                <a:cs typeface="Courier New" panose="02070309020205020404" pitchFamily="49" charset="0"/>
              </a:rPr>
              <a:t>$A1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=</a:t>
            </a:r>
            <a:r>
              <a:rPr lang="en-US" altLang="zh-CN" sz="2000" spc="300" dirty="0" smtClean="0">
                <a:solidFill>
                  <a:schemeClr val="accent6"/>
                </a:solidFill>
                <a:cs typeface="Courier New" panose="02070309020205020404" pitchFamily="49" charset="0"/>
              </a:rPr>
              <a:t> substr(</a:t>
            </a:r>
            <a:r>
              <a:rPr lang="en-US" altLang="zh-CN" sz="2000" spc="300" dirty="0">
                <a:solidFill>
                  <a:srgbClr val="FF00FF"/>
                </a:solidFill>
                <a:cs typeface="Courier New" panose="02070309020205020404" pitchFamily="49" charset="0"/>
              </a:rPr>
              <a:t>$</a:t>
            </a:r>
            <a:r>
              <a:rPr lang="en-US" altLang="zh-CN" sz="2000" spc="300" dirty="0" smtClean="0">
                <a:solidFill>
                  <a:srgbClr val="FF00FF"/>
                </a:solidFill>
                <a:cs typeface="Courier New" panose="02070309020205020404" pitchFamily="49" charset="0"/>
              </a:rPr>
              <a:t>A,</a:t>
            </a:r>
            <a:r>
              <a:rPr lang="en-US" altLang="zh-CN" sz="2000" spc="300" dirty="0" smtClean="0">
                <a:solidFill>
                  <a:srgbClr val="FFFF00"/>
                </a:solidFill>
                <a:cs typeface="Courier New" panose="02070309020205020404" pitchFamily="49" charset="0"/>
              </a:rPr>
              <a:t>0,5</a:t>
            </a:r>
            <a:r>
              <a:rPr lang="en-US" altLang="zh-CN" sz="2000" spc="300" dirty="0" smtClean="0">
                <a:solidFill>
                  <a:srgbClr val="FF00FF"/>
                </a:solidFill>
                <a:cs typeface="Courier New" panose="02070309020205020404" pitchFamily="49" charset="0"/>
              </a:rPr>
              <a:t>)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;</a:t>
            </a: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>
                <a:solidFill>
                  <a:srgbClr val="FF00FF"/>
                </a:solidFill>
                <a:cs typeface="Courier New" panose="02070309020205020404" pitchFamily="49" charset="0"/>
              </a:rPr>
              <a:t>$</a:t>
            </a:r>
            <a:r>
              <a:rPr lang="en-US" altLang="zh-CN" sz="2000" spc="300" dirty="0" smtClean="0">
                <a:solidFill>
                  <a:srgbClr val="FF00FF"/>
                </a:solidFill>
                <a:cs typeface="Courier New" panose="02070309020205020404" pitchFamily="49" charset="0"/>
              </a:rPr>
              <a:t>A2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=</a:t>
            </a:r>
            <a:r>
              <a:rPr lang="en-US" altLang="zh-CN" sz="2000" spc="300" dirty="0" smtClean="0">
                <a:solidFill>
                  <a:schemeClr val="accent6"/>
                </a:solidFill>
                <a:cs typeface="Courier New" panose="02070309020205020404" pitchFamily="49" charset="0"/>
              </a:rPr>
              <a:t> </a:t>
            </a:r>
            <a:r>
              <a:rPr lang="en-US" altLang="zh-CN" sz="2000" spc="300" dirty="0" err="1">
                <a:solidFill>
                  <a:schemeClr val="accent6"/>
                </a:solidFill>
                <a:cs typeface="Courier New" panose="02070309020205020404" pitchFamily="49" charset="0"/>
              </a:rPr>
              <a:t>substr</a:t>
            </a:r>
            <a:r>
              <a:rPr lang="en-US" altLang="zh-CN" sz="2000" spc="300" dirty="0">
                <a:solidFill>
                  <a:schemeClr val="accent6"/>
                </a:solidFill>
                <a:cs typeface="Courier New" panose="02070309020205020404" pitchFamily="49" charset="0"/>
              </a:rPr>
              <a:t>(</a:t>
            </a:r>
            <a:r>
              <a:rPr lang="en-US" altLang="zh-CN" sz="2000" spc="300" dirty="0">
                <a:solidFill>
                  <a:srgbClr val="FF00FF"/>
                </a:solidFill>
                <a:cs typeface="Courier New" panose="02070309020205020404" pitchFamily="49" charset="0"/>
              </a:rPr>
              <a:t>$</a:t>
            </a:r>
            <a:r>
              <a:rPr lang="en-US" altLang="zh-CN" sz="2000" spc="300" dirty="0" smtClean="0">
                <a:solidFill>
                  <a:srgbClr val="FF00FF"/>
                </a:solidFill>
                <a:cs typeface="Courier New" panose="02070309020205020404" pitchFamily="49" charset="0"/>
              </a:rPr>
              <a:t>A,</a:t>
            </a:r>
            <a:r>
              <a:rPr lang="en-US" altLang="zh-CN" sz="2000" spc="300" dirty="0" smtClean="0">
                <a:solidFill>
                  <a:srgbClr val="FFFF00"/>
                </a:solidFill>
                <a:cs typeface="Courier New" panose="02070309020205020404" pitchFamily="49" charset="0"/>
              </a:rPr>
              <a:t>11,7</a:t>
            </a:r>
            <a:r>
              <a:rPr lang="en-US" altLang="zh-CN" sz="2000" spc="300" dirty="0" smtClean="0">
                <a:solidFill>
                  <a:srgbClr val="FF00FF"/>
                </a:solidFill>
                <a:cs typeface="Courier New" panose="02070309020205020404" pitchFamily="49" charset="0"/>
              </a:rPr>
              <a:t>)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;</a:t>
            </a: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>
                <a:solidFill>
                  <a:srgbClr val="FF00FF"/>
                </a:solidFill>
                <a:cs typeface="Courier New" panose="02070309020205020404" pitchFamily="49" charset="0"/>
              </a:rPr>
              <a:t>$</a:t>
            </a:r>
            <a:r>
              <a:rPr lang="en-US" altLang="zh-CN" sz="2000" spc="300" dirty="0" smtClean="0">
                <a:solidFill>
                  <a:srgbClr val="FF00FF"/>
                </a:solidFill>
                <a:cs typeface="Courier New" panose="02070309020205020404" pitchFamily="49" charset="0"/>
              </a:rPr>
              <a:t>A3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=</a:t>
            </a:r>
            <a:r>
              <a:rPr lang="en-US" altLang="zh-CN" sz="2000" spc="300" dirty="0" smtClean="0">
                <a:solidFill>
                  <a:schemeClr val="accent6"/>
                </a:solidFill>
                <a:cs typeface="Courier New" panose="02070309020205020404" pitchFamily="49" charset="0"/>
              </a:rPr>
              <a:t> </a:t>
            </a:r>
            <a:r>
              <a:rPr lang="en-US" altLang="zh-CN" sz="2000" spc="300" dirty="0">
                <a:solidFill>
                  <a:schemeClr val="accent6"/>
                </a:solidFill>
                <a:cs typeface="Courier New" panose="02070309020205020404" pitchFamily="49" charset="0"/>
              </a:rPr>
              <a:t>substr(</a:t>
            </a:r>
            <a:r>
              <a:rPr lang="en-US" altLang="zh-CN" sz="2000" spc="300" dirty="0">
                <a:solidFill>
                  <a:srgbClr val="FF00FF"/>
                </a:solidFill>
                <a:cs typeface="Courier New" panose="02070309020205020404" pitchFamily="49" charset="0"/>
              </a:rPr>
              <a:t>$A</a:t>
            </a:r>
            <a:r>
              <a:rPr lang="en-US" altLang="zh-CN" sz="2000" spc="300" dirty="0" smtClean="0">
                <a:solidFill>
                  <a:srgbClr val="FF00FF"/>
                </a:solidFill>
                <a:cs typeface="Courier New" panose="02070309020205020404" pitchFamily="49" charset="0"/>
              </a:rPr>
              <a:t>,</a:t>
            </a:r>
            <a:r>
              <a:rPr lang="en-US" altLang="zh-CN" sz="2000" spc="300" dirty="0" smtClean="0">
                <a:solidFill>
                  <a:srgbClr val="FFFF00"/>
                </a:solidFill>
                <a:cs typeface="Courier New" panose="02070309020205020404" pitchFamily="49" charset="0"/>
              </a:rPr>
              <a:t>-8,7</a:t>
            </a:r>
            <a:r>
              <a:rPr lang="en-US" altLang="zh-CN" sz="2000" spc="300" dirty="0" smtClean="0">
                <a:solidFill>
                  <a:srgbClr val="FF00FF"/>
                </a:solidFill>
                <a:cs typeface="Courier New" panose="02070309020205020404" pitchFamily="49" charset="0"/>
              </a:rPr>
              <a:t>)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; </a:t>
            </a: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>
                <a:solidFill>
                  <a:srgbClr val="FF00FF"/>
                </a:solidFill>
                <a:cs typeface="Courier New" panose="02070309020205020404" pitchFamily="49" charset="0"/>
              </a:rPr>
              <a:t>$</a:t>
            </a:r>
            <a:r>
              <a:rPr lang="en-US" altLang="zh-CN" sz="2000" spc="300" dirty="0" smtClean="0">
                <a:solidFill>
                  <a:srgbClr val="FF00FF"/>
                </a:solidFill>
                <a:cs typeface="Courier New" panose="02070309020205020404" pitchFamily="49" charset="0"/>
              </a:rPr>
              <a:t>A4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=</a:t>
            </a:r>
            <a:r>
              <a:rPr lang="en-US" altLang="zh-CN" sz="2000" spc="300" dirty="0" smtClean="0">
                <a:solidFill>
                  <a:schemeClr val="accent6"/>
                </a:solidFill>
                <a:cs typeface="Courier New" panose="02070309020205020404" pitchFamily="49" charset="0"/>
              </a:rPr>
              <a:t> </a:t>
            </a:r>
            <a:r>
              <a:rPr lang="en-US" altLang="zh-CN" sz="2000" spc="300" dirty="0">
                <a:solidFill>
                  <a:schemeClr val="accent6"/>
                </a:solidFill>
                <a:cs typeface="Courier New" panose="02070309020205020404" pitchFamily="49" charset="0"/>
              </a:rPr>
              <a:t>substr(</a:t>
            </a:r>
            <a:r>
              <a:rPr lang="en-US" altLang="zh-CN" sz="2000" spc="300" dirty="0">
                <a:solidFill>
                  <a:srgbClr val="FF00FF"/>
                </a:solidFill>
                <a:cs typeface="Courier New" panose="02070309020205020404" pitchFamily="49" charset="0"/>
              </a:rPr>
              <a:t>$</a:t>
            </a:r>
            <a:r>
              <a:rPr lang="en-US" altLang="zh-CN" sz="2000" spc="300" dirty="0" smtClean="0">
                <a:solidFill>
                  <a:srgbClr val="FF00FF"/>
                </a:solidFill>
                <a:cs typeface="Courier New" panose="02070309020205020404" pitchFamily="49" charset="0"/>
              </a:rPr>
              <a:t>A,</a:t>
            </a:r>
            <a:r>
              <a:rPr lang="en-US" altLang="zh-CN" sz="2000" spc="300" dirty="0" smtClean="0">
                <a:solidFill>
                  <a:srgbClr val="FFFF00"/>
                </a:solidFill>
                <a:cs typeface="Courier New" panose="02070309020205020404" pitchFamily="49" charset="0"/>
              </a:rPr>
              <a:t>5,-8</a:t>
            </a:r>
            <a:r>
              <a:rPr lang="en-US" altLang="zh-CN" sz="2000" spc="300" dirty="0" smtClean="0">
                <a:solidFill>
                  <a:srgbClr val="FF00FF"/>
                </a:solidFill>
                <a:cs typeface="Courier New" panose="02070309020205020404" pitchFamily="49" charset="0"/>
              </a:rPr>
              <a:t>)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; </a:t>
            </a: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echo </a:t>
            </a:r>
            <a:r>
              <a:rPr lang="en-US" altLang="zh-CN" sz="2000" spc="300" dirty="0">
                <a:solidFill>
                  <a:srgbClr val="FF00FF"/>
                </a:solidFill>
                <a:cs typeface="Courier New" panose="02070309020205020404" pitchFamily="49" charset="0"/>
              </a:rPr>
              <a:t>$A1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.”&lt;</a:t>
            </a:r>
            <a:r>
              <a:rPr lang="en-US" altLang="zh-CN" sz="2000" spc="300" dirty="0" err="1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br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&gt;”;</a:t>
            </a: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>
                <a:solidFill>
                  <a:schemeClr val="bg1"/>
                </a:solidFill>
                <a:cs typeface="Courier New" panose="02070309020205020404" pitchFamily="49" charset="0"/>
              </a:rPr>
              <a:t>echo </a:t>
            </a:r>
            <a:r>
              <a:rPr lang="en-US" altLang="zh-CN" sz="2000" spc="300" dirty="0">
                <a:solidFill>
                  <a:srgbClr val="FF00FF"/>
                </a:solidFill>
                <a:cs typeface="Courier New" panose="02070309020205020404" pitchFamily="49" charset="0"/>
              </a:rPr>
              <a:t>$</a:t>
            </a:r>
            <a:r>
              <a:rPr lang="en-US" altLang="zh-CN" sz="2000" spc="300" dirty="0" smtClean="0">
                <a:solidFill>
                  <a:srgbClr val="FF00FF"/>
                </a:solidFill>
                <a:cs typeface="Courier New" panose="02070309020205020404" pitchFamily="49" charset="0"/>
              </a:rPr>
              <a:t>A2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.”&lt;</a:t>
            </a:r>
            <a:r>
              <a:rPr lang="en-US" altLang="zh-CN" sz="2000" spc="300" dirty="0" err="1">
                <a:solidFill>
                  <a:schemeClr val="bg1"/>
                </a:solidFill>
                <a:cs typeface="Courier New" panose="02070309020205020404" pitchFamily="49" charset="0"/>
              </a:rPr>
              <a:t>br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&gt;”;</a:t>
            </a: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>
                <a:solidFill>
                  <a:schemeClr val="bg1"/>
                </a:solidFill>
                <a:cs typeface="Courier New" panose="02070309020205020404" pitchFamily="49" charset="0"/>
              </a:rPr>
              <a:t>echo </a:t>
            </a:r>
            <a:r>
              <a:rPr lang="en-US" altLang="zh-CN" sz="2000" spc="300" dirty="0">
                <a:solidFill>
                  <a:srgbClr val="FF00FF"/>
                </a:solidFill>
                <a:cs typeface="Courier New" panose="02070309020205020404" pitchFamily="49" charset="0"/>
              </a:rPr>
              <a:t>$</a:t>
            </a:r>
            <a:r>
              <a:rPr lang="en-US" altLang="zh-CN" sz="2000" spc="300" dirty="0" smtClean="0">
                <a:solidFill>
                  <a:srgbClr val="FF00FF"/>
                </a:solidFill>
                <a:cs typeface="Courier New" panose="02070309020205020404" pitchFamily="49" charset="0"/>
              </a:rPr>
              <a:t>A3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.”&lt;</a:t>
            </a:r>
            <a:r>
              <a:rPr lang="en-US" altLang="zh-CN" sz="2000" spc="300" dirty="0" err="1">
                <a:solidFill>
                  <a:schemeClr val="bg1"/>
                </a:solidFill>
                <a:cs typeface="Courier New" panose="02070309020205020404" pitchFamily="49" charset="0"/>
              </a:rPr>
              <a:t>br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&gt;”;</a:t>
            </a: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>
                <a:solidFill>
                  <a:schemeClr val="bg1"/>
                </a:solidFill>
                <a:cs typeface="Courier New" panose="02070309020205020404" pitchFamily="49" charset="0"/>
              </a:rPr>
              <a:t>echo </a:t>
            </a:r>
            <a:r>
              <a:rPr lang="en-US" altLang="zh-CN" sz="2000" spc="300" dirty="0">
                <a:solidFill>
                  <a:srgbClr val="FF00FF"/>
                </a:solidFill>
                <a:cs typeface="Courier New" panose="02070309020205020404" pitchFamily="49" charset="0"/>
              </a:rPr>
              <a:t>$</a:t>
            </a:r>
            <a:r>
              <a:rPr lang="en-US" altLang="zh-CN" sz="2000" spc="300" dirty="0" smtClean="0">
                <a:solidFill>
                  <a:srgbClr val="FF00FF"/>
                </a:solidFill>
                <a:cs typeface="Courier New" panose="02070309020205020404" pitchFamily="49" charset="0"/>
              </a:rPr>
              <a:t>A4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.”&lt;</a:t>
            </a:r>
            <a:r>
              <a:rPr lang="en-US" altLang="zh-CN" sz="2000" spc="300" dirty="0" err="1">
                <a:solidFill>
                  <a:schemeClr val="bg1"/>
                </a:solidFill>
                <a:cs typeface="Courier New" panose="02070309020205020404" pitchFamily="49" charset="0"/>
              </a:rPr>
              <a:t>br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&gt;”;</a:t>
            </a:r>
            <a:endParaRPr lang="en-US" altLang="zh-CN" sz="2000" spc="300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?&gt;</a:t>
            </a:r>
            <a:endParaRPr lang="en-US" altLang="zh-CN" sz="2000" spc="300" dirty="0">
              <a:solidFill>
                <a:srgbClr val="FF0000"/>
              </a:solidFill>
              <a:latin typeface="+mn-lt"/>
              <a:cs typeface="Courier New" panose="02070309020205020404" pitchFamily="49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45" b="6238"/>
          <a:stretch/>
        </p:blipFill>
        <p:spPr>
          <a:xfrm>
            <a:off x="7806519" y="2350352"/>
            <a:ext cx="4085405" cy="341466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128640" y="2701067"/>
            <a:ext cx="34411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AD15AB"/>
                </a:solidFill>
              </a:rPr>
              <a:t>A1:  </a:t>
            </a:r>
            <a:r>
              <a:rPr lang="en-US" altLang="zh-CN" sz="2400" dirty="0" smtClean="0">
                <a:solidFill>
                  <a:srgbClr val="002060"/>
                </a:solidFill>
              </a:rPr>
              <a:t>hello</a:t>
            </a:r>
          </a:p>
          <a:p>
            <a:r>
              <a:rPr lang="en-US" altLang="zh-CN" sz="2400" dirty="0" smtClean="0">
                <a:solidFill>
                  <a:srgbClr val="AD15AB"/>
                </a:solidFill>
              </a:rPr>
              <a:t>A2:  </a:t>
            </a:r>
            <a:r>
              <a:rPr lang="en-US" altLang="zh-CN" sz="2400" dirty="0" smtClean="0">
                <a:solidFill>
                  <a:srgbClr val="002060"/>
                </a:solidFill>
              </a:rPr>
              <a:t>Chinese</a:t>
            </a:r>
          </a:p>
          <a:p>
            <a:r>
              <a:rPr lang="en-US" altLang="zh-CN" sz="2400" dirty="0" smtClean="0">
                <a:solidFill>
                  <a:srgbClr val="AD15AB"/>
                </a:solidFill>
              </a:rPr>
              <a:t>A3:  </a:t>
            </a:r>
            <a:r>
              <a:rPr lang="en-US" altLang="zh-CN" sz="2400" dirty="0" smtClean="0">
                <a:solidFill>
                  <a:srgbClr val="002060"/>
                </a:solidFill>
              </a:rPr>
              <a:t>Chinese</a:t>
            </a:r>
          </a:p>
          <a:p>
            <a:r>
              <a:rPr lang="en-US" altLang="zh-CN" sz="2400" dirty="0" smtClean="0">
                <a:solidFill>
                  <a:srgbClr val="AD15AB"/>
                </a:solidFill>
              </a:rPr>
              <a:t>A4:  </a:t>
            </a:r>
            <a:r>
              <a:rPr lang="en-US" altLang="zh-CN" sz="2400" dirty="0" err="1" smtClean="0">
                <a:solidFill>
                  <a:srgbClr val="002060"/>
                </a:solidFill>
              </a:rPr>
              <a:t>hello,I</a:t>
            </a:r>
            <a:r>
              <a:rPr lang="en-US" altLang="zh-CN" sz="2400" dirty="0" smtClean="0">
                <a:solidFill>
                  <a:srgbClr val="002060"/>
                </a:solidFill>
              </a:rPr>
              <a:t> am </a:t>
            </a:r>
            <a:endParaRPr lang="zh-CN" alt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947557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9695849" y="200220"/>
            <a:ext cx="18517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字符串处理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1470" y="132874"/>
            <a:ext cx="3852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6.3.2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、字符串截取函数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矩形 33"/>
          <p:cNvSpPr>
            <a:spLocks noChangeArrowheads="1"/>
          </p:cNvSpPr>
          <p:nvPr/>
        </p:nvSpPr>
        <p:spPr bwMode="auto">
          <a:xfrm>
            <a:off x="648821" y="1164798"/>
            <a:ext cx="10706116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en-US" sz="2400" b="1" dirty="0">
                <a:latin typeface="宋体" panose="02010600030101010101" pitchFamily="2" charset="-122"/>
              </a:rPr>
              <a:t>灵活使用</a:t>
            </a:r>
            <a:r>
              <a:rPr lang="en-US" altLang="zh-CN" sz="2400" b="1" dirty="0">
                <a:latin typeface="宋体" panose="02010600030101010101" pitchFamily="2" charset="-122"/>
              </a:rPr>
              <a:t>substr()</a:t>
            </a:r>
            <a:r>
              <a:rPr lang="zh-CN" altLang="en-US" sz="2400" b="1" dirty="0">
                <a:latin typeface="宋体" panose="02010600030101010101" pitchFamily="2" charset="-122"/>
              </a:rPr>
              <a:t>函数，可以在一些格式固定的数据当中，析取出数据各部分所代表的含义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。</a:t>
            </a:r>
            <a:endParaRPr lang="en-US" altLang="zh-CN" sz="2400" b="1" dirty="0" smtClean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400" b="1" dirty="0" smtClean="0">
                <a:latin typeface="宋体" panose="02010600030101010101" pitchFamily="2" charset="-122"/>
              </a:rPr>
              <a:t>详见教材</a:t>
            </a:r>
            <a:r>
              <a:rPr lang="en-US" altLang="zh-CN" sz="2400" b="1" dirty="0" smtClean="0">
                <a:latin typeface="宋体" panose="02010600030101010101" pitchFamily="2" charset="-122"/>
              </a:rPr>
              <a:t>【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例</a:t>
            </a:r>
            <a:r>
              <a:rPr lang="en-US" altLang="zh-CN" sz="2400" b="1" dirty="0" smtClean="0">
                <a:latin typeface="宋体" panose="02010600030101010101" pitchFamily="2" charset="-122"/>
              </a:rPr>
              <a:t>6-10】</a:t>
            </a:r>
            <a:endParaRPr lang="zh-CN" altLang="en-US" sz="2400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3646180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13"/>
          <p:cNvSpPr>
            <a:spLocks noChangeArrowheads="1"/>
          </p:cNvSpPr>
          <p:nvPr/>
        </p:nvSpPr>
        <p:spPr bwMode="auto">
          <a:xfrm flipV="1">
            <a:off x="0" y="6438899"/>
            <a:ext cx="9828213" cy="45719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099" name="任意多边形 6"/>
          <p:cNvSpPr>
            <a:spLocks noChangeArrowheads="1"/>
          </p:cNvSpPr>
          <p:nvPr/>
        </p:nvSpPr>
        <p:spPr bwMode="auto">
          <a:xfrm flipV="1">
            <a:off x="0" y="-2"/>
            <a:ext cx="7010400" cy="606427"/>
          </a:xfrm>
          <a:custGeom>
            <a:avLst/>
            <a:gdLst>
              <a:gd name="T0" fmla="*/ 5201678 w 6096000"/>
              <a:gd name="T1" fmla="*/ 9 h 870781"/>
              <a:gd name="T2" fmla="*/ 0 w 6096000"/>
              <a:gd name="T3" fmla="*/ 9 h 870781"/>
              <a:gd name="T4" fmla="*/ 0 w 6096000"/>
              <a:gd name="T5" fmla="*/ 1314450 h 870781"/>
              <a:gd name="T6" fmla="*/ 7010400 w 6096000"/>
              <a:gd name="T7" fmla="*/ 1314450 h 870781"/>
              <a:gd name="T8" fmla="*/ 5201678 w 6096000"/>
              <a:gd name="T9" fmla="*/ 9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100" name="矩形 8"/>
          <p:cNvSpPr>
            <a:spLocks noChangeArrowheads="1"/>
          </p:cNvSpPr>
          <p:nvPr/>
        </p:nvSpPr>
        <p:spPr bwMode="auto">
          <a:xfrm>
            <a:off x="6083749" y="2744887"/>
            <a:ext cx="413446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dirty="0" smtClean="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字符串剪裁函数</a:t>
            </a:r>
            <a:endParaRPr lang="zh-CN" altLang="en-US" sz="4400" dirty="0">
              <a:solidFill>
                <a:srgbClr val="3F3F3F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01" name="矩形 9"/>
          <p:cNvSpPr>
            <a:spLocks noChangeArrowheads="1"/>
          </p:cNvSpPr>
          <p:nvPr/>
        </p:nvSpPr>
        <p:spPr bwMode="auto">
          <a:xfrm>
            <a:off x="3870531" y="2797821"/>
            <a:ext cx="1851498" cy="663575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 smtClean="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6.3.3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4102" name="文本框 10"/>
          <p:cNvSpPr>
            <a:spLocks noChangeArrowheads="1"/>
          </p:cNvSpPr>
          <p:nvPr/>
        </p:nvSpPr>
        <p:spPr bwMode="auto">
          <a:xfrm>
            <a:off x="294803" y="83494"/>
            <a:ext cx="46907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6.3</a:t>
            </a:r>
            <a:r>
              <a:rPr lang="zh-CN" altLang="en-US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、常用字符串操作函数</a:t>
            </a:r>
            <a:endParaRPr lang="zh-CN" altLang="en-US" sz="24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447" y="6134552"/>
            <a:ext cx="623723" cy="608693"/>
          </a:xfrm>
          <a:prstGeom prst="rect">
            <a:avLst/>
          </a:prstGeom>
        </p:spPr>
      </p:pic>
      <p:sp>
        <p:nvSpPr>
          <p:cNvPr id="2" name="等腰三角形 1"/>
          <p:cNvSpPr/>
          <p:nvPr/>
        </p:nvSpPr>
        <p:spPr bwMode="auto">
          <a:xfrm rot="10800000">
            <a:off x="11013034" y="-15508"/>
            <a:ext cx="1164485" cy="659667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7" name="肘形连接符 6"/>
          <p:cNvCxnSpPr>
            <a:stCxn id="4102" idx="2"/>
            <a:endCxn id="4101" idx="1"/>
          </p:cNvCxnSpPr>
          <p:nvPr/>
        </p:nvCxnSpPr>
        <p:spPr bwMode="auto">
          <a:xfrm rot="16200000" flipH="1">
            <a:off x="1963119" y="1222197"/>
            <a:ext cx="2584450" cy="1230374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0E814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文本框 14"/>
          <p:cNvSpPr txBox="1"/>
          <p:nvPr/>
        </p:nvSpPr>
        <p:spPr>
          <a:xfrm>
            <a:off x="11380764" y="83494"/>
            <a:ext cx="4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3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27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9695849" y="200220"/>
            <a:ext cx="18517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字符串处理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1470" y="132874"/>
            <a:ext cx="3852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6.3.3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、字符串剪裁函数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矩形 33"/>
          <p:cNvSpPr>
            <a:spLocks noChangeArrowheads="1"/>
          </p:cNvSpPr>
          <p:nvPr/>
        </p:nvSpPr>
        <p:spPr bwMode="auto">
          <a:xfrm>
            <a:off x="619373" y="905490"/>
            <a:ext cx="6245451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zh-CN" sz="2400" dirty="0">
                <a:latin typeface="宋体" panose="02010600030101010101" pitchFamily="2" charset="-122"/>
              </a:rPr>
              <a:t>PHP</a:t>
            </a:r>
            <a:r>
              <a:rPr lang="zh-CN" altLang="en-US" sz="2400" dirty="0">
                <a:latin typeface="宋体" panose="02010600030101010101" pitchFamily="2" charset="-122"/>
              </a:rPr>
              <a:t>的字符串剪裁函数</a:t>
            </a:r>
            <a:r>
              <a:rPr lang="zh-CN" altLang="en-US" sz="2400" dirty="0" smtClean="0">
                <a:latin typeface="宋体" panose="02010600030101010101" pitchFamily="2" charset="-122"/>
              </a:rPr>
              <a:t>用于删除字符</a:t>
            </a:r>
            <a:r>
              <a:rPr lang="zh-CN" altLang="en-US" sz="2400" dirty="0">
                <a:latin typeface="宋体" panose="02010600030101010101" pitchFamily="2" charset="-122"/>
              </a:rPr>
              <a:t>串中指定的字符。一共有三个：</a:t>
            </a:r>
            <a:r>
              <a:rPr lang="en-US" altLang="zh-CN" sz="2400" dirty="0">
                <a:latin typeface="宋体" panose="02010600030101010101" pitchFamily="2" charset="-122"/>
              </a:rPr>
              <a:t>trim()</a:t>
            </a:r>
            <a:r>
              <a:rPr lang="zh-CN" altLang="en-US" sz="2400" dirty="0">
                <a:latin typeface="宋体" panose="02010600030101010101" pitchFamily="2" charset="-122"/>
              </a:rPr>
              <a:t>、</a:t>
            </a:r>
            <a:r>
              <a:rPr lang="en-US" altLang="zh-CN" sz="2400" dirty="0" err="1">
                <a:latin typeface="宋体" panose="02010600030101010101" pitchFamily="2" charset="-122"/>
              </a:rPr>
              <a:t>ltrim</a:t>
            </a:r>
            <a:r>
              <a:rPr lang="en-US" altLang="zh-CN" sz="2400" dirty="0">
                <a:latin typeface="宋体" panose="02010600030101010101" pitchFamily="2" charset="-122"/>
              </a:rPr>
              <a:t>()</a:t>
            </a:r>
            <a:r>
              <a:rPr lang="zh-CN" altLang="en-US" sz="2400" dirty="0">
                <a:latin typeface="宋体" panose="02010600030101010101" pitchFamily="2" charset="-122"/>
              </a:rPr>
              <a:t>与</a:t>
            </a:r>
            <a:r>
              <a:rPr lang="en-US" altLang="zh-CN" sz="2400" dirty="0" err="1">
                <a:latin typeface="宋体" panose="02010600030101010101" pitchFamily="2" charset="-122"/>
              </a:rPr>
              <a:t>rtrim</a:t>
            </a:r>
            <a:r>
              <a:rPr lang="en-US" altLang="zh-CN" sz="2400" dirty="0">
                <a:latin typeface="宋体" panose="02010600030101010101" pitchFamily="2" charset="-122"/>
              </a:rPr>
              <a:t>()</a:t>
            </a:r>
            <a:r>
              <a:rPr lang="zh-CN" altLang="en-US" sz="2400" dirty="0">
                <a:latin typeface="宋体" panose="02010600030101010101" pitchFamily="2" charset="-122"/>
              </a:rPr>
              <a:t>，分别用于删除字符左右两边、左边、右边的指定字符。其语法格式如下：</a:t>
            </a:r>
          </a:p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trim(string|$string,</a:t>
            </a:r>
            <a:r>
              <a:rPr lang="en-US" altLang="zh-CN" sz="2400" b="1" dirty="0">
                <a:solidFill>
                  <a:srgbClr val="AD15AB"/>
                </a:solidFill>
                <a:latin typeface="宋体" panose="02010600030101010101" pitchFamily="2" charset="-122"/>
              </a:rPr>
              <a:t>[character]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)</a:t>
            </a:r>
          </a:p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 err="1">
                <a:solidFill>
                  <a:srgbClr val="FF0000"/>
                </a:solidFill>
                <a:latin typeface="宋体" panose="02010600030101010101" pitchFamily="2" charset="-122"/>
              </a:rPr>
              <a:t>ltrim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(string|$string,</a:t>
            </a:r>
            <a:r>
              <a:rPr lang="en-US" altLang="zh-CN" sz="2400" b="1" dirty="0">
                <a:solidFill>
                  <a:srgbClr val="AD15AB"/>
                </a:solidFill>
                <a:latin typeface="宋体" panose="02010600030101010101" pitchFamily="2" charset="-122"/>
              </a:rPr>
              <a:t>[character]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)</a:t>
            </a:r>
          </a:p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 err="1">
                <a:solidFill>
                  <a:srgbClr val="FF0000"/>
                </a:solidFill>
                <a:latin typeface="宋体" panose="02010600030101010101" pitchFamily="2" charset="-122"/>
              </a:rPr>
              <a:t>rtrim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(string|$string,</a:t>
            </a:r>
            <a:r>
              <a:rPr lang="en-US" altLang="zh-CN" sz="2400" b="1" dirty="0">
                <a:solidFill>
                  <a:srgbClr val="AD15AB"/>
                </a:solidFill>
                <a:latin typeface="宋体" panose="02010600030101010101" pitchFamily="2" charset="-122"/>
              </a:rPr>
              <a:t>[character</a:t>
            </a:r>
            <a:r>
              <a:rPr lang="en-US" altLang="zh-CN" sz="2400" b="1" dirty="0" smtClean="0">
                <a:solidFill>
                  <a:srgbClr val="AD15AB"/>
                </a:solidFill>
                <a:latin typeface="宋体" panose="02010600030101010101" pitchFamily="2" charset="-122"/>
              </a:rPr>
              <a:t>]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)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其中，</a:t>
            </a:r>
            <a:r>
              <a:rPr lang="en-US" altLang="zh-CN" sz="2400" dirty="0">
                <a:latin typeface="宋体" panose="02010600030101010101" pitchFamily="2" charset="-122"/>
              </a:rPr>
              <a:t>[character]</a:t>
            </a:r>
            <a:r>
              <a:rPr lang="zh-CN" altLang="en-US" sz="2400" dirty="0">
                <a:latin typeface="宋体" panose="02010600030101010101" pitchFamily="2" charset="-122"/>
              </a:rPr>
              <a:t>属于可选参数，表示要删除的字符，若不指定，默认删除“</a:t>
            </a:r>
            <a:r>
              <a:rPr lang="en-US" altLang="zh-CN" sz="2400" dirty="0">
                <a:latin typeface="宋体" panose="02010600030101010101" pitchFamily="2" charset="-122"/>
              </a:rPr>
              <a:t>string”</a:t>
            </a:r>
            <a:r>
              <a:rPr lang="zh-CN" altLang="en-US" sz="2400" dirty="0">
                <a:latin typeface="宋体" panose="02010600030101010101" pitchFamily="2" charset="-122"/>
              </a:rPr>
              <a:t>中的空格</a:t>
            </a:r>
            <a:r>
              <a:rPr lang="zh-CN" altLang="en-US" sz="2400" dirty="0" smtClean="0">
                <a:latin typeface="宋体" panose="02010600030101010101" pitchFamily="2" charset="-122"/>
              </a:rPr>
              <a:t>。见教材</a:t>
            </a:r>
            <a:r>
              <a:rPr lang="en-US" altLang="zh-CN" sz="2400" dirty="0" smtClean="0">
                <a:latin typeface="宋体" panose="02010600030101010101" pitchFamily="2" charset="-122"/>
              </a:rPr>
              <a:t>【</a:t>
            </a:r>
            <a:r>
              <a:rPr lang="zh-CN" altLang="en-US" sz="2400" dirty="0" smtClean="0">
                <a:latin typeface="宋体" panose="02010600030101010101" pitchFamily="2" charset="-122"/>
              </a:rPr>
              <a:t>例</a:t>
            </a:r>
            <a:r>
              <a:rPr lang="en-US" altLang="zh-CN" sz="2400" dirty="0" smtClean="0">
                <a:latin typeface="宋体" panose="02010600030101010101" pitchFamily="2" charset="-122"/>
              </a:rPr>
              <a:t>6-11】</a:t>
            </a:r>
            <a:endParaRPr lang="en-US" altLang="zh-CN" sz="2400" dirty="0">
              <a:latin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599" y="1624084"/>
            <a:ext cx="4447325" cy="473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1132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13"/>
          <p:cNvSpPr>
            <a:spLocks noChangeArrowheads="1"/>
          </p:cNvSpPr>
          <p:nvPr/>
        </p:nvSpPr>
        <p:spPr bwMode="auto">
          <a:xfrm flipV="1">
            <a:off x="0" y="6438899"/>
            <a:ext cx="9828213" cy="45719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099" name="任意多边形 6"/>
          <p:cNvSpPr>
            <a:spLocks noChangeArrowheads="1"/>
          </p:cNvSpPr>
          <p:nvPr/>
        </p:nvSpPr>
        <p:spPr bwMode="auto">
          <a:xfrm flipV="1">
            <a:off x="0" y="-2"/>
            <a:ext cx="7010400" cy="606427"/>
          </a:xfrm>
          <a:custGeom>
            <a:avLst/>
            <a:gdLst>
              <a:gd name="T0" fmla="*/ 5201678 w 6096000"/>
              <a:gd name="T1" fmla="*/ 9 h 870781"/>
              <a:gd name="T2" fmla="*/ 0 w 6096000"/>
              <a:gd name="T3" fmla="*/ 9 h 870781"/>
              <a:gd name="T4" fmla="*/ 0 w 6096000"/>
              <a:gd name="T5" fmla="*/ 1314450 h 870781"/>
              <a:gd name="T6" fmla="*/ 7010400 w 6096000"/>
              <a:gd name="T7" fmla="*/ 1314450 h 870781"/>
              <a:gd name="T8" fmla="*/ 5201678 w 6096000"/>
              <a:gd name="T9" fmla="*/ 9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100" name="矩形 8"/>
          <p:cNvSpPr>
            <a:spLocks noChangeArrowheads="1"/>
          </p:cNvSpPr>
          <p:nvPr/>
        </p:nvSpPr>
        <p:spPr bwMode="auto">
          <a:xfrm>
            <a:off x="6083749" y="2744887"/>
            <a:ext cx="413446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dirty="0" smtClean="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字符串替换函数</a:t>
            </a:r>
            <a:endParaRPr lang="zh-CN" altLang="en-US" sz="4400" dirty="0">
              <a:solidFill>
                <a:srgbClr val="3F3F3F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01" name="矩形 9"/>
          <p:cNvSpPr>
            <a:spLocks noChangeArrowheads="1"/>
          </p:cNvSpPr>
          <p:nvPr/>
        </p:nvSpPr>
        <p:spPr bwMode="auto">
          <a:xfrm>
            <a:off x="3870531" y="2797821"/>
            <a:ext cx="1851498" cy="663575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 smtClean="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6.3.4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4102" name="文本框 10"/>
          <p:cNvSpPr>
            <a:spLocks noChangeArrowheads="1"/>
          </p:cNvSpPr>
          <p:nvPr/>
        </p:nvSpPr>
        <p:spPr bwMode="auto">
          <a:xfrm>
            <a:off x="294803" y="83494"/>
            <a:ext cx="46907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6.3</a:t>
            </a:r>
            <a:r>
              <a:rPr lang="zh-CN" altLang="en-US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、常用字符串操作函数</a:t>
            </a:r>
            <a:endParaRPr lang="zh-CN" altLang="en-US" sz="24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447" y="6134552"/>
            <a:ext cx="623723" cy="608693"/>
          </a:xfrm>
          <a:prstGeom prst="rect">
            <a:avLst/>
          </a:prstGeom>
        </p:spPr>
      </p:pic>
      <p:sp>
        <p:nvSpPr>
          <p:cNvPr id="2" name="等腰三角形 1"/>
          <p:cNvSpPr/>
          <p:nvPr/>
        </p:nvSpPr>
        <p:spPr bwMode="auto">
          <a:xfrm rot="10800000">
            <a:off x="11013034" y="-15508"/>
            <a:ext cx="1164485" cy="659667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7" name="肘形连接符 6"/>
          <p:cNvCxnSpPr>
            <a:stCxn id="4102" idx="2"/>
            <a:endCxn id="4101" idx="1"/>
          </p:cNvCxnSpPr>
          <p:nvPr/>
        </p:nvCxnSpPr>
        <p:spPr bwMode="auto">
          <a:xfrm rot="16200000" flipH="1">
            <a:off x="1963119" y="1222197"/>
            <a:ext cx="2584450" cy="1230374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0E814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文本框 14"/>
          <p:cNvSpPr txBox="1"/>
          <p:nvPr/>
        </p:nvSpPr>
        <p:spPr>
          <a:xfrm>
            <a:off x="11380764" y="83494"/>
            <a:ext cx="4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20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9695849" y="200220"/>
            <a:ext cx="18517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字符串处理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1470" y="132874"/>
            <a:ext cx="3852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6.3.4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、字符串替换函数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矩形 33"/>
          <p:cNvSpPr>
            <a:spLocks noChangeArrowheads="1"/>
          </p:cNvSpPr>
          <p:nvPr/>
        </p:nvSpPr>
        <p:spPr bwMode="auto">
          <a:xfrm>
            <a:off x="619373" y="905490"/>
            <a:ext cx="6245451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用字符串剪裁函数，只能去掉字符串左右两边的指定字符，若需要去掉字符串中间的指定字符，剪裁函数就无能为力了，这时可以使用字符串替换函数。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dirty="0">
                <a:latin typeface="宋体" panose="02010600030101010101" pitchFamily="2" charset="-122"/>
              </a:rPr>
              <a:t>PHP</a:t>
            </a:r>
            <a:r>
              <a:rPr lang="zh-CN" altLang="en-US" sz="2400" dirty="0">
                <a:latin typeface="宋体" panose="02010600030101010101" pitchFamily="2" charset="-122"/>
              </a:rPr>
              <a:t>中的字符串替换函数有两个：</a:t>
            </a:r>
            <a:r>
              <a:rPr lang="en-US" altLang="zh-CN" sz="2400" b="1" dirty="0" err="1">
                <a:solidFill>
                  <a:srgbClr val="FF0000"/>
                </a:solidFill>
                <a:latin typeface="宋体" panose="02010600030101010101" pitchFamily="2" charset="-122"/>
              </a:rPr>
              <a:t>str_replace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()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b="1" dirty="0" err="1" smtClean="0">
                <a:solidFill>
                  <a:srgbClr val="FF0000"/>
                </a:solidFill>
                <a:latin typeface="宋体" panose="02010600030101010101" pitchFamily="2" charset="-122"/>
              </a:rPr>
              <a:t>substr_replace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()</a:t>
            </a:r>
            <a:endParaRPr lang="zh-CN" altLang="en-US" sz="24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706" y="2088108"/>
            <a:ext cx="4328932" cy="367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744404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9695849" y="200220"/>
            <a:ext cx="18517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字符串处理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1470" y="132874"/>
            <a:ext cx="3852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6.3.4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、字符串替换函数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矩形 33"/>
          <p:cNvSpPr>
            <a:spLocks noChangeArrowheads="1"/>
          </p:cNvSpPr>
          <p:nvPr/>
        </p:nvSpPr>
        <p:spPr bwMode="auto">
          <a:xfrm>
            <a:off x="543119" y="1465372"/>
            <a:ext cx="11004519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zh-CN" sz="2400" dirty="0" err="1">
                <a:latin typeface="宋体" panose="02010600030101010101" pitchFamily="2" charset="-122"/>
              </a:rPr>
              <a:t>str_replace</a:t>
            </a:r>
            <a:r>
              <a:rPr lang="en-US" altLang="zh-CN" sz="2400" dirty="0">
                <a:latin typeface="宋体" panose="02010600030101010101" pitchFamily="2" charset="-122"/>
              </a:rPr>
              <a:t>()</a:t>
            </a:r>
            <a:r>
              <a:rPr lang="zh-CN" altLang="en-US" sz="2400" dirty="0">
                <a:latin typeface="宋体" panose="02010600030101010101" pitchFamily="2" charset="-122"/>
              </a:rPr>
              <a:t>函数的用途是将字符串中的某些字符或字符串替换为其它的字符串。其语法格式如下：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b="1" dirty="0" err="1">
                <a:solidFill>
                  <a:srgbClr val="FF0000"/>
                </a:solidFill>
                <a:latin typeface="宋体" panose="02010600030101010101" pitchFamily="2" charset="-122"/>
              </a:rPr>
              <a:t>str_replace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("</a:t>
            </a:r>
            <a:r>
              <a:rPr lang="en-US" altLang="zh-CN" sz="2400" b="1" dirty="0">
                <a:solidFill>
                  <a:srgbClr val="006600"/>
                </a:solidFill>
                <a:latin typeface="宋体" panose="02010600030101010101" pitchFamily="2" charset="-122"/>
              </a:rPr>
              <a:t>replace_</a:t>
            </a:r>
            <a:r>
              <a:rPr lang="en-US" altLang="zh-CN" sz="2400" b="1" dirty="0" err="1">
                <a:solidFill>
                  <a:srgbClr val="006600"/>
                </a:solidFill>
                <a:latin typeface="宋体" panose="02010600030101010101" pitchFamily="2" charset="-122"/>
              </a:rPr>
              <a:t>str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","</a:t>
            </a:r>
            <a:r>
              <a:rPr lang="en-US" altLang="zh-CN" sz="2400" b="1" dirty="0">
                <a:solidFill>
                  <a:srgbClr val="AD15AB"/>
                </a:solidFill>
                <a:latin typeface="宋体" panose="02010600030101010101" pitchFamily="2" charset="-122"/>
              </a:rPr>
              <a:t>by_</a:t>
            </a:r>
            <a:r>
              <a:rPr lang="en-US" altLang="zh-CN" sz="2400" b="1" dirty="0" err="1">
                <a:solidFill>
                  <a:srgbClr val="AD15AB"/>
                </a:solidFill>
                <a:latin typeface="宋体" panose="02010600030101010101" pitchFamily="2" charset="-122"/>
              </a:rPr>
              <a:t>str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","</a:t>
            </a:r>
            <a:r>
              <a:rPr lang="en-US" altLang="zh-CN" sz="2400" b="1" dirty="0" err="1">
                <a:solidFill>
                  <a:srgbClr val="0070C0"/>
                </a:solidFill>
                <a:latin typeface="宋体" panose="02010600030101010101" pitchFamily="2" charset="-122"/>
              </a:rPr>
              <a:t>source_str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",[counter])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400" dirty="0" smtClean="0">
                <a:latin typeface="宋体" panose="02010600030101010101" pitchFamily="2" charset="-122"/>
              </a:rPr>
              <a:t>其中</a:t>
            </a:r>
            <a:r>
              <a:rPr lang="en-US" altLang="zh-CN" sz="2400" dirty="0" smtClean="0">
                <a:latin typeface="宋体" panose="02010600030101010101" pitchFamily="2" charset="-122"/>
              </a:rPr>
              <a:t>:</a:t>
            </a:r>
          </a:p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宋体" panose="02010600030101010101" pitchFamily="2" charset="-122"/>
              </a:rPr>
              <a:t>“</a:t>
            </a:r>
            <a:r>
              <a:rPr lang="en-US" altLang="zh-CN" sz="2400" dirty="0" err="1" smtClean="0">
                <a:latin typeface="宋体" panose="02010600030101010101" pitchFamily="2" charset="-122"/>
              </a:rPr>
              <a:t>replace_str</a:t>
            </a:r>
            <a:r>
              <a:rPr lang="en-US" altLang="zh-CN" sz="2400" dirty="0" smtClean="0">
                <a:latin typeface="宋体" panose="02010600030101010101" pitchFamily="2" charset="-122"/>
              </a:rPr>
              <a:t>”</a:t>
            </a:r>
            <a:r>
              <a:rPr lang="zh-CN" altLang="en-US" sz="2400" dirty="0">
                <a:latin typeface="宋体" panose="02010600030101010101" pitchFamily="2" charset="-122"/>
              </a:rPr>
              <a:t>是“</a:t>
            </a:r>
            <a:r>
              <a:rPr lang="en-US" altLang="zh-CN" sz="2400" dirty="0" err="1">
                <a:latin typeface="宋体" panose="02010600030101010101" pitchFamily="2" charset="-122"/>
              </a:rPr>
              <a:t>source_str</a:t>
            </a:r>
            <a:r>
              <a:rPr lang="en-US" altLang="zh-CN" sz="2400" dirty="0">
                <a:latin typeface="宋体" panose="02010600030101010101" pitchFamily="2" charset="-122"/>
              </a:rPr>
              <a:t>”</a:t>
            </a:r>
            <a:r>
              <a:rPr lang="zh-CN" altLang="en-US" sz="2400" dirty="0">
                <a:latin typeface="宋体" panose="02010600030101010101" pitchFamily="2" charset="-122"/>
              </a:rPr>
              <a:t>中需要替换为“</a:t>
            </a:r>
            <a:r>
              <a:rPr lang="en-US" altLang="zh-CN" sz="2400" dirty="0" err="1">
                <a:latin typeface="宋体" panose="02010600030101010101" pitchFamily="2" charset="-122"/>
              </a:rPr>
              <a:t>by_str</a:t>
            </a:r>
            <a:r>
              <a:rPr lang="en-US" altLang="zh-CN" sz="2400" dirty="0">
                <a:latin typeface="宋体" panose="02010600030101010101" pitchFamily="2" charset="-122"/>
              </a:rPr>
              <a:t>”</a:t>
            </a:r>
            <a:r>
              <a:rPr lang="zh-CN" altLang="en-US" sz="2400" dirty="0">
                <a:latin typeface="宋体" panose="02010600030101010101" pitchFamily="2" charset="-122"/>
              </a:rPr>
              <a:t>的</a:t>
            </a:r>
            <a:r>
              <a:rPr lang="zh-CN" altLang="en-US" sz="2400" dirty="0" smtClean="0">
                <a:latin typeface="宋体" panose="02010600030101010101" pitchFamily="2" charset="-122"/>
              </a:rPr>
              <a:t>内容</a:t>
            </a:r>
            <a:r>
              <a:rPr lang="en-US" altLang="zh-CN" sz="2400" dirty="0" smtClean="0">
                <a:latin typeface="宋体" panose="02010600030101010101" pitchFamily="2" charset="-122"/>
              </a:rPr>
              <a:t>;</a:t>
            </a:r>
          </a:p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宋体" panose="02010600030101010101" pitchFamily="2" charset="-122"/>
              </a:rPr>
              <a:t> “</a:t>
            </a:r>
            <a:r>
              <a:rPr lang="en-US" altLang="zh-CN" sz="2400" dirty="0" smtClean="0">
                <a:latin typeface="宋体" panose="02010600030101010101" pitchFamily="2" charset="-122"/>
              </a:rPr>
              <a:t>counter”</a:t>
            </a:r>
            <a:r>
              <a:rPr lang="zh-CN" altLang="en-US" sz="2400" dirty="0">
                <a:latin typeface="宋体" panose="02010600030101010101" pitchFamily="2" charset="-122"/>
              </a:rPr>
              <a:t>是一</a:t>
            </a:r>
            <a:r>
              <a:rPr lang="zh-CN" altLang="en-US" sz="2400" dirty="0" smtClean="0">
                <a:latin typeface="宋体" panose="02010600030101010101" pitchFamily="2" charset="-122"/>
              </a:rPr>
              <a:t>个</a:t>
            </a:r>
            <a:r>
              <a:rPr lang="zh-CN" altLang="en-US" sz="2400" dirty="0">
                <a:latin typeface="宋体" panose="02010600030101010101" pitchFamily="2" charset="-122"/>
              </a:rPr>
              <a:t>可选</a:t>
            </a:r>
            <a:r>
              <a:rPr lang="zh-CN" altLang="en-US" sz="2400" dirty="0" smtClean="0">
                <a:latin typeface="宋体" panose="02010600030101010101" pitchFamily="2" charset="-122"/>
              </a:rPr>
              <a:t>参数</a:t>
            </a:r>
            <a:r>
              <a:rPr lang="en-US" altLang="zh-CN" sz="2400" dirty="0" smtClean="0">
                <a:latin typeface="宋体" panose="02010600030101010101" pitchFamily="2" charset="-122"/>
              </a:rPr>
              <a:t>,</a:t>
            </a:r>
            <a:r>
              <a:rPr lang="zh-CN" altLang="en-US" sz="2400" dirty="0" smtClean="0">
                <a:latin typeface="宋体" panose="02010600030101010101" pitchFamily="2" charset="-122"/>
              </a:rPr>
              <a:t>用变量表示，</a:t>
            </a:r>
            <a:r>
              <a:rPr lang="zh-CN" altLang="en-US" sz="2400" dirty="0">
                <a:latin typeface="宋体" panose="02010600030101010101" pitchFamily="2" charset="-122"/>
              </a:rPr>
              <a:t>用于保存该次替换操作中，一共有几个地方的内容被替换了。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dirty="0" err="1">
                <a:latin typeface="宋体" panose="02010600030101010101" pitchFamily="2" charset="-122"/>
              </a:rPr>
              <a:t>str_replace</a:t>
            </a:r>
            <a:r>
              <a:rPr lang="en-US" altLang="zh-CN" sz="2400" dirty="0">
                <a:latin typeface="宋体" panose="02010600030101010101" pitchFamily="2" charset="-122"/>
              </a:rPr>
              <a:t>()</a:t>
            </a:r>
            <a:r>
              <a:rPr lang="zh-CN" altLang="en-US" sz="2400" dirty="0">
                <a:latin typeface="宋体" panose="02010600030101010101" pitchFamily="2" charset="-122"/>
              </a:rPr>
              <a:t>函数返回的是被替换以后的字符串。</a:t>
            </a:r>
          </a:p>
        </p:txBody>
      </p:sp>
      <p:sp>
        <p:nvSpPr>
          <p:cNvPr id="3" name="矩形 2"/>
          <p:cNvSpPr/>
          <p:nvPr/>
        </p:nvSpPr>
        <p:spPr>
          <a:xfrm>
            <a:off x="543119" y="862323"/>
            <a:ext cx="2964356" cy="55399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en-US" altLang="zh-CN" sz="2000" b="1" spc="300" dirty="0" smtClean="0">
                <a:solidFill>
                  <a:schemeClr val="bg1"/>
                </a:solidFill>
              </a:rPr>
              <a:t>1</a:t>
            </a:r>
            <a:r>
              <a:rPr lang="zh-CN" altLang="en-US" sz="2000" b="1" spc="300" dirty="0" smtClean="0">
                <a:solidFill>
                  <a:schemeClr val="bg1"/>
                </a:solidFill>
              </a:rPr>
              <a:t>、</a:t>
            </a:r>
            <a:r>
              <a:rPr lang="en-US" altLang="zh-CN" sz="2000" b="1" spc="300" dirty="0" smtClean="0">
                <a:solidFill>
                  <a:schemeClr val="bg1"/>
                </a:solidFill>
              </a:rPr>
              <a:t>str_replace</a:t>
            </a:r>
            <a:r>
              <a:rPr lang="en-US" altLang="zh-CN" sz="2000" b="1" spc="300" dirty="0">
                <a:solidFill>
                  <a:schemeClr val="bg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81660705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9695849" y="200220"/>
            <a:ext cx="18517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字符串处理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6.3.4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、字符串替换函数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矩形 33"/>
          <p:cNvSpPr>
            <a:spLocks noChangeArrowheads="1"/>
          </p:cNvSpPr>
          <p:nvPr/>
        </p:nvSpPr>
        <p:spPr bwMode="auto">
          <a:xfrm>
            <a:off x="715002" y="797877"/>
            <a:ext cx="10761995" cy="55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zh-CN" sz="2400" dirty="0" smtClean="0">
                <a:latin typeface="宋体" panose="02010600030101010101" pitchFamily="2" charset="-122"/>
              </a:rPr>
              <a:t>【</a:t>
            </a:r>
            <a:r>
              <a:rPr lang="zh-CN" altLang="en-US" sz="2400" dirty="0">
                <a:latin typeface="宋体" panose="02010600030101010101" pitchFamily="2" charset="-122"/>
              </a:rPr>
              <a:t>例</a:t>
            </a:r>
            <a:r>
              <a:rPr lang="en-US" altLang="zh-CN" sz="2400" dirty="0" smtClean="0">
                <a:latin typeface="宋体" panose="02010600030101010101" pitchFamily="2" charset="-122"/>
              </a:rPr>
              <a:t>6-12】</a:t>
            </a:r>
            <a:endParaRPr lang="en-US" altLang="zh-CN" sz="2400" dirty="0">
              <a:latin typeface="宋体" panose="0201060003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51012" y="1576018"/>
            <a:ext cx="5818027" cy="4189004"/>
            <a:chOff x="2006219" y="2072645"/>
            <a:chExt cx="14059024" cy="1261964"/>
          </a:xfrm>
          <a:solidFill>
            <a:srgbClr val="1E3A1A"/>
          </a:solidFill>
        </p:grpSpPr>
        <p:sp>
          <p:nvSpPr>
            <p:cNvPr id="9" name="圆角矩形 6"/>
            <p:cNvSpPr>
              <a:spLocks noChangeArrowheads="1"/>
            </p:cNvSpPr>
            <p:nvPr/>
          </p:nvSpPr>
          <p:spPr bwMode="auto">
            <a:xfrm>
              <a:off x="2006219" y="2072645"/>
              <a:ext cx="14059024" cy="1261964"/>
            </a:xfrm>
            <a:prstGeom prst="roundRect">
              <a:avLst>
                <a:gd name="adj" fmla="val 3139"/>
              </a:avLst>
            </a:prstGeom>
            <a:grpFill/>
            <a:ln w="12700">
              <a:solidFill>
                <a:srgbClr val="0E8146"/>
              </a:solidFill>
              <a:bevel/>
              <a:headEnd/>
              <a:tailEnd/>
            </a:ln>
            <a:ex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dirty="0">
                <a:solidFill>
                  <a:srgbClr val="FFFFFF"/>
                </a:solidFill>
              </a:endParaRPr>
            </a:p>
          </p:txBody>
        </p:sp>
        <p:pic>
          <p:nvPicPr>
            <p:cNvPr id="10" name="图片 1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193835" y="2093448"/>
              <a:ext cx="2084351" cy="2333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矩形 10"/>
          <p:cNvSpPr/>
          <p:nvPr/>
        </p:nvSpPr>
        <p:spPr>
          <a:xfrm>
            <a:off x="1027109" y="2583141"/>
            <a:ext cx="5068890" cy="251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&lt;?</a:t>
            </a:r>
            <a:r>
              <a:rPr lang="en-US" altLang="zh-CN" sz="2000" spc="300" dirty="0" err="1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php</a:t>
            </a:r>
            <a:endParaRPr lang="en-US" altLang="zh-CN" sz="2000" spc="300" dirty="0">
              <a:solidFill>
                <a:srgbClr val="FF0000"/>
              </a:solidFill>
              <a:latin typeface="+mn-lt"/>
              <a:cs typeface="Courier New" panose="02070309020205020404" pitchFamily="49" charset="0"/>
            </a:endParaRP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00FF"/>
                </a:solidFill>
                <a:cs typeface="Courier New" panose="02070309020205020404" pitchFamily="49" charset="0"/>
              </a:rPr>
              <a:t>$A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=“</a:t>
            </a:r>
            <a:r>
              <a:rPr lang="en-US" altLang="zh-CN" sz="2000" spc="300" dirty="0" err="1" smtClean="0">
                <a:solidFill>
                  <a:srgbClr val="FFFF00"/>
                </a:solidFill>
                <a:cs typeface="Courier New" panose="02070309020205020404" pitchFamily="49" charset="0"/>
              </a:rPr>
              <a:t>Hello!My</a:t>
            </a:r>
            <a:r>
              <a:rPr lang="en-US" altLang="zh-CN" sz="2000" spc="300" dirty="0" smtClean="0">
                <a:solidFill>
                  <a:srgbClr val="FFFF00"/>
                </a:solidFill>
                <a:cs typeface="Courier New" panose="02070309020205020404" pitchFamily="49" charset="0"/>
              </a:rPr>
              <a:t> name is Rose.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”;</a:t>
            </a: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00FF"/>
                </a:solidFill>
                <a:cs typeface="Courier New" panose="02070309020205020404" pitchFamily="49" charset="0"/>
              </a:rPr>
              <a:t>$A1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=</a:t>
            </a:r>
            <a:r>
              <a:rPr lang="en-US" altLang="zh-CN" sz="2000" spc="300" dirty="0" smtClean="0">
                <a:solidFill>
                  <a:schemeClr val="accent6"/>
                </a:solidFill>
                <a:cs typeface="Courier New" panose="02070309020205020404" pitchFamily="49" charset="0"/>
              </a:rPr>
              <a:t> </a:t>
            </a:r>
            <a:r>
              <a:rPr lang="en-US" altLang="zh-CN" sz="2000" spc="300" dirty="0" err="1" smtClean="0">
                <a:solidFill>
                  <a:schemeClr val="accent6"/>
                </a:solidFill>
                <a:cs typeface="Courier New" panose="02070309020205020404" pitchFamily="49" charset="0"/>
              </a:rPr>
              <a:t>str_replace</a:t>
            </a:r>
            <a:r>
              <a:rPr lang="en-US" altLang="zh-CN" sz="2000" spc="300" dirty="0" smtClean="0">
                <a:solidFill>
                  <a:schemeClr val="accent6"/>
                </a:solidFill>
                <a:cs typeface="Courier New" panose="02070309020205020404" pitchFamily="49" charset="0"/>
              </a:rPr>
              <a:t>(“ “,””,</a:t>
            </a:r>
            <a:r>
              <a:rPr lang="en-US" altLang="zh-CN" sz="2000" spc="300" dirty="0" smtClean="0">
                <a:solidFill>
                  <a:srgbClr val="FF00FF"/>
                </a:solidFill>
                <a:cs typeface="Courier New" panose="02070309020205020404" pitchFamily="49" charset="0"/>
              </a:rPr>
              <a:t>$A</a:t>
            </a:r>
            <a:r>
              <a:rPr lang="en-US" altLang="zh-CN" sz="2000" spc="300" dirty="0">
                <a:solidFill>
                  <a:srgbClr val="FF00FF"/>
                </a:solidFill>
                <a:cs typeface="Courier New" panose="02070309020205020404" pitchFamily="49" charset="0"/>
              </a:rPr>
              <a:t>, </a:t>
            </a:r>
            <a:r>
              <a:rPr lang="en-US" altLang="zh-CN" sz="2000" spc="300" dirty="0" smtClean="0">
                <a:solidFill>
                  <a:srgbClr val="FF00FF"/>
                </a:solidFill>
                <a:cs typeface="Courier New" panose="02070309020205020404" pitchFamily="49" charset="0"/>
              </a:rPr>
              <a:t>$</a:t>
            </a:r>
            <a:r>
              <a:rPr lang="en-US" altLang="zh-CN" sz="2000" spc="300" dirty="0" err="1" smtClean="0">
                <a:solidFill>
                  <a:srgbClr val="FF00FF"/>
                </a:solidFill>
                <a:cs typeface="Courier New" panose="02070309020205020404" pitchFamily="49" charset="0"/>
              </a:rPr>
              <a:t>i</a:t>
            </a:r>
            <a:r>
              <a:rPr lang="en-US" altLang="zh-CN" sz="2000" spc="300" dirty="0" smtClean="0">
                <a:solidFill>
                  <a:srgbClr val="00B0F0"/>
                </a:solidFill>
                <a:cs typeface="Courier New" panose="02070309020205020404" pitchFamily="49" charset="0"/>
              </a:rPr>
              <a:t>)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;</a:t>
            </a: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echo </a:t>
            </a:r>
            <a:r>
              <a:rPr lang="en-US" altLang="zh-CN" sz="2000" spc="300" dirty="0">
                <a:solidFill>
                  <a:srgbClr val="FF00FF"/>
                </a:solidFill>
                <a:cs typeface="Courier New" panose="02070309020205020404" pitchFamily="49" charset="0"/>
              </a:rPr>
              <a:t>$</a:t>
            </a:r>
            <a:r>
              <a:rPr lang="en-US" altLang="zh-CN" sz="2000" spc="300" dirty="0" smtClean="0">
                <a:solidFill>
                  <a:srgbClr val="FF00FF"/>
                </a:solidFill>
                <a:cs typeface="Courier New" panose="02070309020205020404" pitchFamily="49" charset="0"/>
              </a:rPr>
              <a:t>A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.”&lt;</a:t>
            </a:r>
            <a:r>
              <a:rPr lang="en-US" altLang="zh-CN" sz="2000" spc="300" dirty="0" err="1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br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&gt;”;</a:t>
            </a: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>
                <a:solidFill>
                  <a:schemeClr val="bg1"/>
                </a:solidFill>
                <a:cs typeface="Courier New" panose="02070309020205020404" pitchFamily="49" charset="0"/>
              </a:rPr>
              <a:t>echo </a:t>
            </a:r>
            <a:r>
              <a:rPr lang="en-US" altLang="zh-CN" sz="2000" spc="300" dirty="0">
                <a:solidFill>
                  <a:srgbClr val="FF00FF"/>
                </a:solidFill>
                <a:cs typeface="Courier New" panose="02070309020205020404" pitchFamily="49" charset="0"/>
              </a:rPr>
              <a:t>$</a:t>
            </a:r>
            <a:r>
              <a:rPr lang="en-US" altLang="zh-CN" sz="2000" spc="300" dirty="0" smtClean="0">
                <a:solidFill>
                  <a:srgbClr val="FF00FF"/>
                </a:solidFill>
                <a:cs typeface="Courier New" panose="02070309020205020404" pitchFamily="49" charset="0"/>
              </a:rPr>
              <a:t>A1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.”&lt;</a:t>
            </a:r>
            <a:r>
              <a:rPr lang="en-US" altLang="zh-CN" sz="2000" spc="300" dirty="0" err="1">
                <a:solidFill>
                  <a:schemeClr val="bg1"/>
                </a:solidFill>
                <a:cs typeface="Courier New" panose="02070309020205020404" pitchFamily="49" charset="0"/>
              </a:rPr>
              <a:t>br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&gt;”;</a:t>
            </a: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>
                <a:solidFill>
                  <a:schemeClr val="bg1"/>
                </a:solidFill>
                <a:cs typeface="Courier New" panose="02070309020205020404" pitchFamily="49" charset="0"/>
              </a:rPr>
              <a:t>echo 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“</a:t>
            </a:r>
            <a:r>
              <a:rPr lang="zh-CN" altLang="en-US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一共有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”.</a:t>
            </a:r>
            <a:r>
              <a:rPr lang="en-US" altLang="zh-CN" sz="2000" spc="300" dirty="0" smtClean="0">
                <a:solidFill>
                  <a:srgbClr val="FF00FF"/>
                </a:solidFill>
                <a:cs typeface="Courier New" panose="02070309020205020404" pitchFamily="49" charset="0"/>
              </a:rPr>
              <a:t>$</a:t>
            </a:r>
            <a:r>
              <a:rPr lang="en-US" altLang="zh-CN" sz="2000" spc="300" dirty="0" err="1" smtClean="0">
                <a:solidFill>
                  <a:srgbClr val="FF00FF"/>
                </a:solidFill>
                <a:cs typeface="Courier New" panose="02070309020205020404" pitchFamily="49" charset="0"/>
              </a:rPr>
              <a:t>i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.”</a:t>
            </a:r>
            <a:r>
              <a:rPr lang="zh-CN" altLang="en-US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个空格被替换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”;</a:t>
            </a:r>
            <a:endParaRPr lang="en-US" altLang="zh-CN" sz="2000" spc="300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?&gt;</a:t>
            </a:r>
            <a:endParaRPr lang="en-US" altLang="zh-CN" sz="2000" spc="300" dirty="0">
              <a:solidFill>
                <a:srgbClr val="FF0000"/>
              </a:solidFill>
              <a:latin typeface="+mn-lt"/>
              <a:cs typeface="Courier New" panose="02070309020205020404" pitchFamily="49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45" b="6238"/>
          <a:stretch/>
        </p:blipFill>
        <p:spPr>
          <a:xfrm>
            <a:off x="6845137" y="1546808"/>
            <a:ext cx="5046788" cy="4218211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309774" y="1940503"/>
            <a:ext cx="3441161" cy="1682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 smtClean="0">
                <a:solidFill>
                  <a:srgbClr val="AD15AB"/>
                </a:solidFill>
              </a:rPr>
              <a:t>Hello!My</a:t>
            </a:r>
            <a:r>
              <a:rPr lang="en-US" altLang="zh-CN" sz="2400" dirty="0" smtClean="0">
                <a:solidFill>
                  <a:srgbClr val="AD15AB"/>
                </a:solidFill>
              </a:rPr>
              <a:t> name is Rose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 smtClean="0">
                <a:solidFill>
                  <a:srgbClr val="AD15AB"/>
                </a:solidFill>
              </a:rPr>
              <a:t>Hello!MynameisRose</a:t>
            </a:r>
            <a:endParaRPr lang="en-US" altLang="zh-CN" sz="2400" dirty="0" smtClean="0">
              <a:solidFill>
                <a:srgbClr val="AD15AB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AD15AB"/>
                </a:solidFill>
              </a:rPr>
              <a:t>一共有</a:t>
            </a:r>
            <a:r>
              <a:rPr lang="en-US" altLang="zh-CN" sz="2400" dirty="0" smtClean="0">
                <a:solidFill>
                  <a:srgbClr val="AD15AB"/>
                </a:solidFill>
              </a:rPr>
              <a:t>3</a:t>
            </a:r>
            <a:r>
              <a:rPr lang="zh-CN" altLang="en-US" sz="2400" dirty="0" smtClean="0">
                <a:solidFill>
                  <a:srgbClr val="AD15AB"/>
                </a:solidFill>
              </a:rPr>
              <a:t>个空格被替换</a:t>
            </a:r>
            <a:endParaRPr lang="zh-CN" alt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778293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9695849" y="200220"/>
            <a:ext cx="18517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字符串处理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1470" y="132874"/>
            <a:ext cx="3852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6.3.4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、字符串替换函数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矩形 33"/>
          <p:cNvSpPr>
            <a:spLocks noChangeArrowheads="1"/>
          </p:cNvSpPr>
          <p:nvPr/>
        </p:nvSpPr>
        <p:spPr bwMode="auto">
          <a:xfrm>
            <a:off x="1201003" y="1652286"/>
            <a:ext cx="10346635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zh-CN" sz="2400" dirty="0">
                <a:latin typeface="宋体" panose="02010600030101010101" pitchFamily="2" charset="-122"/>
              </a:rPr>
              <a:t>str_replace()</a:t>
            </a:r>
            <a:r>
              <a:rPr lang="zh-CN" altLang="en-US" sz="2400" dirty="0">
                <a:latin typeface="宋体" panose="02010600030101010101" pitchFamily="2" charset="-122"/>
              </a:rPr>
              <a:t>函数对英文字母的大小写是敏感的。如果不需要区别英文字母的大小写，可以用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str_ireplace()</a:t>
            </a:r>
            <a:r>
              <a:rPr lang="zh-CN" altLang="en-US" sz="2400" dirty="0">
                <a:latin typeface="宋体" panose="02010600030101010101" pitchFamily="2" charset="-122"/>
              </a:rPr>
              <a:t>函数，它的用法与</a:t>
            </a:r>
            <a:r>
              <a:rPr lang="en-US" altLang="zh-CN" sz="2400" dirty="0">
                <a:latin typeface="宋体" panose="02010600030101010101" pitchFamily="2" charset="-122"/>
              </a:rPr>
              <a:t>str_replace()</a:t>
            </a:r>
            <a:r>
              <a:rPr lang="zh-CN" altLang="en-US" sz="2400" dirty="0">
                <a:latin typeface="宋体" panose="02010600030101010101" pitchFamily="2" charset="-122"/>
              </a:rPr>
              <a:t>一样，只是对英文字母的大小写不敏感。</a:t>
            </a:r>
          </a:p>
        </p:txBody>
      </p:sp>
      <p:sp>
        <p:nvSpPr>
          <p:cNvPr id="3" name="矩形 2"/>
          <p:cNvSpPr/>
          <p:nvPr/>
        </p:nvSpPr>
        <p:spPr>
          <a:xfrm>
            <a:off x="1323832" y="1098287"/>
            <a:ext cx="2418445" cy="55399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en-US" altLang="zh-CN" sz="2000" b="1" spc="300" dirty="0" err="1">
                <a:solidFill>
                  <a:schemeClr val="bg1"/>
                </a:solidFill>
              </a:rPr>
              <a:t>str_replace</a:t>
            </a:r>
            <a:r>
              <a:rPr lang="en-US" altLang="zh-CN" sz="2000" b="1" spc="300" dirty="0">
                <a:solidFill>
                  <a:schemeClr val="bg1"/>
                </a:solidFill>
              </a:rPr>
              <a:t>()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241470" y="1894109"/>
            <a:ext cx="959533" cy="1020483"/>
            <a:chOff x="104010" y="1130023"/>
            <a:chExt cx="1705970" cy="1682985"/>
          </a:xfrm>
        </p:grpSpPr>
        <p:sp>
          <p:nvSpPr>
            <p:cNvPr id="10" name="等腰三角形 9"/>
            <p:cNvSpPr/>
            <p:nvPr/>
          </p:nvSpPr>
          <p:spPr bwMode="auto">
            <a:xfrm flipV="1">
              <a:off x="104010" y="1130023"/>
              <a:ext cx="1705970" cy="1682985"/>
            </a:xfrm>
            <a:prstGeom prst="triangle">
              <a:avLst/>
            </a:prstGeom>
            <a:solidFill>
              <a:srgbClr val="FFFF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806870" y="1237636"/>
              <a:ext cx="300250" cy="1296538"/>
              <a:chOff x="3748453" y="3442769"/>
              <a:chExt cx="459738" cy="2139166"/>
            </a:xfr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FF0000"/>
                </a:gs>
                <a:gs pos="83000">
                  <a:srgbClr val="C00000"/>
                </a:gs>
                <a:gs pos="100000">
                  <a:srgbClr val="C00000"/>
                </a:gs>
              </a:gsLst>
              <a:lin ang="5400000" scaled="1"/>
            </a:gradFill>
          </p:grpSpPr>
          <p:sp>
            <p:nvSpPr>
              <p:cNvPr id="12" name="梯形 11"/>
              <p:cNvSpPr/>
              <p:nvPr/>
            </p:nvSpPr>
            <p:spPr bwMode="auto">
              <a:xfrm rot="10800000">
                <a:off x="3748453" y="3442769"/>
                <a:ext cx="459738" cy="1542818"/>
              </a:xfrm>
              <a:prstGeom prst="trapezoid">
                <a:avLst/>
              </a:prstGeom>
              <a:grpFill/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 bwMode="auto">
              <a:xfrm>
                <a:off x="3807725" y="5240741"/>
                <a:ext cx="341194" cy="341194"/>
              </a:xfrm>
              <a:prstGeom prst="ellipse">
                <a:avLst/>
              </a:prstGeom>
              <a:grpFill/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6749876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13"/>
          <p:cNvSpPr>
            <a:spLocks noChangeArrowheads="1"/>
          </p:cNvSpPr>
          <p:nvPr/>
        </p:nvSpPr>
        <p:spPr bwMode="auto">
          <a:xfrm flipV="1">
            <a:off x="0" y="6438899"/>
            <a:ext cx="9828213" cy="45719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099" name="任意多边形 6"/>
          <p:cNvSpPr>
            <a:spLocks noChangeArrowheads="1"/>
          </p:cNvSpPr>
          <p:nvPr/>
        </p:nvSpPr>
        <p:spPr bwMode="auto">
          <a:xfrm flipV="1">
            <a:off x="0" y="-2"/>
            <a:ext cx="7010400" cy="606427"/>
          </a:xfrm>
          <a:custGeom>
            <a:avLst/>
            <a:gdLst>
              <a:gd name="T0" fmla="*/ 5201678 w 6096000"/>
              <a:gd name="T1" fmla="*/ 9 h 870781"/>
              <a:gd name="T2" fmla="*/ 0 w 6096000"/>
              <a:gd name="T3" fmla="*/ 9 h 870781"/>
              <a:gd name="T4" fmla="*/ 0 w 6096000"/>
              <a:gd name="T5" fmla="*/ 1314450 h 870781"/>
              <a:gd name="T6" fmla="*/ 7010400 w 6096000"/>
              <a:gd name="T7" fmla="*/ 1314450 h 870781"/>
              <a:gd name="T8" fmla="*/ 5201678 w 6096000"/>
              <a:gd name="T9" fmla="*/ 9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100" name="矩形 8"/>
          <p:cNvSpPr>
            <a:spLocks noChangeArrowheads="1"/>
          </p:cNvSpPr>
          <p:nvPr/>
        </p:nvSpPr>
        <p:spPr bwMode="auto">
          <a:xfrm>
            <a:off x="4751389" y="2451397"/>
            <a:ext cx="295465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5400" dirty="0" smtClean="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输出函数</a:t>
            </a:r>
            <a:endParaRPr lang="zh-CN" altLang="en-US" sz="5400" dirty="0">
              <a:solidFill>
                <a:srgbClr val="3F3F3F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01" name="矩形 9"/>
          <p:cNvSpPr>
            <a:spLocks noChangeArrowheads="1"/>
          </p:cNvSpPr>
          <p:nvPr/>
        </p:nvSpPr>
        <p:spPr bwMode="auto">
          <a:xfrm>
            <a:off x="3475265" y="2620963"/>
            <a:ext cx="966788" cy="663575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01</a:t>
            </a:r>
            <a:endParaRPr lang="zh-CN" altLang="en-US" sz="4800" b="1">
              <a:solidFill>
                <a:schemeClr val="bg1"/>
              </a:solidFill>
            </a:endParaRPr>
          </a:p>
        </p:txBody>
      </p:sp>
      <p:sp>
        <p:nvSpPr>
          <p:cNvPr id="4102" name="文本框 10"/>
          <p:cNvSpPr>
            <a:spLocks noChangeArrowheads="1"/>
          </p:cNvSpPr>
          <p:nvPr/>
        </p:nvSpPr>
        <p:spPr bwMode="auto">
          <a:xfrm>
            <a:off x="618360" y="83494"/>
            <a:ext cx="41264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PHP</a:t>
            </a:r>
            <a:r>
              <a:rPr lang="zh-CN" altLang="en-US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程序设计基础教程</a:t>
            </a:r>
            <a:endParaRPr lang="zh-CN" altLang="en-US" sz="24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447" y="6134552"/>
            <a:ext cx="623723" cy="608693"/>
          </a:xfrm>
          <a:prstGeom prst="rect">
            <a:avLst/>
          </a:prstGeom>
        </p:spPr>
      </p:pic>
    </p:spTree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nimBg="1"/>
      <p:bldP spid="410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9695849" y="200220"/>
            <a:ext cx="18517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字符串处理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6.3.4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、字符串替换函数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矩形 33"/>
          <p:cNvSpPr>
            <a:spLocks noChangeArrowheads="1"/>
          </p:cNvSpPr>
          <p:nvPr/>
        </p:nvSpPr>
        <p:spPr bwMode="auto">
          <a:xfrm>
            <a:off x="715002" y="797877"/>
            <a:ext cx="1076199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zh-CN" sz="2400" dirty="0"/>
              <a:t>str_replace()</a:t>
            </a:r>
            <a:r>
              <a:rPr lang="zh-CN" altLang="zh-CN" sz="2400" dirty="0"/>
              <a:t>函数允许对数组元素进行替换操作。</a:t>
            </a:r>
            <a:endParaRPr lang="en-US" altLang="zh-CN" sz="2400" dirty="0" smtClean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dirty="0" smtClean="0">
                <a:latin typeface="宋体" panose="02010600030101010101" pitchFamily="2" charset="-122"/>
              </a:rPr>
              <a:t>【</a:t>
            </a:r>
            <a:r>
              <a:rPr lang="zh-CN" altLang="en-US" sz="2400" dirty="0">
                <a:latin typeface="宋体" panose="02010600030101010101" pitchFamily="2" charset="-122"/>
              </a:rPr>
              <a:t>例</a:t>
            </a:r>
            <a:r>
              <a:rPr lang="en-US" altLang="zh-CN" sz="2400" dirty="0" smtClean="0">
                <a:latin typeface="宋体" panose="02010600030101010101" pitchFamily="2" charset="-122"/>
              </a:rPr>
              <a:t>6-13】</a:t>
            </a:r>
            <a:endParaRPr lang="en-US" altLang="zh-CN" sz="2400" dirty="0">
              <a:latin typeface="宋体" panose="0201060003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10069" y="2093930"/>
            <a:ext cx="5818027" cy="4189004"/>
            <a:chOff x="2006219" y="2072645"/>
            <a:chExt cx="14059024" cy="1261964"/>
          </a:xfrm>
          <a:solidFill>
            <a:srgbClr val="1E3A1A"/>
          </a:solidFill>
        </p:grpSpPr>
        <p:sp>
          <p:nvSpPr>
            <p:cNvPr id="9" name="圆角矩形 6"/>
            <p:cNvSpPr>
              <a:spLocks noChangeArrowheads="1"/>
            </p:cNvSpPr>
            <p:nvPr/>
          </p:nvSpPr>
          <p:spPr bwMode="auto">
            <a:xfrm>
              <a:off x="2006219" y="2072645"/>
              <a:ext cx="14059024" cy="1261964"/>
            </a:xfrm>
            <a:prstGeom prst="roundRect">
              <a:avLst>
                <a:gd name="adj" fmla="val 3139"/>
              </a:avLst>
            </a:prstGeom>
            <a:grpFill/>
            <a:ln w="12700">
              <a:solidFill>
                <a:srgbClr val="0E8146"/>
              </a:solidFill>
              <a:bevel/>
              <a:headEnd/>
              <a:tailEnd/>
            </a:ln>
            <a:ex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dirty="0">
                <a:solidFill>
                  <a:srgbClr val="FFFFFF"/>
                </a:solidFill>
              </a:endParaRPr>
            </a:p>
          </p:txBody>
        </p:sp>
        <p:pic>
          <p:nvPicPr>
            <p:cNvPr id="10" name="图片 1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193835" y="2093448"/>
              <a:ext cx="2084351" cy="2333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矩形 10"/>
          <p:cNvSpPr/>
          <p:nvPr/>
        </p:nvSpPr>
        <p:spPr>
          <a:xfrm>
            <a:off x="986165" y="3101053"/>
            <a:ext cx="525086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&lt;?</a:t>
            </a:r>
            <a:r>
              <a:rPr lang="en-US" altLang="zh-CN" sz="2000" spc="300" dirty="0" err="1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php</a:t>
            </a:r>
            <a:endParaRPr lang="en-US" altLang="zh-CN" sz="2000" spc="300" dirty="0">
              <a:solidFill>
                <a:srgbClr val="FF0000"/>
              </a:solidFill>
              <a:latin typeface="+mn-lt"/>
              <a:cs typeface="Courier New" panose="02070309020205020404" pitchFamily="49" charset="0"/>
            </a:endParaRP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00FF"/>
                </a:solidFill>
                <a:cs typeface="Courier New" panose="02070309020205020404" pitchFamily="49" charset="0"/>
              </a:rPr>
              <a:t>$A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=array(</a:t>
            </a:r>
            <a:r>
              <a:rPr lang="en-US" altLang="zh-CN" sz="2000" spc="300" dirty="0">
                <a:solidFill>
                  <a:srgbClr val="00FF00"/>
                </a:solidFill>
                <a:cs typeface="Courier New" panose="02070309020205020404" pitchFamily="49" charset="0"/>
              </a:rPr>
              <a:t>"</a:t>
            </a:r>
            <a:r>
              <a:rPr lang="zh-CN" altLang="en-US" sz="2000" spc="300" dirty="0">
                <a:solidFill>
                  <a:srgbClr val="00FF00"/>
                </a:solidFill>
                <a:cs typeface="Courier New" panose="02070309020205020404" pitchFamily="49" charset="0"/>
              </a:rPr>
              <a:t>浅红</a:t>
            </a:r>
            <a:r>
              <a:rPr lang="en-US" altLang="zh-CN" sz="2000" spc="300" dirty="0">
                <a:solidFill>
                  <a:srgbClr val="00FF00"/>
                </a:solidFill>
                <a:cs typeface="Courier New" panose="02070309020205020404" pitchFamily="49" charset="0"/>
              </a:rPr>
              <a:t>","</a:t>
            </a:r>
            <a:r>
              <a:rPr lang="zh-CN" altLang="en-US" sz="2000" spc="300" dirty="0">
                <a:solidFill>
                  <a:srgbClr val="00FF00"/>
                </a:solidFill>
                <a:cs typeface="Courier New" panose="02070309020205020404" pitchFamily="49" charset="0"/>
              </a:rPr>
              <a:t>红</a:t>
            </a:r>
            <a:r>
              <a:rPr lang="en-US" altLang="zh-CN" sz="2000" spc="300" dirty="0">
                <a:solidFill>
                  <a:srgbClr val="00FF00"/>
                </a:solidFill>
                <a:cs typeface="Courier New" panose="02070309020205020404" pitchFamily="49" charset="0"/>
              </a:rPr>
              <a:t>","</a:t>
            </a:r>
            <a:r>
              <a:rPr lang="zh-CN" altLang="en-US" sz="2000" spc="300" dirty="0">
                <a:solidFill>
                  <a:srgbClr val="00FF00"/>
                </a:solidFill>
                <a:cs typeface="Courier New" panose="02070309020205020404" pitchFamily="49" charset="0"/>
              </a:rPr>
              <a:t>深红</a:t>
            </a:r>
            <a:r>
              <a:rPr lang="en-US" altLang="zh-CN" sz="2000" spc="300" dirty="0">
                <a:solidFill>
                  <a:srgbClr val="00FF00"/>
                </a:solidFill>
                <a:cs typeface="Courier New" panose="02070309020205020404" pitchFamily="49" charset="0"/>
              </a:rPr>
              <a:t>","</a:t>
            </a:r>
            <a:r>
              <a:rPr lang="zh-CN" altLang="en-US" sz="2000" spc="300" dirty="0">
                <a:solidFill>
                  <a:srgbClr val="00FF00"/>
                </a:solidFill>
                <a:cs typeface="Courier New" panose="02070309020205020404" pitchFamily="49" charset="0"/>
              </a:rPr>
              <a:t>暗红</a:t>
            </a:r>
            <a:r>
              <a:rPr lang="en-US" altLang="zh-CN" sz="2000" spc="300" dirty="0">
                <a:solidFill>
                  <a:srgbClr val="00FF00"/>
                </a:solidFill>
                <a:cs typeface="Courier New" panose="02070309020205020404" pitchFamily="49" charset="0"/>
              </a:rPr>
              <a:t>"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);</a:t>
            </a: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00FF"/>
                </a:solidFill>
                <a:cs typeface="Courier New" panose="02070309020205020404" pitchFamily="49" charset="0"/>
              </a:rPr>
              <a:t>$B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=</a:t>
            </a:r>
            <a:r>
              <a:rPr lang="en-US" altLang="zh-CN" sz="2000" spc="300" dirty="0" smtClean="0">
                <a:solidFill>
                  <a:schemeClr val="accent6"/>
                </a:solidFill>
                <a:cs typeface="Courier New" panose="02070309020205020404" pitchFamily="49" charset="0"/>
              </a:rPr>
              <a:t> str_replace(</a:t>
            </a:r>
            <a:r>
              <a:rPr lang="en-US" altLang="zh-CN" sz="2000" spc="300" dirty="0" smtClean="0">
                <a:solidFill>
                  <a:srgbClr val="00FF00"/>
                </a:solidFill>
                <a:cs typeface="Courier New" panose="02070309020205020404" pitchFamily="49" charset="0"/>
              </a:rPr>
              <a:t>“</a:t>
            </a:r>
            <a:r>
              <a:rPr lang="zh-CN" altLang="en-US" sz="2000" spc="300" dirty="0" smtClean="0">
                <a:solidFill>
                  <a:srgbClr val="00FF00"/>
                </a:solidFill>
                <a:cs typeface="Courier New" panose="02070309020205020404" pitchFamily="49" charset="0"/>
              </a:rPr>
              <a:t>红</a:t>
            </a:r>
            <a:r>
              <a:rPr lang="en-US" altLang="zh-CN" sz="2000" spc="300" dirty="0" smtClean="0">
                <a:solidFill>
                  <a:srgbClr val="00FF00"/>
                </a:solidFill>
                <a:cs typeface="Courier New" panose="02070309020205020404" pitchFamily="49" charset="0"/>
              </a:rPr>
              <a:t>”</a:t>
            </a:r>
            <a:r>
              <a:rPr lang="en-US" altLang="zh-CN" sz="2000" spc="300" dirty="0" smtClean="0">
                <a:solidFill>
                  <a:schemeClr val="accent6"/>
                </a:solidFill>
                <a:cs typeface="Courier New" panose="02070309020205020404" pitchFamily="49" charset="0"/>
              </a:rPr>
              <a:t>,</a:t>
            </a:r>
            <a:r>
              <a:rPr lang="en-US" altLang="zh-CN" sz="2000" spc="300" dirty="0" smtClean="0">
                <a:solidFill>
                  <a:srgbClr val="FF0000"/>
                </a:solidFill>
                <a:cs typeface="Courier New" panose="02070309020205020404" pitchFamily="49" charset="0"/>
              </a:rPr>
              <a:t> </a:t>
            </a:r>
            <a:r>
              <a:rPr lang="en-US" altLang="zh-CN" sz="2000" spc="300" dirty="0" smtClean="0">
                <a:solidFill>
                  <a:srgbClr val="00FF00"/>
                </a:solidFill>
                <a:cs typeface="Courier New" panose="02070309020205020404" pitchFamily="49" charset="0"/>
              </a:rPr>
              <a:t>“</a:t>
            </a:r>
            <a:r>
              <a:rPr lang="zh-CN" altLang="en-US" sz="2000" spc="300" dirty="0" smtClean="0">
                <a:solidFill>
                  <a:srgbClr val="00FF00"/>
                </a:solidFill>
                <a:cs typeface="Courier New" panose="02070309020205020404" pitchFamily="49" charset="0"/>
              </a:rPr>
              <a:t>绿</a:t>
            </a:r>
            <a:r>
              <a:rPr lang="en-US" altLang="zh-CN" sz="2000" spc="300" dirty="0" smtClean="0">
                <a:solidFill>
                  <a:srgbClr val="00FF00"/>
                </a:solidFill>
                <a:cs typeface="Courier New" panose="02070309020205020404" pitchFamily="49" charset="0"/>
              </a:rPr>
              <a:t>"</a:t>
            </a:r>
            <a:r>
              <a:rPr lang="en-US" altLang="zh-CN" sz="2000" spc="300" dirty="0" smtClean="0">
                <a:solidFill>
                  <a:schemeClr val="accent6"/>
                </a:solidFill>
                <a:cs typeface="Courier New" panose="02070309020205020404" pitchFamily="49" charset="0"/>
              </a:rPr>
              <a:t>,</a:t>
            </a:r>
            <a:r>
              <a:rPr lang="en-US" altLang="zh-CN" sz="2000" spc="300" dirty="0" smtClean="0">
                <a:solidFill>
                  <a:srgbClr val="FF00FF"/>
                </a:solidFill>
                <a:cs typeface="Courier New" panose="02070309020205020404" pitchFamily="49" charset="0"/>
              </a:rPr>
              <a:t>$A</a:t>
            </a:r>
            <a:r>
              <a:rPr lang="en-US" altLang="zh-CN" sz="2000" spc="300" dirty="0" smtClean="0">
                <a:solidFill>
                  <a:srgbClr val="00B0F0"/>
                </a:solidFill>
                <a:cs typeface="Courier New" panose="02070309020205020404" pitchFamily="49" charset="0"/>
              </a:rPr>
              <a:t>)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;</a:t>
            </a: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err="1" smtClean="0">
                <a:solidFill>
                  <a:schemeClr val="bg1">
                    <a:lumMod val="95000"/>
                  </a:schemeClr>
                </a:solidFill>
                <a:latin typeface="+mn-lt"/>
                <a:cs typeface="Courier New" panose="02070309020205020404" pitchFamily="49" charset="0"/>
              </a:rPr>
              <a:t>foreach</a:t>
            </a:r>
            <a:r>
              <a:rPr lang="en-US" altLang="zh-CN" sz="2000" spc="300" dirty="0" smtClean="0">
                <a:solidFill>
                  <a:schemeClr val="bg1">
                    <a:lumMod val="95000"/>
                  </a:schemeClr>
                </a:solidFill>
                <a:latin typeface="+mn-lt"/>
                <a:cs typeface="Courier New" panose="02070309020205020404" pitchFamily="49" charset="0"/>
              </a:rPr>
              <a:t>(</a:t>
            </a:r>
            <a:r>
              <a:rPr lang="en-US" altLang="zh-CN" sz="2000" spc="300" dirty="0" smtClean="0">
                <a:solidFill>
                  <a:srgbClr val="FF00FF"/>
                </a:solidFill>
                <a:cs typeface="Courier New" panose="02070309020205020404" pitchFamily="49" charset="0"/>
              </a:rPr>
              <a:t>$B 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as</a:t>
            </a:r>
            <a:r>
              <a:rPr lang="en-US" altLang="zh-CN" sz="2000" spc="300" dirty="0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 </a:t>
            </a:r>
            <a:r>
              <a:rPr lang="en-US" altLang="zh-CN" sz="2000" spc="300" dirty="0">
                <a:solidFill>
                  <a:srgbClr val="FF00FF"/>
                </a:solidFill>
                <a:cs typeface="Courier New" panose="02070309020205020404" pitchFamily="49" charset="0"/>
              </a:rPr>
              <a:t>$k</a:t>
            </a:r>
            <a:r>
              <a:rPr lang="en-US" altLang="zh-CN" sz="2000" spc="300" dirty="0" smtClean="0">
                <a:solidFill>
                  <a:schemeClr val="bg1">
                    <a:lumMod val="95000"/>
                  </a:schemeClr>
                </a:solidFill>
                <a:latin typeface="+mn-lt"/>
                <a:cs typeface="Courier New" panose="02070309020205020404" pitchFamily="49" charset="0"/>
              </a:rPr>
              <a:t>)</a:t>
            </a: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{</a:t>
            </a: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   echo</a:t>
            </a:r>
            <a:r>
              <a:rPr lang="en-US" altLang="zh-CN" sz="2000" spc="300" dirty="0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 </a:t>
            </a:r>
            <a:r>
              <a:rPr lang="en-US" altLang="zh-CN" sz="2000" spc="300" dirty="0">
                <a:solidFill>
                  <a:srgbClr val="FF00FF"/>
                </a:solidFill>
                <a:cs typeface="Courier New" panose="02070309020205020404" pitchFamily="49" charset="0"/>
              </a:rPr>
              <a:t>$k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.”&lt;</a:t>
            </a:r>
            <a:r>
              <a:rPr lang="en-US" altLang="zh-CN" sz="2000" spc="300" dirty="0" err="1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br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&gt;”;</a:t>
            </a: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}</a:t>
            </a: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?&gt;</a:t>
            </a:r>
            <a:endParaRPr lang="en-US" altLang="zh-CN" sz="2000" spc="300" dirty="0">
              <a:solidFill>
                <a:srgbClr val="FF0000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26492" y="2147440"/>
            <a:ext cx="559558" cy="396000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$A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786050" y="2162984"/>
            <a:ext cx="88710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浅红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8700448" y="2162984"/>
            <a:ext cx="88710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红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9601198" y="2162984"/>
            <a:ext cx="88710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深红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0515596" y="2162984"/>
            <a:ext cx="88710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暗红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7226492" y="3085509"/>
            <a:ext cx="559558" cy="369332"/>
          </a:xfrm>
          <a:prstGeom prst="rect">
            <a:avLst/>
          </a:prstGeom>
          <a:ln/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$B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7786050" y="3101053"/>
            <a:ext cx="887103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浅绿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8700448" y="3101053"/>
            <a:ext cx="887103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绿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9601198" y="3101053"/>
            <a:ext cx="887103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深绿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10515596" y="3101053"/>
            <a:ext cx="887103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暗绿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7772403" y="2162984"/>
            <a:ext cx="88710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浅红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8686801" y="2162984"/>
            <a:ext cx="88710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红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9587551" y="2162984"/>
            <a:ext cx="88710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深红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10501949" y="2162984"/>
            <a:ext cx="88710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暗红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2929052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1.11111E-6 L -0.00104 0.13727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6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1.11111E-6 L 0.00117 0.13912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0"/>
                            </p:stCondLst>
                            <p:childTnLst>
                              <p:par>
                                <p:cTn id="6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500"/>
                            </p:stCondLst>
                            <p:childTnLst>
                              <p:par>
                                <p:cTn id="7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1.11111E-6 L 0.00013 0.13912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500"/>
                            </p:stCondLst>
                            <p:childTnLst>
                              <p:par>
                                <p:cTn id="79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500"/>
                            </p:stCondLst>
                            <p:childTnLst>
                              <p:par>
                                <p:cTn id="8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1.11111E-6 L 0.00013 0.13727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500"/>
                            </p:stCondLst>
                            <p:childTnLst>
                              <p:par>
                                <p:cTn id="90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10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" grpId="0" uiExpand="1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5" grpId="2" animBg="1"/>
      <p:bldP spid="26" grpId="0" animBg="1"/>
      <p:bldP spid="26" grpId="1" animBg="1"/>
      <p:bldP spid="26" grpId="2" animBg="1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9695849" y="200220"/>
            <a:ext cx="18517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字符串处理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6.3.4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、字符串替换函数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矩形 33"/>
          <p:cNvSpPr>
            <a:spLocks noChangeArrowheads="1"/>
          </p:cNvSpPr>
          <p:nvPr/>
        </p:nvSpPr>
        <p:spPr bwMode="auto">
          <a:xfrm>
            <a:off x="715002" y="797877"/>
            <a:ext cx="1076199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zh-CN" sz="2400" dirty="0"/>
              <a:t>str_replace()</a:t>
            </a:r>
            <a:r>
              <a:rPr lang="zh-CN" altLang="en-US" sz="2400" dirty="0"/>
              <a:t>函数还可以利用数组元素，一次性对字符串中多个不同的字符同时进行替换操作</a:t>
            </a:r>
            <a:r>
              <a:rPr lang="zh-CN" altLang="en-US" sz="2400" dirty="0" smtClean="0"/>
              <a:t>。</a:t>
            </a:r>
            <a:r>
              <a:rPr lang="en-US" altLang="zh-CN" sz="2400" dirty="0" smtClean="0">
                <a:latin typeface="宋体" panose="02010600030101010101" pitchFamily="2" charset="-122"/>
              </a:rPr>
              <a:t>【</a:t>
            </a:r>
            <a:r>
              <a:rPr lang="zh-CN" altLang="en-US" sz="2400" dirty="0">
                <a:latin typeface="宋体" panose="02010600030101010101" pitchFamily="2" charset="-122"/>
              </a:rPr>
              <a:t>例</a:t>
            </a:r>
            <a:r>
              <a:rPr lang="en-US" altLang="zh-CN" sz="2400" dirty="0" smtClean="0">
                <a:latin typeface="宋体" panose="02010600030101010101" pitchFamily="2" charset="-122"/>
              </a:rPr>
              <a:t>6-14】</a:t>
            </a:r>
            <a:endParaRPr lang="en-US" altLang="zh-CN" sz="2400" dirty="0">
              <a:latin typeface="宋体" panose="0201060003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10070" y="2093930"/>
            <a:ext cx="4917274" cy="4189004"/>
            <a:chOff x="2006221" y="2072645"/>
            <a:chExt cx="11882391" cy="1261964"/>
          </a:xfrm>
          <a:solidFill>
            <a:srgbClr val="1E3A1A"/>
          </a:solidFill>
        </p:grpSpPr>
        <p:sp>
          <p:nvSpPr>
            <p:cNvPr id="9" name="圆角矩形 6"/>
            <p:cNvSpPr>
              <a:spLocks noChangeArrowheads="1"/>
            </p:cNvSpPr>
            <p:nvPr/>
          </p:nvSpPr>
          <p:spPr bwMode="auto">
            <a:xfrm>
              <a:off x="2006221" y="2072645"/>
              <a:ext cx="11882391" cy="1261964"/>
            </a:xfrm>
            <a:prstGeom prst="roundRect">
              <a:avLst>
                <a:gd name="adj" fmla="val 3139"/>
              </a:avLst>
            </a:prstGeom>
            <a:grpFill/>
            <a:ln w="12700">
              <a:solidFill>
                <a:srgbClr val="0E8146"/>
              </a:solidFill>
              <a:bevel/>
              <a:headEnd/>
              <a:tailEnd/>
            </a:ln>
            <a:ex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dirty="0">
                <a:solidFill>
                  <a:srgbClr val="FFFFFF"/>
                </a:solidFill>
              </a:endParaRPr>
            </a:p>
          </p:txBody>
        </p:sp>
        <p:pic>
          <p:nvPicPr>
            <p:cNvPr id="10" name="图片 1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193835" y="2093448"/>
              <a:ext cx="2084351" cy="2333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矩形 10"/>
          <p:cNvSpPr/>
          <p:nvPr/>
        </p:nvSpPr>
        <p:spPr>
          <a:xfrm>
            <a:off x="986166" y="3101053"/>
            <a:ext cx="4691304" cy="1823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&lt;?</a:t>
            </a:r>
            <a:r>
              <a:rPr lang="en-US" altLang="zh-CN" sz="2000" spc="300" dirty="0" err="1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php</a:t>
            </a:r>
            <a:endParaRPr lang="en-US" altLang="zh-CN" sz="2000" spc="300" dirty="0">
              <a:solidFill>
                <a:srgbClr val="FF0000"/>
              </a:solidFill>
              <a:latin typeface="+mn-lt"/>
              <a:cs typeface="Courier New" panose="02070309020205020404" pitchFamily="49" charset="0"/>
            </a:endParaRP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00FF"/>
                </a:solidFill>
                <a:cs typeface="Courier New" panose="02070309020205020404" pitchFamily="49" charset="0"/>
              </a:rPr>
              <a:t>$A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=</a:t>
            </a:r>
            <a:r>
              <a:rPr lang="en-US" altLang="zh-CN" sz="2000" spc="300" dirty="0" smtClean="0">
                <a:solidFill>
                  <a:srgbClr val="00FF00"/>
                </a:solidFill>
                <a:cs typeface="Courier New" panose="02070309020205020404" pitchFamily="49" charset="0"/>
              </a:rPr>
              <a:t>“</a:t>
            </a:r>
            <a:r>
              <a:rPr lang="en-US" altLang="zh-CN" sz="2000" spc="300" dirty="0" err="1" smtClean="0">
                <a:solidFill>
                  <a:srgbClr val="00FF00"/>
                </a:solidFill>
                <a:cs typeface="Courier New" panose="02070309020205020404" pitchFamily="49" charset="0"/>
              </a:rPr>
              <a:t>HuiZhou</a:t>
            </a:r>
            <a:r>
              <a:rPr lang="en-US" altLang="zh-CN" sz="2000" spc="300" dirty="0" smtClean="0">
                <a:solidFill>
                  <a:srgbClr val="00FF00"/>
                </a:solidFill>
                <a:cs typeface="Courier New" panose="02070309020205020404" pitchFamily="49" charset="0"/>
              </a:rPr>
              <a:t> City College”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;</a:t>
            </a: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>
                <a:solidFill>
                  <a:srgbClr val="FF00FF"/>
                </a:solidFill>
                <a:cs typeface="Courier New" panose="02070309020205020404" pitchFamily="49" charset="0"/>
              </a:rPr>
              <a:t>$</a:t>
            </a:r>
            <a:r>
              <a:rPr lang="en-US" altLang="zh-CN" sz="2000" spc="300" dirty="0" smtClean="0">
                <a:solidFill>
                  <a:srgbClr val="FF00FF"/>
                </a:solidFill>
                <a:cs typeface="Courier New" panose="02070309020205020404" pitchFamily="49" charset="0"/>
              </a:rPr>
              <a:t>B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=array(</a:t>
            </a:r>
            <a:r>
              <a:rPr lang="en-US" altLang="zh-CN" sz="2000" spc="300" dirty="0" smtClean="0">
                <a:solidFill>
                  <a:srgbClr val="00FF00"/>
                </a:solidFill>
                <a:cs typeface="Courier New" panose="02070309020205020404" pitchFamily="49" charset="0"/>
              </a:rPr>
              <a:t>“</a:t>
            </a:r>
            <a:r>
              <a:rPr lang="en-US" altLang="zh-CN" sz="2000" spc="300" dirty="0" err="1" smtClean="0">
                <a:solidFill>
                  <a:srgbClr val="00FF00"/>
                </a:solidFill>
                <a:cs typeface="Courier New" panose="02070309020205020404" pitchFamily="49" charset="0"/>
              </a:rPr>
              <a:t>o”</a:t>
            </a:r>
            <a:r>
              <a:rPr lang="en-US" altLang="zh-CN" sz="2000" spc="300" dirty="0" err="1" smtClean="0">
                <a:solidFill>
                  <a:schemeClr val="bg1"/>
                </a:solidFill>
                <a:cs typeface="Courier New" panose="02070309020205020404" pitchFamily="49" charset="0"/>
              </a:rPr>
              <a:t>,</a:t>
            </a:r>
            <a:r>
              <a:rPr lang="en-US" altLang="zh-CN" sz="2000" spc="300" dirty="0" err="1" smtClean="0">
                <a:solidFill>
                  <a:srgbClr val="00FF00"/>
                </a:solidFill>
                <a:cs typeface="Courier New" panose="02070309020205020404" pitchFamily="49" charset="0"/>
              </a:rPr>
              <a:t>”C”</a:t>
            </a:r>
            <a:r>
              <a:rPr lang="en-US" altLang="zh-CN" sz="2000" spc="300" dirty="0" err="1" smtClean="0">
                <a:solidFill>
                  <a:schemeClr val="bg1"/>
                </a:solidFill>
                <a:cs typeface="Courier New" panose="02070309020205020404" pitchFamily="49" charset="0"/>
              </a:rPr>
              <a:t>,</a:t>
            </a:r>
            <a:r>
              <a:rPr lang="en-US" altLang="zh-CN" sz="2000" spc="300" dirty="0" err="1" smtClean="0">
                <a:solidFill>
                  <a:srgbClr val="00FF00"/>
                </a:solidFill>
                <a:cs typeface="Courier New" panose="02070309020205020404" pitchFamily="49" charset="0"/>
              </a:rPr>
              <a:t>”u</a:t>
            </a:r>
            <a:r>
              <a:rPr lang="en-US" altLang="zh-CN" sz="2000" spc="300" dirty="0" smtClean="0">
                <a:solidFill>
                  <a:srgbClr val="00FF00"/>
                </a:solidFill>
                <a:cs typeface="Courier New" panose="02070309020205020404" pitchFamily="49" charset="0"/>
              </a:rPr>
              <a:t>”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);</a:t>
            </a: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00FF"/>
                </a:solidFill>
                <a:cs typeface="Courier New" panose="02070309020205020404" pitchFamily="49" charset="0"/>
              </a:rPr>
              <a:t>echo</a:t>
            </a:r>
            <a:r>
              <a:rPr lang="en-US" altLang="zh-CN" sz="2000" spc="300" dirty="0" smtClean="0">
                <a:solidFill>
                  <a:schemeClr val="accent6"/>
                </a:solidFill>
                <a:cs typeface="Courier New" panose="02070309020205020404" pitchFamily="49" charset="0"/>
              </a:rPr>
              <a:t> str_replace(</a:t>
            </a:r>
            <a:r>
              <a:rPr lang="en-US" altLang="zh-CN" sz="2000" spc="300" dirty="0">
                <a:solidFill>
                  <a:srgbClr val="FF00FF"/>
                </a:solidFill>
                <a:cs typeface="Courier New" panose="02070309020205020404" pitchFamily="49" charset="0"/>
              </a:rPr>
              <a:t>$B</a:t>
            </a:r>
            <a:r>
              <a:rPr lang="en-US" altLang="zh-CN" sz="2000" spc="300" dirty="0" smtClean="0">
                <a:solidFill>
                  <a:schemeClr val="accent6"/>
                </a:solidFill>
                <a:cs typeface="Courier New" panose="02070309020205020404" pitchFamily="49" charset="0"/>
              </a:rPr>
              <a:t>,</a:t>
            </a:r>
            <a:r>
              <a:rPr lang="en-US" altLang="zh-CN" sz="2000" spc="300" dirty="0" smtClean="0">
                <a:solidFill>
                  <a:srgbClr val="FF0000"/>
                </a:solidFill>
                <a:cs typeface="Courier New" panose="02070309020205020404" pitchFamily="49" charset="0"/>
              </a:rPr>
              <a:t> </a:t>
            </a:r>
            <a:r>
              <a:rPr lang="en-US" altLang="zh-CN" sz="2000" spc="300" dirty="0" smtClean="0">
                <a:solidFill>
                  <a:srgbClr val="00FF00"/>
                </a:solidFill>
                <a:cs typeface="Courier New" panose="02070309020205020404" pitchFamily="49" charset="0"/>
              </a:rPr>
              <a:t>“*"</a:t>
            </a:r>
            <a:r>
              <a:rPr lang="en-US" altLang="zh-CN" sz="2000" spc="300" dirty="0" smtClean="0">
                <a:solidFill>
                  <a:schemeClr val="accent6"/>
                </a:solidFill>
                <a:cs typeface="Courier New" panose="02070309020205020404" pitchFamily="49" charset="0"/>
              </a:rPr>
              <a:t>,</a:t>
            </a:r>
            <a:r>
              <a:rPr lang="en-US" altLang="zh-CN" sz="2000" spc="300" dirty="0" smtClean="0">
                <a:solidFill>
                  <a:srgbClr val="FF00FF"/>
                </a:solidFill>
                <a:cs typeface="Courier New" panose="02070309020205020404" pitchFamily="49" charset="0"/>
              </a:rPr>
              <a:t>$A</a:t>
            </a:r>
            <a:r>
              <a:rPr lang="en-US" altLang="zh-CN" sz="2000" spc="300" dirty="0" smtClean="0">
                <a:solidFill>
                  <a:srgbClr val="00B0F0"/>
                </a:solidFill>
                <a:cs typeface="Courier New" panose="02070309020205020404" pitchFamily="49" charset="0"/>
              </a:rPr>
              <a:t>)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;</a:t>
            </a: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?&gt;</a:t>
            </a:r>
            <a:endParaRPr lang="en-US" altLang="zh-CN" sz="2000" spc="300" dirty="0">
              <a:solidFill>
                <a:srgbClr val="FF0000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07626" y="2523583"/>
            <a:ext cx="559558" cy="468000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sz="2400" dirty="0" smtClean="0"/>
              <a:t>$A</a:t>
            </a:r>
            <a:endParaRPr lang="zh-CN" altLang="en-US" sz="2400" dirty="0"/>
          </a:p>
        </p:txBody>
      </p:sp>
      <p:sp>
        <p:nvSpPr>
          <p:cNvPr id="20" name="文本框 19"/>
          <p:cNvSpPr txBox="1"/>
          <p:nvPr/>
        </p:nvSpPr>
        <p:spPr>
          <a:xfrm>
            <a:off x="6407626" y="3600496"/>
            <a:ext cx="559558" cy="468000"/>
          </a:xfrm>
          <a:prstGeom prst="rect">
            <a:avLst/>
          </a:prstGeom>
          <a:ln/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sz="2400" dirty="0" smtClean="0"/>
              <a:t>$B</a:t>
            </a:r>
            <a:endParaRPr lang="zh-CN" altLang="en-US" sz="2400" dirty="0"/>
          </a:p>
        </p:txBody>
      </p:sp>
      <p:sp>
        <p:nvSpPr>
          <p:cNvPr id="21" name="文本框 20"/>
          <p:cNvSpPr txBox="1"/>
          <p:nvPr/>
        </p:nvSpPr>
        <p:spPr>
          <a:xfrm>
            <a:off x="6967185" y="3600496"/>
            <a:ext cx="593680" cy="46166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sz="2400" dirty="0"/>
              <a:t>o</a:t>
            </a:r>
            <a:endParaRPr lang="zh-CN" altLang="en-US" sz="2400" dirty="0"/>
          </a:p>
        </p:txBody>
      </p:sp>
      <p:sp>
        <p:nvSpPr>
          <p:cNvPr id="22" name="文本框 21"/>
          <p:cNvSpPr txBox="1"/>
          <p:nvPr/>
        </p:nvSpPr>
        <p:spPr>
          <a:xfrm>
            <a:off x="7560865" y="3600496"/>
            <a:ext cx="593680" cy="46166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sz="2400" dirty="0" smtClean="0"/>
              <a:t>C</a:t>
            </a:r>
            <a:endParaRPr lang="zh-CN" altLang="en-US" sz="2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8154545" y="3600496"/>
            <a:ext cx="593680" cy="46166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sz="2400" dirty="0" smtClean="0"/>
              <a:t>u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6967184" y="2541487"/>
            <a:ext cx="4636206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zh-CN" sz="2400" spc="600" dirty="0" err="1" smtClean="0"/>
              <a:t>HuiZhou</a:t>
            </a:r>
            <a:r>
              <a:rPr lang="en-US" altLang="zh-CN" sz="2400" spc="600" dirty="0" smtClean="0"/>
              <a:t> City College</a:t>
            </a:r>
            <a:endParaRPr lang="zh-CN" altLang="en-US" sz="2400" spc="600" dirty="0"/>
          </a:p>
        </p:txBody>
      </p:sp>
      <p:sp>
        <p:nvSpPr>
          <p:cNvPr id="49" name="文本框 48"/>
          <p:cNvSpPr txBox="1"/>
          <p:nvPr/>
        </p:nvSpPr>
        <p:spPr>
          <a:xfrm>
            <a:off x="6967184" y="2535702"/>
            <a:ext cx="4636206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zh-CN" sz="2400" spc="600" dirty="0" err="1" smtClean="0"/>
              <a:t>HuiZh</a:t>
            </a:r>
            <a:r>
              <a:rPr lang="en-US" altLang="zh-CN" sz="2400" spc="600" dirty="0" err="1" smtClean="0">
                <a:solidFill>
                  <a:srgbClr val="FF0000"/>
                </a:solidFill>
              </a:rPr>
              <a:t>o</a:t>
            </a:r>
            <a:r>
              <a:rPr lang="en-US" altLang="zh-CN" sz="2400" spc="600" dirty="0" err="1" smtClean="0"/>
              <a:t>u</a:t>
            </a:r>
            <a:r>
              <a:rPr lang="en-US" altLang="zh-CN" sz="2400" spc="600" dirty="0" smtClean="0"/>
              <a:t> City C</a:t>
            </a:r>
            <a:r>
              <a:rPr lang="en-US" altLang="zh-CN" sz="2400" spc="600" dirty="0" smtClean="0">
                <a:solidFill>
                  <a:srgbClr val="FF0000"/>
                </a:solidFill>
              </a:rPr>
              <a:t>o</a:t>
            </a:r>
            <a:r>
              <a:rPr lang="en-US" altLang="zh-CN" sz="2400" spc="600" dirty="0" smtClean="0"/>
              <a:t>llege</a:t>
            </a:r>
            <a:endParaRPr lang="zh-CN" altLang="en-US" sz="2400" spc="600" dirty="0"/>
          </a:p>
        </p:txBody>
      </p:sp>
      <p:sp>
        <p:nvSpPr>
          <p:cNvPr id="50" name="文本框 49"/>
          <p:cNvSpPr txBox="1"/>
          <p:nvPr/>
        </p:nvSpPr>
        <p:spPr>
          <a:xfrm>
            <a:off x="6967184" y="2535276"/>
            <a:ext cx="4636206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zh-CN" sz="2400" spc="600" dirty="0" err="1" smtClean="0"/>
              <a:t>HuiZh</a:t>
            </a:r>
            <a:r>
              <a:rPr lang="en-US" altLang="zh-CN" sz="2400" spc="600" dirty="0" err="1" smtClean="0">
                <a:solidFill>
                  <a:srgbClr val="FF0000"/>
                </a:solidFill>
              </a:rPr>
              <a:t>o</a:t>
            </a:r>
            <a:r>
              <a:rPr lang="en-US" altLang="zh-CN" sz="2400" spc="600" dirty="0" err="1" smtClean="0"/>
              <a:t>u</a:t>
            </a:r>
            <a:r>
              <a:rPr lang="en-US" altLang="zh-CN" sz="2400" spc="600" dirty="0" smtClean="0"/>
              <a:t> </a:t>
            </a:r>
            <a:r>
              <a:rPr lang="en-US" altLang="zh-CN" sz="2400" spc="600" dirty="0" smtClean="0">
                <a:solidFill>
                  <a:srgbClr val="0070C0"/>
                </a:solidFill>
              </a:rPr>
              <a:t>C</a:t>
            </a:r>
            <a:r>
              <a:rPr lang="en-US" altLang="zh-CN" sz="2400" spc="600" dirty="0" smtClean="0"/>
              <a:t>ity </a:t>
            </a:r>
            <a:r>
              <a:rPr lang="en-US" altLang="zh-CN" sz="2400" spc="600" dirty="0" smtClean="0">
                <a:solidFill>
                  <a:srgbClr val="0070C0"/>
                </a:solidFill>
              </a:rPr>
              <a:t>C</a:t>
            </a:r>
            <a:r>
              <a:rPr lang="en-US" altLang="zh-CN" sz="2400" spc="600" dirty="0" smtClean="0">
                <a:solidFill>
                  <a:srgbClr val="FF0000"/>
                </a:solidFill>
              </a:rPr>
              <a:t>o</a:t>
            </a:r>
            <a:r>
              <a:rPr lang="en-US" altLang="zh-CN" sz="2400" spc="600" dirty="0" smtClean="0"/>
              <a:t>llege</a:t>
            </a:r>
            <a:endParaRPr lang="zh-CN" altLang="en-US" sz="2400" spc="600" dirty="0"/>
          </a:p>
        </p:txBody>
      </p:sp>
      <p:sp>
        <p:nvSpPr>
          <p:cNvPr id="51" name="文本框 50"/>
          <p:cNvSpPr txBox="1"/>
          <p:nvPr/>
        </p:nvSpPr>
        <p:spPr>
          <a:xfrm>
            <a:off x="6967184" y="2537111"/>
            <a:ext cx="4636206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zh-CN" sz="2400" spc="600" dirty="0" err="1" smtClean="0"/>
              <a:t>H</a:t>
            </a:r>
            <a:r>
              <a:rPr lang="en-US" altLang="zh-CN" sz="2400" spc="600" dirty="0" err="1" smtClean="0">
                <a:solidFill>
                  <a:srgbClr val="AD15AB"/>
                </a:solidFill>
              </a:rPr>
              <a:t>u</a:t>
            </a:r>
            <a:r>
              <a:rPr lang="en-US" altLang="zh-CN" sz="2400" spc="600" dirty="0" err="1" smtClean="0"/>
              <a:t>iZh</a:t>
            </a:r>
            <a:r>
              <a:rPr lang="en-US" altLang="zh-CN" sz="2400" spc="600" dirty="0" err="1" smtClean="0">
                <a:solidFill>
                  <a:srgbClr val="FF0000"/>
                </a:solidFill>
              </a:rPr>
              <a:t>o</a:t>
            </a:r>
            <a:r>
              <a:rPr lang="en-US" altLang="zh-CN" sz="2400" spc="600" dirty="0" err="1" smtClean="0">
                <a:solidFill>
                  <a:srgbClr val="AD15AB"/>
                </a:solidFill>
              </a:rPr>
              <a:t>u</a:t>
            </a:r>
            <a:r>
              <a:rPr lang="en-US" altLang="zh-CN" sz="2400" spc="600" dirty="0" smtClean="0"/>
              <a:t> </a:t>
            </a:r>
            <a:r>
              <a:rPr lang="en-US" altLang="zh-CN" sz="2400" spc="600" dirty="0" smtClean="0">
                <a:solidFill>
                  <a:srgbClr val="0070C0"/>
                </a:solidFill>
              </a:rPr>
              <a:t>C</a:t>
            </a:r>
            <a:r>
              <a:rPr lang="en-US" altLang="zh-CN" sz="2400" spc="600" dirty="0" smtClean="0"/>
              <a:t>ity </a:t>
            </a:r>
            <a:r>
              <a:rPr lang="en-US" altLang="zh-CN" sz="2400" spc="600" dirty="0" smtClean="0">
                <a:solidFill>
                  <a:srgbClr val="0070C0"/>
                </a:solidFill>
              </a:rPr>
              <a:t>C</a:t>
            </a:r>
            <a:r>
              <a:rPr lang="en-US" altLang="zh-CN" sz="2400" spc="600" dirty="0" smtClean="0">
                <a:solidFill>
                  <a:srgbClr val="FF0000"/>
                </a:solidFill>
              </a:rPr>
              <a:t>o</a:t>
            </a:r>
            <a:r>
              <a:rPr lang="en-US" altLang="zh-CN" sz="2400" spc="600" dirty="0" smtClean="0"/>
              <a:t>llege</a:t>
            </a:r>
            <a:endParaRPr lang="zh-CN" altLang="en-US" sz="2400" spc="600" dirty="0"/>
          </a:p>
        </p:txBody>
      </p:sp>
      <p:sp>
        <p:nvSpPr>
          <p:cNvPr id="52" name="文本框 51"/>
          <p:cNvSpPr txBox="1"/>
          <p:nvPr/>
        </p:nvSpPr>
        <p:spPr>
          <a:xfrm>
            <a:off x="6967184" y="2540278"/>
            <a:ext cx="4636206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sz="2400" spc="600" dirty="0" smtClean="0"/>
              <a:t>H</a:t>
            </a:r>
            <a:r>
              <a:rPr lang="en-US" altLang="zh-CN" sz="2400" spc="600" dirty="0" smtClean="0">
                <a:solidFill>
                  <a:srgbClr val="AD15AB"/>
                </a:solidFill>
              </a:rPr>
              <a:t>*</a:t>
            </a:r>
            <a:r>
              <a:rPr lang="en-US" altLang="zh-CN" sz="2400" spc="600" dirty="0" err="1" smtClean="0"/>
              <a:t>iZh</a:t>
            </a:r>
            <a:r>
              <a:rPr lang="en-US" altLang="zh-CN" sz="2400" spc="600" dirty="0" smtClean="0">
                <a:solidFill>
                  <a:srgbClr val="FF0000"/>
                </a:solidFill>
              </a:rPr>
              <a:t>*</a:t>
            </a:r>
            <a:r>
              <a:rPr lang="en-US" altLang="zh-CN" sz="2400" spc="600" dirty="0" smtClean="0">
                <a:solidFill>
                  <a:srgbClr val="AD15AB"/>
                </a:solidFill>
              </a:rPr>
              <a:t>*</a:t>
            </a:r>
            <a:r>
              <a:rPr lang="en-US" altLang="zh-CN" sz="2400" spc="600" dirty="0" smtClean="0"/>
              <a:t> </a:t>
            </a:r>
            <a:r>
              <a:rPr lang="en-US" altLang="zh-CN" sz="2400" spc="600" dirty="0" smtClean="0">
                <a:solidFill>
                  <a:srgbClr val="0070C0"/>
                </a:solidFill>
              </a:rPr>
              <a:t>*</a:t>
            </a:r>
            <a:r>
              <a:rPr lang="en-US" altLang="zh-CN" sz="2400" spc="600" dirty="0" err="1" smtClean="0"/>
              <a:t>ity</a:t>
            </a:r>
            <a:r>
              <a:rPr lang="en-US" altLang="zh-CN" sz="2400" spc="600" dirty="0" smtClean="0"/>
              <a:t> </a:t>
            </a:r>
            <a:r>
              <a:rPr lang="en-US" altLang="zh-CN" sz="2400" spc="600" dirty="0" smtClean="0">
                <a:solidFill>
                  <a:srgbClr val="0070C0"/>
                </a:solidFill>
              </a:rPr>
              <a:t>*</a:t>
            </a:r>
            <a:r>
              <a:rPr lang="en-US" altLang="zh-CN" sz="2400" spc="600" dirty="0" smtClean="0">
                <a:solidFill>
                  <a:srgbClr val="FF0000"/>
                </a:solidFill>
              </a:rPr>
              <a:t>*</a:t>
            </a:r>
            <a:r>
              <a:rPr lang="en-US" altLang="zh-CN" sz="2400" spc="600" dirty="0" err="1" smtClean="0"/>
              <a:t>llege</a:t>
            </a:r>
            <a:endParaRPr lang="zh-CN" altLang="en-US" sz="2400" spc="600" dirty="0"/>
          </a:p>
        </p:txBody>
      </p:sp>
      <p:sp>
        <p:nvSpPr>
          <p:cNvPr id="6" name="五角星 5"/>
          <p:cNvSpPr/>
          <p:nvPr/>
        </p:nvSpPr>
        <p:spPr bwMode="auto">
          <a:xfrm>
            <a:off x="9158021" y="3571256"/>
            <a:ext cx="559558" cy="526479"/>
          </a:xfrm>
          <a:prstGeom prst="star5">
            <a:avLst>
              <a:gd name="adj" fmla="val 12064"/>
              <a:gd name="hf" fmla="val 105146"/>
              <a:gd name="vf" fmla="val 110557"/>
            </a:avLst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4528113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27" presetClass="emph" presetSubtype="0" repeatCount="3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250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5" dur="250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6" dur="250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250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1C3F9"/>
                                      </p:to>
                                    </p:animClr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27" presetClass="emph" presetSubtype="0" repeatCount="3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250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1" dur="250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2" dur="250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250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D15AB"/>
                                      </p:to>
                                    </p:animClr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500"/>
                            </p:stCondLst>
                            <p:childTnLst>
                              <p:par>
                                <p:cTn id="85" presetID="27" presetClass="emph" presetSubtype="0" repeatCount="3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250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7" dur="250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8" dur="250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250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50"/>
                            </p:stCondLst>
                            <p:childTnLst>
                              <p:par>
                                <p:cTn id="97" presetID="26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2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9" dur="1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27" presetClass="emph" presetSubtype="0" repeatCount="3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6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7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8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" grpId="0" animBg="1"/>
      <p:bldP spid="20" grpId="0" animBg="1"/>
      <p:bldP spid="21" grpId="0" animBg="1"/>
      <p:bldP spid="22" grpId="0" animBg="1"/>
      <p:bldP spid="23" grpId="0" animBg="1"/>
      <p:bldP spid="5" grpId="0" build="allAtOnce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6" grpId="0" animBg="1"/>
      <p:bldP spid="6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9695849" y="200220"/>
            <a:ext cx="18517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字符串处理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6.3.4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、字符串替换函数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矩形 33"/>
          <p:cNvSpPr>
            <a:spLocks noChangeArrowheads="1"/>
          </p:cNvSpPr>
          <p:nvPr/>
        </p:nvSpPr>
        <p:spPr bwMode="auto">
          <a:xfrm>
            <a:off x="715002" y="797877"/>
            <a:ext cx="1076199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zh-CN" sz="2400" dirty="0"/>
              <a:t>str_replace()</a:t>
            </a:r>
            <a:r>
              <a:rPr lang="zh-CN" altLang="en-US" sz="2400" dirty="0"/>
              <a:t>函数还可以一次性将字符串中多个不同的内容，同时替换为不同的内容。</a:t>
            </a:r>
            <a:r>
              <a:rPr lang="en-US" altLang="zh-CN" sz="2400" dirty="0" smtClean="0">
                <a:latin typeface="宋体" panose="02010600030101010101" pitchFamily="2" charset="-122"/>
              </a:rPr>
              <a:t>【</a:t>
            </a:r>
            <a:r>
              <a:rPr lang="zh-CN" altLang="en-US" sz="2400" dirty="0">
                <a:latin typeface="宋体" panose="02010600030101010101" pitchFamily="2" charset="-122"/>
              </a:rPr>
              <a:t>例</a:t>
            </a:r>
            <a:r>
              <a:rPr lang="en-US" altLang="zh-CN" sz="2400" dirty="0" smtClean="0">
                <a:latin typeface="宋体" panose="02010600030101010101" pitchFamily="2" charset="-122"/>
              </a:rPr>
              <a:t>6-15】</a:t>
            </a:r>
            <a:endParaRPr lang="en-US" altLang="zh-CN" sz="2400" dirty="0">
              <a:latin typeface="宋体" panose="0201060003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10070" y="2093930"/>
            <a:ext cx="4917274" cy="4189004"/>
            <a:chOff x="2006221" y="2072645"/>
            <a:chExt cx="11882391" cy="1261964"/>
          </a:xfrm>
          <a:solidFill>
            <a:srgbClr val="1E3A1A"/>
          </a:solidFill>
        </p:grpSpPr>
        <p:sp>
          <p:nvSpPr>
            <p:cNvPr id="9" name="圆角矩形 6"/>
            <p:cNvSpPr>
              <a:spLocks noChangeArrowheads="1"/>
            </p:cNvSpPr>
            <p:nvPr/>
          </p:nvSpPr>
          <p:spPr bwMode="auto">
            <a:xfrm>
              <a:off x="2006221" y="2072645"/>
              <a:ext cx="11882391" cy="1261964"/>
            </a:xfrm>
            <a:prstGeom prst="roundRect">
              <a:avLst>
                <a:gd name="adj" fmla="val 3139"/>
              </a:avLst>
            </a:prstGeom>
            <a:grpFill/>
            <a:ln w="12700">
              <a:solidFill>
                <a:srgbClr val="0E8146"/>
              </a:solidFill>
              <a:bevel/>
              <a:headEnd/>
              <a:tailEnd/>
            </a:ln>
            <a:ex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dirty="0">
                <a:solidFill>
                  <a:srgbClr val="FFFFFF"/>
                </a:solidFill>
              </a:endParaRPr>
            </a:p>
          </p:txBody>
        </p:sp>
        <p:pic>
          <p:nvPicPr>
            <p:cNvPr id="10" name="图片 1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193835" y="2093448"/>
              <a:ext cx="2084351" cy="2333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矩形 10"/>
          <p:cNvSpPr/>
          <p:nvPr/>
        </p:nvSpPr>
        <p:spPr>
          <a:xfrm>
            <a:off x="986166" y="3101053"/>
            <a:ext cx="469130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&lt;?</a:t>
            </a:r>
            <a:r>
              <a:rPr lang="en-US" altLang="zh-CN" sz="2000" spc="300" dirty="0" err="1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php</a:t>
            </a:r>
            <a:endParaRPr lang="en-US" altLang="zh-CN" sz="2000" spc="300" dirty="0">
              <a:solidFill>
                <a:srgbClr val="FF0000"/>
              </a:solidFill>
              <a:latin typeface="+mn-lt"/>
              <a:cs typeface="Courier New" panose="02070309020205020404" pitchFamily="49" charset="0"/>
            </a:endParaRP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00FF"/>
                </a:solidFill>
                <a:cs typeface="Courier New" panose="02070309020205020404" pitchFamily="49" charset="0"/>
              </a:rPr>
              <a:t>$A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=</a:t>
            </a:r>
            <a:r>
              <a:rPr lang="en-US" altLang="zh-CN" sz="2000" spc="300" dirty="0" smtClean="0">
                <a:solidFill>
                  <a:srgbClr val="00FF00"/>
                </a:solidFill>
                <a:cs typeface="Courier New" panose="02070309020205020404" pitchFamily="49" charset="0"/>
              </a:rPr>
              <a:t>“God Had to Be Fair”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;</a:t>
            </a: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>
                <a:solidFill>
                  <a:srgbClr val="FF00FF"/>
                </a:solidFill>
                <a:cs typeface="Courier New" panose="02070309020205020404" pitchFamily="49" charset="0"/>
              </a:rPr>
              <a:t>$</a:t>
            </a:r>
            <a:r>
              <a:rPr lang="en-US" altLang="zh-CN" sz="2000" spc="300" dirty="0" smtClean="0">
                <a:solidFill>
                  <a:srgbClr val="FF00FF"/>
                </a:solidFill>
                <a:cs typeface="Courier New" panose="02070309020205020404" pitchFamily="49" charset="0"/>
              </a:rPr>
              <a:t>B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=array(</a:t>
            </a:r>
            <a:r>
              <a:rPr lang="en-US" altLang="zh-CN" sz="2000" spc="300" dirty="0" smtClean="0">
                <a:solidFill>
                  <a:srgbClr val="00FF00"/>
                </a:solidFill>
                <a:cs typeface="Courier New" panose="02070309020205020404" pitchFamily="49" charset="0"/>
              </a:rPr>
              <a:t>“</a:t>
            </a:r>
            <a:r>
              <a:rPr lang="en-US" altLang="zh-CN" sz="2000" spc="300" dirty="0" err="1" smtClean="0">
                <a:solidFill>
                  <a:srgbClr val="00FF00"/>
                </a:solidFill>
                <a:cs typeface="Courier New" panose="02070309020205020404" pitchFamily="49" charset="0"/>
              </a:rPr>
              <a:t>o”</a:t>
            </a:r>
            <a:r>
              <a:rPr lang="en-US" altLang="zh-CN" sz="2000" spc="300" dirty="0" err="1" smtClean="0">
                <a:solidFill>
                  <a:schemeClr val="bg1"/>
                </a:solidFill>
                <a:cs typeface="Courier New" panose="02070309020205020404" pitchFamily="49" charset="0"/>
              </a:rPr>
              <a:t>,</a:t>
            </a:r>
            <a:r>
              <a:rPr lang="en-US" altLang="zh-CN" sz="2000" spc="300" dirty="0" err="1" smtClean="0">
                <a:solidFill>
                  <a:srgbClr val="00FF00"/>
                </a:solidFill>
                <a:cs typeface="Courier New" panose="02070309020205020404" pitchFamily="49" charset="0"/>
              </a:rPr>
              <a:t>”e</a:t>
            </a:r>
            <a:r>
              <a:rPr lang="en-US" altLang="zh-CN" sz="2000" spc="300" dirty="0" smtClean="0">
                <a:solidFill>
                  <a:srgbClr val="00FF00"/>
                </a:solidFill>
                <a:cs typeface="Courier New" panose="02070309020205020404" pitchFamily="49" charset="0"/>
              </a:rPr>
              <a:t>”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,</a:t>
            </a:r>
            <a:r>
              <a:rPr lang="en-US" altLang="zh-CN" sz="2000" spc="300" dirty="0" smtClean="0">
                <a:solidFill>
                  <a:srgbClr val="00FF00"/>
                </a:solidFill>
                <a:cs typeface="Courier New" panose="02070309020205020404" pitchFamily="49" charset="0"/>
              </a:rPr>
              <a:t>” ”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);</a:t>
            </a: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00FF"/>
                </a:solidFill>
                <a:cs typeface="Courier New" panose="02070309020205020404" pitchFamily="49" charset="0"/>
              </a:rPr>
              <a:t>$C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=array(</a:t>
            </a:r>
            <a:r>
              <a:rPr lang="en-US" altLang="zh-CN" sz="2000" spc="300" dirty="0" smtClean="0">
                <a:solidFill>
                  <a:srgbClr val="00FF00"/>
                </a:solidFill>
                <a:cs typeface="Courier New" panose="02070309020205020404" pitchFamily="49" charset="0"/>
              </a:rPr>
              <a:t>“</a:t>
            </a:r>
            <a:r>
              <a:rPr lang="en-US" altLang="zh-CN" sz="2000" spc="300" dirty="0" err="1" smtClean="0">
                <a:solidFill>
                  <a:srgbClr val="00FF00"/>
                </a:solidFill>
                <a:cs typeface="Courier New" panose="02070309020205020404" pitchFamily="49" charset="0"/>
              </a:rPr>
              <a:t>a”</a:t>
            </a:r>
            <a:r>
              <a:rPr lang="en-US" altLang="zh-CN" sz="2000" spc="300" dirty="0" err="1" smtClean="0">
                <a:solidFill>
                  <a:schemeClr val="bg1"/>
                </a:solidFill>
                <a:cs typeface="Courier New" panose="02070309020205020404" pitchFamily="49" charset="0"/>
              </a:rPr>
              <a:t>,</a:t>
            </a:r>
            <a:r>
              <a:rPr lang="en-US" altLang="zh-CN" sz="2000" spc="300" dirty="0" err="1" smtClean="0">
                <a:solidFill>
                  <a:srgbClr val="00FF00"/>
                </a:solidFill>
                <a:cs typeface="Courier New" panose="02070309020205020404" pitchFamily="49" charset="0"/>
              </a:rPr>
              <a:t>”a</a:t>
            </a:r>
            <a:r>
              <a:rPr lang="en-US" altLang="zh-CN" sz="2000" spc="300" dirty="0" smtClean="0">
                <a:solidFill>
                  <a:srgbClr val="00FF00"/>
                </a:solidFill>
                <a:cs typeface="Courier New" panose="02070309020205020404" pitchFamily="49" charset="0"/>
              </a:rPr>
              <a:t>”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,</a:t>
            </a:r>
            <a:r>
              <a:rPr lang="en-US" altLang="zh-CN" sz="2000" spc="300" dirty="0" smtClean="0">
                <a:solidFill>
                  <a:srgbClr val="00FF00"/>
                </a:solidFill>
                <a:cs typeface="Courier New" panose="02070309020205020404" pitchFamily="49" charset="0"/>
              </a:rPr>
              <a:t>”-”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);</a:t>
            </a: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00FF"/>
                </a:solidFill>
                <a:cs typeface="Courier New" panose="02070309020205020404" pitchFamily="49" charset="0"/>
              </a:rPr>
              <a:t>echo</a:t>
            </a:r>
            <a:r>
              <a:rPr lang="en-US" altLang="zh-CN" sz="2000" spc="300" dirty="0" smtClean="0">
                <a:solidFill>
                  <a:schemeClr val="accent6"/>
                </a:solidFill>
                <a:cs typeface="Courier New" panose="02070309020205020404" pitchFamily="49" charset="0"/>
              </a:rPr>
              <a:t> str_replace(</a:t>
            </a:r>
            <a:r>
              <a:rPr lang="en-US" altLang="zh-CN" sz="2000" spc="300" dirty="0">
                <a:solidFill>
                  <a:srgbClr val="FF00FF"/>
                </a:solidFill>
                <a:cs typeface="Courier New" panose="02070309020205020404" pitchFamily="49" charset="0"/>
              </a:rPr>
              <a:t>$B</a:t>
            </a:r>
            <a:r>
              <a:rPr lang="en-US" altLang="zh-CN" sz="2000" spc="300" dirty="0" smtClean="0">
                <a:solidFill>
                  <a:schemeClr val="accent6"/>
                </a:solidFill>
                <a:cs typeface="Courier New" panose="02070309020205020404" pitchFamily="49" charset="0"/>
              </a:rPr>
              <a:t>,</a:t>
            </a:r>
            <a:r>
              <a:rPr lang="en-US" altLang="zh-CN" sz="2000" spc="300" dirty="0" smtClean="0">
                <a:solidFill>
                  <a:srgbClr val="FF0000"/>
                </a:solidFill>
                <a:cs typeface="Courier New" panose="02070309020205020404" pitchFamily="49" charset="0"/>
              </a:rPr>
              <a:t> </a:t>
            </a:r>
            <a:r>
              <a:rPr lang="en-US" altLang="zh-CN" sz="2000" spc="300" dirty="0">
                <a:solidFill>
                  <a:srgbClr val="FF00FF"/>
                </a:solidFill>
                <a:cs typeface="Courier New" panose="02070309020205020404" pitchFamily="49" charset="0"/>
              </a:rPr>
              <a:t>$C</a:t>
            </a:r>
            <a:r>
              <a:rPr lang="en-US" altLang="zh-CN" sz="2000" spc="300" dirty="0" smtClean="0">
                <a:solidFill>
                  <a:schemeClr val="accent6"/>
                </a:solidFill>
                <a:cs typeface="Courier New" panose="02070309020205020404" pitchFamily="49" charset="0"/>
              </a:rPr>
              <a:t>,</a:t>
            </a:r>
            <a:r>
              <a:rPr lang="en-US" altLang="zh-CN" sz="2000" spc="300" dirty="0" smtClean="0">
                <a:solidFill>
                  <a:srgbClr val="FF00FF"/>
                </a:solidFill>
                <a:cs typeface="Courier New" panose="02070309020205020404" pitchFamily="49" charset="0"/>
              </a:rPr>
              <a:t>$A</a:t>
            </a:r>
            <a:r>
              <a:rPr lang="en-US" altLang="zh-CN" sz="2000" spc="300" dirty="0" smtClean="0">
                <a:solidFill>
                  <a:srgbClr val="00B0F0"/>
                </a:solidFill>
                <a:cs typeface="Courier New" panose="02070309020205020404" pitchFamily="49" charset="0"/>
              </a:rPr>
              <a:t>)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;</a:t>
            </a: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?&gt;</a:t>
            </a:r>
            <a:endParaRPr lang="en-US" altLang="zh-CN" sz="2000" spc="300" dirty="0">
              <a:solidFill>
                <a:srgbClr val="FF0000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07626" y="2523583"/>
            <a:ext cx="559558" cy="468000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sz="2400" dirty="0" smtClean="0"/>
              <a:t>$A</a:t>
            </a:r>
            <a:endParaRPr lang="zh-CN" altLang="en-US" sz="2400" dirty="0"/>
          </a:p>
        </p:txBody>
      </p:sp>
      <p:sp>
        <p:nvSpPr>
          <p:cNvPr id="20" name="文本框 19"/>
          <p:cNvSpPr txBox="1"/>
          <p:nvPr/>
        </p:nvSpPr>
        <p:spPr>
          <a:xfrm>
            <a:off x="6407623" y="3516960"/>
            <a:ext cx="559558" cy="468000"/>
          </a:xfrm>
          <a:prstGeom prst="rect">
            <a:avLst/>
          </a:prstGeom>
          <a:ln/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sz="2400" dirty="0" smtClean="0"/>
              <a:t>$B</a:t>
            </a:r>
            <a:endParaRPr lang="zh-CN" altLang="en-US" sz="2400" dirty="0"/>
          </a:p>
        </p:txBody>
      </p:sp>
      <p:sp>
        <p:nvSpPr>
          <p:cNvPr id="21" name="文本框 20"/>
          <p:cNvSpPr txBox="1"/>
          <p:nvPr/>
        </p:nvSpPr>
        <p:spPr>
          <a:xfrm>
            <a:off x="6967182" y="3516960"/>
            <a:ext cx="593680" cy="46166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sz="2400" dirty="0"/>
              <a:t>o</a:t>
            </a:r>
            <a:endParaRPr lang="zh-CN" altLang="en-US" sz="2400" dirty="0"/>
          </a:p>
        </p:txBody>
      </p:sp>
      <p:sp>
        <p:nvSpPr>
          <p:cNvPr id="22" name="文本框 21"/>
          <p:cNvSpPr txBox="1"/>
          <p:nvPr/>
        </p:nvSpPr>
        <p:spPr>
          <a:xfrm>
            <a:off x="7560862" y="3516960"/>
            <a:ext cx="593680" cy="46166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sz="2400" dirty="0" smtClean="0"/>
              <a:t>e</a:t>
            </a:r>
            <a:endParaRPr lang="zh-CN" altLang="en-US" sz="2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8154542" y="3516960"/>
            <a:ext cx="593680" cy="46166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sz="2400" dirty="0" smtClean="0"/>
              <a:t> 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6967184" y="2534780"/>
            <a:ext cx="4221027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zh-CN" sz="2400" spc="600" dirty="0" smtClean="0"/>
              <a:t>God Had to Be Fair</a:t>
            </a:r>
            <a:endParaRPr lang="zh-CN" altLang="en-US" sz="2400" spc="600" dirty="0"/>
          </a:p>
        </p:txBody>
      </p:sp>
      <p:sp>
        <p:nvSpPr>
          <p:cNvPr id="49" name="文本框 48"/>
          <p:cNvSpPr txBox="1"/>
          <p:nvPr/>
        </p:nvSpPr>
        <p:spPr>
          <a:xfrm>
            <a:off x="6967183" y="2541115"/>
            <a:ext cx="4221027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zh-CN" sz="2400" spc="600" dirty="0" smtClean="0"/>
              <a:t>G</a:t>
            </a:r>
            <a:r>
              <a:rPr lang="en-US" altLang="zh-CN" sz="2400" spc="600" dirty="0" smtClean="0">
                <a:solidFill>
                  <a:srgbClr val="FF0000"/>
                </a:solidFill>
              </a:rPr>
              <a:t>o</a:t>
            </a:r>
            <a:r>
              <a:rPr lang="en-US" altLang="zh-CN" sz="2400" spc="600" dirty="0" smtClean="0"/>
              <a:t>d Had t</a:t>
            </a:r>
            <a:r>
              <a:rPr lang="en-US" altLang="zh-CN" sz="2400" spc="600" dirty="0" smtClean="0">
                <a:solidFill>
                  <a:srgbClr val="FF0000"/>
                </a:solidFill>
              </a:rPr>
              <a:t>o</a:t>
            </a:r>
            <a:r>
              <a:rPr lang="en-US" altLang="zh-CN" sz="2400" spc="600" dirty="0" smtClean="0"/>
              <a:t> Be Fair</a:t>
            </a:r>
            <a:endParaRPr lang="zh-CN" altLang="en-US" sz="2400" spc="600" dirty="0"/>
          </a:p>
        </p:txBody>
      </p:sp>
      <p:sp>
        <p:nvSpPr>
          <p:cNvPr id="50" name="文本框 49"/>
          <p:cNvSpPr txBox="1"/>
          <p:nvPr/>
        </p:nvSpPr>
        <p:spPr>
          <a:xfrm>
            <a:off x="6967183" y="2534779"/>
            <a:ext cx="4221027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zh-CN" sz="2400" spc="600" dirty="0" smtClean="0"/>
              <a:t>G</a:t>
            </a:r>
            <a:r>
              <a:rPr lang="en-US" altLang="zh-CN" sz="2400" spc="600" dirty="0" smtClean="0">
                <a:solidFill>
                  <a:srgbClr val="FF0000"/>
                </a:solidFill>
              </a:rPr>
              <a:t>o</a:t>
            </a:r>
            <a:r>
              <a:rPr lang="en-US" altLang="zh-CN" sz="2400" spc="600" dirty="0" smtClean="0"/>
              <a:t>d Had t</a:t>
            </a:r>
            <a:r>
              <a:rPr lang="en-US" altLang="zh-CN" sz="2400" spc="600" dirty="0" smtClean="0">
                <a:solidFill>
                  <a:srgbClr val="FF0000"/>
                </a:solidFill>
              </a:rPr>
              <a:t>o</a:t>
            </a:r>
            <a:r>
              <a:rPr lang="en-US" altLang="zh-CN" sz="2400" spc="600" dirty="0" smtClean="0"/>
              <a:t> B</a:t>
            </a:r>
            <a:r>
              <a:rPr lang="en-US" altLang="zh-CN" sz="2400" spc="600" dirty="0" smtClean="0">
                <a:solidFill>
                  <a:srgbClr val="0070C0"/>
                </a:solidFill>
              </a:rPr>
              <a:t>e</a:t>
            </a:r>
            <a:r>
              <a:rPr lang="en-US" altLang="zh-CN" sz="2400" spc="600" dirty="0" smtClean="0"/>
              <a:t> Fair</a:t>
            </a:r>
            <a:endParaRPr lang="zh-CN" altLang="en-US" sz="2400" spc="600" dirty="0"/>
          </a:p>
        </p:txBody>
      </p:sp>
      <p:sp>
        <p:nvSpPr>
          <p:cNvPr id="51" name="文本框 50"/>
          <p:cNvSpPr txBox="1"/>
          <p:nvPr/>
        </p:nvSpPr>
        <p:spPr>
          <a:xfrm>
            <a:off x="6967182" y="2542699"/>
            <a:ext cx="4221027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zh-CN" sz="2400" spc="600" dirty="0" smtClean="0"/>
              <a:t>G</a:t>
            </a:r>
            <a:r>
              <a:rPr lang="en-US" altLang="zh-CN" sz="2400" spc="600" dirty="0" smtClean="0">
                <a:solidFill>
                  <a:srgbClr val="FF0000"/>
                </a:solidFill>
              </a:rPr>
              <a:t>o</a:t>
            </a:r>
            <a:r>
              <a:rPr lang="en-US" altLang="zh-CN" sz="2400" spc="600" dirty="0" smtClean="0"/>
              <a:t>d</a:t>
            </a:r>
            <a:r>
              <a:rPr lang="en-US" altLang="zh-CN" sz="2400" u="sng" spc="600" dirty="0" smtClean="0">
                <a:solidFill>
                  <a:srgbClr val="AD15AB"/>
                </a:solidFill>
              </a:rPr>
              <a:t> </a:t>
            </a:r>
            <a:r>
              <a:rPr lang="en-US" altLang="zh-CN" sz="2400" spc="600" dirty="0" smtClean="0"/>
              <a:t>Had</a:t>
            </a:r>
            <a:r>
              <a:rPr lang="en-US" altLang="zh-CN" sz="2400" u="sng" spc="600" dirty="0" smtClean="0">
                <a:solidFill>
                  <a:srgbClr val="AD15AB"/>
                </a:solidFill>
              </a:rPr>
              <a:t> </a:t>
            </a:r>
            <a:r>
              <a:rPr lang="en-US" altLang="zh-CN" sz="2400" spc="600" dirty="0" smtClean="0"/>
              <a:t>t</a:t>
            </a:r>
            <a:r>
              <a:rPr lang="en-US" altLang="zh-CN" sz="2400" spc="600" dirty="0" smtClean="0">
                <a:solidFill>
                  <a:srgbClr val="FF0000"/>
                </a:solidFill>
              </a:rPr>
              <a:t>o</a:t>
            </a:r>
            <a:r>
              <a:rPr lang="en-US" altLang="zh-CN" sz="2400" u="sng" spc="600" dirty="0" smtClean="0">
                <a:solidFill>
                  <a:srgbClr val="AD15AB"/>
                </a:solidFill>
              </a:rPr>
              <a:t> </a:t>
            </a:r>
            <a:r>
              <a:rPr lang="en-US" altLang="zh-CN" sz="2400" spc="600" dirty="0" smtClean="0"/>
              <a:t>B</a:t>
            </a:r>
            <a:r>
              <a:rPr lang="en-US" altLang="zh-CN" sz="2400" spc="600" dirty="0" smtClean="0">
                <a:solidFill>
                  <a:srgbClr val="0070C0"/>
                </a:solidFill>
              </a:rPr>
              <a:t>e</a:t>
            </a:r>
            <a:r>
              <a:rPr lang="en-US" altLang="zh-CN" sz="2400" u="sng" spc="600" dirty="0" smtClean="0">
                <a:solidFill>
                  <a:srgbClr val="AD15AB"/>
                </a:solidFill>
              </a:rPr>
              <a:t> </a:t>
            </a:r>
            <a:r>
              <a:rPr lang="en-US" altLang="zh-CN" sz="2400" spc="600" dirty="0" smtClean="0"/>
              <a:t>Fair</a:t>
            </a:r>
            <a:endParaRPr lang="zh-CN" altLang="en-US" sz="2400" spc="600" dirty="0"/>
          </a:p>
        </p:txBody>
      </p:sp>
      <p:sp>
        <p:nvSpPr>
          <p:cNvPr id="52" name="文本框 51"/>
          <p:cNvSpPr txBox="1"/>
          <p:nvPr/>
        </p:nvSpPr>
        <p:spPr>
          <a:xfrm>
            <a:off x="6967182" y="2536363"/>
            <a:ext cx="4636206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sz="2400" spc="600" dirty="0" smtClean="0"/>
              <a:t>G</a:t>
            </a:r>
            <a:r>
              <a:rPr lang="en-US" altLang="zh-CN" sz="2400" spc="600" dirty="0" smtClean="0">
                <a:solidFill>
                  <a:srgbClr val="FF0000"/>
                </a:solidFill>
              </a:rPr>
              <a:t>a</a:t>
            </a:r>
            <a:r>
              <a:rPr lang="en-US" altLang="zh-CN" sz="2400" spc="600" dirty="0" smtClean="0"/>
              <a:t>d</a:t>
            </a:r>
            <a:r>
              <a:rPr lang="en-US" altLang="zh-CN" sz="2400" spc="600" dirty="0" smtClean="0">
                <a:solidFill>
                  <a:srgbClr val="AD15AB"/>
                </a:solidFill>
              </a:rPr>
              <a:t>-</a:t>
            </a:r>
            <a:r>
              <a:rPr lang="en-US" altLang="zh-CN" sz="2400" spc="600" dirty="0" smtClean="0"/>
              <a:t>Had</a:t>
            </a:r>
            <a:r>
              <a:rPr lang="en-US" altLang="zh-CN" sz="2400" spc="600" dirty="0" smtClean="0">
                <a:solidFill>
                  <a:srgbClr val="AD15AB"/>
                </a:solidFill>
              </a:rPr>
              <a:t>-</a:t>
            </a:r>
            <a:r>
              <a:rPr lang="en-US" altLang="zh-CN" sz="2400" spc="600" dirty="0" smtClean="0"/>
              <a:t>t</a:t>
            </a:r>
            <a:r>
              <a:rPr lang="en-US" altLang="zh-CN" sz="2400" spc="600" dirty="0" smtClean="0">
                <a:solidFill>
                  <a:srgbClr val="FF0000"/>
                </a:solidFill>
              </a:rPr>
              <a:t>a</a:t>
            </a:r>
            <a:r>
              <a:rPr lang="en-US" altLang="zh-CN" sz="2400" spc="600" dirty="0" smtClean="0">
                <a:solidFill>
                  <a:srgbClr val="AD15AB"/>
                </a:solidFill>
              </a:rPr>
              <a:t>-</a:t>
            </a:r>
            <a:r>
              <a:rPr lang="en-US" altLang="zh-CN" sz="2400" spc="600" dirty="0" smtClean="0"/>
              <a:t>B</a:t>
            </a:r>
            <a:r>
              <a:rPr lang="en-US" altLang="zh-CN" sz="2400" spc="600" dirty="0" smtClean="0">
                <a:solidFill>
                  <a:srgbClr val="0070C0"/>
                </a:solidFill>
              </a:rPr>
              <a:t>a</a:t>
            </a:r>
            <a:r>
              <a:rPr lang="en-US" altLang="zh-CN" sz="2400" spc="600" dirty="0" smtClean="0">
                <a:solidFill>
                  <a:srgbClr val="AD15AB"/>
                </a:solidFill>
              </a:rPr>
              <a:t>-</a:t>
            </a:r>
            <a:r>
              <a:rPr lang="en-US" altLang="zh-CN" sz="2400" spc="600" dirty="0" smtClean="0"/>
              <a:t>Fair</a:t>
            </a:r>
            <a:endParaRPr lang="zh-CN" altLang="en-US" sz="2400" spc="600" dirty="0"/>
          </a:p>
        </p:txBody>
      </p:sp>
      <p:sp>
        <p:nvSpPr>
          <p:cNvPr id="24" name="文本框 23"/>
          <p:cNvSpPr txBox="1"/>
          <p:nvPr/>
        </p:nvSpPr>
        <p:spPr>
          <a:xfrm>
            <a:off x="6373502" y="4495320"/>
            <a:ext cx="593679" cy="461665"/>
          </a:xfrm>
          <a:prstGeom prst="rect">
            <a:avLst/>
          </a:prstGeom>
          <a:solidFill>
            <a:srgbClr val="0E8146"/>
          </a:solidFill>
          <a:ln w="28575">
            <a:solidFill>
              <a:schemeClr val="accent2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sz="2400" dirty="0" smtClean="0"/>
              <a:t>$C</a:t>
            </a:r>
            <a:endParaRPr lang="zh-CN" altLang="en-US" sz="2400" dirty="0"/>
          </a:p>
        </p:txBody>
      </p:sp>
      <p:sp>
        <p:nvSpPr>
          <p:cNvPr id="25" name="文本框 24"/>
          <p:cNvSpPr txBox="1"/>
          <p:nvPr/>
        </p:nvSpPr>
        <p:spPr>
          <a:xfrm>
            <a:off x="6967182" y="4492152"/>
            <a:ext cx="59368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sz="2400" dirty="0" smtClean="0"/>
              <a:t>a</a:t>
            </a:r>
            <a:endParaRPr lang="zh-CN" altLang="en-US" sz="2400" dirty="0"/>
          </a:p>
        </p:txBody>
      </p:sp>
      <p:sp>
        <p:nvSpPr>
          <p:cNvPr id="26" name="文本框 25"/>
          <p:cNvSpPr txBox="1"/>
          <p:nvPr/>
        </p:nvSpPr>
        <p:spPr>
          <a:xfrm>
            <a:off x="7560862" y="4492152"/>
            <a:ext cx="59368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sz="2400" dirty="0" smtClean="0"/>
              <a:t>a</a:t>
            </a:r>
            <a:endParaRPr lang="zh-CN" altLang="en-US" sz="2400" dirty="0"/>
          </a:p>
        </p:txBody>
      </p:sp>
      <p:sp>
        <p:nvSpPr>
          <p:cNvPr id="27" name="文本框 26"/>
          <p:cNvSpPr txBox="1"/>
          <p:nvPr/>
        </p:nvSpPr>
        <p:spPr>
          <a:xfrm>
            <a:off x="8154542" y="4492152"/>
            <a:ext cx="59368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sz="2400" dirty="0" smtClean="0"/>
              <a:t>-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156704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0"/>
                            </p:stCondLst>
                            <p:childTnLst>
                              <p:par>
                                <p:cTn id="77" presetID="27" presetClass="emph" presetSubtype="0" repeatCount="3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250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9" dur="250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0" dur="250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250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1C3F9"/>
                                      </p:to>
                                    </p:animClr>
                                    <p:set>
                                      <p:cBhvr>
                                        <p:cTn id="8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1C3F9"/>
                                      </p:to>
                                    </p:animClr>
                                    <p:set>
                                      <p:cBhvr>
                                        <p:cTn id="9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500"/>
                            </p:stCondLst>
                            <p:childTnLst>
                              <p:par>
                                <p:cTn id="97" presetID="27" presetClass="emph" presetSubtype="0" repeatCount="3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8" dur="250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9" dur="250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0" dur="250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250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D15AB"/>
                                      </p:to>
                                    </p:animClr>
                                    <p:set>
                                      <p:cBhvr>
                                        <p:cTn id="10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D15AB"/>
                                      </p:to>
                                    </p:animClr>
                                    <p:set>
                                      <p:cBhvr>
                                        <p:cTn id="11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17" presetID="27" presetClass="emph" presetSubtype="0" repeatCount="3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8" dur="250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9" dur="250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0" dur="250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250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7" presetClass="emph" presetSubtype="0" repeatCount="3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9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0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1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" grpId="0" animBg="1"/>
      <p:bldP spid="20" grpId="0" animBg="1"/>
      <p:bldP spid="21" grpId="0" animBg="1"/>
      <p:bldP spid="22" grpId="0" animBg="1"/>
      <p:bldP spid="23" grpId="0" animBg="1"/>
      <p:bldP spid="5" grpId="0" build="allAtOnce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24" grpId="0" animBg="1"/>
      <p:bldP spid="25" grpId="0" animBg="1"/>
      <p:bldP spid="26" grpId="0" animBg="1"/>
      <p:bldP spid="2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9695849" y="200220"/>
            <a:ext cx="18517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字符串处理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1470" y="132874"/>
            <a:ext cx="3852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6.3.4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、字符串替换函数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矩形 33"/>
          <p:cNvSpPr>
            <a:spLocks noChangeArrowheads="1"/>
          </p:cNvSpPr>
          <p:nvPr/>
        </p:nvSpPr>
        <p:spPr bwMode="auto">
          <a:xfrm>
            <a:off x="543119" y="1465372"/>
            <a:ext cx="11004519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zh-CN" sz="2400" dirty="0" err="1">
                <a:latin typeface="宋体" panose="02010600030101010101" pitchFamily="2" charset="-122"/>
              </a:rPr>
              <a:t>substr_replace</a:t>
            </a:r>
            <a:r>
              <a:rPr lang="en-US" altLang="zh-CN" sz="2400" dirty="0">
                <a:latin typeface="宋体" panose="02010600030101010101" pitchFamily="2" charset="-122"/>
              </a:rPr>
              <a:t>()</a:t>
            </a:r>
            <a:r>
              <a:rPr lang="zh-CN" altLang="en-US" sz="2400" dirty="0">
                <a:latin typeface="宋体" panose="02010600030101010101" pitchFamily="2" charset="-122"/>
              </a:rPr>
              <a:t>函数用于将指定范围内的字符串替换为另外的字符串。其语法格式如下：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b="1" dirty="0" err="1">
                <a:solidFill>
                  <a:srgbClr val="FF0000"/>
                </a:solidFill>
                <a:latin typeface="宋体" panose="02010600030101010101" pitchFamily="2" charset="-122"/>
              </a:rPr>
              <a:t>substr_replace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400" b="1" dirty="0" err="1">
                <a:solidFill>
                  <a:schemeClr val="accent2"/>
                </a:solidFill>
                <a:latin typeface="宋体" panose="02010600030101010101" pitchFamily="2" charset="-122"/>
              </a:rPr>
              <a:t>source_string</a:t>
            </a:r>
            <a:r>
              <a:rPr lang="en-US" altLang="zh-CN" sz="2400" b="1" dirty="0" err="1">
                <a:solidFill>
                  <a:srgbClr val="FF0000"/>
                </a:solidFill>
                <a:latin typeface="宋体" panose="02010600030101010101" pitchFamily="2" charset="-122"/>
              </a:rPr>
              <a:t>,</a:t>
            </a:r>
            <a:r>
              <a:rPr lang="en-US" altLang="zh-CN" sz="2400" b="1" dirty="0" err="1">
                <a:solidFill>
                  <a:srgbClr val="AD15AB"/>
                </a:solidFill>
                <a:latin typeface="宋体" panose="02010600030101010101" pitchFamily="2" charset="-122"/>
              </a:rPr>
              <a:t>by_string</a:t>
            </a:r>
            <a:r>
              <a:rPr lang="en-US" altLang="zh-CN" sz="2400" b="1" dirty="0" err="1">
                <a:solidFill>
                  <a:srgbClr val="FF0000"/>
                </a:solidFill>
                <a:latin typeface="宋体" panose="02010600030101010101" pitchFamily="2" charset="-122"/>
              </a:rPr>
              <a:t>,</a:t>
            </a:r>
            <a:r>
              <a:rPr lang="en-US" altLang="zh-CN" sz="2400" b="1" dirty="0" err="1">
                <a:solidFill>
                  <a:srgbClr val="0070C0"/>
                </a:solidFill>
                <a:latin typeface="宋体" panose="02010600030101010101" pitchFamily="2" charset="-122"/>
              </a:rPr>
              <a:t>start_index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,</a:t>
            </a:r>
            <a:r>
              <a:rPr lang="en-US" altLang="zh-CN" sz="2400" b="1" dirty="0">
                <a:solidFill>
                  <a:srgbClr val="006600"/>
                </a:solidFill>
                <a:latin typeface="宋体" panose="02010600030101010101" pitchFamily="2" charset="-122"/>
              </a:rPr>
              <a:t>[length]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)</a:t>
            </a:r>
          </a:p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err="1" smtClean="0">
                <a:latin typeface="宋体" panose="02010600030101010101" pitchFamily="2" charset="-122"/>
              </a:rPr>
              <a:t>source_string</a:t>
            </a:r>
            <a:r>
              <a:rPr lang="zh-CN" altLang="en-US" sz="2400" dirty="0">
                <a:latin typeface="宋体" panose="02010600030101010101" pitchFamily="2" charset="-122"/>
              </a:rPr>
              <a:t>表示原始的字符串内容或字符串变量；</a:t>
            </a:r>
          </a:p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err="1">
                <a:latin typeface="宋体" panose="02010600030101010101" pitchFamily="2" charset="-122"/>
              </a:rPr>
              <a:t>by_string</a:t>
            </a:r>
            <a:r>
              <a:rPr lang="zh-CN" altLang="en-US" sz="2400" dirty="0">
                <a:latin typeface="宋体" panose="02010600030101010101" pitchFamily="2" charset="-122"/>
              </a:rPr>
              <a:t>表示要替换的目标字符串；</a:t>
            </a:r>
          </a:p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err="1">
                <a:latin typeface="宋体" panose="02010600030101010101" pitchFamily="2" charset="-122"/>
              </a:rPr>
              <a:t>start_index</a:t>
            </a:r>
            <a:r>
              <a:rPr lang="zh-CN" altLang="en-US" sz="2400" dirty="0">
                <a:latin typeface="宋体" panose="02010600030101010101" pitchFamily="2" charset="-122"/>
              </a:rPr>
              <a:t>表示从字符串的哪个位置开始替换</a:t>
            </a:r>
            <a:r>
              <a:rPr lang="en-US" altLang="zh-CN" sz="2400" dirty="0">
                <a:latin typeface="宋体" panose="02010600030101010101" pitchFamily="2" charset="-122"/>
              </a:rPr>
              <a:t>,</a:t>
            </a:r>
            <a:r>
              <a:rPr lang="zh-CN" altLang="en-US" sz="2400" dirty="0">
                <a:latin typeface="宋体" panose="02010600030101010101" pitchFamily="2" charset="-122"/>
              </a:rPr>
              <a:t>默认值是从首字符开始，如果是负数</a:t>
            </a:r>
            <a:r>
              <a:rPr lang="en-US" altLang="zh-CN" sz="2400" dirty="0">
                <a:latin typeface="宋体" panose="02010600030101010101" pitchFamily="2" charset="-122"/>
              </a:rPr>
              <a:t>N</a:t>
            </a:r>
            <a:r>
              <a:rPr lang="zh-CN" altLang="en-US" sz="2400" dirty="0">
                <a:latin typeface="宋体" panose="02010600030101010101" pitchFamily="2" charset="-122"/>
              </a:rPr>
              <a:t>，即从字符串的尾部倒数第</a:t>
            </a:r>
            <a:r>
              <a:rPr lang="en-US" altLang="zh-CN" sz="2400" dirty="0">
                <a:latin typeface="宋体" panose="02010600030101010101" pitchFamily="2" charset="-122"/>
              </a:rPr>
              <a:t>N</a:t>
            </a:r>
            <a:r>
              <a:rPr lang="zh-CN" altLang="en-US" sz="2400" dirty="0">
                <a:latin typeface="宋体" panose="02010600030101010101" pitchFamily="2" charset="-122"/>
              </a:rPr>
              <a:t>个字符开始。</a:t>
            </a:r>
          </a:p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宋体" panose="02010600030101010101" pitchFamily="2" charset="-122"/>
              </a:rPr>
              <a:t>[length]</a:t>
            </a:r>
            <a:r>
              <a:rPr lang="zh-CN" altLang="en-US" sz="2400" dirty="0">
                <a:latin typeface="宋体" panose="02010600030101010101" pitchFamily="2" charset="-122"/>
              </a:rPr>
              <a:t>是可选参数，表示参与替换操作的长度，默认是整个原始字符串的长度。</a:t>
            </a:r>
            <a:r>
              <a:rPr lang="en-US" altLang="zh-CN" sz="2400" dirty="0">
                <a:latin typeface="宋体" panose="02010600030101010101" pitchFamily="2" charset="-122"/>
              </a:rPr>
              <a:t>0</a:t>
            </a:r>
            <a:r>
              <a:rPr lang="zh-CN" altLang="en-US" sz="2400" dirty="0">
                <a:latin typeface="宋体" panose="02010600030101010101" pitchFamily="2" charset="-122"/>
              </a:rPr>
              <a:t>表示“目标字符”被插入到原始字符串前面。</a:t>
            </a:r>
          </a:p>
        </p:txBody>
      </p:sp>
      <p:sp>
        <p:nvSpPr>
          <p:cNvPr id="3" name="矩形 2"/>
          <p:cNvSpPr/>
          <p:nvPr/>
        </p:nvSpPr>
        <p:spPr>
          <a:xfrm>
            <a:off x="543119" y="862323"/>
            <a:ext cx="3278254" cy="55399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en-US" altLang="zh-CN" sz="2000" b="1" spc="300" dirty="0" smtClean="0">
                <a:solidFill>
                  <a:schemeClr val="bg1"/>
                </a:solidFill>
              </a:rPr>
              <a:t>2</a:t>
            </a:r>
            <a:r>
              <a:rPr lang="zh-CN" altLang="en-US" sz="2000" b="1" spc="300" dirty="0" smtClean="0">
                <a:solidFill>
                  <a:schemeClr val="bg1"/>
                </a:solidFill>
              </a:rPr>
              <a:t>、</a:t>
            </a:r>
            <a:r>
              <a:rPr lang="en-US" altLang="zh-CN" sz="2000" b="1" spc="300" dirty="0" err="1" smtClean="0">
                <a:solidFill>
                  <a:schemeClr val="bg1"/>
                </a:solidFill>
              </a:rPr>
              <a:t>substr_replace</a:t>
            </a:r>
            <a:r>
              <a:rPr lang="en-US" altLang="zh-CN" sz="2000" b="1" spc="300" dirty="0">
                <a:solidFill>
                  <a:schemeClr val="bg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49426901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9695849" y="200220"/>
            <a:ext cx="18517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字符串处理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1470" y="132874"/>
            <a:ext cx="3852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6.3.4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、字符串替换函数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矩形 33"/>
          <p:cNvSpPr>
            <a:spLocks noChangeArrowheads="1"/>
          </p:cNvSpPr>
          <p:nvPr/>
        </p:nvSpPr>
        <p:spPr bwMode="auto">
          <a:xfrm>
            <a:off x="447584" y="1069587"/>
            <a:ext cx="1100451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zh-CN" sz="2400" dirty="0" smtClean="0">
                <a:latin typeface="宋体" panose="02010600030101010101" pitchFamily="2" charset="-122"/>
              </a:rPr>
              <a:t>【</a:t>
            </a:r>
            <a:r>
              <a:rPr lang="zh-CN" altLang="en-US" sz="2400" dirty="0" smtClean="0">
                <a:latin typeface="宋体" panose="02010600030101010101" pitchFamily="2" charset="-122"/>
              </a:rPr>
              <a:t>例</a:t>
            </a:r>
            <a:r>
              <a:rPr lang="en-US" altLang="zh-CN" sz="2400" dirty="0" smtClean="0">
                <a:latin typeface="宋体" panose="02010600030101010101" pitchFamily="2" charset="-122"/>
              </a:rPr>
              <a:t>6-17】-1</a:t>
            </a:r>
            <a:endParaRPr lang="zh-CN" altLang="en-US" sz="2400" dirty="0">
              <a:latin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73289" y="1715918"/>
            <a:ext cx="512700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dirty="0">
                <a:solidFill>
                  <a:srgbClr val="0080FF"/>
                </a:solidFill>
                <a:latin typeface="+mn-lt"/>
              </a:rPr>
              <a:t>$A</a:t>
            </a:r>
            <a:r>
              <a:rPr lang="en-US" altLang="zh-CN" sz="2400" dirty="0">
                <a:solidFill>
                  <a:srgbClr val="0000FF"/>
                </a:solidFill>
                <a:latin typeface="+mn-lt"/>
              </a:rPr>
              <a:t>=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"</a:t>
            </a:r>
            <a:r>
              <a:rPr lang="en-US" altLang="zh-CN" sz="2400" dirty="0" err="1">
                <a:solidFill>
                  <a:srgbClr val="FF0000"/>
                </a:solidFill>
                <a:latin typeface="+mn-lt"/>
              </a:rPr>
              <a:t>Hello!my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 name is Rose."</a:t>
            </a:r>
            <a:r>
              <a:rPr lang="en-US" altLang="zh-CN" sz="2400" dirty="0">
                <a:solidFill>
                  <a:srgbClr val="0000FF"/>
                </a:solidFill>
                <a:latin typeface="+mn-lt"/>
              </a:rPr>
              <a:t>;</a:t>
            </a:r>
            <a:endParaRPr lang="zh-CN" altLang="zh-CN" sz="2400" dirty="0">
              <a:solidFill>
                <a:srgbClr val="FF0000"/>
              </a:solidFill>
              <a:latin typeface="+mn-lt"/>
            </a:endParaRPr>
          </a:p>
          <a:p>
            <a:pPr>
              <a:lnSpc>
                <a:spcPct val="400000"/>
              </a:lnSpc>
              <a:spcAft>
                <a:spcPts val="0"/>
              </a:spcAft>
            </a:pPr>
            <a:r>
              <a:rPr lang="en-US" altLang="zh-CN" sz="2400" dirty="0" smtClean="0">
                <a:solidFill>
                  <a:srgbClr val="0080FF"/>
                </a:solidFill>
                <a:latin typeface="+mn-lt"/>
              </a:rPr>
              <a:t>$</a:t>
            </a:r>
            <a:r>
              <a:rPr lang="en-US" altLang="zh-CN" sz="2400" dirty="0">
                <a:solidFill>
                  <a:srgbClr val="0080FF"/>
                </a:solidFill>
                <a:latin typeface="+mn-lt"/>
              </a:rPr>
              <a:t>A1</a:t>
            </a:r>
            <a:r>
              <a:rPr lang="en-US" altLang="zh-CN" sz="2400" dirty="0">
                <a:solidFill>
                  <a:srgbClr val="0000FF"/>
                </a:solidFill>
                <a:latin typeface="+mn-lt"/>
              </a:rPr>
              <a:t>=</a:t>
            </a:r>
            <a:r>
              <a:rPr lang="en-US" altLang="zh-CN" sz="2400" dirty="0" err="1">
                <a:solidFill>
                  <a:srgbClr val="008000"/>
                </a:solidFill>
                <a:latin typeface="+mn-lt"/>
              </a:rPr>
              <a:t>substr_replace</a:t>
            </a:r>
            <a:r>
              <a:rPr lang="en-US" altLang="zh-CN" sz="2400" dirty="0">
                <a:solidFill>
                  <a:srgbClr val="0000FF"/>
                </a:solidFill>
                <a:latin typeface="+mn-lt"/>
              </a:rPr>
              <a:t>(</a:t>
            </a:r>
            <a:r>
              <a:rPr lang="en-US" altLang="zh-CN" sz="2400" dirty="0">
                <a:solidFill>
                  <a:srgbClr val="0080FF"/>
                </a:solidFill>
                <a:latin typeface="+mn-lt"/>
              </a:rPr>
              <a:t>$A</a:t>
            </a:r>
            <a:r>
              <a:rPr lang="en-US" altLang="zh-CN" sz="2400" dirty="0" smtClean="0">
                <a:solidFill>
                  <a:srgbClr val="0000FF"/>
                </a:solidFill>
                <a:latin typeface="+mn-lt"/>
              </a:rPr>
              <a:t>,</a:t>
            </a:r>
            <a:r>
              <a:rPr lang="en-US" altLang="zh-CN" sz="2400" dirty="0" smtClean="0">
                <a:solidFill>
                  <a:srgbClr val="FF0000"/>
                </a:solidFill>
                <a:latin typeface="+mn-lt"/>
              </a:rPr>
              <a:t>“”</a:t>
            </a:r>
            <a:r>
              <a:rPr lang="en-US" altLang="zh-CN" sz="2400" dirty="0" smtClean="0">
                <a:solidFill>
                  <a:srgbClr val="0000FF"/>
                </a:solidFill>
                <a:latin typeface="+mn-lt"/>
              </a:rPr>
              <a:t>,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6</a:t>
            </a:r>
            <a:r>
              <a:rPr lang="en-US" altLang="zh-CN" sz="2400" dirty="0">
                <a:solidFill>
                  <a:srgbClr val="0000FF"/>
                </a:solidFill>
                <a:latin typeface="+mn-lt"/>
              </a:rPr>
              <a:t>,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3</a:t>
            </a:r>
            <a:r>
              <a:rPr lang="en-US" altLang="zh-CN" sz="2400" dirty="0">
                <a:solidFill>
                  <a:srgbClr val="0000FF"/>
                </a:solidFill>
                <a:latin typeface="+mn-lt"/>
              </a:rPr>
              <a:t>);</a:t>
            </a:r>
            <a:r>
              <a:rPr lang="en-US" altLang="zh-CN" sz="24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zh-CN" sz="2400" dirty="0" smtClean="0">
                <a:solidFill>
                  <a:srgbClr val="0080FF"/>
                </a:solidFill>
                <a:latin typeface="+mn-lt"/>
              </a:rPr>
              <a:t>$</a:t>
            </a:r>
            <a:r>
              <a:rPr lang="en-US" altLang="zh-CN" sz="2400" dirty="0">
                <a:solidFill>
                  <a:srgbClr val="0080FF"/>
                </a:solidFill>
                <a:latin typeface="+mn-lt"/>
              </a:rPr>
              <a:t>A2</a:t>
            </a:r>
            <a:r>
              <a:rPr lang="en-US" altLang="zh-CN" sz="2400" dirty="0">
                <a:solidFill>
                  <a:srgbClr val="0000FF"/>
                </a:solidFill>
                <a:latin typeface="+mn-lt"/>
              </a:rPr>
              <a:t>=</a:t>
            </a:r>
            <a:r>
              <a:rPr lang="en-US" altLang="zh-CN" sz="2400" dirty="0" err="1">
                <a:solidFill>
                  <a:srgbClr val="008000"/>
                </a:solidFill>
                <a:latin typeface="+mn-lt"/>
              </a:rPr>
              <a:t>substr_replace</a:t>
            </a:r>
            <a:r>
              <a:rPr lang="en-US" altLang="zh-CN" sz="2400" dirty="0">
                <a:solidFill>
                  <a:srgbClr val="0000FF"/>
                </a:solidFill>
                <a:latin typeface="+mn-lt"/>
              </a:rPr>
              <a:t>(</a:t>
            </a:r>
            <a:r>
              <a:rPr lang="en-US" altLang="zh-CN" sz="2400" dirty="0">
                <a:solidFill>
                  <a:srgbClr val="0080FF"/>
                </a:solidFill>
                <a:latin typeface="+mn-lt"/>
              </a:rPr>
              <a:t>$A</a:t>
            </a:r>
            <a:r>
              <a:rPr lang="en-US" altLang="zh-CN" sz="2400" dirty="0" smtClean="0">
                <a:solidFill>
                  <a:srgbClr val="0000FF"/>
                </a:solidFill>
                <a:latin typeface="+mn-lt"/>
              </a:rPr>
              <a:t>,</a:t>
            </a:r>
            <a:r>
              <a:rPr lang="en-US" altLang="zh-CN" sz="2400" dirty="0" smtClean="0">
                <a:solidFill>
                  <a:srgbClr val="FF0000"/>
                </a:solidFill>
                <a:latin typeface="+mn-lt"/>
              </a:rPr>
              <a:t>“My”</a:t>
            </a:r>
            <a:r>
              <a:rPr lang="en-US" altLang="zh-CN" sz="2400" dirty="0" smtClean="0">
                <a:solidFill>
                  <a:srgbClr val="0000FF"/>
                </a:solidFill>
                <a:latin typeface="+mn-lt"/>
              </a:rPr>
              <a:t>,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6</a:t>
            </a:r>
            <a:r>
              <a:rPr lang="en-US" altLang="zh-CN" sz="2400" dirty="0">
                <a:solidFill>
                  <a:srgbClr val="0000FF"/>
                </a:solidFill>
                <a:latin typeface="+mn-lt"/>
              </a:rPr>
              <a:t>,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2</a:t>
            </a:r>
            <a:r>
              <a:rPr lang="en-US" altLang="zh-CN" sz="2400" dirty="0" smtClean="0">
                <a:solidFill>
                  <a:srgbClr val="0000FF"/>
                </a:solidFill>
                <a:latin typeface="+mn-lt"/>
              </a:rPr>
              <a:t>);</a:t>
            </a:r>
            <a:r>
              <a:rPr lang="en-US" altLang="zh-CN" sz="240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zh-CN" sz="2400" dirty="0">
                <a:solidFill>
                  <a:srgbClr val="0080FF"/>
                </a:solidFill>
                <a:latin typeface="+mn-lt"/>
              </a:rPr>
              <a:t>$A3</a:t>
            </a:r>
            <a:r>
              <a:rPr lang="en-US" altLang="zh-CN" sz="2400" dirty="0">
                <a:solidFill>
                  <a:srgbClr val="0000FF"/>
                </a:solidFill>
                <a:latin typeface="+mn-lt"/>
              </a:rPr>
              <a:t>=</a:t>
            </a:r>
            <a:r>
              <a:rPr lang="en-US" altLang="zh-CN" sz="2400" dirty="0" err="1">
                <a:solidFill>
                  <a:srgbClr val="008000"/>
                </a:solidFill>
                <a:latin typeface="+mn-lt"/>
              </a:rPr>
              <a:t>substr_replace</a:t>
            </a:r>
            <a:r>
              <a:rPr lang="en-US" altLang="zh-CN" sz="2400" dirty="0">
                <a:solidFill>
                  <a:srgbClr val="0000FF"/>
                </a:solidFill>
                <a:latin typeface="+mn-lt"/>
              </a:rPr>
              <a:t>(</a:t>
            </a:r>
            <a:r>
              <a:rPr lang="en-US" altLang="zh-CN" sz="2400" dirty="0">
                <a:solidFill>
                  <a:srgbClr val="0080FF"/>
                </a:solidFill>
                <a:latin typeface="+mn-lt"/>
              </a:rPr>
              <a:t>$A</a:t>
            </a:r>
            <a:r>
              <a:rPr lang="en-US" altLang="zh-CN" sz="2400" dirty="0" smtClean="0">
                <a:solidFill>
                  <a:srgbClr val="0000FF"/>
                </a:solidFill>
                <a:latin typeface="+mn-lt"/>
              </a:rPr>
              <a:t>,</a:t>
            </a:r>
            <a:r>
              <a:rPr lang="en-US" altLang="zh-CN" sz="2400" dirty="0" smtClean="0">
                <a:solidFill>
                  <a:srgbClr val="FF0000"/>
                </a:solidFill>
                <a:latin typeface="+mn-lt"/>
              </a:rPr>
              <a:t>“Rose:”</a:t>
            </a:r>
            <a:r>
              <a:rPr lang="en-US" altLang="zh-CN" sz="2400" dirty="0" smtClean="0">
                <a:solidFill>
                  <a:srgbClr val="0000FF"/>
                </a:solidFill>
                <a:latin typeface="+mn-lt"/>
              </a:rPr>
              <a:t>,</a:t>
            </a:r>
            <a:r>
              <a:rPr lang="en-US" altLang="zh-CN" sz="2400" dirty="0" smtClean="0">
                <a:solidFill>
                  <a:srgbClr val="FF0000"/>
                </a:solidFill>
                <a:latin typeface="+mn-lt"/>
              </a:rPr>
              <a:t>0</a:t>
            </a:r>
            <a:r>
              <a:rPr lang="en-US" altLang="zh-CN" sz="2400" dirty="0" smtClean="0">
                <a:solidFill>
                  <a:srgbClr val="0000FF"/>
                </a:solidFill>
                <a:latin typeface="+mn-lt"/>
              </a:rPr>
              <a:t>,</a:t>
            </a:r>
            <a:r>
              <a:rPr lang="en-US" altLang="zh-CN" sz="2400" dirty="0" smtClean="0">
                <a:solidFill>
                  <a:srgbClr val="FF0000"/>
                </a:solidFill>
                <a:latin typeface="+mn-lt"/>
              </a:rPr>
              <a:t>0</a:t>
            </a:r>
            <a:r>
              <a:rPr lang="en-US" altLang="zh-CN" sz="2400" dirty="0" smtClean="0">
                <a:solidFill>
                  <a:srgbClr val="0070C0"/>
                </a:solidFill>
                <a:latin typeface="+mn-lt"/>
              </a:rPr>
              <a:t>);</a:t>
            </a:r>
            <a:endParaRPr lang="zh-CN" altLang="en-US" sz="2400" dirty="0">
              <a:latin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22173" y="2846409"/>
            <a:ext cx="5129930" cy="46166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400" spc="600" dirty="0" err="1">
                <a:solidFill>
                  <a:schemeClr val="tx1"/>
                </a:solidFill>
              </a:rPr>
              <a:t>Hello!my</a:t>
            </a:r>
            <a:r>
              <a:rPr lang="en-US" altLang="zh-CN" sz="2400" spc="600" dirty="0">
                <a:solidFill>
                  <a:schemeClr val="tx1"/>
                </a:solidFill>
              </a:rPr>
              <a:t> name is Rose.</a:t>
            </a:r>
            <a:endParaRPr lang="zh-CN" altLang="en-US" sz="2400" spc="6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322173" y="4300736"/>
            <a:ext cx="5129930" cy="46166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400" spc="600" dirty="0" err="1">
                <a:solidFill>
                  <a:schemeClr val="tx1"/>
                </a:solidFill>
              </a:rPr>
              <a:t>Hello!my</a:t>
            </a:r>
            <a:r>
              <a:rPr lang="en-US" altLang="zh-CN" sz="2400" spc="600" dirty="0">
                <a:solidFill>
                  <a:schemeClr val="tx1"/>
                </a:solidFill>
              </a:rPr>
              <a:t> name is Rose.</a:t>
            </a:r>
            <a:endParaRPr lang="zh-CN" altLang="en-US" sz="2400" spc="6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322173" y="5811967"/>
            <a:ext cx="5129930" cy="46166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400" spc="600" dirty="0" err="1">
                <a:solidFill>
                  <a:srgbClr val="FF0000"/>
                </a:solidFill>
              </a:rPr>
              <a:t>Hello!my</a:t>
            </a:r>
            <a:r>
              <a:rPr lang="en-US" altLang="zh-CN" sz="2400" spc="600" dirty="0">
                <a:solidFill>
                  <a:srgbClr val="FF0000"/>
                </a:solidFill>
              </a:rPr>
              <a:t> name is Rose.</a:t>
            </a:r>
            <a:endParaRPr lang="zh-CN" altLang="en-US" sz="2400" spc="600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7642746" y="2851725"/>
            <a:ext cx="723332" cy="46166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" name="圆角矩形标注 7"/>
          <p:cNvSpPr/>
          <p:nvPr/>
        </p:nvSpPr>
        <p:spPr bwMode="auto">
          <a:xfrm>
            <a:off x="7772400" y="2375513"/>
            <a:ext cx="593678" cy="403460"/>
          </a:xfrm>
          <a:prstGeom prst="wedgeRoundRectCallout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宋体" pitchFamily="2" charset="-122"/>
              </a:rPr>
              <a:t>“”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7642746" y="4300736"/>
            <a:ext cx="518615" cy="46166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圆角矩形标注 9"/>
          <p:cNvSpPr/>
          <p:nvPr/>
        </p:nvSpPr>
        <p:spPr bwMode="auto">
          <a:xfrm>
            <a:off x="7748516" y="3766318"/>
            <a:ext cx="617562" cy="361509"/>
          </a:xfrm>
          <a:prstGeom prst="wedgeRoundRectCallout">
            <a:avLst>
              <a:gd name="adj1" fmla="val -20833"/>
              <a:gd name="adj2" fmla="val 81250"/>
              <a:gd name="adj3" fmla="val 16667"/>
            </a:avLst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000" dirty="0">
                <a:solidFill>
                  <a:srgbClr val="0070C0"/>
                </a:solidFill>
                <a:latin typeface="Arial" pitchFamily="34" charset="0"/>
                <a:ea typeface="宋体" pitchFamily="2" charset="-122"/>
              </a:rPr>
              <a:t>My</a:t>
            </a:r>
            <a:endParaRPr lang="zh-CN" altLang="en-US" sz="2000" dirty="0">
              <a:solidFill>
                <a:srgbClr val="0070C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8" name="圆角矩形标注 17"/>
          <p:cNvSpPr/>
          <p:nvPr/>
        </p:nvSpPr>
        <p:spPr bwMode="auto">
          <a:xfrm>
            <a:off x="6191536" y="5388238"/>
            <a:ext cx="934872" cy="361509"/>
          </a:xfrm>
          <a:prstGeom prst="wedgeRoundRectCallout">
            <a:avLst>
              <a:gd name="adj1" fmla="val -32477"/>
              <a:gd name="adj2" fmla="val 111452"/>
              <a:gd name="adj3" fmla="val 16667"/>
            </a:avLst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000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</a:rPr>
              <a:t>Rose:</a:t>
            </a:r>
            <a:endParaRPr lang="zh-CN" altLang="en-US" sz="2000" dirty="0">
              <a:solidFill>
                <a:srgbClr val="0070C0"/>
              </a:solidFill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3221179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9695849" y="200220"/>
            <a:ext cx="18517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字符串处理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1470" y="132874"/>
            <a:ext cx="3852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6.3.4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、字符串替换函数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矩形 33"/>
          <p:cNvSpPr>
            <a:spLocks noChangeArrowheads="1"/>
          </p:cNvSpPr>
          <p:nvPr/>
        </p:nvSpPr>
        <p:spPr bwMode="auto">
          <a:xfrm>
            <a:off x="447584" y="1069587"/>
            <a:ext cx="1100451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zh-CN" sz="2400" dirty="0" smtClean="0">
                <a:latin typeface="宋体" panose="02010600030101010101" pitchFamily="2" charset="-122"/>
              </a:rPr>
              <a:t>【</a:t>
            </a:r>
            <a:r>
              <a:rPr lang="zh-CN" altLang="en-US" sz="2400" dirty="0" smtClean="0">
                <a:latin typeface="宋体" panose="02010600030101010101" pitchFamily="2" charset="-122"/>
              </a:rPr>
              <a:t>例</a:t>
            </a:r>
            <a:r>
              <a:rPr lang="en-US" altLang="zh-CN" sz="2400" dirty="0" smtClean="0">
                <a:latin typeface="宋体" panose="02010600030101010101" pitchFamily="2" charset="-122"/>
              </a:rPr>
              <a:t>6-17】-2</a:t>
            </a:r>
            <a:endParaRPr lang="zh-CN" altLang="en-US" sz="2400" dirty="0">
              <a:latin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77755" y="1996790"/>
            <a:ext cx="7924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400" dirty="0">
                <a:solidFill>
                  <a:srgbClr val="0080FF"/>
                </a:solidFill>
                <a:latin typeface="+mn-lt"/>
              </a:rPr>
              <a:t>$A</a:t>
            </a:r>
            <a:r>
              <a:rPr lang="en-US" altLang="zh-CN" sz="2400" dirty="0">
                <a:solidFill>
                  <a:srgbClr val="0000FF"/>
                </a:solidFill>
                <a:latin typeface="+mn-lt"/>
              </a:rPr>
              <a:t>=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"</a:t>
            </a:r>
            <a:r>
              <a:rPr lang="en-US" altLang="zh-CN" sz="2400" dirty="0" err="1">
                <a:solidFill>
                  <a:srgbClr val="FF0000"/>
                </a:solidFill>
                <a:latin typeface="+mn-lt"/>
              </a:rPr>
              <a:t>Hello!my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 name is Rose."</a:t>
            </a:r>
            <a:r>
              <a:rPr lang="en-US" altLang="zh-CN" sz="2400" dirty="0">
                <a:solidFill>
                  <a:srgbClr val="0000FF"/>
                </a:solidFill>
                <a:latin typeface="+mn-lt"/>
              </a:rPr>
              <a:t>;</a:t>
            </a:r>
            <a:endParaRPr lang="zh-CN" altLang="zh-CN" sz="2400" dirty="0">
              <a:solidFill>
                <a:srgbClr val="FF0000"/>
              </a:solidFill>
              <a:latin typeface="+mn-lt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400" dirty="0" smtClean="0">
                <a:solidFill>
                  <a:srgbClr val="0080FF"/>
                </a:solidFill>
                <a:latin typeface="+mn-lt"/>
                <a:cs typeface="Times New Roman" panose="02020603050405020304" pitchFamily="18" charset="0"/>
              </a:rPr>
              <a:t>$</a:t>
            </a:r>
            <a:r>
              <a:rPr lang="en-US" altLang="zh-CN" sz="2400" dirty="0">
                <a:solidFill>
                  <a:srgbClr val="0080FF"/>
                </a:solidFill>
                <a:latin typeface="+mn-lt"/>
                <a:cs typeface="Times New Roman" panose="02020603050405020304" pitchFamily="18" charset="0"/>
              </a:rPr>
              <a:t>A4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cs typeface="Times New Roman" panose="02020603050405020304" pitchFamily="18" charset="0"/>
              </a:rPr>
              <a:t>=</a:t>
            </a:r>
            <a:r>
              <a:rPr lang="en-US" altLang="zh-CN" sz="2400" dirty="0" err="1">
                <a:solidFill>
                  <a:srgbClr val="008000"/>
                </a:solidFill>
                <a:latin typeface="+mn-lt"/>
                <a:cs typeface="Times New Roman" panose="02020603050405020304" pitchFamily="18" charset="0"/>
              </a:rPr>
              <a:t>substr_replace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0080FF"/>
                </a:solidFill>
                <a:latin typeface="+mn-lt"/>
                <a:cs typeface="Times New Roman" panose="02020603050405020304" pitchFamily="18" charset="0"/>
              </a:rPr>
              <a:t>$</a:t>
            </a:r>
            <a:r>
              <a:rPr lang="en-US" altLang="zh-CN" sz="2400" dirty="0" err="1">
                <a:solidFill>
                  <a:srgbClr val="0080FF"/>
                </a:solidFill>
                <a:latin typeface="+mn-lt"/>
                <a:cs typeface="Times New Roman" panose="02020603050405020304" pitchFamily="18" charset="0"/>
              </a:rPr>
              <a:t>A</a:t>
            </a:r>
            <a:r>
              <a:rPr lang="en-US" altLang="zh-CN" sz="2400" dirty="0" err="1">
                <a:solidFill>
                  <a:srgbClr val="0000FF"/>
                </a:solidFill>
                <a:latin typeface="+mn-lt"/>
                <a:cs typeface="Times New Roman" panose="02020603050405020304" pitchFamily="18" charset="0"/>
              </a:rPr>
              <a:t>,</a:t>
            </a:r>
            <a:r>
              <a:rPr lang="en-US" altLang="zh-CN" sz="2400" dirty="0" err="1">
                <a:latin typeface="+mn-lt"/>
                <a:cs typeface="Times New Roman" panose="02020603050405020304" pitchFamily="18" charset="0"/>
              </a:rPr>
              <a:t>"Nice</a:t>
            </a:r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 to meet you!"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cs typeface="Times New Roman" panose="02020603050405020304" pitchFamily="18" charset="0"/>
              </a:rPr>
              <a:t>,</a:t>
            </a:r>
            <a:r>
              <a:rPr lang="en-US" altLang="zh-CN" sz="2400" dirty="0" err="1">
                <a:solidFill>
                  <a:srgbClr val="008000"/>
                </a:solidFill>
                <a:latin typeface="+mn-lt"/>
                <a:cs typeface="Times New Roman" panose="02020603050405020304" pitchFamily="18" charset="0"/>
              </a:rPr>
              <a:t>strlen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0080FF"/>
                </a:solidFill>
                <a:latin typeface="+mn-lt"/>
                <a:cs typeface="Times New Roman" panose="02020603050405020304" pitchFamily="18" charset="0"/>
              </a:rPr>
              <a:t>$A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cs typeface="Times New Roman" panose="02020603050405020304" pitchFamily="18" charset="0"/>
              </a:rPr>
              <a:t>),</a:t>
            </a:r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cs typeface="Times New Roman" panose="02020603050405020304" pitchFamily="18" charset="0"/>
              </a:rPr>
              <a:t>);</a:t>
            </a:r>
            <a:endParaRPr lang="zh-CN" altLang="en-US" sz="2400" dirty="0">
              <a:latin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54639" y="4211186"/>
            <a:ext cx="5129930" cy="46166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400" spc="600" dirty="0" err="1">
                <a:solidFill>
                  <a:schemeClr val="tx1"/>
                </a:solidFill>
              </a:rPr>
              <a:t>Hello!my</a:t>
            </a:r>
            <a:r>
              <a:rPr lang="en-US" altLang="zh-CN" sz="2400" spc="600" dirty="0">
                <a:solidFill>
                  <a:schemeClr val="tx1"/>
                </a:solidFill>
              </a:rPr>
              <a:t> name is Rose.</a:t>
            </a:r>
            <a:endParaRPr lang="zh-CN" altLang="en-US" sz="2400" spc="600" dirty="0">
              <a:solidFill>
                <a:schemeClr val="tx1"/>
              </a:solidFill>
            </a:endParaRPr>
          </a:p>
        </p:txBody>
      </p:sp>
      <p:sp>
        <p:nvSpPr>
          <p:cNvPr id="3" name="圆角矩形标注 2"/>
          <p:cNvSpPr/>
          <p:nvPr/>
        </p:nvSpPr>
        <p:spPr bwMode="auto">
          <a:xfrm>
            <a:off x="6096000" y="3671248"/>
            <a:ext cx="2989441" cy="539938"/>
          </a:xfrm>
          <a:prstGeom prst="wedgeRoundRectCallout">
            <a:avLst>
              <a:gd name="adj1" fmla="val -33561"/>
              <a:gd name="adj2" fmla="val 93539"/>
              <a:gd name="adj3" fmla="val 16667"/>
            </a:avLst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</a:rPr>
              <a:t>Nice to meet you!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00868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13"/>
          <p:cNvSpPr>
            <a:spLocks noChangeArrowheads="1"/>
          </p:cNvSpPr>
          <p:nvPr/>
        </p:nvSpPr>
        <p:spPr bwMode="auto">
          <a:xfrm flipV="1">
            <a:off x="0" y="6438899"/>
            <a:ext cx="9828213" cy="45719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099" name="任意多边形 6"/>
          <p:cNvSpPr>
            <a:spLocks noChangeArrowheads="1"/>
          </p:cNvSpPr>
          <p:nvPr/>
        </p:nvSpPr>
        <p:spPr bwMode="auto">
          <a:xfrm flipV="1">
            <a:off x="0" y="-2"/>
            <a:ext cx="7010400" cy="606427"/>
          </a:xfrm>
          <a:custGeom>
            <a:avLst/>
            <a:gdLst>
              <a:gd name="T0" fmla="*/ 5201678 w 6096000"/>
              <a:gd name="T1" fmla="*/ 9 h 870781"/>
              <a:gd name="T2" fmla="*/ 0 w 6096000"/>
              <a:gd name="T3" fmla="*/ 9 h 870781"/>
              <a:gd name="T4" fmla="*/ 0 w 6096000"/>
              <a:gd name="T5" fmla="*/ 1314450 h 870781"/>
              <a:gd name="T6" fmla="*/ 7010400 w 6096000"/>
              <a:gd name="T7" fmla="*/ 1314450 h 870781"/>
              <a:gd name="T8" fmla="*/ 5201678 w 6096000"/>
              <a:gd name="T9" fmla="*/ 9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100" name="矩形 8"/>
          <p:cNvSpPr>
            <a:spLocks noChangeArrowheads="1"/>
          </p:cNvSpPr>
          <p:nvPr/>
        </p:nvSpPr>
        <p:spPr bwMode="auto">
          <a:xfrm>
            <a:off x="6083749" y="2744887"/>
            <a:ext cx="413446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dirty="0" smtClean="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字符串替换函数</a:t>
            </a:r>
            <a:endParaRPr lang="zh-CN" altLang="en-US" sz="4400" dirty="0">
              <a:solidFill>
                <a:srgbClr val="3F3F3F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01" name="矩形 9"/>
          <p:cNvSpPr>
            <a:spLocks noChangeArrowheads="1"/>
          </p:cNvSpPr>
          <p:nvPr/>
        </p:nvSpPr>
        <p:spPr bwMode="auto">
          <a:xfrm>
            <a:off x="3870531" y="2797821"/>
            <a:ext cx="1851498" cy="663575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 smtClean="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6.3.5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4102" name="文本框 10"/>
          <p:cNvSpPr>
            <a:spLocks noChangeArrowheads="1"/>
          </p:cNvSpPr>
          <p:nvPr/>
        </p:nvSpPr>
        <p:spPr bwMode="auto">
          <a:xfrm>
            <a:off x="294803" y="83494"/>
            <a:ext cx="46907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6.3</a:t>
            </a:r>
            <a:r>
              <a:rPr lang="zh-CN" altLang="en-US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、常用字符串操作函数</a:t>
            </a:r>
            <a:endParaRPr lang="zh-CN" altLang="en-US" sz="24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447" y="6134552"/>
            <a:ext cx="623723" cy="608693"/>
          </a:xfrm>
          <a:prstGeom prst="rect">
            <a:avLst/>
          </a:prstGeom>
        </p:spPr>
      </p:pic>
      <p:sp>
        <p:nvSpPr>
          <p:cNvPr id="2" name="等腰三角形 1"/>
          <p:cNvSpPr/>
          <p:nvPr/>
        </p:nvSpPr>
        <p:spPr bwMode="auto">
          <a:xfrm rot="10800000">
            <a:off x="11013034" y="-15508"/>
            <a:ext cx="1164485" cy="659667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7" name="肘形连接符 6"/>
          <p:cNvCxnSpPr>
            <a:stCxn id="4102" idx="2"/>
            <a:endCxn id="4101" idx="1"/>
          </p:cNvCxnSpPr>
          <p:nvPr/>
        </p:nvCxnSpPr>
        <p:spPr bwMode="auto">
          <a:xfrm rot="16200000" flipH="1">
            <a:off x="1963119" y="1222197"/>
            <a:ext cx="2584450" cy="1230374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0E814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文本框 14"/>
          <p:cNvSpPr txBox="1"/>
          <p:nvPr/>
        </p:nvSpPr>
        <p:spPr>
          <a:xfrm>
            <a:off x="11380764" y="83494"/>
            <a:ext cx="4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5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03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9695849" y="200220"/>
            <a:ext cx="18517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字符串处理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1470" y="132874"/>
            <a:ext cx="3852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6.3.5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、字符串查找函数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矩形 33"/>
          <p:cNvSpPr>
            <a:spLocks noChangeArrowheads="1"/>
          </p:cNvSpPr>
          <p:nvPr/>
        </p:nvSpPr>
        <p:spPr bwMode="auto">
          <a:xfrm>
            <a:off x="578430" y="1069263"/>
            <a:ext cx="6245451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zh-CN" sz="2400" dirty="0">
                <a:latin typeface="宋体" panose="02010600030101010101" pitchFamily="2" charset="-122"/>
              </a:rPr>
              <a:t>PHP</a:t>
            </a:r>
            <a:r>
              <a:rPr lang="zh-CN" altLang="en-US" sz="2400" dirty="0">
                <a:latin typeface="宋体" panose="02010600030101010101" pitchFamily="2" charset="-122"/>
              </a:rPr>
              <a:t>中关于字符串的查找、匹配或者定位的函数很多</a:t>
            </a:r>
            <a:r>
              <a:rPr lang="zh-CN" altLang="en-US" sz="2400" dirty="0" smtClean="0">
                <a:latin typeface="宋体" panose="02010600030101010101" pitchFamily="2" charset="-122"/>
              </a:rPr>
              <a:t>，以常用的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宋体" panose="02010600030101010101" pitchFamily="2" charset="-122"/>
              </a:rPr>
              <a:t>strstr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()</a:t>
            </a:r>
            <a:r>
              <a:rPr lang="zh-CN" altLang="en-US" sz="2400" dirty="0">
                <a:latin typeface="宋体" panose="02010600030101010101" pitchFamily="2" charset="-122"/>
              </a:rPr>
              <a:t>与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strpos()</a:t>
            </a:r>
            <a:r>
              <a:rPr lang="zh-CN" altLang="en-US" sz="2400" dirty="0">
                <a:latin typeface="宋体" panose="02010600030101010101" pitchFamily="2" charset="-122"/>
              </a:rPr>
              <a:t>两个函数为例，介绍这类函数的用法与用途。</a:t>
            </a:r>
            <a:endParaRPr lang="zh-CN" altLang="en-US" sz="24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028" y="2361062"/>
            <a:ext cx="5056759" cy="41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683826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9695849" y="200220"/>
            <a:ext cx="18517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字符串处理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1470" y="132874"/>
            <a:ext cx="3852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6.3.5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、字符串查找函数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矩形 33"/>
          <p:cNvSpPr>
            <a:spLocks noChangeArrowheads="1"/>
          </p:cNvSpPr>
          <p:nvPr/>
        </p:nvSpPr>
        <p:spPr bwMode="auto">
          <a:xfrm>
            <a:off x="413613" y="1576492"/>
            <a:ext cx="11306168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zh-CN" sz="2400" dirty="0" err="1">
                <a:latin typeface="宋体" panose="02010600030101010101" pitchFamily="2" charset="-122"/>
              </a:rPr>
              <a:t>strstr</a:t>
            </a:r>
            <a:r>
              <a:rPr lang="en-US" altLang="zh-CN" sz="2400" dirty="0">
                <a:latin typeface="宋体" panose="02010600030101010101" pitchFamily="2" charset="-122"/>
              </a:rPr>
              <a:t>()</a:t>
            </a:r>
            <a:r>
              <a:rPr lang="zh-CN" altLang="en-US" sz="2400" dirty="0">
                <a:latin typeface="宋体" panose="02010600030101010101" pitchFamily="2" charset="-122"/>
              </a:rPr>
              <a:t>函数用于搜索某个字符串在源字符串中首次出位的位置</a:t>
            </a:r>
            <a:r>
              <a:rPr lang="en-US" altLang="zh-CN" sz="2400" dirty="0">
                <a:latin typeface="宋体" panose="02010600030101010101" pitchFamily="2" charset="-122"/>
              </a:rPr>
              <a:t>n</a:t>
            </a:r>
            <a:r>
              <a:rPr lang="zh-CN" altLang="en-US" sz="2400" dirty="0">
                <a:latin typeface="宋体" panose="02010600030101010101" pitchFamily="2" charset="-122"/>
              </a:rPr>
              <a:t>，函数的返回值是源字符串中第</a:t>
            </a:r>
            <a:r>
              <a:rPr lang="en-US" altLang="zh-CN" sz="2400" dirty="0">
                <a:latin typeface="宋体" panose="02010600030101010101" pitchFamily="2" charset="-122"/>
              </a:rPr>
              <a:t>n</a:t>
            </a:r>
            <a:r>
              <a:rPr lang="zh-CN" altLang="en-US" sz="2400" dirty="0">
                <a:latin typeface="宋体" panose="02010600030101010101" pitchFamily="2" charset="-122"/>
              </a:rPr>
              <a:t>位以后的内容。其语法格式如下：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b="1" dirty="0" err="1">
                <a:solidFill>
                  <a:srgbClr val="FF0000"/>
                </a:solidFill>
                <a:latin typeface="宋体" panose="02010600030101010101" pitchFamily="2" charset="-122"/>
              </a:rPr>
              <a:t>strstr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400" b="1" dirty="0" err="1">
                <a:solidFill>
                  <a:srgbClr val="AD15AB"/>
                </a:solidFill>
                <a:latin typeface="宋体" panose="02010600030101010101" pitchFamily="2" charset="-122"/>
              </a:rPr>
              <a:t>source_string</a:t>
            </a:r>
            <a:r>
              <a:rPr lang="en-US" altLang="zh-CN" sz="2400" b="1" dirty="0" err="1">
                <a:solidFill>
                  <a:srgbClr val="FF0000"/>
                </a:solidFill>
                <a:latin typeface="宋体" panose="02010600030101010101" pitchFamily="2" charset="-122"/>
              </a:rPr>
              <a:t>,</a:t>
            </a:r>
            <a:r>
              <a:rPr lang="en-US" altLang="zh-CN" sz="2400" b="1" dirty="0" err="1">
                <a:solidFill>
                  <a:srgbClr val="0070C0"/>
                </a:solidFill>
                <a:latin typeface="宋体" panose="02010600030101010101" pitchFamily="2" charset="-122"/>
              </a:rPr>
              <a:t>search_string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,[ </a:t>
            </a:r>
            <a:r>
              <a:rPr lang="en-US" altLang="zh-CN" sz="2400" b="1" dirty="0" err="1">
                <a:solidFill>
                  <a:srgbClr val="00B050"/>
                </a:solidFill>
                <a:latin typeface="宋体" panose="02010600030101010101" pitchFamily="2" charset="-122"/>
              </a:rPr>
              <a:t>before_search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])</a:t>
            </a:r>
          </a:p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err="1" smtClean="0">
                <a:latin typeface="宋体" panose="02010600030101010101" pitchFamily="2" charset="-122"/>
              </a:rPr>
              <a:t>source_string</a:t>
            </a:r>
            <a:r>
              <a:rPr lang="zh-CN" altLang="en-US" sz="2400" dirty="0">
                <a:latin typeface="宋体" panose="02010600030101010101" pitchFamily="2" charset="-122"/>
              </a:rPr>
              <a:t>是必填参数，表示查找操作的源字符串；</a:t>
            </a:r>
          </a:p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err="1">
                <a:latin typeface="宋体" panose="02010600030101010101" pitchFamily="2" charset="-122"/>
              </a:rPr>
              <a:t>search_string</a:t>
            </a:r>
            <a:r>
              <a:rPr lang="zh-CN" altLang="en-US" sz="2400" dirty="0">
                <a:latin typeface="宋体" panose="02010600030101010101" pitchFamily="2" charset="-122"/>
              </a:rPr>
              <a:t>是必填参数，指要查找的内容字符串；</a:t>
            </a:r>
          </a:p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err="1">
                <a:latin typeface="宋体" panose="02010600030101010101" pitchFamily="2" charset="-122"/>
              </a:rPr>
              <a:t>before_search</a:t>
            </a:r>
            <a:r>
              <a:rPr lang="zh-CN" altLang="en-US" sz="2400" dirty="0">
                <a:latin typeface="宋体" panose="02010600030101010101" pitchFamily="2" charset="-122"/>
              </a:rPr>
              <a:t>是可选参数，布尔型，默认为“</a:t>
            </a:r>
            <a:r>
              <a:rPr lang="en-US" altLang="zh-CN" sz="2400" dirty="0">
                <a:latin typeface="宋体" panose="02010600030101010101" pitchFamily="2" charset="-122"/>
              </a:rPr>
              <a:t>false”</a:t>
            </a:r>
            <a:r>
              <a:rPr lang="zh-CN" altLang="en-US" sz="2400" dirty="0">
                <a:latin typeface="宋体" panose="02010600030101010101" pitchFamily="2" charset="-122"/>
              </a:rPr>
              <a:t>，表示函数返回的是“</a:t>
            </a:r>
            <a:r>
              <a:rPr lang="en-US" altLang="zh-CN" sz="2400" dirty="0" err="1">
                <a:latin typeface="宋体" panose="02010600030101010101" pitchFamily="2" charset="-122"/>
              </a:rPr>
              <a:t>search_string</a:t>
            </a:r>
            <a:r>
              <a:rPr lang="en-US" altLang="zh-CN" sz="2400" dirty="0">
                <a:latin typeface="宋体" panose="02010600030101010101" pitchFamily="2" charset="-122"/>
              </a:rPr>
              <a:t>”</a:t>
            </a:r>
            <a:r>
              <a:rPr lang="zh-CN" altLang="en-US" sz="2400" dirty="0">
                <a:latin typeface="宋体" panose="02010600030101010101" pitchFamily="2" charset="-122"/>
              </a:rPr>
              <a:t>的内容出现点</a:t>
            </a:r>
            <a:r>
              <a:rPr lang="en-US" altLang="zh-CN" sz="2400" dirty="0">
                <a:latin typeface="宋体" panose="02010600030101010101" pitchFamily="2" charset="-122"/>
              </a:rPr>
              <a:t>n</a:t>
            </a:r>
            <a:r>
              <a:rPr lang="zh-CN" altLang="en-US" sz="2400" dirty="0">
                <a:latin typeface="宋体" panose="02010600030101010101" pitchFamily="2" charset="-122"/>
              </a:rPr>
              <a:t>以后的字符串（包括第</a:t>
            </a:r>
            <a:r>
              <a:rPr lang="en-US" altLang="zh-CN" sz="2400" dirty="0">
                <a:latin typeface="宋体" panose="02010600030101010101" pitchFamily="2" charset="-122"/>
              </a:rPr>
              <a:t>n</a:t>
            </a:r>
            <a:r>
              <a:rPr lang="zh-CN" altLang="en-US" sz="2400" dirty="0">
                <a:latin typeface="宋体" panose="02010600030101010101" pitchFamily="2" charset="-122"/>
              </a:rPr>
              <a:t>个字符），如果设为“</a:t>
            </a:r>
            <a:r>
              <a:rPr lang="en-US" altLang="zh-CN" sz="2400" dirty="0">
                <a:latin typeface="宋体" panose="02010600030101010101" pitchFamily="2" charset="-122"/>
              </a:rPr>
              <a:t>true”</a:t>
            </a:r>
            <a:r>
              <a:rPr lang="zh-CN" altLang="en-US" sz="2400" dirty="0">
                <a:latin typeface="宋体" panose="02010600030101010101" pitchFamily="2" charset="-122"/>
              </a:rPr>
              <a:t>，函数将返回出现点以前的字符串。如果找不到“</a:t>
            </a:r>
            <a:r>
              <a:rPr lang="en-US" altLang="zh-CN" sz="2400" dirty="0" err="1">
                <a:latin typeface="宋体" panose="02010600030101010101" pitchFamily="2" charset="-122"/>
              </a:rPr>
              <a:t>search_string</a:t>
            </a:r>
            <a:r>
              <a:rPr lang="en-US" altLang="zh-CN" sz="2400" dirty="0">
                <a:latin typeface="宋体" panose="02010600030101010101" pitchFamily="2" charset="-122"/>
              </a:rPr>
              <a:t>”</a:t>
            </a:r>
            <a:r>
              <a:rPr lang="zh-CN" altLang="en-US" sz="2400" dirty="0">
                <a:latin typeface="宋体" panose="02010600030101010101" pitchFamily="2" charset="-122"/>
              </a:rPr>
              <a:t>中的内容，函数返回</a:t>
            </a:r>
            <a:r>
              <a:rPr lang="en-US" altLang="zh-CN" sz="2400" dirty="0">
                <a:latin typeface="宋体" panose="02010600030101010101" pitchFamily="2" charset="-122"/>
              </a:rPr>
              <a:t>false</a:t>
            </a:r>
            <a:r>
              <a:rPr lang="zh-CN" altLang="en-US" sz="2400" dirty="0"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9" name="矩形 8"/>
          <p:cNvSpPr/>
          <p:nvPr/>
        </p:nvSpPr>
        <p:spPr>
          <a:xfrm>
            <a:off x="543119" y="862323"/>
            <a:ext cx="2268320" cy="55399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en-US" altLang="zh-CN" sz="2000" b="1" spc="300" dirty="0" smtClean="0">
                <a:solidFill>
                  <a:schemeClr val="bg1"/>
                </a:solidFill>
              </a:rPr>
              <a:t>1</a:t>
            </a:r>
            <a:r>
              <a:rPr lang="zh-CN" altLang="en-US" sz="2000" b="1" spc="300" dirty="0" smtClean="0">
                <a:solidFill>
                  <a:schemeClr val="bg1"/>
                </a:solidFill>
              </a:rPr>
              <a:t>、</a:t>
            </a:r>
            <a:r>
              <a:rPr lang="en-US" altLang="zh-CN" sz="2000" b="1" spc="300" dirty="0" err="1" smtClean="0">
                <a:solidFill>
                  <a:schemeClr val="bg1"/>
                </a:solidFill>
              </a:rPr>
              <a:t>strstr</a:t>
            </a:r>
            <a:r>
              <a:rPr lang="en-US" altLang="zh-CN" sz="2000" b="1" spc="300" dirty="0" smtClean="0">
                <a:solidFill>
                  <a:schemeClr val="bg1"/>
                </a:solidFill>
              </a:rPr>
              <a:t>()</a:t>
            </a:r>
            <a:endParaRPr lang="en-US" altLang="zh-CN" sz="2000" b="1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010087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6513529" y="4051333"/>
            <a:ext cx="5378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3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先天下之忧而忧，后天下之乐而乐</a:t>
            </a:r>
            <a:endParaRPr lang="zh-CN" altLang="en-US" sz="2400" spc="3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454802" y="1742342"/>
            <a:ext cx="5378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3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先天下之忧而忧，后天下之乐而乐</a:t>
            </a:r>
            <a:endParaRPr lang="zh-CN" altLang="en-US" sz="2400" spc="3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9695849" y="200220"/>
            <a:ext cx="18517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字符串处理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6.3.5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、字符串查找函数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矩形 33"/>
          <p:cNvSpPr>
            <a:spLocks noChangeArrowheads="1"/>
          </p:cNvSpPr>
          <p:nvPr/>
        </p:nvSpPr>
        <p:spPr bwMode="auto">
          <a:xfrm>
            <a:off x="715002" y="797877"/>
            <a:ext cx="10761995" cy="55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zh-CN" sz="2400" dirty="0" smtClean="0">
                <a:latin typeface="宋体" panose="02010600030101010101" pitchFamily="2" charset="-122"/>
              </a:rPr>
              <a:t>【</a:t>
            </a:r>
            <a:r>
              <a:rPr lang="zh-CN" altLang="en-US" sz="2400" dirty="0">
                <a:latin typeface="宋体" panose="02010600030101010101" pitchFamily="2" charset="-122"/>
              </a:rPr>
              <a:t>例</a:t>
            </a:r>
            <a:r>
              <a:rPr lang="en-US" altLang="zh-CN" sz="2400" dirty="0" smtClean="0">
                <a:latin typeface="宋体" panose="02010600030101010101" pitchFamily="2" charset="-122"/>
              </a:rPr>
              <a:t>6-18】</a:t>
            </a:r>
            <a:endParaRPr lang="en-US" altLang="zh-CN" sz="2400" dirty="0">
              <a:latin typeface="宋体" panose="0201060003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87239" y="1453369"/>
            <a:ext cx="5764047" cy="4189004"/>
            <a:chOff x="1709405" y="1879672"/>
            <a:chExt cx="13928583" cy="1261964"/>
          </a:xfrm>
          <a:solidFill>
            <a:srgbClr val="1E3A1A"/>
          </a:solidFill>
        </p:grpSpPr>
        <p:sp>
          <p:nvSpPr>
            <p:cNvPr id="9" name="圆角矩形 6"/>
            <p:cNvSpPr>
              <a:spLocks noChangeArrowheads="1"/>
            </p:cNvSpPr>
            <p:nvPr/>
          </p:nvSpPr>
          <p:spPr bwMode="auto">
            <a:xfrm>
              <a:off x="1709405" y="1879672"/>
              <a:ext cx="13928583" cy="1261964"/>
            </a:xfrm>
            <a:prstGeom prst="roundRect">
              <a:avLst>
                <a:gd name="adj" fmla="val 3139"/>
              </a:avLst>
            </a:prstGeom>
            <a:grpFill/>
            <a:ln w="12700">
              <a:solidFill>
                <a:srgbClr val="0E8146"/>
              </a:solidFill>
              <a:bevel/>
              <a:headEnd/>
              <a:tailEnd/>
            </a:ln>
            <a:ex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dirty="0">
                <a:solidFill>
                  <a:srgbClr val="FFFFFF"/>
                </a:solidFill>
              </a:endParaRPr>
            </a:p>
          </p:txBody>
        </p:sp>
        <p:pic>
          <p:nvPicPr>
            <p:cNvPr id="10" name="图片 1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872866" y="1879672"/>
              <a:ext cx="2084350" cy="2333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矩形 10"/>
          <p:cNvSpPr/>
          <p:nvPr/>
        </p:nvSpPr>
        <p:spPr>
          <a:xfrm>
            <a:off x="791291" y="2323595"/>
            <a:ext cx="5459995" cy="251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&lt;?</a:t>
            </a:r>
            <a:r>
              <a:rPr lang="en-US" altLang="zh-CN" sz="2000" spc="300" dirty="0" err="1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php</a:t>
            </a:r>
            <a:endParaRPr lang="en-US" altLang="zh-CN" sz="2000" spc="300" dirty="0">
              <a:solidFill>
                <a:srgbClr val="FF0000"/>
              </a:solidFill>
              <a:latin typeface="+mn-lt"/>
              <a:cs typeface="Courier New" panose="02070309020205020404" pitchFamily="49" charset="0"/>
            </a:endParaRP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00FF"/>
                </a:solidFill>
                <a:cs typeface="Courier New" panose="02070309020205020404" pitchFamily="49" charset="0"/>
              </a:rPr>
              <a:t>$A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=</a:t>
            </a:r>
            <a:r>
              <a:rPr lang="en-US" altLang="zh-CN" sz="2000" spc="300" dirty="0" smtClean="0">
                <a:solidFill>
                  <a:srgbClr val="00FF00"/>
                </a:solidFill>
                <a:cs typeface="Courier New" panose="02070309020205020404" pitchFamily="49" charset="0"/>
              </a:rPr>
              <a:t>“</a:t>
            </a:r>
            <a:r>
              <a:rPr lang="zh-CN" altLang="en-US" sz="2000" spc="300" dirty="0" smtClean="0">
                <a:solidFill>
                  <a:srgbClr val="00FF00"/>
                </a:solidFill>
                <a:cs typeface="Courier New" panose="02070309020205020404" pitchFamily="49" charset="0"/>
              </a:rPr>
              <a:t>先天下之忧而忧，后天下之乐而乐</a:t>
            </a:r>
            <a:r>
              <a:rPr lang="en-US" altLang="zh-CN" sz="2000" spc="300" dirty="0" smtClean="0">
                <a:solidFill>
                  <a:srgbClr val="00FF00"/>
                </a:solidFill>
                <a:cs typeface="Courier New" panose="02070309020205020404" pitchFamily="49" charset="0"/>
              </a:rPr>
              <a:t>”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;</a:t>
            </a: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00FF"/>
                </a:solidFill>
                <a:cs typeface="Courier New" panose="02070309020205020404" pitchFamily="49" charset="0"/>
              </a:rPr>
              <a:t>$A1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=</a:t>
            </a:r>
            <a:r>
              <a:rPr lang="en-US" altLang="zh-CN" sz="2000" spc="300" dirty="0" err="1" smtClean="0">
                <a:solidFill>
                  <a:schemeClr val="accent6"/>
                </a:solidFill>
                <a:cs typeface="Courier New" panose="02070309020205020404" pitchFamily="49" charset="0"/>
              </a:rPr>
              <a:t>strstr</a:t>
            </a:r>
            <a:r>
              <a:rPr lang="en-US" altLang="zh-CN" sz="2000" spc="300" dirty="0" smtClean="0">
                <a:solidFill>
                  <a:schemeClr val="accent6"/>
                </a:solidFill>
                <a:cs typeface="Courier New" panose="02070309020205020404" pitchFamily="49" charset="0"/>
              </a:rPr>
              <a:t>(</a:t>
            </a:r>
            <a:r>
              <a:rPr lang="en-US" altLang="zh-CN" sz="2000" spc="300" dirty="0" smtClean="0">
                <a:solidFill>
                  <a:srgbClr val="FF00FF"/>
                </a:solidFill>
                <a:cs typeface="Courier New" panose="02070309020205020404" pitchFamily="49" charset="0"/>
              </a:rPr>
              <a:t>$</a:t>
            </a:r>
            <a:r>
              <a:rPr lang="en-US" altLang="zh-CN" sz="2000" spc="300" dirty="0">
                <a:solidFill>
                  <a:srgbClr val="FF00FF"/>
                </a:solidFill>
                <a:cs typeface="Courier New" panose="02070309020205020404" pitchFamily="49" charset="0"/>
              </a:rPr>
              <a:t>A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,</a:t>
            </a:r>
            <a:r>
              <a:rPr lang="en-US" altLang="zh-CN" sz="2000" spc="300" dirty="0" smtClean="0">
                <a:solidFill>
                  <a:srgbClr val="00FF00"/>
                </a:solidFill>
                <a:cs typeface="Courier New" panose="02070309020205020404" pitchFamily="49" charset="0"/>
              </a:rPr>
              <a:t>”</a:t>
            </a:r>
            <a:r>
              <a:rPr lang="zh-CN" altLang="en-US" sz="2000" spc="300" dirty="0" smtClean="0">
                <a:solidFill>
                  <a:srgbClr val="00FF00"/>
                </a:solidFill>
                <a:cs typeface="Courier New" panose="02070309020205020404" pitchFamily="49" charset="0"/>
              </a:rPr>
              <a:t>后</a:t>
            </a:r>
            <a:r>
              <a:rPr lang="en-US" altLang="zh-CN" sz="2000" spc="300" dirty="0" smtClean="0">
                <a:solidFill>
                  <a:srgbClr val="00FF00"/>
                </a:solidFill>
                <a:cs typeface="Courier New" panose="02070309020205020404" pitchFamily="49" charset="0"/>
              </a:rPr>
              <a:t>”</a:t>
            </a:r>
            <a:r>
              <a:rPr lang="en-US" altLang="zh-CN" sz="2000" spc="300" dirty="0" smtClean="0">
                <a:solidFill>
                  <a:srgbClr val="00B0F0"/>
                </a:solidFill>
                <a:cs typeface="Courier New" panose="02070309020205020404" pitchFamily="49" charset="0"/>
              </a:rPr>
              <a:t>)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;</a:t>
            </a: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>
                <a:solidFill>
                  <a:srgbClr val="FF00FF"/>
                </a:solidFill>
                <a:cs typeface="Courier New" panose="02070309020205020404" pitchFamily="49" charset="0"/>
              </a:rPr>
              <a:t>$</a:t>
            </a:r>
            <a:r>
              <a:rPr lang="en-US" altLang="zh-CN" sz="2000" spc="300" dirty="0" smtClean="0">
                <a:solidFill>
                  <a:srgbClr val="FF00FF"/>
                </a:solidFill>
                <a:cs typeface="Courier New" panose="02070309020205020404" pitchFamily="49" charset="0"/>
              </a:rPr>
              <a:t>A2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=</a:t>
            </a:r>
            <a:r>
              <a:rPr lang="en-US" altLang="zh-CN" sz="2000" spc="300" dirty="0" err="1" smtClean="0">
                <a:solidFill>
                  <a:schemeClr val="accent6"/>
                </a:solidFill>
                <a:cs typeface="Courier New" panose="02070309020205020404" pitchFamily="49" charset="0"/>
              </a:rPr>
              <a:t>strstr</a:t>
            </a:r>
            <a:r>
              <a:rPr lang="en-US" altLang="zh-CN" sz="2000" spc="300" dirty="0" smtClean="0">
                <a:solidFill>
                  <a:schemeClr val="accent6"/>
                </a:solidFill>
                <a:cs typeface="Courier New" panose="02070309020205020404" pitchFamily="49" charset="0"/>
              </a:rPr>
              <a:t>(</a:t>
            </a:r>
            <a:r>
              <a:rPr lang="en-US" altLang="zh-CN" sz="2000" spc="300" dirty="0" smtClean="0">
                <a:solidFill>
                  <a:srgbClr val="FF00FF"/>
                </a:solidFill>
                <a:cs typeface="Courier New" panose="02070309020205020404" pitchFamily="49" charset="0"/>
              </a:rPr>
              <a:t>$</a:t>
            </a:r>
            <a:r>
              <a:rPr lang="en-US" altLang="zh-CN" sz="2000" spc="300" dirty="0">
                <a:solidFill>
                  <a:srgbClr val="FF00FF"/>
                </a:solidFill>
                <a:cs typeface="Courier New" panose="02070309020205020404" pitchFamily="49" charset="0"/>
              </a:rPr>
              <a:t>A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,</a:t>
            </a:r>
            <a:r>
              <a:rPr lang="en-US" altLang="zh-CN" sz="2000" spc="300" dirty="0" smtClean="0">
                <a:solidFill>
                  <a:srgbClr val="00FF00"/>
                </a:solidFill>
                <a:cs typeface="Courier New" panose="02070309020205020404" pitchFamily="49" charset="0"/>
              </a:rPr>
              <a:t>”</a:t>
            </a:r>
            <a:r>
              <a:rPr lang="zh-CN" altLang="en-US" sz="2000" spc="300" dirty="0" smtClean="0">
                <a:solidFill>
                  <a:srgbClr val="00FF00"/>
                </a:solidFill>
                <a:cs typeface="Courier New" panose="02070309020205020404" pitchFamily="49" charset="0"/>
              </a:rPr>
              <a:t>，</a:t>
            </a:r>
            <a:r>
              <a:rPr lang="en-US" altLang="zh-CN" sz="2000" spc="300" dirty="0" smtClean="0">
                <a:solidFill>
                  <a:srgbClr val="00FF00"/>
                </a:solidFill>
                <a:cs typeface="Courier New" panose="02070309020205020404" pitchFamily="49" charset="0"/>
              </a:rPr>
              <a:t>”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,</a:t>
            </a:r>
            <a:r>
              <a:rPr lang="en-US" altLang="zh-CN" sz="2000" spc="300" dirty="0" smtClean="0">
                <a:solidFill>
                  <a:srgbClr val="FFFF00"/>
                </a:solidFill>
                <a:cs typeface="Courier New" panose="02070309020205020404" pitchFamily="49" charset="0"/>
              </a:rPr>
              <a:t>true</a:t>
            </a:r>
            <a:r>
              <a:rPr lang="en-US" altLang="zh-CN" sz="2000" spc="300" dirty="0" smtClean="0">
                <a:solidFill>
                  <a:srgbClr val="00B0F0"/>
                </a:solidFill>
                <a:cs typeface="Courier New" panose="02070309020205020404" pitchFamily="49" charset="0"/>
              </a:rPr>
              <a:t>)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;</a:t>
            </a:r>
            <a:endParaRPr lang="en-US" altLang="zh-CN" sz="2000" spc="300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echo</a:t>
            </a:r>
            <a:r>
              <a:rPr lang="en-US" altLang="zh-CN" sz="2000" spc="300" dirty="0" smtClean="0">
                <a:solidFill>
                  <a:srgbClr val="FF00FF"/>
                </a:solidFill>
                <a:cs typeface="Courier New" panose="02070309020205020404" pitchFamily="49" charset="0"/>
              </a:rPr>
              <a:t> $A1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;</a:t>
            </a: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echo </a:t>
            </a:r>
            <a:r>
              <a:rPr lang="en-US" altLang="zh-CN" sz="2000" spc="300" dirty="0" smtClean="0">
                <a:solidFill>
                  <a:srgbClr val="FF00FF"/>
                </a:solidFill>
                <a:cs typeface="Courier New" panose="02070309020205020404" pitchFamily="49" charset="0"/>
              </a:rPr>
              <a:t>$</a:t>
            </a:r>
            <a:r>
              <a:rPr lang="en-US" altLang="zh-CN" sz="2000" spc="300" dirty="0">
                <a:solidFill>
                  <a:srgbClr val="FF00FF"/>
                </a:solidFill>
                <a:cs typeface="Courier New" panose="02070309020205020404" pitchFamily="49" charset="0"/>
              </a:rPr>
              <a:t>A2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;</a:t>
            </a: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?&gt;</a:t>
            </a:r>
            <a:endParaRPr lang="en-US" altLang="zh-CN" sz="2000" spc="300" dirty="0">
              <a:solidFill>
                <a:srgbClr val="FF0000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454802" y="1734589"/>
            <a:ext cx="5378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3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先天下之忧而忧，</a:t>
            </a:r>
            <a:r>
              <a:rPr lang="zh-CN" altLang="en-US" sz="2400" spc="3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后</a:t>
            </a:r>
            <a:r>
              <a:rPr lang="zh-CN" altLang="en-US" sz="2400" spc="3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天下之乐而乐</a:t>
            </a:r>
            <a:endParaRPr lang="zh-CN" altLang="en-US" sz="2400" spc="3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9273064" y="1766207"/>
            <a:ext cx="2618860" cy="46166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97158" y="2833074"/>
            <a:ext cx="970671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$A1</a:t>
            </a:r>
            <a:endParaRPr lang="zh-CN" altLang="en-US" sz="2400" dirty="0"/>
          </a:p>
        </p:txBody>
      </p:sp>
      <p:cxnSp>
        <p:nvCxnSpPr>
          <p:cNvPr id="7" name="直接箭头连接符 6"/>
          <p:cNvCxnSpPr>
            <a:stCxn id="4" idx="2"/>
            <a:endCxn id="5" idx="0"/>
          </p:cNvCxnSpPr>
          <p:nvPr/>
        </p:nvCxnSpPr>
        <p:spPr bwMode="auto">
          <a:xfrm>
            <a:off x="10582494" y="2227872"/>
            <a:ext cx="0" cy="60520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文本框 21"/>
          <p:cNvSpPr txBox="1"/>
          <p:nvPr/>
        </p:nvSpPr>
        <p:spPr>
          <a:xfrm>
            <a:off x="6513529" y="4051333"/>
            <a:ext cx="5378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3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先天下之忧而忧</a:t>
            </a:r>
            <a:r>
              <a:rPr lang="zh-CN" altLang="en-US" sz="2400" spc="3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 spc="3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后天下之乐而乐</a:t>
            </a:r>
            <a:endParaRPr lang="zh-CN" altLang="en-US" sz="2400" spc="3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6513530" y="4051333"/>
            <a:ext cx="2489794" cy="46166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276839" y="5180708"/>
            <a:ext cx="970671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$A2</a:t>
            </a:r>
            <a:endParaRPr lang="zh-CN" altLang="en-US" sz="2400" dirty="0"/>
          </a:p>
        </p:txBody>
      </p:sp>
      <p:cxnSp>
        <p:nvCxnSpPr>
          <p:cNvPr id="15" name="直接箭头连接符 14"/>
          <p:cNvCxnSpPr>
            <a:stCxn id="13" idx="2"/>
            <a:endCxn id="24" idx="0"/>
          </p:cNvCxnSpPr>
          <p:nvPr/>
        </p:nvCxnSpPr>
        <p:spPr bwMode="auto">
          <a:xfrm>
            <a:off x="7758427" y="4512998"/>
            <a:ext cx="3748" cy="66771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88838632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20" grpId="0"/>
      <p:bldP spid="20" grpId="1"/>
      <p:bldP spid="11" grpId="0"/>
      <p:bldP spid="3" grpId="0"/>
      <p:bldP spid="4" grpId="0" animBg="1"/>
      <p:bldP spid="5" grpId="0" animBg="1"/>
      <p:bldP spid="22" grpId="0"/>
      <p:bldP spid="13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9695849" y="200220"/>
            <a:ext cx="18517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字符串处理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6.1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、输出函数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矩形 33"/>
          <p:cNvSpPr>
            <a:spLocks noChangeArrowheads="1"/>
          </p:cNvSpPr>
          <p:nvPr/>
        </p:nvSpPr>
        <p:spPr bwMode="auto">
          <a:xfrm>
            <a:off x="619373" y="1203517"/>
            <a:ext cx="11090406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要输出一个字符串内容</a:t>
            </a:r>
            <a:r>
              <a:rPr lang="zh-CN" altLang="en-US" sz="2400" dirty="0" smtClean="0">
                <a:latin typeface="宋体" panose="02010600030101010101" pitchFamily="2" charset="-122"/>
              </a:rPr>
              <a:t>，</a:t>
            </a:r>
            <a:r>
              <a:rPr lang="en-US" altLang="zh-CN" sz="2400" dirty="0" smtClean="0">
                <a:latin typeface="宋体" panose="02010600030101010101" pitchFamily="2" charset="-122"/>
              </a:rPr>
              <a:t>PHP</a:t>
            </a:r>
            <a:r>
              <a:rPr lang="zh-CN" altLang="en-US" sz="2400" dirty="0" smtClean="0">
                <a:latin typeface="宋体" panose="02010600030101010101" pitchFamily="2" charset="-122"/>
              </a:rPr>
              <a:t>提供的函数有好几个，比较</a:t>
            </a:r>
            <a:r>
              <a:rPr lang="zh-CN" altLang="en-US" sz="2400" dirty="0">
                <a:latin typeface="宋体" panose="02010600030101010101" pitchFamily="2" charset="-122"/>
              </a:rPr>
              <a:t>常用的是</a:t>
            </a:r>
            <a:r>
              <a:rPr lang="en-US" altLang="zh-CN" sz="2400" dirty="0">
                <a:latin typeface="宋体" panose="02010600030101010101" pitchFamily="2" charset="-122"/>
              </a:rPr>
              <a:t>echo()</a:t>
            </a:r>
            <a:r>
              <a:rPr lang="zh-CN" altLang="en-US" sz="2400" dirty="0">
                <a:latin typeface="宋体" panose="02010600030101010101" pitchFamily="2" charset="-122"/>
              </a:rPr>
              <a:t>函数，也可以用</a:t>
            </a:r>
            <a:r>
              <a:rPr lang="en-US" altLang="zh-CN" sz="2400" dirty="0">
                <a:latin typeface="宋体" panose="02010600030101010101" pitchFamily="2" charset="-122"/>
              </a:rPr>
              <a:t>print()</a:t>
            </a:r>
            <a:r>
              <a:rPr lang="zh-CN" altLang="en-US" sz="2400" dirty="0">
                <a:latin typeface="宋体" panose="02010600030101010101" pitchFamily="2" charset="-122"/>
              </a:rPr>
              <a:t>函数</a:t>
            </a:r>
            <a:r>
              <a:rPr lang="zh-CN" altLang="en-US" sz="2400" dirty="0" smtClean="0">
                <a:latin typeface="宋体" panose="02010600030101010101" pitchFamily="2" charset="-122"/>
              </a:rPr>
              <a:t>。语法格式如下：</a:t>
            </a:r>
            <a:endParaRPr lang="en-US" altLang="zh-CN" sz="2400" dirty="0" smtClean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  <a:latin typeface="+mn-lt"/>
              </a:rPr>
              <a:t>print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+mn-lt"/>
              </a:rPr>
              <a:t>str</a:t>
            </a:r>
            <a:r>
              <a:rPr lang="en-US" altLang="zh-CN" sz="2400" b="1" dirty="0" smtClean="0">
                <a:solidFill>
                  <a:srgbClr val="FF0000"/>
                </a:solidFill>
                <a:latin typeface="+mn-lt"/>
              </a:rPr>
              <a:t>  ||  print $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+mn-lt"/>
              </a:rPr>
              <a:t>str</a:t>
            </a:r>
            <a:endParaRPr lang="en-US" altLang="zh-CN" sz="2400" b="1" dirty="0">
              <a:solidFill>
                <a:srgbClr val="FF0000"/>
              </a:solidFill>
              <a:latin typeface="+mn-lt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400" dirty="0" smtClean="0">
                <a:latin typeface="宋体" panose="02010600030101010101" pitchFamily="2" charset="-122"/>
              </a:rPr>
              <a:t>使用</a:t>
            </a:r>
            <a:r>
              <a:rPr lang="en-US" altLang="zh-CN" sz="2400" dirty="0">
                <a:latin typeface="宋体" panose="02010600030101010101" pitchFamily="2" charset="-122"/>
              </a:rPr>
              <a:t>print()</a:t>
            </a:r>
            <a:r>
              <a:rPr lang="zh-CN" altLang="en-US" sz="2400" dirty="0">
                <a:latin typeface="宋体" panose="02010600030101010101" pitchFamily="2" charset="-122"/>
              </a:rPr>
              <a:t>函数需要注意以下两点：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</a:rPr>
              <a:t>）</a:t>
            </a:r>
            <a:r>
              <a:rPr lang="en-US" altLang="zh-CN" sz="2400" dirty="0">
                <a:latin typeface="宋体" panose="02010600030101010101" pitchFamily="2" charset="-122"/>
              </a:rPr>
              <a:t>print()</a:t>
            </a:r>
            <a:r>
              <a:rPr lang="zh-CN" altLang="en-US" sz="2400" dirty="0">
                <a:latin typeface="宋体" panose="02010600030101010101" pitchFamily="2" charset="-122"/>
              </a:rPr>
              <a:t>函数不仅可以输出字符串，而且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具有返回值</a:t>
            </a:r>
            <a:r>
              <a:rPr lang="zh-CN" altLang="en-US" sz="2400" dirty="0">
                <a:latin typeface="宋体" panose="02010600030101010101" pitchFamily="2" charset="-122"/>
              </a:rPr>
              <a:t>，当输出成功时，返回</a:t>
            </a:r>
            <a:r>
              <a:rPr lang="en-US" altLang="zh-CN" sz="2400" dirty="0">
                <a:latin typeface="宋体" panose="02010600030101010101" pitchFamily="2" charset="-122"/>
              </a:rPr>
              <a:t>true</a:t>
            </a:r>
            <a:r>
              <a:rPr lang="zh-CN" altLang="en-US" sz="2400" dirty="0">
                <a:latin typeface="宋体" panose="02010600030101010101" pitchFamily="2" charset="-122"/>
              </a:rPr>
              <a:t>，输出失败，返回</a:t>
            </a:r>
            <a:r>
              <a:rPr lang="en-US" altLang="zh-CN" sz="2400" dirty="0">
                <a:latin typeface="宋体" panose="02010600030101010101" pitchFamily="2" charset="-122"/>
              </a:rPr>
              <a:t>false</a:t>
            </a:r>
            <a:r>
              <a:rPr lang="zh-CN" altLang="en-US" sz="2400" dirty="0">
                <a:latin typeface="宋体" panose="02010600030101010101" pitchFamily="2" charset="-122"/>
              </a:rPr>
              <a:t>；因此</a:t>
            </a:r>
            <a:r>
              <a:rPr lang="en-US" altLang="zh-CN" sz="2400" dirty="0">
                <a:latin typeface="宋体" panose="02010600030101010101" pitchFamily="2" charset="-122"/>
              </a:rPr>
              <a:t>print()</a:t>
            </a:r>
            <a:r>
              <a:rPr lang="zh-CN" altLang="en-US" sz="2400" dirty="0">
                <a:latin typeface="宋体" panose="02010600030101010101" pitchFamily="2" charset="-122"/>
              </a:rPr>
              <a:t>函数通常会与条件表达式结合在一起</a:t>
            </a:r>
            <a:r>
              <a:rPr lang="zh-CN" altLang="en-US" sz="2400" dirty="0" smtClean="0">
                <a:latin typeface="宋体" panose="02010600030101010101" pitchFamily="2" charset="-122"/>
              </a:rPr>
              <a:t>使用。</a:t>
            </a:r>
            <a:endParaRPr lang="en-US" altLang="zh-CN" sz="2400" dirty="0" smtClean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</a:rPr>
              <a:t>）</a:t>
            </a:r>
            <a:r>
              <a:rPr lang="en-US" altLang="zh-CN" sz="2400" dirty="0">
                <a:latin typeface="宋体" panose="02010600030101010101" pitchFamily="2" charset="-122"/>
              </a:rPr>
              <a:t>print()</a:t>
            </a:r>
            <a:r>
              <a:rPr lang="zh-CN" altLang="en-US" sz="2400" dirty="0">
                <a:latin typeface="宋体" panose="02010600030101010101" pitchFamily="2" charset="-122"/>
              </a:rPr>
              <a:t>函数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不能</a:t>
            </a:r>
            <a:r>
              <a:rPr lang="zh-CN" altLang="en-US" sz="2400" dirty="0">
                <a:latin typeface="宋体" panose="02010600030101010101" pitchFamily="2" charset="-122"/>
              </a:rPr>
              <a:t>像</a:t>
            </a:r>
            <a:r>
              <a:rPr lang="en-US" altLang="zh-CN" sz="2400" dirty="0">
                <a:latin typeface="宋体" panose="02010600030101010101" pitchFamily="2" charset="-122"/>
              </a:rPr>
              <a:t>echo()</a:t>
            </a:r>
            <a:r>
              <a:rPr lang="zh-CN" altLang="en-US" sz="2400" dirty="0">
                <a:latin typeface="宋体" panose="02010600030101010101" pitchFamily="2" charset="-122"/>
              </a:rPr>
              <a:t>函数那样一次输出多个字符串</a:t>
            </a:r>
          </a:p>
        </p:txBody>
      </p:sp>
    </p:spTree>
    <p:extLst>
      <p:ext uri="{BB962C8B-B14F-4D97-AF65-F5344CB8AC3E}">
        <p14:creationId xmlns:p14="http://schemas.microsoft.com/office/powerpoint/2010/main" val="2673270207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9695849" y="200220"/>
            <a:ext cx="18517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字符串处理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1470" y="132874"/>
            <a:ext cx="3852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6.3.5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、字符串查找函数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矩形 33"/>
          <p:cNvSpPr>
            <a:spLocks noChangeArrowheads="1"/>
          </p:cNvSpPr>
          <p:nvPr/>
        </p:nvSpPr>
        <p:spPr bwMode="auto">
          <a:xfrm>
            <a:off x="1335899" y="1435496"/>
            <a:ext cx="5569552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zh-CN" sz="2400" dirty="0" err="1">
                <a:latin typeface="宋体" panose="02010600030101010101" pitchFamily="2" charset="-122"/>
              </a:rPr>
              <a:t>strstr</a:t>
            </a:r>
            <a:r>
              <a:rPr lang="en-US" altLang="zh-CN" sz="2400" dirty="0">
                <a:latin typeface="宋体" panose="02010600030101010101" pitchFamily="2" charset="-122"/>
              </a:rPr>
              <a:t>()</a:t>
            </a:r>
            <a:r>
              <a:rPr lang="zh-CN" altLang="en-US" sz="2400" dirty="0">
                <a:latin typeface="宋体" panose="02010600030101010101" pitchFamily="2" charset="-122"/>
              </a:rPr>
              <a:t>函数对英文的大小写是敏感的，如果不需要区分大小写字母，可以使用</a:t>
            </a:r>
            <a:r>
              <a:rPr lang="en-US" altLang="zh-CN" sz="2400" b="1" dirty="0" err="1">
                <a:solidFill>
                  <a:srgbClr val="FF0000"/>
                </a:solidFill>
                <a:latin typeface="宋体" panose="02010600030101010101" pitchFamily="2" charset="-122"/>
              </a:rPr>
              <a:t>stristr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()</a:t>
            </a:r>
            <a:r>
              <a:rPr lang="zh-CN" altLang="en-US" sz="2400" dirty="0">
                <a:latin typeface="宋体" panose="02010600030101010101" pitchFamily="2" charset="-122"/>
              </a:rPr>
              <a:t>函数，其用法格式与</a:t>
            </a:r>
            <a:r>
              <a:rPr lang="en-US" altLang="zh-CN" sz="2400" dirty="0" err="1">
                <a:latin typeface="宋体" panose="02010600030101010101" pitchFamily="2" charset="-122"/>
              </a:rPr>
              <a:t>strstr</a:t>
            </a:r>
            <a:r>
              <a:rPr lang="en-US" altLang="zh-CN" sz="2400" dirty="0">
                <a:latin typeface="宋体" panose="02010600030101010101" pitchFamily="2" charset="-122"/>
              </a:rPr>
              <a:t>()</a:t>
            </a:r>
            <a:r>
              <a:rPr lang="zh-CN" altLang="en-US" sz="2400" dirty="0">
                <a:latin typeface="宋体" panose="02010600030101010101" pitchFamily="2" charset="-122"/>
              </a:rPr>
              <a:t>完全一样。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201910" y="1708451"/>
            <a:ext cx="959533" cy="1020483"/>
            <a:chOff x="104010" y="1130023"/>
            <a:chExt cx="1705970" cy="1682985"/>
          </a:xfrm>
        </p:grpSpPr>
        <p:sp>
          <p:nvSpPr>
            <p:cNvPr id="11" name="等腰三角形 10"/>
            <p:cNvSpPr/>
            <p:nvPr/>
          </p:nvSpPr>
          <p:spPr bwMode="auto">
            <a:xfrm flipV="1">
              <a:off x="104010" y="1130023"/>
              <a:ext cx="1705970" cy="1682985"/>
            </a:xfrm>
            <a:prstGeom prst="triangle">
              <a:avLst/>
            </a:prstGeom>
            <a:solidFill>
              <a:srgbClr val="FFFF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806870" y="1237636"/>
              <a:ext cx="300250" cy="1296538"/>
              <a:chOff x="3748453" y="3442769"/>
              <a:chExt cx="459738" cy="2139166"/>
            </a:xfr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FF0000"/>
                </a:gs>
                <a:gs pos="83000">
                  <a:srgbClr val="C00000"/>
                </a:gs>
                <a:gs pos="100000">
                  <a:srgbClr val="C00000"/>
                </a:gs>
              </a:gsLst>
              <a:lin ang="5400000" scaled="1"/>
            </a:gradFill>
          </p:grpSpPr>
          <p:sp>
            <p:nvSpPr>
              <p:cNvPr id="13" name="梯形 12"/>
              <p:cNvSpPr/>
              <p:nvPr/>
            </p:nvSpPr>
            <p:spPr bwMode="auto">
              <a:xfrm rot="10800000">
                <a:off x="3748453" y="3442769"/>
                <a:ext cx="459738" cy="1542818"/>
              </a:xfrm>
              <a:prstGeom prst="trapezoid">
                <a:avLst/>
              </a:prstGeom>
              <a:grpFill/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 bwMode="auto">
              <a:xfrm>
                <a:off x="3807725" y="5240741"/>
                <a:ext cx="341194" cy="341194"/>
              </a:xfrm>
              <a:prstGeom prst="ellipse">
                <a:avLst/>
              </a:prstGeom>
              <a:grpFill/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</p:grpSp>
      </p:grp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34"/>
          <a:stretch/>
        </p:blipFill>
        <p:spPr>
          <a:xfrm>
            <a:off x="7040347" y="1435496"/>
            <a:ext cx="4851577" cy="489864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252569" y="5792421"/>
            <a:ext cx="178286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dirty="0" err="1" smtClean="0">
                <a:ln w="0"/>
                <a:gradFill>
                  <a:gsLst>
                    <a:gs pos="0">
                      <a:srgbClr val="C00000"/>
                    </a:gs>
                    <a:gs pos="50000">
                      <a:srgbClr val="FF0000"/>
                    </a:gs>
                    <a:gs pos="100000">
                      <a:srgbClr val="FFFF00"/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stristr</a:t>
            </a:r>
            <a:r>
              <a:rPr lang="en-US" altLang="zh-CN" sz="4000" dirty="0" smtClean="0">
                <a:ln w="0"/>
                <a:gradFill>
                  <a:gsLst>
                    <a:gs pos="0">
                      <a:srgbClr val="C00000"/>
                    </a:gs>
                    <a:gs pos="50000">
                      <a:srgbClr val="FF0000"/>
                    </a:gs>
                    <a:gs pos="100000">
                      <a:srgbClr val="FFFF00"/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()</a:t>
            </a:r>
            <a:endParaRPr lang="zh-CN" altLang="en-US" sz="4000" dirty="0">
              <a:ln w="0"/>
              <a:gradFill>
                <a:gsLst>
                  <a:gs pos="0">
                    <a:srgbClr val="C00000"/>
                  </a:gs>
                  <a:gs pos="50000">
                    <a:srgbClr val="FF0000"/>
                  </a:gs>
                  <a:gs pos="100000">
                    <a:srgbClr val="FFFF00"/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08656818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9695849" y="200220"/>
            <a:ext cx="18517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字符串处理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1470" y="132874"/>
            <a:ext cx="3852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6.3.5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、字符串查找函数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矩形 33"/>
          <p:cNvSpPr>
            <a:spLocks noChangeArrowheads="1"/>
          </p:cNvSpPr>
          <p:nvPr/>
        </p:nvSpPr>
        <p:spPr bwMode="auto">
          <a:xfrm>
            <a:off x="413613" y="1576492"/>
            <a:ext cx="11306168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zh-CN" sz="2400" dirty="0">
                <a:latin typeface="宋体" panose="02010600030101010101" pitchFamily="2" charset="-122"/>
              </a:rPr>
              <a:t>strpos()</a:t>
            </a:r>
            <a:r>
              <a:rPr lang="zh-CN" altLang="en-US" sz="2400" dirty="0">
                <a:latin typeface="宋体" panose="02010600030101010101" pitchFamily="2" charset="-122"/>
              </a:rPr>
              <a:t>用于查找某个字符串在另一字符串中第一次出现的位置，其返回值是一个表示位置的整数，若找不到该字符串，返回</a:t>
            </a:r>
            <a:r>
              <a:rPr lang="en-US" altLang="zh-CN" sz="2400" dirty="0">
                <a:latin typeface="宋体" panose="02010600030101010101" pitchFamily="2" charset="-122"/>
              </a:rPr>
              <a:t>false</a:t>
            </a:r>
            <a:r>
              <a:rPr lang="zh-CN" altLang="en-US" sz="2400" dirty="0">
                <a:latin typeface="宋体" panose="02010600030101010101" pitchFamily="2" charset="-122"/>
              </a:rPr>
              <a:t>。语法格式如下：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strpos(</a:t>
            </a:r>
            <a:r>
              <a:rPr lang="en-US" altLang="zh-CN" sz="2400" b="1" dirty="0" err="1" smtClean="0">
                <a:solidFill>
                  <a:srgbClr val="AD15AB"/>
                </a:solidFill>
                <a:latin typeface="宋体" panose="02010600030101010101" pitchFamily="2" charset="-122"/>
              </a:rPr>
              <a:t>source_string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400" b="1" dirty="0" err="1">
                <a:solidFill>
                  <a:srgbClr val="0070C0"/>
                </a:solidFill>
                <a:latin typeface="宋体" panose="02010600030101010101" pitchFamily="2" charset="-122"/>
              </a:rPr>
              <a:t>search_string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400" b="1" dirty="0">
                <a:solidFill>
                  <a:srgbClr val="00B050"/>
                </a:solidFill>
                <a:latin typeface="宋体" panose="02010600030101010101" pitchFamily="2" charset="-122"/>
              </a:rPr>
              <a:t>[</a:t>
            </a:r>
            <a:r>
              <a:rPr lang="en-US" altLang="zh-CN" sz="2400" b="1" dirty="0" err="1">
                <a:solidFill>
                  <a:srgbClr val="00B050"/>
                </a:solidFill>
                <a:latin typeface="宋体" panose="02010600030101010101" pitchFamily="2" charset="-122"/>
              </a:rPr>
              <a:t>start_index</a:t>
            </a:r>
            <a:r>
              <a:rPr lang="en-US" altLang="zh-CN" sz="2400" b="1" dirty="0">
                <a:solidFill>
                  <a:srgbClr val="00B050"/>
                </a:solidFill>
                <a:latin typeface="宋体" panose="02010600030101010101" pitchFamily="2" charset="-122"/>
              </a:rPr>
              <a:t>]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)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其中：</a:t>
            </a:r>
          </a:p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err="1">
                <a:latin typeface="宋体" panose="02010600030101010101" pitchFamily="2" charset="-122"/>
              </a:rPr>
              <a:t>source_string</a:t>
            </a:r>
            <a:r>
              <a:rPr lang="zh-CN" altLang="en-US" sz="2400" dirty="0">
                <a:latin typeface="宋体" panose="02010600030101010101" pitchFamily="2" charset="-122"/>
              </a:rPr>
              <a:t>是必填参数，表示查找操作所在的源字符串；</a:t>
            </a:r>
          </a:p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err="1">
                <a:latin typeface="宋体" panose="02010600030101010101" pitchFamily="2" charset="-122"/>
              </a:rPr>
              <a:t>search_string</a:t>
            </a:r>
            <a:r>
              <a:rPr lang="zh-CN" altLang="en-US" sz="2400" dirty="0">
                <a:latin typeface="宋体" panose="02010600030101010101" pitchFamily="2" charset="-122"/>
              </a:rPr>
              <a:t>是必填参数，指要查找的内容字符串；</a:t>
            </a:r>
          </a:p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err="1">
                <a:latin typeface="宋体" panose="02010600030101010101" pitchFamily="2" charset="-122"/>
              </a:rPr>
              <a:t>start_index</a:t>
            </a:r>
            <a:r>
              <a:rPr lang="zh-CN" altLang="en-US" sz="2400" dirty="0">
                <a:latin typeface="宋体" panose="02010600030101010101" pitchFamily="2" charset="-122"/>
              </a:rPr>
              <a:t>是可选参数，表示从源字符串第几个字符开始查找，默认值是</a:t>
            </a:r>
            <a:r>
              <a:rPr lang="en-US" altLang="zh-CN" sz="2400" dirty="0">
                <a:latin typeface="宋体" panose="02010600030101010101" pitchFamily="2" charset="-122"/>
              </a:rPr>
              <a:t>0</a:t>
            </a:r>
            <a:r>
              <a:rPr lang="zh-CN" altLang="en-US" sz="2400" dirty="0">
                <a:latin typeface="宋体" panose="02010600030101010101" pitchFamily="2" charset="-122"/>
              </a:rPr>
              <a:t>，即从首字符开始查找。</a:t>
            </a:r>
          </a:p>
        </p:txBody>
      </p:sp>
      <p:sp>
        <p:nvSpPr>
          <p:cNvPr id="9" name="矩形 8"/>
          <p:cNvSpPr/>
          <p:nvPr/>
        </p:nvSpPr>
        <p:spPr>
          <a:xfrm>
            <a:off x="543119" y="862323"/>
            <a:ext cx="2268320" cy="55399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en-US" altLang="zh-CN" sz="2000" b="1" spc="300" dirty="0" smtClean="0">
                <a:solidFill>
                  <a:schemeClr val="bg1"/>
                </a:solidFill>
              </a:rPr>
              <a:t>2</a:t>
            </a:r>
            <a:r>
              <a:rPr lang="zh-CN" altLang="en-US" sz="2000" b="1" spc="300" dirty="0" smtClean="0">
                <a:solidFill>
                  <a:schemeClr val="bg1"/>
                </a:solidFill>
              </a:rPr>
              <a:t>、</a:t>
            </a:r>
            <a:r>
              <a:rPr lang="en-US" altLang="zh-CN" sz="2000" b="1" spc="300" dirty="0" smtClean="0">
                <a:solidFill>
                  <a:schemeClr val="bg1"/>
                </a:solidFill>
              </a:rPr>
              <a:t>strpos()</a:t>
            </a:r>
            <a:endParaRPr lang="en-US" altLang="zh-CN" sz="2000" b="1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158431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9695849" y="200220"/>
            <a:ext cx="18517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字符串处理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6.3.5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、字符串查找函数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矩形 33"/>
          <p:cNvSpPr>
            <a:spLocks noChangeArrowheads="1"/>
          </p:cNvSpPr>
          <p:nvPr/>
        </p:nvSpPr>
        <p:spPr bwMode="auto">
          <a:xfrm>
            <a:off x="715002" y="797877"/>
            <a:ext cx="10761995" cy="55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zh-CN" sz="2400" dirty="0" smtClean="0">
                <a:latin typeface="宋体" panose="02010600030101010101" pitchFamily="2" charset="-122"/>
              </a:rPr>
              <a:t>【</a:t>
            </a:r>
            <a:r>
              <a:rPr lang="zh-CN" altLang="en-US" sz="2400" dirty="0">
                <a:latin typeface="宋体" panose="02010600030101010101" pitchFamily="2" charset="-122"/>
              </a:rPr>
              <a:t>例</a:t>
            </a:r>
            <a:r>
              <a:rPr lang="en-US" altLang="zh-CN" sz="2400" dirty="0" smtClean="0">
                <a:latin typeface="宋体" panose="02010600030101010101" pitchFamily="2" charset="-122"/>
              </a:rPr>
              <a:t>6-19】</a:t>
            </a:r>
            <a:endParaRPr lang="en-US" altLang="zh-CN" sz="2400" dirty="0">
              <a:latin typeface="宋体" panose="0201060003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87239" y="1453369"/>
            <a:ext cx="5299411" cy="4189004"/>
            <a:chOff x="1709405" y="1879672"/>
            <a:chExt cx="12805809" cy="1261964"/>
          </a:xfrm>
          <a:solidFill>
            <a:srgbClr val="1E3A1A"/>
          </a:solidFill>
        </p:grpSpPr>
        <p:sp>
          <p:nvSpPr>
            <p:cNvPr id="9" name="圆角矩形 6"/>
            <p:cNvSpPr>
              <a:spLocks noChangeArrowheads="1"/>
            </p:cNvSpPr>
            <p:nvPr/>
          </p:nvSpPr>
          <p:spPr bwMode="auto">
            <a:xfrm>
              <a:off x="1709405" y="1879672"/>
              <a:ext cx="12805809" cy="1261964"/>
            </a:xfrm>
            <a:prstGeom prst="roundRect">
              <a:avLst>
                <a:gd name="adj" fmla="val 3139"/>
              </a:avLst>
            </a:prstGeom>
            <a:grpFill/>
            <a:ln w="12700">
              <a:solidFill>
                <a:srgbClr val="0E8146"/>
              </a:solidFill>
              <a:bevel/>
              <a:headEnd/>
              <a:tailEnd/>
            </a:ln>
            <a:ex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dirty="0">
                <a:solidFill>
                  <a:srgbClr val="FFFFFF"/>
                </a:solidFill>
              </a:endParaRPr>
            </a:p>
          </p:txBody>
        </p:sp>
        <p:pic>
          <p:nvPicPr>
            <p:cNvPr id="10" name="图片 1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872866" y="1879672"/>
              <a:ext cx="2084350" cy="2333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矩形 10"/>
          <p:cNvSpPr/>
          <p:nvPr/>
        </p:nvSpPr>
        <p:spPr>
          <a:xfrm>
            <a:off x="791292" y="2323595"/>
            <a:ext cx="4899824" cy="3208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&lt;?</a:t>
            </a:r>
            <a:r>
              <a:rPr lang="en-US" altLang="zh-CN" sz="2000" spc="300" dirty="0" err="1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php</a:t>
            </a:r>
            <a:endParaRPr lang="en-US" altLang="zh-CN" sz="2000" spc="300" dirty="0">
              <a:solidFill>
                <a:srgbClr val="FF0000"/>
              </a:solidFill>
              <a:latin typeface="+mn-lt"/>
              <a:cs typeface="Courier New" panose="02070309020205020404" pitchFamily="49" charset="0"/>
            </a:endParaRP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00FF"/>
                </a:solidFill>
                <a:cs typeface="Courier New" panose="02070309020205020404" pitchFamily="49" charset="0"/>
              </a:rPr>
              <a:t>$A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=</a:t>
            </a:r>
            <a:r>
              <a:rPr lang="en-US" altLang="zh-CN" sz="2000" spc="300" dirty="0" smtClean="0">
                <a:solidFill>
                  <a:srgbClr val="00FF00"/>
                </a:solidFill>
                <a:cs typeface="Courier New" panose="02070309020205020404" pitchFamily="49" charset="0"/>
              </a:rPr>
              <a:t>“This is a PHP program”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;</a:t>
            </a: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00FF"/>
                </a:solidFill>
                <a:cs typeface="Courier New" panose="02070309020205020404" pitchFamily="49" charset="0"/>
              </a:rPr>
              <a:t>$A1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=</a:t>
            </a:r>
            <a:r>
              <a:rPr lang="en-US" altLang="zh-CN" sz="2000" spc="300" dirty="0" smtClean="0">
                <a:solidFill>
                  <a:schemeClr val="accent6"/>
                </a:solidFill>
                <a:cs typeface="Courier New" panose="02070309020205020404" pitchFamily="49" charset="0"/>
              </a:rPr>
              <a:t>strpos(</a:t>
            </a:r>
            <a:r>
              <a:rPr lang="en-US" altLang="zh-CN" sz="2000" spc="300" dirty="0">
                <a:solidFill>
                  <a:srgbClr val="FF00FF"/>
                </a:solidFill>
                <a:cs typeface="Courier New" panose="02070309020205020404" pitchFamily="49" charset="0"/>
              </a:rPr>
              <a:t>$</a:t>
            </a:r>
            <a:r>
              <a:rPr lang="en-US" altLang="zh-CN" sz="2000" spc="300" dirty="0" err="1">
                <a:solidFill>
                  <a:srgbClr val="FF00FF"/>
                </a:solidFill>
                <a:cs typeface="Courier New" panose="02070309020205020404" pitchFamily="49" charset="0"/>
              </a:rPr>
              <a:t>A</a:t>
            </a:r>
            <a:r>
              <a:rPr lang="en-US" altLang="zh-CN" sz="2000" spc="300" dirty="0" err="1" smtClean="0">
                <a:solidFill>
                  <a:schemeClr val="bg1"/>
                </a:solidFill>
                <a:cs typeface="Courier New" panose="02070309020205020404" pitchFamily="49" charset="0"/>
              </a:rPr>
              <a:t>,</a:t>
            </a:r>
            <a:r>
              <a:rPr lang="en-US" altLang="zh-CN" sz="2000" spc="300" dirty="0" err="1" smtClean="0">
                <a:solidFill>
                  <a:srgbClr val="00FF00"/>
                </a:solidFill>
                <a:cs typeface="Courier New" panose="02070309020205020404" pitchFamily="49" charset="0"/>
              </a:rPr>
              <a:t>”is</a:t>
            </a:r>
            <a:r>
              <a:rPr lang="en-US" altLang="zh-CN" sz="2000" spc="300" dirty="0" smtClean="0">
                <a:solidFill>
                  <a:srgbClr val="00FF00"/>
                </a:solidFill>
                <a:cs typeface="Courier New" panose="02070309020205020404" pitchFamily="49" charset="0"/>
              </a:rPr>
              <a:t>”</a:t>
            </a:r>
            <a:r>
              <a:rPr lang="en-US" altLang="zh-CN" sz="2000" spc="300" dirty="0" smtClean="0">
                <a:solidFill>
                  <a:srgbClr val="00B0F0"/>
                </a:solidFill>
                <a:cs typeface="Courier New" panose="02070309020205020404" pitchFamily="49" charset="0"/>
              </a:rPr>
              <a:t>)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;</a:t>
            </a: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>
                <a:solidFill>
                  <a:srgbClr val="FF00FF"/>
                </a:solidFill>
                <a:cs typeface="Courier New" panose="02070309020205020404" pitchFamily="49" charset="0"/>
              </a:rPr>
              <a:t>$</a:t>
            </a:r>
            <a:r>
              <a:rPr lang="en-US" altLang="zh-CN" sz="2000" spc="300" dirty="0" smtClean="0">
                <a:solidFill>
                  <a:srgbClr val="FF00FF"/>
                </a:solidFill>
                <a:cs typeface="Courier New" panose="02070309020205020404" pitchFamily="49" charset="0"/>
              </a:rPr>
              <a:t>A2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=</a:t>
            </a:r>
            <a:r>
              <a:rPr lang="en-US" altLang="zh-CN" sz="2000" spc="300" dirty="0" smtClean="0">
                <a:solidFill>
                  <a:schemeClr val="accent6"/>
                </a:solidFill>
                <a:cs typeface="Courier New" panose="02070309020205020404" pitchFamily="49" charset="0"/>
              </a:rPr>
              <a:t>strpos</a:t>
            </a:r>
            <a:r>
              <a:rPr lang="en-US" altLang="zh-CN" sz="2000" spc="300" dirty="0">
                <a:solidFill>
                  <a:schemeClr val="accent6"/>
                </a:solidFill>
                <a:cs typeface="Courier New" panose="02070309020205020404" pitchFamily="49" charset="0"/>
              </a:rPr>
              <a:t>(</a:t>
            </a:r>
            <a:r>
              <a:rPr lang="en-US" altLang="zh-CN" sz="2000" spc="300" dirty="0">
                <a:solidFill>
                  <a:srgbClr val="FF00FF"/>
                </a:solidFill>
                <a:cs typeface="Courier New" panose="02070309020205020404" pitchFamily="49" charset="0"/>
              </a:rPr>
              <a:t>$A</a:t>
            </a:r>
            <a:r>
              <a:rPr lang="en-US" altLang="zh-CN" sz="2000" spc="300" dirty="0">
                <a:solidFill>
                  <a:schemeClr val="bg1"/>
                </a:solidFill>
                <a:cs typeface="Courier New" panose="02070309020205020404" pitchFamily="49" charset="0"/>
              </a:rPr>
              <a:t>,</a:t>
            </a:r>
            <a:r>
              <a:rPr lang="en-US" altLang="zh-CN" sz="2000" spc="300" dirty="0">
                <a:solidFill>
                  <a:srgbClr val="00FF00"/>
                </a:solidFill>
                <a:cs typeface="Courier New" panose="02070309020205020404" pitchFamily="49" charset="0"/>
              </a:rPr>
              <a:t>”is</a:t>
            </a:r>
            <a:r>
              <a:rPr lang="en-US" altLang="zh-CN" sz="2000" spc="300" dirty="0" smtClean="0">
                <a:solidFill>
                  <a:srgbClr val="00FF00"/>
                </a:solidFill>
                <a:cs typeface="Courier New" panose="02070309020205020404" pitchFamily="49" charset="0"/>
              </a:rPr>
              <a:t>”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,</a:t>
            </a:r>
            <a:r>
              <a:rPr lang="en-US" altLang="zh-CN" sz="2000" spc="300" dirty="0" smtClean="0">
                <a:solidFill>
                  <a:srgbClr val="FFFF00"/>
                </a:solidFill>
                <a:cs typeface="Courier New" panose="02070309020205020404" pitchFamily="49" charset="0"/>
              </a:rPr>
              <a:t>7</a:t>
            </a:r>
            <a:r>
              <a:rPr lang="en-US" altLang="zh-CN" sz="2000" spc="300" dirty="0" smtClean="0">
                <a:solidFill>
                  <a:srgbClr val="00B0F0"/>
                </a:solidFill>
                <a:cs typeface="Courier New" panose="02070309020205020404" pitchFamily="49" charset="0"/>
              </a:rPr>
              <a:t>)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;</a:t>
            </a:r>
            <a:endParaRPr lang="en-US" altLang="zh-CN" sz="2000" spc="300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echo</a:t>
            </a:r>
            <a:r>
              <a:rPr lang="en-US" altLang="zh-CN" sz="2000" spc="300" dirty="0" smtClean="0">
                <a:solidFill>
                  <a:srgbClr val="FF00FF"/>
                </a:solidFill>
                <a:cs typeface="Courier New" panose="02070309020205020404" pitchFamily="49" charset="0"/>
              </a:rPr>
              <a:t> 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‘is</a:t>
            </a:r>
            <a:r>
              <a:rPr lang="zh-CN" altLang="en-US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首次出现的位置是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’.</a:t>
            </a:r>
            <a:r>
              <a:rPr lang="en-US" altLang="zh-CN" sz="2000" spc="300" dirty="0" smtClean="0">
                <a:solidFill>
                  <a:srgbClr val="FF00FF"/>
                </a:solidFill>
                <a:cs typeface="Courier New" panose="02070309020205020404" pitchFamily="49" charset="0"/>
              </a:rPr>
              <a:t>$A1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;</a:t>
            </a: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if(</a:t>
            </a:r>
            <a:r>
              <a:rPr lang="en-US" altLang="zh-CN" sz="2000" spc="300" dirty="0">
                <a:solidFill>
                  <a:srgbClr val="FF00FF"/>
                </a:solidFill>
                <a:cs typeface="Courier New" panose="02070309020205020404" pitchFamily="49" charset="0"/>
              </a:rPr>
              <a:t>$A2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)</a:t>
            </a: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   echo ‘</a:t>
            </a:r>
            <a:r>
              <a:rPr lang="zh-CN" altLang="en-US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第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7</a:t>
            </a:r>
            <a:r>
              <a:rPr lang="zh-CN" altLang="en-US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个字符以后 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is</a:t>
            </a:r>
            <a:r>
              <a:rPr lang="zh-CN" altLang="en-US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再出现的位置是</a:t>
            </a:r>
            <a:r>
              <a:rPr lang="en-US" altLang="zh-CN" sz="2000" spc="300" dirty="0">
                <a:solidFill>
                  <a:schemeClr val="bg1"/>
                </a:solidFill>
                <a:cs typeface="Courier New" panose="02070309020205020404" pitchFamily="49" charset="0"/>
              </a:rPr>
              <a:t>’.</a:t>
            </a:r>
            <a:r>
              <a:rPr lang="en-US" altLang="zh-CN" sz="2000" spc="300" dirty="0">
                <a:solidFill>
                  <a:srgbClr val="FF00FF"/>
                </a:solidFill>
                <a:cs typeface="Courier New" panose="02070309020205020404" pitchFamily="49" charset="0"/>
              </a:rPr>
              <a:t>$A2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;</a:t>
            </a: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?&gt;</a:t>
            </a:r>
            <a:endParaRPr lang="en-US" altLang="zh-CN" sz="2000" spc="300" dirty="0">
              <a:solidFill>
                <a:srgbClr val="FF0000"/>
              </a:solidFill>
              <a:latin typeface="+mn-lt"/>
              <a:cs typeface="Courier New" panose="02070309020205020404" pitchFamily="49" charset="0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45" b="6238"/>
          <a:stretch/>
        </p:blipFill>
        <p:spPr>
          <a:xfrm>
            <a:off x="6500850" y="1453369"/>
            <a:ext cx="5046788" cy="4218211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6965487" y="1847064"/>
            <a:ext cx="3441161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AD15AB"/>
                </a:solidFill>
              </a:rPr>
              <a:t>is</a:t>
            </a:r>
            <a:r>
              <a:rPr lang="zh-CN" altLang="en-US" sz="2400" dirty="0" smtClean="0">
                <a:solidFill>
                  <a:srgbClr val="AD15AB"/>
                </a:solidFill>
              </a:rPr>
              <a:t>首次出现的位置是</a:t>
            </a:r>
            <a:r>
              <a:rPr lang="en-US" altLang="zh-CN" sz="2400" dirty="0" smtClean="0">
                <a:solidFill>
                  <a:srgbClr val="AD15AB"/>
                </a:solidFill>
              </a:rPr>
              <a:t>2</a:t>
            </a:r>
            <a:endParaRPr lang="zh-CN" alt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435783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9695849" y="200220"/>
            <a:ext cx="18517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字符串处理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1470" y="132874"/>
            <a:ext cx="3852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6.3.5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、字符串查找函数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矩形 33"/>
          <p:cNvSpPr>
            <a:spLocks noChangeArrowheads="1"/>
          </p:cNvSpPr>
          <p:nvPr/>
        </p:nvSpPr>
        <p:spPr bwMode="auto">
          <a:xfrm>
            <a:off x="1467050" y="1435496"/>
            <a:ext cx="5307249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zh-CN" sz="2400" dirty="0">
                <a:latin typeface="宋体" panose="02010600030101010101" pitchFamily="2" charset="-122"/>
              </a:rPr>
              <a:t>strpos()</a:t>
            </a:r>
            <a:r>
              <a:rPr lang="zh-CN" altLang="en-US" sz="2400" dirty="0">
                <a:latin typeface="宋体" panose="02010600030101010101" pitchFamily="2" charset="-122"/>
              </a:rPr>
              <a:t>对英文字母大小写敏感，如果不需要区分大小写查找，可以用</a:t>
            </a:r>
            <a:r>
              <a:rPr lang="en-US" altLang="zh-CN" sz="2400" b="1" dirty="0" err="1">
                <a:solidFill>
                  <a:srgbClr val="FF0000"/>
                </a:solidFill>
                <a:latin typeface="宋体" panose="02010600030101010101" pitchFamily="2" charset="-122"/>
              </a:rPr>
              <a:t>stripos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()</a:t>
            </a:r>
            <a:r>
              <a:rPr lang="zh-CN" altLang="en-US" sz="2400" dirty="0">
                <a:latin typeface="宋体" panose="02010600030101010101" pitchFamily="2" charset="-122"/>
              </a:rPr>
              <a:t>函数。其语法格式、参数含义与</a:t>
            </a:r>
            <a:r>
              <a:rPr lang="en-US" altLang="zh-CN" sz="2400" dirty="0">
                <a:latin typeface="宋体" panose="02010600030101010101" pitchFamily="2" charset="-122"/>
              </a:rPr>
              <a:t>strpos()</a:t>
            </a:r>
            <a:r>
              <a:rPr lang="zh-CN" altLang="en-US" sz="2400" dirty="0">
                <a:latin typeface="宋体" panose="02010600030101010101" pitchFamily="2" charset="-122"/>
              </a:rPr>
              <a:t>完全一样，只是对英文字母大小写不敏感。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244948" y="1782561"/>
            <a:ext cx="959533" cy="1020483"/>
            <a:chOff x="104010" y="1130023"/>
            <a:chExt cx="1705970" cy="1682985"/>
          </a:xfrm>
        </p:grpSpPr>
        <p:sp>
          <p:nvSpPr>
            <p:cNvPr id="11" name="等腰三角形 10"/>
            <p:cNvSpPr/>
            <p:nvPr/>
          </p:nvSpPr>
          <p:spPr bwMode="auto">
            <a:xfrm flipV="1">
              <a:off x="104010" y="1130023"/>
              <a:ext cx="1705970" cy="1682985"/>
            </a:xfrm>
            <a:prstGeom prst="triangle">
              <a:avLst/>
            </a:prstGeom>
            <a:solidFill>
              <a:srgbClr val="FFFF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806870" y="1237636"/>
              <a:ext cx="300250" cy="1296538"/>
              <a:chOff x="3748453" y="3442769"/>
              <a:chExt cx="459738" cy="2139166"/>
            </a:xfr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FF0000"/>
                </a:gs>
                <a:gs pos="83000">
                  <a:srgbClr val="C00000"/>
                </a:gs>
                <a:gs pos="100000">
                  <a:srgbClr val="C00000"/>
                </a:gs>
              </a:gsLst>
              <a:lin ang="5400000" scaled="1"/>
            </a:gradFill>
          </p:grpSpPr>
          <p:sp>
            <p:nvSpPr>
              <p:cNvPr id="13" name="梯形 12"/>
              <p:cNvSpPr/>
              <p:nvPr/>
            </p:nvSpPr>
            <p:spPr bwMode="auto">
              <a:xfrm rot="10800000">
                <a:off x="3748453" y="3442769"/>
                <a:ext cx="459738" cy="1542818"/>
              </a:xfrm>
              <a:prstGeom prst="trapezoid">
                <a:avLst/>
              </a:prstGeom>
              <a:grpFill/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 bwMode="auto">
              <a:xfrm>
                <a:off x="3807725" y="5240741"/>
                <a:ext cx="341194" cy="341194"/>
              </a:xfrm>
              <a:prstGeom prst="ellipse">
                <a:avLst/>
              </a:prstGeom>
              <a:grpFill/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</p:grpSp>
      </p:grp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34"/>
          <a:stretch/>
        </p:blipFill>
        <p:spPr>
          <a:xfrm>
            <a:off x="7040347" y="1435496"/>
            <a:ext cx="4851577" cy="489864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8124329" y="5792421"/>
            <a:ext cx="203934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dirty="0" err="1" smtClean="0">
                <a:ln w="0"/>
                <a:gradFill>
                  <a:gsLst>
                    <a:gs pos="0">
                      <a:srgbClr val="C00000"/>
                    </a:gs>
                    <a:gs pos="50000">
                      <a:srgbClr val="FF0000"/>
                    </a:gs>
                    <a:gs pos="100000">
                      <a:srgbClr val="FFFF00"/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stripos</a:t>
            </a:r>
            <a:r>
              <a:rPr lang="en-US" altLang="zh-CN" sz="4000" dirty="0" smtClean="0">
                <a:ln w="0"/>
                <a:gradFill>
                  <a:gsLst>
                    <a:gs pos="0">
                      <a:srgbClr val="C00000"/>
                    </a:gs>
                    <a:gs pos="50000">
                      <a:srgbClr val="FF0000"/>
                    </a:gs>
                    <a:gs pos="100000">
                      <a:srgbClr val="FFFF00"/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()</a:t>
            </a:r>
            <a:endParaRPr lang="zh-CN" altLang="en-US" sz="4000" dirty="0">
              <a:ln w="0"/>
              <a:gradFill>
                <a:gsLst>
                  <a:gs pos="0">
                    <a:srgbClr val="C00000"/>
                  </a:gs>
                  <a:gs pos="50000">
                    <a:srgbClr val="FF0000"/>
                  </a:gs>
                  <a:gs pos="100000">
                    <a:srgbClr val="FFFF00"/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7433956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13"/>
          <p:cNvSpPr>
            <a:spLocks noChangeArrowheads="1"/>
          </p:cNvSpPr>
          <p:nvPr/>
        </p:nvSpPr>
        <p:spPr bwMode="auto">
          <a:xfrm flipV="1">
            <a:off x="0" y="6438899"/>
            <a:ext cx="9828213" cy="45719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099" name="任意多边形 6"/>
          <p:cNvSpPr>
            <a:spLocks noChangeArrowheads="1"/>
          </p:cNvSpPr>
          <p:nvPr/>
        </p:nvSpPr>
        <p:spPr bwMode="auto">
          <a:xfrm flipV="1">
            <a:off x="0" y="-2"/>
            <a:ext cx="7010400" cy="606427"/>
          </a:xfrm>
          <a:custGeom>
            <a:avLst/>
            <a:gdLst>
              <a:gd name="T0" fmla="*/ 5201678 w 6096000"/>
              <a:gd name="T1" fmla="*/ 9 h 870781"/>
              <a:gd name="T2" fmla="*/ 0 w 6096000"/>
              <a:gd name="T3" fmla="*/ 9 h 870781"/>
              <a:gd name="T4" fmla="*/ 0 w 6096000"/>
              <a:gd name="T5" fmla="*/ 1314450 h 870781"/>
              <a:gd name="T6" fmla="*/ 7010400 w 6096000"/>
              <a:gd name="T7" fmla="*/ 1314450 h 870781"/>
              <a:gd name="T8" fmla="*/ 5201678 w 6096000"/>
              <a:gd name="T9" fmla="*/ 9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100" name="矩形 8"/>
          <p:cNvSpPr>
            <a:spLocks noChangeArrowheads="1"/>
          </p:cNvSpPr>
          <p:nvPr/>
        </p:nvSpPr>
        <p:spPr bwMode="auto">
          <a:xfrm>
            <a:off x="5237581" y="2744887"/>
            <a:ext cx="617348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dirty="0" smtClean="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字符与</a:t>
            </a:r>
            <a:r>
              <a:rPr lang="en-US" altLang="zh-CN" sz="4400" dirty="0" smtClean="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ASCII</a:t>
            </a:r>
            <a:r>
              <a:rPr lang="zh-CN" altLang="en-US" sz="4400" dirty="0" smtClean="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码转换函数</a:t>
            </a:r>
            <a:endParaRPr lang="zh-CN" altLang="en-US" sz="4400" dirty="0">
              <a:solidFill>
                <a:srgbClr val="3F3F3F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01" name="矩形 9"/>
          <p:cNvSpPr>
            <a:spLocks noChangeArrowheads="1"/>
          </p:cNvSpPr>
          <p:nvPr/>
        </p:nvSpPr>
        <p:spPr bwMode="auto">
          <a:xfrm>
            <a:off x="3188142" y="2797821"/>
            <a:ext cx="1851498" cy="663575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 smtClean="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6.3.6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4102" name="文本框 10"/>
          <p:cNvSpPr>
            <a:spLocks noChangeArrowheads="1"/>
          </p:cNvSpPr>
          <p:nvPr/>
        </p:nvSpPr>
        <p:spPr bwMode="auto">
          <a:xfrm>
            <a:off x="294803" y="83494"/>
            <a:ext cx="46907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6.3</a:t>
            </a:r>
            <a:r>
              <a:rPr lang="zh-CN" altLang="en-US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、常用字符串操作函数</a:t>
            </a:r>
            <a:endParaRPr lang="zh-CN" altLang="en-US" sz="24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447" y="6134552"/>
            <a:ext cx="623723" cy="608693"/>
          </a:xfrm>
          <a:prstGeom prst="rect">
            <a:avLst/>
          </a:prstGeom>
        </p:spPr>
      </p:pic>
      <p:sp>
        <p:nvSpPr>
          <p:cNvPr id="2" name="等腰三角形 1"/>
          <p:cNvSpPr/>
          <p:nvPr/>
        </p:nvSpPr>
        <p:spPr bwMode="auto">
          <a:xfrm rot="10800000">
            <a:off x="11013034" y="-15508"/>
            <a:ext cx="1164485" cy="659667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7" name="肘形连接符 6"/>
          <p:cNvCxnSpPr>
            <a:stCxn id="4102" idx="2"/>
            <a:endCxn id="4101" idx="1"/>
          </p:cNvCxnSpPr>
          <p:nvPr/>
        </p:nvCxnSpPr>
        <p:spPr bwMode="auto">
          <a:xfrm rot="16200000" flipH="1">
            <a:off x="1621924" y="1563391"/>
            <a:ext cx="2584450" cy="547985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0E814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文本框 14"/>
          <p:cNvSpPr txBox="1"/>
          <p:nvPr/>
        </p:nvSpPr>
        <p:spPr>
          <a:xfrm>
            <a:off x="11380764" y="83494"/>
            <a:ext cx="4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6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63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9695849" y="200220"/>
            <a:ext cx="18517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字符串处理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1469" y="132874"/>
            <a:ext cx="4535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6.3.6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、字符与</a:t>
            </a:r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ASCII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码转换函数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矩形 33"/>
          <p:cNvSpPr>
            <a:spLocks noChangeArrowheads="1"/>
          </p:cNvSpPr>
          <p:nvPr/>
        </p:nvSpPr>
        <p:spPr bwMode="auto">
          <a:xfrm>
            <a:off x="564782" y="1478696"/>
            <a:ext cx="6204507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字符串与</a:t>
            </a:r>
            <a:r>
              <a:rPr lang="en-US" altLang="zh-CN" sz="2400" dirty="0">
                <a:latin typeface="宋体" panose="02010600030101010101" pitchFamily="2" charset="-122"/>
              </a:rPr>
              <a:t>ASCII</a:t>
            </a:r>
            <a:r>
              <a:rPr lang="zh-CN" altLang="en-US" sz="2400" dirty="0">
                <a:latin typeface="宋体" panose="02010600030101010101" pitchFamily="2" charset="-122"/>
              </a:rPr>
              <a:t>码之间互相转换的函数有两</a:t>
            </a:r>
            <a:r>
              <a:rPr lang="zh-CN" altLang="en-US" sz="2400" dirty="0" smtClean="0">
                <a:latin typeface="宋体" panose="02010600030101010101" pitchFamily="2" charset="-122"/>
              </a:rPr>
              <a:t>个：</a:t>
            </a:r>
            <a:endParaRPr lang="en-US" altLang="zh-CN" sz="2400" dirty="0" smtClean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b="1" dirty="0" err="1" smtClean="0">
                <a:solidFill>
                  <a:srgbClr val="FF0000"/>
                </a:solidFill>
                <a:latin typeface="+mn-lt"/>
              </a:rPr>
              <a:t>ord</a:t>
            </a:r>
            <a:r>
              <a:rPr lang="en-US" altLang="zh-CN" sz="2400" b="1" dirty="0" smtClean="0">
                <a:solidFill>
                  <a:srgbClr val="FF0000"/>
                </a:solidFill>
                <a:latin typeface="+mn-lt"/>
              </a:rPr>
              <a:t>()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b="1" dirty="0" err="1" smtClean="0">
                <a:solidFill>
                  <a:srgbClr val="FF0000"/>
                </a:solidFill>
                <a:latin typeface="+mn-lt"/>
              </a:rPr>
              <a:t>chr</a:t>
            </a:r>
            <a:r>
              <a:rPr lang="en-US" altLang="zh-CN" sz="2400" b="1" dirty="0" smtClean="0">
                <a:solidFill>
                  <a:srgbClr val="FF0000"/>
                </a:solidFill>
                <a:latin typeface="+mn-lt"/>
              </a:rPr>
              <a:t>()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400" dirty="0" smtClean="0">
                <a:latin typeface="宋体" panose="02010600030101010101" pitchFamily="2" charset="-122"/>
              </a:rPr>
              <a:t>分别</a:t>
            </a:r>
            <a:r>
              <a:rPr lang="zh-CN" altLang="en-US" sz="2400" dirty="0">
                <a:latin typeface="宋体" panose="02010600030101010101" pitchFamily="2" charset="-122"/>
              </a:rPr>
              <a:t>用于将字符转为</a:t>
            </a:r>
            <a:r>
              <a:rPr lang="en-US" altLang="zh-CN" sz="2400" dirty="0">
                <a:latin typeface="宋体" panose="02010600030101010101" pitchFamily="2" charset="-122"/>
              </a:rPr>
              <a:t>ASCII</a:t>
            </a:r>
            <a:r>
              <a:rPr lang="zh-CN" altLang="en-US" sz="2400" dirty="0">
                <a:latin typeface="宋体" panose="02010600030101010101" pitchFamily="2" charset="-122"/>
              </a:rPr>
              <a:t>码以及将</a:t>
            </a:r>
            <a:r>
              <a:rPr lang="en-US" altLang="zh-CN" sz="2400" dirty="0">
                <a:latin typeface="宋体" panose="02010600030101010101" pitchFamily="2" charset="-122"/>
              </a:rPr>
              <a:t>ASCII</a:t>
            </a:r>
            <a:r>
              <a:rPr lang="zh-CN" altLang="en-US" sz="2400" dirty="0">
                <a:latin typeface="宋体" panose="02010600030101010101" pitchFamily="2" charset="-122"/>
              </a:rPr>
              <a:t>码转为字符。</a:t>
            </a:r>
            <a:endParaRPr lang="zh-CN" altLang="en-US" sz="24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192" y="975505"/>
            <a:ext cx="3642689" cy="541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414759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9695849" y="200220"/>
            <a:ext cx="18517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字符串处理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1470" y="132874"/>
            <a:ext cx="4548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6.3.6</a:t>
            </a: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、字符与</a:t>
            </a:r>
            <a:r>
              <a:rPr lang="en-US" altLang="zh-CN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ASCII</a:t>
            </a: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码转换函数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矩形 33"/>
          <p:cNvSpPr>
            <a:spLocks noChangeArrowheads="1"/>
          </p:cNvSpPr>
          <p:nvPr/>
        </p:nvSpPr>
        <p:spPr bwMode="auto">
          <a:xfrm>
            <a:off x="634537" y="862323"/>
            <a:ext cx="10913101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en-US" sz="2400" dirty="0" smtClean="0">
                <a:latin typeface="宋体" panose="02010600030101010101" pitchFamily="2" charset="-122"/>
              </a:rPr>
              <a:t>（</a:t>
            </a:r>
            <a:r>
              <a:rPr lang="en-US" altLang="zh-CN" sz="2400" dirty="0" smtClean="0">
                <a:latin typeface="宋体" panose="02010600030101010101" pitchFamily="2" charset="-122"/>
              </a:rPr>
              <a:t>1</a:t>
            </a:r>
            <a:r>
              <a:rPr lang="zh-CN" altLang="en-US" sz="2400" dirty="0" smtClean="0">
                <a:latin typeface="宋体" panose="02010600030101010101" pitchFamily="2" charset="-122"/>
              </a:rPr>
              <a:t>）</a:t>
            </a:r>
            <a:r>
              <a:rPr lang="en-US" altLang="zh-CN" sz="2400" dirty="0" err="1" smtClean="0">
                <a:latin typeface="宋体" panose="02010600030101010101" pitchFamily="2" charset="-122"/>
              </a:rPr>
              <a:t>ord</a:t>
            </a:r>
            <a:r>
              <a:rPr lang="en-US" altLang="zh-CN" sz="2400" dirty="0">
                <a:latin typeface="宋体" panose="02010600030101010101" pitchFamily="2" charset="-122"/>
              </a:rPr>
              <a:t>()</a:t>
            </a:r>
            <a:r>
              <a:rPr lang="zh-CN" altLang="en-US" sz="2400" dirty="0">
                <a:latin typeface="宋体" panose="02010600030101010101" pitchFamily="2" charset="-122"/>
              </a:rPr>
              <a:t>函数用于将字符转为其对应的</a:t>
            </a:r>
            <a:r>
              <a:rPr lang="en-US" altLang="zh-CN" sz="2400" dirty="0">
                <a:latin typeface="宋体" panose="02010600030101010101" pitchFamily="2" charset="-122"/>
              </a:rPr>
              <a:t>ASCII</a:t>
            </a:r>
            <a:r>
              <a:rPr lang="zh-CN" altLang="en-US" sz="2400" dirty="0">
                <a:latin typeface="宋体" panose="02010600030101010101" pitchFamily="2" charset="-122"/>
              </a:rPr>
              <a:t>码。其语法格式如下：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b="1" dirty="0" err="1">
                <a:solidFill>
                  <a:srgbClr val="FF0000"/>
                </a:solidFill>
                <a:latin typeface="+mn-lt"/>
              </a:rPr>
              <a:t>ord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</a:rPr>
              <a:t>(character)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其中，</a:t>
            </a:r>
            <a:r>
              <a:rPr lang="en-US" altLang="zh-CN" sz="2400" dirty="0">
                <a:latin typeface="宋体" panose="02010600030101010101" pitchFamily="2" charset="-122"/>
              </a:rPr>
              <a:t>character</a:t>
            </a:r>
            <a:r>
              <a:rPr lang="zh-CN" altLang="en-US" sz="2400" dirty="0">
                <a:latin typeface="宋体" panose="02010600030101010101" pitchFamily="2" charset="-122"/>
              </a:rPr>
              <a:t>表示要转换的字符，如果</a:t>
            </a:r>
            <a:r>
              <a:rPr lang="en-US" altLang="zh-CN" sz="2400" dirty="0">
                <a:latin typeface="宋体" panose="02010600030101010101" pitchFamily="2" charset="-122"/>
              </a:rPr>
              <a:t>character</a:t>
            </a:r>
            <a:r>
              <a:rPr lang="zh-CN" altLang="en-US" sz="2400" dirty="0">
                <a:latin typeface="宋体" panose="02010600030101010101" pitchFamily="2" charset="-122"/>
              </a:rPr>
              <a:t>中含有多个字符，函数只返回第一个字符的</a:t>
            </a:r>
            <a:r>
              <a:rPr lang="en-US" altLang="zh-CN" sz="2400" dirty="0">
                <a:latin typeface="宋体" panose="02010600030101010101" pitchFamily="2" charset="-122"/>
              </a:rPr>
              <a:t>ASCII</a:t>
            </a:r>
            <a:r>
              <a:rPr lang="zh-CN" altLang="en-US" sz="2400" dirty="0">
                <a:latin typeface="宋体" panose="02010600030101010101" pitchFamily="2" charset="-122"/>
              </a:rPr>
              <a:t>码</a:t>
            </a:r>
            <a:r>
              <a:rPr lang="zh-CN" altLang="en-US" sz="2400" dirty="0" smtClean="0">
                <a:latin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400" dirty="0" smtClean="0">
                <a:latin typeface="宋体" panose="02010600030101010101" pitchFamily="2" charset="-122"/>
              </a:rPr>
              <a:t>例：</a:t>
            </a:r>
            <a:r>
              <a:rPr lang="en-US" altLang="zh-CN" sz="2400" dirty="0"/>
              <a:t> </a:t>
            </a:r>
            <a:r>
              <a:rPr lang="en-US" altLang="zh-CN" sz="2400" dirty="0" err="1"/>
              <a:t>ord</a:t>
            </a:r>
            <a:r>
              <a:rPr lang="en-US" altLang="zh-CN" sz="2400" dirty="0"/>
              <a:t>($A</a:t>
            </a:r>
            <a:r>
              <a:rPr lang="en-US" altLang="zh-CN" sz="2400" dirty="0" smtClean="0"/>
              <a:t>)=71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400" dirty="0" smtClean="0">
                <a:latin typeface="宋体" panose="02010600030101010101" pitchFamily="2" charset="-122"/>
              </a:rPr>
              <a:t>（</a:t>
            </a:r>
            <a:r>
              <a:rPr lang="en-US" altLang="zh-CN" sz="2400" dirty="0" smtClean="0">
                <a:latin typeface="宋体" panose="02010600030101010101" pitchFamily="2" charset="-122"/>
              </a:rPr>
              <a:t>2</a:t>
            </a:r>
            <a:r>
              <a:rPr lang="zh-CN" altLang="en-US" sz="2400" dirty="0" smtClean="0">
                <a:latin typeface="宋体" panose="02010600030101010101" pitchFamily="2" charset="-122"/>
              </a:rPr>
              <a:t>）</a:t>
            </a:r>
            <a:r>
              <a:rPr lang="en-US" altLang="zh-CN" sz="2400" dirty="0" err="1" smtClean="0">
                <a:latin typeface="宋体" panose="02010600030101010101" pitchFamily="2" charset="-122"/>
              </a:rPr>
              <a:t>chr</a:t>
            </a:r>
            <a:r>
              <a:rPr lang="en-US" altLang="zh-CN" sz="2400" dirty="0">
                <a:latin typeface="宋体" panose="02010600030101010101" pitchFamily="2" charset="-122"/>
              </a:rPr>
              <a:t>()</a:t>
            </a:r>
            <a:r>
              <a:rPr lang="zh-CN" altLang="en-US" sz="2400" dirty="0">
                <a:latin typeface="宋体" panose="02010600030101010101" pitchFamily="2" charset="-122"/>
              </a:rPr>
              <a:t>函数用于将</a:t>
            </a:r>
            <a:r>
              <a:rPr lang="en-US" altLang="zh-CN" sz="2400" dirty="0">
                <a:latin typeface="宋体" panose="02010600030101010101" pitchFamily="2" charset="-122"/>
              </a:rPr>
              <a:t>ASCII</a:t>
            </a:r>
            <a:r>
              <a:rPr lang="zh-CN" altLang="en-US" sz="2400" dirty="0">
                <a:latin typeface="宋体" panose="02010600030101010101" pitchFamily="2" charset="-122"/>
              </a:rPr>
              <a:t>码转换为对应的字符。其语法格式如下：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b="1" dirty="0" err="1" smtClean="0">
                <a:solidFill>
                  <a:srgbClr val="FF0000"/>
                </a:solidFill>
                <a:latin typeface="+mn-lt"/>
              </a:rPr>
              <a:t>chr</a:t>
            </a:r>
            <a:r>
              <a:rPr lang="en-US" altLang="zh-CN" sz="2400" b="1" dirty="0" smtClean="0">
                <a:solidFill>
                  <a:srgbClr val="FF0000"/>
                </a:solidFill>
                <a:latin typeface="+mn-lt"/>
              </a:rPr>
              <a:t>(ASCII</a:t>
            </a:r>
            <a:r>
              <a:rPr lang="zh-CN" altLang="en-US" sz="2400" b="1" dirty="0" smtClean="0">
                <a:solidFill>
                  <a:srgbClr val="FF0000"/>
                </a:solidFill>
                <a:latin typeface="+mn-lt"/>
              </a:rPr>
              <a:t>值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</a:rPr>
              <a:t>)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其中，“</a:t>
            </a:r>
            <a:r>
              <a:rPr lang="en-US" altLang="zh-CN" sz="2400" dirty="0">
                <a:latin typeface="宋体" panose="02010600030101010101" pitchFamily="2" charset="-122"/>
              </a:rPr>
              <a:t>ASCII</a:t>
            </a:r>
            <a:r>
              <a:rPr lang="zh-CN" altLang="en-US" sz="2400" dirty="0">
                <a:latin typeface="宋体" panose="02010600030101010101" pitchFamily="2" charset="-122"/>
              </a:rPr>
              <a:t>码值”可以是十进制、八进制或十六进制。如果使用八进制数值，要用数字“</a:t>
            </a:r>
            <a:r>
              <a:rPr lang="en-US" altLang="zh-CN" sz="2400" dirty="0">
                <a:latin typeface="宋体" panose="02010600030101010101" pitchFamily="2" charset="-122"/>
              </a:rPr>
              <a:t>0”</a:t>
            </a:r>
            <a:r>
              <a:rPr lang="zh-CN" altLang="en-US" sz="2400" dirty="0">
                <a:latin typeface="宋体" panose="02010600030101010101" pitchFamily="2" charset="-122"/>
              </a:rPr>
              <a:t>开头，十六进制用数字</a:t>
            </a:r>
            <a:r>
              <a:rPr lang="en-US" altLang="zh-CN" sz="2400" dirty="0">
                <a:latin typeface="宋体" panose="02010600030101010101" pitchFamily="2" charset="-122"/>
              </a:rPr>
              <a:t>+</a:t>
            </a:r>
            <a:r>
              <a:rPr lang="zh-CN" altLang="en-US" sz="2400" dirty="0">
                <a:latin typeface="宋体" panose="02010600030101010101" pitchFamily="2" charset="-122"/>
              </a:rPr>
              <a:t>英文字母“</a:t>
            </a:r>
            <a:r>
              <a:rPr lang="en-US" altLang="zh-CN" sz="2400" dirty="0">
                <a:latin typeface="宋体" panose="02010600030101010101" pitchFamily="2" charset="-122"/>
              </a:rPr>
              <a:t>0x”</a:t>
            </a:r>
            <a:r>
              <a:rPr lang="zh-CN" altLang="en-US" sz="2400" dirty="0">
                <a:latin typeface="宋体" panose="02010600030101010101" pitchFamily="2" charset="-122"/>
              </a:rPr>
              <a:t>开头</a:t>
            </a:r>
            <a:r>
              <a:rPr lang="zh-CN" altLang="en-US" sz="2400" dirty="0" smtClean="0">
                <a:latin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400" dirty="0" smtClean="0">
                <a:latin typeface="宋体" panose="02010600030101010101" pitchFamily="2" charset="-122"/>
              </a:rPr>
              <a:t>例：</a:t>
            </a:r>
            <a:r>
              <a:rPr lang="en-US" altLang="zh-CN" sz="2400" dirty="0"/>
              <a:t> </a:t>
            </a:r>
            <a:r>
              <a:rPr lang="en-US" altLang="zh-CN" sz="2400" dirty="0" err="1"/>
              <a:t>chr</a:t>
            </a:r>
            <a:r>
              <a:rPr lang="en-US" altLang="zh-CN" sz="2400" dirty="0"/>
              <a:t>(65</a:t>
            </a:r>
            <a:r>
              <a:rPr lang="en-US" altLang="zh-CN" sz="2400" dirty="0" smtClean="0"/>
              <a:t>)=</a:t>
            </a:r>
            <a:r>
              <a:rPr lang="zh-CN" altLang="en-US" sz="2400" dirty="0" smtClean="0"/>
              <a:t>“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”</a:t>
            </a:r>
            <a:endParaRPr lang="zh-CN" altLang="en-US" sz="2400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8020447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13"/>
          <p:cNvSpPr>
            <a:spLocks noChangeArrowheads="1"/>
          </p:cNvSpPr>
          <p:nvPr/>
        </p:nvSpPr>
        <p:spPr bwMode="auto">
          <a:xfrm flipV="1">
            <a:off x="0" y="6438899"/>
            <a:ext cx="9828213" cy="45719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099" name="任意多边形 6"/>
          <p:cNvSpPr>
            <a:spLocks noChangeArrowheads="1"/>
          </p:cNvSpPr>
          <p:nvPr/>
        </p:nvSpPr>
        <p:spPr bwMode="auto">
          <a:xfrm flipV="1">
            <a:off x="0" y="-2"/>
            <a:ext cx="7010400" cy="606427"/>
          </a:xfrm>
          <a:custGeom>
            <a:avLst/>
            <a:gdLst>
              <a:gd name="T0" fmla="*/ 5201678 w 6096000"/>
              <a:gd name="T1" fmla="*/ 9 h 870781"/>
              <a:gd name="T2" fmla="*/ 0 w 6096000"/>
              <a:gd name="T3" fmla="*/ 9 h 870781"/>
              <a:gd name="T4" fmla="*/ 0 w 6096000"/>
              <a:gd name="T5" fmla="*/ 1314450 h 870781"/>
              <a:gd name="T6" fmla="*/ 7010400 w 6096000"/>
              <a:gd name="T7" fmla="*/ 1314450 h 870781"/>
              <a:gd name="T8" fmla="*/ 5201678 w 6096000"/>
              <a:gd name="T9" fmla="*/ 9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100" name="矩形 8"/>
          <p:cNvSpPr>
            <a:spLocks noChangeArrowheads="1"/>
          </p:cNvSpPr>
          <p:nvPr/>
        </p:nvSpPr>
        <p:spPr bwMode="auto">
          <a:xfrm>
            <a:off x="6970849" y="2744887"/>
            <a:ext cx="413446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dirty="0" smtClean="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字符串比较函数</a:t>
            </a:r>
            <a:endParaRPr lang="zh-CN" altLang="en-US" sz="4400" dirty="0">
              <a:solidFill>
                <a:srgbClr val="3F3F3F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01" name="矩形 9"/>
          <p:cNvSpPr>
            <a:spLocks noChangeArrowheads="1"/>
          </p:cNvSpPr>
          <p:nvPr/>
        </p:nvSpPr>
        <p:spPr bwMode="auto">
          <a:xfrm>
            <a:off x="4634808" y="2797821"/>
            <a:ext cx="1851498" cy="663575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 smtClean="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6.3.7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4102" name="文本框 10"/>
          <p:cNvSpPr>
            <a:spLocks noChangeArrowheads="1"/>
          </p:cNvSpPr>
          <p:nvPr/>
        </p:nvSpPr>
        <p:spPr bwMode="auto">
          <a:xfrm>
            <a:off x="294803" y="83494"/>
            <a:ext cx="46907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6.3</a:t>
            </a:r>
            <a:r>
              <a:rPr lang="zh-CN" altLang="en-US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、常用字符串操作函数</a:t>
            </a:r>
            <a:endParaRPr lang="zh-CN" altLang="en-US" sz="24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447" y="6134552"/>
            <a:ext cx="623723" cy="608693"/>
          </a:xfrm>
          <a:prstGeom prst="rect">
            <a:avLst/>
          </a:prstGeom>
        </p:spPr>
      </p:pic>
      <p:sp>
        <p:nvSpPr>
          <p:cNvPr id="2" name="等腰三角形 1"/>
          <p:cNvSpPr/>
          <p:nvPr/>
        </p:nvSpPr>
        <p:spPr bwMode="auto">
          <a:xfrm rot="10800000">
            <a:off x="11013034" y="-15508"/>
            <a:ext cx="1164485" cy="659667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7" name="肘形连接符 6"/>
          <p:cNvCxnSpPr>
            <a:stCxn id="4102" idx="2"/>
            <a:endCxn id="4101" idx="1"/>
          </p:cNvCxnSpPr>
          <p:nvPr/>
        </p:nvCxnSpPr>
        <p:spPr bwMode="auto">
          <a:xfrm rot="16200000" flipH="1">
            <a:off x="2345257" y="840058"/>
            <a:ext cx="2584450" cy="1994651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0E814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文本框 14"/>
          <p:cNvSpPr txBox="1"/>
          <p:nvPr/>
        </p:nvSpPr>
        <p:spPr>
          <a:xfrm>
            <a:off x="11380764" y="83494"/>
            <a:ext cx="4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7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47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9695849" y="200220"/>
            <a:ext cx="18517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字符串处理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1469" y="132874"/>
            <a:ext cx="4535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6.3.7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、字符比较函数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矩形 33"/>
          <p:cNvSpPr>
            <a:spLocks noChangeArrowheads="1"/>
          </p:cNvSpPr>
          <p:nvPr/>
        </p:nvSpPr>
        <p:spPr bwMode="auto">
          <a:xfrm>
            <a:off x="551135" y="1178445"/>
            <a:ext cx="6313689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字符串比较函数用于对比两个字符串之间的大小关系。这类函数有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strcmp()</a:t>
            </a:r>
            <a:r>
              <a:rPr lang="zh-CN" altLang="en-US" sz="2400" dirty="0">
                <a:latin typeface="宋体" panose="02010600030101010101" pitchFamily="2" charset="-122"/>
              </a:rPr>
              <a:t>与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strncmp()</a:t>
            </a:r>
            <a:r>
              <a:rPr lang="zh-CN" altLang="en-US" sz="2400" dirty="0" smtClean="0">
                <a:latin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dirty="0"/>
              <a:t>strcmp()</a:t>
            </a:r>
            <a:r>
              <a:rPr lang="zh-CN" altLang="zh-CN" sz="2400" dirty="0"/>
              <a:t>函数用于完全对比两个字符串的大小</a:t>
            </a:r>
            <a:r>
              <a:rPr lang="zh-CN" altLang="zh-CN" sz="2400" dirty="0" smtClean="0"/>
              <a:t>关系</a:t>
            </a:r>
            <a:r>
              <a:rPr lang="zh-CN" altLang="en-US" sz="2400" dirty="0" smtClean="0"/>
              <a:t>；</a:t>
            </a:r>
            <a:endParaRPr lang="zh-CN" altLang="zh-CN" sz="2400" dirty="0" smtClean="0"/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dirty="0"/>
              <a:t>strncmp()</a:t>
            </a:r>
            <a:r>
              <a:rPr lang="zh-CN" altLang="zh-CN" sz="2400" dirty="0" smtClean="0"/>
              <a:t>函数</a:t>
            </a:r>
            <a:r>
              <a:rPr lang="zh-CN" altLang="en-US" sz="2400" dirty="0" smtClean="0"/>
              <a:t>用于</a:t>
            </a:r>
            <a:r>
              <a:rPr lang="zh-CN" altLang="zh-CN" sz="2400" dirty="0" smtClean="0"/>
              <a:t>截取</a:t>
            </a:r>
            <a:r>
              <a:rPr lang="zh-CN" altLang="en-US" sz="2400" dirty="0" smtClean="0"/>
              <a:t>部分</a:t>
            </a:r>
            <a:r>
              <a:rPr lang="zh-CN" altLang="zh-CN" sz="2400" dirty="0" smtClean="0"/>
              <a:t>字符串进行</a:t>
            </a:r>
            <a:r>
              <a:rPr lang="zh-CN" altLang="zh-CN" sz="2400" dirty="0"/>
              <a:t>大小</a:t>
            </a:r>
            <a:r>
              <a:rPr lang="zh-CN" altLang="zh-CN" sz="2400" dirty="0" smtClean="0"/>
              <a:t>比较</a:t>
            </a:r>
            <a:r>
              <a:rPr lang="zh-CN" altLang="en-US" sz="2400" dirty="0" smtClean="0"/>
              <a:t>。</a:t>
            </a:r>
            <a:endParaRPr lang="zh-CN" altLang="en-US" sz="24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775" y="1405719"/>
            <a:ext cx="4362149" cy="509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576783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9695849" y="200220"/>
            <a:ext cx="18517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字符串处理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1470" y="132874"/>
            <a:ext cx="3852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6.3.7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、字符串比较函数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矩形 33"/>
          <p:cNvSpPr>
            <a:spLocks noChangeArrowheads="1"/>
          </p:cNvSpPr>
          <p:nvPr/>
        </p:nvSpPr>
        <p:spPr bwMode="auto">
          <a:xfrm>
            <a:off x="413613" y="1576492"/>
            <a:ext cx="11306168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zh-CN" sz="2400" dirty="0">
                <a:latin typeface="宋体" panose="02010600030101010101" pitchFamily="2" charset="-122"/>
              </a:rPr>
              <a:t>strcmp()</a:t>
            </a:r>
            <a:r>
              <a:rPr lang="zh-CN" altLang="en-US" sz="2400" dirty="0">
                <a:latin typeface="宋体" panose="02010600030101010101" pitchFamily="2" charset="-122"/>
              </a:rPr>
              <a:t>函数用于完全对比两个字符串的大小关系，其语法格式如下：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strcmp</a:t>
            </a:r>
            <a:r>
              <a:rPr lang="en-US" altLang="zh-CN" sz="2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(str_1</a:t>
            </a:r>
            <a:r>
              <a:rPr lang="zh-CN" altLang="en-US" sz="2400" b="1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，</a:t>
            </a:r>
            <a:r>
              <a:rPr lang="en-US" altLang="zh-CN" sz="2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str_2)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如果</a:t>
            </a:r>
            <a:r>
              <a:rPr lang="en-US" altLang="zh-CN" sz="2400" dirty="0">
                <a:latin typeface="宋体" panose="02010600030101010101" pitchFamily="2" charset="-122"/>
              </a:rPr>
              <a:t>str_1</a:t>
            </a:r>
            <a:r>
              <a:rPr lang="zh-CN" altLang="en-US" sz="2400" dirty="0">
                <a:latin typeface="宋体" panose="02010600030101010101" pitchFamily="2" charset="-122"/>
              </a:rPr>
              <a:t>大于</a:t>
            </a:r>
            <a:r>
              <a:rPr lang="en-US" altLang="zh-CN" sz="2400" dirty="0">
                <a:latin typeface="宋体" panose="02010600030101010101" pitchFamily="2" charset="-122"/>
              </a:rPr>
              <a:t>str_2</a:t>
            </a:r>
            <a:r>
              <a:rPr lang="zh-CN" altLang="en-US" sz="2400" dirty="0">
                <a:latin typeface="宋体" panose="02010600030101010101" pitchFamily="2" charset="-122"/>
              </a:rPr>
              <a:t>，函数返回</a:t>
            </a:r>
            <a:r>
              <a:rPr lang="en-US" altLang="zh-CN" sz="2400" dirty="0">
                <a:latin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</a:rPr>
              <a:t>，如果两个字符串相等，函数返回</a:t>
            </a:r>
            <a:r>
              <a:rPr lang="en-US" altLang="zh-CN" sz="2400" dirty="0">
                <a:latin typeface="宋体" panose="02010600030101010101" pitchFamily="2" charset="-122"/>
              </a:rPr>
              <a:t>0</a:t>
            </a:r>
            <a:r>
              <a:rPr lang="zh-CN" altLang="en-US" sz="2400" dirty="0">
                <a:latin typeface="宋体" panose="02010600030101010101" pitchFamily="2" charset="-122"/>
              </a:rPr>
              <a:t>，如果</a:t>
            </a:r>
            <a:r>
              <a:rPr lang="en-US" altLang="zh-CN" sz="2400" dirty="0">
                <a:latin typeface="宋体" panose="02010600030101010101" pitchFamily="2" charset="-122"/>
              </a:rPr>
              <a:t>str_1</a:t>
            </a:r>
            <a:r>
              <a:rPr lang="zh-CN" altLang="en-US" sz="2400" dirty="0">
                <a:latin typeface="宋体" panose="02010600030101010101" pitchFamily="2" charset="-122"/>
              </a:rPr>
              <a:t>小于</a:t>
            </a:r>
            <a:r>
              <a:rPr lang="en-US" altLang="zh-CN" sz="2400" dirty="0">
                <a:latin typeface="宋体" panose="02010600030101010101" pitchFamily="2" charset="-122"/>
              </a:rPr>
              <a:t>str_2</a:t>
            </a:r>
            <a:r>
              <a:rPr lang="zh-CN" altLang="en-US" sz="2400" dirty="0">
                <a:latin typeface="宋体" panose="02010600030101010101" pitchFamily="2" charset="-122"/>
              </a:rPr>
              <a:t>，函数返回－</a:t>
            </a:r>
            <a:r>
              <a:rPr lang="en-US" altLang="zh-CN" sz="2400" dirty="0">
                <a:latin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</a:rPr>
              <a:t>。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函数在进行比较运算遵循以下法则：</a:t>
            </a:r>
          </a:p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rgbClr val="006600"/>
                </a:solidFill>
                <a:latin typeface="宋体" panose="02010600030101010101" pitchFamily="2" charset="-122"/>
              </a:rPr>
              <a:t>按</a:t>
            </a:r>
            <a:r>
              <a:rPr lang="zh-CN" altLang="en-US" sz="2400" dirty="0">
                <a:solidFill>
                  <a:srgbClr val="006600"/>
                </a:solidFill>
                <a:latin typeface="宋体" panose="02010600030101010101" pitchFamily="2" charset="-122"/>
              </a:rPr>
              <a:t>字符串中各个字符的</a:t>
            </a:r>
            <a:r>
              <a:rPr lang="en-US" altLang="zh-CN" sz="2400" dirty="0">
                <a:solidFill>
                  <a:srgbClr val="006600"/>
                </a:solidFill>
                <a:latin typeface="宋体" panose="02010600030101010101" pitchFamily="2" charset="-122"/>
              </a:rPr>
              <a:t>ASCII</a:t>
            </a:r>
            <a:r>
              <a:rPr lang="zh-CN" altLang="en-US" sz="2400" dirty="0">
                <a:solidFill>
                  <a:srgbClr val="006600"/>
                </a:solidFill>
                <a:latin typeface="宋体" panose="02010600030101010101" pitchFamily="2" charset="-122"/>
              </a:rPr>
              <a:t>码值的大小比较；</a:t>
            </a:r>
          </a:p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rgbClr val="006600"/>
                </a:solidFill>
                <a:latin typeface="宋体" panose="02010600030101010101" pitchFamily="2" charset="-122"/>
              </a:rPr>
              <a:t>对</a:t>
            </a:r>
            <a:r>
              <a:rPr lang="zh-CN" altLang="en-US" sz="2400" dirty="0">
                <a:solidFill>
                  <a:srgbClr val="006600"/>
                </a:solidFill>
                <a:latin typeface="宋体" panose="02010600030101010101" pitchFamily="2" charset="-122"/>
              </a:rPr>
              <a:t>两个字符串中的字符，逐个比较，例如“</a:t>
            </a:r>
            <a:r>
              <a:rPr lang="en-US" altLang="zh-CN" sz="2400" dirty="0" err="1">
                <a:solidFill>
                  <a:srgbClr val="006600"/>
                </a:solidFill>
                <a:latin typeface="宋体" panose="02010600030101010101" pitchFamily="2" charset="-122"/>
              </a:rPr>
              <a:t>abc</a:t>
            </a:r>
            <a:r>
              <a:rPr lang="en-US" altLang="zh-CN" sz="2400" dirty="0">
                <a:solidFill>
                  <a:srgbClr val="006600"/>
                </a:solidFill>
                <a:latin typeface="宋体" panose="02010600030101010101" pitchFamily="2" charset="-122"/>
              </a:rPr>
              <a:t>”&gt;”</a:t>
            </a:r>
            <a:r>
              <a:rPr lang="en-US" altLang="zh-CN" sz="2400" dirty="0" err="1">
                <a:solidFill>
                  <a:srgbClr val="006600"/>
                </a:solidFill>
                <a:latin typeface="宋体" panose="02010600030101010101" pitchFamily="2" charset="-122"/>
              </a:rPr>
              <a:t>aac</a:t>
            </a:r>
            <a:r>
              <a:rPr lang="en-US" altLang="zh-CN" sz="2400" dirty="0">
                <a:solidFill>
                  <a:srgbClr val="006600"/>
                </a:solidFill>
                <a:latin typeface="宋体" panose="02010600030101010101" pitchFamily="2" charset="-122"/>
              </a:rPr>
              <a:t>”</a:t>
            </a:r>
            <a:r>
              <a:rPr lang="zh-CN" altLang="en-US" sz="2400" dirty="0">
                <a:solidFill>
                  <a:srgbClr val="006600"/>
                </a:solidFill>
                <a:latin typeface="宋体" panose="02010600030101010101" pitchFamily="2" charset="-122"/>
              </a:rPr>
              <a:t>；</a:t>
            </a:r>
          </a:p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rgbClr val="006600"/>
                </a:solidFill>
                <a:latin typeface="宋体" panose="02010600030101010101" pitchFamily="2" charset="-122"/>
              </a:rPr>
              <a:t>区分</a:t>
            </a:r>
            <a:r>
              <a:rPr lang="zh-CN" altLang="en-US" sz="2400" dirty="0">
                <a:solidFill>
                  <a:srgbClr val="006600"/>
                </a:solidFill>
                <a:latin typeface="宋体" panose="02010600030101010101" pitchFamily="2" charset="-122"/>
              </a:rPr>
              <a:t>英文字母的大小写，例如：“</a:t>
            </a:r>
            <a:r>
              <a:rPr lang="en-US" altLang="zh-CN" sz="2400" dirty="0">
                <a:solidFill>
                  <a:srgbClr val="006600"/>
                </a:solidFill>
                <a:latin typeface="宋体" panose="02010600030101010101" pitchFamily="2" charset="-122"/>
              </a:rPr>
              <a:t>A”&lt;“a”</a:t>
            </a:r>
            <a:r>
              <a:rPr lang="zh-CN" altLang="en-US" sz="2400" dirty="0">
                <a:solidFill>
                  <a:srgbClr val="006600"/>
                </a:solidFill>
                <a:latin typeface="宋体" panose="02010600030101010101" pitchFamily="2" charset="-122"/>
              </a:rPr>
              <a:t>；</a:t>
            </a:r>
          </a:p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rgbClr val="006600"/>
                </a:solidFill>
                <a:latin typeface="宋体" panose="02010600030101010101" pitchFamily="2" charset="-122"/>
              </a:rPr>
              <a:t>采用</a:t>
            </a:r>
            <a:r>
              <a:rPr lang="zh-CN" altLang="en-US" sz="2400" dirty="0">
                <a:solidFill>
                  <a:srgbClr val="006600"/>
                </a:solidFill>
                <a:latin typeface="宋体" panose="02010600030101010101" pitchFamily="2" charset="-122"/>
              </a:rPr>
              <a:t>“</a:t>
            </a:r>
            <a:r>
              <a:rPr lang="en-US" altLang="zh-CN" sz="2400" dirty="0">
                <a:solidFill>
                  <a:srgbClr val="006600"/>
                </a:solidFill>
                <a:latin typeface="宋体" panose="02010600030101010101" pitchFamily="2" charset="-122"/>
              </a:rPr>
              <a:t>GB2312”</a:t>
            </a:r>
            <a:r>
              <a:rPr lang="zh-CN" altLang="en-US" sz="2400" dirty="0">
                <a:solidFill>
                  <a:srgbClr val="006600"/>
                </a:solidFill>
                <a:latin typeface="宋体" panose="02010600030101010101" pitchFamily="2" charset="-122"/>
              </a:rPr>
              <a:t>编码的中文字符，按每个字符的拼音进行比较。</a:t>
            </a:r>
          </a:p>
        </p:txBody>
      </p:sp>
      <p:sp>
        <p:nvSpPr>
          <p:cNvPr id="9" name="矩形 8"/>
          <p:cNvSpPr/>
          <p:nvPr/>
        </p:nvSpPr>
        <p:spPr>
          <a:xfrm>
            <a:off x="543119" y="862323"/>
            <a:ext cx="2268320" cy="55399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en-US" altLang="zh-CN" sz="2000" b="1" spc="300" dirty="0" smtClean="0">
                <a:solidFill>
                  <a:schemeClr val="bg1"/>
                </a:solidFill>
              </a:rPr>
              <a:t>1</a:t>
            </a:r>
            <a:r>
              <a:rPr lang="zh-CN" altLang="en-US" sz="2000" b="1" spc="300" dirty="0" smtClean="0">
                <a:solidFill>
                  <a:schemeClr val="bg1"/>
                </a:solidFill>
              </a:rPr>
              <a:t>、</a:t>
            </a:r>
            <a:r>
              <a:rPr lang="en-US" altLang="zh-CN" sz="2000" b="1" spc="300" dirty="0" smtClean="0">
                <a:solidFill>
                  <a:schemeClr val="bg1"/>
                </a:solidFill>
              </a:rPr>
              <a:t>strcmp()</a:t>
            </a:r>
            <a:endParaRPr lang="en-US" altLang="zh-CN" sz="2000" b="1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480644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10396047" y="222420"/>
            <a:ext cx="8515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函数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6.1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、输出函数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矩形 33"/>
          <p:cNvSpPr>
            <a:spLocks noChangeArrowheads="1"/>
          </p:cNvSpPr>
          <p:nvPr/>
        </p:nvSpPr>
        <p:spPr bwMode="auto">
          <a:xfrm>
            <a:off x="546393" y="797877"/>
            <a:ext cx="221045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zh-CN" sz="2000" dirty="0" smtClean="0">
                <a:latin typeface="宋体" panose="02010600030101010101" pitchFamily="2" charset="-122"/>
              </a:rPr>
              <a:t>【</a:t>
            </a:r>
            <a:r>
              <a:rPr lang="zh-CN" altLang="en-US" sz="2000" dirty="0" smtClean="0">
                <a:latin typeface="宋体" panose="02010600030101010101" pitchFamily="2" charset="-122"/>
              </a:rPr>
              <a:t>例</a:t>
            </a:r>
            <a:r>
              <a:rPr lang="en-US" altLang="zh-CN" sz="2000" dirty="0" smtClean="0">
                <a:latin typeface="宋体" panose="02010600030101010101" pitchFamily="2" charset="-122"/>
              </a:rPr>
              <a:t>6-1】</a:t>
            </a:r>
            <a:endParaRPr lang="zh-CN" altLang="en-US" sz="2000" dirty="0">
              <a:latin typeface="宋体" panose="0201060003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45922" y="1351874"/>
            <a:ext cx="5348384" cy="1890021"/>
            <a:chOff x="2006221" y="2072645"/>
            <a:chExt cx="12924151" cy="569381"/>
          </a:xfrm>
          <a:solidFill>
            <a:srgbClr val="1E3A1A"/>
          </a:solidFill>
        </p:grpSpPr>
        <p:sp>
          <p:nvSpPr>
            <p:cNvPr id="12" name="圆角矩形 6"/>
            <p:cNvSpPr>
              <a:spLocks noChangeArrowheads="1"/>
            </p:cNvSpPr>
            <p:nvPr/>
          </p:nvSpPr>
          <p:spPr bwMode="auto">
            <a:xfrm>
              <a:off x="2006221" y="2072645"/>
              <a:ext cx="12924151" cy="569381"/>
            </a:xfrm>
            <a:prstGeom prst="roundRect">
              <a:avLst>
                <a:gd name="adj" fmla="val 3139"/>
              </a:avLst>
            </a:prstGeom>
            <a:grpFill/>
            <a:ln w="12700">
              <a:solidFill>
                <a:srgbClr val="0E8146"/>
              </a:solidFill>
              <a:bevel/>
              <a:headEnd/>
              <a:tailEnd/>
            </a:ln>
            <a:ex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dirty="0">
                <a:solidFill>
                  <a:srgbClr val="FFFFFF"/>
                </a:solidFill>
              </a:endParaRPr>
            </a:p>
          </p:txBody>
        </p:sp>
        <p:pic>
          <p:nvPicPr>
            <p:cNvPr id="13" name="图片 1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193835" y="2093448"/>
              <a:ext cx="2084351" cy="2333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矩形 2"/>
          <p:cNvSpPr/>
          <p:nvPr/>
        </p:nvSpPr>
        <p:spPr>
          <a:xfrm>
            <a:off x="1598068" y="1418320"/>
            <a:ext cx="3784295" cy="1823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&lt;?</a:t>
            </a:r>
            <a:r>
              <a:rPr lang="en-US" altLang="zh-CN" sz="2000" spc="300" dirty="0" err="1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php</a:t>
            </a:r>
            <a:endParaRPr lang="en-US" altLang="zh-CN" sz="2000" spc="300" dirty="0">
              <a:solidFill>
                <a:srgbClr val="FF0000"/>
              </a:solidFill>
              <a:latin typeface="+mn-lt"/>
              <a:cs typeface="Courier New" panose="02070309020205020404" pitchFamily="49" charset="0"/>
            </a:endParaRP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    $</a:t>
            </a:r>
            <a:r>
              <a:rPr lang="en-US" altLang="zh-CN" sz="2000" spc="300" dirty="0" err="1" smtClean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str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=“</a:t>
            </a:r>
            <a:r>
              <a:rPr lang="zh-CN" altLang="en-US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您好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”;</a:t>
            </a: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    </a:t>
            </a:r>
            <a:r>
              <a:rPr lang="en-US" altLang="zh-CN" sz="2000" spc="300" dirty="0" smtClean="0">
                <a:solidFill>
                  <a:srgbClr val="00B0F0"/>
                </a:solidFill>
                <a:latin typeface="+mn-lt"/>
                <a:cs typeface="Courier New" panose="02070309020205020404" pitchFamily="49" charset="0"/>
              </a:rPr>
              <a:t>print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 </a:t>
            </a:r>
            <a:r>
              <a:rPr lang="en-US" altLang="zh-CN" sz="2000" spc="300" dirty="0" smtClean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</a:t>
            </a:r>
            <a:r>
              <a:rPr lang="en-US" altLang="zh-CN" sz="2000" spc="300" dirty="0" err="1" smtClean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str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;</a:t>
            </a:r>
            <a:endParaRPr lang="en-US" altLang="zh-CN" sz="2000" spc="300" dirty="0">
              <a:solidFill>
                <a:schemeClr val="bg1"/>
              </a:solidFill>
              <a:latin typeface="+mn-lt"/>
              <a:cs typeface="Courier New" panose="02070309020205020404" pitchFamily="49" charset="0"/>
            </a:endParaRP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00B0F0"/>
                </a:solidFill>
                <a:latin typeface="+mn-lt"/>
                <a:cs typeface="Courier New" panose="02070309020205020404" pitchFamily="49" charset="0"/>
              </a:rPr>
              <a:t>    print 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“</a:t>
            </a:r>
            <a:r>
              <a:rPr lang="zh-CN" altLang="en-US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我的中国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”;</a:t>
            </a: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?&gt;</a:t>
            </a:r>
            <a:endParaRPr lang="en-US" altLang="zh-CN" sz="2000" spc="300" dirty="0">
              <a:solidFill>
                <a:srgbClr val="FF0000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20" name="矩形 33"/>
          <p:cNvSpPr>
            <a:spLocks noChangeArrowheads="1"/>
          </p:cNvSpPr>
          <p:nvPr/>
        </p:nvSpPr>
        <p:spPr bwMode="auto">
          <a:xfrm>
            <a:off x="546393" y="3337619"/>
            <a:ext cx="221045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zh-CN" sz="2000" dirty="0" smtClean="0">
                <a:latin typeface="宋体" panose="02010600030101010101" pitchFamily="2" charset="-122"/>
              </a:rPr>
              <a:t>【</a:t>
            </a:r>
            <a:r>
              <a:rPr lang="zh-CN" altLang="en-US" sz="2000" dirty="0" smtClean="0">
                <a:latin typeface="宋体" panose="02010600030101010101" pitchFamily="2" charset="-122"/>
              </a:rPr>
              <a:t>例</a:t>
            </a:r>
            <a:r>
              <a:rPr lang="en-US" altLang="zh-CN" sz="2000" dirty="0" smtClean="0">
                <a:latin typeface="宋体" panose="02010600030101010101" pitchFamily="2" charset="-122"/>
              </a:rPr>
              <a:t>6-1】</a:t>
            </a:r>
            <a:endParaRPr lang="zh-CN" altLang="en-US" sz="2000" dirty="0">
              <a:latin typeface="宋体" panose="02010600030101010101" pitchFamily="2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345922" y="3865913"/>
            <a:ext cx="5348384" cy="2236271"/>
            <a:chOff x="2006221" y="2072645"/>
            <a:chExt cx="12924151" cy="673691"/>
          </a:xfrm>
          <a:solidFill>
            <a:srgbClr val="1E3A1A"/>
          </a:solidFill>
        </p:grpSpPr>
        <p:sp>
          <p:nvSpPr>
            <p:cNvPr id="22" name="圆角矩形 6"/>
            <p:cNvSpPr>
              <a:spLocks noChangeArrowheads="1"/>
            </p:cNvSpPr>
            <p:nvPr/>
          </p:nvSpPr>
          <p:spPr bwMode="auto">
            <a:xfrm>
              <a:off x="2006221" y="2072645"/>
              <a:ext cx="12924151" cy="673691"/>
            </a:xfrm>
            <a:prstGeom prst="roundRect">
              <a:avLst>
                <a:gd name="adj" fmla="val 3139"/>
              </a:avLst>
            </a:prstGeom>
            <a:grpFill/>
            <a:ln w="12700">
              <a:solidFill>
                <a:srgbClr val="0E8146"/>
              </a:solidFill>
              <a:bevel/>
              <a:headEnd/>
              <a:tailEnd/>
            </a:ln>
            <a:ex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dirty="0">
                <a:solidFill>
                  <a:srgbClr val="FFFFFF"/>
                </a:solidFill>
              </a:endParaRPr>
            </a:p>
          </p:txBody>
        </p:sp>
        <p:pic>
          <p:nvPicPr>
            <p:cNvPr id="23" name="图片 1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193835" y="2093448"/>
              <a:ext cx="2084351" cy="2333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" name="矩形 23"/>
          <p:cNvSpPr/>
          <p:nvPr/>
        </p:nvSpPr>
        <p:spPr>
          <a:xfrm>
            <a:off x="1798539" y="3932358"/>
            <a:ext cx="3784295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&lt;?</a:t>
            </a:r>
            <a:r>
              <a:rPr lang="en-US" altLang="zh-CN" sz="2000" spc="300" dirty="0" err="1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php</a:t>
            </a:r>
            <a:endParaRPr lang="en-US" altLang="zh-CN" sz="2000" spc="300" dirty="0">
              <a:solidFill>
                <a:srgbClr val="FF0000"/>
              </a:solidFill>
              <a:latin typeface="+mn-lt"/>
              <a:cs typeface="Courier New" panose="02070309020205020404" pitchFamily="49" charset="0"/>
            </a:endParaRP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    $</a:t>
            </a:r>
            <a:r>
              <a:rPr lang="en-US" altLang="zh-CN" sz="2000" spc="300" dirty="0" err="1" smtClean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dk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=“</a:t>
            </a:r>
            <a:r>
              <a:rPr lang="zh-CN" altLang="en-US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您好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”;</a:t>
            </a: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>
                <a:solidFill>
                  <a:srgbClr val="FF00FF"/>
                </a:solidFill>
                <a:cs typeface="Courier New" panose="02070309020205020404" pitchFamily="49" charset="0"/>
              </a:rPr>
              <a:t> </a:t>
            </a:r>
            <a:r>
              <a:rPr lang="en-US" altLang="zh-CN" sz="2000" spc="300" dirty="0" smtClean="0">
                <a:solidFill>
                  <a:srgbClr val="FF00FF"/>
                </a:solidFill>
                <a:cs typeface="Courier New" panose="02070309020205020404" pitchFamily="49" charset="0"/>
              </a:rPr>
              <a:t>   $</a:t>
            </a:r>
            <a:r>
              <a:rPr lang="en-US" altLang="zh-CN" sz="2000" spc="300" dirty="0" err="1" smtClean="0">
                <a:solidFill>
                  <a:srgbClr val="FF00FF"/>
                </a:solidFill>
                <a:cs typeface="Courier New" panose="02070309020205020404" pitchFamily="49" charset="0"/>
              </a:rPr>
              <a:t>ek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=“</a:t>
            </a:r>
            <a:r>
              <a:rPr lang="zh-CN" altLang="en-US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欢迎学习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PHP”;</a:t>
            </a:r>
            <a:endParaRPr lang="en-US" altLang="zh-CN" sz="2000" spc="300" dirty="0" smtClean="0">
              <a:solidFill>
                <a:schemeClr val="bg1"/>
              </a:solidFill>
              <a:latin typeface="+mn-lt"/>
              <a:cs typeface="Courier New" panose="02070309020205020404" pitchFamily="49" charset="0"/>
            </a:endParaRP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    </a:t>
            </a:r>
            <a:r>
              <a:rPr lang="en-US" altLang="zh-CN" sz="2000" spc="300" dirty="0" smtClean="0">
                <a:solidFill>
                  <a:srgbClr val="00B0F0"/>
                </a:solidFill>
                <a:latin typeface="+mn-lt"/>
                <a:cs typeface="Courier New" panose="02070309020205020404" pitchFamily="49" charset="0"/>
              </a:rPr>
              <a:t>echo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 </a:t>
            </a:r>
            <a:r>
              <a:rPr lang="en-US" altLang="zh-CN" sz="2000" spc="300" dirty="0" smtClean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</a:t>
            </a:r>
            <a:r>
              <a:rPr lang="en-US" altLang="zh-CN" sz="2000" spc="300" dirty="0" err="1" smtClean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dk</a:t>
            </a:r>
            <a:r>
              <a:rPr lang="en-US" altLang="zh-CN" sz="2000" spc="300" dirty="0" smtClean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.$</a:t>
            </a:r>
            <a:r>
              <a:rPr lang="en-US" altLang="zh-CN" sz="2000" spc="300" dirty="0" err="1" smtClean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ek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;</a:t>
            </a:r>
            <a:endParaRPr lang="en-US" altLang="zh-CN" sz="2000" spc="300" dirty="0">
              <a:solidFill>
                <a:schemeClr val="bg1"/>
              </a:solidFill>
              <a:latin typeface="+mn-lt"/>
              <a:cs typeface="Courier New" panose="02070309020205020404" pitchFamily="49" charset="0"/>
            </a:endParaRP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00B0F0"/>
                </a:solidFill>
                <a:latin typeface="+mn-lt"/>
                <a:cs typeface="Courier New" panose="02070309020205020404" pitchFamily="49" charset="0"/>
              </a:rPr>
              <a:t>    print </a:t>
            </a:r>
            <a:r>
              <a:rPr lang="en-US" altLang="zh-CN" sz="2000" spc="300" dirty="0">
                <a:solidFill>
                  <a:srgbClr val="FF00FF"/>
                </a:solidFill>
                <a:cs typeface="Courier New" panose="02070309020205020404" pitchFamily="49" charset="0"/>
              </a:rPr>
              <a:t>$</a:t>
            </a:r>
            <a:r>
              <a:rPr lang="en-US" altLang="zh-CN" sz="2000" spc="300" dirty="0" err="1">
                <a:solidFill>
                  <a:srgbClr val="FF00FF"/>
                </a:solidFill>
                <a:cs typeface="Courier New" panose="02070309020205020404" pitchFamily="49" charset="0"/>
              </a:rPr>
              <a:t>dk</a:t>
            </a:r>
            <a:r>
              <a:rPr lang="en-US" altLang="zh-CN" sz="2000" spc="300" dirty="0">
                <a:solidFill>
                  <a:srgbClr val="FF00FF"/>
                </a:solidFill>
                <a:cs typeface="Courier New" panose="02070309020205020404" pitchFamily="49" charset="0"/>
              </a:rPr>
              <a:t>.$</a:t>
            </a:r>
            <a:r>
              <a:rPr lang="en-US" altLang="zh-CN" sz="2000" spc="300" dirty="0" err="1">
                <a:solidFill>
                  <a:srgbClr val="FF00FF"/>
                </a:solidFill>
                <a:cs typeface="Courier New" panose="02070309020205020404" pitchFamily="49" charset="0"/>
              </a:rPr>
              <a:t>ek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;</a:t>
            </a: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?&gt;</a:t>
            </a:r>
            <a:endParaRPr lang="en-US" altLang="zh-CN" sz="2000" spc="300" dirty="0">
              <a:solidFill>
                <a:srgbClr val="FF0000"/>
              </a:solidFill>
              <a:latin typeface="+mn-lt"/>
              <a:cs typeface="Courier New" panose="02070309020205020404" pitchFamily="49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45" b="6238"/>
          <a:stretch/>
        </p:blipFill>
        <p:spPr>
          <a:xfrm>
            <a:off x="6634509" y="1418320"/>
            <a:ext cx="5092355" cy="425629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274257" y="2006221"/>
            <a:ext cx="2811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02060"/>
                </a:solidFill>
              </a:rPr>
              <a:t>您好我的中国</a:t>
            </a:r>
            <a:endParaRPr lang="zh-CN" altLang="en-US" sz="2400" dirty="0">
              <a:solidFill>
                <a:srgbClr val="00206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274257" y="2006221"/>
            <a:ext cx="2664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0070C0"/>
                </a:solidFill>
              </a:rPr>
              <a:t>您好欢迎学习</a:t>
            </a:r>
            <a:r>
              <a:rPr lang="en-US" altLang="zh-CN" sz="2400" dirty="0" smtClean="0">
                <a:solidFill>
                  <a:srgbClr val="0070C0"/>
                </a:solidFill>
              </a:rPr>
              <a:t>PHP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410735" y="2660833"/>
            <a:ext cx="1023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error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871561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1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1"/>
                            </p:stCondLst>
                            <p:childTnLst>
                              <p:par>
                                <p:cTn id="27" presetID="27" presetClass="emph" presetSubtype="0" repeatCount="5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9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6" presetClass="emph" presetSubtype="0" repeatCount="5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4" grpId="0"/>
      <p:bldP spid="8" grpId="0"/>
      <p:bldP spid="8" grpId="1"/>
      <p:bldP spid="9" grpId="0"/>
      <p:bldP spid="14" grpId="0"/>
      <p:bldP spid="14" grpId="1"/>
      <p:bldP spid="14" grpId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9695849" y="200220"/>
            <a:ext cx="18517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字符串处理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6.3.7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、字符串对比函数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矩形 33"/>
          <p:cNvSpPr>
            <a:spLocks noChangeArrowheads="1"/>
          </p:cNvSpPr>
          <p:nvPr/>
        </p:nvSpPr>
        <p:spPr bwMode="auto">
          <a:xfrm>
            <a:off x="715002" y="1043004"/>
            <a:ext cx="10761995" cy="55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zh-CN" sz="2400" dirty="0" smtClean="0">
                <a:latin typeface="宋体" panose="02010600030101010101" pitchFamily="2" charset="-122"/>
              </a:rPr>
              <a:t>【</a:t>
            </a:r>
            <a:r>
              <a:rPr lang="zh-CN" altLang="en-US" sz="2400" dirty="0">
                <a:latin typeface="宋体" panose="02010600030101010101" pitchFamily="2" charset="-122"/>
              </a:rPr>
              <a:t>例</a:t>
            </a:r>
            <a:r>
              <a:rPr lang="en-US" altLang="zh-CN" sz="2400" dirty="0" smtClean="0">
                <a:latin typeface="宋体" panose="02010600030101010101" pitchFamily="2" charset="-122"/>
              </a:rPr>
              <a:t>6-22】</a:t>
            </a:r>
            <a:endParaRPr lang="en-US" altLang="zh-CN" sz="2400" dirty="0">
              <a:latin typeface="宋体" panose="0201060003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86657" y="1939655"/>
            <a:ext cx="5299411" cy="3296053"/>
            <a:chOff x="1709405" y="1879672"/>
            <a:chExt cx="12805809" cy="992957"/>
          </a:xfrm>
          <a:solidFill>
            <a:srgbClr val="1E3A1A"/>
          </a:solidFill>
        </p:grpSpPr>
        <p:sp>
          <p:nvSpPr>
            <p:cNvPr id="9" name="圆角矩形 6"/>
            <p:cNvSpPr>
              <a:spLocks noChangeArrowheads="1"/>
            </p:cNvSpPr>
            <p:nvPr/>
          </p:nvSpPr>
          <p:spPr bwMode="auto">
            <a:xfrm>
              <a:off x="1709405" y="1879672"/>
              <a:ext cx="12805809" cy="992957"/>
            </a:xfrm>
            <a:prstGeom prst="roundRect">
              <a:avLst>
                <a:gd name="adj" fmla="val 3139"/>
              </a:avLst>
            </a:prstGeom>
            <a:grpFill/>
            <a:ln w="12700">
              <a:solidFill>
                <a:srgbClr val="0E8146"/>
              </a:solidFill>
              <a:bevel/>
              <a:headEnd/>
              <a:tailEnd/>
            </a:ln>
            <a:ex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dirty="0">
                <a:solidFill>
                  <a:srgbClr val="FFFFFF"/>
                </a:solidFill>
              </a:endParaRPr>
            </a:p>
          </p:txBody>
        </p:sp>
        <p:pic>
          <p:nvPicPr>
            <p:cNvPr id="10" name="图片 1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872866" y="1879672"/>
              <a:ext cx="2084350" cy="2333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矩形 10"/>
          <p:cNvSpPr/>
          <p:nvPr/>
        </p:nvSpPr>
        <p:spPr>
          <a:xfrm>
            <a:off x="790710" y="2809882"/>
            <a:ext cx="489982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&lt;?</a:t>
            </a:r>
            <a:r>
              <a:rPr lang="en-US" altLang="zh-CN" sz="2000" spc="300" dirty="0" err="1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php</a:t>
            </a:r>
            <a:endParaRPr lang="en-US" altLang="zh-CN" sz="2000" spc="300" dirty="0">
              <a:solidFill>
                <a:srgbClr val="FF0000"/>
              </a:solidFill>
              <a:latin typeface="+mn-lt"/>
              <a:cs typeface="Courier New" panose="02070309020205020404" pitchFamily="49" charset="0"/>
            </a:endParaRP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>
                <a:solidFill>
                  <a:schemeClr val="bg1"/>
                </a:solidFill>
                <a:cs typeface="Courier New" panose="02070309020205020404" pitchFamily="49" charset="0"/>
              </a:rPr>
              <a:t>echo </a:t>
            </a:r>
            <a:r>
              <a:rPr lang="en-US" altLang="zh-CN" sz="2000" spc="300" dirty="0">
                <a:solidFill>
                  <a:srgbClr val="00B0F0"/>
                </a:solidFill>
                <a:cs typeface="Courier New" panose="02070309020205020404" pitchFamily="49" charset="0"/>
              </a:rPr>
              <a:t>strcmp(</a:t>
            </a:r>
            <a:r>
              <a:rPr lang="en-US" altLang="zh-CN" sz="2000" spc="300" dirty="0">
                <a:solidFill>
                  <a:schemeClr val="bg1"/>
                </a:solidFill>
                <a:cs typeface="Courier New" panose="02070309020205020404" pitchFamily="49" charset="0"/>
              </a:rPr>
              <a:t>"</a:t>
            </a:r>
            <a:r>
              <a:rPr lang="en-US" altLang="zh-CN" sz="2000" spc="300" dirty="0" err="1">
                <a:solidFill>
                  <a:schemeClr val="bg1"/>
                </a:solidFill>
                <a:cs typeface="Courier New" panose="02070309020205020404" pitchFamily="49" charset="0"/>
              </a:rPr>
              <a:t>hello","</a:t>
            </a:r>
            <a:r>
              <a:rPr lang="en-US" altLang="zh-CN" sz="2000" spc="300" dirty="0" err="1" smtClean="0">
                <a:solidFill>
                  <a:schemeClr val="bg1"/>
                </a:solidFill>
                <a:cs typeface="Courier New" panose="02070309020205020404" pitchFamily="49" charset="0"/>
              </a:rPr>
              <a:t>hello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"</a:t>
            </a:r>
            <a:r>
              <a:rPr lang="en-US" altLang="zh-CN" sz="2000" spc="300" dirty="0" smtClean="0">
                <a:solidFill>
                  <a:srgbClr val="00B0F0"/>
                </a:solidFill>
                <a:cs typeface="Courier New" panose="02070309020205020404" pitchFamily="49" charset="0"/>
              </a:rPr>
              <a:t>)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;    </a:t>
            </a:r>
            <a:r>
              <a:rPr lang="en-US" altLang="zh-CN" sz="2000" spc="300" dirty="0">
                <a:solidFill>
                  <a:schemeClr val="bg1"/>
                </a:solidFill>
                <a:cs typeface="Courier New" panose="02070309020205020404" pitchFamily="49" charset="0"/>
              </a:rPr>
              <a:t>echo </a:t>
            </a:r>
            <a:r>
              <a:rPr lang="en-US" altLang="zh-CN" sz="2000" spc="300" dirty="0">
                <a:solidFill>
                  <a:srgbClr val="00B0F0"/>
                </a:solidFill>
                <a:cs typeface="Courier New" panose="02070309020205020404" pitchFamily="49" charset="0"/>
              </a:rPr>
              <a:t>strcmp(</a:t>
            </a:r>
            <a:r>
              <a:rPr lang="en-US" altLang="zh-CN" sz="2000" spc="300" dirty="0">
                <a:solidFill>
                  <a:schemeClr val="bg1"/>
                </a:solidFill>
                <a:cs typeface="Courier New" panose="02070309020205020404" pitchFamily="49" charset="0"/>
              </a:rPr>
              <a:t>"hello","</a:t>
            </a:r>
            <a:r>
              <a:rPr lang="en-US" altLang="zh-CN" sz="2000" spc="300" dirty="0" err="1">
                <a:solidFill>
                  <a:schemeClr val="bg1"/>
                </a:solidFill>
                <a:cs typeface="Courier New" panose="02070309020205020404" pitchFamily="49" charset="0"/>
              </a:rPr>
              <a:t>hEllo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"</a:t>
            </a:r>
            <a:r>
              <a:rPr lang="en-US" altLang="zh-CN" sz="2000" spc="300" dirty="0" smtClean="0">
                <a:solidFill>
                  <a:srgbClr val="00B0F0"/>
                </a:solidFill>
                <a:cs typeface="Courier New" panose="02070309020205020404" pitchFamily="49" charset="0"/>
              </a:rPr>
              <a:t>)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;</a:t>
            </a:r>
            <a:endParaRPr lang="en-US" altLang="zh-CN" sz="2000" spc="300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echo </a:t>
            </a:r>
            <a:r>
              <a:rPr lang="en-US" altLang="zh-CN" sz="2000" spc="300" dirty="0" smtClean="0">
                <a:solidFill>
                  <a:srgbClr val="00B0F0"/>
                </a:solidFill>
                <a:cs typeface="Courier New" panose="02070309020205020404" pitchFamily="49" charset="0"/>
              </a:rPr>
              <a:t>strcmp</a:t>
            </a:r>
            <a:r>
              <a:rPr lang="en-US" altLang="zh-CN" sz="2000" spc="300" dirty="0">
                <a:solidFill>
                  <a:srgbClr val="00B0F0"/>
                </a:solidFill>
                <a:cs typeface="Courier New" panose="02070309020205020404" pitchFamily="49" charset="0"/>
              </a:rPr>
              <a:t>(</a:t>
            </a:r>
            <a:r>
              <a:rPr lang="en-US" altLang="zh-CN" sz="2000" spc="300" dirty="0">
                <a:solidFill>
                  <a:schemeClr val="bg1"/>
                </a:solidFill>
                <a:cs typeface="Courier New" panose="02070309020205020404" pitchFamily="49" charset="0"/>
              </a:rPr>
              <a:t>"</a:t>
            </a:r>
            <a:r>
              <a:rPr lang="en-US" altLang="zh-CN" sz="2000" spc="300" dirty="0" err="1">
                <a:solidFill>
                  <a:schemeClr val="bg1"/>
                </a:solidFill>
                <a:cs typeface="Courier New" panose="02070309020205020404" pitchFamily="49" charset="0"/>
              </a:rPr>
              <a:t>hello","hello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!"</a:t>
            </a:r>
            <a:r>
              <a:rPr lang="en-US" altLang="zh-CN" sz="2000" spc="300" dirty="0" smtClean="0">
                <a:solidFill>
                  <a:srgbClr val="00B0F0"/>
                </a:solidFill>
                <a:cs typeface="Courier New" panose="02070309020205020404" pitchFamily="49" charset="0"/>
              </a:rPr>
              <a:t>)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;</a:t>
            </a:r>
            <a:endParaRPr lang="en-US" altLang="zh-CN" sz="2000" spc="300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echo </a:t>
            </a:r>
            <a:r>
              <a:rPr lang="en-US" altLang="zh-CN" sz="2000" spc="300" dirty="0">
                <a:solidFill>
                  <a:srgbClr val="00B0F0"/>
                </a:solidFill>
                <a:cs typeface="Courier New" panose="02070309020205020404" pitchFamily="49" charset="0"/>
              </a:rPr>
              <a:t>strcmp(</a:t>
            </a:r>
            <a:r>
              <a:rPr lang="en-US" altLang="zh-CN" sz="2000" spc="300" dirty="0">
                <a:solidFill>
                  <a:schemeClr val="bg1"/>
                </a:solidFill>
                <a:cs typeface="Courier New" panose="02070309020205020404" pitchFamily="49" charset="0"/>
              </a:rPr>
              <a:t>"</a:t>
            </a:r>
            <a:r>
              <a:rPr lang="en-US" altLang="zh-CN" sz="2000" spc="300" dirty="0" err="1">
                <a:solidFill>
                  <a:schemeClr val="bg1"/>
                </a:solidFill>
                <a:cs typeface="Courier New" panose="02070309020205020404" pitchFamily="49" charset="0"/>
              </a:rPr>
              <a:t>hello!","hello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"</a:t>
            </a:r>
            <a:r>
              <a:rPr lang="en-US" altLang="zh-CN" sz="2000" spc="300" dirty="0" smtClean="0">
                <a:solidFill>
                  <a:srgbClr val="00B0F0"/>
                </a:solidFill>
                <a:cs typeface="Courier New" panose="02070309020205020404" pitchFamily="49" charset="0"/>
              </a:rPr>
              <a:t>)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;</a:t>
            </a:r>
            <a:endParaRPr lang="en-US" altLang="zh-CN" sz="2000" spc="300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?&gt;</a:t>
            </a:r>
            <a:endParaRPr lang="en-US" altLang="zh-CN" sz="2000" spc="300" dirty="0">
              <a:solidFill>
                <a:srgbClr val="FF0000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70099" y="1957861"/>
            <a:ext cx="720000" cy="5847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7887193" y="1957861"/>
            <a:ext cx="720000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sp>
        <p:nvSpPr>
          <p:cNvPr id="16" name="文本框 15"/>
          <p:cNvSpPr txBox="1"/>
          <p:nvPr/>
        </p:nvSpPr>
        <p:spPr>
          <a:xfrm>
            <a:off x="8704287" y="1957861"/>
            <a:ext cx="720000" cy="5847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CN" sz="3200" dirty="0" smtClean="0"/>
              <a:t>l</a:t>
            </a:r>
            <a:endParaRPr lang="zh-CN" altLang="en-US" sz="3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9521381" y="1957861"/>
            <a:ext cx="720000" cy="5847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CN" sz="3200" dirty="0" smtClean="0"/>
              <a:t>l</a:t>
            </a:r>
            <a:endParaRPr lang="zh-CN" altLang="en-US" sz="3200" dirty="0"/>
          </a:p>
        </p:txBody>
      </p:sp>
      <p:sp>
        <p:nvSpPr>
          <p:cNvPr id="18" name="文本框 17"/>
          <p:cNvSpPr txBox="1"/>
          <p:nvPr/>
        </p:nvSpPr>
        <p:spPr>
          <a:xfrm>
            <a:off x="10338473" y="1957861"/>
            <a:ext cx="720000" cy="5847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CN" sz="3200" dirty="0" smtClean="0"/>
              <a:t>o</a:t>
            </a:r>
            <a:endParaRPr lang="zh-CN" altLang="en-US" sz="3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7077526" y="2685042"/>
            <a:ext cx="720000" cy="5847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sp>
        <p:nvSpPr>
          <p:cNvPr id="20" name="文本框 19"/>
          <p:cNvSpPr txBox="1"/>
          <p:nvPr/>
        </p:nvSpPr>
        <p:spPr>
          <a:xfrm>
            <a:off x="7897269" y="2685042"/>
            <a:ext cx="720000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sp>
        <p:nvSpPr>
          <p:cNvPr id="21" name="文本框 20"/>
          <p:cNvSpPr txBox="1"/>
          <p:nvPr/>
        </p:nvSpPr>
        <p:spPr>
          <a:xfrm>
            <a:off x="8717012" y="2685042"/>
            <a:ext cx="720000" cy="5847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CN" sz="3200" dirty="0" smtClean="0"/>
              <a:t>l</a:t>
            </a:r>
            <a:endParaRPr lang="zh-CN" altLang="en-US" sz="3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9536755" y="2685042"/>
            <a:ext cx="720000" cy="5847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CN" sz="3200" dirty="0" smtClean="0"/>
              <a:t>l</a:t>
            </a:r>
            <a:endParaRPr lang="zh-CN" altLang="en-US" sz="3200" dirty="0"/>
          </a:p>
        </p:txBody>
      </p:sp>
      <p:sp>
        <p:nvSpPr>
          <p:cNvPr id="23" name="文本框 22"/>
          <p:cNvSpPr txBox="1"/>
          <p:nvPr/>
        </p:nvSpPr>
        <p:spPr>
          <a:xfrm>
            <a:off x="10356496" y="2693044"/>
            <a:ext cx="720000" cy="5847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CN" sz="3200" dirty="0" smtClean="0"/>
              <a:t>o</a:t>
            </a:r>
            <a:endParaRPr lang="zh-CN" altLang="en-US" sz="3200" dirty="0"/>
          </a:p>
        </p:txBody>
      </p:sp>
      <p:sp>
        <p:nvSpPr>
          <p:cNvPr id="24" name="文本框 23"/>
          <p:cNvSpPr txBox="1"/>
          <p:nvPr/>
        </p:nvSpPr>
        <p:spPr>
          <a:xfrm>
            <a:off x="7085920" y="3766239"/>
            <a:ext cx="612000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sp>
        <p:nvSpPr>
          <p:cNvPr id="25" name="文本框 24"/>
          <p:cNvSpPr txBox="1"/>
          <p:nvPr/>
        </p:nvSpPr>
        <p:spPr>
          <a:xfrm>
            <a:off x="7780585" y="3766239"/>
            <a:ext cx="612000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sp>
        <p:nvSpPr>
          <p:cNvPr id="26" name="文本框 25"/>
          <p:cNvSpPr txBox="1"/>
          <p:nvPr/>
        </p:nvSpPr>
        <p:spPr>
          <a:xfrm>
            <a:off x="8475250" y="3766239"/>
            <a:ext cx="612000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CN" sz="3200" dirty="0" smtClean="0"/>
              <a:t>l</a:t>
            </a:r>
            <a:endParaRPr lang="zh-CN" altLang="en-US" sz="3200" dirty="0"/>
          </a:p>
        </p:txBody>
      </p:sp>
      <p:sp>
        <p:nvSpPr>
          <p:cNvPr id="27" name="文本框 26"/>
          <p:cNvSpPr txBox="1"/>
          <p:nvPr/>
        </p:nvSpPr>
        <p:spPr>
          <a:xfrm>
            <a:off x="9169915" y="3766239"/>
            <a:ext cx="612000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CN" sz="3200" dirty="0" smtClean="0"/>
              <a:t>l</a:t>
            </a:r>
            <a:endParaRPr lang="zh-CN" altLang="en-US" sz="3200" dirty="0"/>
          </a:p>
        </p:txBody>
      </p:sp>
      <p:sp>
        <p:nvSpPr>
          <p:cNvPr id="30" name="文本框 29"/>
          <p:cNvSpPr txBox="1"/>
          <p:nvPr/>
        </p:nvSpPr>
        <p:spPr>
          <a:xfrm>
            <a:off x="9864580" y="3766239"/>
            <a:ext cx="612000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CN" sz="3200" dirty="0" smtClean="0"/>
              <a:t>o</a:t>
            </a:r>
            <a:endParaRPr lang="zh-CN" altLang="en-US" sz="3200" dirty="0"/>
          </a:p>
        </p:txBody>
      </p:sp>
      <p:sp>
        <p:nvSpPr>
          <p:cNvPr id="31" name="文本框 30"/>
          <p:cNvSpPr txBox="1"/>
          <p:nvPr/>
        </p:nvSpPr>
        <p:spPr>
          <a:xfrm>
            <a:off x="7093347" y="4493420"/>
            <a:ext cx="612000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sp>
        <p:nvSpPr>
          <p:cNvPr id="32" name="文本框 31"/>
          <p:cNvSpPr txBox="1"/>
          <p:nvPr/>
        </p:nvSpPr>
        <p:spPr>
          <a:xfrm>
            <a:off x="7786155" y="4493420"/>
            <a:ext cx="612000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>
            <a:defPPr>
              <a:defRPr lang="zh-CN"/>
            </a:defPPr>
            <a:lvl1pPr algn="ctr">
              <a:defRPr sz="3200"/>
            </a:lvl1pPr>
          </a:lstStyle>
          <a:p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8478963" y="4493420"/>
            <a:ext cx="612000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CN" sz="3200" dirty="0" smtClean="0"/>
              <a:t>l</a:t>
            </a:r>
            <a:endParaRPr lang="zh-CN" altLang="en-US" sz="3200" dirty="0"/>
          </a:p>
        </p:txBody>
      </p:sp>
      <p:sp>
        <p:nvSpPr>
          <p:cNvPr id="34" name="文本框 33"/>
          <p:cNvSpPr txBox="1"/>
          <p:nvPr/>
        </p:nvSpPr>
        <p:spPr>
          <a:xfrm>
            <a:off x="9171771" y="4493420"/>
            <a:ext cx="612000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CN" sz="3200" dirty="0" smtClean="0"/>
              <a:t>l</a:t>
            </a:r>
            <a:endParaRPr lang="zh-CN" altLang="en-US" sz="3200" dirty="0"/>
          </a:p>
        </p:txBody>
      </p:sp>
      <p:sp>
        <p:nvSpPr>
          <p:cNvPr id="35" name="文本框 34"/>
          <p:cNvSpPr txBox="1"/>
          <p:nvPr/>
        </p:nvSpPr>
        <p:spPr>
          <a:xfrm>
            <a:off x="9864580" y="4493419"/>
            <a:ext cx="612000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CN" sz="3200" dirty="0" smtClean="0"/>
              <a:t>o</a:t>
            </a:r>
            <a:endParaRPr lang="zh-CN" altLang="en-US" sz="3200" dirty="0"/>
          </a:p>
        </p:txBody>
      </p:sp>
      <p:sp>
        <p:nvSpPr>
          <p:cNvPr id="41" name="文本框 40"/>
          <p:cNvSpPr txBox="1"/>
          <p:nvPr/>
        </p:nvSpPr>
        <p:spPr>
          <a:xfrm>
            <a:off x="10559245" y="3766238"/>
            <a:ext cx="612000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CN" sz="3200" dirty="0" smtClean="0"/>
              <a:t>!</a:t>
            </a:r>
            <a:endParaRPr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 rot="16200000">
            <a:off x="6438961" y="2331098"/>
            <a:ext cx="453970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</a:rPr>
              <a:t>&gt;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 rot="16200000" flipV="1">
            <a:off x="6430397" y="4170253"/>
            <a:ext cx="453970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</a:rPr>
              <a:t>&gt;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193337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9695849" y="200220"/>
            <a:ext cx="18517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字符串处理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6.3.7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、字符串对比函数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矩形 33"/>
          <p:cNvSpPr>
            <a:spLocks noChangeArrowheads="1"/>
          </p:cNvSpPr>
          <p:nvPr/>
        </p:nvSpPr>
        <p:spPr bwMode="auto">
          <a:xfrm>
            <a:off x="715002" y="1043004"/>
            <a:ext cx="1076199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zh-CN" sz="2400" dirty="0" smtClean="0">
                <a:latin typeface="+mn-lt"/>
              </a:rPr>
              <a:t>strcmp(“</a:t>
            </a:r>
            <a:r>
              <a:rPr lang="zh-CN" altLang="en-US" sz="2400" dirty="0" smtClean="0">
                <a:latin typeface="+mn-lt"/>
              </a:rPr>
              <a:t>我们</a:t>
            </a:r>
            <a:r>
              <a:rPr lang="en-US" altLang="zh-CN" sz="2400" dirty="0" smtClean="0">
                <a:latin typeface="+mn-lt"/>
              </a:rPr>
              <a:t>”,”</a:t>
            </a:r>
            <a:r>
              <a:rPr lang="zh-CN" altLang="en-US" sz="2400" dirty="0" smtClean="0">
                <a:latin typeface="+mn-lt"/>
              </a:rPr>
              <a:t>你们</a:t>
            </a:r>
            <a:r>
              <a:rPr lang="en-US" altLang="zh-CN" sz="2400" dirty="0" smtClean="0">
                <a:latin typeface="+mn-lt"/>
              </a:rPr>
              <a:t>”)=1</a:t>
            </a:r>
            <a:endParaRPr lang="en-US" altLang="zh-CN" sz="2400" dirty="0">
              <a:latin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49816" y="2030186"/>
            <a:ext cx="720000" cy="584775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CN" sz="3200" dirty="0" smtClean="0"/>
              <a:t>w</a:t>
            </a:r>
            <a:endParaRPr lang="zh-CN" altLang="en-US" sz="3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5075526" y="2030186"/>
            <a:ext cx="720000" cy="5847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CN" sz="3200" dirty="0" smtClean="0"/>
              <a:t>o</a:t>
            </a:r>
            <a:endParaRPr lang="zh-CN" altLang="en-US" sz="3200" dirty="0"/>
          </a:p>
        </p:txBody>
      </p:sp>
      <p:sp>
        <p:nvSpPr>
          <p:cNvPr id="16" name="文本框 15"/>
          <p:cNvSpPr txBox="1"/>
          <p:nvPr/>
        </p:nvSpPr>
        <p:spPr>
          <a:xfrm>
            <a:off x="5901236" y="2030186"/>
            <a:ext cx="720000" cy="5847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CN" sz="3200" dirty="0" smtClean="0"/>
              <a:t>m</a:t>
            </a:r>
            <a:endParaRPr lang="zh-CN" altLang="en-US" sz="3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6726946" y="2030186"/>
            <a:ext cx="720000" cy="5847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sp>
        <p:nvSpPr>
          <p:cNvPr id="18" name="文本框 17"/>
          <p:cNvSpPr txBox="1"/>
          <p:nvPr/>
        </p:nvSpPr>
        <p:spPr>
          <a:xfrm>
            <a:off x="7552655" y="2030186"/>
            <a:ext cx="720000" cy="5847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CN" sz="3200" dirty="0" smtClean="0"/>
              <a:t>n</a:t>
            </a:r>
            <a:endParaRPr lang="zh-CN" altLang="en-US" sz="3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4264412" y="2757367"/>
            <a:ext cx="720000" cy="584775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CN" sz="3200" dirty="0" smtClean="0"/>
              <a:t>n</a:t>
            </a:r>
            <a:endParaRPr lang="zh-CN" altLang="en-US" sz="3200" dirty="0"/>
          </a:p>
        </p:txBody>
      </p:sp>
      <p:sp>
        <p:nvSpPr>
          <p:cNvPr id="20" name="文本框 19"/>
          <p:cNvSpPr txBox="1"/>
          <p:nvPr/>
        </p:nvSpPr>
        <p:spPr>
          <a:xfrm>
            <a:off x="5084154" y="2757367"/>
            <a:ext cx="720000" cy="5847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CN" sz="3200" dirty="0" err="1" smtClean="0"/>
              <a:t>i</a:t>
            </a:r>
            <a:endParaRPr lang="zh-CN" altLang="en-US" sz="3200" dirty="0"/>
          </a:p>
        </p:txBody>
      </p:sp>
      <p:sp>
        <p:nvSpPr>
          <p:cNvPr id="21" name="文本框 20"/>
          <p:cNvSpPr txBox="1"/>
          <p:nvPr/>
        </p:nvSpPr>
        <p:spPr>
          <a:xfrm>
            <a:off x="5903897" y="2757367"/>
            <a:ext cx="720000" cy="5847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CN" sz="3200" dirty="0" smtClean="0"/>
              <a:t>m</a:t>
            </a:r>
            <a:endParaRPr lang="zh-CN" altLang="en-US" sz="3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6723639" y="2757367"/>
            <a:ext cx="720000" cy="5847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sp>
        <p:nvSpPr>
          <p:cNvPr id="23" name="文本框 22"/>
          <p:cNvSpPr txBox="1"/>
          <p:nvPr/>
        </p:nvSpPr>
        <p:spPr>
          <a:xfrm>
            <a:off x="7543382" y="2765369"/>
            <a:ext cx="720000" cy="5847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CN" sz="3200" dirty="0" smtClean="0"/>
              <a:t>n</a:t>
            </a:r>
            <a:endParaRPr lang="zh-CN" altLang="en-US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2238233" y="2083975"/>
            <a:ext cx="800219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400" dirty="0" smtClean="0"/>
              <a:t>我们</a:t>
            </a:r>
            <a:endParaRPr lang="zh-CN" altLang="en-US" sz="2400" dirty="0"/>
          </a:p>
        </p:txBody>
      </p:sp>
      <p:sp>
        <p:nvSpPr>
          <p:cNvPr id="42" name="文本框 41"/>
          <p:cNvSpPr txBox="1"/>
          <p:nvPr/>
        </p:nvSpPr>
        <p:spPr>
          <a:xfrm>
            <a:off x="2238233" y="2833890"/>
            <a:ext cx="800219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400" dirty="0"/>
              <a:t>你</a:t>
            </a:r>
            <a:r>
              <a:rPr lang="zh-CN" altLang="en-US" sz="2400" dirty="0" smtClean="0"/>
              <a:t>们</a:t>
            </a:r>
            <a:endParaRPr lang="zh-CN" altLang="en-US" sz="2400" dirty="0"/>
          </a:p>
        </p:txBody>
      </p:sp>
      <p:cxnSp>
        <p:nvCxnSpPr>
          <p:cNvPr id="7" name="直接箭头连接符 6"/>
          <p:cNvCxnSpPr>
            <a:stCxn id="5" idx="3"/>
            <a:endCxn id="3" idx="1"/>
          </p:cNvCxnSpPr>
          <p:nvPr/>
        </p:nvCxnSpPr>
        <p:spPr bwMode="auto">
          <a:xfrm>
            <a:off x="3038452" y="2314808"/>
            <a:ext cx="1211364" cy="776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接箭头连接符 28"/>
          <p:cNvCxnSpPr>
            <a:stCxn id="42" idx="3"/>
            <a:endCxn id="19" idx="1"/>
          </p:cNvCxnSpPr>
          <p:nvPr/>
        </p:nvCxnSpPr>
        <p:spPr bwMode="auto">
          <a:xfrm flipV="1">
            <a:off x="3038452" y="3049755"/>
            <a:ext cx="1225960" cy="1496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文本框 44"/>
          <p:cNvSpPr txBox="1"/>
          <p:nvPr/>
        </p:nvSpPr>
        <p:spPr>
          <a:xfrm>
            <a:off x="4029072" y="4069323"/>
            <a:ext cx="800219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400" dirty="0" smtClean="0"/>
              <a:t>我们</a:t>
            </a:r>
            <a:endParaRPr lang="zh-CN" altLang="en-US" sz="2400" dirty="0"/>
          </a:p>
        </p:txBody>
      </p:sp>
      <p:sp>
        <p:nvSpPr>
          <p:cNvPr id="46" name="文本框 45"/>
          <p:cNvSpPr txBox="1"/>
          <p:nvPr/>
        </p:nvSpPr>
        <p:spPr>
          <a:xfrm>
            <a:off x="6096000" y="4069323"/>
            <a:ext cx="800219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400" dirty="0"/>
              <a:t>你</a:t>
            </a:r>
            <a:r>
              <a:rPr lang="zh-CN" altLang="en-US" sz="2400" dirty="0" smtClean="0"/>
              <a:t>们</a:t>
            </a:r>
            <a:endParaRPr lang="zh-CN" altLang="en-US" sz="2400" dirty="0"/>
          </a:p>
        </p:txBody>
      </p:sp>
      <p:sp>
        <p:nvSpPr>
          <p:cNvPr id="47" name="文本框 46"/>
          <p:cNvSpPr txBox="1"/>
          <p:nvPr/>
        </p:nvSpPr>
        <p:spPr>
          <a:xfrm>
            <a:off x="5251339" y="3976989"/>
            <a:ext cx="453970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CN" sz="3600" dirty="0" smtClean="0"/>
              <a:t>&gt;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25860057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5" grpId="0" animBg="1"/>
      <p:bldP spid="42" grpId="0" animBg="1"/>
      <p:bldP spid="45" grpId="0" animBg="1"/>
      <p:bldP spid="46" grpId="0" animBg="1"/>
      <p:bldP spid="4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9695849" y="200220"/>
            <a:ext cx="18517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字符串处理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6.3.7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、字符串对比函数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矩形 33"/>
          <p:cNvSpPr>
            <a:spLocks noChangeArrowheads="1"/>
          </p:cNvSpPr>
          <p:nvPr/>
        </p:nvSpPr>
        <p:spPr bwMode="auto">
          <a:xfrm>
            <a:off x="1336220" y="1131408"/>
            <a:ext cx="475978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zh-CN" sz="2400" dirty="0"/>
              <a:t>strcmp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函数对大小写英文字母是敏感的，</a:t>
            </a:r>
            <a:r>
              <a:rPr lang="zh-CN" altLang="en-US" sz="2400" dirty="0" smtClean="0">
                <a:latin typeface="+mn-lt"/>
              </a:rPr>
              <a:t>如果</a:t>
            </a:r>
            <a:r>
              <a:rPr lang="zh-CN" altLang="en-US" sz="2400" dirty="0">
                <a:latin typeface="+mn-lt"/>
              </a:rPr>
              <a:t>不需要区分英文的大小写进行比较，可以用</a:t>
            </a:r>
            <a:r>
              <a:rPr lang="en-US" altLang="zh-CN" sz="2400" b="1" dirty="0" err="1">
                <a:solidFill>
                  <a:srgbClr val="FF0000"/>
                </a:solidFill>
                <a:latin typeface="+mn-lt"/>
              </a:rPr>
              <a:t>str</a:t>
            </a:r>
            <a:r>
              <a:rPr lang="en-US" altLang="zh-CN" sz="2400" b="1" dirty="0" err="1">
                <a:solidFill>
                  <a:srgbClr val="0070C0"/>
                </a:solidFill>
                <a:latin typeface="+mn-lt"/>
              </a:rPr>
              <a:t>case</a:t>
            </a:r>
            <a:r>
              <a:rPr lang="en-US" altLang="zh-CN" sz="2400" b="1" dirty="0" err="1">
                <a:solidFill>
                  <a:srgbClr val="FF0000"/>
                </a:solidFill>
                <a:latin typeface="+mn-lt"/>
              </a:rPr>
              <a:t>cmp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</a:rPr>
              <a:t>()</a:t>
            </a:r>
            <a:r>
              <a:rPr lang="zh-CN" altLang="en-US" sz="2400" dirty="0">
                <a:latin typeface="+mn-lt"/>
              </a:rPr>
              <a:t>函数。其用法与</a:t>
            </a:r>
            <a:r>
              <a:rPr lang="en-US" altLang="zh-CN" sz="2400" dirty="0">
                <a:latin typeface="+mn-lt"/>
              </a:rPr>
              <a:t>strcmp</a:t>
            </a:r>
            <a:r>
              <a:rPr lang="en-US" altLang="zh-CN" sz="2400" dirty="0" smtClean="0">
                <a:latin typeface="+mn-lt"/>
              </a:rPr>
              <a:t>()</a:t>
            </a:r>
            <a:r>
              <a:rPr lang="zh-CN" altLang="en-US" sz="2400" dirty="0" smtClean="0">
                <a:latin typeface="+mn-lt"/>
              </a:rPr>
              <a:t>一样，</a:t>
            </a:r>
            <a:r>
              <a:rPr lang="zh-CN" altLang="en-US" sz="2400" dirty="0">
                <a:latin typeface="+mn-lt"/>
              </a:rPr>
              <a:t>只是对大小写不区分。</a:t>
            </a:r>
            <a:endParaRPr lang="en-US" altLang="zh-CN" sz="2400" dirty="0">
              <a:latin typeface="+mn-lt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255569" y="1356491"/>
            <a:ext cx="959533" cy="1020483"/>
            <a:chOff x="104010" y="1130023"/>
            <a:chExt cx="1705970" cy="1682985"/>
          </a:xfrm>
        </p:grpSpPr>
        <p:sp>
          <p:nvSpPr>
            <p:cNvPr id="26" name="等腰三角形 25"/>
            <p:cNvSpPr/>
            <p:nvPr/>
          </p:nvSpPr>
          <p:spPr bwMode="auto">
            <a:xfrm flipV="1">
              <a:off x="104010" y="1130023"/>
              <a:ext cx="1705970" cy="1682985"/>
            </a:xfrm>
            <a:prstGeom prst="triangle">
              <a:avLst/>
            </a:prstGeom>
            <a:solidFill>
              <a:srgbClr val="FFFF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806870" y="1237636"/>
              <a:ext cx="300250" cy="1296538"/>
              <a:chOff x="3748453" y="3442769"/>
              <a:chExt cx="459738" cy="2139166"/>
            </a:xfr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FF0000"/>
                </a:gs>
                <a:gs pos="83000">
                  <a:srgbClr val="C00000"/>
                </a:gs>
                <a:gs pos="100000">
                  <a:srgbClr val="C00000"/>
                </a:gs>
              </a:gsLst>
              <a:lin ang="5400000" scaled="1"/>
            </a:gradFill>
          </p:grpSpPr>
          <p:sp>
            <p:nvSpPr>
              <p:cNvPr id="28" name="梯形 27"/>
              <p:cNvSpPr/>
              <p:nvPr/>
            </p:nvSpPr>
            <p:spPr bwMode="auto">
              <a:xfrm rot="10800000">
                <a:off x="3748453" y="3442769"/>
                <a:ext cx="459738" cy="1542818"/>
              </a:xfrm>
              <a:prstGeom prst="trapezoid">
                <a:avLst/>
              </a:prstGeom>
              <a:grpFill/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30" name="椭圆 29"/>
              <p:cNvSpPr/>
              <p:nvPr/>
            </p:nvSpPr>
            <p:spPr bwMode="auto">
              <a:xfrm>
                <a:off x="3807725" y="5240741"/>
                <a:ext cx="341194" cy="341194"/>
              </a:xfrm>
              <a:prstGeom prst="ellipse">
                <a:avLst/>
              </a:prstGeom>
              <a:grpFill/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</p:grpSp>
      </p:grp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0" r="8731"/>
          <a:stretch/>
        </p:blipFill>
        <p:spPr>
          <a:xfrm>
            <a:off x="7344729" y="1421742"/>
            <a:ext cx="4375052" cy="471023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593852" y="5698450"/>
            <a:ext cx="273504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3200" b="1" cap="none" spc="0" dirty="0" err="1" smtClean="0">
                <a:ln/>
                <a:solidFill>
                  <a:srgbClr val="FF0000"/>
                </a:solidFill>
                <a:effectLst/>
              </a:rPr>
              <a:t>str</a:t>
            </a:r>
            <a:r>
              <a:rPr lang="en-US" altLang="zh-CN" sz="3200" b="1" cap="none" spc="0" dirty="0" err="1" smtClean="0">
                <a:ln/>
                <a:solidFill>
                  <a:srgbClr val="0070C0"/>
                </a:solidFill>
                <a:effectLst/>
              </a:rPr>
              <a:t>case</a:t>
            </a:r>
            <a:r>
              <a:rPr lang="en-US" altLang="zh-CN" sz="3200" b="1" cap="none" spc="0" dirty="0" err="1" smtClean="0">
                <a:ln/>
                <a:solidFill>
                  <a:srgbClr val="FF0000"/>
                </a:solidFill>
                <a:effectLst/>
              </a:rPr>
              <a:t>cmp</a:t>
            </a:r>
            <a:r>
              <a:rPr lang="en-US" altLang="zh-CN" sz="3200" b="1" cap="none" spc="0" dirty="0" smtClean="0">
                <a:ln/>
                <a:solidFill>
                  <a:srgbClr val="FF0000"/>
                </a:solidFill>
                <a:effectLst/>
              </a:rPr>
              <a:t>()</a:t>
            </a:r>
            <a:endParaRPr lang="zh-CN" altLang="en-US" sz="3200" b="1" cap="none" spc="0" dirty="0">
              <a:ln/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7771126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9695849" y="200220"/>
            <a:ext cx="18517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字符串处理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1470" y="132874"/>
            <a:ext cx="3852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6.3.7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、字符串比较函数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矩形 33"/>
          <p:cNvSpPr>
            <a:spLocks noChangeArrowheads="1"/>
          </p:cNvSpPr>
          <p:nvPr/>
        </p:nvSpPr>
        <p:spPr bwMode="auto">
          <a:xfrm>
            <a:off x="413613" y="1576492"/>
            <a:ext cx="11306168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zh-CN" sz="2400" dirty="0">
                <a:latin typeface="宋体" panose="02010600030101010101" pitchFamily="2" charset="-122"/>
              </a:rPr>
              <a:t>strncmp()</a:t>
            </a:r>
            <a:r>
              <a:rPr lang="zh-CN" altLang="en-US" sz="2400" dirty="0" smtClean="0">
                <a:latin typeface="宋体" panose="02010600030101010101" pitchFamily="2" charset="-122"/>
              </a:rPr>
              <a:t>函数可以</a:t>
            </a:r>
            <a:r>
              <a:rPr lang="zh-CN" altLang="en-US" sz="2400" dirty="0">
                <a:latin typeface="宋体" panose="02010600030101010101" pitchFamily="2" charset="-122"/>
              </a:rPr>
              <a:t>指定截取字符串中的一部分进行大小</a:t>
            </a:r>
            <a:r>
              <a:rPr lang="zh-CN" altLang="en-US" sz="2400" dirty="0" smtClean="0">
                <a:latin typeface="宋体" panose="02010600030101010101" pitchFamily="2" charset="-122"/>
              </a:rPr>
              <a:t>比较，其语法</a:t>
            </a:r>
            <a:r>
              <a:rPr lang="zh-CN" altLang="en-US" sz="2400" dirty="0">
                <a:latin typeface="宋体" panose="02010600030101010101" pitchFamily="2" charset="-122"/>
              </a:rPr>
              <a:t>格式如下：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b="1" dirty="0" err="1">
                <a:solidFill>
                  <a:srgbClr val="FF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strncmp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altLang="zh-CN" sz="2400" b="1" dirty="0">
                <a:solidFill>
                  <a:srgbClr val="00B05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str_1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cs typeface="Verdana" panose="020B0604030504040204" pitchFamily="34" charset="0"/>
              </a:rPr>
              <a:t>，</a:t>
            </a:r>
            <a:r>
              <a:rPr lang="en-US" altLang="zh-CN" sz="2400" b="1" dirty="0">
                <a:solidFill>
                  <a:srgbClr val="0070C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str_2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cs typeface="Verdana" panose="020B0604030504040204" pitchFamily="34" charset="0"/>
              </a:rPr>
              <a:t>，</a:t>
            </a:r>
            <a:r>
              <a:rPr lang="en-US" altLang="zh-CN" sz="2400" b="1" dirty="0" err="1">
                <a:solidFill>
                  <a:srgbClr val="AD15AB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cmp_length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400" dirty="0" smtClean="0">
                <a:latin typeface="宋体" panose="02010600030101010101" pitchFamily="2" charset="-122"/>
              </a:rPr>
              <a:t>其中</a:t>
            </a:r>
            <a:endParaRPr lang="en-US" altLang="zh-CN" sz="2400" dirty="0" smtClean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400" dirty="0" smtClean="0">
                <a:latin typeface="宋体" panose="02010600030101010101" pitchFamily="2" charset="-122"/>
              </a:rPr>
              <a:t>“</a:t>
            </a:r>
            <a:r>
              <a:rPr lang="en-US" altLang="zh-CN" sz="2400" dirty="0" smtClean="0">
                <a:latin typeface="宋体" panose="02010600030101010101" pitchFamily="2" charset="-122"/>
              </a:rPr>
              <a:t>str_1”</a:t>
            </a:r>
            <a:r>
              <a:rPr lang="zh-CN" altLang="en-US" sz="2400" dirty="0">
                <a:latin typeface="宋体" panose="02010600030101010101" pitchFamily="2" charset="-122"/>
              </a:rPr>
              <a:t>与“</a:t>
            </a:r>
            <a:r>
              <a:rPr lang="en-US" altLang="zh-CN" sz="2400" dirty="0">
                <a:latin typeface="宋体" panose="02010600030101010101" pitchFamily="2" charset="-122"/>
              </a:rPr>
              <a:t>str_2”</a:t>
            </a:r>
            <a:r>
              <a:rPr lang="zh-CN" altLang="en-US" sz="2400" dirty="0">
                <a:latin typeface="宋体" panose="02010600030101010101" pitchFamily="2" charset="-122"/>
              </a:rPr>
              <a:t>表示参与比较的两个</a:t>
            </a:r>
            <a:r>
              <a:rPr lang="zh-CN" altLang="en-US" sz="2400" dirty="0" smtClean="0">
                <a:latin typeface="宋体" panose="02010600030101010101" pitchFamily="2" charset="-122"/>
              </a:rPr>
              <a:t>字符串</a:t>
            </a:r>
            <a:endParaRPr lang="en-US" altLang="zh-CN" sz="2400" dirty="0" smtClean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400" dirty="0" smtClean="0">
                <a:latin typeface="宋体" panose="02010600030101010101" pitchFamily="2" charset="-122"/>
              </a:rPr>
              <a:t>“</a:t>
            </a:r>
            <a:r>
              <a:rPr lang="en-US" altLang="zh-CN" sz="2400" dirty="0" err="1" smtClean="0">
                <a:latin typeface="宋体" panose="02010600030101010101" pitchFamily="2" charset="-122"/>
              </a:rPr>
              <a:t>cmp_length</a:t>
            </a:r>
            <a:r>
              <a:rPr lang="en-US" altLang="zh-CN" sz="2400" dirty="0" smtClean="0">
                <a:latin typeface="宋体" panose="02010600030101010101" pitchFamily="2" charset="-122"/>
              </a:rPr>
              <a:t>”</a:t>
            </a:r>
            <a:r>
              <a:rPr lang="zh-CN" altLang="en-US" sz="2400" dirty="0">
                <a:latin typeface="宋体" panose="02010600030101010101" pitchFamily="2" charset="-122"/>
              </a:rPr>
              <a:t>是一个整数，指定两个字符串参与比较的字符</a:t>
            </a:r>
            <a:r>
              <a:rPr lang="zh-CN" altLang="en-US" sz="2400" dirty="0" smtClean="0">
                <a:latin typeface="宋体" panose="02010600030101010101" pitchFamily="2" charset="-122"/>
              </a:rPr>
              <a:t>个数</a:t>
            </a:r>
            <a:endParaRPr lang="zh-CN" altLang="en-US" sz="2400" dirty="0">
              <a:latin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3119" y="862323"/>
            <a:ext cx="2268320" cy="55399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en-US" altLang="zh-CN" sz="2000" b="1" spc="300" dirty="0" smtClean="0">
                <a:solidFill>
                  <a:schemeClr val="bg1"/>
                </a:solidFill>
              </a:rPr>
              <a:t>2</a:t>
            </a:r>
            <a:r>
              <a:rPr lang="zh-CN" altLang="en-US" sz="2000" b="1" spc="300" dirty="0" smtClean="0">
                <a:solidFill>
                  <a:schemeClr val="bg1"/>
                </a:solidFill>
              </a:rPr>
              <a:t>、</a:t>
            </a:r>
            <a:r>
              <a:rPr lang="en-US" altLang="zh-CN" sz="2000" b="1" spc="300" dirty="0" smtClean="0">
                <a:solidFill>
                  <a:schemeClr val="bg1"/>
                </a:solidFill>
              </a:rPr>
              <a:t>strncmp()</a:t>
            </a:r>
            <a:endParaRPr lang="en-US" altLang="zh-CN" sz="2000" b="1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673089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9695849" y="200220"/>
            <a:ext cx="18517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字符串处理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6.3.7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、字符串对比函数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矩形 33"/>
          <p:cNvSpPr>
            <a:spLocks noChangeArrowheads="1"/>
          </p:cNvSpPr>
          <p:nvPr/>
        </p:nvSpPr>
        <p:spPr bwMode="auto">
          <a:xfrm>
            <a:off x="715003" y="1043004"/>
            <a:ext cx="47577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zh-CN" sz="2400" dirty="0" smtClean="0">
                <a:latin typeface="宋体" panose="02010600030101010101" pitchFamily="2" charset="-122"/>
              </a:rPr>
              <a:t>【</a:t>
            </a:r>
            <a:r>
              <a:rPr lang="zh-CN" altLang="en-US" sz="2400" dirty="0">
                <a:latin typeface="宋体" panose="02010600030101010101" pitchFamily="2" charset="-122"/>
              </a:rPr>
              <a:t>例</a:t>
            </a:r>
            <a:r>
              <a:rPr lang="en-US" altLang="zh-CN" sz="2400" dirty="0" smtClean="0">
                <a:latin typeface="宋体" panose="02010600030101010101" pitchFamily="2" charset="-122"/>
              </a:rPr>
              <a:t>6-24】</a:t>
            </a:r>
            <a:endParaRPr lang="en-US" altLang="zh-CN" sz="2400" dirty="0">
              <a:latin typeface="宋体" panose="0201060003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86657" y="1939655"/>
            <a:ext cx="5299411" cy="3296053"/>
            <a:chOff x="1709405" y="1879672"/>
            <a:chExt cx="12805809" cy="992957"/>
          </a:xfrm>
          <a:solidFill>
            <a:srgbClr val="1E3A1A"/>
          </a:solidFill>
        </p:grpSpPr>
        <p:sp>
          <p:nvSpPr>
            <p:cNvPr id="9" name="圆角矩形 6"/>
            <p:cNvSpPr>
              <a:spLocks noChangeArrowheads="1"/>
            </p:cNvSpPr>
            <p:nvPr/>
          </p:nvSpPr>
          <p:spPr bwMode="auto">
            <a:xfrm>
              <a:off x="1709405" y="1879672"/>
              <a:ext cx="12805809" cy="992957"/>
            </a:xfrm>
            <a:prstGeom prst="roundRect">
              <a:avLst>
                <a:gd name="adj" fmla="val 3139"/>
              </a:avLst>
            </a:prstGeom>
            <a:grpFill/>
            <a:ln w="12700">
              <a:solidFill>
                <a:srgbClr val="0E8146"/>
              </a:solidFill>
              <a:bevel/>
              <a:headEnd/>
              <a:tailEnd/>
            </a:ln>
            <a:ex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dirty="0">
                <a:solidFill>
                  <a:srgbClr val="FFFFFF"/>
                </a:solidFill>
              </a:endParaRPr>
            </a:p>
          </p:txBody>
        </p:sp>
        <p:pic>
          <p:nvPicPr>
            <p:cNvPr id="10" name="图片 1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872866" y="1879672"/>
              <a:ext cx="2084350" cy="2333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矩形 10"/>
          <p:cNvSpPr/>
          <p:nvPr/>
        </p:nvSpPr>
        <p:spPr>
          <a:xfrm>
            <a:off x="790710" y="2809882"/>
            <a:ext cx="489982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&lt;?</a:t>
            </a:r>
            <a:r>
              <a:rPr lang="en-US" altLang="zh-CN" sz="2000" spc="300" dirty="0" err="1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php</a:t>
            </a:r>
            <a:endParaRPr lang="en-US" altLang="zh-CN" sz="2000" spc="300" dirty="0" smtClean="0">
              <a:solidFill>
                <a:srgbClr val="FF0000"/>
              </a:solidFill>
              <a:latin typeface="+mn-lt"/>
              <a:cs typeface="Courier New" panose="02070309020205020404" pitchFamily="49" charset="0"/>
            </a:endParaRP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33CC"/>
                </a:solidFill>
                <a:latin typeface="+mn-lt"/>
                <a:cs typeface="Courier New" panose="02070309020205020404" pitchFamily="49" charset="0"/>
              </a:rPr>
              <a:t>$A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=</a:t>
            </a:r>
            <a:r>
              <a:rPr lang="en-US" altLang="zh-CN" sz="2000" spc="300" dirty="0" smtClean="0">
                <a:solidFill>
                  <a:srgbClr val="00FF00"/>
                </a:solidFill>
                <a:latin typeface="+mn-lt"/>
                <a:cs typeface="Courier New" panose="02070309020205020404" pitchFamily="49" charset="0"/>
              </a:rPr>
              <a:t>“</a:t>
            </a:r>
            <a:r>
              <a:rPr lang="en-US" altLang="zh-CN" sz="2000" spc="300" dirty="0" err="1" smtClean="0">
                <a:solidFill>
                  <a:srgbClr val="00FF00"/>
                </a:solidFill>
                <a:latin typeface="+mn-lt"/>
                <a:cs typeface="Courier New" panose="02070309020205020404" pitchFamily="49" charset="0"/>
              </a:rPr>
              <a:t>hello,My</a:t>
            </a:r>
            <a:r>
              <a:rPr lang="en-US" altLang="zh-CN" sz="2000" spc="300" dirty="0" smtClean="0">
                <a:solidFill>
                  <a:srgbClr val="00FF00"/>
                </a:solidFill>
                <a:latin typeface="+mn-lt"/>
                <a:cs typeface="Courier New" panose="02070309020205020404" pitchFamily="49" charset="0"/>
              </a:rPr>
              <a:t> name is Jack”;</a:t>
            </a: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33CC"/>
                </a:solidFill>
                <a:latin typeface="+mn-lt"/>
                <a:cs typeface="Courier New" panose="02070309020205020404" pitchFamily="49" charset="0"/>
              </a:rPr>
              <a:t>$B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=</a:t>
            </a:r>
            <a:r>
              <a:rPr lang="en-US" altLang="zh-CN" sz="2000" spc="300" dirty="0" smtClean="0">
                <a:solidFill>
                  <a:srgbClr val="00FF00"/>
                </a:solidFill>
                <a:latin typeface="+mn-lt"/>
                <a:cs typeface="Courier New" panose="02070309020205020404" pitchFamily="49" charset="0"/>
              </a:rPr>
              <a:t>“</a:t>
            </a:r>
            <a:r>
              <a:rPr lang="en-US" altLang="zh-CN" sz="2000" spc="300" dirty="0" err="1" smtClean="0">
                <a:solidFill>
                  <a:srgbClr val="00FF00"/>
                </a:solidFill>
                <a:latin typeface="+mn-lt"/>
                <a:cs typeface="Courier New" panose="02070309020205020404" pitchFamily="49" charset="0"/>
              </a:rPr>
              <a:t>hello,my</a:t>
            </a:r>
            <a:r>
              <a:rPr lang="en-US" altLang="zh-CN" sz="2000" spc="300" dirty="0" smtClean="0">
                <a:solidFill>
                  <a:srgbClr val="00FF00"/>
                </a:solidFill>
                <a:latin typeface="+mn-lt"/>
                <a:cs typeface="Courier New" panose="02070309020205020404" pitchFamily="49" charset="0"/>
              </a:rPr>
              <a:t> name is Jack”;</a:t>
            </a:r>
            <a:endParaRPr lang="en-US" altLang="zh-CN" sz="2000" spc="300" dirty="0">
              <a:solidFill>
                <a:srgbClr val="00FF00"/>
              </a:solidFill>
              <a:latin typeface="+mn-lt"/>
              <a:cs typeface="Courier New" panose="02070309020205020404" pitchFamily="49" charset="0"/>
            </a:endParaRP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>
                <a:solidFill>
                  <a:schemeClr val="bg1"/>
                </a:solidFill>
                <a:cs typeface="Courier New" panose="02070309020205020404" pitchFamily="49" charset="0"/>
              </a:rPr>
              <a:t>echo </a:t>
            </a:r>
            <a:r>
              <a:rPr lang="en-US" altLang="zh-CN" sz="2000" spc="300" dirty="0" smtClean="0">
                <a:solidFill>
                  <a:srgbClr val="00B0F0"/>
                </a:solidFill>
                <a:cs typeface="Courier New" panose="02070309020205020404" pitchFamily="49" charset="0"/>
              </a:rPr>
              <a:t>strncmp(</a:t>
            </a:r>
            <a:r>
              <a:rPr lang="en-US" altLang="zh-CN" sz="2000" spc="300" dirty="0" smtClean="0">
                <a:solidFill>
                  <a:srgbClr val="FF33CC"/>
                </a:solidFill>
                <a:cs typeface="Courier New" panose="02070309020205020404" pitchFamily="49" charset="0"/>
              </a:rPr>
              <a:t>$A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,</a:t>
            </a:r>
            <a:r>
              <a:rPr lang="en-US" altLang="zh-CN" sz="2000" spc="300" dirty="0" smtClean="0">
                <a:solidFill>
                  <a:srgbClr val="FF33CC"/>
                </a:solidFill>
                <a:cs typeface="Courier New" panose="02070309020205020404" pitchFamily="49" charset="0"/>
              </a:rPr>
              <a:t>$B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,</a:t>
            </a:r>
            <a:r>
              <a:rPr lang="en-US" altLang="zh-CN" sz="2000" spc="300" dirty="0" smtClean="0">
                <a:solidFill>
                  <a:srgbClr val="FFFF00"/>
                </a:solidFill>
                <a:cs typeface="Courier New" panose="02070309020205020404" pitchFamily="49" charset="0"/>
              </a:rPr>
              <a:t>6</a:t>
            </a:r>
            <a:r>
              <a:rPr lang="en-US" altLang="zh-CN" sz="2000" spc="300" dirty="0" smtClean="0">
                <a:solidFill>
                  <a:srgbClr val="00B0F0"/>
                </a:solidFill>
                <a:cs typeface="Courier New" panose="02070309020205020404" pitchFamily="49" charset="0"/>
              </a:rPr>
              <a:t>)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;    </a:t>
            </a: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echo </a:t>
            </a:r>
            <a:r>
              <a:rPr lang="en-US" altLang="zh-CN" sz="2000" spc="300" dirty="0" err="1" smtClean="0">
                <a:solidFill>
                  <a:srgbClr val="00B0F0"/>
                </a:solidFill>
                <a:cs typeface="Courier New" panose="02070309020205020404" pitchFamily="49" charset="0"/>
              </a:rPr>
              <a:t>strncmp</a:t>
            </a:r>
            <a:r>
              <a:rPr lang="en-US" altLang="zh-CN" sz="2000" spc="300" dirty="0" smtClean="0">
                <a:solidFill>
                  <a:srgbClr val="00B0F0"/>
                </a:solidFill>
                <a:cs typeface="Courier New" panose="02070309020205020404" pitchFamily="49" charset="0"/>
              </a:rPr>
              <a:t>(</a:t>
            </a:r>
            <a:r>
              <a:rPr lang="en-US" altLang="zh-CN" sz="2000" spc="300" dirty="0" smtClean="0">
                <a:solidFill>
                  <a:srgbClr val="FF33CC"/>
                </a:solidFill>
                <a:cs typeface="Courier New" panose="02070309020205020404" pitchFamily="49" charset="0"/>
              </a:rPr>
              <a:t>$A</a:t>
            </a:r>
            <a:r>
              <a:rPr lang="en-US" altLang="zh-CN" sz="2000" spc="300" dirty="0" smtClean="0">
                <a:solidFill>
                  <a:srgbClr val="00B0F0"/>
                </a:solidFill>
                <a:cs typeface="Courier New" panose="02070309020205020404" pitchFamily="49" charset="0"/>
              </a:rPr>
              <a:t>,</a:t>
            </a:r>
            <a:r>
              <a:rPr lang="en-US" altLang="zh-CN" sz="2000" spc="300" dirty="0" smtClean="0">
                <a:solidFill>
                  <a:srgbClr val="FF33CC"/>
                </a:solidFill>
                <a:cs typeface="Courier New" panose="02070309020205020404" pitchFamily="49" charset="0"/>
              </a:rPr>
              <a:t>$B</a:t>
            </a:r>
            <a:r>
              <a:rPr lang="en-US" altLang="zh-CN" sz="2000" spc="300" dirty="0" smtClean="0">
                <a:solidFill>
                  <a:srgbClr val="00B0F0"/>
                </a:solidFill>
                <a:cs typeface="Courier New" panose="02070309020205020404" pitchFamily="49" charset="0"/>
              </a:rPr>
              <a:t>,</a:t>
            </a:r>
            <a:r>
              <a:rPr lang="en-US" altLang="zh-CN" sz="2000" spc="300" dirty="0" smtClean="0">
                <a:solidFill>
                  <a:srgbClr val="FFFF00"/>
                </a:solidFill>
                <a:cs typeface="Courier New" panose="02070309020205020404" pitchFamily="49" charset="0"/>
              </a:rPr>
              <a:t>8</a:t>
            </a:r>
            <a:r>
              <a:rPr lang="en-US" altLang="zh-CN" sz="2000" spc="300" dirty="0" smtClean="0">
                <a:solidFill>
                  <a:srgbClr val="00B0F0"/>
                </a:solidFill>
                <a:cs typeface="Courier New" panose="02070309020205020404" pitchFamily="49" charset="0"/>
              </a:rPr>
              <a:t>)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;</a:t>
            </a:r>
            <a:endParaRPr lang="en-US" altLang="zh-CN" sz="2000" spc="300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?&gt;</a:t>
            </a:r>
            <a:endParaRPr lang="en-US" altLang="zh-CN" sz="2000" spc="300" dirty="0">
              <a:solidFill>
                <a:srgbClr val="FF0000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96084" y="2156346"/>
            <a:ext cx="5024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pc="300" dirty="0" err="1" smtClean="0">
                <a:solidFill>
                  <a:srgbClr val="00B050"/>
                </a:solidFill>
              </a:rPr>
              <a:t>hello,My</a:t>
            </a:r>
            <a:r>
              <a:rPr lang="en-US" altLang="zh-CN" sz="3200" spc="300" dirty="0" smtClean="0">
                <a:solidFill>
                  <a:srgbClr val="00B050"/>
                </a:solidFill>
              </a:rPr>
              <a:t> name is Jack</a:t>
            </a:r>
            <a:endParaRPr lang="zh-CN" altLang="en-US" sz="3200" spc="300" dirty="0">
              <a:solidFill>
                <a:srgbClr val="00B050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196084" y="2779495"/>
            <a:ext cx="5024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pc="300" dirty="0" err="1" smtClean="0">
                <a:solidFill>
                  <a:srgbClr val="00B050"/>
                </a:solidFill>
              </a:rPr>
              <a:t>hello,my</a:t>
            </a:r>
            <a:r>
              <a:rPr lang="en-US" altLang="zh-CN" sz="3200" spc="300" dirty="0" smtClean="0">
                <a:solidFill>
                  <a:srgbClr val="00B050"/>
                </a:solidFill>
              </a:rPr>
              <a:t> name is Jack</a:t>
            </a:r>
            <a:endParaRPr lang="zh-CN" altLang="en-US" sz="3200" spc="300" dirty="0">
              <a:solidFill>
                <a:srgbClr val="00B05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196084" y="3987421"/>
            <a:ext cx="5024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pc="300" dirty="0" err="1" smtClean="0">
                <a:solidFill>
                  <a:srgbClr val="0070C0"/>
                </a:solidFill>
              </a:rPr>
              <a:t>hello,</a:t>
            </a:r>
            <a:r>
              <a:rPr lang="en-US" altLang="zh-CN" sz="3200" spc="300" dirty="0" err="1" smtClean="0">
                <a:solidFill>
                  <a:srgbClr val="FF0000"/>
                </a:solidFill>
              </a:rPr>
              <a:t>M</a:t>
            </a:r>
            <a:r>
              <a:rPr lang="en-US" altLang="zh-CN" sz="3200" spc="300" dirty="0" err="1" smtClean="0">
                <a:solidFill>
                  <a:srgbClr val="0070C0"/>
                </a:solidFill>
              </a:rPr>
              <a:t>y</a:t>
            </a:r>
            <a:r>
              <a:rPr lang="en-US" altLang="zh-CN" sz="3200" spc="300" dirty="0" smtClean="0">
                <a:solidFill>
                  <a:srgbClr val="0070C0"/>
                </a:solidFill>
              </a:rPr>
              <a:t> name is Jack</a:t>
            </a:r>
            <a:endParaRPr lang="zh-CN" altLang="en-US" sz="3200" spc="300" dirty="0">
              <a:solidFill>
                <a:srgbClr val="0070C0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196084" y="4663031"/>
            <a:ext cx="5024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pc="300" dirty="0" err="1" smtClean="0">
                <a:solidFill>
                  <a:srgbClr val="0070C0"/>
                </a:solidFill>
              </a:rPr>
              <a:t>hello,</a:t>
            </a:r>
            <a:r>
              <a:rPr lang="en-US" altLang="zh-CN" sz="3200" spc="300" dirty="0" err="1" smtClean="0">
                <a:solidFill>
                  <a:srgbClr val="FF0000"/>
                </a:solidFill>
              </a:rPr>
              <a:t>m</a:t>
            </a:r>
            <a:r>
              <a:rPr lang="en-US" altLang="zh-CN" sz="3200" spc="300" dirty="0" err="1" smtClean="0">
                <a:solidFill>
                  <a:srgbClr val="0070C0"/>
                </a:solidFill>
              </a:rPr>
              <a:t>y</a:t>
            </a:r>
            <a:r>
              <a:rPr lang="en-US" altLang="zh-CN" sz="3200" spc="300" dirty="0" smtClean="0">
                <a:solidFill>
                  <a:srgbClr val="0070C0"/>
                </a:solidFill>
              </a:rPr>
              <a:t> name is Jack</a:t>
            </a:r>
            <a:endParaRPr lang="zh-CN" altLang="en-US" sz="3200" spc="300" dirty="0">
              <a:solidFill>
                <a:srgbClr val="0070C0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6182436" y="2156346"/>
            <a:ext cx="1282889" cy="120792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6196460" y="4027784"/>
            <a:ext cx="1896662" cy="120792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9159013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9695849" y="200220"/>
            <a:ext cx="18517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字符串处理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6.3.7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、字符串对比函数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矩形 33"/>
          <p:cNvSpPr>
            <a:spLocks noChangeArrowheads="1"/>
          </p:cNvSpPr>
          <p:nvPr/>
        </p:nvSpPr>
        <p:spPr bwMode="auto">
          <a:xfrm>
            <a:off x="1336220" y="1131408"/>
            <a:ext cx="475978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zh-CN" sz="2400" dirty="0"/>
              <a:t>strncmp()</a:t>
            </a:r>
            <a:r>
              <a:rPr lang="zh-CN" altLang="en-US" sz="2400" dirty="0"/>
              <a:t>函数区分英文字母的大小写，若不需要区分大小写进行比较，应当使用</a:t>
            </a:r>
            <a:r>
              <a:rPr lang="en-US" altLang="zh-CN" sz="2400" b="1" dirty="0" err="1">
                <a:solidFill>
                  <a:srgbClr val="FF0000"/>
                </a:solidFill>
              </a:rPr>
              <a:t>strn</a:t>
            </a:r>
            <a:r>
              <a:rPr lang="en-US" altLang="zh-CN" sz="2400" b="1" dirty="0" err="1">
                <a:solidFill>
                  <a:srgbClr val="0070C0"/>
                </a:solidFill>
              </a:rPr>
              <a:t>case</a:t>
            </a:r>
            <a:r>
              <a:rPr lang="en-US" altLang="zh-CN" sz="2400" b="1" dirty="0" err="1">
                <a:solidFill>
                  <a:srgbClr val="FF0000"/>
                </a:solidFill>
              </a:rPr>
              <a:t>cmp</a:t>
            </a:r>
            <a:r>
              <a:rPr lang="en-US" altLang="zh-CN" sz="2400" b="1" dirty="0">
                <a:solidFill>
                  <a:srgbClr val="FF0000"/>
                </a:solidFill>
              </a:rPr>
              <a:t>()</a:t>
            </a:r>
            <a:r>
              <a:rPr lang="zh-CN" altLang="en-US" sz="2400" dirty="0"/>
              <a:t>函数。</a:t>
            </a:r>
            <a:endParaRPr lang="en-US" altLang="zh-CN" sz="2400" dirty="0">
              <a:latin typeface="+mn-lt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255569" y="1356491"/>
            <a:ext cx="959533" cy="1020483"/>
            <a:chOff x="104010" y="1130023"/>
            <a:chExt cx="1705970" cy="1682985"/>
          </a:xfrm>
        </p:grpSpPr>
        <p:sp>
          <p:nvSpPr>
            <p:cNvPr id="26" name="等腰三角形 25"/>
            <p:cNvSpPr/>
            <p:nvPr/>
          </p:nvSpPr>
          <p:spPr bwMode="auto">
            <a:xfrm flipV="1">
              <a:off x="104010" y="1130023"/>
              <a:ext cx="1705970" cy="1682985"/>
            </a:xfrm>
            <a:prstGeom prst="triangle">
              <a:avLst/>
            </a:prstGeom>
            <a:solidFill>
              <a:srgbClr val="FFFF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806870" y="1237636"/>
              <a:ext cx="300250" cy="1296538"/>
              <a:chOff x="3748453" y="3442769"/>
              <a:chExt cx="459738" cy="2139166"/>
            </a:xfr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FF0000"/>
                </a:gs>
                <a:gs pos="83000">
                  <a:srgbClr val="C00000"/>
                </a:gs>
                <a:gs pos="100000">
                  <a:srgbClr val="C00000"/>
                </a:gs>
              </a:gsLst>
              <a:lin ang="5400000" scaled="1"/>
            </a:gradFill>
          </p:grpSpPr>
          <p:sp>
            <p:nvSpPr>
              <p:cNvPr id="28" name="梯形 27"/>
              <p:cNvSpPr/>
              <p:nvPr/>
            </p:nvSpPr>
            <p:spPr bwMode="auto">
              <a:xfrm rot="10800000">
                <a:off x="3748453" y="3442769"/>
                <a:ext cx="459738" cy="1542818"/>
              </a:xfrm>
              <a:prstGeom prst="trapezoid">
                <a:avLst/>
              </a:prstGeom>
              <a:grpFill/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30" name="椭圆 29"/>
              <p:cNvSpPr/>
              <p:nvPr/>
            </p:nvSpPr>
            <p:spPr bwMode="auto">
              <a:xfrm>
                <a:off x="3807725" y="5240741"/>
                <a:ext cx="341194" cy="341194"/>
              </a:xfrm>
              <a:prstGeom prst="ellipse">
                <a:avLst/>
              </a:prstGeom>
              <a:grpFill/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</p:grpSp>
      </p:grp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0" r="8731"/>
          <a:stretch/>
        </p:blipFill>
        <p:spPr>
          <a:xfrm>
            <a:off x="7344729" y="1421742"/>
            <a:ext cx="4375052" cy="471023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468817" y="5698450"/>
            <a:ext cx="298511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3200" b="1" cap="none" spc="0" dirty="0" err="1" smtClean="0">
                <a:ln/>
                <a:solidFill>
                  <a:srgbClr val="FF0000"/>
                </a:solidFill>
                <a:effectLst/>
              </a:rPr>
              <a:t>strn</a:t>
            </a:r>
            <a:r>
              <a:rPr lang="en-US" altLang="zh-CN" sz="3200" b="1" cap="none" spc="0" dirty="0" err="1" smtClean="0">
                <a:ln/>
                <a:solidFill>
                  <a:srgbClr val="0070C0"/>
                </a:solidFill>
                <a:effectLst/>
              </a:rPr>
              <a:t>case</a:t>
            </a:r>
            <a:r>
              <a:rPr lang="en-US" altLang="zh-CN" sz="3200" b="1" cap="none" spc="0" dirty="0" err="1" smtClean="0">
                <a:ln/>
                <a:solidFill>
                  <a:srgbClr val="FF0000"/>
                </a:solidFill>
                <a:effectLst/>
              </a:rPr>
              <a:t>cmp</a:t>
            </a:r>
            <a:r>
              <a:rPr lang="en-US" altLang="zh-CN" sz="3200" b="1" cap="none" spc="0" dirty="0" smtClean="0">
                <a:ln/>
                <a:solidFill>
                  <a:srgbClr val="FF0000"/>
                </a:solidFill>
                <a:effectLst/>
              </a:rPr>
              <a:t>()</a:t>
            </a:r>
            <a:endParaRPr lang="zh-CN" altLang="en-US" sz="3200" b="1" cap="none" spc="0" dirty="0">
              <a:ln/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02907361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13"/>
          <p:cNvSpPr>
            <a:spLocks noChangeArrowheads="1"/>
          </p:cNvSpPr>
          <p:nvPr/>
        </p:nvSpPr>
        <p:spPr bwMode="auto">
          <a:xfrm flipV="1">
            <a:off x="0" y="6438899"/>
            <a:ext cx="9828213" cy="45719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099" name="任意多边形 6"/>
          <p:cNvSpPr>
            <a:spLocks noChangeArrowheads="1"/>
          </p:cNvSpPr>
          <p:nvPr/>
        </p:nvSpPr>
        <p:spPr bwMode="auto">
          <a:xfrm flipV="1">
            <a:off x="0" y="-2"/>
            <a:ext cx="7010400" cy="606427"/>
          </a:xfrm>
          <a:custGeom>
            <a:avLst/>
            <a:gdLst>
              <a:gd name="T0" fmla="*/ 5201678 w 6096000"/>
              <a:gd name="T1" fmla="*/ 9 h 870781"/>
              <a:gd name="T2" fmla="*/ 0 w 6096000"/>
              <a:gd name="T3" fmla="*/ 9 h 870781"/>
              <a:gd name="T4" fmla="*/ 0 w 6096000"/>
              <a:gd name="T5" fmla="*/ 1314450 h 870781"/>
              <a:gd name="T6" fmla="*/ 7010400 w 6096000"/>
              <a:gd name="T7" fmla="*/ 1314450 h 870781"/>
              <a:gd name="T8" fmla="*/ 5201678 w 6096000"/>
              <a:gd name="T9" fmla="*/ 9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100" name="矩形 8"/>
          <p:cNvSpPr>
            <a:spLocks noChangeArrowheads="1"/>
          </p:cNvSpPr>
          <p:nvPr/>
        </p:nvSpPr>
        <p:spPr bwMode="auto">
          <a:xfrm>
            <a:off x="6970849" y="2744887"/>
            <a:ext cx="413446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dirty="0" smtClean="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字符串加密函数</a:t>
            </a:r>
            <a:endParaRPr lang="zh-CN" altLang="en-US" sz="4400" dirty="0">
              <a:solidFill>
                <a:srgbClr val="3F3F3F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01" name="矩形 9"/>
          <p:cNvSpPr>
            <a:spLocks noChangeArrowheads="1"/>
          </p:cNvSpPr>
          <p:nvPr/>
        </p:nvSpPr>
        <p:spPr bwMode="auto">
          <a:xfrm>
            <a:off x="4634808" y="2797821"/>
            <a:ext cx="1851498" cy="663575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 smtClean="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6.3.8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4102" name="文本框 10"/>
          <p:cNvSpPr>
            <a:spLocks noChangeArrowheads="1"/>
          </p:cNvSpPr>
          <p:nvPr/>
        </p:nvSpPr>
        <p:spPr bwMode="auto">
          <a:xfrm>
            <a:off x="294803" y="83494"/>
            <a:ext cx="46907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6.3</a:t>
            </a:r>
            <a:r>
              <a:rPr lang="zh-CN" altLang="en-US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、常用字符串操作函数</a:t>
            </a:r>
            <a:endParaRPr lang="zh-CN" altLang="en-US" sz="24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447" y="6134552"/>
            <a:ext cx="623723" cy="608693"/>
          </a:xfrm>
          <a:prstGeom prst="rect">
            <a:avLst/>
          </a:prstGeom>
        </p:spPr>
      </p:pic>
      <p:sp>
        <p:nvSpPr>
          <p:cNvPr id="2" name="等腰三角形 1"/>
          <p:cNvSpPr/>
          <p:nvPr/>
        </p:nvSpPr>
        <p:spPr bwMode="auto">
          <a:xfrm rot="10800000">
            <a:off x="11013034" y="-15508"/>
            <a:ext cx="1164485" cy="659667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7" name="肘形连接符 6"/>
          <p:cNvCxnSpPr>
            <a:stCxn id="4102" idx="2"/>
            <a:endCxn id="4101" idx="1"/>
          </p:cNvCxnSpPr>
          <p:nvPr/>
        </p:nvCxnSpPr>
        <p:spPr bwMode="auto">
          <a:xfrm rot="16200000" flipH="1">
            <a:off x="2345257" y="840058"/>
            <a:ext cx="2584450" cy="1994651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0E814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文本框 14"/>
          <p:cNvSpPr txBox="1"/>
          <p:nvPr/>
        </p:nvSpPr>
        <p:spPr>
          <a:xfrm>
            <a:off x="11380764" y="83494"/>
            <a:ext cx="4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8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817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9695849" y="200220"/>
            <a:ext cx="18517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字符串处理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6.3.8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、字符串加密函数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矩形 33"/>
          <p:cNvSpPr>
            <a:spLocks noChangeArrowheads="1"/>
          </p:cNvSpPr>
          <p:nvPr/>
        </p:nvSpPr>
        <p:spPr bwMode="auto">
          <a:xfrm>
            <a:off x="858547" y="1392073"/>
            <a:ext cx="4969045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zh-CN" sz="2400" dirty="0"/>
              <a:t>PHP</a:t>
            </a:r>
            <a:r>
              <a:rPr lang="zh-CN" altLang="en-US" sz="2400" dirty="0"/>
              <a:t>为用户提供了非常方便的字符加密操作功能</a:t>
            </a:r>
            <a:r>
              <a:rPr lang="zh-CN" altLang="en-US" sz="2400" dirty="0" smtClean="0"/>
              <a:t>。这类函数有两个：</a:t>
            </a:r>
            <a:endParaRPr lang="en-US" altLang="zh-CN" sz="2400" dirty="0" smtClean="0"/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</a:rPr>
              <a:t>crypt</a:t>
            </a:r>
            <a:r>
              <a:rPr lang="en-US" altLang="zh-CN" sz="2400" b="1" dirty="0">
                <a:solidFill>
                  <a:srgbClr val="FF0000"/>
                </a:solidFill>
              </a:rPr>
              <a:t>()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函数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</a:rPr>
              <a:t>md5</a:t>
            </a:r>
            <a:r>
              <a:rPr lang="en-US" altLang="zh-CN" sz="2400" b="1" dirty="0">
                <a:solidFill>
                  <a:srgbClr val="FF0000"/>
                </a:solidFill>
              </a:rPr>
              <a:t>()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函数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400" dirty="0" smtClean="0"/>
              <a:t>都</a:t>
            </a:r>
            <a:r>
              <a:rPr lang="zh-CN" altLang="en-US" sz="2400" dirty="0"/>
              <a:t>能方便地实现对</a:t>
            </a:r>
            <a:r>
              <a:rPr lang="zh-CN" altLang="en-US" sz="2400" dirty="0" smtClean="0"/>
              <a:t>字符串进行加密处理。</a:t>
            </a:r>
            <a:endParaRPr lang="en-US" altLang="zh-CN" sz="2400" dirty="0">
              <a:latin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984" y="1392073"/>
            <a:ext cx="4319646" cy="509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844476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9695849" y="200220"/>
            <a:ext cx="18517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字符串处理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1470" y="132874"/>
            <a:ext cx="3852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6.3.8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、字符串加密函数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矩形 33"/>
          <p:cNvSpPr>
            <a:spLocks noChangeArrowheads="1"/>
          </p:cNvSpPr>
          <p:nvPr/>
        </p:nvSpPr>
        <p:spPr bwMode="auto">
          <a:xfrm>
            <a:off x="413613" y="1576492"/>
            <a:ext cx="11306168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zh-CN" sz="2400" dirty="0">
                <a:latin typeface="宋体" panose="02010600030101010101" pitchFamily="2" charset="-122"/>
              </a:rPr>
              <a:t>crypt()</a:t>
            </a:r>
            <a:r>
              <a:rPr lang="zh-CN" altLang="en-US" sz="2400" dirty="0">
                <a:latin typeface="宋体" panose="02010600030101010101" pitchFamily="2" charset="-122"/>
              </a:rPr>
              <a:t>函数可以根据运行的系统环境不同，根据其参数的格式与长度，采用</a:t>
            </a:r>
            <a:r>
              <a:rPr lang="en-US" altLang="zh-CN" sz="2400" dirty="0">
                <a:latin typeface="宋体" panose="02010600030101010101" pitchFamily="2" charset="-122"/>
              </a:rPr>
              <a:t>DES</a:t>
            </a:r>
            <a:r>
              <a:rPr lang="zh-CN" altLang="en-US" sz="2400" dirty="0">
                <a:latin typeface="宋体" panose="02010600030101010101" pitchFamily="2" charset="-122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</a:rPr>
              <a:t>Blowfish </a:t>
            </a:r>
            <a:r>
              <a:rPr lang="zh-CN" altLang="en-US" sz="2400" dirty="0">
                <a:latin typeface="宋体" panose="02010600030101010101" pitchFamily="2" charset="-122"/>
              </a:rPr>
              <a:t>或 </a:t>
            </a:r>
            <a:r>
              <a:rPr lang="en-US" altLang="zh-CN" sz="2400" dirty="0">
                <a:latin typeface="宋体" panose="02010600030101010101" pitchFamily="2" charset="-122"/>
              </a:rPr>
              <a:t>MD5</a:t>
            </a:r>
            <a:r>
              <a:rPr lang="zh-CN" altLang="en-US" sz="2400" dirty="0">
                <a:latin typeface="宋体" panose="02010600030101010101" pitchFamily="2" charset="-122"/>
              </a:rPr>
              <a:t>等不同加密算法中的一种，对参数中的字符串进行加密，并返回加密以后的字符串。其语法格式如下：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+mn-lt"/>
              </a:rPr>
              <a:t>crypt(string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</a:rPr>
              <a:t>，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</a:rPr>
              <a:t>[salt])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其中，</a:t>
            </a:r>
            <a:r>
              <a:rPr lang="en-US" altLang="zh-CN" sz="2400" dirty="0">
                <a:latin typeface="宋体" panose="02010600030101010101" pitchFamily="2" charset="-122"/>
              </a:rPr>
              <a:t>string</a:t>
            </a:r>
            <a:r>
              <a:rPr lang="zh-CN" altLang="en-US" sz="2400" dirty="0">
                <a:latin typeface="宋体" panose="02010600030101010101" pitchFamily="2" charset="-122"/>
              </a:rPr>
              <a:t>是必填参数，用于指定需要加密的字符串；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dirty="0">
                <a:latin typeface="宋体" panose="02010600030101010101" pitchFamily="2" charset="-122"/>
              </a:rPr>
              <a:t>Salt</a:t>
            </a:r>
            <a:r>
              <a:rPr lang="zh-CN" altLang="en-US" sz="2400" dirty="0">
                <a:latin typeface="宋体" panose="02010600030101010101" pitchFamily="2" charset="-122"/>
              </a:rPr>
              <a:t>（盐值）是选填参数，用于增加被加密字符数目的字符串，以使编码更加安全。如果未填写该参数，则每次调用该函数时 </a:t>
            </a:r>
            <a:r>
              <a:rPr lang="en-US" altLang="zh-CN" sz="2400" dirty="0">
                <a:latin typeface="宋体" panose="02010600030101010101" pitchFamily="2" charset="-122"/>
              </a:rPr>
              <a:t>PHP </a:t>
            </a:r>
            <a:r>
              <a:rPr lang="zh-CN" altLang="en-US" sz="2400" dirty="0">
                <a:latin typeface="宋体" panose="02010600030101010101" pitchFamily="2" charset="-122"/>
              </a:rPr>
              <a:t>会随机生成一个。</a:t>
            </a:r>
          </a:p>
        </p:txBody>
      </p:sp>
      <p:sp>
        <p:nvSpPr>
          <p:cNvPr id="9" name="矩形 8"/>
          <p:cNvSpPr/>
          <p:nvPr/>
        </p:nvSpPr>
        <p:spPr>
          <a:xfrm>
            <a:off x="543119" y="862323"/>
            <a:ext cx="2268320" cy="55399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en-US" altLang="zh-CN" sz="2000" b="1" spc="300" dirty="0" smtClean="0">
                <a:solidFill>
                  <a:schemeClr val="bg1"/>
                </a:solidFill>
              </a:rPr>
              <a:t>1</a:t>
            </a:r>
            <a:r>
              <a:rPr lang="zh-CN" altLang="en-US" sz="2000" b="1" spc="300" dirty="0" smtClean="0">
                <a:solidFill>
                  <a:schemeClr val="bg1"/>
                </a:solidFill>
              </a:rPr>
              <a:t>、</a:t>
            </a:r>
            <a:r>
              <a:rPr lang="en-US" altLang="zh-CN" sz="2000" b="1" spc="300" dirty="0" smtClean="0">
                <a:solidFill>
                  <a:schemeClr val="bg1"/>
                </a:solidFill>
              </a:rPr>
              <a:t>crypt()</a:t>
            </a:r>
            <a:endParaRPr lang="en-US" altLang="zh-CN" sz="2000" b="1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872029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9695849" y="200220"/>
            <a:ext cx="18517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字符串处理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6.3.8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、字符串加密函数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矩形 33"/>
          <p:cNvSpPr>
            <a:spLocks noChangeArrowheads="1"/>
          </p:cNvSpPr>
          <p:nvPr/>
        </p:nvSpPr>
        <p:spPr bwMode="auto">
          <a:xfrm>
            <a:off x="715003" y="1043004"/>
            <a:ext cx="4757750" cy="55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zh-CN" sz="2400" dirty="0" smtClean="0">
                <a:latin typeface="宋体" panose="02010600030101010101" pitchFamily="2" charset="-122"/>
              </a:rPr>
              <a:t>【</a:t>
            </a:r>
            <a:r>
              <a:rPr lang="zh-CN" altLang="en-US" sz="2400" dirty="0">
                <a:latin typeface="宋体" panose="02010600030101010101" pitchFamily="2" charset="-122"/>
              </a:rPr>
              <a:t>例</a:t>
            </a:r>
            <a:r>
              <a:rPr lang="en-US" altLang="zh-CN" sz="2400" dirty="0" smtClean="0">
                <a:latin typeface="宋体" panose="02010600030101010101" pitchFamily="2" charset="-122"/>
              </a:rPr>
              <a:t>6-25】</a:t>
            </a:r>
            <a:endParaRPr lang="en-US" altLang="zh-CN" sz="2400" dirty="0">
              <a:latin typeface="宋体" panose="0201060003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86658" y="1939655"/>
            <a:ext cx="4385594" cy="3296053"/>
            <a:chOff x="1709407" y="1879672"/>
            <a:chExt cx="10597608" cy="992957"/>
          </a:xfrm>
          <a:solidFill>
            <a:srgbClr val="1E3A1A"/>
          </a:solidFill>
        </p:grpSpPr>
        <p:sp>
          <p:nvSpPr>
            <p:cNvPr id="9" name="圆角矩形 6"/>
            <p:cNvSpPr>
              <a:spLocks noChangeArrowheads="1"/>
            </p:cNvSpPr>
            <p:nvPr/>
          </p:nvSpPr>
          <p:spPr bwMode="auto">
            <a:xfrm>
              <a:off x="1709407" y="1879672"/>
              <a:ext cx="10597608" cy="992957"/>
            </a:xfrm>
            <a:prstGeom prst="roundRect">
              <a:avLst>
                <a:gd name="adj" fmla="val 3139"/>
              </a:avLst>
            </a:prstGeom>
            <a:grpFill/>
            <a:ln w="12700">
              <a:solidFill>
                <a:srgbClr val="0E8146"/>
              </a:solidFill>
              <a:bevel/>
              <a:headEnd/>
              <a:tailEnd/>
            </a:ln>
            <a:ex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dirty="0">
                <a:solidFill>
                  <a:srgbClr val="FFFFFF"/>
                </a:solidFill>
              </a:endParaRPr>
            </a:p>
          </p:txBody>
        </p:sp>
        <p:pic>
          <p:nvPicPr>
            <p:cNvPr id="10" name="图片 1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872866" y="1879672"/>
              <a:ext cx="2084350" cy="2333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矩形 10"/>
          <p:cNvSpPr/>
          <p:nvPr/>
        </p:nvSpPr>
        <p:spPr>
          <a:xfrm>
            <a:off x="790710" y="2809882"/>
            <a:ext cx="4899824" cy="1823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&lt;?</a:t>
            </a:r>
            <a:r>
              <a:rPr lang="en-US" altLang="zh-CN" sz="2000" spc="300" dirty="0" err="1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php</a:t>
            </a:r>
            <a:endParaRPr lang="en-US" altLang="zh-CN" sz="2000" spc="300" dirty="0" smtClean="0">
              <a:solidFill>
                <a:srgbClr val="FF0000"/>
              </a:solidFill>
              <a:latin typeface="+mn-lt"/>
              <a:cs typeface="Courier New" panose="02070309020205020404" pitchFamily="49" charset="0"/>
            </a:endParaRP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33CC"/>
                </a:solidFill>
                <a:latin typeface="+mn-lt"/>
                <a:cs typeface="Courier New" panose="02070309020205020404" pitchFamily="49" charset="0"/>
              </a:rPr>
              <a:t>$A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=</a:t>
            </a:r>
            <a:r>
              <a:rPr lang="en-US" altLang="zh-CN" sz="2000" spc="300" dirty="0" smtClean="0">
                <a:solidFill>
                  <a:srgbClr val="00FF00"/>
                </a:solidFill>
                <a:latin typeface="+mn-lt"/>
                <a:cs typeface="Courier New" panose="02070309020205020404" pitchFamily="49" charset="0"/>
              </a:rPr>
              <a:t>“admin”;</a:t>
            </a: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echo </a:t>
            </a:r>
            <a:r>
              <a:rPr lang="en-US" altLang="zh-CN" sz="2000" spc="300" dirty="0" smtClean="0">
                <a:solidFill>
                  <a:srgbClr val="00B0F0"/>
                </a:solidFill>
                <a:cs typeface="Courier New" panose="02070309020205020404" pitchFamily="49" charset="0"/>
              </a:rPr>
              <a:t>crypt(</a:t>
            </a:r>
            <a:r>
              <a:rPr lang="en-US" altLang="zh-CN" sz="2000" spc="300" dirty="0" smtClean="0">
                <a:solidFill>
                  <a:srgbClr val="FF33CC"/>
                </a:solidFill>
                <a:cs typeface="Courier New" panose="02070309020205020404" pitchFamily="49" charset="0"/>
              </a:rPr>
              <a:t>$A</a:t>
            </a:r>
            <a:r>
              <a:rPr lang="en-US" altLang="zh-CN" sz="2000" spc="300" dirty="0" smtClean="0">
                <a:solidFill>
                  <a:srgbClr val="00B0F0"/>
                </a:solidFill>
                <a:cs typeface="Courier New" panose="02070309020205020404" pitchFamily="49" charset="0"/>
              </a:rPr>
              <a:t>)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;    </a:t>
            </a: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echo </a:t>
            </a:r>
            <a:r>
              <a:rPr lang="en-US" altLang="zh-CN" sz="2000" spc="300" dirty="0">
                <a:solidFill>
                  <a:srgbClr val="00B0F0"/>
                </a:solidFill>
                <a:cs typeface="Courier New" panose="02070309020205020404" pitchFamily="49" charset="0"/>
              </a:rPr>
              <a:t>crypt(</a:t>
            </a:r>
            <a:r>
              <a:rPr lang="en-US" altLang="zh-CN" sz="2000" spc="300" dirty="0" smtClean="0">
                <a:solidFill>
                  <a:srgbClr val="FF33CC"/>
                </a:solidFill>
                <a:cs typeface="Courier New" panose="02070309020205020404" pitchFamily="49" charset="0"/>
              </a:rPr>
              <a:t>$A</a:t>
            </a:r>
            <a:r>
              <a:rPr lang="en-US" altLang="zh-CN" sz="2000" spc="300" dirty="0" smtClean="0">
                <a:solidFill>
                  <a:srgbClr val="00B0F0"/>
                </a:solidFill>
                <a:cs typeface="Courier New" panose="02070309020205020404" pitchFamily="49" charset="0"/>
              </a:rPr>
              <a:t>,</a:t>
            </a:r>
            <a:r>
              <a:rPr lang="en-US" altLang="zh-CN" sz="2000" spc="300" dirty="0" smtClean="0">
                <a:solidFill>
                  <a:srgbClr val="FFFF00"/>
                </a:solidFill>
                <a:cs typeface="Courier New" panose="02070309020205020404" pitchFamily="49" charset="0"/>
              </a:rPr>
              <a:t>3</a:t>
            </a:r>
            <a:r>
              <a:rPr lang="en-US" altLang="zh-CN" sz="2000" spc="300" dirty="0" smtClean="0">
                <a:solidFill>
                  <a:srgbClr val="00B0F0"/>
                </a:solidFill>
                <a:cs typeface="Courier New" panose="02070309020205020404" pitchFamily="49" charset="0"/>
              </a:rPr>
              <a:t>)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;</a:t>
            </a:r>
            <a:endParaRPr lang="en-US" altLang="zh-CN" sz="2000" spc="300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?&gt;</a:t>
            </a:r>
            <a:endParaRPr lang="en-US" altLang="zh-CN" sz="2000" spc="300" dirty="0">
              <a:solidFill>
                <a:srgbClr val="FF0000"/>
              </a:solidFill>
              <a:latin typeface="+mn-lt"/>
              <a:cs typeface="Courier New" panose="02070309020205020404" pitchFamily="49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45" b="6238"/>
          <a:stretch/>
        </p:blipFill>
        <p:spPr>
          <a:xfrm>
            <a:off x="5886700" y="1939655"/>
            <a:ext cx="5660937" cy="3296054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337350" y="2774654"/>
            <a:ext cx="2010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70C0"/>
                </a:solidFill>
              </a:rPr>
              <a:t>3</a:t>
            </a:r>
            <a:r>
              <a:rPr lang="en-US" altLang="zh-CN" sz="2000" dirty="0">
                <a:solidFill>
                  <a:srgbClr val="FF0000"/>
                </a:solidFill>
              </a:rPr>
              <a:t>$8AqLEg5.47s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337350" y="2266932"/>
            <a:ext cx="47596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$1$4G0.53/.$</a:t>
            </a:r>
            <a:r>
              <a:rPr lang="en-US" altLang="zh-CN" sz="2000" dirty="0" err="1">
                <a:solidFill>
                  <a:srgbClr val="FF0000"/>
                </a:solidFill>
              </a:rPr>
              <a:t>BMfHrXiK</a:t>
            </a:r>
            <a:r>
              <a:rPr lang="en-US" altLang="zh-CN" sz="2000" dirty="0">
                <a:solidFill>
                  <a:srgbClr val="FF0000"/>
                </a:solidFill>
              </a:rPr>
              <a:t>/7JrgTP7YY3LF/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028705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13"/>
          <p:cNvSpPr>
            <a:spLocks noChangeArrowheads="1"/>
          </p:cNvSpPr>
          <p:nvPr/>
        </p:nvSpPr>
        <p:spPr bwMode="auto">
          <a:xfrm flipV="1">
            <a:off x="0" y="6438899"/>
            <a:ext cx="9828213" cy="45719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099" name="任意多边形 6"/>
          <p:cNvSpPr>
            <a:spLocks noChangeArrowheads="1"/>
          </p:cNvSpPr>
          <p:nvPr/>
        </p:nvSpPr>
        <p:spPr bwMode="auto">
          <a:xfrm flipV="1">
            <a:off x="0" y="-2"/>
            <a:ext cx="7010400" cy="606427"/>
          </a:xfrm>
          <a:custGeom>
            <a:avLst/>
            <a:gdLst>
              <a:gd name="T0" fmla="*/ 5201678 w 6096000"/>
              <a:gd name="T1" fmla="*/ 9 h 870781"/>
              <a:gd name="T2" fmla="*/ 0 w 6096000"/>
              <a:gd name="T3" fmla="*/ 9 h 870781"/>
              <a:gd name="T4" fmla="*/ 0 w 6096000"/>
              <a:gd name="T5" fmla="*/ 1314450 h 870781"/>
              <a:gd name="T6" fmla="*/ 7010400 w 6096000"/>
              <a:gd name="T7" fmla="*/ 1314450 h 870781"/>
              <a:gd name="T8" fmla="*/ 5201678 w 6096000"/>
              <a:gd name="T9" fmla="*/ 9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100" name="矩形 8"/>
          <p:cNvSpPr>
            <a:spLocks noChangeArrowheads="1"/>
          </p:cNvSpPr>
          <p:nvPr/>
        </p:nvSpPr>
        <p:spPr bwMode="auto">
          <a:xfrm>
            <a:off x="3851985" y="2451397"/>
            <a:ext cx="503214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5400" dirty="0" smtClean="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格式化输出函数</a:t>
            </a:r>
            <a:endParaRPr lang="zh-CN" altLang="en-US" sz="5400" dirty="0">
              <a:solidFill>
                <a:srgbClr val="3F3F3F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01" name="矩形 9"/>
          <p:cNvSpPr>
            <a:spLocks noChangeArrowheads="1"/>
          </p:cNvSpPr>
          <p:nvPr/>
        </p:nvSpPr>
        <p:spPr bwMode="auto">
          <a:xfrm>
            <a:off x="2575861" y="2620963"/>
            <a:ext cx="966788" cy="663575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 smtClean="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02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4102" name="文本框 10"/>
          <p:cNvSpPr>
            <a:spLocks noChangeArrowheads="1"/>
          </p:cNvSpPr>
          <p:nvPr/>
        </p:nvSpPr>
        <p:spPr bwMode="auto">
          <a:xfrm>
            <a:off x="618360" y="83494"/>
            <a:ext cx="41264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PHP</a:t>
            </a:r>
            <a:r>
              <a:rPr lang="zh-CN" altLang="en-US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程序设计基础教程</a:t>
            </a:r>
            <a:endParaRPr lang="zh-CN" altLang="en-US" sz="24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447" y="6134552"/>
            <a:ext cx="623723" cy="60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965916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nimBg="1"/>
      <p:bldP spid="410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9695849" y="200220"/>
            <a:ext cx="18517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字符串处理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1470" y="132874"/>
            <a:ext cx="3852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6.3.8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、字符串加密函数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矩形 33"/>
          <p:cNvSpPr>
            <a:spLocks noChangeArrowheads="1"/>
          </p:cNvSpPr>
          <p:nvPr/>
        </p:nvSpPr>
        <p:spPr bwMode="auto">
          <a:xfrm>
            <a:off x="413613" y="1576492"/>
            <a:ext cx="11306168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zh-CN" sz="2400" dirty="0">
                <a:latin typeface="宋体" panose="02010600030101010101" pitchFamily="2" charset="-122"/>
              </a:rPr>
              <a:t>md5()</a:t>
            </a:r>
            <a:r>
              <a:rPr lang="zh-CN" altLang="en-US" sz="2400" dirty="0">
                <a:latin typeface="宋体" panose="02010600030101010101" pitchFamily="2" charset="-122"/>
              </a:rPr>
              <a:t>函数用于实现对字符串进行</a:t>
            </a:r>
            <a:r>
              <a:rPr lang="en-US" altLang="zh-CN" sz="2400" dirty="0">
                <a:latin typeface="宋体" panose="02010600030101010101" pitchFamily="2" charset="-122"/>
              </a:rPr>
              <a:t>MD5</a:t>
            </a:r>
            <a:r>
              <a:rPr lang="zh-CN" altLang="en-US" sz="2400" dirty="0">
                <a:latin typeface="宋体" panose="02010600030101010101" pitchFamily="2" charset="-122"/>
              </a:rPr>
              <a:t>算法的加密。其语法格式如下：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+mn-lt"/>
              </a:rPr>
              <a:t>md5(string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</a:rPr>
              <a:t>，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</a:rPr>
              <a:t>[format])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其中：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dirty="0">
                <a:latin typeface="宋体" panose="02010600030101010101" pitchFamily="2" charset="-122"/>
              </a:rPr>
              <a:t>string</a:t>
            </a:r>
            <a:r>
              <a:rPr lang="zh-CN" altLang="en-US" sz="2400" dirty="0">
                <a:latin typeface="宋体" panose="02010600030101010101" pitchFamily="2" charset="-122"/>
              </a:rPr>
              <a:t>是必填参数，用于指定需要加密的字符串；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dirty="0">
                <a:latin typeface="宋体" panose="02010600030101010101" pitchFamily="2" charset="-122"/>
              </a:rPr>
              <a:t>format</a:t>
            </a:r>
            <a:r>
              <a:rPr lang="zh-CN" altLang="en-US" sz="2400" dirty="0">
                <a:latin typeface="宋体" panose="02010600030101010101" pitchFamily="2" charset="-122"/>
              </a:rPr>
              <a:t>是可选参数，其值是</a:t>
            </a:r>
            <a:r>
              <a:rPr lang="en-US" altLang="zh-CN" sz="2400" dirty="0">
                <a:latin typeface="宋体" panose="02010600030101010101" pitchFamily="2" charset="-122"/>
              </a:rPr>
              <a:t>true</a:t>
            </a:r>
            <a:r>
              <a:rPr lang="zh-CN" altLang="en-US" sz="2400" dirty="0">
                <a:latin typeface="宋体" panose="02010600030101010101" pitchFamily="2" charset="-122"/>
              </a:rPr>
              <a:t>或</a:t>
            </a:r>
            <a:r>
              <a:rPr lang="en-US" altLang="zh-CN" sz="2400" dirty="0">
                <a:latin typeface="宋体" panose="02010600030101010101" pitchFamily="2" charset="-122"/>
              </a:rPr>
              <a:t>false</a:t>
            </a:r>
            <a:r>
              <a:rPr lang="zh-CN" altLang="en-US" sz="2400" dirty="0">
                <a:latin typeface="宋体" panose="02010600030101010101" pitchFamily="2" charset="-122"/>
              </a:rPr>
              <a:t>。</a:t>
            </a:r>
            <a:r>
              <a:rPr lang="en-US" altLang="zh-CN" sz="2400" dirty="0">
                <a:latin typeface="宋体" panose="02010600030101010101" pitchFamily="2" charset="-122"/>
              </a:rPr>
              <a:t>true</a:t>
            </a:r>
            <a:r>
              <a:rPr lang="zh-CN" altLang="en-US" sz="2400" dirty="0">
                <a:latin typeface="宋体" panose="02010600030101010101" pitchFamily="2" charset="-122"/>
              </a:rPr>
              <a:t>表示每个字符加密后是一个</a:t>
            </a:r>
            <a:r>
              <a:rPr lang="en-US" altLang="zh-CN" sz="2400" dirty="0">
                <a:latin typeface="宋体" panose="02010600030101010101" pitchFamily="2" charset="-122"/>
              </a:rPr>
              <a:t>16</a:t>
            </a:r>
            <a:r>
              <a:rPr lang="zh-CN" altLang="en-US" sz="2400" dirty="0">
                <a:latin typeface="宋体" panose="02010600030101010101" pitchFamily="2" charset="-122"/>
              </a:rPr>
              <a:t>位的二进制格式的字符串，</a:t>
            </a:r>
            <a:r>
              <a:rPr lang="en-US" altLang="zh-CN" sz="2400" dirty="0">
                <a:latin typeface="宋体" panose="02010600030101010101" pitchFamily="2" charset="-122"/>
              </a:rPr>
              <a:t>false</a:t>
            </a:r>
            <a:r>
              <a:rPr lang="zh-CN" altLang="en-US" sz="2400" dirty="0">
                <a:latin typeface="宋体" panose="02010600030101010101" pitchFamily="2" charset="-122"/>
              </a:rPr>
              <a:t>表示每个字符加密后是一个</a:t>
            </a:r>
            <a:r>
              <a:rPr lang="en-US" altLang="zh-CN" sz="2400" dirty="0">
                <a:latin typeface="宋体" panose="02010600030101010101" pitchFamily="2" charset="-122"/>
              </a:rPr>
              <a:t>32</a:t>
            </a:r>
            <a:r>
              <a:rPr lang="zh-CN" altLang="en-US" sz="2400" dirty="0">
                <a:latin typeface="宋体" panose="02010600030101010101" pitchFamily="2" charset="-122"/>
              </a:rPr>
              <a:t>位的十六进制格式的字符串。不填的话，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默认值是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false</a:t>
            </a:r>
            <a:r>
              <a:rPr lang="zh-CN" altLang="en-US" sz="2400" dirty="0" smtClean="0">
                <a:latin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zh-CN" sz="2400" dirty="0"/>
              <a:t>在实际开发中，</a:t>
            </a:r>
            <a:r>
              <a:rPr lang="en-US" altLang="zh-CN" sz="2400" dirty="0"/>
              <a:t>md5()</a:t>
            </a:r>
            <a:r>
              <a:rPr lang="zh-CN" altLang="zh-CN" sz="2400" dirty="0"/>
              <a:t>函数常用于加密用户密码。</a:t>
            </a:r>
            <a:endParaRPr lang="zh-CN" altLang="en-US" sz="2400" dirty="0">
              <a:latin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3119" y="889766"/>
            <a:ext cx="2268320" cy="49911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en-US" altLang="zh-CN" sz="2000" b="1" spc="300" dirty="0" smtClean="0">
                <a:solidFill>
                  <a:schemeClr val="bg1"/>
                </a:solidFill>
              </a:rPr>
              <a:t>2</a:t>
            </a:r>
            <a:r>
              <a:rPr lang="zh-CN" altLang="en-US" sz="2000" b="1" spc="300" dirty="0" smtClean="0">
                <a:solidFill>
                  <a:schemeClr val="bg1"/>
                </a:solidFill>
              </a:rPr>
              <a:t>、</a:t>
            </a:r>
            <a:r>
              <a:rPr lang="en-US" altLang="zh-CN" sz="2000" b="1" spc="300" dirty="0" smtClean="0">
                <a:solidFill>
                  <a:schemeClr val="bg1"/>
                </a:solidFill>
              </a:rPr>
              <a:t>md5()</a:t>
            </a:r>
            <a:endParaRPr lang="en-US" altLang="zh-CN" sz="2000" b="1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740690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9695849" y="200220"/>
            <a:ext cx="18517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字符串处理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6.3.8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、字符串加密函数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矩形 33"/>
          <p:cNvSpPr>
            <a:spLocks noChangeArrowheads="1"/>
          </p:cNvSpPr>
          <p:nvPr/>
        </p:nvSpPr>
        <p:spPr bwMode="auto">
          <a:xfrm>
            <a:off x="715003" y="1043004"/>
            <a:ext cx="4757750" cy="55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zh-CN" sz="2400" dirty="0" smtClean="0">
                <a:latin typeface="宋体" panose="02010600030101010101" pitchFamily="2" charset="-122"/>
              </a:rPr>
              <a:t>【</a:t>
            </a:r>
            <a:r>
              <a:rPr lang="zh-CN" altLang="en-US" sz="2400" dirty="0">
                <a:latin typeface="宋体" panose="02010600030101010101" pitchFamily="2" charset="-122"/>
              </a:rPr>
              <a:t>例</a:t>
            </a:r>
            <a:r>
              <a:rPr lang="en-US" altLang="zh-CN" sz="2400" dirty="0" smtClean="0">
                <a:latin typeface="宋体" panose="02010600030101010101" pitchFamily="2" charset="-122"/>
              </a:rPr>
              <a:t>6-26】</a:t>
            </a:r>
            <a:endParaRPr lang="en-US" altLang="zh-CN" sz="2400" dirty="0">
              <a:latin typeface="宋体" panose="0201060003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86658" y="1939655"/>
            <a:ext cx="4385594" cy="3296053"/>
            <a:chOff x="1709407" y="1879672"/>
            <a:chExt cx="10597608" cy="992957"/>
          </a:xfrm>
          <a:solidFill>
            <a:srgbClr val="1E3A1A"/>
          </a:solidFill>
        </p:grpSpPr>
        <p:sp>
          <p:nvSpPr>
            <p:cNvPr id="9" name="圆角矩形 6"/>
            <p:cNvSpPr>
              <a:spLocks noChangeArrowheads="1"/>
            </p:cNvSpPr>
            <p:nvPr/>
          </p:nvSpPr>
          <p:spPr bwMode="auto">
            <a:xfrm>
              <a:off x="1709407" y="1879672"/>
              <a:ext cx="10597608" cy="992957"/>
            </a:xfrm>
            <a:prstGeom prst="roundRect">
              <a:avLst>
                <a:gd name="adj" fmla="val 3139"/>
              </a:avLst>
            </a:prstGeom>
            <a:grpFill/>
            <a:ln w="12700">
              <a:solidFill>
                <a:srgbClr val="0E8146"/>
              </a:solidFill>
              <a:bevel/>
              <a:headEnd/>
              <a:tailEnd/>
            </a:ln>
            <a:ex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dirty="0">
                <a:solidFill>
                  <a:srgbClr val="FFFFFF"/>
                </a:solidFill>
              </a:endParaRPr>
            </a:p>
          </p:txBody>
        </p:sp>
        <p:pic>
          <p:nvPicPr>
            <p:cNvPr id="10" name="图片 1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872866" y="1879672"/>
              <a:ext cx="2084350" cy="2333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矩形 10"/>
          <p:cNvSpPr/>
          <p:nvPr/>
        </p:nvSpPr>
        <p:spPr>
          <a:xfrm>
            <a:off x="790710" y="2809882"/>
            <a:ext cx="48998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&lt;?</a:t>
            </a:r>
            <a:r>
              <a:rPr lang="en-US" altLang="zh-CN" sz="2000" spc="300" dirty="0" err="1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php</a:t>
            </a:r>
            <a:endParaRPr lang="en-US" altLang="zh-CN" sz="2000" spc="300" dirty="0" smtClean="0">
              <a:solidFill>
                <a:srgbClr val="FF0000"/>
              </a:solidFill>
              <a:latin typeface="+mn-lt"/>
              <a:cs typeface="Courier New" panose="02070309020205020404" pitchFamily="49" charset="0"/>
            </a:endParaRP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33CC"/>
                </a:solidFill>
                <a:latin typeface="+mn-lt"/>
                <a:cs typeface="Courier New" panose="02070309020205020404" pitchFamily="49" charset="0"/>
              </a:rPr>
              <a:t>$A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=</a:t>
            </a:r>
            <a:r>
              <a:rPr lang="en-US" altLang="zh-CN" sz="2000" spc="300" dirty="0" smtClean="0">
                <a:solidFill>
                  <a:srgbClr val="00FF00"/>
                </a:solidFill>
                <a:latin typeface="+mn-lt"/>
                <a:cs typeface="Courier New" panose="02070309020205020404" pitchFamily="49" charset="0"/>
              </a:rPr>
              <a:t>“admin”;</a:t>
            </a: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echo </a:t>
            </a:r>
            <a:r>
              <a:rPr lang="en-US" altLang="zh-CN" sz="2000" spc="300" dirty="0" smtClean="0">
                <a:solidFill>
                  <a:srgbClr val="00B0F0"/>
                </a:solidFill>
                <a:cs typeface="Courier New" panose="02070309020205020404" pitchFamily="49" charset="0"/>
              </a:rPr>
              <a:t>md5(</a:t>
            </a:r>
            <a:r>
              <a:rPr lang="en-US" altLang="zh-CN" sz="2000" spc="300" dirty="0" smtClean="0">
                <a:solidFill>
                  <a:srgbClr val="FF33CC"/>
                </a:solidFill>
                <a:cs typeface="Courier New" panose="02070309020205020404" pitchFamily="49" charset="0"/>
              </a:rPr>
              <a:t>$A</a:t>
            </a:r>
            <a:r>
              <a:rPr lang="en-US" altLang="zh-CN" sz="2000" spc="300" dirty="0" smtClean="0">
                <a:solidFill>
                  <a:srgbClr val="00B0F0"/>
                </a:solidFill>
                <a:cs typeface="Courier New" panose="02070309020205020404" pitchFamily="49" charset="0"/>
              </a:rPr>
              <a:t>)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;    </a:t>
            </a: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?&gt;</a:t>
            </a:r>
            <a:endParaRPr lang="en-US" altLang="zh-CN" sz="2000" spc="300" dirty="0">
              <a:solidFill>
                <a:srgbClr val="FF0000"/>
              </a:solidFill>
              <a:latin typeface="+mn-lt"/>
              <a:cs typeface="Courier New" panose="02070309020205020404" pitchFamily="49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45" b="6238"/>
          <a:stretch/>
        </p:blipFill>
        <p:spPr>
          <a:xfrm>
            <a:off x="5886699" y="1939655"/>
            <a:ext cx="5660937" cy="31782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337349" y="2314048"/>
            <a:ext cx="47596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21232f297a57a5a743894a0e4a801fc3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287484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13"/>
          <p:cNvSpPr>
            <a:spLocks noChangeArrowheads="1"/>
          </p:cNvSpPr>
          <p:nvPr/>
        </p:nvSpPr>
        <p:spPr bwMode="auto">
          <a:xfrm flipV="1">
            <a:off x="0" y="6438899"/>
            <a:ext cx="9828213" cy="45719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099" name="任意多边形 6"/>
          <p:cNvSpPr>
            <a:spLocks noChangeArrowheads="1"/>
          </p:cNvSpPr>
          <p:nvPr/>
        </p:nvSpPr>
        <p:spPr bwMode="auto">
          <a:xfrm flipV="1">
            <a:off x="0" y="-2"/>
            <a:ext cx="7010400" cy="606427"/>
          </a:xfrm>
          <a:custGeom>
            <a:avLst/>
            <a:gdLst>
              <a:gd name="T0" fmla="*/ 5201678 w 6096000"/>
              <a:gd name="T1" fmla="*/ 9 h 870781"/>
              <a:gd name="T2" fmla="*/ 0 w 6096000"/>
              <a:gd name="T3" fmla="*/ 9 h 870781"/>
              <a:gd name="T4" fmla="*/ 0 w 6096000"/>
              <a:gd name="T5" fmla="*/ 1314450 h 870781"/>
              <a:gd name="T6" fmla="*/ 7010400 w 6096000"/>
              <a:gd name="T7" fmla="*/ 1314450 h 870781"/>
              <a:gd name="T8" fmla="*/ 5201678 w 6096000"/>
              <a:gd name="T9" fmla="*/ 9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100" name="矩形 8"/>
          <p:cNvSpPr>
            <a:spLocks noChangeArrowheads="1"/>
          </p:cNvSpPr>
          <p:nvPr/>
        </p:nvSpPr>
        <p:spPr bwMode="auto">
          <a:xfrm>
            <a:off x="6970849" y="2744887"/>
            <a:ext cx="413446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dirty="0" smtClean="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字符串转换数组</a:t>
            </a:r>
            <a:endParaRPr lang="zh-CN" altLang="en-US" sz="4400" dirty="0">
              <a:solidFill>
                <a:srgbClr val="3F3F3F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01" name="矩形 9"/>
          <p:cNvSpPr>
            <a:spLocks noChangeArrowheads="1"/>
          </p:cNvSpPr>
          <p:nvPr/>
        </p:nvSpPr>
        <p:spPr bwMode="auto">
          <a:xfrm>
            <a:off x="4634808" y="2797821"/>
            <a:ext cx="1851498" cy="663575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 smtClean="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6.3.9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4102" name="文本框 10"/>
          <p:cNvSpPr>
            <a:spLocks noChangeArrowheads="1"/>
          </p:cNvSpPr>
          <p:nvPr/>
        </p:nvSpPr>
        <p:spPr bwMode="auto">
          <a:xfrm>
            <a:off x="294803" y="83494"/>
            <a:ext cx="46907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6.3</a:t>
            </a:r>
            <a:r>
              <a:rPr lang="zh-CN" altLang="en-US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、常用字符串操作函数</a:t>
            </a:r>
            <a:endParaRPr lang="zh-CN" altLang="en-US" sz="24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447" y="6134552"/>
            <a:ext cx="623723" cy="608693"/>
          </a:xfrm>
          <a:prstGeom prst="rect">
            <a:avLst/>
          </a:prstGeom>
        </p:spPr>
      </p:pic>
      <p:sp>
        <p:nvSpPr>
          <p:cNvPr id="2" name="等腰三角形 1"/>
          <p:cNvSpPr/>
          <p:nvPr/>
        </p:nvSpPr>
        <p:spPr bwMode="auto">
          <a:xfrm rot="10800000">
            <a:off x="11013034" y="-15508"/>
            <a:ext cx="1164485" cy="659667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7" name="肘形连接符 6"/>
          <p:cNvCxnSpPr>
            <a:stCxn id="4102" idx="2"/>
            <a:endCxn id="4101" idx="1"/>
          </p:cNvCxnSpPr>
          <p:nvPr/>
        </p:nvCxnSpPr>
        <p:spPr bwMode="auto">
          <a:xfrm rot="16200000" flipH="1">
            <a:off x="2345257" y="840058"/>
            <a:ext cx="2584450" cy="1994651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0E814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文本框 14"/>
          <p:cNvSpPr txBox="1"/>
          <p:nvPr/>
        </p:nvSpPr>
        <p:spPr>
          <a:xfrm>
            <a:off x="11380764" y="83494"/>
            <a:ext cx="4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9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90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9695849" y="200220"/>
            <a:ext cx="18517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字符串处理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6.3.9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、字符串转换数组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矩形 33"/>
          <p:cNvSpPr>
            <a:spLocks noChangeArrowheads="1"/>
          </p:cNvSpPr>
          <p:nvPr/>
        </p:nvSpPr>
        <p:spPr bwMode="auto">
          <a:xfrm>
            <a:off x="681126" y="1201004"/>
            <a:ext cx="5528605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en-US" sz="2400" dirty="0"/>
              <a:t>字符串与数组之间，可以通过</a:t>
            </a:r>
            <a:r>
              <a:rPr lang="en-US" altLang="zh-CN" sz="2400" b="1" dirty="0">
                <a:solidFill>
                  <a:srgbClr val="FF0000"/>
                </a:solidFill>
              </a:rPr>
              <a:t>explode()</a:t>
            </a:r>
            <a:r>
              <a:rPr lang="zh-CN" altLang="en-US" sz="2400" dirty="0"/>
              <a:t>与</a:t>
            </a:r>
            <a:r>
              <a:rPr lang="en-US" altLang="zh-CN" sz="2400" b="1" dirty="0">
                <a:solidFill>
                  <a:srgbClr val="FF0000"/>
                </a:solidFill>
              </a:rPr>
              <a:t>implode()</a:t>
            </a:r>
            <a:r>
              <a:rPr lang="zh-CN" altLang="en-US" sz="2400" dirty="0"/>
              <a:t>两个函数互相转换。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dirty="0"/>
              <a:t>explode()</a:t>
            </a:r>
            <a:r>
              <a:rPr lang="zh-CN" altLang="en-US" sz="2400" dirty="0"/>
              <a:t>函数用于将一个字符串以某个字符为分割符，分割成几部分，每部分作为数组的一个元素值。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dirty="0"/>
              <a:t>implode()</a:t>
            </a:r>
            <a:r>
              <a:rPr lang="zh-CN" altLang="en-US" sz="2400" dirty="0"/>
              <a:t>函数用于将一个数组中各个元素的值合并连接成一个字符串。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712" y="1201004"/>
            <a:ext cx="4591660" cy="511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144519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9695849" y="200220"/>
            <a:ext cx="18517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字符串处理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1470" y="132874"/>
            <a:ext cx="3852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6.3.9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、字符串转换数组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矩形 33"/>
          <p:cNvSpPr>
            <a:spLocks noChangeArrowheads="1"/>
          </p:cNvSpPr>
          <p:nvPr/>
        </p:nvSpPr>
        <p:spPr bwMode="auto">
          <a:xfrm>
            <a:off x="543119" y="1576492"/>
            <a:ext cx="11306168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zh-CN" sz="2400" dirty="0">
                <a:latin typeface="宋体" panose="02010600030101010101" pitchFamily="2" charset="-122"/>
              </a:rPr>
              <a:t>explode()</a:t>
            </a:r>
            <a:r>
              <a:rPr lang="zh-CN" altLang="en-US" sz="2400" dirty="0">
                <a:latin typeface="宋体" panose="02010600030101010101" pitchFamily="2" charset="-122"/>
              </a:rPr>
              <a:t>函数的语法格式如下：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+mn-lt"/>
              </a:rPr>
              <a:t>explode(</a:t>
            </a:r>
            <a:r>
              <a:rPr lang="en-US" altLang="zh-CN" sz="2400" b="1" dirty="0" err="1">
                <a:solidFill>
                  <a:srgbClr val="FF0000"/>
                </a:solidFill>
                <a:latin typeface="+mn-lt"/>
              </a:rPr>
              <a:t>c_break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</a:rPr>
              <a:t>，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</a:rPr>
              <a:t>string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</a:rPr>
              <a:t>，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</a:rPr>
              <a:t>[</a:t>
            </a:r>
            <a:r>
              <a:rPr lang="en-US" altLang="zh-CN" sz="2400" b="1" dirty="0" err="1">
                <a:solidFill>
                  <a:srgbClr val="FF0000"/>
                </a:solidFill>
                <a:latin typeface="+mn-lt"/>
              </a:rPr>
              <a:t>item_num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</a:rPr>
              <a:t>])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其中：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dirty="0" err="1">
                <a:latin typeface="宋体" panose="02010600030101010101" pitchFamily="2" charset="-122"/>
              </a:rPr>
              <a:t>c_break</a:t>
            </a:r>
            <a:r>
              <a:rPr lang="zh-CN" altLang="en-US" sz="2400" dirty="0">
                <a:latin typeface="宋体" panose="02010600030101010101" pitchFamily="2" charset="-122"/>
              </a:rPr>
              <a:t>是必填参数，用于指定分割“字符串”的字符；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dirty="0">
                <a:latin typeface="宋体" panose="02010600030101010101" pitchFamily="2" charset="-122"/>
              </a:rPr>
              <a:t>string</a:t>
            </a:r>
            <a:r>
              <a:rPr lang="zh-CN" altLang="en-US" sz="2400" dirty="0">
                <a:latin typeface="宋体" panose="02010600030101010101" pitchFamily="2" charset="-122"/>
              </a:rPr>
              <a:t>是必填参数，指定被分割的字符串内容；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dirty="0" err="1">
                <a:latin typeface="宋体" panose="02010600030101010101" pitchFamily="2" charset="-122"/>
              </a:rPr>
              <a:t>item_num</a:t>
            </a:r>
            <a:r>
              <a:rPr lang="zh-CN" altLang="en-US" sz="2400" dirty="0">
                <a:latin typeface="宋体" panose="02010600030101010101" pitchFamily="2" charset="-122"/>
              </a:rPr>
              <a:t>是可选参数，用于指定返回数组的最多的元素数量，该参数的值</a:t>
            </a:r>
            <a:r>
              <a:rPr lang="en-US" altLang="zh-CN" sz="2400" dirty="0">
                <a:latin typeface="宋体" panose="02010600030101010101" pitchFamily="2" charset="-122"/>
              </a:rPr>
              <a:t>N</a:t>
            </a:r>
            <a:r>
              <a:rPr lang="zh-CN" altLang="en-US" sz="2400" dirty="0">
                <a:latin typeface="宋体" panose="02010600030101010101" pitchFamily="2" charset="-122"/>
              </a:rPr>
              <a:t>，有以下几种可能（</a:t>
            </a:r>
            <a:r>
              <a:rPr lang="zh-CN" altLang="en-US" sz="2400" dirty="0">
                <a:solidFill>
                  <a:srgbClr val="FF33CC"/>
                </a:solidFill>
                <a:latin typeface="宋体" panose="02010600030101010101" pitchFamily="2" charset="-122"/>
              </a:rPr>
              <a:t>假设字符串分割后有</a:t>
            </a:r>
            <a:r>
              <a:rPr lang="en-US" altLang="zh-CN" sz="2400" dirty="0">
                <a:solidFill>
                  <a:srgbClr val="FF33CC"/>
                </a:solidFill>
                <a:latin typeface="宋体" panose="02010600030101010101" pitchFamily="2" charset="-122"/>
              </a:rPr>
              <a:t>M</a:t>
            </a:r>
            <a:r>
              <a:rPr lang="zh-CN" altLang="en-US" sz="2400" dirty="0">
                <a:solidFill>
                  <a:srgbClr val="FF33CC"/>
                </a:solidFill>
                <a:latin typeface="宋体" panose="02010600030101010101" pitchFamily="2" charset="-122"/>
              </a:rPr>
              <a:t>段</a:t>
            </a:r>
            <a:r>
              <a:rPr lang="zh-CN" altLang="en-US" sz="2400" dirty="0">
                <a:latin typeface="宋体" panose="02010600030101010101" pitchFamily="2" charset="-122"/>
              </a:rPr>
              <a:t>）</a:t>
            </a:r>
            <a:r>
              <a:rPr lang="zh-CN" altLang="en-US" sz="2400" dirty="0" smtClean="0">
                <a:latin typeface="宋体" panose="02010600030101010101" pitchFamily="2" charset="-122"/>
              </a:rPr>
              <a:t>：</a:t>
            </a:r>
            <a:endParaRPr lang="zh-CN" altLang="en-US" sz="2400" dirty="0">
              <a:latin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3119" y="862323"/>
            <a:ext cx="2268320" cy="55399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en-US" altLang="zh-CN" sz="2000" b="1" spc="300" dirty="0" smtClean="0">
                <a:solidFill>
                  <a:schemeClr val="bg1"/>
                </a:solidFill>
              </a:rPr>
              <a:t>1</a:t>
            </a:r>
            <a:r>
              <a:rPr lang="zh-CN" altLang="en-US" sz="2000" b="1" spc="300" dirty="0" smtClean="0">
                <a:solidFill>
                  <a:schemeClr val="bg1"/>
                </a:solidFill>
              </a:rPr>
              <a:t>、</a:t>
            </a:r>
            <a:r>
              <a:rPr lang="en-US" altLang="zh-CN" sz="2000" b="1" spc="300" dirty="0" smtClean="0">
                <a:solidFill>
                  <a:schemeClr val="bg1"/>
                </a:solidFill>
              </a:rPr>
              <a:t>explode()</a:t>
            </a:r>
            <a:endParaRPr lang="en-US" altLang="zh-CN" sz="2000" b="1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769208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9695849" y="200220"/>
            <a:ext cx="18517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字符串处理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1470" y="132874"/>
            <a:ext cx="3852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6.3.9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、字符串转换数组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矩形 33"/>
          <p:cNvSpPr>
            <a:spLocks noChangeArrowheads="1"/>
          </p:cNvSpPr>
          <p:nvPr/>
        </p:nvSpPr>
        <p:spPr bwMode="auto">
          <a:xfrm>
            <a:off x="543119" y="1576492"/>
            <a:ext cx="11306168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zh-CN" sz="2400" dirty="0">
                <a:latin typeface="宋体" panose="02010600030101010101" pitchFamily="2" charset="-122"/>
              </a:rPr>
              <a:t>explode()</a:t>
            </a:r>
            <a:r>
              <a:rPr lang="zh-CN" altLang="en-US" sz="2400" dirty="0">
                <a:latin typeface="宋体" panose="02010600030101010101" pitchFamily="2" charset="-122"/>
              </a:rPr>
              <a:t>函数的语法格式如下：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+mn-lt"/>
              </a:rPr>
              <a:t>explode(</a:t>
            </a:r>
            <a:r>
              <a:rPr lang="en-US" altLang="zh-CN" sz="2400" b="1" dirty="0" err="1">
                <a:solidFill>
                  <a:srgbClr val="FF0000"/>
                </a:solidFill>
                <a:latin typeface="+mn-lt"/>
              </a:rPr>
              <a:t>c_break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</a:rPr>
              <a:t>，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</a:rPr>
              <a:t>string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</a:rPr>
              <a:t>，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</a:rPr>
              <a:t>[</a:t>
            </a:r>
            <a:r>
              <a:rPr lang="en-US" altLang="zh-CN" sz="2400" b="1" dirty="0" err="1">
                <a:solidFill>
                  <a:srgbClr val="FF0000"/>
                </a:solidFill>
                <a:latin typeface="+mn-lt"/>
              </a:rPr>
              <a:t>item_num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</a:rPr>
              <a:t>])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dirty="0" err="1" smtClean="0">
                <a:latin typeface="宋体" panose="02010600030101010101" pitchFamily="2" charset="-122"/>
              </a:rPr>
              <a:t>item_num</a:t>
            </a:r>
            <a:r>
              <a:rPr lang="en-US" altLang="zh-CN" sz="2400" dirty="0" smtClean="0">
                <a:latin typeface="宋体" panose="02010600030101010101" pitchFamily="2" charset="-122"/>
              </a:rPr>
              <a:t>(N</a:t>
            </a:r>
            <a:r>
              <a:rPr lang="zh-CN" altLang="en-US" sz="2400" dirty="0" smtClean="0">
                <a:latin typeface="宋体" panose="02010600030101010101" pitchFamily="2" charset="-122"/>
              </a:rPr>
              <a:t>为参数值）：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rgbClr val="FF33CC"/>
                </a:solidFill>
                <a:latin typeface="宋体" panose="02010600030101010101" pitchFamily="2" charset="-122"/>
              </a:rPr>
              <a:t>N=</a:t>
            </a:r>
            <a:r>
              <a:rPr lang="zh-CN" altLang="en-US" sz="2400" dirty="0" smtClean="0">
                <a:solidFill>
                  <a:srgbClr val="FF33CC"/>
                </a:solidFill>
                <a:latin typeface="宋体" panose="02010600030101010101" pitchFamily="2" charset="-122"/>
              </a:rPr>
              <a:t>空：</a:t>
            </a:r>
            <a:r>
              <a:rPr lang="zh-CN" altLang="en-US" sz="2400" dirty="0" smtClean="0">
                <a:latin typeface="宋体" panose="02010600030101010101" pitchFamily="2" charset="-122"/>
              </a:rPr>
              <a:t>返回</a:t>
            </a:r>
            <a:r>
              <a:rPr lang="zh-CN" altLang="en-US" sz="2400" dirty="0">
                <a:latin typeface="宋体" panose="02010600030101010101" pitchFamily="2" charset="-122"/>
              </a:rPr>
              <a:t>一个</a:t>
            </a:r>
            <a:r>
              <a:rPr lang="en-US" altLang="zh-CN" sz="2400" dirty="0">
                <a:latin typeface="宋体" panose="02010600030101010101" pitchFamily="2" charset="-122"/>
              </a:rPr>
              <a:t>M</a:t>
            </a:r>
            <a:r>
              <a:rPr lang="zh-CN" altLang="en-US" sz="2400" dirty="0">
                <a:latin typeface="宋体" panose="02010600030101010101" pitchFamily="2" charset="-122"/>
              </a:rPr>
              <a:t>个元素的数组；</a:t>
            </a:r>
          </a:p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rgbClr val="FF33CC"/>
                </a:solidFill>
                <a:latin typeface="宋体" panose="02010600030101010101" pitchFamily="2" charset="-122"/>
              </a:rPr>
              <a:t>M&gt;N&gt;0</a:t>
            </a:r>
            <a:r>
              <a:rPr lang="en-US" altLang="zh-CN" sz="2400" dirty="0">
                <a:solidFill>
                  <a:srgbClr val="FF33CC"/>
                </a:solidFill>
                <a:latin typeface="宋体" panose="02010600030101010101" pitchFamily="2" charset="-122"/>
              </a:rPr>
              <a:t>:</a:t>
            </a:r>
            <a:r>
              <a:rPr lang="zh-CN" altLang="en-US" sz="2400" dirty="0">
                <a:latin typeface="宋体" panose="02010600030101010101" pitchFamily="2" charset="-122"/>
              </a:rPr>
              <a:t>返回一个含有</a:t>
            </a:r>
            <a:r>
              <a:rPr lang="en-US" altLang="zh-CN" sz="2400" dirty="0">
                <a:latin typeface="宋体" panose="02010600030101010101" pitchFamily="2" charset="-122"/>
              </a:rPr>
              <a:t>N</a:t>
            </a:r>
            <a:r>
              <a:rPr lang="zh-CN" altLang="en-US" sz="2400" dirty="0">
                <a:latin typeface="宋体" panose="02010600030101010101" pitchFamily="2" charset="-122"/>
              </a:rPr>
              <a:t>个元素的数组，最后一个</a:t>
            </a:r>
            <a:r>
              <a:rPr lang="zh-CN" altLang="en-US" sz="2400" dirty="0" smtClean="0">
                <a:latin typeface="宋体" panose="02010600030101010101" pitchFamily="2" charset="-122"/>
              </a:rPr>
              <a:t>元素包括</a:t>
            </a:r>
            <a:r>
              <a:rPr lang="zh-CN" altLang="en-US" sz="2400" dirty="0">
                <a:latin typeface="宋体" panose="02010600030101010101" pitchFamily="2" charset="-122"/>
              </a:rPr>
              <a:t>字符串所有的剩余部分；</a:t>
            </a:r>
          </a:p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rgbClr val="FF33CC"/>
                </a:solidFill>
                <a:latin typeface="宋体" panose="02010600030101010101" pitchFamily="2" charset="-122"/>
              </a:rPr>
              <a:t>N&gt;M</a:t>
            </a:r>
            <a:r>
              <a:rPr lang="zh-CN" altLang="en-US" sz="2400" dirty="0">
                <a:solidFill>
                  <a:srgbClr val="FF33CC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sz="2400" dirty="0">
                <a:latin typeface="宋体" panose="02010600030101010101" pitchFamily="2" charset="-122"/>
              </a:rPr>
              <a:t>返加</a:t>
            </a:r>
            <a:r>
              <a:rPr lang="en-US" altLang="zh-CN" sz="2400" dirty="0">
                <a:latin typeface="宋体" panose="02010600030101010101" pitchFamily="2" charset="-122"/>
              </a:rPr>
              <a:t>M</a:t>
            </a:r>
            <a:r>
              <a:rPr lang="zh-CN" altLang="en-US" sz="2400" dirty="0">
                <a:latin typeface="宋体" panose="02010600030101010101" pitchFamily="2" charset="-122"/>
              </a:rPr>
              <a:t>个元素的数组；</a:t>
            </a:r>
          </a:p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rgbClr val="FF33CC"/>
                </a:solidFill>
                <a:latin typeface="宋体" panose="02010600030101010101" pitchFamily="2" charset="-122"/>
              </a:rPr>
              <a:t>N=0</a:t>
            </a:r>
            <a:r>
              <a:rPr lang="en-US" altLang="zh-CN" sz="2400" dirty="0">
                <a:solidFill>
                  <a:srgbClr val="FF33CC"/>
                </a:solidFill>
                <a:latin typeface="宋体" panose="02010600030101010101" pitchFamily="2" charset="-122"/>
              </a:rPr>
              <a:t>:</a:t>
            </a:r>
            <a:r>
              <a:rPr lang="zh-CN" altLang="en-US" sz="2400" dirty="0">
                <a:latin typeface="宋体" panose="02010600030101010101" pitchFamily="2" charset="-122"/>
              </a:rPr>
              <a:t>返回</a:t>
            </a:r>
            <a:r>
              <a:rPr lang="en-US" altLang="zh-CN" sz="2400" dirty="0">
                <a:latin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</a:rPr>
              <a:t>个元素的数组，元素的值是</a:t>
            </a:r>
            <a:r>
              <a:rPr lang="en-US" altLang="zh-CN" sz="2400" dirty="0">
                <a:latin typeface="宋体" panose="02010600030101010101" pitchFamily="2" charset="-122"/>
              </a:rPr>
              <a:t>string</a:t>
            </a:r>
            <a:r>
              <a:rPr lang="zh-CN" altLang="en-US" sz="2400" dirty="0">
                <a:latin typeface="宋体" panose="02010600030101010101" pitchFamily="2" charset="-122"/>
              </a:rPr>
              <a:t>值的本身；</a:t>
            </a:r>
          </a:p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rgbClr val="FF33CC"/>
                </a:solidFill>
                <a:latin typeface="宋体" panose="02010600030101010101" pitchFamily="2" charset="-122"/>
              </a:rPr>
              <a:t>N&lt;0</a:t>
            </a:r>
            <a:r>
              <a:rPr lang="zh-CN" altLang="en-US" sz="2400" dirty="0">
                <a:solidFill>
                  <a:srgbClr val="FF33CC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sz="2400" dirty="0">
                <a:latin typeface="宋体" panose="02010600030101010101" pitchFamily="2" charset="-122"/>
              </a:rPr>
              <a:t>返回包含有</a:t>
            </a:r>
            <a:r>
              <a:rPr lang="en-US" altLang="zh-CN" sz="2400" dirty="0">
                <a:latin typeface="宋体" panose="02010600030101010101" pitchFamily="2" charset="-122"/>
              </a:rPr>
              <a:t>M-|N|</a:t>
            </a:r>
            <a:r>
              <a:rPr lang="zh-CN" altLang="en-US" sz="2400" dirty="0">
                <a:latin typeface="宋体" panose="02010600030101010101" pitchFamily="2" charset="-122"/>
              </a:rPr>
              <a:t>个元素的数组，元素的值分别是</a:t>
            </a:r>
            <a:r>
              <a:rPr lang="en-US" altLang="zh-CN" sz="2400" dirty="0">
                <a:latin typeface="宋体" panose="02010600030101010101" pitchFamily="2" charset="-122"/>
              </a:rPr>
              <a:t>string</a:t>
            </a:r>
            <a:r>
              <a:rPr lang="zh-CN" altLang="en-US" sz="2400" dirty="0">
                <a:latin typeface="宋体" panose="02010600030101010101" pitchFamily="2" charset="-122"/>
              </a:rPr>
              <a:t>值前面</a:t>
            </a:r>
            <a:r>
              <a:rPr lang="en-US" altLang="zh-CN" sz="2400" dirty="0">
                <a:latin typeface="宋体" panose="02010600030101010101" pitchFamily="2" charset="-122"/>
              </a:rPr>
              <a:t>M-N</a:t>
            </a:r>
            <a:r>
              <a:rPr lang="zh-CN" altLang="en-US" sz="2400" dirty="0">
                <a:latin typeface="宋体" panose="02010600030101010101" pitchFamily="2" charset="-122"/>
              </a:rPr>
              <a:t>段的内容。</a:t>
            </a:r>
          </a:p>
        </p:txBody>
      </p:sp>
      <p:sp>
        <p:nvSpPr>
          <p:cNvPr id="9" name="矩形 8"/>
          <p:cNvSpPr/>
          <p:nvPr/>
        </p:nvSpPr>
        <p:spPr>
          <a:xfrm>
            <a:off x="543119" y="862323"/>
            <a:ext cx="2268320" cy="55399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en-US" altLang="zh-CN" sz="2000" b="1" spc="300" dirty="0" smtClean="0">
                <a:solidFill>
                  <a:schemeClr val="bg1"/>
                </a:solidFill>
              </a:rPr>
              <a:t>1</a:t>
            </a:r>
            <a:r>
              <a:rPr lang="zh-CN" altLang="en-US" sz="2000" b="1" spc="300" dirty="0" smtClean="0">
                <a:solidFill>
                  <a:schemeClr val="bg1"/>
                </a:solidFill>
              </a:rPr>
              <a:t>、</a:t>
            </a:r>
            <a:r>
              <a:rPr lang="en-US" altLang="zh-CN" sz="2000" b="1" spc="300" dirty="0" smtClean="0">
                <a:solidFill>
                  <a:schemeClr val="bg1"/>
                </a:solidFill>
              </a:rPr>
              <a:t>explode()</a:t>
            </a:r>
            <a:endParaRPr lang="en-US" altLang="zh-CN" sz="2000" b="1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067141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9695849" y="200220"/>
            <a:ext cx="18517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字符串处理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6.3.9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、字符串转换数组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矩形 33"/>
          <p:cNvSpPr>
            <a:spLocks noChangeArrowheads="1"/>
          </p:cNvSpPr>
          <p:nvPr/>
        </p:nvSpPr>
        <p:spPr bwMode="auto">
          <a:xfrm>
            <a:off x="715003" y="1043004"/>
            <a:ext cx="4757750" cy="55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zh-CN" sz="2400" dirty="0" smtClean="0">
                <a:latin typeface="宋体" panose="02010600030101010101" pitchFamily="2" charset="-122"/>
              </a:rPr>
              <a:t>【</a:t>
            </a:r>
            <a:r>
              <a:rPr lang="zh-CN" altLang="en-US" sz="2400" dirty="0">
                <a:latin typeface="宋体" panose="02010600030101010101" pitchFamily="2" charset="-122"/>
              </a:rPr>
              <a:t>例</a:t>
            </a:r>
            <a:r>
              <a:rPr lang="en-US" altLang="zh-CN" sz="2400" dirty="0" smtClean="0">
                <a:latin typeface="宋体" panose="02010600030101010101" pitchFamily="2" charset="-122"/>
              </a:rPr>
              <a:t>6-28】</a:t>
            </a:r>
            <a:endParaRPr lang="en-US" altLang="zh-CN" sz="2400" dirty="0">
              <a:latin typeface="宋体" panose="0201060003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86658" y="1939655"/>
            <a:ext cx="4385594" cy="3655926"/>
            <a:chOff x="1709407" y="1879672"/>
            <a:chExt cx="10597608" cy="1101371"/>
          </a:xfrm>
          <a:solidFill>
            <a:srgbClr val="1E3A1A"/>
          </a:solidFill>
        </p:grpSpPr>
        <p:sp>
          <p:nvSpPr>
            <p:cNvPr id="9" name="圆角矩形 6"/>
            <p:cNvSpPr>
              <a:spLocks noChangeArrowheads="1"/>
            </p:cNvSpPr>
            <p:nvPr/>
          </p:nvSpPr>
          <p:spPr bwMode="auto">
            <a:xfrm>
              <a:off x="1709407" y="1879672"/>
              <a:ext cx="10597608" cy="1101371"/>
            </a:xfrm>
            <a:prstGeom prst="roundRect">
              <a:avLst>
                <a:gd name="adj" fmla="val 3139"/>
              </a:avLst>
            </a:prstGeom>
            <a:grpFill/>
            <a:ln w="12700">
              <a:solidFill>
                <a:srgbClr val="0E8146"/>
              </a:solidFill>
              <a:bevel/>
              <a:headEnd/>
              <a:tailEnd/>
            </a:ln>
            <a:ex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dirty="0">
                <a:solidFill>
                  <a:srgbClr val="FFFFFF"/>
                </a:solidFill>
              </a:endParaRPr>
            </a:p>
          </p:txBody>
        </p:sp>
        <p:pic>
          <p:nvPicPr>
            <p:cNvPr id="10" name="图片 1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872866" y="1879672"/>
              <a:ext cx="2084350" cy="2333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矩形 10"/>
          <p:cNvSpPr/>
          <p:nvPr/>
        </p:nvSpPr>
        <p:spPr>
          <a:xfrm>
            <a:off x="554302" y="2714158"/>
            <a:ext cx="4031346" cy="251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&lt;?</a:t>
            </a:r>
            <a:r>
              <a:rPr lang="en-US" altLang="zh-CN" sz="2000" spc="300" dirty="0" err="1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php</a:t>
            </a:r>
            <a:endParaRPr lang="en-US" altLang="zh-CN" sz="2000" spc="300" dirty="0" smtClean="0">
              <a:solidFill>
                <a:srgbClr val="FF0000"/>
              </a:solidFill>
              <a:latin typeface="+mn-lt"/>
              <a:cs typeface="Courier New" panose="02070309020205020404" pitchFamily="49" charset="0"/>
            </a:endParaRP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33CC"/>
                </a:solidFill>
                <a:latin typeface="+mn-lt"/>
                <a:cs typeface="Courier New" panose="02070309020205020404" pitchFamily="49" charset="0"/>
              </a:rPr>
              <a:t>$A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=</a:t>
            </a:r>
            <a:r>
              <a:rPr lang="en-US" altLang="zh-CN" sz="2000" spc="300" dirty="0" smtClean="0">
                <a:solidFill>
                  <a:srgbClr val="00FF00"/>
                </a:solidFill>
                <a:latin typeface="+mn-lt"/>
                <a:cs typeface="Courier New" panose="02070309020205020404" pitchFamily="49" charset="0"/>
              </a:rPr>
              <a:t>“My name is Jack”;</a:t>
            </a: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>
                <a:solidFill>
                  <a:srgbClr val="FF33CC"/>
                </a:solidFill>
                <a:cs typeface="Courier New" panose="02070309020205020404" pitchFamily="49" charset="0"/>
              </a:rPr>
              <a:t>$arr1=</a:t>
            </a:r>
            <a:r>
              <a:rPr lang="en-US" altLang="zh-CN" sz="2000" spc="300" dirty="0">
                <a:solidFill>
                  <a:srgbClr val="00B0F0"/>
                </a:solidFill>
                <a:cs typeface="Courier New" panose="02070309020205020404" pitchFamily="49" charset="0"/>
              </a:rPr>
              <a:t>explode( </a:t>
            </a:r>
            <a:r>
              <a:rPr lang="en-US" altLang="zh-CN" sz="2000" spc="300" dirty="0" smtClean="0">
                <a:solidFill>
                  <a:srgbClr val="00B0F0"/>
                </a:solidFill>
                <a:cs typeface="Courier New" panose="02070309020205020404" pitchFamily="49" charset="0"/>
              </a:rPr>
              <a:t>“ ”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,</a:t>
            </a:r>
            <a:r>
              <a:rPr lang="en-US" altLang="zh-CN" sz="2000" spc="300" dirty="0" smtClean="0">
                <a:solidFill>
                  <a:srgbClr val="FF33CC"/>
                </a:solidFill>
                <a:cs typeface="Courier New" panose="02070309020205020404" pitchFamily="49" charset="0"/>
              </a:rPr>
              <a:t>$</a:t>
            </a:r>
            <a:r>
              <a:rPr lang="en-US" altLang="zh-CN" sz="2000" spc="300" dirty="0">
                <a:solidFill>
                  <a:srgbClr val="FF33CC"/>
                </a:solidFill>
                <a:cs typeface="Courier New" panose="02070309020205020404" pitchFamily="49" charset="0"/>
              </a:rPr>
              <a:t>A</a:t>
            </a:r>
            <a:r>
              <a:rPr lang="en-US" altLang="zh-CN" sz="2000" spc="300" dirty="0" smtClean="0">
                <a:solidFill>
                  <a:srgbClr val="00B0F0"/>
                </a:solidFill>
                <a:cs typeface="Courier New" panose="02070309020205020404" pitchFamily="49" charset="0"/>
              </a:rPr>
              <a:t>)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;</a:t>
            </a: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>
                <a:solidFill>
                  <a:srgbClr val="FF33CC"/>
                </a:solidFill>
                <a:cs typeface="Courier New" panose="02070309020205020404" pitchFamily="49" charset="0"/>
              </a:rPr>
              <a:t>$</a:t>
            </a:r>
            <a:r>
              <a:rPr lang="en-US" altLang="zh-CN" sz="2000" spc="300" dirty="0" smtClean="0">
                <a:solidFill>
                  <a:srgbClr val="FF33CC"/>
                </a:solidFill>
                <a:cs typeface="Courier New" panose="02070309020205020404" pitchFamily="49" charset="0"/>
              </a:rPr>
              <a:t>arr2=</a:t>
            </a:r>
            <a:r>
              <a:rPr lang="en-US" altLang="zh-CN" sz="2000" spc="300" dirty="0" smtClean="0">
                <a:solidFill>
                  <a:srgbClr val="00B0F0"/>
                </a:solidFill>
                <a:cs typeface="Courier New" panose="02070309020205020404" pitchFamily="49" charset="0"/>
              </a:rPr>
              <a:t>explode</a:t>
            </a:r>
            <a:r>
              <a:rPr lang="en-US" altLang="zh-CN" sz="2000" spc="300" dirty="0">
                <a:solidFill>
                  <a:srgbClr val="00B0F0"/>
                </a:solidFill>
                <a:cs typeface="Courier New" panose="02070309020205020404" pitchFamily="49" charset="0"/>
              </a:rPr>
              <a:t>( </a:t>
            </a:r>
            <a:r>
              <a:rPr lang="en-US" altLang="zh-CN" sz="2000" spc="300" dirty="0" smtClean="0">
                <a:solidFill>
                  <a:srgbClr val="00B0F0"/>
                </a:solidFill>
                <a:cs typeface="Courier New" panose="02070309020205020404" pitchFamily="49" charset="0"/>
              </a:rPr>
              <a:t>“ ”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,</a:t>
            </a:r>
            <a:r>
              <a:rPr lang="en-US" altLang="zh-CN" sz="2000" spc="300" dirty="0" smtClean="0">
                <a:solidFill>
                  <a:srgbClr val="FF33CC"/>
                </a:solidFill>
                <a:cs typeface="Courier New" panose="02070309020205020404" pitchFamily="49" charset="0"/>
              </a:rPr>
              <a:t>$A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,</a:t>
            </a:r>
            <a:r>
              <a:rPr lang="en-US" altLang="zh-CN" sz="2000" spc="300" dirty="0" smtClean="0">
                <a:solidFill>
                  <a:srgbClr val="FFFF00"/>
                </a:solidFill>
                <a:cs typeface="Courier New" panose="02070309020205020404" pitchFamily="49" charset="0"/>
              </a:rPr>
              <a:t>2</a:t>
            </a:r>
            <a:r>
              <a:rPr lang="en-US" altLang="zh-CN" sz="2000" spc="300" dirty="0" smtClean="0">
                <a:solidFill>
                  <a:srgbClr val="00B0F0"/>
                </a:solidFill>
                <a:cs typeface="Courier New" panose="02070309020205020404" pitchFamily="49" charset="0"/>
              </a:rPr>
              <a:t>)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;</a:t>
            </a: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>
                <a:solidFill>
                  <a:srgbClr val="FF33CC"/>
                </a:solidFill>
                <a:cs typeface="Courier New" panose="02070309020205020404" pitchFamily="49" charset="0"/>
              </a:rPr>
              <a:t>$</a:t>
            </a:r>
            <a:r>
              <a:rPr lang="en-US" altLang="zh-CN" sz="2000" spc="300" dirty="0" smtClean="0">
                <a:solidFill>
                  <a:srgbClr val="FF33CC"/>
                </a:solidFill>
                <a:cs typeface="Courier New" panose="02070309020205020404" pitchFamily="49" charset="0"/>
              </a:rPr>
              <a:t>arr3=</a:t>
            </a:r>
            <a:r>
              <a:rPr lang="en-US" altLang="zh-CN" sz="2000" spc="300" dirty="0" smtClean="0">
                <a:solidFill>
                  <a:srgbClr val="00B0F0"/>
                </a:solidFill>
                <a:cs typeface="Courier New" panose="02070309020205020404" pitchFamily="49" charset="0"/>
              </a:rPr>
              <a:t>explode</a:t>
            </a:r>
            <a:r>
              <a:rPr lang="en-US" altLang="zh-CN" sz="2000" spc="300" dirty="0">
                <a:solidFill>
                  <a:srgbClr val="00B0F0"/>
                </a:solidFill>
                <a:cs typeface="Courier New" panose="02070309020205020404" pitchFamily="49" charset="0"/>
              </a:rPr>
              <a:t>( </a:t>
            </a:r>
            <a:r>
              <a:rPr lang="en-US" altLang="zh-CN" sz="2000" spc="300" dirty="0" smtClean="0">
                <a:solidFill>
                  <a:srgbClr val="00B0F0"/>
                </a:solidFill>
                <a:cs typeface="Courier New" panose="02070309020205020404" pitchFamily="49" charset="0"/>
              </a:rPr>
              <a:t>“ ”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,</a:t>
            </a:r>
            <a:r>
              <a:rPr lang="en-US" altLang="zh-CN" sz="2000" spc="300" dirty="0" smtClean="0">
                <a:solidFill>
                  <a:srgbClr val="FF33CC"/>
                </a:solidFill>
                <a:cs typeface="Courier New" panose="02070309020205020404" pitchFamily="49" charset="0"/>
              </a:rPr>
              <a:t>$A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,</a:t>
            </a:r>
            <a:r>
              <a:rPr lang="en-US" altLang="zh-CN" sz="2000" spc="300" dirty="0" smtClean="0">
                <a:solidFill>
                  <a:srgbClr val="FFFF00"/>
                </a:solidFill>
                <a:cs typeface="Courier New" panose="02070309020205020404" pitchFamily="49" charset="0"/>
              </a:rPr>
              <a:t>6</a:t>
            </a:r>
            <a:r>
              <a:rPr lang="en-US" altLang="zh-CN" sz="2000" spc="300" dirty="0" smtClean="0">
                <a:solidFill>
                  <a:srgbClr val="00B0F0"/>
                </a:solidFill>
                <a:cs typeface="Courier New" panose="02070309020205020404" pitchFamily="49" charset="0"/>
              </a:rPr>
              <a:t>)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;</a:t>
            </a:r>
            <a:endParaRPr lang="en-US" altLang="zh-CN" sz="2000" spc="300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>
                <a:solidFill>
                  <a:srgbClr val="FF33CC"/>
                </a:solidFill>
                <a:cs typeface="Courier New" panose="02070309020205020404" pitchFamily="49" charset="0"/>
              </a:rPr>
              <a:t>$</a:t>
            </a:r>
            <a:r>
              <a:rPr lang="en-US" altLang="zh-CN" sz="2000" spc="300" dirty="0" smtClean="0">
                <a:solidFill>
                  <a:srgbClr val="FF33CC"/>
                </a:solidFill>
                <a:cs typeface="Courier New" panose="02070309020205020404" pitchFamily="49" charset="0"/>
              </a:rPr>
              <a:t>arr4=</a:t>
            </a:r>
            <a:r>
              <a:rPr lang="en-US" altLang="zh-CN" sz="2000" spc="300" dirty="0" smtClean="0">
                <a:solidFill>
                  <a:srgbClr val="00B0F0"/>
                </a:solidFill>
                <a:cs typeface="Courier New" panose="02070309020205020404" pitchFamily="49" charset="0"/>
              </a:rPr>
              <a:t>explode</a:t>
            </a:r>
            <a:r>
              <a:rPr lang="en-US" altLang="zh-CN" sz="2000" spc="300" dirty="0">
                <a:solidFill>
                  <a:srgbClr val="00B0F0"/>
                </a:solidFill>
                <a:cs typeface="Courier New" panose="02070309020205020404" pitchFamily="49" charset="0"/>
              </a:rPr>
              <a:t>( </a:t>
            </a:r>
            <a:r>
              <a:rPr lang="en-US" altLang="zh-CN" sz="2000" spc="300" dirty="0" smtClean="0">
                <a:solidFill>
                  <a:srgbClr val="00B0F0"/>
                </a:solidFill>
                <a:cs typeface="Courier New" panose="02070309020205020404" pitchFamily="49" charset="0"/>
              </a:rPr>
              <a:t>“ ”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,</a:t>
            </a:r>
            <a:r>
              <a:rPr lang="en-US" altLang="zh-CN" sz="2000" spc="300" dirty="0" smtClean="0">
                <a:solidFill>
                  <a:srgbClr val="FF33CC"/>
                </a:solidFill>
                <a:cs typeface="Courier New" panose="02070309020205020404" pitchFamily="49" charset="0"/>
              </a:rPr>
              <a:t>$A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,</a:t>
            </a:r>
            <a:r>
              <a:rPr lang="en-US" altLang="zh-CN" sz="2000" spc="300" dirty="0" smtClean="0">
                <a:solidFill>
                  <a:srgbClr val="FFFF00"/>
                </a:solidFill>
                <a:cs typeface="Courier New" panose="02070309020205020404" pitchFamily="49" charset="0"/>
              </a:rPr>
              <a:t>-2</a:t>
            </a:r>
            <a:r>
              <a:rPr lang="en-US" altLang="zh-CN" sz="2000" spc="300" dirty="0" smtClean="0">
                <a:solidFill>
                  <a:srgbClr val="00B0F0"/>
                </a:solidFill>
                <a:cs typeface="Courier New" panose="02070309020205020404" pitchFamily="49" charset="0"/>
              </a:rPr>
              <a:t>)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;</a:t>
            </a:r>
            <a:endParaRPr lang="en-US" altLang="zh-CN" sz="2000" spc="300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?&gt;</a:t>
            </a:r>
            <a:endParaRPr lang="en-US" altLang="zh-CN" sz="2000" spc="300" dirty="0">
              <a:solidFill>
                <a:srgbClr val="FF0000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672046" y="1400963"/>
            <a:ext cx="3852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spc="300" dirty="0" smtClean="0"/>
              <a:t>My  name  is  Jack</a:t>
            </a:r>
            <a:endParaRPr lang="zh-CN" altLang="en-US" sz="2800" spc="300" dirty="0"/>
          </a:p>
        </p:txBody>
      </p:sp>
      <p:sp>
        <p:nvSpPr>
          <p:cNvPr id="6" name="文本框 5"/>
          <p:cNvSpPr txBox="1"/>
          <p:nvPr/>
        </p:nvSpPr>
        <p:spPr>
          <a:xfrm>
            <a:off x="6672046" y="1400963"/>
            <a:ext cx="740908" cy="5232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800" spc="300" dirty="0">
                <a:solidFill>
                  <a:srgbClr val="FF0000"/>
                </a:solidFill>
              </a:rPr>
              <a:t>My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495087" y="1403822"/>
            <a:ext cx="1239442" cy="5232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spc="300">
                <a:solidFill>
                  <a:srgbClr val="FF0000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/>
              <a:t>name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8817047" y="1403822"/>
            <a:ext cx="521297" cy="5232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spc="300">
                <a:solidFill>
                  <a:srgbClr val="FF0000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/>
              <a:t>is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9414886" y="1397843"/>
            <a:ext cx="1077539" cy="5232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spc="300">
                <a:solidFill>
                  <a:srgbClr val="FF0000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/>
              <a:t>Jack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168838" y="2673214"/>
            <a:ext cx="904415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smtClean="0"/>
              <a:t>$arr1</a:t>
            </a:r>
            <a:endParaRPr lang="zh-CN" altLang="en-US" sz="2400" dirty="0"/>
          </a:p>
        </p:txBody>
      </p:sp>
      <p:sp>
        <p:nvSpPr>
          <p:cNvPr id="20" name="文本框 19"/>
          <p:cNvSpPr txBox="1"/>
          <p:nvPr/>
        </p:nvSpPr>
        <p:spPr>
          <a:xfrm>
            <a:off x="5170057" y="3639382"/>
            <a:ext cx="904415" cy="46166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smtClean="0"/>
              <a:t>$arr2</a:t>
            </a:r>
            <a:endParaRPr lang="zh-CN" altLang="en-US" sz="2400" dirty="0"/>
          </a:p>
        </p:txBody>
      </p:sp>
      <p:sp>
        <p:nvSpPr>
          <p:cNvPr id="21" name="文本框 20"/>
          <p:cNvSpPr txBox="1"/>
          <p:nvPr/>
        </p:nvSpPr>
        <p:spPr>
          <a:xfrm>
            <a:off x="5191585" y="4578254"/>
            <a:ext cx="904415" cy="46166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smtClean="0"/>
              <a:t>$arr3</a:t>
            </a:r>
            <a:endParaRPr lang="zh-CN" altLang="en-US" sz="2400" dirty="0"/>
          </a:p>
        </p:txBody>
      </p:sp>
      <p:sp>
        <p:nvSpPr>
          <p:cNvPr id="22" name="文本框 21"/>
          <p:cNvSpPr txBox="1"/>
          <p:nvPr/>
        </p:nvSpPr>
        <p:spPr>
          <a:xfrm>
            <a:off x="5191584" y="5489831"/>
            <a:ext cx="904415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smtClean="0"/>
              <a:t>$arr4</a:t>
            </a:r>
            <a:endParaRPr lang="zh-CN" altLang="en-US" sz="2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6672046" y="1394395"/>
            <a:ext cx="740908" cy="523220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800" spc="300" dirty="0">
                <a:solidFill>
                  <a:srgbClr val="0070C0"/>
                </a:solidFill>
              </a:rPr>
              <a:t>My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495087" y="1397515"/>
            <a:ext cx="3020379" cy="523220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spc="300">
                <a:solidFill>
                  <a:srgbClr val="FF0000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>
                <a:solidFill>
                  <a:srgbClr val="0070C0"/>
                </a:solidFill>
              </a:rPr>
              <a:t>name  is  Jack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669919" y="1401025"/>
            <a:ext cx="740908" cy="52322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800" spc="300" dirty="0">
                <a:solidFill>
                  <a:srgbClr val="D60093"/>
                </a:solidFill>
              </a:rPr>
              <a:t>My</a:t>
            </a:r>
            <a:endParaRPr lang="zh-CN" altLang="en-US" dirty="0">
              <a:solidFill>
                <a:srgbClr val="D60093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495087" y="1401025"/>
            <a:ext cx="1239442" cy="52322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spc="300">
                <a:solidFill>
                  <a:srgbClr val="FF0000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>
                <a:solidFill>
                  <a:srgbClr val="D60093"/>
                </a:solidFill>
              </a:rPr>
              <a:t>name</a:t>
            </a:r>
            <a:endParaRPr lang="zh-CN" altLang="en-US" dirty="0">
              <a:solidFill>
                <a:srgbClr val="D60093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816662" y="1400963"/>
            <a:ext cx="521297" cy="52322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spc="300">
                <a:solidFill>
                  <a:srgbClr val="FF0000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>
                <a:solidFill>
                  <a:srgbClr val="D60093"/>
                </a:solidFill>
              </a:rPr>
              <a:t>is</a:t>
            </a:r>
            <a:endParaRPr lang="zh-CN" altLang="en-US" dirty="0">
              <a:solidFill>
                <a:srgbClr val="D60093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414886" y="1400963"/>
            <a:ext cx="1077539" cy="52322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spc="300">
                <a:solidFill>
                  <a:srgbClr val="FF0000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>
                <a:solidFill>
                  <a:srgbClr val="D60093"/>
                </a:solidFill>
              </a:rPr>
              <a:t>Jack</a:t>
            </a:r>
            <a:endParaRPr lang="zh-CN" altLang="en-US" dirty="0">
              <a:solidFill>
                <a:srgbClr val="D60093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669919" y="1390211"/>
            <a:ext cx="740908" cy="52322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800" spc="300" dirty="0">
                <a:solidFill>
                  <a:srgbClr val="006600"/>
                </a:solidFill>
              </a:rPr>
              <a:t>My</a:t>
            </a:r>
            <a:endParaRPr lang="zh-CN" altLang="en-US" dirty="0">
              <a:solidFill>
                <a:srgbClr val="0066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495087" y="1390174"/>
            <a:ext cx="1239442" cy="52322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spc="300">
                <a:solidFill>
                  <a:srgbClr val="FF0000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>
                <a:solidFill>
                  <a:srgbClr val="006600"/>
                </a:solidFill>
              </a:rPr>
              <a:t>name</a:t>
            </a:r>
            <a:endParaRPr lang="zh-CN" altLang="en-US" dirty="0">
              <a:solidFill>
                <a:srgbClr val="006600"/>
              </a:solidFill>
            </a:endParaRPr>
          </a:p>
        </p:txBody>
      </p:sp>
      <p:sp>
        <p:nvSpPr>
          <p:cNvPr id="18" name="等腰三角形 17"/>
          <p:cNvSpPr/>
          <p:nvPr/>
        </p:nvSpPr>
        <p:spPr bwMode="auto">
          <a:xfrm>
            <a:off x="7311207" y="1872663"/>
            <a:ext cx="288000" cy="266169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1" name="等腰三角形 40"/>
          <p:cNvSpPr/>
          <p:nvPr/>
        </p:nvSpPr>
        <p:spPr bwMode="auto">
          <a:xfrm>
            <a:off x="8633026" y="1859015"/>
            <a:ext cx="288000" cy="266169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2" name="等腰三角形 41"/>
          <p:cNvSpPr/>
          <p:nvPr/>
        </p:nvSpPr>
        <p:spPr bwMode="auto">
          <a:xfrm>
            <a:off x="9227736" y="1846375"/>
            <a:ext cx="288000" cy="266169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9719863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2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250"/>
                            </p:stCondLst>
                            <p:childTnLst>
                              <p:par>
                                <p:cTn id="54" presetID="42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16667E-6 -1.11111E-6 L -0.02369 0.18148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5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750"/>
                            </p:stCondLst>
                            <p:childTnLst>
                              <p:par>
                                <p:cTn id="5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4.07407E-6 L -0.0125 0.18102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9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750"/>
                            </p:stCondLst>
                            <p:childTnLst>
                              <p:par>
                                <p:cTn id="6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07407E-6 L -0.00859 0.18102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0" y="9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9750"/>
                            </p:stCondLst>
                            <p:childTnLst>
                              <p:par>
                                <p:cTn id="6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1.85185E-6 L 0.00507 0.18194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" y="9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42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16667E-6 4.81481E-6 L -0.01132 0.32384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3" y="1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500"/>
                            </p:stCondLst>
                            <p:childTnLst>
                              <p:par>
                                <p:cTn id="8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85185E-6 L -0.0026 0.32129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" y="16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3500"/>
                            </p:stCondLst>
                            <p:childTnLst>
                              <p:par>
                                <p:cTn id="121" presetID="42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95833E-6 -1.11111E-6 L -0.01028 0.46204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2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6000"/>
                            </p:stCondLst>
                            <p:childTnLst>
                              <p:par>
                                <p:cTn id="12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1.11111E-6 L -0.00846 0.46019 " pathEditMode="relative" rAng="0" ptsTypes="AA">
                                      <p:cBhvr>
                                        <p:cTn id="12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0" y="2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8000"/>
                            </p:stCondLst>
                            <p:childTnLst>
                              <p:par>
                                <p:cTn id="12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1.11111E-6 L -0.00221 0.46019 " pathEditMode="relative" rAng="0" ptsTypes="AA">
                                      <p:cBhvr>
                                        <p:cTn id="12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2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1.11111E-6 L 0.00859 0.45625 " pathEditMode="relative" rAng="0" ptsTypes="AA">
                                      <p:cBhvr>
                                        <p:cTn id="13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0" y="22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00"/>
                            </p:stCondLst>
                            <p:childTnLst>
                              <p:par>
                                <p:cTn id="1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500"/>
                            </p:stCondLst>
                            <p:childTnLst>
                              <p:par>
                                <p:cTn id="149" presetID="42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95833E-6 -7.40741E-7 L -0.01028 0.59514 " pathEditMode="relative" rAng="0" ptsTypes="AA">
                                      <p:cBhvr>
                                        <p:cTn id="15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29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4000"/>
                            </p:stCondLst>
                            <p:childTnLst>
                              <p:par>
                                <p:cTn id="15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7.40741E-7 L -0.00755 0.59514 " pathEditMode="relative" rAng="0" ptsTypes="AA">
                                      <p:cBhvr>
                                        <p:cTn id="15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8" y="29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6000"/>
                            </p:stCondLst>
                            <p:childTnLst>
                              <p:par>
                                <p:cTn id="15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6000"/>
                            </p:stCondLst>
                            <p:childTnLst>
                              <p:par>
                                <p:cTn id="158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/>
      <p:bldP spid="6" grpId="0" animBg="1"/>
      <p:bldP spid="6" grpId="1" animBg="1"/>
      <p:bldP spid="7" grpId="0" animBg="1"/>
      <p:bldP spid="7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20" grpId="0" animBg="1"/>
      <p:bldP spid="21" grpId="0" animBg="1"/>
      <p:bldP spid="22" grpId="0" animBg="1"/>
      <p:bldP spid="23" grpId="0" animBg="1"/>
      <p:bldP spid="23" grpId="1" animBg="1"/>
      <p:bldP spid="15" grpId="0" animBg="1"/>
      <p:bldP spid="15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18" grpId="0" animBg="1"/>
      <p:bldP spid="18" grpId="1" animBg="1"/>
      <p:bldP spid="41" grpId="0" animBg="1"/>
      <p:bldP spid="41" grpId="1" animBg="1"/>
      <p:bldP spid="41" grpId="2" animBg="1"/>
      <p:bldP spid="41" grpId="3" animBg="1"/>
      <p:bldP spid="42" grpId="0" animBg="1"/>
      <p:bldP spid="42" grpId="1" animBg="1"/>
      <p:bldP spid="42" grpId="2" animBg="1"/>
      <p:bldP spid="42" grpId="3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9695849" y="200220"/>
            <a:ext cx="18517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字符串处理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1470" y="132874"/>
            <a:ext cx="3852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6.3.9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、字符串转换数组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矩形 33"/>
          <p:cNvSpPr>
            <a:spLocks noChangeArrowheads="1"/>
          </p:cNvSpPr>
          <p:nvPr/>
        </p:nvSpPr>
        <p:spPr bwMode="auto">
          <a:xfrm>
            <a:off x="543119" y="1576492"/>
            <a:ext cx="11306168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zh-CN" sz="2400" dirty="0">
                <a:latin typeface="宋体" panose="02010600030101010101" pitchFamily="2" charset="-122"/>
              </a:rPr>
              <a:t>implode()</a:t>
            </a:r>
            <a:r>
              <a:rPr lang="zh-CN" altLang="en-US" sz="2400" dirty="0">
                <a:latin typeface="宋体" panose="02010600030101010101" pitchFamily="2" charset="-122"/>
              </a:rPr>
              <a:t>函数的语法格式如下：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+mn-lt"/>
              </a:rPr>
              <a:t>implode([</a:t>
            </a:r>
            <a:r>
              <a:rPr lang="en-US" altLang="zh-CN" sz="2400" b="1" dirty="0" err="1">
                <a:solidFill>
                  <a:srgbClr val="FF0000"/>
                </a:solidFill>
                <a:latin typeface="+mn-lt"/>
              </a:rPr>
              <a:t>connect_c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</a:rPr>
              <a:t>]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</a:rPr>
              <a:t>，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</a:rPr>
              <a:t>array)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其中：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dirty="0" err="1">
                <a:latin typeface="宋体" panose="02010600030101010101" pitchFamily="2" charset="-122"/>
              </a:rPr>
              <a:t>Connect_c</a:t>
            </a:r>
            <a:r>
              <a:rPr lang="zh-CN" altLang="en-US" sz="2400" dirty="0">
                <a:latin typeface="宋体" panose="02010600030101010101" pitchFamily="2" charset="-122"/>
              </a:rPr>
              <a:t>为选填参数，表示合并数组各元素时，用什么字符连接这些元素的内容，如果不填，默认用空字符串连接；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dirty="0">
                <a:latin typeface="宋体" panose="02010600030101010101" pitchFamily="2" charset="-122"/>
              </a:rPr>
              <a:t>array</a:t>
            </a:r>
            <a:r>
              <a:rPr lang="zh-CN" altLang="en-US" sz="2400" dirty="0">
                <a:latin typeface="宋体" panose="02010600030101010101" pitchFamily="2" charset="-122"/>
              </a:rPr>
              <a:t>是必填参数，指定要合并的数组。</a:t>
            </a:r>
          </a:p>
        </p:txBody>
      </p:sp>
      <p:sp>
        <p:nvSpPr>
          <p:cNvPr id="9" name="矩形 8"/>
          <p:cNvSpPr/>
          <p:nvPr/>
        </p:nvSpPr>
        <p:spPr>
          <a:xfrm>
            <a:off x="543119" y="862323"/>
            <a:ext cx="2268320" cy="55399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en-US" altLang="zh-CN" sz="2000" b="1" spc="300" dirty="0" smtClean="0">
                <a:solidFill>
                  <a:schemeClr val="bg1"/>
                </a:solidFill>
              </a:rPr>
              <a:t>2</a:t>
            </a:r>
            <a:r>
              <a:rPr lang="zh-CN" altLang="en-US" sz="2000" b="1" spc="300" dirty="0" smtClean="0">
                <a:solidFill>
                  <a:schemeClr val="bg1"/>
                </a:solidFill>
              </a:rPr>
              <a:t>、</a:t>
            </a:r>
            <a:r>
              <a:rPr lang="en-US" altLang="zh-CN" sz="2000" b="1" spc="300" dirty="0" smtClean="0">
                <a:solidFill>
                  <a:schemeClr val="bg1"/>
                </a:solidFill>
              </a:rPr>
              <a:t>implode()</a:t>
            </a:r>
            <a:endParaRPr lang="en-US" altLang="zh-CN" sz="2000" b="1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698112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9695849" y="200220"/>
            <a:ext cx="18517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字符串处理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6.3.9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、字符串转换数组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矩形 33"/>
          <p:cNvSpPr>
            <a:spLocks noChangeArrowheads="1"/>
          </p:cNvSpPr>
          <p:nvPr/>
        </p:nvSpPr>
        <p:spPr bwMode="auto">
          <a:xfrm>
            <a:off x="715003" y="1043004"/>
            <a:ext cx="4757750" cy="55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zh-CN" sz="2400" dirty="0" smtClean="0">
                <a:latin typeface="宋体" panose="02010600030101010101" pitchFamily="2" charset="-122"/>
              </a:rPr>
              <a:t>【</a:t>
            </a:r>
            <a:r>
              <a:rPr lang="zh-CN" altLang="en-US" sz="2400" dirty="0">
                <a:latin typeface="宋体" panose="02010600030101010101" pitchFamily="2" charset="-122"/>
              </a:rPr>
              <a:t>例</a:t>
            </a:r>
            <a:r>
              <a:rPr lang="en-US" altLang="zh-CN" sz="2400" dirty="0" smtClean="0">
                <a:latin typeface="宋体" panose="02010600030101010101" pitchFamily="2" charset="-122"/>
              </a:rPr>
              <a:t>6-29】</a:t>
            </a:r>
            <a:endParaRPr lang="en-US" altLang="zh-CN" sz="2400" dirty="0">
              <a:latin typeface="宋体" panose="0201060003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86658" y="1939655"/>
            <a:ext cx="5463766" cy="3655926"/>
            <a:chOff x="1709407" y="1879672"/>
            <a:chExt cx="13202966" cy="1101371"/>
          </a:xfrm>
          <a:solidFill>
            <a:srgbClr val="1E3A1A"/>
          </a:solidFill>
        </p:grpSpPr>
        <p:sp>
          <p:nvSpPr>
            <p:cNvPr id="9" name="圆角矩形 6"/>
            <p:cNvSpPr>
              <a:spLocks noChangeArrowheads="1"/>
            </p:cNvSpPr>
            <p:nvPr/>
          </p:nvSpPr>
          <p:spPr bwMode="auto">
            <a:xfrm>
              <a:off x="1709407" y="1879672"/>
              <a:ext cx="13202966" cy="1101371"/>
            </a:xfrm>
            <a:prstGeom prst="roundRect">
              <a:avLst>
                <a:gd name="adj" fmla="val 3139"/>
              </a:avLst>
            </a:prstGeom>
            <a:grpFill/>
            <a:ln w="12700">
              <a:solidFill>
                <a:srgbClr val="0E8146"/>
              </a:solidFill>
              <a:bevel/>
              <a:headEnd/>
              <a:tailEnd/>
            </a:ln>
            <a:ex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dirty="0">
                <a:solidFill>
                  <a:srgbClr val="FFFFFF"/>
                </a:solidFill>
              </a:endParaRPr>
            </a:p>
          </p:txBody>
        </p:sp>
        <p:pic>
          <p:nvPicPr>
            <p:cNvPr id="10" name="图片 1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872866" y="1879672"/>
              <a:ext cx="2084350" cy="2333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矩形 10"/>
          <p:cNvSpPr/>
          <p:nvPr/>
        </p:nvSpPr>
        <p:spPr>
          <a:xfrm>
            <a:off x="554302" y="3028954"/>
            <a:ext cx="539612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&lt;?</a:t>
            </a:r>
            <a:r>
              <a:rPr lang="en-US" altLang="zh-CN" sz="2000" spc="300" dirty="0" err="1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php</a:t>
            </a:r>
            <a:endParaRPr lang="en-US" altLang="zh-CN" sz="2000" spc="300" dirty="0" smtClean="0">
              <a:solidFill>
                <a:srgbClr val="FF0000"/>
              </a:solidFill>
              <a:latin typeface="+mn-lt"/>
              <a:cs typeface="Courier New" panose="02070309020205020404" pitchFamily="49" charset="0"/>
            </a:endParaRP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33CC"/>
                </a:solidFill>
                <a:latin typeface="+mn-lt"/>
                <a:cs typeface="Courier New" panose="02070309020205020404" pitchFamily="49" charset="0"/>
              </a:rPr>
              <a:t>$A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=array(</a:t>
            </a:r>
            <a:r>
              <a:rPr lang="en-US" altLang="zh-CN" sz="2000" spc="300" dirty="0" smtClean="0">
                <a:solidFill>
                  <a:srgbClr val="00FF00"/>
                </a:solidFill>
                <a:latin typeface="+mn-lt"/>
                <a:cs typeface="Courier New" panose="02070309020205020404" pitchFamily="49" charset="0"/>
              </a:rPr>
              <a:t>“</a:t>
            </a:r>
            <a:r>
              <a:rPr lang="en-US" altLang="zh-CN" sz="2000" spc="300" dirty="0" err="1" smtClean="0">
                <a:solidFill>
                  <a:srgbClr val="00FF00"/>
                </a:solidFill>
                <a:latin typeface="+mn-lt"/>
                <a:cs typeface="Courier New" panose="02070309020205020404" pitchFamily="49" charset="0"/>
              </a:rPr>
              <a:t>My”,”name”,”is”,”Jack</a:t>
            </a:r>
            <a:r>
              <a:rPr lang="en-US" altLang="zh-CN" sz="2000" spc="300" dirty="0" smtClean="0">
                <a:solidFill>
                  <a:srgbClr val="00FF00"/>
                </a:solidFill>
                <a:latin typeface="+mn-lt"/>
                <a:cs typeface="Courier New" panose="02070309020205020404" pitchFamily="49" charset="0"/>
              </a:rPr>
              <a:t>”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33CC"/>
                </a:solidFill>
                <a:cs typeface="Courier New" panose="02070309020205020404" pitchFamily="49" charset="0"/>
              </a:rPr>
              <a:t>$B=</a:t>
            </a:r>
            <a:r>
              <a:rPr lang="en-US" altLang="zh-CN" sz="2000" spc="300" dirty="0" smtClean="0">
                <a:solidFill>
                  <a:srgbClr val="00B0F0"/>
                </a:solidFill>
                <a:cs typeface="Courier New" panose="02070309020205020404" pitchFamily="49" charset="0"/>
              </a:rPr>
              <a:t>implode</a:t>
            </a:r>
            <a:r>
              <a:rPr lang="en-US" altLang="zh-CN" sz="2000" spc="300" dirty="0">
                <a:solidFill>
                  <a:srgbClr val="00B0F0"/>
                </a:solidFill>
                <a:cs typeface="Courier New" panose="02070309020205020404" pitchFamily="49" charset="0"/>
              </a:rPr>
              <a:t>( </a:t>
            </a:r>
            <a:r>
              <a:rPr lang="en-US" altLang="zh-CN" sz="2000" spc="300" dirty="0" smtClean="0">
                <a:solidFill>
                  <a:srgbClr val="FFFF00"/>
                </a:solidFill>
                <a:cs typeface="Courier New" panose="02070309020205020404" pitchFamily="49" charset="0"/>
              </a:rPr>
              <a:t>“#”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,</a:t>
            </a:r>
            <a:r>
              <a:rPr lang="en-US" altLang="zh-CN" sz="2000" spc="300" dirty="0" smtClean="0">
                <a:solidFill>
                  <a:srgbClr val="FF33CC"/>
                </a:solidFill>
                <a:cs typeface="Courier New" panose="02070309020205020404" pitchFamily="49" charset="0"/>
              </a:rPr>
              <a:t>$</a:t>
            </a:r>
            <a:r>
              <a:rPr lang="en-US" altLang="zh-CN" sz="2000" spc="300" dirty="0">
                <a:solidFill>
                  <a:srgbClr val="FF33CC"/>
                </a:solidFill>
                <a:cs typeface="Courier New" panose="02070309020205020404" pitchFamily="49" charset="0"/>
              </a:rPr>
              <a:t>A</a:t>
            </a:r>
            <a:r>
              <a:rPr lang="en-US" altLang="zh-CN" sz="2000" spc="300" dirty="0" smtClean="0">
                <a:solidFill>
                  <a:srgbClr val="00B0F0"/>
                </a:solidFill>
                <a:cs typeface="Courier New" panose="02070309020205020404" pitchFamily="49" charset="0"/>
              </a:rPr>
              <a:t>)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;</a:t>
            </a: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?&gt;</a:t>
            </a:r>
            <a:endParaRPr lang="en-US" altLang="zh-CN" sz="2000" spc="300" dirty="0">
              <a:solidFill>
                <a:srgbClr val="FF0000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206518" y="1681316"/>
            <a:ext cx="740908" cy="5232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800" spc="300" dirty="0">
                <a:solidFill>
                  <a:srgbClr val="FF0000"/>
                </a:solidFill>
              </a:rPr>
              <a:t>My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037350" y="1678045"/>
            <a:ext cx="1239442" cy="5232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spc="300">
                <a:solidFill>
                  <a:srgbClr val="FF0000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/>
              <a:t>name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9353334" y="1668703"/>
            <a:ext cx="521297" cy="5232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spc="300">
                <a:solidFill>
                  <a:srgbClr val="FF0000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/>
              <a:t>is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9951173" y="1662724"/>
            <a:ext cx="1077539" cy="5232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spc="300">
                <a:solidFill>
                  <a:srgbClr val="FF0000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/>
              <a:t>Jack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568604" y="1676447"/>
            <a:ext cx="561372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smtClean="0"/>
              <a:t>$A</a:t>
            </a:r>
            <a:endParaRPr lang="zh-CN" altLang="en-US" sz="2400" dirty="0"/>
          </a:p>
        </p:txBody>
      </p:sp>
      <p:sp>
        <p:nvSpPr>
          <p:cNvPr id="32" name="文本框 31"/>
          <p:cNvSpPr txBox="1"/>
          <p:nvPr/>
        </p:nvSpPr>
        <p:spPr>
          <a:xfrm>
            <a:off x="6568604" y="3424739"/>
            <a:ext cx="561372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smtClean="0"/>
              <a:t>$B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7811945" y="3424739"/>
            <a:ext cx="423514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spc="300">
                <a:solidFill>
                  <a:schemeClr val="accent2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>
                <a:solidFill>
                  <a:srgbClr val="D60093"/>
                </a:solidFill>
              </a:rPr>
              <a:t>#</a:t>
            </a:r>
            <a:endParaRPr lang="zh-CN" altLang="en-US" dirty="0">
              <a:solidFill>
                <a:srgbClr val="D60093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206518" y="1681316"/>
            <a:ext cx="740908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800" spc="300" dirty="0">
                <a:solidFill>
                  <a:schemeClr val="accent2"/>
                </a:solidFill>
              </a:rPr>
              <a:t>My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037350" y="1678045"/>
            <a:ext cx="1239442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spc="300">
                <a:solidFill>
                  <a:srgbClr val="FF0000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>
                <a:solidFill>
                  <a:schemeClr val="accent2"/>
                </a:solidFill>
              </a:rPr>
              <a:t>name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9353334" y="1668703"/>
            <a:ext cx="521297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spc="300">
                <a:solidFill>
                  <a:srgbClr val="FF0000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>
                <a:solidFill>
                  <a:schemeClr val="accent2"/>
                </a:solidFill>
              </a:rPr>
              <a:t>is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9951173" y="1662724"/>
            <a:ext cx="1077539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spc="300">
                <a:solidFill>
                  <a:srgbClr val="FF0000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>
                <a:solidFill>
                  <a:schemeClr val="accent2"/>
                </a:solidFill>
              </a:rPr>
              <a:t>Jack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9087032" y="3424739"/>
            <a:ext cx="423514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spc="300">
                <a:solidFill>
                  <a:schemeClr val="accent2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>
                <a:solidFill>
                  <a:srgbClr val="D60093"/>
                </a:solidFill>
              </a:rPr>
              <a:t>#</a:t>
            </a:r>
            <a:endParaRPr lang="zh-CN" altLang="en-US" dirty="0">
              <a:solidFill>
                <a:srgbClr val="D60093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9724503" y="3424739"/>
            <a:ext cx="423514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spc="300">
                <a:solidFill>
                  <a:schemeClr val="accent2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>
                <a:solidFill>
                  <a:srgbClr val="D60093"/>
                </a:solidFill>
              </a:rPr>
              <a:t>#</a:t>
            </a:r>
            <a:endParaRPr lang="zh-CN" altLang="en-US" dirty="0">
              <a:solidFill>
                <a:srgbClr val="D600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012554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5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000"/>
                            </p:stCondLst>
                            <p:childTnLst>
                              <p:par>
                                <p:cTn id="6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1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9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9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0"/>
                            </p:stCondLst>
                            <p:childTnLst>
                              <p:par>
                                <p:cTn id="7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7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" grpId="0" animBg="1"/>
      <p:bldP spid="7" grpId="0" animBg="1"/>
      <p:bldP spid="12" grpId="0" animBg="1"/>
      <p:bldP spid="13" grpId="0" animBg="1"/>
      <p:bldP spid="14" grpId="0" animBg="1"/>
      <p:bldP spid="32" grpId="0" animBg="1"/>
      <p:bldP spid="4" grpId="0"/>
      <p:bldP spid="34" grpId="0"/>
      <p:bldP spid="34" grpId="1"/>
      <p:bldP spid="35" grpId="0"/>
      <p:bldP spid="35" grpId="1"/>
      <p:bldP spid="43" grpId="0"/>
      <p:bldP spid="43" grpId="1"/>
      <p:bldP spid="44" grpId="0"/>
      <p:bldP spid="44" grpId="1"/>
      <p:bldP spid="45" grpId="0"/>
      <p:bldP spid="46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81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9" name="组合 10"/>
          <p:cNvGrpSpPr>
            <a:grpSpLocks/>
          </p:cNvGrpSpPr>
          <p:nvPr/>
        </p:nvGrpSpPr>
        <p:grpSpPr bwMode="auto">
          <a:xfrm flipV="1">
            <a:off x="0" y="0"/>
            <a:ext cx="12192000" cy="1327150"/>
            <a:chOff x="0" y="0"/>
            <a:chExt cx="12192000" cy="1328057"/>
          </a:xfrm>
        </p:grpSpPr>
        <p:sp>
          <p:nvSpPr>
            <p:cNvPr id="24587" name="梯形 12"/>
            <p:cNvSpPr>
              <a:spLocks noChangeArrowheads="1"/>
            </p:cNvSpPr>
            <p:nvPr/>
          </p:nvSpPr>
          <p:spPr bwMode="auto">
            <a:xfrm>
              <a:off x="2177143" y="0"/>
              <a:ext cx="7837716" cy="870857"/>
            </a:xfrm>
            <a:custGeom>
              <a:avLst/>
              <a:gdLst>
                <a:gd name="T0" fmla="*/ 0 w 1936750"/>
                <a:gd name="T1" fmla="*/ 870857 h 435016"/>
                <a:gd name="T2" fmla="*/ 1365181 w 1936750"/>
                <a:gd name="T3" fmla="*/ 82 h 435016"/>
                <a:gd name="T4" fmla="*/ 6472535 w 1936750"/>
                <a:gd name="T5" fmla="*/ 82 h 435016"/>
                <a:gd name="T6" fmla="*/ 7837716 w 1936750"/>
                <a:gd name="T7" fmla="*/ 870857 h 435016"/>
                <a:gd name="T8" fmla="*/ 0 w 1936750"/>
                <a:gd name="T9" fmla="*/ 870857 h 4350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36750"/>
                <a:gd name="T16" fmla="*/ 0 h 435016"/>
                <a:gd name="T17" fmla="*/ 1936750 w 1936750"/>
                <a:gd name="T18" fmla="*/ 435016 h 4350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36750" h="435016">
                  <a:moveTo>
                    <a:pt x="0" y="435016"/>
                  </a:moveTo>
                  <a:cubicBezTo>
                    <a:pt x="201348" y="315424"/>
                    <a:pt x="110597" y="-4192"/>
                    <a:pt x="337345" y="41"/>
                  </a:cubicBezTo>
                  <a:lnTo>
                    <a:pt x="1599405" y="41"/>
                  </a:lnTo>
                  <a:cubicBezTo>
                    <a:pt x="1838853" y="-1017"/>
                    <a:pt x="1729052" y="305899"/>
                    <a:pt x="1936750" y="435016"/>
                  </a:cubicBezTo>
                  <a:lnTo>
                    <a:pt x="0" y="435016"/>
                  </a:lnTo>
                  <a:close/>
                </a:path>
              </a:pathLst>
            </a:custGeom>
            <a:solidFill>
              <a:srgbClr val="95C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4588" name="矩形 3"/>
            <p:cNvSpPr>
              <a:spLocks noChangeArrowheads="1"/>
            </p:cNvSpPr>
            <p:nvPr/>
          </p:nvSpPr>
          <p:spPr bwMode="auto">
            <a:xfrm>
              <a:off x="0" y="870857"/>
              <a:ext cx="12192000" cy="457200"/>
            </a:xfrm>
            <a:prstGeom prst="rect">
              <a:avLst/>
            </a:prstGeom>
            <a:solidFill>
              <a:srgbClr val="95C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24581" name="椭圆 7"/>
          <p:cNvSpPr>
            <a:spLocks noChangeArrowheads="1"/>
          </p:cNvSpPr>
          <p:nvPr/>
        </p:nvSpPr>
        <p:spPr bwMode="auto">
          <a:xfrm>
            <a:off x="4857750" y="2044700"/>
            <a:ext cx="2476500" cy="2476500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76200">
            <a:solidFill>
              <a:schemeClr val="bg1"/>
            </a:solidFill>
            <a:beve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4582" name="矩形 8"/>
          <p:cNvSpPr>
            <a:spLocks noChangeArrowheads="1"/>
          </p:cNvSpPr>
          <p:nvPr/>
        </p:nvSpPr>
        <p:spPr bwMode="auto">
          <a:xfrm>
            <a:off x="2928294" y="4854029"/>
            <a:ext cx="659667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400" b="1" spc="6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微软雅黑" panose="020B0503020204020204" pitchFamily="34" charset="-122"/>
                <a:sym typeface="Arial" panose="020B0604020202020204" pitchFamily="34" charset="0"/>
              </a:rPr>
              <a:t>感谢聆听，祝君进步！</a:t>
            </a:r>
            <a:endParaRPr lang="en-US" altLang="zh-CN" sz="4400" b="1" spc="6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465" y="142524"/>
            <a:ext cx="1054340" cy="1028934"/>
          </a:xfrm>
          <a:prstGeom prst="rect">
            <a:avLst/>
          </a:prstGeom>
        </p:spPr>
      </p:pic>
    </p:spTree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 tmFilter="0,0; .5, 1; 1, 1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animBg="1"/>
      <p:bldP spid="2458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9695849" y="200220"/>
            <a:ext cx="18517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字符串处理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6.2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、格式化输出函数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矩形 33"/>
          <p:cNvSpPr>
            <a:spLocks noChangeArrowheads="1"/>
          </p:cNvSpPr>
          <p:nvPr/>
        </p:nvSpPr>
        <p:spPr bwMode="auto">
          <a:xfrm>
            <a:off x="619372" y="1203517"/>
            <a:ext cx="10620713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在输出字符串时，利用字符串格式化函数，可以将字符串内容按用户设置的格式输出。能够实现字符串格式化的函数有许多</a:t>
            </a:r>
            <a:r>
              <a:rPr lang="zh-CN" altLang="en-US" sz="2400" dirty="0" smtClean="0">
                <a:latin typeface="宋体" panose="02010600030101010101" pitchFamily="2" charset="-122"/>
              </a:rPr>
              <a:t>个，其</a:t>
            </a:r>
            <a:r>
              <a:rPr lang="zh-CN" altLang="en-US" sz="2400" dirty="0">
                <a:latin typeface="宋体" panose="02010600030101010101" pitchFamily="2" charset="-122"/>
              </a:rPr>
              <a:t>用法大同小异，下面以</a:t>
            </a:r>
            <a:r>
              <a:rPr lang="en-US" altLang="zh-CN" sz="2400" dirty="0" err="1">
                <a:latin typeface="宋体" panose="02010600030101010101" pitchFamily="2" charset="-122"/>
              </a:rPr>
              <a:t>prinft</a:t>
            </a:r>
            <a:r>
              <a:rPr lang="en-US" altLang="zh-CN" sz="2400" dirty="0">
                <a:latin typeface="宋体" panose="02010600030101010101" pitchFamily="2" charset="-122"/>
              </a:rPr>
              <a:t>()</a:t>
            </a:r>
            <a:r>
              <a:rPr lang="zh-CN" altLang="en-US" sz="2400" dirty="0">
                <a:latin typeface="宋体" panose="02010600030101010101" pitchFamily="2" charset="-122"/>
              </a:rPr>
              <a:t>为例，说明函数的用法</a:t>
            </a:r>
            <a:r>
              <a:rPr lang="zh-CN" altLang="en-US" sz="2400" dirty="0" smtClean="0">
                <a:latin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dirty="0">
                <a:latin typeface="宋体" panose="02010600030101010101" pitchFamily="2" charset="-122"/>
                <a:sym typeface="Arial" panose="020B0604020202020204" pitchFamily="34" charset="0"/>
              </a:rPr>
              <a:t>printf()</a:t>
            </a:r>
            <a:r>
              <a:rPr lang="zh-CN" altLang="en-US" sz="2400" dirty="0">
                <a:latin typeface="宋体" panose="02010600030101010101" pitchFamily="2" charset="-122"/>
                <a:sym typeface="Arial" panose="020B0604020202020204" pitchFamily="34" charset="0"/>
              </a:rPr>
              <a:t>函数的语法格式如下：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sym typeface="Arial" panose="020B0604020202020204" pitchFamily="34" charset="0"/>
              </a:rPr>
              <a:t>printf(“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sym typeface="Arial" panose="020B0604020202020204" pitchFamily="34" charset="0"/>
              </a:rPr>
              <a:t>输出格式”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sym typeface="Arial" panose="020B0604020202020204" pitchFamily="34" charset="0"/>
              </a:rPr>
              <a:t>,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sym typeface="Arial" panose="020B0604020202020204" pitchFamily="34" charset="0"/>
              </a:rPr>
              <a:t>字符串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sym typeface="Arial" panose="020B0604020202020204" pitchFamily="34" charset="0"/>
              </a:rPr>
              <a:t>)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sym typeface="Arial" panose="020B0604020202020204" pitchFamily="34" charset="0"/>
              </a:rPr>
              <a:t>其中，“输出格式”是一个含有</a:t>
            </a:r>
            <a:r>
              <a:rPr lang="en-US" altLang="zh-CN" sz="2400" b="1" spc="600" dirty="0">
                <a:solidFill>
                  <a:srgbClr val="FF0000"/>
                </a:solidFill>
                <a:latin typeface="宋体" panose="02010600030101010101" pitchFamily="2" charset="-122"/>
                <a:sym typeface="Arial" panose="020B0604020202020204" pitchFamily="34" charset="0"/>
              </a:rPr>
              <a:t>%</a:t>
            </a:r>
            <a:r>
              <a:rPr lang="zh-CN" altLang="en-US" sz="2400" dirty="0">
                <a:latin typeface="宋体" panose="02010600030101010101" pitchFamily="2" charset="-122"/>
                <a:sym typeface="Arial" panose="020B0604020202020204" pitchFamily="34" charset="0"/>
              </a:rPr>
              <a:t>的字符串，其中</a:t>
            </a:r>
            <a:r>
              <a:rPr lang="en-US" altLang="zh-CN" sz="2400" dirty="0">
                <a:latin typeface="宋体" panose="02010600030101010101" pitchFamily="2" charset="-122"/>
                <a:sym typeface="Arial" panose="020B0604020202020204" pitchFamily="34" charset="0"/>
              </a:rPr>
              <a:t>%</a:t>
            </a:r>
            <a:r>
              <a:rPr lang="zh-CN" altLang="en-US" sz="2400" dirty="0">
                <a:latin typeface="宋体" panose="02010600030101010101" pitchFamily="2" charset="-122"/>
                <a:sym typeface="Arial" panose="020B0604020202020204" pitchFamily="34" charset="0"/>
              </a:rPr>
              <a:t>引领的就是格式描述，其内容可以包括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sym typeface="Arial" panose="020B0604020202020204" pitchFamily="34" charset="0"/>
              </a:rPr>
              <a:t>填充字符、对齐方式符、字符串长度和输出类型说明符</a:t>
            </a:r>
            <a:r>
              <a:rPr lang="zh-CN" altLang="en-US" sz="2400" dirty="0">
                <a:latin typeface="宋体" panose="02010600030101010101" pitchFamily="2" charset="-122"/>
                <a:sym typeface="Arial" panose="020B0604020202020204" pitchFamily="34" charset="0"/>
              </a:rPr>
              <a:t>中的一项或多项。</a:t>
            </a:r>
          </a:p>
        </p:txBody>
      </p:sp>
    </p:spTree>
    <p:extLst>
      <p:ext uri="{BB962C8B-B14F-4D97-AF65-F5344CB8AC3E}">
        <p14:creationId xmlns:p14="http://schemas.microsoft.com/office/powerpoint/2010/main" val="3003610876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10396047" y="222420"/>
            <a:ext cx="8515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函数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6.2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、格式化输出函数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矩形 33"/>
          <p:cNvSpPr>
            <a:spLocks noChangeArrowheads="1"/>
          </p:cNvSpPr>
          <p:nvPr/>
        </p:nvSpPr>
        <p:spPr bwMode="auto">
          <a:xfrm>
            <a:off x="546393" y="797877"/>
            <a:ext cx="2210456" cy="48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zh-CN" sz="2000" dirty="0" smtClean="0">
                <a:latin typeface="宋体" panose="02010600030101010101" pitchFamily="2" charset="-122"/>
              </a:rPr>
              <a:t>【</a:t>
            </a:r>
            <a:r>
              <a:rPr lang="zh-CN" altLang="en-US" sz="2000" dirty="0" smtClean="0">
                <a:latin typeface="宋体" panose="02010600030101010101" pitchFamily="2" charset="-122"/>
              </a:rPr>
              <a:t>例</a:t>
            </a:r>
            <a:r>
              <a:rPr lang="en-US" altLang="zh-CN" sz="2000" dirty="0" smtClean="0">
                <a:latin typeface="宋体" panose="02010600030101010101" pitchFamily="2" charset="-122"/>
              </a:rPr>
              <a:t>6-3】</a:t>
            </a:r>
            <a:endParaRPr lang="zh-CN" altLang="en-US" sz="2000" dirty="0">
              <a:latin typeface="宋体" panose="0201060003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45922" y="1351874"/>
            <a:ext cx="6832800" cy="3602263"/>
            <a:chOff x="2006221" y="2072645"/>
            <a:chExt cx="16511182" cy="1085205"/>
          </a:xfrm>
          <a:solidFill>
            <a:srgbClr val="1E3A1A"/>
          </a:solidFill>
        </p:grpSpPr>
        <p:sp>
          <p:nvSpPr>
            <p:cNvPr id="12" name="圆角矩形 6"/>
            <p:cNvSpPr>
              <a:spLocks noChangeArrowheads="1"/>
            </p:cNvSpPr>
            <p:nvPr/>
          </p:nvSpPr>
          <p:spPr bwMode="auto">
            <a:xfrm>
              <a:off x="2006221" y="2072645"/>
              <a:ext cx="16511182" cy="1085205"/>
            </a:xfrm>
            <a:prstGeom prst="roundRect">
              <a:avLst>
                <a:gd name="adj" fmla="val 3139"/>
              </a:avLst>
            </a:prstGeom>
            <a:grpFill/>
            <a:ln w="12700">
              <a:solidFill>
                <a:srgbClr val="0E8146"/>
              </a:solidFill>
              <a:bevel/>
              <a:headEnd/>
              <a:tailEnd/>
            </a:ln>
            <a:ex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dirty="0">
                <a:solidFill>
                  <a:srgbClr val="FFFFFF"/>
                </a:solidFill>
              </a:endParaRPr>
            </a:p>
          </p:txBody>
        </p:sp>
        <p:pic>
          <p:nvPicPr>
            <p:cNvPr id="13" name="图片 1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193835" y="2093448"/>
              <a:ext cx="2084351" cy="2333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矩形 2"/>
          <p:cNvSpPr/>
          <p:nvPr/>
        </p:nvSpPr>
        <p:spPr>
          <a:xfrm>
            <a:off x="546393" y="2461555"/>
            <a:ext cx="6632329" cy="1823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&lt;?</a:t>
            </a:r>
            <a:r>
              <a:rPr lang="en-US" altLang="zh-CN" sz="2000" spc="300" dirty="0" err="1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php</a:t>
            </a:r>
            <a:endParaRPr lang="en-US" altLang="zh-CN" sz="2000" spc="300" dirty="0">
              <a:solidFill>
                <a:srgbClr val="FF0000"/>
              </a:solidFill>
              <a:latin typeface="+mn-lt"/>
              <a:cs typeface="Courier New" panose="02070309020205020404" pitchFamily="49" charset="0"/>
            </a:endParaRP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    $</a:t>
            </a:r>
            <a:r>
              <a:rPr lang="en-US" altLang="zh-CN" sz="2000" spc="300" dirty="0" err="1" smtClean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num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=</a:t>
            </a:r>
            <a:r>
              <a:rPr lang="en-US" altLang="zh-CN" sz="2000" spc="300" dirty="0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2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;</a:t>
            </a: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>
                <a:solidFill>
                  <a:srgbClr val="FF00FF"/>
                </a:solidFill>
                <a:cs typeface="Courier New" panose="02070309020205020404" pitchFamily="49" charset="0"/>
              </a:rPr>
              <a:t> </a:t>
            </a:r>
            <a:r>
              <a:rPr lang="en-US" altLang="zh-CN" sz="2000" spc="300" dirty="0" smtClean="0">
                <a:solidFill>
                  <a:srgbClr val="FF00FF"/>
                </a:solidFill>
                <a:cs typeface="Courier New" panose="02070309020205020404" pitchFamily="49" charset="0"/>
              </a:rPr>
              <a:t>   $</a:t>
            </a:r>
            <a:r>
              <a:rPr lang="en-US" altLang="zh-CN" sz="2000" spc="300" dirty="0" err="1" smtClean="0">
                <a:solidFill>
                  <a:srgbClr val="FF00FF"/>
                </a:solidFill>
                <a:cs typeface="Courier New" panose="02070309020205020404" pitchFamily="49" charset="0"/>
              </a:rPr>
              <a:t>str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=“</a:t>
            </a:r>
            <a:r>
              <a:rPr lang="zh-CN" altLang="en-US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惠州</a:t>
            </a:r>
            <a:r>
              <a:rPr lang="en-US" altLang="zh-CN" sz="2000" spc="3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”;</a:t>
            </a: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00B0F0"/>
                </a:solidFill>
                <a:latin typeface="+mn-lt"/>
                <a:cs typeface="Courier New" panose="02070309020205020404" pitchFamily="49" charset="0"/>
              </a:rPr>
              <a:t>    printf( 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“</a:t>
            </a:r>
            <a:r>
              <a:rPr lang="zh-CN" altLang="en-US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在</a:t>
            </a:r>
            <a:r>
              <a:rPr lang="en-US" altLang="zh-CN" sz="2000" spc="300" dirty="0" smtClean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%s</a:t>
            </a:r>
            <a:r>
              <a:rPr lang="zh-CN" altLang="en-US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有</a:t>
            </a:r>
            <a:r>
              <a:rPr lang="en-US" altLang="zh-CN" sz="2000" spc="300" dirty="0" smtClean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%u</a:t>
            </a:r>
            <a:r>
              <a:rPr lang="zh-CN" altLang="en-US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万辆自行车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”,</a:t>
            </a:r>
            <a:r>
              <a:rPr lang="en-US" altLang="zh-CN" sz="2000" spc="300" dirty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</a:t>
            </a:r>
            <a:r>
              <a:rPr lang="en-US" altLang="zh-CN" sz="2000" spc="300" dirty="0" err="1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str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,</a:t>
            </a:r>
            <a:r>
              <a:rPr lang="en-US" altLang="zh-CN" sz="2000" spc="300" dirty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</a:t>
            </a:r>
            <a:r>
              <a:rPr lang="en-US" altLang="zh-CN" sz="2000" spc="300" dirty="0" err="1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num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?&gt;</a:t>
            </a:r>
            <a:endParaRPr lang="en-US" altLang="zh-CN" sz="2000" spc="300" dirty="0">
              <a:solidFill>
                <a:srgbClr val="FF0000"/>
              </a:solidFill>
              <a:latin typeface="+mn-lt"/>
              <a:cs typeface="Courier New" panose="02070309020205020404" pitchFamily="49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45" b="6238"/>
          <a:stretch/>
        </p:blipFill>
        <p:spPr>
          <a:xfrm>
            <a:off x="7416640" y="1420928"/>
            <a:ext cx="4475284" cy="374053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861111" y="1808179"/>
            <a:ext cx="3686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02060"/>
                </a:solidFill>
              </a:rPr>
              <a:t>在惠州有</a:t>
            </a:r>
            <a:r>
              <a:rPr lang="en-US" altLang="zh-CN" sz="2400" dirty="0" smtClean="0">
                <a:solidFill>
                  <a:srgbClr val="002060"/>
                </a:solidFill>
              </a:rPr>
              <a:t>2</a:t>
            </a:r>
            <a:r>
              <a:rPr lang="zh-CN" altLang="en-US" sz="2400" dirty="0" smtClean="0">
                <a:solidFill>
                  <a:srgbClr val="002060"/>
                </a:solidFill>
              </a:rPr>
              <a:t>百万辆自行车</a:t>
            </a:r>
            <a:endParaRPr lang="zh-CN" alt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395598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9695849" y="200220"/>
            <a:ext cx="18517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字符串处理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6.2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、格式化输出函数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矩形 33"/>
          <p:cNvSpPr>
            <a:spLocks noChangeArrowheads="1"/>
          </p:cNvSpPr>
          <p:nvPr/>
        </p:nvSpPr>
        <p:spPr bwMode="auto">
          <a:xfrm>
            <a:off x="785643" y="905490"/>
            <a:ext cx="10761995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en-US" sz="2400" dirty="0" smtClean="0">
                <a:latin typeface="宋体" panose="02010600030101010101" pitchFamily="2" charset="-122"/>
              </a:rPr>
              <a:t>也可以用</a:t>
            </a:r>
            <a:r>
              <a:rPr lang="zh-CN" altLang="en-US" sz="2400" dirty="0">
                <a:latin typeface="宋体" panose="02010600030101010101" pitchFamily="2" charset="-122"/>
              </a:rPr>
              <a:t>格式</a:t>
            </a:r>
            <a:r>
              <a:rPr lang="zh-CN" altLang="en-US" sz="2400" dirty="0" smtClean="0">
                <a:latin typeface="宋体" panose="02010600030101010101" pitchFamily="2" charset="-122"/>
              </a:rPr>
              <a:t>描述的形式应用</a:t>
            </a:r>
            <a:r>
              <a:rPr lang="en-US" altLang="zh-CN" sz="2400" dirty="0" smtClean="0">
                <a:latin typeface="宋体" panose="02010600030101010101" pitchFamily="2" charset="-122"/>
              </a:rPr>
              <a:t>printf</a:t>
            </a:r>
            <a:r>
              <a:rPr lang="en-US" altLang="zh-CN" sz="2400" dirty="0">
                <a:latin typeface="宋体" panose="02010600030101010101" pitchFamily="2" charset="-122"/>
              </a:rPr>
              <a:t>()</a:t>
            </a:r>
            <a:r>
              <a:rPr lang="zh-CN" altLang="en-US" sz="2400" dirty="0" smtClean="0">
                <a:latin typeface="宋体" panose="02010600030101010101" pitchFamily="2" charset="-122"/>
              </a:rPr>
              <a:t>函数，基本</a:t>
            </a:r>
            <a:r>
              <a:rPr lang="zh-CN" altLang="en-US" sz="2400" dirty="0">
                <a:latin typeface="宋体" panose="02010600030101010101" pitchFamily="2" charset="-122"/>
              </a:rPr>
              <a:t>语法格式如下：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printf(“xxx 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</a:rPr>
              <a:t>%format1 </a:t>
            </a:r>
            <a:r>
              <a:rPr lang="en-US" altLang="zh-CN" sz="2400" b="1" dirty="0" err="1">
                <a:solidFill>
                  <a:srgbClr val="FF0000"/>
                </a:solidFill>
                <a:latin typeface="宋体" panose="02010600030101010101" pitchFamily="2" charset="-122"/>
              </a:rPr>
              <a:t>xxxx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</a:rPr>
              <a:t>%format2 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xxx……”,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</a:rPr>
              <a:t>str1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,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</a:rPr>
              <a:t>str2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……)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dirty="0" err="1">
                <a:latin typeface="宋体" panose="02010600030101010101" pitchFamily="2" charset="-122"/>
              </a:rPr>
              <a:t>formatN</a:t>
            </a:r>
            <a:r>
              <a:rPr lang="zh-CN" altLang="en-US" sz="2400" dirty="0">
                <a:latin typeface="宋体" panose="02010600030101010101" pitchFamily="2" charset="-122"/>
              </a:rPr>
              <a:t>表示输出格式符，该参数的值以及相关</a:t>
            </a:r>
            <a:r>
              <a:rPr lang="zh-CN" altLang="en-US" sz="2400" dirty="0" smtClean="0">
                <a:latin typeface="宋体" panose="02010600030101010101" pitchFamily="2" charset="-122"/>
              </a:rPr>
              <a:t>含义，详见教材</a:t>
            </a:r>
            <a:r>
              <a:rPr lang="en-US" altLang="zh-CN" sz="2400" dirty="0" smtClean="0">
                <a:latin typeface="宋体" panose="02010600030101010101" pitchFamily="2" charset="-122"/>
              </a:rPr>
              <a:t>《</a:t>
            </a:r>
            <a:r>
              <a:rPr lang="zh-CN" altLang="en-US" sz="2400" dirty="0" smtClean="0">
                <a:latin typeface="宋体" panose="02010600030101010101" pitchFamily="2" charset="-122"/>
              </a:rPr>
              <a:t>表格</a:t>
            </a:r>
            <a:r>
              <a:rPr lang="en-US" altLang="zh-CN" sz="2400" dirty="0" smtClean="0">
                <a:latin typeface="宋体" panose="02010600030101010101" pitchFamily="2" charset="-122"/>
              </a:rPr>
              <a:t>1》</a:t>
            </a:r>
            <a:r>
              <a:rPr lang="zh-CN" altLang="en-US" sz="2400" dirty="0" smtClean="0">
                <a:latin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此外还有附加的格式符，放置在 </a:t>
            </a:r>
            <a:r>
              <a:rPr lang="en-US" altLang="zh-CN" sz="2400" dirty="0">
                <a:latin typeface="宋体" panose="02010600030101010101" pitchFamily="2" charset="-122"/>
              </a:rPr>
              <a:t>% </a:t>
            </a:r>
            <a:r>
              <a:rPr lang="zh-CN" altLang="en-US" sz="2400" dirty="0">
                <a:latin typeface="宋体" panose="02010600030101010101" pitchFamily="2" charset="-122"/>
              </a:rPr>
              <a:t>和格式字母之间，附加的格式符及含义如下： </a:t>
            </a:r>
          </a:p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宋体" panose="02010600030101010101" pitchFamily="2" charset="-122"/>
              </a:rPr>
              <a:t></a:t>
            </a:r>
            <a:r>
              <a:rPr lang="en-US" altLang="zh-CN" sz="2400" dirty="0" smtClean="0">
                <a:solidFill>
                  <a:srgbClr val="0E8146"/>
                </a:solidFill>
                <a:latin typeface="宋体" panose="02010600030101010101" pitchFamily="2" charset="-122"/>
              </a:rPr>
              <a:t>+ </a:t>
            </a:r>
            <a:r>
              <a:rPr lang="en-US" altLang="zh-CN" sz="2400" dirty="0">
                <a:solidFill>
                  <a:srgbClr val="0E8146"/>
                </a:solidFill>
                <a:latin typeface="宋体" panose="02010600030101010101" pitchFamily="2" charset="-122"/>
              </a:rPr>
              <a:t>-</a:t>
            </a:r>
            <a:r>
              <a:rPr lang="zh-CN" altLang="en-US" sz="2400" dirty="0">
                <a:solidFill>
                  <a:srgbClr val="0E8146"/>
                </a:solidFill>
                <a:latin typeface="宋体" panose="02010600030101010101" pitchFamily="2" charset="-122"/>
              </a:rPr>
              <a:t>（在数字前面加上 </a:t>
            </a:r>
            <a:r>
              <a:rPr lang="en-US" altLang="zh-CN" sz="2400" dirty="0">
                <a:solidFill>
                  <a:srgbClr val="0E8146"/>
                </a:solidFill>
                <a:latin typeface="宋体" panose="02010600030101010101" pitchFamily="2" charset="-122"/>
              </a:rPr>
              <a:t>+ </a:t>
            </a:r>
            <a:r>
              <a:rPr lang="zh-CN" altLang="en-US" sz="2400" dirty="0">
                <a:solidFill>
                  <a:srgbClr val="0E8146"/>
                </a:solidFill>
                <a:latin typeface="宋体" panose="02010600030101010101" pitchFamily="2" charset="-122"/>
              </a:rPr>
              <a:t>或 </a:t>
            </a:r>
            <a:r>
              <a:rPr lang="en-US" altLang="zh-CN" sz="2400" dirty="0">
                <a:solidFill>
                  <a:srgbClr val="0E8146"/>
                </a:solidFill>
                <a:latin typeface="宋体" panose="02010600030101010101" pitchFamily="2" charset="-122"/>
              </a:rPr>
              <a:t>- </a:t>
            </a:r>
            <a:r>
              <a:rPr lang="zh-CN" altLang="en-US" sz="2400" dirty="0">
                <a:solidFill>
                  <a:srgbClr val="0E8146"/>
                </a:solidFill>
                <a:latin typeface="宋体" panose="02010600030101010101" pitchFamily="2" charset="-122"/>
              </a:rPr>
              <a:t>来定义数字的正负性。默认地，只有负数做标记，正数不做标记）</a:t>
            </a:r>
          </a:p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rgbClr val="0E8146"/>
                </a:solidFill>
                <a:latin typeface="宋体" panose="02010600030101010101" pitchFamily="2" charset="-122"/>
              </a:rPr>
              <a:t></a:t>
            </a:r>
            <a:r>
              <a:rPr lang="en-US" altLang="zh-CN" sz="2400" dirty="0" smtClean="0">
                <a:solidFill>
                  <a:srgbClr val="0E8146"/>
                </a:solidFill>
                <a:latin typeface="宋体" panose="02010600030101010101" pitchFamily="2" charset="-122"/>
              </a:rPr>
              <a:t>' </a:t>
            </a:r>
            <a:r>
              <a:rPr lang="zh-CN" altLang="en-US" sz="2400" dirty="0">
                <a:solidFill>
                  <a:srgbClr val="0E8146"/>
                </a:solidFill>
                <a:latin typeface="宋体" panose="02010600030101010101" pitchFamily="2" charset="-122"/>
              </a:rPr>
              <a:t>（规定使用什么作为填充，默认是空格。它必须与宽度指定器一起使用。）</a:t>
            </a:r>
          </a:p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rgbClr val="0E8146"/>
                </a:solidFill>
                <a:latin typeface="宋体" panose="02010600030101010101" pitchFamily="2" charset="-122"/>
              </a:rPr>
              <a:t> </a:t>
            </a:r>
            <a:r>
              <a:rPr lang="en-US" altLang="zh-CN" sz="2400" dirty="0" smtClean="0">
                <a:solidFill>
                  <a:srgbClr val="0E8146"/>
                </a:solidFill>
                <a:latin typeface="宋体" panose="02010600030101010101" pitchFamily="2" charset="-122"/>
              </a:rPr>
              <a:t>[</a:t>
            </a:r>
            <a:r>
              <a:rPr lang="en-US" altLang="zh-CN" sz="2400" dirty="0">
                <a:solidFill>
                  <a:srgbClr val="0E8146"/>
                </a:solidFill>
                <a:latin typeface="宋体" panose="02010600030101010101" pitchFamily="2" charset="-122"/>
              </a:rPr>
              <a:t>0-9] </a:t>
            </a:r>
            <a:r>
              <a:rPr lang="zh-CN" altLang="en-US" sz="2400" dirty="0">
                <a:solidFill>
                  <a:srgbClr val="0E8146"/>
                </a:solidFill>
                <a:latin typeface="宋体" panose="02010600030101010101" pitchFamily="2" charset="-122"/>
              </a:rPr>
              <a:t>（规定变量值的最小宽度）</a:t>
            </a:r>
          </a:p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rgbClr val="0E8146"/>
                </a:solidFill>
                <a:latin typeface="宋体" panose="02010600030101010101" pitchFamily="2" charset="-122"/>
              </a:rPr>
              <a:t></a:t>
            </a:r>
            <a:r>
              <a:rPr lang="en-US" altLang="zh-CN" sz="2400" dirty="0" smtClean="0">
                <a:solidFill>
                  <a:srgbClr val="0E8146"/>
                </a:solidFill>
                <a:latin typeface="宋体" panose="02010600030101010101" pitchFamily="2" charset="-122"/>
              </a:rPr>
              <a:t>.[</a:t>
            </a:r>
            <a:r>
              <a:rPr lang="en-US" altLang="zh-CN" sz="2400" dirty="0">
                <a:solidFill>
                  <a:srgbClr val="0E8146"/>
                </a:solidFill>
                <a:latin typeface="宋体" panose="02010600030101010101" pitchFamily="2" charset="-122"/>
              </a:rPr>
              <a:t>0-9] </a:t>
            </a:r>
            <a:r>
              <a:rPr lang="zh-CN" altLang="en-US" sz="2400" dirty="0">
                <a:solidFill>
                  <a:srgbClr val="0E8146"/>
                </a:solidFill>
                <a:latin typeface="宋体" panose="02010600030101010101" pitchFamily="2" charset="-122"/>
              </a:rPr>
              <a:t>（规定小数位数或最大字符串长度</a:t>
            </a:r>
            <a:r>
              <a:rPr lang="zh-CN" altLang="en-US" sz="2400" dirty="0" smtClean="0">
                <a:solidFill>
                  <a:srgbClr val="0E8146"/>
                </a:solidFill>
                <a:latin typeface="宋体" panose="02010600030101010101" pitchFamily="2" charset="-122"/>
              </a:rPr>
              <a:t>）</a:t>
            </a:r>
            <a:endParaRPr lang="zh-CN" altLang="en-US" sz="2400" dirty="0">
              <a:solidFill>
                <a:srgbClr val="0E8146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9295362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黄绿色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 主题">
      <a:majorFont>
        <a:latin typeface="MS PGothic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2320</TotalTime>
  <Pages>0</Pages>
  <Words>4212</Words>
  <Characters>0</Characters>
  <Application>Microsoft Office PowerPoint</Application>
  <DocSecurity>0</DocSecurity>
  <PresentationFormat>宽屏</PresentationFormat>
  <Lines>0</Lines>
  <Paragraphs>636</Paragraphs>
  <Slides>69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69</vt:i4>
      </vt:variant>
    </vt:vector>
  </HeadingPairs>
  <TitlesOfParts>
    <vt:vector size="80" baseType="lpstr">
      <vt:lpstr>MS PGothic</vt:lpstr>
      <vt:lpstr>黑体</vt:lpstr>
      <vt:lpstr>宋体</vt:lpstr>
      <vt:lpstr>微软雅黑</vt:lpstr>
      <vt:lpstr>Arial</vt:lpstr>
      <vt:lpstr>Calibri</vt:lpstr>
      <vt:lpstr>Courier New</vt:lpstr>
      <vt:lpstr>Times New Roman</vt:lpstr>
      <vt:lpstr>Verdana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林世鑫</cp:lastModifiedBy>
  <cp:revision>457</cp:revision>
  <dcterms:created xsi:type="dcterms:W3CDTF">2015-05-03T12:40:00Z</dcterms:created>
  <dcterms:modified xsi:type="dcterms:W3CDTF">2018-02-10T12:24:00Z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2052-9.1.0.5060</vt:lpwstr>
  </property>
</Properties>
</file>