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9" r:id="rId3"/>
    <p:sldId id="260" r:id="rId4"/>
    <p:sldId id="298" r:id="rId5"/>
    <p:sldId id="343" r:id="rId6"/>
    <p:sldId id="300" r:id="rId7"/>
    <p:sldId id="301" r:id="rId8"/>
    <p:sldId id="304" r:id="rId9"/>
    <p:sldId id="306" r:id="rId10"/>
    <p:sldId id="302" r:id="rId11"/>
    <p:sldId id="307" r:id="rId12"/>
    <p:sldId id="308" r:id="rId13"/>
    <p:sldId id="309" r:id="rId14"/>
    <p:sldId id="310" r:id="rId15"/>
    <p:sldId id="311" r:id="rId16"/>
    <p:sldId id="313" r:id="rId17"/>
    <p:sldId id="314" r:id="rId18"/>
    <p:sldId id="322" r:id="rId19"/>
    <p:sldId id="315" r:id="rId20"/>
    <p:sldId id="316" r:id="rId21"/>
    <p:sldId id="317" r:id="rId22"/>
    <p:sldId id="318" r:id="rId23"/>
    <p:sldId id="319" r:id="rId24"/>
    <p:sldId id="320" r:id="rId25"/>
    <p:sldId id="321" r:id="rId26"/>
    <p:sldId id="323" r:id="rId27"/>
    <p:sldId id="281" r:id="rId28"/>
    <p:sldId id="324" r:id="rId29"/>
    <p:sldId id="325" r:id="rId30"/>
    <p:sldId id="326" r:id="rId31"/>
    <p:sldId id="327" r:id="rId32"/>
    <p:sldId id="328" r:id="rId33"/>
    <p:sldId id="329" r:id="rId34"/>
    <p:sldId id="330" r:id="rId35"/>
    <p:sldId id="331" r:id="rId36"/>
    <p:sldId id="332" r:id="rId37"/>
    <p:sldId id="333" r:id="rId38"/>
    <p:sldId id="287" r:id="rId39"/>
    <p:sldId id="334" r:id="rId40"/>
    <p:sldId id="335" r:id="rId41"/>
    <p:sldId id="337" r:id="rId42"/>
    <p:sldId id="336" r:id="rId43"/>
    <p:sldId id="338" r:id="rId44"/>
    <p:sldId id="339" r:id="rId45"/>
    <p:sldId id="340" r:id="rId46"/>
    <p:sldId id="341" r:id="rId47"/>
    <p:sldId id="342" r:id="rId48"/>
    <p:sldId id="278" r:id="rId49"/>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8E08C"/>
    <a:srgbClr val="006600"/>
    <a:srgbClr val="00FF00"/>
    <a:srgbClr val="009900"/>
    <a:srgbClr val="FF33CC"/>
    <a:srgbClr val="0E8146"/>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02" y="66"/>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DCF20-B608-4B15-BA2F-338F9FF34434}" type="datetimeFigureOut">
              <a:rPr lang="zh-CN" altLang="en-US" smtClean="0"/>
              <a:t>2018/2/28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C25E1-92FE-42B6-A927-1B428F270857}" type="slidenum">
              <a:rPr lang="zh-CN" altLang="en-US" smtClean="0"/>
              <a:t>‹#›</a:t>
            </a:fld>
            <a:endParaRPr lang="zh-CN" altLang="en-US"/>
          </a:p>
        </p:txBody>
      </p:sp>
    </p:spTree>
    <p:extLst>
      <p:ext uri="{BB962C8B-B14F-4D97-AF65-F5344CB8AC3E}">
        <p14:creationId xmlns:p14="http://schemas.microsoft.com/office/powerpoint/2010/main" val="1001798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E7E602C-90E1-47E9-A29F-5DF315FE5E26}" type="datetime1">
              <a:rPr lang="zh-CN" altLang="en-US"/>
              <a:pPr>
                <a:defRPr/>
              </a:pPr>
              <a:t>2018/2/28</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fld id="{98A6326E-750F-4667-97E7-AF41946DCC1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33487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B6E9B44-AD25-4E1B-A36E-5007B4FA3AB4}" type="datetime1">
              <a:rPr lang="zh-CN" altLang="en-US"/>
              <a:pPr>
                <a:defRPr/>
              </a:pPr>
              <a:t>2018/2/28</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fld id="{32E9FF8E-0726-4B35-93AE-B8642310782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69348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D723E36-9C49-4912-B492-0DC36D2D1828}" type="datetime1">
              <a:rPr lang="zh-CN" altLang="en-US"/>
              <a:pPr>
                <a:defRPr/>
              </a:pPr>
              <a:t>2018/2/28</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fld id="{DD74B7B0-F989-4C2F-91FD-C8ECECDE881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675085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A650F97D-DB8C-40F8-8755-586265D39F55}" type="datetime1">
              <a:rPr lang="zh-CN" altLang="en-US"/>
              <a:pPr>
                <a:defRPr/>
              </a:pPr>
              <a:t>2018/2/28</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fld id="{22853753-11AA-4B83-815C-B157B868BF8F}"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0012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445FE13-7733-4041-87A6-3170B497FE11}" type="datetime1">
              <a:rPr lang="zh-CN" altLang="en-US"/>
              <a:pPr>
                <a:defRPr/>
              </a:pPr>
              <a:t>2018/2/28</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fld id="{11C38CE4-A8E3-4015-9F21-259F0C6DF06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187017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CE0393B-3C44-4E31-91BC-6947BEC66A43}" type="datetime1">
              <a:rPr lang="zh-CN" altLang="en-US"/>
              <a:pPr>
                <a:defRPr/>
              </a:pPr>
              <a:t>2018/2/28</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fld id="{4EE4B244-A812-4493-9F29-772EEA3BA43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67525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B1F993E-5446-41C3-86C6-F86A9C78BFCE}" type="datetime1">
              <a:rPr lang="zh-CN" altLang="en-US"/>
              <a:pPr>
                <a:defRPr/>
              </a:pPr>
              <a:t>2018/2/28</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fld id="{ACD6165C-6712-4A56-AECC-38EF49D4147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54138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7FDCE9FC-F40E-44E1-AB3C-3B91309893F6}" type="datetime1">
              <a:rPr lang="zh-CN" altLang="en-US"/>
              <a:pPr>
                <a:defRPr/>
              </a:pPr>
              <a:t>2018/2/28</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fld id="{614DF516-1019-44C4-8C4B-DBA8A6BBBFA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89874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55F5E106-E1E3-4090-B04A-F670A49C0D70}" type="datetime1">
              <a:rPr lang="zh-CN" altLang="en-US"/>
              <a:pPr>
                <a:defRPr/>
              </a:pPr>
              <a:t>2018/2/28</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fld id="{5A987BBC-9235-4741-B213-A8912F5976A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14793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F96B1713-5B88-4393-8B8E-C67E202B38DF}" type="datetime1">
              <a:rPr lang="zh-CN" altLang="en-US"/>
              <a:pPr>
                <a:defRPr/>
              </a:pPr>
              <a:t>2018/2/28</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fld id="{54B52BC5-6330-40C3-97F7-E229AD5F6AB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540668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B30860F-CE67-4369-BF09-31AD3DB1D8EB}" type="datetime1">
              <a:rPr lang="zh-CN" altLang="en-US"/>
              <a:pPr>
                <a:defRPr/>
              </a:pPr>
              <a:t>2018/2/28</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fld id="{7FEBD680-560F-4E58-948B-1CCBB5F4DCE1}"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19906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Arial"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0A6AF37-1137-43DF-8B60-0C20F7A4FA90}" type="datetime1">
              <a:rPr lang="zh-CN" altLang="en-US"/>
              <a:pPr>
                <a:defRPr/>
              </a:pPr>
              <a:t>2018/2/28</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fld id="{07FF2350-49B0-466B-9937-BD9A38227E3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3463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MS PGothic" panose="020B0600070205080204" pitchFamily="34" charset="-128"/>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Arial" panose="020B0604020202020204" pitchFamily="34" charset="0"/>
              </a:rPr>
              <a:t>单击此处编辑母版文本样式</a:t>
            </a:r>
          </a:p>
          <a:p>
            <a:pPr lvl="1"/>
            <a:r>
              <a:rPr lang="zh-CN" altLang="zh-CN" smtClean="0">
                <a:sym typeface="Arial" panose="020B0604020202020204" pitchFamily="34" charset="0"/>
              </a:rPr>
              <a:t>第二级</a:t>
            </a:r>
          </a:p>
          <a:p>
            <a:pPr lvl="2"/>
            <a:r>
              <a:rPr lang="zh-CN" altLang="zh-CN" smtClean="0">
                <a:sym typeface="Arial" panose="020B0604020202020204" pitchFamily="34" charset="0"/>
              </a:rPr>
              <a:t>第三级</a:t>
            </a:r>
          </a:p>
          <a:p>
            <a:pPr lvl="3"/>
            <a:r>
              <a:rPr lang="zh-CN" altLang="zh-CN" smtClean="0">
                <a:sym typeface="Arial" panose="020B0604020202020204" pitchFamily="34" charset="0"/>
              </a:rPr>
              <a:t>第四级</a:t>
            </a:r>
          </a:p>
          <a:p>
            <a:pPr lvl="4"/>
            <a:r>
              <a:rPr lang="zh-CN" altLang="zh-CN" smtClean="0">
                <a:sym typeface="Arial" panose="020B060402020202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702D713E-D1C2-445B-936A-B34A5A162876}" type="datetime1">
              <a:rPr lang="zh-CN" altLang="en-US"/>
              <a:pPr>
                <a:defRPr/>
              </a:pPr>
              <a:t>2018/2/28</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EE1FAC0-BBD2-4A8F-B6F5-3B29067D3215}" type="slidenum">
              <a:rPr lang="zh-CN" altLang="en-US"/>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MS PGothic" panose="020B0600070205080204" pitchFamily="34" charset="-128"/>
        </a:defRPr>
      </a:lvl1pPr>
      <a:lvl2pPr marL="914400" indent="-914400" algn="l" rtl="0" eaLnBrk="0" fontAlgn="base" hangingPunct="0">
        <a:lnSpc>
          <a:spcPct val="90000"/>
        </a:lnSpc>
        <a:spcBef>
          <a:spcPct val="0"/>
        </a:spcBef>
        <a:spcAft>
          <a:spcPct val="0"/>
        </a:spcAft>
        <a:defRPr sz="4400">
          <a:solidFill>
            <a:schemeClr val="tx1"/>
          </a:solidFill>
          <a:latin typeface="MS PGothic" charset="-128"/>
          <a:ea typeface="微软雅黑" pitchFamily="34" charset="-122"/>
          <a:sym typeface="MS PGothic" panose="020B0600070205080204" pitchFamily="34" charset="-128"/>
        </a:defRPr>
      </a:lvl2pPr>
      <a:lvl3pPr marL="914400" indent="-914400" algn="l" rtl="0" eaLnBrk="0" fontAlgn="base" hangingPunct="0">
        <a:lnSpc>
          <a:spcPct val="90000"/>
        </a:lnSpc>
        <a:spcBef>
          <a:spcPct val="0"/>
        </a:spcBef>
        <a:spcAft>
          <a:spcPct val="0"/>
        </a:spcAft>
        <a:defRPr sz="4400">
          <a:solidFill>
            <a:schemeClr val="tx1"/>
          </a:solidFill>
          <a:latin typeface="MS PGothic" charset="-128"/>
          <a:ea typeface="微软雅黑" pitchFamily="34" charset="-122"/>
          <a:sym typeface="MS PGothic" panose="020B0600070205080204" pitchFamily="34" charset="-128"/>
        </a:defRPr>
      </a:lvl3pPr>
      <a:lvl4pPr marL="914400" indent="-914400" algn="l" rtl="0" eaLnBrk="0" fontAlgn="base" hangingPunct="0">
        <a:lnSpc>
          <a:spcPct val="90000"/>
        </a:lnSpc>
        <a:spcBef>
          <a:spcPct val="0"/>
        </a:spcBef>
        <a:spcAft>
          <a:spcPct val="0"/>
        </a:spcAft>
        <a:defRPr sz="4400">
          <a:solidFill>
            <a:schemeClr val="tx1"/>
          </a:solidFill>
          <a:latin typeface="MS PGothic" charset="-128"/>
          <a:ea typeface="微软雅黑" pitchFamily="34" charset="-122"/>
          <a:sym typeface="MS PGothic" panose="020B0600070205080204" pitchFamily="34" charset="-128"/>
        </a:defRPr>
      </a:lvl4pPr>
      <a:lvl5pPr marL="914400" indent="-914400" algn="l" rtl="0" eaLnBrk="0" fontAlgn="base" hangingPunct="0">
        <a:lnSpc>
          <a:spcPct val="90000"/>
        </a:lnSpc>
        <a:spcBef>
          <a:spcPct val="0"/>
        </a:spcBef>
        <a:spcAft>
          <a:spcPct val="0"/>
        </a:spcAft>
        <a:defRPr sz="4400">
          <a:solidFill>
            <a:schemeClr val="tx1"/>
          </a:solidFill>
          <a:latin typeface="MS PGothic" charset="-128"/>
          <a:ea typeface="微软雅黑" pitchFamily="34" charset="-122"/>
          <a:sym typeface="MS PGothic" panose="020B0600070205080204" pitchFamily="34" charset="-128"/>
        </a:defRPr>
      </a:lvl5pPr>
      <a:lvl6pPr marL="1371600" indent="-914400" algn="l" rtl="0" fontAlgn="base">
        <a:lnSpc>
          <a:spcPct val="90000"/>
        </a:lnSpc>
        <a:spcBef>
          <a:spcPct val="0"/>
        </a:spcBef>
        <a:spcAft>
          <a:spcPct val="0"/>
        </a:spcAft>
        <a:defRPr sz="4400">
          <a:solidFill>
            <a:schemeClr val="tx1"/>
          </a:solidFill>
          <a:latin typeface="MS PGothic" charset="-128"/>
          <a:ea typeface="微软雅黑" pitchFamily="34" charset="-122"/>
          <a:sym typeface="MS PGothic" charset="-128"/>
        </a:defRPr>
      </a:lvl6pPr>
      <a:lvl7pPr marL="1828800" indent="-914400" algn="l" rtl="0" fontAlgn="base">
        <a:lnSpc>
          <a:spcPct val="90000"/>
        </a:lnSpc>
        <a:spcBef>
          <a:spcPct val="0"/>
        </a:spcBef>
        <a:spcAft>
          <a:spcPct val="0"/>
        </a:spcAft>
        <a:defRPr sz="4400">
          <a:solidFill>
            <a:schemeClr val="tx1"/>
          </a:solidFill>
          <a:latin typeface="MS PGothic" charset="-128"/>
          <a:ea typeface="微软雅黑" pitchFamily="34" charset="-122"/>
          <a:sym typeface="MS PGothic" charset="-128"/>
        </a:defRPr>
      </a:lvl7pPr>
      <a:lvl8pPr marL="2286000" indent="-914400" algn="l" rtl="0" fontAlgn="base">
        <a:lnSpc>
          <a:spcPct val="90000"/>
        </a:lnSpc>
        <a:spcBef>
          <a:spcPct val="0"/>
        </a:spcBef>
        <a:spcAft>
          <a:spcPct val="0"/>
        </a:spcAft>
        <a:defRPr sz="4400">
          <a:solidFill>
            <a:schemeClr val="tx1"/>
          </a:solidFill>
          <a:latin typeface="MS PGothic" charset="-128"/>
          <a:ea typeface="微软雅黑" pitchFamily="34" charset="-122"/>
          <a:sym typeface="MS PGothic" charset="-128"/>
        </a:defRPr>
      </a:lvl8pPr>
      <a:lvl9pPr marL="2743200" indent="-914400" algn="l" rtl="0" fontAlgn="base">
        <a:lnSpc>
          <a:spcPct val="90000"/>
        </a:lnSpc>
        <a:spcBef>
          <a:spcPct val="0"/>
        </a:spcBef>
        <a:spcAft>
          <a:spcPct val="0"/>
        </a:spcAft>
        <a:defRPr sz="4400">
          <a:solidFill>
            <a:schemeClr val="tx1"/>
          </a:solidFill>
          <a:latin typeface="MS PGothic" charset="-128"/>
          <a:ea typeface="微软雅黑" pitchFamily="34" charset="-122"/>
          <a:sym typeface="MS PGothic" charset="-128"/>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Arial" panose="020B0604020202020204"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27.xml"/><Relationship Id="rId7" Type="http://schemas.openxmlformats.org/officeDocument/2006/relationships/slide" Target="slide29.xml"/><Relationship Id="rId2" Type="http://schemas.openxmlformats.org/officeDocument/2006/relationships/slide" Target="slide3.xml"/><Relationship Id="rId1" Type="http://schemas.openxmlformats.org/officeDocument/2006/relationships/slideLayout" Target="../slideLayouts/slideLayout12.xml"/><Relationship Id="rId6" Type="http://schemas.openxmlformats.org/officeDocument/2006/relationships/slide" Target="slide19.xml"/><Relationship Id="rId11" Type="http://schemas.openxmlformats.org/officeDocument/2006/relationships/slide" Target="slide44.xml"/><Relationship Id="rId5" Type="http://schemas.openxmlformats.org/officeDocument/2006/relationships/slide" Target="slide6.xml"/><Relationship Id="rId10" Type="http://schemas.openxmlformats.org/officeDocument/2006/relationships/slide" Target="slide41.xml"/><Relationship Id="rId4" Type="http://schemas.openxmlformats.org/officeDocument/2006/relationships/slide" Target="slide38.xml"/><Relationship Id="rId9" Type="http://schemas.openxmlformats.org/officeDocument/2006/relationships/slide" Target="slide3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8.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7.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2.png"/><Relationship Id="rId5" Type="http://schemas.openxmlformats.org/officeDocument/2006/relationships/tags" Target="../tags/tag11.xml"/><Relationship Id="rId15" Type="http://schemas.openxmlformats.org/officeDocument/2006/relationships/image" Target="../media/image20.png"/><Relationship Id="rId10" Type="http://schemas.openxmlformats.org/officeDocument/2006/relationships/slideLayout" Target="../slideLayouts/slideLayout12.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9.png"/></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slideLayout" Target="../slideLayouts/slideLayout12.xml"/><Relationship Id="rId12"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7.png"/><Relationship Id="rId5" Type="http://schemas.openxmlformats.org/officeDocument/2006/relationships/tags" Target="../tags/tag5.xml"/><Relationship Id="rId10" Type="http://schemas.openxmlformats.org/officeDocument/2006/relationships/image" Target="../media/image6.png"/><Relationship Id="rId4" Type="http://schemas.openxmlformats.org/officeDocument/2006/relationships/tags" Target="../tags/tag4.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8146"/>
        </a:solidFill>
        <a:effectLst/>
      </p:bgPr>
    </p:bg>
    <p:spTree>
      <p:nvGrpSpPr>
        <p:cNvPr id="1" name=""/>
        <p:cNvGrpSpPr/>
        <p:nvPr/>
      </p:nvGrpSpPr>
      <p:grpSpPr>
        <a:xfrm>
          <a:off x="0" y="0"/>
          <a:ext cx="0" cy="0"/>
          <a:chOff x="0" y="0"/>
          <a:chExt cx="0" cy="0"/>
        </a:xfrm>
      </p:grpSpPr>
      <p:sp>
        <p:nvSpPr>
          <p:cNvPr id="2052" name="矩形 5"/>
          <p:cNvSpPr>
            <a:spLocks noChangeArrowheads="1"/>
          </p:cNvSpPr>
          <p:nvPr/>
        </p:nvSpPr>
        <p:spPr bwMode="auto">
          <a:xfrm>
            <a:off x="0" y="6400800"/>
            <a:ext cx="12192000" cy="457200"/>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2054" name="椭圆 10"/>
          <p:cNvSpPr>
            <a:spLocks noChangeArrowheads="1"/>
          </p:cNvSpPr>
          <p:nvPr/>
        </p:nvSpPr>
        <p:spPr bwMode="auto">
          <a:xfrm>
            <a:off x="4659313" y="1197028"/>
            <a:ext cx="2476500" cy="24765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76200">
            <a:solidFill>
              <a:schemeClr val="bg1"/>
            </a:solidFill>
            <a:bevel/>
            <a:headEnd/>
            <a:tailEnd/>
          </a:ln>
          <a:effectLst>
            <a:outerShdw blurRad="50800" dist="38100" dir="5400000" algn="t" rotWithShape="0">
              <a:prstClr val="black">
                <a:alpha val="40000"/>
              </a:prstClr>
            </a:outer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2055" name="矩形 12"/>
          <p:cNvSpPr>
            <a:spLocks noChangeArrowheads="1"/>
          </p:cNvSpPr>
          <p:nvPr/>
        </p:nvSpPr>
        <p:spPr bwMode="auto">
          <a:xfrm>
            <a:off x="2931509" y="3921242"/>
            <a:ext cx="632897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spc="600" dirty="0" smtClean="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rPr>
              <a:t>PHP</a:t>
            </a:r>
            <a:r>
              <a:rPr lang="zh-CN" altLang="en-US" sz="4400" b="1" spc="600" dirty="0" smtClean="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rPr>
              <a:t>与</a:t>
            </a:r>
            <a:r>
              <a:rPr lang="en-US" altLang="zh-CN" sz="4400" b="1" spc="600" dirty="0" smtClean="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rPr>
              <a:t>WEB</a:t>
            </a:r>
            <a:r>
              <a:rPr lang="zh-CN" altLang="en-US" sz="4400" b="1" spc="600" dirty="0" smtClean="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rPr>
              <a:t>数据交互</a:t>
            </a:r>
            <a:endParaRPr lang="zh-CN" altLang="en-US" spc="600" dirty="0">
              <a:effectLst>
                <a:outerShdw blurRad="50800" dist="38100" dir="2700000" algn="tl" rotWithShape="0">
                  <a:prstClr val="black">
                    <a:alpha val="40000"/>
                  </a:prstClr>
                </a:outerShdw>
              </a:effectLst>
            </a:endParaRPr>
          </a:p>
        </p:txBody>
      </p:sp>
      <p:sp>
        <p:nvSpPr>
          <p:cNvPr id="11" name="文本框 13"/>
          <p:cNvSpPr>
            <a:spLocks noChangeArrowheads="1"/>
          </p:cNvSpPr>
          <p:nvPr/>
        </p:nvSpPr>
        <p:spPr bwMode="auto">
          <a:xfrm>
            <a:off x="1328877" y="6429345"/>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bg1"/>
                </a:solidFill>
                <a:effectLst>
                  <a:glow rad="63500">
                    <a:schemeClr val="accent1">
                      <a:satMod val="175000"/>
                      <a:alpha val="40000"/>
                    </a:schemeClr>
                  </a:glow>
                </a:effectLst>
                <a:ea typeface="微软雅黑" panose="020B0503020204020204" pitchFamily="34" charset="-122"/>
                <a:sym typeface="Arial" panose="020B0604020202020204" pitchFamily="34" charset="0"/>
              </a:rPr>
              <a:t>电子工业出版社</a:t>
            </a:r>
            <a:endParaRPr lang="zh-CN" altLang="en-US" sz="2000" dirty="0">
              <a:solidFill>
                <a:schemeClr val="bg1"/>
              </a:solidFill>
              <a:effectLst>
                <a:glow rad="63500">
                  <a:schemeClr val="accent1">
                    <a:satMod val="175000"/>
                    <a:alpha val="40000"/>
                  </a:schemeClr>
                </a:glow>
              </a:effectLst>
              <a:ea typeface="微软雅黑" panose="020B0503020204020204" pitchFamily="34" charset="-122"/>
              <a:sym typeface="Arial" panose="020B0604020202020204" pitchFamily="34" charset="0"/>
            </a:endParaRPr>
          </a:p>
        </p:txBody>
      </p:sp>
      <p:grpSp>
        <p:nvGrpSpPr>
          <p:cNvPr id="3" name="组合 2"/>
          <p:cNvGrpSpPr/>
          <p:nvPr/>
        </p:nvGrpSpPr>
        <p:grpSpPr>
          <a:xfrm>
            <a:off x="-2" y="130632"/>
            <a:ext cx="12192003" cy="586926"/>
            <a:chOff x="-2" y="130632"/>
            <a:chExt cx="12192003" cy="586926"/>
          </a:xfrm>
        </p:grpSpPr>
        <p:sp>
          <p:nvSpPr>
            <p:cNvPr id="2" name="矩形 1"/>
            <p:cNvSpPr/>
            <p:nvPr/>
          </p:nvSpPr>
          <p:spPr bwMode="auto">
            <a:xfrm>
              <a:off x="-2" y="192886"/>
              <a:ext cx="12192001" cy="52467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4" name="矩形 13"/>
            <p:cNvSpPr/>
            <p:nvPr/>
          </p:nvSpPr>
          <p:spPr bwMode="auto">
            <a:xfrm>
              <a:off x="0" y="130632"/>
              <a:ext cx="12192001" cy="524672"/>
            </a:xfrm>
            <a:prstGeom prst="rect">
              <a:avLst/>
            </a:pr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z="2400" spc="600" dirty="0" smtClean="0">
                  <a:solidFill>
                    <a:schemeClr val="bg1"/>
                  </a:solidFill>
                  <a:latin typeface="黑体" panose="02010609060101010101" pitchFamily="49" charset="-122"/>
                  <a:ea typeface="黑体" panose="02010609060101010101" pitchFamily="49" charset="-122"/>
                </a:rPr>
                <a:t>    PHP</a:t>
              </a:r>
              <a:r>
                <a:rPr lang="zh-CN" altLang="en-US" sz="2400" spc="600" dirty="0" smtClean="0">
                  <a:solidFill>
                    <a:schemeClr val="bg1"/>
                  </a:solidFill>
                  <a:latin typeface="黑体" panose="02010609060101010101" pitchFamily="49" charset="-122"/>
                  <a:ea typeface="黑体" panose="02010609060101010101" pitchFamily="49" charset="-122"/>
                </a:rPr>
                <a:t>程序设计基础教程                          第</a:t>
              </a:r>
              <a:r>
                <a:rPr lang="en-US" altLang="zh-CN" sz="2400" spc="600" dirty="0" smtClean="0">
                  <a:solidFill>
                    <a:schemeClr val="bg1"/>
                  </a:solidFill>
                  <a:latin typeface="黑体" panose="02010609060101010101" pitchFamily="49" charset="-122"/>
                  <a:ea typeface="黑体" panose="02010609060101010101" pitchFamily="49" charset="-122"/>
                </a:rPr>
                <a:t>9</a:t>
              </a:r>
              <a:r>
                <a:rPr lang="zh-CN" altLang="en-US" sz="2400" spc="600" dirty="0" smtClean="0">
                  <a:solidFill>
                    <a:schemeClr val="bg1"/>
                  </a:solidFill>
                  <a:latin typeface="黑体" panose="02010609060101010101" pitchFamily="49" charset="-122"/>
                  <a:ea typeface="黑体" panose="02010609060101010101" pitchFamily="49" charset="-122"/>
                </a:rPr>
                <a:t>章</a:t>
              </a:r>
              <a:endParaRPr lang="zh-CN" altLang="en-US" sz="2400" spc="600" dirty="0">
                <a:solidFill>
                  <a:schemeClr val="bg1"/>
                </a:solidFill>
                <a:latin typeface="黑体" panose="02010609060101010101" pitchFamily="49" charset="-122"/>
                <a:ea typeface="黑体" panose="02010609060101010101" pitchFamily="49" charset="-122"/>
              </a:endParaRPr>
            </a:p>
          </p:txBody>
        </p:sp>
      </p:grpSp>
      <p:sp>
        <p:nvSpPr>
          <p:cNvPr id="2056" name="文本框 13"/>
          <p:cNvSpPr>
            <a:spLocks noChangeArrowheads="1"/>
          </p:cNvSpPr>
          <p:nvPr/>
        </p:nvSpPr>
        <p:spPr bwMode="auto">
          <a:xfrm>
            <a:off x="9260486" y="6400800"/>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bg1"/>
                </a:solidFill>
                <a:effectLst>
                  <a:glow rad="63500">
                    <a:schemeClr val="accent1">
                      <a:satMod val="175000"/>
                      <a:alpha val="40000"/>
                    </a:schemeClr>
                  </a:glow>
                  <a:reflection blurRad="6350" stA="55000" endA="300" endPos="45500" dir="5400000" sy="-100000" algn="bl" rotWithShape="0"/>
                </a:effectLst>
                <a:ea typeface="微软雅黑" panose="020B0503020204020204" pitchFamily="34" charset="-122"/>
                <a:sym typeface="Arial" panose="020B0604020202020204" pitchFamily="34" charset="0"/>
              </a:rPr>
              <a:t>主编：林世鑫</a:t>
            </a:r>
            <a:endParaRPr lang="zh-CN" altLang="en-US" sz="2000" dirty="0">
              <a:solidFill>
                <a:schemeClr val="bg1"/>
              </a:solidFill>
              <a:effectLst>
                <a:glow rad="63500">
                  <a:schemeClr val="accent1">
                    <a:satMod val="175000"/>
                    <a:alpha val="40000"/>
                  </a:schemeClr>
                </a:glow>
                <a:reflection blurRad="6350" stA="55000" endA="300" endPos="45500" dir="5400000" sy="-100000" algn="bl" rotWithShape="0"/>
              </a:effectLst>
              <a:ea typeface="微软雅黑" panose="020B0503020204020204" pitchFamily="34" charset="-122"/>
              <a:sym typeface="Arial" panose="020B0604020202020204" pitchFamily="34"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095" y="232230"/>
            <a:ext cx="344286" cy="3359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additive="base">
                                        <p:cTn id="17" dur="500" fill="hold"/>
                                        <p:tgtEl>
                                          <p:spTgt spid="2052"/>
                                        </p:tgtEl>
                                        <p:attrNameLst>
                                          <p:attrName>ppt_x</p:attrName>
                                        </p:attrNameLst>
                                      </p:cBhvr>
                                      <p:tavLst>
                                        <p:tav tm="0">
                                          <p:val>
                                            <p:strVal val="1+#ppt_w/2"/>
                                          </p:val>
                                        </p:tav>
                                        <p:tav tm="100000">
                                          <p:val>
                                            <p:strVal val="#ppt_x"/>
                                          </p:val>
                                        </p:tav>
                                      </p:tavLst>
                                    </p:anim>
                                    <p:anim calcmode="lin" valueType="num">
                                      <p:cBhvr additive="base">
                                        <p:cTn id="18" dur="500" fill="hold"/>
                                        <p:tgtEl>
                                          <p:spTgt spid="205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3" presetClass="entr" presetSubtype="32" fill="hold" grpId="0" nodeType="afterEffect">
                                  <p:stCondLst>
                                    <p:cond delay="0"/>
                                  </p:stCondLst>
                                  <p:childTnLst>
                                    <p:set>
                                      <p:cBhvr>
                                        <p:cTn id="21" dur="1" fill="hold">
                                          <p:stCondLst>
                                            <p:cond delay="0"/>
                                          </p:stCondLst>
                                        </p:cTn>
                                        <p:tgtEl>
                                          <p:spTgt spid="2054"/>
                                        </p:tgtEl>
                                        <p:attrNameLst>
                                          <p:attrName>style.visibility</p:attrName>
                                        </p:attrNameLst>
                                      </p:cBhvr>
                                      <p:to>
                                        <p:strVal val="visible"/>
                                      </p:to>
                                    </p:set>
                                    <p:anim calcmode="lin" valueType="num">
                                      <p:cBhvr>
                                        <p:cTn id="22" dur="750" fill="hold"/>
                                        <p:tgtEl>
                                          <p:spTgt spid="2054"/>
                                        </p:tgtEl>
                                        <p:attrNameLst>
                                          <p:attrName>ppt_w</p:attrName>
                                        </p:attrNameLst>
                                      </p:cBhvr>
                                      <p:tavLst>
                                        <p:tav tm="0">
                                          <p:val>
                                            <p:strVal val="4*#ppt_w"/>
                                          </p:val>
                                        </p:tav>
                                        <p:tav tm="100000">
                                          <p:val>
                                            <p:strVal val="#ppt_w"/>
                                          </p:val>
                                        </p:tav>
                                      </p:tavLst>
                                    </p:anim>
                                    <p:anim calcmode="lin" valueType="num">
                                      <p:cBhvr>
                                        <p:cTn id="23" dur="750" fill="hold"/>
                                        <p:tgtEl>
                                          <p:spTgt spid="2054"/>
                                        </p:tgtEl>
                                        <p:attrNameLst>
                                          <p:attrName>ppt_h</p:attrName>
                                        </p:attrNameLst>
                                      </p:cBhvr>
                                      <p:tavLst>
                                        <p:tav tm="0">
                                          <p:val>
                                            <p:strVal val="4*#ppt_h"/>
                                          </p:val>
                                        </p:tav>
                                        <p:tav tm="100000">
                                          <p:val>
                                            <p:strVal val="#ppt_h"/>
                                          </p:val>
                                        </p:tav>
                                      </p:tavLst>
                                    </p:anim>
                                  </p:childTnLst>
                                </p:cTn>
                              </p:par>
                            </p:childTnLst>
                          </p:cTn>
                        </p:par>
                        <p:par>
                          <p:cTn id="24" fill="hold">
                            <p:stCondLst>
                              <p:cond delay="225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2055"/>
                                        </p:tgtEl>
                                        <p:attrNameLst>
                                          <p:attrName>style.visibility</p:attrName>
                                        </p:attrNameLst>
                                      </p:cBhvr>
                                      <p:to>
                                        <p:strVal val="visible"/>
                                      </p:to>
                                    </p:set>
                                    <p:anim calcmode="lin" valueType="num">
                                      <p:cBhvr>
                                        <p:cTn id="27" dur="1000" fill="hold"/>
                                        <p:tgtEl>
                                          <p:spTgt spid="2055"/>
                                        </p:tgtEl>
                                        <p:attrNameLst>
                                          <p:attrName>ppt_x</p:attrName>
                                        </p:attrNameLst>
                                      </p:cBhvr>
                                      <p:tavLst>
                                        <p:tav tm="0">
                                          <p:val>
                                            <p:strVal val="#ppt_x"/>
                                          </p:val>
                                        </p:tav>
                                        <p:tav tm="50000">
                                          <p:val>
                                            <p:strVal val="#ppt_x+.1"/>
                                          </p:val>
                                        </p:tav>
                                        <p:tav tm="100000">
                                          <p:val>
                                            <p:strVal val="#ppt_x"/>
                                          </p:val>
                                        </p:tav>
                                      </p:tavLst>
                                    </p:anim>
                                    <p:anim calcmode="lin" valueType="num">
                                      <p:cBhvr>
                                        <p:cTn id="28" dur="1000" fill="hold"/>
                                        <p:tgtEl>
                                          <p:spTgt spid="2055"/>
                                        </p:tgtEl>
                                        <p:attrNameLst>
                                          <p:attrName>ppt_y</p:attrName>
                                        </p:attrNameLst>
                                      </p:cBhvr>
                                      <p:tavLst>
                                        <p:tav tm="0">
                                          <p:val>
                                            <p:strVal val="#ppt_y"/>
                                          </p:val>
                                        </p:tav>
                                        <p:tav tm="100000">
                                          <p:val>
                                            <p:strVal val="#ppt_y"/>
                                          </p:val>
                                        </p:tav>
                                      </p:tavLst>
                                    </p:anim>
                                    <p:anim calcmode="lin" valueType="num">
                                      <p:cBhvr>
                                        <p:cTn id="29" dur="1000" fill="hold"/>
                                        <p:tgtEl>
                                          <p:spTgt spid="2055"/>
                                        </p:tgtEl>
                                        <p:attrNameLst>
                                          <p:attrName>ppt_h</p:attrName>
                                        </p:attrNameLst>
                                      </p:cBhvr>
                                      <p:tavLst>
                                        <p:tav tm="0">
                                          <p:val>
                                            <p:strVal val="#ppt_h/10"/>
                                          </p:val>
                                        </p:tav>
                                        <p:tav tm="50000">
                                          <p:val>
                                            <p:strVal val="#ppt_h+.01"/>
                                          </p:val>
                                        </p:tav>
                                        <p:tav tm="100000">
                                          <p:val>
                                            <p:strVal val="#ppt_h"/>
                                          </p:val>
                                        </p:tav>
                                      </p:tavLst>
                                    </p:anim>
                                    <p:anim calcmode="lin" valueType="num">
                                      <p:cBhvr>
                                        <p:cTn id="30" dur="1000" fill="hold"/>
                                        <p:tgtEl>
                                          <p:spTgt spid="205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1000" tmFilter="0,0; .5, 1; 1, 1"/>
                                        <p:tgtEl>
                                          <p:spTgt spid="2055"/>
                                        </p:tgtEl>
                                      </p:cBhvr>
                                    </p:animEffect>
                                  </p:childTnLst>
                                </p:cTn>
                              </p:par>
                            </p:childTnLst>
                          </p:cTn>
                        </p:par>
                        <p:par>
                          <p:cTn id="32" fill="hold">
                            <p:stCondLst>
                              <p:cond delay="425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750"/>
                            </p:stCondLst>
                            <p:childTnLst>
                              <p:par>
                                <p:cTn id="37" presetID="10" presetClass="entr" presetSubtype="0" fill="hold" grpId="0" nodeType="afterEffect">
                                  <p:stCondLst>
                                    <p:cond delay="0"/>
                                  </p:stCondLst>
                                  <p:childTnLst>
                                    <p:set>
                                      <p:cBhvr>
                                        <p:cTn id="38" dur="1" fill="hold">
                                          <p:stCondLst>
                                            <p:cond delay="0"/>
                                          </p:stCondLst>
                                        </p:cTn>
                                        <p:tgtEl>
                                          <p:spTgt spid="2056"/>
                                        </p:tgtEl>
                                        <p:attrNameLst>
                                          <p:attrName>style.visibility</p:attrName>
                                        </p:attrNameLst>
                                      </p:cBhvr>
                                      <p:to>
                                        <p:strVal val="visible"/>
                                      </p:to>
                                    </p:set>
                                    <p:animEffect transition="in" filter="fade">
                                      <p:cBhvr>
                                        <p:cTn id="39"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P spid="2054" grpId="0" animBg="1"/>
      <p:bldP spid="2055" grpId="0"/>
      <p:bldP spid="11" grpId="0"/>
      <p:bldP spid="20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10396047" y="222420"/>
            <a:ext cx="8515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spc="600" dirty="0" smtClean="0">
                <a:solidFill>
                  <a:schemeClr val="bg1"/>
                </a:solidFill>
                <a:ea typeface="微软雅黑" panose="020B0503020204020204" pitchFamily="34" charset="-122"/>
                <a:sym typeface="Arial" panose="020B0604020202020204" pitchFamily="34" charset="0"/>
              </a:rPr>
              <a:t>函数</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241470" y="132874"/>
            <a:ext cx="3447711" cy="830997"/>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9.1.1</a:t>
            </a:r>
            <a:r>
              <a:rPr lang="zh-CN" altLang="en-US" sz="2400" b="1" dirty="0">
                <a:solidFill>
                  <a:schemeClr val="bg1"/>
                </a:solidFill>
                <a:latin typeface="黑体" panose="02010609060101010101" pitchFamily="49" charset="-122"/>
                <a:ea typeface="黑体" panose="02010609060101010101" pitchFamily="49" charset="-122"/>
              </a:rPr>
              <a:t>、获取表单控件的值</a:t>
            </a:r>
          </a:p>
        </p:txBody>
      </p:sp>
      <p:sp>
        <p:nvSpPr>
          <p:cNvPr id="39" name="矩形 33"/>
          <p:cNvSpPr>
            <a:spLocks noChangeArrowheads="1"/>
          </p:cNvSpPr>
          <p:nvPr/>
        </p:nvSpPr>
        <p:spPr bwMode="auto">
          <a:xfrm>
            <a:off x="546392" y="797877"/>
            <a:ext cx="370912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000" dirty="0" smtClean="0">
                <a:latin typeface="宋体" panose="02010600030101010101" pitchFamily="2" charset="-122"/>
              </a:rPr>
              <a:t>【</a:t>
            </a:r>
            <a:r>
              <a:rPr lang="zh-CN" altLang="en-US" sz="2000" dirty="0" smtClean="0">
                <a:latin typeface="宋体" panose="02010600030101010101" pitchFamily="2" charset="-122"/>
              </a:rPr>
              <a:t>例</a:t>
            </a:r>
            <a:r>
              <a:rPr lang="en-US" altLang="zh-CN" sz="2000" dirty="0" smtClean="0">
                <a:latin typeface="宋体" panose="02010600030101010101" pitchFamily="2" charset="-122"/>
              </a:rPr>
              <a:t>9-1】</a:t>
            </a:r>
            <a:endParaRPr lang="zh-CN" altLang="en-US" sz="2000" dirty="0">
              <a:latin typeface="宋体" panose="02010600030101010101" pitchFamily="2" charset="-122"/>
            </a:endParaRPr>
          </a:p>
        </p:txBody>
      </p:sp>
      <p:sp>
        <p:nvSpPr>
          <p:cNvPr id="12" name="圆角矩形 6"/>
          <p:cNvSpPr>
            <a:spLocks noChangeArrowheads="1"/>
          </p:cNvSpPr>
          <p:nvPr/>
        </p:nvSpPr>
        <p:spPr bwMode="auto">
          <a:xfrm>
            <a:off x="345921" y="1351874"/>
            <a:ext cx="6423369" cy="4625845"/>
          </a:xfrm>
          <a:prstGeom prst="roundRect">
            <a:avLst>
              <a:gd name="adj" fmla="val 3139"/>
            </a:avLst>
          </a:prstGeom>
          <a:solidFill>
            <a:srgbClr val="1E3A1A"/>
          </a:solidFill>
          <a:ln w="12700">
            <a:solidFill>
              <a:srgbClr val="0E8146"/>
            </a:solidFill>
            <a:bevel/>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endParaRPr>
          </a:p>
        </p:txBody>
      </p:sp>
      <p:sp>
        <p:nvSpPr>
          <p:cNvPr id="3" name="矩形 2"/>
          <p:cNvSpPr/>
          <p:nvPr/>
        </p:nvSpPr>
        <p:spPr>
          <a:xfrm>
            <a:off x="546392" y="1739879"/>
            <a:ext cx="6222898" cy="3901068"/>
          </a:xfrm>
          <a:prstGeom prst="rect">
            <a:avLst/>
          </a:prstGeom>
        </p:spPr>
        <p:txBody>
          <a:bodyPr wrap="square">
            <a:spAutoFit/>
          </a:bodyPr>
          <a:lstStyle/>
          <a:p>
            <a:pPr>
              <a:lnSpc>
                <a:spcPts val="2700"/>
              </a:lnSpc>
              <a:spcAft>
                <a:spcPts val="0"/>
              </a:spcAft>
            </a:pPr>
            <a:r>
              <a:rPr lang="en-US" altLang="zh-CN" sz="2000" spc="300" dirty="0">
                <a:solidFill>
                  <a:srgbClr val="FF0000"/>
                </a:solidFill>
                <a:latin typeface="+mn-lt"/>
                <a:cs typeface="Courier New" panose="02070309020205020404" pitchFamily="49" charset="0"/>
              </a:rPr>
              <a:t>&lt;?</a:t>
            </a:r>
            <a:r>
              <a:rPr lang="en-US" altLang="zh-CN" sz="2000" spc="300" dirty="0" err="1">
                <a:solidFill>
                  <a:srgbClr val="FF0000"/>
                </a:solidFill>
                <a:latin typeface="+mn-lt"/>
                <a:cs typeface="Courier New" panose="02070309020205020404" pitchFamily="49" charset="0"/>
              </a:rPr>
              <a:t>php</a:t>
            </a:r>
            <a:endParaRPr lang="en-US" altLang="zh-CN" sz="2000" spc="300" dirty="0">
              <a:solidFill>
                <a:srgbClr val="FF0000"/>
              </a:solidFill>
              <a:latin typeface="+mn-lt"/>
              <a:cs typeface="Courier New" panose="02070309020205020404" pitchFamily="49" charset="0"/>
            </a:endParaRPr>
          </a:p>
          <a:p>
            <a:pPr>
              <a:lnSpc>
                <a:spcPts val="2700"/>
              </a:lnSpc>
              <a:spcAft>
                <a:spcPts val="0"/>
              </a:spcAft>
            </a:pPr>
            <a:r>
              <a:rPr lang="en-US" altLang="zh-CN" sz="2000" spc="300" dirty="0">
                <a:solidFill>
                  <a:schemeClr val="bg1"/>
                </a:solidFill>
                <a:latin typeface="+mn-lt"/>
                <a:cs typeface="Courier New" panose="02070309020205020404" pitchFamily="49" charset="0"/>
              </a:rPr>
              <a:t>if(</a:t>
            </a:r>
            <a:r>
              <a:rPr lang="en-US" altLang="zh-CN" sz="2000" spc="300" dirty="0" err="1">
                <a:solidFill>
                  <a:srgbClr val="00B0F0"/>
                </a:solidFill>
                <a:latin typeface="+mn-lt"/>
                <a:cs typeface="Courier New" panose="02070309020205020404" pitchFamily="49" charset="0"/>
              </a:rPr>
              <a:t>isset</a:t>
            </a:r>
            <a:r>
              <a:rPr lang="en-US" altLang="zh-CN" sz="2000" spc="300" dirty="0">
                <a:solidFill>
                  <a:schemeClr val="bg1"/>
                </a:solidFill>
                <a:latin typeface="+mn-lt"/>
                <a:cs typeface="Courier New" panose="02070309020205020404" pitchFamily="49" charset="0"/>
              </a:rPr>
              <a:t>(</a:t>
            </a:r>
            <a:r>
              <a:rPr lang="en-US" altLang="zh-CN" sz="2000" spc="300" dirty="0">
                <a:solidFill>
                  <a:srgbClr val="FFFF00"/>
                </a:solidFill>
                <a:latin typeface="+mn-lt"/>
                <a:cs typeface="Courier New" panose="02070309020205020404" pitchFamily="49" charset="0"/>
              </a:rPr>
              <a:t>$_POST</a:t>
            </a:r>
            <a:r>
              <a:rPr lang="en-US" altLang="zh-CN" sz="2000" spc="300" dirty="0">
                <a:solidFill>
                  <a:schemeClr val="bg1"/>
                </a:solidFill>
                <a:latin typeface="+mn-lt"/>
                <a:cs typeface="Courier New" panose="02070309020205020404" pitchFamily="49" charset="0"/>
              </a:rPr>
              <a:t>['</a:t>
            </a:r>
            <a:r>
              <a:rPr lang="en-US" altLang="zh-CN" sz="2000" spc="300" dirty="0">
                <a:solidFill>
                  <a:srgbClr val="FF33CC"/>
                </a:solidFill>
                <a:latin typeface="+mn-lt"/>
                <a:cs typeface="Courier New" panose="02070309020205020404" pitchFamily="49" charset="0"/>
              </a:rPr>
              <a:t>send</a:t>
            </a:r>
            <a:r>
              <a:rPr lang="en-US" altLang="zh-CN" sz="2000" spc="300" dirty="0" smtClean="0">
                <a:solidFill>
                  <a:schemeClr val="bg1"/>
                </a:solidFill>
                <a:latin typeface="+mn-lt"/>
                <a:cs typeface="Courier New" panose="02070309020205020404" pitchFamily="49" charset="0"/>
              </a:rPr>
              <a:t>']))</a:t>
            </a:r>
            <a:endParaRPr lang="zh-CN" altLang="en-US" sz="2000" spc="300" dirty="0">
              <a:solidFill>
                <a:schemeClr val="bg1"/>
              </a:solidFill>
              <a:latin typeface="+mn-lt"/>
              <a:cs typeface="Courier New" panose="02070309020205020404" pitchFamily="49" charset="0"/>
            </a:endParaRPr>
          </a:p>
          <a:p>
            <a:pPr>
              <a:lnSpc>
                <a:spcPts val="2700"/>
              </a:lnSpc>
              <a:spcAft>
                <a:spcPts val="0"/>
              </a:spcAft>
            </a:pPr>
            <a:r>
              <a:rPr lang="zh-CN" altLang="en-US" sz="2000" spc="300" dirty="0" smtClean="0">
                <a:solidFill>
                  <a:schemeClr val="bg1"/>
                </a:solidFill>
                <a:latin typeface="+mn-lt"/>
                <a:cs typeface="Courier New" panose="02070309020205020404" pitchFamily="49" charset="0"/>
              </a:rPr>
              <a:t> </a:t>
            </a:r>
            <a:r>
              <a:rPr lang="en-US" altLang="zh-CN" sz="2000" spc="300" dirty="0" smtClean="0">
                <a:solidFill>
                  <a:srgbClr val="00B0F0"/>
                </a:solidFill>
                <a:latin typeface="+mn-lt"/>
                <a:cs typeface="Courier New" panose="02070309020205020404" pitchFamily="49" charset="0"/>
              </a:rPr>
              <a:t>{</a:t>
            </a:r>
          </a:p>
          <a:p>
            <a:pPr>
              <a:lnSpc>
                <a:spcPts val="2700"/>
              </a:lnSpc>
              <a:spcAft>
                <a:spcPts val="0"/>
              </a:spcAft>
            </a:pPr>
            <a:r>
              <a:rPr lang="en-US" altLang="zh-CN" sz="2000" spc="300" dirty="0">
                <a:solidFill>
                  <a:schemeClr val="bg1"/>
                </a:solidFill>
                <a:latin typeface="+mn-lt"/>
                <a:cs typeface="Courier New" panose="02070309020205020404" pitchFamily="49" charset="0"/>
              </a:rPr>
              <a:t> </a:t>
            </a:r>
            <a:r>
              <a:rPr lang="en-US" altLang="zh-CN" sz="2000" spc="300" dirty="0" smtClean="0">
                <a:solidFill>
                  <a:schemeClr val="bg1"/>
                </a:solidFill>
                <a:latin typeface="+mn-lt"/>
                <a:cs typeface="Courier New" panose="02070309020205020404" pitchFamily="49" charset="0"/>
              </a:rPr>
              <a:t>   </a:t>
            </a:r>
            <a:r>
              <a:rPr lang="en-US" altLang="zh-CN" sz="2000" spc="300" dirty="0" smtClean="0">
                <a:solidFill>
                  <a:srgbClr val="FF33CC"/>
                </a:solidFill>
                <a:latin typeface="+mn-lt"/>
                <a:cs typeface="Courier New" panose="02070309020205020404" pitchFamily="49" charset="0"/>
              </a:rPr>
              <a:t>$</a:t>
            </a:r>
            <a:r>
              <a:rPr lang="en-US" altLang="zh-CN" sz="2000" spc="300" dirty="0" err="1">
                <a:solidFill>
                  <a:srgbClr val="FF33CC"/>
                </a:solidFill>
                <a:latin typeface="+mn-lt"/>
                <a:cs typeface="Courier New" panose="02070309020205020404" pitchFamily="49" charset="0"/>
              </a:rPr>
              <a:t>uname</a:t>
            </a:r>
            <a:r>
              <a:rPr lang="en-US" altLang="zh-CN" sz="2000" spc="300" dirty="0">
                <a:solidFill>
                  <a:schemeClr val="bg1"/>
                </a:solidFill>
                <a:latin typeface="+mn-lt"/>
                <a:cs typeface="Courier New" panose="02070309020205020404" pitchFamily="49" charset="0"/>
              </a:rPr>
              <a:t>=</a:t>
            </a:r>
            <a:r>
              <a:rPr lang="en-US" altLang="zh-CN" sz="2000" spc="300" dirty="0">
                <a:solidFill>
                  <a:srgbClr val="FFFF00"/>
                </a:solidFill>
                <a:latin typeface="+mn-lt"/>
                <a:cs typeface="Courier New" panose="02070309020205020404" pitchFamily="49" charset="0"/>
              </a:rPr>
              <a:t>$_POST</a:t>
            </a:r>
            <a:r>
              <a:rPr lang="en-US" altLang="zh-CN" sz="2000" spc="300" dirty="0">
                <a:solidFill>
                  <a:schemeClr val="bg1"/>
                </a:solidFill>
                <a:latin typeface="+mn-lt"/>
                <a:cs typeface="Courier New" panose="02070309020205020404" pitchFamily="49" charset="0"/>
              </a:rPr>
              <a:t>['</a:t>
            </a:r>
            <a:r>
              <a:rPr lang="en-US" altLang="zh-CN" sz="2000" spc="300" dirty="0" err="1">
                <a:solidFill>
                  <a:srgbClr val="FF33CC"/>
                </a:solidFill>
                <a:latin typeface="+mn-lt"/>
                <a:cs typeface="Courier New" panose="02070309020205020404" pitchFamily="49" charset="0"/>
              </a:rPr>
              <a:t>u_id</a:t>
            </a:r>
            <a:r>
              <a:rPr lang="en-US" altLang="zh-CN" sz="2000" spc="300" dirty="0" smtClean="0">
                <a:solidFill>
                  <a:schemeClr val="bg1"/>
                </a:solidFill>
                <a:latin typeface="+mn-lt"/>
                <a:cs typeface="Courier New" panose="02070309020205020404" pitchFamily="49" charset="0"/>
              </a:rPr>
              <a:t>'];     //</a:t>
            </a:r>
            <a:r>
              <a:rPr lang="zh-CN" altLang="en-US" sz="2000" spc="300" dirty="0">
                <a:solidFill>
                  <a:schemeClr val="bg1"/>
                </a:solidFill>
                <a:latin typeface="+mn-lt"/>
                <a:cs typeface="Courier New" panose="02070309020205020404" pitchFamily="49" charset="0"/>
              </a:rPr>
              <a:t>获取账号</a:t>
            </a:r>
          </a:p>
          <a:p>
            <a:pPr>
              <a:lnSpc>
                <a:spcPts val="2700"/>
              </a:lnSpc>
              <a:spcAft>
                <a:spcPts val="0"/>
              </a:spcAft>
            </a:pPr>
            <a:r>
              <a:rPr lang="en-US" altLang="zh-CN" sz="2000" spc="300" dirty="0" smtClean="0">
                <a:solidFill>
                  <a:schemeClr val="bg1"/>
                </a:solidFill>
                <a:latin typeface="+mn-lt"/>
                <a:cs typeface="Courier New" panose="02070309020205020404" pitchFamily="49" charset="0"/>
              </a:rPr>
              <a:t>    </a:t>
            </a:r>
            <a:r>
              <a:rPr lang="en-US" altLang="zh-CN" sz="2000" spc="300" dirty="0" smtClean="0">
                <a:solidFill>
                  <a:srgbClr val="FF33CC"/>
                </a:solidFill>
                <a:latin typeface="+mn-lt"/>
                <a:cs typeface="Courier New" panose="02070309020205020404" pitchFamily="49" charset="0"/>
              </a:rPr>
              <a:t>$</a:t>
            </a:r>
            <a:r>
              <a:rPr lang="en-US" altLang="zh-CN" sz="2000" spc="300" dirty="0" err="1">
                <a:solidFill>
                  <a:srgbClr val="FF33CC"/>
                </a:solidFill>
                <a:latin typeface="+mn-lt"/>
                <a:cs typeface="Courier New" panose="02070309020205020404" pitchFamily="49" charset="0"/>
              </a:rPr>
              <a:t>upass</a:t>
            </a:r>
            <a:r>
              <a:rPr lang="en-US" altLang="zh-CN" sz="2000" spc="300" dirty="0">
                <a:solidFill>
                  <a:schemeClr val="bg1"/>
                </a:solidFill>
                <a:latin typeface="+mn-lt"/>
                <a:cs typeface="Courier New" panose="02070309020205020404" pitchFamily="49" charset="0"/>
              </a:rPr>
              <a:t>=</a:t>
            </a:r>
            <a:r>
              <a:rPr lang="en-US" altLang="zh-CN" sz="2000" spc="300" dirty="0">
                <a:solidFill>
                  <a:srgbClr val="FFFF00"/>
                </a:solidFill>
                <a:latin typeface="+mn-lt"/>
                <a:cs typeface="Courier New" panose="02070309020205020404" pitchFamily="49" charset="0"/>
              </a:rPr>
              <a:t>$_POST</a:t>
            </a:r>
            <a:r>
              <a:rPr lang="en-US" altLang="zh-CN" sz="2000" spc="300" dirty="0">
                <a:solidFill>
                  <a:schemeClr val="bg1"/>
                </a:solidFill>
                <a:latin typeface="+mn-lt"/>
                <a:cs typeface="Courier New" panose="02070309020205020404" pitchFamily="49" charset="0"/>
              </a:rPr>
              <a:t>['</a:t>
            </a:r>
            <a:r>
              <a:rPr lang="en-US" altLang="zh-CN" sz="2000" spc="300" dirty="0" err="1">
                <a:solidFill>
                  <a:srgbClr val="FF33CC"/>
                </a:solidFill>
                <a:latin typeface="+mn-lt"/>
                <a:cs typeface="Courier New" panose="02070309020205020404" pitchFamily="49" charset="0"/>
              </a:rPr>
              <a:t>u_pass</a:t>
            </a:r>
            <a:r>
              <a:rPr lang="en-US" altLang="zh-CN" sz="2000" spc="300" dirty="0" smtClean="0">
                <a:solidFill>
                  <a:schemeClr val="bg1"/>
                </a:solidFill>
                <a:latin typeface="+mn-lt"/>
                <a:cs typeface="Courier New" panose="02070309020205020404" pitchFamily="49" charset="0"/>
              </a:rPr>
              <a:t>'];  //</a:t>
            </a:r>
            <a:r>
              <a:rPr lang="zh-CN" altLang="en-US" sz="2000" spc="300" dirty="0">
                <a:solidFill>
                  <a:schemeClr val="bg1"/>
                </a:solidFill>
                <a:latin typeface="+mn-lt"/>
                <a:cs typeface="Courier New" panose="02070309020205020404" pitchFamily="49" charset="0"/>
              </a:rPr>
              <a:t>获取密码</a:t>
            </a:r>
          </a:p>
          <a:p>
            <a:pPr>
              <a:lnSpc>
                <a:spcPts val="2700"/>
              </a:lnSpc>
              <a:spcAft>
                <a:spcPts val="0"/>
              </a:spcAft>
            </a:pPr>
            <a:r>
              <a:rPr lang="en-US" altLang="zh-CN" sz="2000" spc="300" dirty="0" smtClean="0">
                <a:solidFill>
                  <a:schemeClr val="bg1"/>
                </a:solidFill>
                <a:latin typeface="+mn-lt"/>
                <a:cs typeface="Courier New" panose="02070309020205020404" pitchFamily="49" charset="0"/>
              </a:rPr>
              <a:t>    </a:t>
            </a:r>
            <a:r>
              <a:rPr lang="en-US" altLang="zh-CN" sz="2000" spc="300" dirty="0" smtClean="0">
                <a:solidFill>
                  <a:srgbClr val="FF33CC"/>
                </a:solidFill>
                <a:latin typeface="+mn-lt"/>
                <a:cs typeface="Courier New" panose="02070309020205020404" pitchFamily="49" charset="0"/>
              </a:rPr>
              <a:t>$</a:t>
            </a:r>
            <a:r>
              <a:rPr lang="en-US" altLang="zh-CN" sz="2000" spc="300" dirty="0" err="1">
                <a:solidFill>
                  <a:srgbClr val="FF33CC"/>
                </a:solidFill>
                <a:latin typeface="+mn-lt"/>
                <a:cs typeface="Courier New" panose="02070309020205020404" pitchFamily="49" charset="0"/>
              </a:rPr>
              <a:t>udes</a:t>
            </a:r>
            <a:r>
              <a:rPr lang="en-US" altLang="zh-CN" sz="2000" spc="300" dirty="0">
                <a:solidFill>
                  <a:schemeClr val="bg1"/>
                </a:solidFill>
                <a:latin typeface="+mn-lt"/>
                <a:cs typeface="Courier New" panose="02070309020205020404" pitchFamily="49" charset="0"/>
              </a:rPr>
              <a:t>=</a:t>
            </a:r>
            <a:r>
              <a:rPr lang="en-US" altLang="zh-CN" sz="2000" spc="300" dirty="0">
                <a:solidFill>
                  <a:srgbClr val="FFFF00"/>
                </a:solidFill>
                <a:latin typeface="+mn-lt"/>
                <a:cs typeface="Courier New" panose="02070309020205020404" pitchFamily="49" charset="0"/>
              </a:rPr>
              <a:t>$_POST</a:t>
            </a:r>
            <a:r>
              <a:rPr lang="en-US" altLang="zh-CN" sz="2000" spc="300" dirty="0">
                <a:solidFill>
                  <a:schemeClr val="bg1"/>
                </a:solidFill>
                <a:latin typeface="+mn-lt"/>
                <a:cs typeface="Courier New" panose="02070309020205020404" pitchFamily="49" charset="0"/>
              </a:rPr>
              <a:t>['</a:t>
            </a:r>
            <a:r>
              <a:rPr lang="en-US" altLang="zh-CN" sz="2000" spc="300" dirty="0" err="1">
                <a:solidFill>
                  <a:srgbClr val="FF33CC"/>
                </a:solidFill>
                <a:latin typeface="+mn-lt"/>
                <a:cs typeface="Courier New" panose="02070309020205020404" pitchFamily="49" charset="0"/>
              </a:rPr>
              <a:t>u_about</a:t>
            </a:r>
            <a:r>
              <a:rPr lang="en-US" altLang="zh-CN" sz="2000" spc="300" dirty="0" smtClean="0">
                <a:solidFill>
                  <a:schemeClr val="bg1"/>
                </a:solidFill>
                <a:latin typeface="+mn-lt"/>
                <a:cs typeface="Courier New" panose="02070309020205020404" pitchFamily="49" charset="0"/>
              </a:rPr>
              <a:t>'];  //</a:t>
            </a:r>
            <a:r>
              <a:rPr lang="zh-CN" altLang="en-US" sz="2000" spc="300" dirty="0">
                <a:solidFill>
                  <a:schemeClr val="bg1"/>
                </a:solidFill>
                <a:latin typeface="+mn-lt"/>
                <a:cs typeface="Courier New" panose="02070309020205020404" pitchFamily="49" charset="0"/>
              </a:rPr>
              <a:t>获取描述</a:t>
            </a:r>
          </a:p>
          <a:p>
            <a:pPr>
              <a:lnSpc>
                <a:spcPts val="2700"/>
              </a:lnSpc>
              <a:spcAft>
                <a:spcPts val="0"/>
              </a:spcAft>
            </a:pPr>
            <a:r>
              <a:rPr lang="en-US" altLang="zh-CN" sz="2000" spc="300" dirty="0" smtClean="0">
                <a:solidFill>
                  <a:schemeClr val="bg1"/>
                </a:solidFill>
                <a:latin typeface="+mn-lt"/>
                <a:cs typeface="Courier New" panose="02070309020205020404" pitchFamily="49" charset="0"/>
              </a:rPr>
              <a:t>    echo </a:t>
            </a:r>
            <a:r>
              <a:rPr lang="en-US" altLang="zh-CN" sz="2000" spc="300" dirty="0">
                <a:solidFill>
                  <a:schemeClr val="bg1"/>
                </a:solidFill>
                <a:latin typeface="+mn-lt"/>
                <a:cs typeface="Courier New" panose="02070309020205020404" pitchFamily="49" charset="0"/>
              </a:rPr>
              <a:t>"</a:t>
            </a:r>
            <a:r>
              <a:rPr lang="zh-CN" altLang="en-US" sz="2000" spc="300" dirty="0">
                <a:solidFill>
                  <a:srgbClr val="FF0000"/>
                </a:solidFill>
                <a:latin typeface="+mn-lt"/>
                <a:cs typeface="Courier New" panose="02070309020205020404" pitchFamily="49" charset="0"/>
              </a:rPr>
              <a:t>你的账号：</a:t>
            </a:r>
            <a:r>
              <a:rPr lang="en-US" altLang="zh-CN" sz="2000" spc="300" dirty="0">
                <a:solidFill>
                  <a:schemeClr val="bg1"/>
                </a:solidFill>
                <a:latin typeface="+mn-lt"/>
                <a:cs typeface="Courier New" panose="02070309020205020404" pitchFamily="49" charset="0"/>
              </a:rPr>
              <a:t>".</a:t>
            </a:r>
            <a:r>
              <a:rPr lang="en-US" altLang="zh-CN" sz="2000" spc="300" dirty="0">
                <a:solidFill>
                  <a:srgbClr val="FF33CC"/>
                </a:solidFill>
                <a:latin typeface="+mn-lt"/>
                <a:cs typeface="Courier New" panose="02070309020205020404" pitchFamily="49" charset="0"/>
              </a:rPr>
              <a:t>$</a:t>
            </a:r>
            <a:r>
              <a:rPr lang="en-US" altLang="zh-CN" sz="2000" spc="300" dirty="0" err="1" smtClean="0">
                <a:solidFill>
                  <a:srgbClr val="FF33CC"/>
                </a:solidFill>
                <a:latin typeface="+mn-lt"/>
                <a:cs typeface="Courier New" panose="02070309020205020404" pitchFamily="49" charset="0"/>
              </a:rPr>
              <a:t>uname</a:t>
            </a:r>
            <a:r>
              <a:rPr lang="en-US" altLang="zh-CN" sz="2000" spc="300" dirty="0" smtClean="0">
                <a:solidFill>
                  <a:schemeClr val="bg1"/>
                </a:solidFill>
                <a:latin typeface="+mn-lt"/>
                <a:cs typeface="Courier New" panose="02070309020205020404" pitchFamily="49" charset="0"/>
              </a:rPr>
              <a:t>;</a:t>
            </a:r>
            <a:endParaRPr lang="en-US" altLang="zh-CN" sz="2000" spc="300" dirty="0">
              <a:solidFill>
                <a:schemeClr val="bg1"/>
              </a:solidFill>
              <a:latin typeface="+mn-lt"/>
              <a:cs typeface="Courier New" panose="02070309020205020404" pitchFamily="49" charset="0"/>
            </a:endParaRPr>
          </a:p>
          <a:p>
            <a:pPr>
              <a:lnSpc>
                <a:spcPts val="2700"/>
              </a:lnSpc>
              <a:spcAft>
                <a:spcPts val="0"/>
              </a:spcAft>
            </a:pPr>
            <a:r>
              <a:rPr lang="en-US" altLang="zh-CN" sz="2000" spc="300" dirty="0" smtClean="0">
                <a:solidFill>
                  <a:schemeClr val="bg1"/>
                </a:solidFill>
                <a:latin typeface="+mn-lt"/>
                <a:cs typeface="Courier New" panose="02070309020205020404" pitchFamily="49" charset="0"/>
              </a:rPr>
              <a:t>    echo </a:t>
            </a:r>
            <a:r>
              <a:rPr lang="en-US" altLang="zh-CN" sz="2000" spc="300" dirty="0">
                <a:solidFill>
                  <a:schemeClr val="bg1"/>
                </a:solidFill>
                <a:latin typeface="+mn-lt"/>
                <a:cs typeface="Courier New" panose="02070309020205020404" pitchFamily="49" charset="0"/>
              </a:rPr>
              <a:t>"</a:t>
            </a:r>
            <a:r>
              <a:rPr lang="zh-CN" altLang="en-US" sz="2000" spc="300" dirty="0">
                <a:solidFill>
                  <a:srgbClr val="FF0000"/>
                </a:solidFill>
                <a:latin typeface="+mn-lt"/>
                <a:cs typeface="Courier New" panose="02070309020205020404" pitchFamily="49" charset="0"/>
              </a:rPr>
              <a:t>你的密码：</a:t>
            </a:r>
            <a:r>
              <a:rPr lang="en-US" altLang="zh-CN" sz="2000" spc="300" dirty="0">
                <a:solidFill>
                  <a:schemeClr val="bg1"/>
                </a:solidFill>
                <a:latin typeface="+mn-lt"/>
                <a:cs typeface="Courier New" panose="02070309020205020404" pitchFamily="49" charset="0"/>
              </a:rPr>
              <a:t>".</a:t>
            </a:r>
            <a:r>
              <a:rPr lang="en-US" altLang="zh-CN" sz="2000" spc="300" dirty="0">
                <a:solidFill>
                  <a:srgbClr val="FF33CC"/>
                </a:solidFill>
                <a:latin typeface="+mn-lt"/>
                <a:cs typeface="Courier New" panose="02070309020205020404" pitchFamily="49" charset="0"/>
              </a:rPr>
              <a:t>$</a:t>
            </a:r>
            <a:r>
              <a:rPr lang="en-US" altLang="zh-CN" sz="2000" spc="300" dirty="0" err="1" smtClean="0">
                <a:solidFill>
                  <a:srgbClr val="FF33CC"/>
                </a:solidFill>
                <a:latin typeface="+mn-lt"/>
                <a:cs typeface="Courier New" panose="02070309020205020404" pitchFamily="49" charset="0"/>
              </a:rPr>
              <a:t>upass</a:t>
            </a:r>
            <a:r>
              <a:rPr lang="en-US" altLang="zh-CN" sz="2000" spc="300" dirty="0" smtClean="0">
                <a:solidFill>
                  <a:schemeClr val="bg1"/>
                </a:solidFill>
                <a:latin typeface="+mn-lt"/>
                <a:cs typeface="Courier New" panose="02070309020205020404" pitchFamily="49" charset="0"/>
              </a:rPr>
              <a:t>;</a:t>
            </a:r>
            <a:endParaRPr lang="en-US" altLang="zh-CN" sz="2000" spc="300" dirty="0">
              <a:solidFill>
                <a:schemeClr val="bg1"/>
              </a:solidFill>
              <a:latin typeface="+mn-lt"/>
              <a:cs typeface="Courier New" panose="02070309020205020404" pitchFamily="49" charset="0"/>
            </a:endParaRPr>
          </a:p>
          <a:p>
            <a:pPr>
              <a:lnSpc>
                <a:spcPts val="2700"/>
              </a:lnSpc>
              <a:spcAft>
                <a:spcPts val="0"/>
              </a:spcAft>
            </a:pPr>
            <a:r>
              <a:rPr lang="en-US" altLang="zh-CN" sz="2000" spc="300" dirty="0" smtClean="0">
                <a:solidFill>
                  <a:schemeClr val="bg1"/>
                </a:solidFill>
                <a:latin typeface="+mn-lt"/>
                <a:cs typeface="Courier New" panose="02070309020205020404" pitchFamily="49" charset="0"/>
              </a:rPr>
              <a:t>    echo </a:t>
            </a:r>
            <a:r>
              <a:rPr lang="en-US" altLang="zh-CN" sz="2000" spc="300" dirty="0">
                <a:solidFill>
                  <a:schemeClr val="bg1"/>
                </a:solidFill>
                <a:latin typeface="+mn-lt"/>
                <a:cs typeface="Courier New" panose="02070309020205020404" pitchFamily="49" charset="0"/>
              </a:rPr>
              <a:t>"</a:t>
            </a:r>
            <a:r>
              <a:rPr lang="zh-CN" altLang="en-US" sz="2000" spc="300" dirty="0">
                <a:solidFill>
                  <a:srgbClr val="FF0000"/>
                </a:solidFill>
                <a:latin typeface="+mn-lt"/>
                <a:cs typeface="Courier New" panose="02070309020205020404" pitchFamily="49" charset="0"/>
              </a:rPr>
              <a:t>你的描述：</a:t>
            </a:r>
            <a:r>
              <a:rPr lang="en-US" altLang="zh-CN" sz="2000" spc="300" dirty="0">
                <a:solidFill>
                  <a:schemeClr val="bg1"/>
                </a:solidFill>
                <a:latin typeface="+mn-lt"/>
                <a:cs typeface="Courier New" panose="02070309020205020404" pitchFamily="49" charset="0"/>
              </a:rPr>
              <a:t>".</a:t>
            </a:r>
            <a:r>
              <a:rPr lang="en-US" altLang="zh-CN" sz="2000" spc="300" dirty="0">
                <a:solidFill>
                  <a:srgbClr val="FF33CC"/>
                </a:solidFill>
                <a:latin typeface="+mn-lt"/>
                <a:cs typeface="Courier New" panose="02070309020205020404" pitchFamily="49" charset="0"/>
              </a:rPr>
              <a:t>$</a:t>
            </a:r>
            <a:r>
              <a:rPr lang="en-US" altLang="zh-CN" sz="2000" spc="300" dirty="0" err="1">
                <a:solidFill>
                  <a:srgbClr val="FF33CC"/>
                </a:solidFill>
                <a:latin typeface="+mn-lt"/>
                <a:cs typeface="Courier New" panose="02070309020205020404" pitchFamily="49" charset="0"/>
              </a:rPr>
              <a:t>udes</a:t>
            </a:r>
            <a:r>
              <a:rPr lang="en-US" altLang="zh-CN" sz="2000" spc="300" dirty="0">
                <a:solidFill>
                  <a:schemeClr val="bg1"/>
                </a:solidFill>
                <a:latin typeface="+mn-lt"/>
                <a:cs typeface="Courier New" panose="02070309020205020404" pitchFamily="49" charset="0"/>
              </a:rPr>
              <a:t>;</a:t>
            </a:r>
          </a:p>
          <a:p>
            <a:pPr>
              <a:lnSpc>
                <a:spcPts val="2700"/>
              </a:lnSpc>
              <a:spcAft>
                <a:spcPts val="0"/>
              </a:spcAft>
            </a:pPr>
            <a:r>
              <a:rPr lang="en-US" altLang="zh-CN" sz="2000" spc="300" dirty="0" smtClean="0">
                <a:solidFill>
                  <a:srgbClr val="00B0F0"/>
                </a:solidFill>
                <a:latin typeface="+mn-lt"/>
                <a:cs typeface="Courier New" panose="02070309020205020404" pitchFamily="49" charset="0"/>
              </a:rPr>
              <a:t>}</a:t>
            </a:r>
          </a:p>
          <a:p>
            <a:pPr>
              <a:lnSpc>
                <a:spcPts val="2700"/>
              </a:lnSpc>
              <a:spcAft>
                <a:spcPts val="0"/>
              </a:spcAft>
            </a:pPr>
            <a:r>
              <a:rPr lang="en-US" altLang="zh-CN" sz="2000" spc="300" dirty="0" smtClean="0">
                <a:solidFill>
                  <a:srgbClr val="FF0000"/>
                </a:solidFill>
                <a:latin typeface="+mn-lt"/>
                <a:cs typeface="Courier New" panose="02070309020205020404" pitchFamily="49" charset="0"/>
              </a:rPr>
              <a:t>?&gt;</a:t>
            </a:r>
            <a:endParaRPr lang="en-US" altLang="zh-CN" sz="2000" spc="300" dirty="0">
              <a:solidFill>
                <a:srgbClr val="FF0000"/>
              </a:solidFill>
              <a:latin typeface="+mn-lt"/>
              <a:cs typeface="Courier New" panose="02070309020205020404" pitchFamily="49" charset="0"/>
            </a:endParaRPr>
          </a:p>
        </p:txBody>
      </p:sp>
      <p:sp>
        <p:nvSpPr>
          <p:cNvPr id="10" name="矩形 9"/>
          <p:cNvSpPr/>
          <p:nvPr/>
        </p:nvSpPr>
        <p:spPr bwMode="auto">
          <a:xfrm>
            <a:off x="8599576" y="1526037"/>
            <a:ext cx="2647986" cy="427683"/>
          </a:xfrm>
          <a:prstGeom prst="rect">
            <a:avLst/>
          </a:prstGeom>
          <a:no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bg1">
                    <a:lumMod val="65000"/>
                  </a:schemeClr>
                </a:solidFill>
                <a:effectLst/>
                <a:latin typeface="黑体" panose="02010609060101010101" pitchFamily="49" charset="-122"/>
                <a:ea typeface="黑体" panose="02010609060101010101" pitchFamily="49" charset="-122"/>
              </a:rPr>
              <a:t>admin</a:t>
            </a:r>
            <a:endParaRPr kumimoji="0" lang="zh-CN" altLang="en-US" sz="2000" b="0" i="0" u="none" strike="noStrike" cap="none" normalizeH="0" baseline="0" dirty="0" smtClean="0">
              <a:ln>
                <a:noFill/>
              </a:ln>
              <a:solidFill>
                <a:schemeClr val="bg1">
                  <a:lumMod val="65000"/>
                </a:schemeClr>
              </a:solidFill>
              <a:effectLst/>
              <a:latin typeface="黑体" panose="02010609060101010101" pitchFamily="49" charset="-122"/>
              <a:ea typeface="黑体" panose="02010609060101010101" pitchFamily="49" charset="-122"/>
            </a:endParaRPr>
          </a:p>
        </p:txBody>
      </p:sp>
      <p:sp>
        <p:nvSpPr>
          <p:cNvPr id="11" name="矩形 10"/>
          <p:cNvSpPr/>
          <p:nvPr/>
        </p:nvSpPr>
        <p:spPr bwMode="auto">
          <a:xfrm>
            <a:off x="8599575" y="2193672"/>
            <a:ext cx="2647987" cy="468101"/>
          </a:xfrm>
          <a:prstGeom prst="rect">
            <a:avLst/>
          </a:prstGeom>
          <a:no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000" dirty="0" smtClean="0">
                <a:solidFill>
                  <a:schemeClr val="bg1">
                    <a:lumMod val="65000"/>
                  </a:schemeClr>
                </a:solidFill>
                <a:latin typeface="黑体" panose="02010609060101010101" pitchFamily="49" charset="-122"/>
                <a:ea typeface="黑体" panose="02010609060101010101" pitchFamily="49" charset="-122"/>
                <a:sym typeface="Wingdings" panose="05000000000000000000" pitchFamily="2" charset="2"/>
              </a:rPr>
              <a:t>123456</a:t>
            </a:r>
            <a:endParaRPr lang="zh-CN" altLang="en-US" sz="2000" dirty="0">
              <a:solidFill>
                <a:schemeClr val="bg1">
                  <a:lumMod val="65000"/>
                </a:schemeClr>
              </a:solidFill>
              <a:latin typeface="黑体" panose="02010609060101010101" pitchFamily="49" charset="-122"/>
              <a:ea typeface="黑体" panose="02010609060101010101" pitchFamily="49" charset="-122"/>
            </a:endParaRPr>
          </a:p>
        </p:txBody>
      </p:sp>
      <p:grpSp>
        <p:nvGrpSpPr>
          <p:cNvPr id="8" name="组合 7"/>
          <p:cNvGrpSpPr/>
          <p:nvPr/>
        </p:nvGrpSpPr>
        <p:grpSpPr>
          <a:xfrm>
            <a:off x="8599575" y="2860131"/>
            <a:ext cx="2647987" cy="886690"/>
            <a:chOff x="8200123" y="3214256"/>
            <a:chExt cx="2647987" cy="886690"/>
          </a:xfrm>
        </p:grpSpPr>
        <p:sp>
          <p:nvSpPr>
            <p:cNvPr id="4" name="矩形 3"/>
            <p:cNvSpPr/>
            <p:nvPr/>
          </p:nvSpPr>
          <p:spPr bwMode="auto">
            <a:xfrm>
              <a:off x="8200123" y="3214256"/>
              <a:ext cx="2647987" cy="886690"/>
            </a:xfrm>
            <a:prstGeom prst="rect">
              <a:avLst/>
            </a:prstGeom>
            <a:noFill/>
            <a:ln w="9525" cap="flat" cmpd="sng" algn="ctr">
              <a:solidFill>
                <a:schemeClr val="accent1">
                  <a:lumMod val="60000"/>
                  <a:lumOff val="40000"/>
                </a:schemeClr>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CN" altLang="en-US" sz="2000" dirty="0" smtClean="0">
                  <a:solidFill>
                    <a:schemeClr val="bg1">
                      <a:lumMod val="65000"/>
                    </a:schemeClr>
                  </a:solidFill>
                  <a:latin typeface="黑体" panose="02010609060101010101" pitchFamily="49" charset="-122"/>
                  <a:ea typeface="黑体" panose="02010609060101010101" pitchFamily="49" charset="-122"/>
                </a:rPr>
                <a:t>管理员身份</a:t>
              </a:r>
              <a:endParaRPr lang="en-US" altLang="zh-CN" sz="2000" dirty="0" smtClean="0">
                <a:solidFill>
                  <a:schemeClr val="bg1">
                    <a:lumMod val="65000"/>
                  </a:schemeClr>
                </a:solidFill>
                <a:latin typeface="黑体" panose="02010609060101010101" pitchFamily="49" charset="-122"/>
                <a:ea typeface="黑体" panose="02010609060101010101" pitchFamily="49" charset="-122"/>
              </a:endParaRPr>
            </a:p>
            <a:p>
              <a:r>
                <a:rPr lang="zh-CN" altLang="en-US" sz="2000" dirty="0" smtClean="0">
                  <a:solidFill>
                    <a:schemeClr val="bg1">
                      <a:lumMod val="65000"/>
                    </a:schemeClr>
                  </a:solidFill>
                  <a:latin typeface="黑体" panose="02010609060101010101" pitchFamily="49" charset="-122"/>
                  <a:ea typeface="黑体" panose="02010609060101010101" pitchFamily="49" charset="-122"/>
                </a:rPr>
                <a:t>拥有全部权限</a:t>
              </a:r>
              <a:endParaRPr lang="zh-CN" altLang="en-US" sz="2000" dirty="0">
                <a:solidFill>
                  <a:schemeClr val="bg1">
                    <a:lumMod val="65000"/>
                  </a:schemeClr>
                </a:solidFill>
                <a:latin typeface="黑体" panose="02010609060101010101" pitchFamily="49" charset="-122"/>
                <a:ea typeface="黑体" panose="02010609060101010101" pitchFamily="49" charset="-122"/>
              </a:endParaRPr>
            </a:p>
          </p:txBody>
        </p:sp>
        <p:sp>
          <p:nvSpPr>
            <p:cNvPr id="5" name="矩形 4"/>
            <p:cNvSpPr/>
            <p:nvPr/>
          </p:nvSpPr>
          <p:spPr bwMode="auto">
            <a:xfrm>
              <a:off x="10498937" y="3228110"/>
              <a:ext cx="349173" cy="872836"/>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6" name="矩形 5"/>
            <p:cNvSpPr/>
            <p:nvPr/>
          </p:nvSpPr>
          <p:spPr bwMode="auto">
            <a:xfrm>
              <a:off x="10498937" y="3228110"/>
              <a:ext cx="349173" cy="375844"/>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7" name="文本框 6"/>
          <p:cNvSpPr txBox="1"/>
          <p:nvPr/>
        </p:nvSpPr>
        <p:spPr>
          <a:xfrm>
            <a:off x="7771860" y="1526037"/>
            <a:ext cx="768159" cy="461665"/>
          </a:xfrm>
          <a:prstGeom prst="rect">
            <a:avLst/>
          </a:prstGeom>
          <a:noFill/>
        </p:spPr>
        <p:txBody>
          <a:bodyPr wrap="none" rtlCol="0">
            <a:spAutoFit/>
          </a:bodyPr>
          <a:lstStyle/>
          <a:p>
            <a:r>
              <a:rPr lang="en-US" altLang="zh-CN" sz="2400" dirty="0" err="1" smtClean="0">
                <a:solidFill>
                  <a:srgbClr val="0070C0"/>
                </a:solidFill>
              </a:rPr>
              <a:t>u_id</a:t>
            </a:r>
            <a:endParaRPr lang="zh-CN" altLang="en-US" sz="2400" dirty="0">
              <a:solidFill>
                <a:srgbClr val="0070C0"/>
              </a:solidFill>
            </a:endParaRPr>
          </a:p>
        </p:txBody>
      </p:sp>
      <p:sp>
        <p:nvSpPr>
          <p:cNvPr id="16" name="文本框 15"/>
          <p:cNvSpPr txBox="1"/>
          <p:nvPr/>
        </p:nvSpPr>
        <p:spPr>
          <a:xfrm>
            <a:off x="7421047" y="2200108"/>
            <a:ext cx="1178528" cy="461665"/>
          </a:xfrm>
          <a:prstGeom prst="rect">
            <a:avLst/>
          </a:prstGeom>
          <a:noFill/>
        </p:spPr>
        <p:txBody>
          <a:bodyPr wrap="none" rtlCol="0">
            <a:spAutoFit/>
          </a:bodyPr>
          <a:lstStyle/>
          <a:p>
            <a:r>
              <a:rPr lang="en-US" altLang="zh-CN" sz="2400" dirty="0" err="1" smtClean="0">
                <a:solidFill>
                  <a:srgbClr val="0070C0"/>
                </a:solidFill>
              </a:rPr>
              <a:t>u_pass</a:t>
            </a:r>
            <a:endParaRPr lang="zh-CN" altLang="en-US" sz="2400" dirty="0">
              <a:solidFill>
                <a:srgbClr val="0070C0"/>
              </a:solidFill>
            </a:endParaRPr>
          </a:p>
        </p:txBody>
      </p:sp>
      <p:sp>
        <p:nvSpPr>
          <p:cNvPr id="17" name="文本框 16"/>
          <p:cNvSpPr txBox="1"/>
          <p:nvPr/>
        </p:nvSpPr>
        <p:spPr>
          <a:xfrm>
            <a:off x="7241266" y="2845651"/>
            <a:ext cx="1298753" cy="461665"/>
          </a:xfrm>
          <a:prstGeom prst="rect">
            <a:avLst/>
          </a:prstGeom>
          <a:noFill/>
        </p:spPr>
        <p:txBody>
          <a:bodyPr wrap="none" rtlCol="0">
            <a:spAutoFit/>
          </a:bodyPr>
          <a:lstStyle/>
          <a:p>
            <a:r>
              <a:rPr lang="en-US" altLang="zh-CN" sz="2400" dirty="0" err="1" smtClean="0">
                <a:solidFill>
                  <a:srgbClr val="0070C0"/>
                </a:solidFill>
              </a:rPr>
              <a:t>u_about</a:t>
            </a:r>
            <a:endParaRPr lang="zh-CN" altLang="en-US" sz="2400" dirty="0">
              <a:solidFill>
                <a:srgbClr val="0070C0"/>
              </a:solidFill>
            </a:endParaRPr>
          </a:p>
        </p:txBody>
      </p:sp>
      <p:sp>
        <p:nvSpPr>
          <p:cNvPr id="9" name="矩形 8"/>
          <p:cNvSpPr/>
          <p:nvPr/>
        </p:nvSpPr>
        <p:spPr bwMode="auto">
          <a:xfrm>
            <a:off x="10252364" y="3948545"/>
            <a:ext cx="995198" cy="387928"/>
          </a:xfrm>
          <a:prstGeom prst="rect">
            <a:avLst/>
          </a:prstGeom>
          <a:solidFill>
            <a:schemeClr val="bg1">
              <a:lumMod val="65000"/>
            </a:schemeClr>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确定</a:t>
            </a:r>
          </a:p>
        </p:txBody>
      </p:sp>
      <p:sp>
        <p:nvSpPr>
          <p:cNvPr id="14" name="文本框 13"/>
          <p:cNvSpPr txBox="1"/>
          <p:nvPr/>
        </p:nvSpPr>
        <p:spPr>
          <a:xfrm>
            <a:off x="7231800" y="4831406"/>
            <a:ext cx="1111202" cy="400110"/>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sz="2000" dirty="0" smtClean="0"/>
              <a:t>$</a:t>
            </a:r>
            <a:r>
              <a:rPr lang="en-US" altLang="zh-CN" sz="2000" dirty="0" err="1" smtClean="0"/>
              <a:t>uname</a:t>
            </a:r>
            <a:endParaRPr lang="zh-CN" altLang="en-US" sz="2000" dirty="0"/>
          </a:p>
        </p:txBody>
      </p:sp>
      <p:sp>
        <p:nvSpPr>
          <p:cNvPr id="22" name="文本框 21"/>
          <p:cNvSpPr txBox="1"/>
          <p:nvPr/>
        </p:nvSpPr>
        <p:spPr>
          <a:xfrm>
            <a:off x="7241266" y="5440892"/>
            <a:ext cx="1101736"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ltLang="zh-CN" sz="2000" dirty="0" smtClean="0"/>
              <a:t>$</a:t>
            </a:r>
            <a:r>
              <a:rPr lang="en-US" altLang="zh-CN" sz="2000" dirty="0" err="1" smtClean="0"/>
              <a:t>upass</a:t>
            </a:r>
            <a:endParaRPr lang="zh-CN" altLang="en-US" sz="2000" dirty="0"/>
          </a:p>
        </p:txBody>
      </p:sp>
      <p:sp>
        <p:nvSpPr>
          <p:cNvPr id="23" name="文本框 22"/>
          <p:cNvSpPr txBox="1"/>
          <p:nvPr/>
        </p:nvSpPr>
        <p:spPr>
          <a:xfrm>
            <a:off x="7241266" y="6050378"/>
            <a:ext cx="1101736"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ltLang="zh-CN" sz="2000" dirty="0" smtClean="0"/>
              <a:t>$</a:t>
            </a:r>
            <a:r>
              <a:rPr lang="en-US" altLang="zh-CN" sz="2000" dirty="0" err="1" smtClean="0"/>
              <a:t>udes</a:t>
            </a:r>
            <a:endParaRPr lang="zh-CN" altLang="en-US" sz="2000" dirty="0"/>
          </a:p>
        </p:txBody>
      </p:sp>
      <p:sp>
        <p:nvSpPr>
          <p:cNvPr id="15" name="矩形 14"/>
          <p:cNvSpPr/>
          <p:nvPr/>
        </p:nvSpPr>
        <p:spPr bwMode="auto">
          <a:xfrm>
            <a:off x="8343002" y="4831406"/>
            <a:ext cx="3031580" cy="400110"/>
          </a:xfrm>
          <a:prstGeom prst="rect">
            <a:avLst/>
          </a:prstGeom>
          <a:noFill/>
          <a:ln w="9525" cap="flat" cmpd="sng" algn="ctr">
            <a:solidFill>
              <a:schemeClr val="accent6">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lumMod val="65000"/>
                    <a:lumOff val="35000"/>
                  </a:schemeClr>
                </a:solidFill>
                <a:effectLst/>
                <a:latin typeface="Arial" pitchFamily="34" charset="0"/>
                <a:ea typeface="宋体" pitchFamily="2" charset="-122"/>
              </a:rPr>
              <a:t>admin</a:t>
            </a:r>
            <a:endParaRPr kumimoji="0" lang="zh-CN" altLang="en-US" sz="2000" b="0" i="0" u="none" strike="noStrike" cap="none" normalizeH="0" baseline="0" dirty="0" smtClean="0">
              <a:ln>
                <a:noFill/>
              </a:ln>
              <a:solidFill>
                <a:schemeClr val="tx1">
                  <a:lumMod val="65000"/>
                  <a:lumOff val="35000"/>
                </a:schemeClr>
              </a:solidFill>
              <a:effectLst/>
              <a:latin typeface="Arial" pitchFamily="34" charset="0"/>
              <a:ea typeface="宋体" pitchFamily="2" charset="-122"/>
            </a:endParaRPr>
          </a:p>
        </p:txBody>
      </p:sp>
      <p:sp>
        <p:nvSpPr>
          <p:cNvPr id="25" name="矩形 24"/>
          <p:cNvSpPr/>
          <p:nvPr/>
        </p:nvSpPr>
        <p:spPr bwMode="auto">
          <a:xfrm>
            <a:off x="8351600" y="5440892"/>
            <a:ext cx="3022982" cy="400110"/>
          </a:xfrm>
          <a:prstGeom prst="rect">
            <a:avLst/>
          </a:prstGeom>
          <a:noFill/>
          <a:ln w="9525" cap="flat" cmpd="sng" algn="ctr">
            <a:solidFill>
              <a:schemeClr val="accent6">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lumMod val="65000"/>
                    <a:lumOff val="35000"/>
                  </a:schemeClr>
                </a:solidFill>
                <a:effectLst/>
                <a:latin typeface="Arial" pitchFamily="34" charset="0"/>
                <a:ea typeface="宋体" pitchFamily="2" charset="-122"/>
              </a:rPr>
              <a:t>123456</a:t>
            </a:r>
            <a:endParaRPr kumimoji="0" lang="zh-CN" altLang="en-US" sz="2000" b="0" i="0" u="none" strike="noStrike" cap="none" normalizeH="0" baseline="0" dirty="0" smtClean="0">
              <a:ln>
                <a:noFill/>
              </a:ln>
              <a:solidFill>
                <a:schemeClr val="tx1">
                  <a:lumMod val="65000"/>
                  <a:lumOff val="35000"/>
                </a:schemeClr>
              </a:solidFill>
              <a:effectLst/>
              <a:latin typeface="Arial" pitchFamily="34" charset="0"/>
              <a:ea typeface="宋体" pitchFamily="2" charset="-122"/>
            </a:endParaRPr>
          </a:p>
        </p:txBody>
      </p:sp>
      <p:sp>
        <p:nvSpPr>
          <p:cNvPr id="26" name="矩形 25"/>
          <p:cNvSpPr/>
          <p:nvPr/>
        </p:nvSpPr>
        <p:spPr bwMode="auto">
          <a:xfrm>
            <a:off x="8351600" y="6050378"/>
            <a:ext cx="3022982" cy="400110"/>
          </a:xfrm>
          <a:prstGeom prst="rect">
            <a:avLst/>
          </a:prstGeom>
          <a:noFill/>
          <a:ln w="9525" cap="flat" cmpd="sng" algn="ctr">
            <a:solidFill>
              <a:schemeClr val="accent6">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lumMod val="65000"/>
                    <a:lumOff val="35000"/>
                  </a:schemeClr>
                </a:solidFill>
                <a:effectLst/>
                <a:latin typeface="Arial" pitchFamily="34" charset="0"/>
                <a:ea typeface="宋体" pitchFamily="2" charset="-122"/>
              </a:rPr>
              <a:t>管理员身份拥有全部权限</a:t>
            </a:r>
          </a:p>
        </p:txBody>
      </p:sp>
    </p:spTree>
    <p:extLst>
      <p:ext uri="{BB962C8B-B14F-4D97-AF65-F5344CB8AC3E}">
        <p14:creationId xmlns:p14="http://schemas.microsoft.com/office/powerpoint/2010/main" val="1517508580"/>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iterate type="lt">
                                    <p:tmAbs val="100"/>
                                  </p:iterate>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901"/>
                            </p:stCondLst>
                            <p:childTnLst>
                              <p:par>
                                <p:cTn id="16" presetID="22" presetClass="entr" presetSubtype="8"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par>
                          <p:cTn id="19" fill="hold">
                            <p:stCondLst>
                              <p:cond delay="1401"/>
                            </p:stCondLst>
                            <p:childTnLst>
                              <p:par>
                                <p:cTn id="20" presetID="1" presetClass="entr" presetSubtype="0" fill="hold" grpId="0" nodeType="afterEffect">
                                  <p:stCondLst>
                                    <p:cond delay="0"/>
                                  </p:stCondLst>
                                  <p:iterate type="lt">
                                    <p:tmAbs val="100"/>
                                  </p:iterate>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1902"/>
                            </p:stCondLst>
                            <p:childTnLst>
                              <p:par>
                                <p:cTn id="23" presetID="22" presetClass="entr" presetSubtype="8"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par>
                          <p:cTn id="26" fill="hold">
                            <p:stCondLst>
                              <p:cond delay="2402"/>
                            </p:stCondLst>
                            <p:childTnLst>
                              <p:par>
                                <p:cTn id="27" presetID="22" presetClass="entr" presetSubtype="8"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902"/>
                            </p:stCondLst>
                            <p:childTnLst>
                              <p:par>
                                <p:cTn id="31" presetID="1"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par>
                          <p:cTn id="33" fill="hold">
                            <p:stCondLst>
                              <p:cond delay="2902"/>
                            </p:stCondLst>
                            <p:childTnLst>
                              <p:par>
                                <p:cTn id="34" presetID="26" presetClass="emph" presetSubtype="0" fill="hold" grpId="1" nodeType="afterEffect">
                                  <p:stCondLst>
                                    <p:cond delay="0"/>
                                  </p:stCondLst>
                                  <p:childTnLst>
                                    <p:animEffect transition="out" filter="fade">
                                      <p:cBhvr>
                                        <p:cTn id="35" dur="500" tmFilter="0, 0; .2, .5; .8, .5; 1, 0"/>
                                        <p:tgtEl>
                                          <p:spTgt spid="9"/>
                                        </p:tgtEl>
                                      </p:cBhvr>
                                    </p:animEffect>
                                    <p:animScale>
                                      <p:cBhvr>
                                        <p:cTn id="36" dur="250" autoRev="1" fill="hold"/>
                                        <p:tgtEl>
                                          <p:spTgt spid="9"/>
                                        </p:tgtEl>
                                      </p:cBhvr>
                                      <p:by x="105000" y="105000"/>
                                    </p:animScale>
                                  </p:childTnLst>
                                </p:cTn>
                              </p:par>
                            </p:childTnLst>
                          </p:cTn>
                        </p:par>
                        <p:par>
                          <p:cTn id="37" fill="hold">
                            <p:stCondLst>
                              <p:cond delay="3402"/>
                            </p:stCondLst>
                            <p:childTnLst>
                              <p:par>
                                <p:cTn id="38" presetID="27" presetClass="emph" presetSubtype="0" fill="remove" grpId="2" nodeType="afterEffect">
                                  <p:stCondLst>
                                    <p:cond delay="0"/>
                                  </p:stCondLst>
                                  <p:childTnLst>
                                    <p:animClr clrSpc="rgb" dir="cw">
                                      <p:cBhvr override="childStyle">
                                        <p:cTn id="39" dur="250" autoRev="1" fill="remove"/>
                                        <p:tgtEl>
                                          <p:spTgt spid="9"/>
                                        </p:tgtEl>
                                        <p:attrNameLst>
                                          <p:attrName>style.color</p:attrName>
                                        </p:attrNameLst>
                                      </p:cBhvr>
                                      <p:to>
                                        <a:schemeClr val="bg1"/>
                                      </p:to>
                                    </p:animClr>
                                    <p:animClr clrSpc="rgb" dir="cw">
                                      <p:cBhvr>
                                        <p:cTn id="40" dur="250" autoRev="1" fill="remove"/>
                                        <p:tgtEl>
                                          <p:spTgt spid="9"/>
                                        </p:tgtEl>
                                        <p:attrNameLst>
                                          <p:attrName>fillcolor</p:attrName>
                                        </p:attrNameLst>
                                      </p:cBhvr>
                                      <p:to>
                                        <a:schemeClr val="bg1"/>
                                      </p:to>
                                    </p:animClr>
                                    <p:set>
                                      <p:cBhvr>
                                        <p:cTn id="41" dur="250" autoRev="1" fill="remove"/>
                                        <p:tgtEl>
                                          <p:spTgt spid="9"/>
                                        </p:tgtEl>
                                        <p:attrNameLst>
                                          <p:attrName>fill.type</p:attrName>
                                        </p:attrNameLst>
                                      </p:cBhvr>
                                      <p:to>
                                        <p:strVal val="solid"/>
                                      </p:to>
                                    </p:set>
                                    <p:set>
                                      <p:cBhvr>
                                        <p:cTn id="42" dur="250" autoRev="1" fill="remove"/>
                                        <p:tgtEl>
                                          <p:spTgt spid="9"/>
                                        </p:tgtEl>
                                        <p:attrNameLst>
                                          <p:attrName>fill.on</p:attrName>
                                        </p:attrNameLst>
                                      </p:cBhvr>
                                      <p:to>
                                        <p:strVal val="true"/>
                                      </p:to>
                                    </p:set>
                                  </p:childTnLst>
                                </p:cTn>
                              </p:par>
                            </p:childTnLst>
                          </p:cTn>
                        </p:par>
                        <p:par>
                          <p:cTn id="43" fill="hold">
                            <p:stCondLst>
                              <p:cond delay="3902"/>
                            </p:stCondLst>
                            <p:childTnLst>
                              <p:par>
                                <p:cTn id="44" presetID="22" presetClass="entr" presetSubtype="8"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par>
                          <p:cTn id="47" fill="hold">
                            <p:stCondLst>
                              <p:cond delay="4402"/>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4902"/>
                            </p:stCondLst>
                            <p:childTnLst>
                              <p:par>
                                <p:cTn id="52" presetID="22" presetClass="entr" presetSubtype="8" fill="hold" grpId="0"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500"/>
                                        <p:tgtEl>
                                          <p:spTgt spid="22"/>
                                        </p:tgtEl>
                                      </p:cBhvr>
                                    </p:animEffect>
                                  </p:childTnLst>
                                </p:cTn>
                              </p:par>
                            </p:childTnLst>
                          </p:cTn>
                        </p:par>
                        <p:par>
                          <p:cTn id="55" fill="hold">
                            <p:stCondLst>
                              <p:cond delay="5402"/>
                            </p:stCondLst>
                            <p:childTnLst>
                              <p:par>
                                <p:cTn id="56" presetID="22" presetClass="entr" presetSubtype="8"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left)">
                                      <p:cBhvr>
                                        <p:cTn id="58" dur="500"/>
                                        <p:tgtEl>
                                          <p:spTgt spid="25"/>
                                        </p:tgtEl>
                                      </p:cBhvr>
                                    </p:animEffect>
                                  </p:childTnLst>
                                </p:cTn>
                              </p:par>
                            </p:childTnLst>
                          </p:cTn>
                        </p:par>
                        <p:par>
                          <p:cTn id="59" fill="hold">
                            <p:stCondLst>
                              <p:cond delay="5902"/>
                            </p:stCondLst>
                            <p:childTnLst>
                              <p:par>
                                <p:cTn id="60" presetID="22" presetClass="entr" presetSubtype="8"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par>
                          <p:cTn id="63" fill="hold">
                            <p:stCondLst>
                              <p:cond delay="6402"/>
                            </p:stCondLst>
                            <p:childTnLst>
                              <p:par>
                                <p:cTn id="64" presetID="22" presetClass="entr" presetSubtype="8"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1" grpId="0" animBg="1"/>
      <p:bldP spid="7" grpId="0"/>
      <p:bldP spid="16" grpId="0"/>
      <p:bldP spid="17" grpId="0"/>
      <p:bldP spid="9" grpId="0" animBg="1"/>
      <p:bldP spid="9" grpId="1" animBg="1"/>
      <p:bldP spid="9" grpId="2" animBg="1"/>
      <p:bldP spid="14" grpId="0" animBg="1"/>
      <p:bldP spid="22" grpId="0" animBg="1"/>
      <p:bldP spid="23" grpId="0" animBg="1"/>
      <p:bldP spid="15"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矩形 33"/>
          <p:cNvSpPr>
            <a:spLocks noChangeArrowheads="1"/>
          </p:cNvSpPr>
          <p:nvPr/>
        </p:nvSpPr>
        <p:spPr bwMode="auto">
          <a:xfrm>
            <a:off x="368699" y="1279542"/>
            <a:ext cx="568736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400" dirty="0">
                <a:latin typeface="宋体" panose="02010600030101010101" pitchFamily="2" charset="-122"/>
              </a:rPr>
              <a:t>也可将表</a:t>
            </a:r>
            <a:r>
              <a:rPr lang="zh-CN" altLang="en-US" sz="2400" dirty="0" smtClean="0">
                <a:latin typeface="宋体" panose="02010600030101010101" pitchFamily="2" charset="-122"/>
              </a:rPr>
              <a:t>单的</a:t>
            </a:r>
            <a:r>
              <a:rPr lang="en-US" altLang="zh-CN" sz="2400" dirty="0" smtClean="0">
                <a:latin typeface="宋体" panose="02010600030101010101" pitchFamily="2" charset="-122"/>
              </a:rPr>
              <a:t>HTML</a:t>
            </a:r>
            <a:r>
              <a:rPr lang="zh-CN" altLang="en-US" sz="2400" dirty="0" smtClean="0">
                <a:latin typeface="宋体" panose="02010600030101010101" pitchFamily="2" charset="-122"/>
              </a:rPr>
              <a:t>代码与</a:t>
            </a:r>
            <a:r>
              <a:rPr lang="zh-CN" altLang="en-US" sz="2400" dirty="0">
                <a:latin typeface="宋体" panose="02010600030101010101" pitchFamily="2" charset="-122"/>
              </a:rPr>
              <a:t>表单数据的处理程序分别写到两个文件中，通过表单的</a:t>
            </a:r>
            <a:r>
              <a:rPr lang="en-US" altLang="zh-CN" sz="2400" dirty="0">
                <a:latin typeface="宋体" panose="02010600030101010101" pitchFamily="2" charset="-122"/>
              </a:rPr>
              <a:t>action</a:t>
            </a:r>
            <a:r>
              <a:rPr lang="zh-CN" altLang="en-US" sz="2400" dirty="0">
                <a:latin typeface="宋体" panose="02010600030101010101" pitchFamily="2" charset="-122"/>
              </a:rPr>
              <a:t>属性指定表单数据的处理</a:t>
            </a:r>
            <a:r>
              <a:rPr lang="zh-CN" altLang="en-US" sz="2400" dirty="0" smtClean="0">
                <a:latin typeface="宋体" panose="02010600030101010101" pitchFamily="2" charset="-122"/>
              </a:rPr>
              <a:t>文件。</a:t>
            </a:r>
            <a:endParaRPr lang="en-US" altLang="zh-CN" sz="2400" dirty="0" smtClean="0">
              <a:latin typeface="宋体" panose="02010600030101010101" pitchFamily="2" charset="-122"/>
            </a:endParaRPr>
          </a:p>
          <a:p>
            <a:pPr algn="just" eaLnBrk="1" hangingPunct="1">
              <a:lnSpc>
                <a:spcPct val="150000"/>
              </a:lnSpc>
            </a:pPr>
            <a:r>
              <a:rPr lang="zh-CN" altLang="en-US" sz="2400" dirty="0" smtClean="0">
                <a:latin typeface="宋体" panose="02010600030101010101" pitchFamily="2" charset="-122"/>
              </a:rPr>
              <a:t>注：</a:t>
            </a:r>
            <a:r>
              <a:rPr lang="en-US" altLang="zh-CN" sz="2400" dirty="0" smtClean="0">
                <a:latin typeface="宋体" panose="02010600030101010101" pitchFamily="2" charset="-122"/>
              </a:rPr>
              <a:t>action</a:t>
            </a:r>
            <a:r>
              <a:rPr lang="zh-CN" altLang="en-US" sz="2400" dirty="0" smtClean="0">
                <a:latin typeface="宋体" panose="02010600030101010101" pitchFamily="2" charset="-122"/>
              </a:rPr>
              <a:t>属性相当于一个链接属性，表示表单的数据提交给哪一个文件。</a:t>
            </a:r>
            <a:endParaRPr lang="zh-CN" altLang="en-US" sz="2400" dirty="0">
              <a:latin typeface="宋体" panose="02010600030101010101" pitchFamily="2" charset="-122"/>
            </a:endParaRP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9.1.1</a:t>
            </a:r>
            <a:r>
              <a:rPr lang="zh-CN" altLang="en-US" sz="2400" b="1" dirty="0" smtClean="0">
                <a:solidFill>
                  <a:schemeClr val="bg1"/>
                </a:solidFill>
                <a:latin typeface="黑体" panose="02010609060101010101" pitchFamily="49" charset="-122"/>
                <a:ea typeface="黑体" panose="02010609060101010101" pitchFamily="49" charset="-122"/>
              </a:rPr>
              <a:t>、获取表单控件的值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3" name="折角形 2"/>
          <p:cNvSpPr/>
          <p:nvPr/>
        </p:nvSpPr>
        <p:spPr bwMode="auto">
          <a:xfrm>
            <a:off x="6996545" y="1618439"/>
            <a:ext cx="1205345" cy="1720505"/>
          </a:xfrm>
          <a:prstGeom prst="foldedCorner">
            <a:avLst>
              <a:gd name="adj" fmla="val 25862"/>
            </a:avLst>
          </a:prstGeom>
          <a:gradFill flip="none" rotWithShape="1">
            <a:gsLst>
              <a:gs pos="0">
                <a:schemeClr val="tx2">
                  <a:lumMod val="60000"/>
                  <a:lumOff val="40000"/>
                </a:schemeClr>
              </a:gs>
              <a:gs pos="50000">
                <a:srgbClr val="00B0F0"/>
              </a:gs>
              <a:gs pos="100000">
                <a:schemeClr val="accent1">
                  <a:tint val="23500"/>
                  <a:satMod val="160000"/>
                </a:schemeClr>
              </a:gs>
            </a:gsLst>
            <a:lin ang="135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2">
                    <a:lumMod val="75000"/>
                  </a:schemeClr>
                </a:solidFill>
                <a:effectLst/>
                <a:latin typeface="Arial" pitchFamily="34" charset="0"/>
                <a:ea typeface="宋体" pitchFamily="2" charset="-122"/>
              </a:rPr>
              <a:t>&lt;html&gt;</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2000" dirty="0" smtClean="0">
                <a:solidFill>
                  <a:schemeClr val="bg1"/>
                </a:solidFill>
              </a:rPr>
              <a:t>&lt;form&gt;</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2000" dirty="0">
                <a:solidFill>
                  <a:srgbClr val="002060"/>
                </a:solidFill>
              </a:rPr>
              <a:t>……</a:t>
            </a:r>
            <a:endParaRPr lang="en-US" altLang="zh-CN" sz="2000" dirty="0" smtClean="0">
              <a:solidFill>
                <a:srgbClr val="002060"/>
              </a:solidFill>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2000" dirty="0" smtClean="0">
                <a:solidFill>
                  <a:schemeClr val="bg1"/>
                </a:solidFill>
              </a:rPr>
              <a:t>&lt;/form&gt;</a:t>
            </a:r>
            <a:endParaRPr lang="en-US" altLang="zh-CN" sz="2000" dirty="0">
              <a:solidFill>
                <a:schemeClr val="bg1"/>
              </a:solidFill>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2">
                    <a:lumMod val="75000"/>
                  </a:schemeClr>
                </a:solidFill>
                <a:effectLst/>
                <a:latin typeface="Arial" pitchFamily="34" charset="0"/>
                <a:ea typeface="宋体" pitchFamily="2" charset="-122"/>
              </a:rPr>
              <a:t>&lt;/html&gt;</a:t>
            </a:r>
            <a:endPar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endParaRPr>
          </a:p>
        </p:txBody>
      </p:sp>
      <p:sp>
        <p:nvSpPr>
          <p:cNvPr id="10" name="折角形 9"/>
          <p:cNvSpPr/>
          <p:nvPr/>
        </p:nvSpPr>
        <p:spPr bwMode="auto">
          <a:xfrm>
            <a:off x="6996545" y="4943531"/>
            <a:ext cx="1205345" cy="1524000"/>
          </a:xfrm>
          <a:prstGeom prst="foldedCorner">
            <a:avLst>
              <a:gd name="adj" fmla="val 25862"/>
            </a:avLst>
          </a:prstGeom>
          <a:gradFill flip="none" rotWithShape="1">
            <a:gsLst>
              <a:gs pos="100000">
                <a:srgbClr val="B8E08C"/>
              </a:gs>
              <a:gs pos="0">
                <a:srgbClr val="006600"/>
              </a:gs>
            </a:gsLst>
            <a:lin ang="135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rgbClr val="FF0000"/>
                </a:solidFill>
                <a:effectLst/>
                <a:latin typeface="Arial" pitchFamily="34" charset="0"/>
                <a:ea typeface="宋体" pitchFamily="2" charset="-122"/>
              </a:rPr>
              <a:t>&lt;?</a:t>
            </a:r>
            <a:r>
              <a:rPr kumimoji="0" lang="en-US" altLang="zh-CN" sz="2000" b="0" i="0" u="none" strike="noStrike" cap="none" normalizeH="0" baseline="0" dirty="0" err="1" smtClean="0">
                <a:ln>
                  <a:noFill/>
                </a:ln>
                <a:solidFill>
                  <a:srgbClr val="FF0000"/>
                </a:solidFill>
                <a:effectLst/>
                <a:latin typeface="Arial" pitchFamily="34" charset="0"/>
                <a:ea typeface="宋体" pitchFamily="2" charset="-122"/>
              </a:rPr>
              <a:t>php</a:t>
            </a:r>
            <a:endParaRPr kumimoji="0" lang="en-US" altLang="zh-CN" sz="2000" b="0" i="0" u="none" strike="noStrike" cap="none" normalizeH="0" baseline="0" dirty="0" smtClean="0">
              <a:ln>
                <a:noFill/>
              </a:ln>
              <a:solidFill>
                <a:srgbClr val="FF0000"/>
              </a:solidFill>
              <a:effectLst/>
              <a:latin typeface="Arial"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effectLst/>
                <a:latin typeface="Arial" pitchFamily="34" charset="0"/>
                <a:ea typeface="宋体" pitchFamily="2" charset="-122"/>
              </a:rPr>
              <a:t>……</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2000" dirty="0" smtClean="0">
                <a:solidFill>
                  <a:srgbClr val="FF0000"/>
                </a:solidFill>
              </a:rPr>
              <a:t>?&gt;</a:t>
            </a:r>
            <a:endParaRPr kumimoji="0" lang="zh-CN" altLang="en-US" sz="2000" b="0" i="0" u="none" strike="noStrike" cap="none" normalizeH="0" baseline="0" dirty="0" smtClean="0">
              <a:ln>
                <a:noFill/>
              </a:ln>
              <a:solidFill>
                <a:srgbClr val="FF0000"/>
              </a:solidFill>
              <a:effectLst/>
            </a:endParaRPr>
          </a:p>
        </p:txBody>
      </p:sp>
      <p:grpSp>
        <p:nvGrpSpPr>
          <p:cNvPr id="6" name="组合 5"/>
          <p:cNvGrpSpPr/>
          <p:nvPr/>
        </p:nvGrpSpPr>
        <p:grpSpPr>
          <a:xfrm>
            <a:off x="9279670" y="1567760"/>
            <a:ext cx="2327563" cy="1444403"/>
            <a:chOff x="9462655" y="1618439"/>
            <a:chExt cx="2327563" cy="1444403"/>
          </a:xfrm>
        </p:grpSpPr>
        <p:sp>
          <p:nvSpPr>
            <p:cNvPr id="4" name="矩形 3"/>
            <p:cNvSpPr/>
            <p:nvPr/>
          </p:nvSpPr>
          <p:spPr bwMode="auto">
            <a:xfrm>
              <a:off x="9462655" y="1618439"/>
              <a:ext cx="2327563" cy="1444403"/>
            </a:xfrm>
            <a:prstGeom prst="rect">
              <a:avLst/>
            </a:prstGeom>
            <a:noFill/>
            <a:ln w="9525" cap="flat" cmpd="sng" algn="ctr">
              <a:solidFill>
                <a:srgbClr val="FF0000"/>
              </a:solidFill>
              <a:prstDash val="lg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2" name="矩形 11"/>
            <p:cNvSpPr/>
            <p:nvPr/>
          </p:nvSpPr>
          <p:spPr bwMode="auto">
            <a:xfrm>
              <a:off x="9594637" y="1761696"/>
              <a:ext cx="2057036" cy="267381"/>
            </a:xfrm>
            <a:prstGeom prst="rect">
              <a:avLst/>
            </a:prstGeom>
            <a:no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000" b="0" i="0" u="none" strike="noStrike" cap="none" normalizeH="0" baseline="0" dirty="0" smtClean="0">
                  <a:ln>
                    <a:noFill/>
                  </a:ln>
                  <a:solidFill>
                    <a:schemeClr val="bg1">
                      <a:lumMod val="65000"/>
                    </a:schemeClr>
                  </a:solidFill>
                  <a:effectLst/>
                  <a:latin typeface="黑体" panose="02010609060101010101" pitchFamily="49" charset="-122"/>
                  <a:ea typeface="黑体" panose="02010609060101010101" pitchFamily="49" charset="-122"/>
                </a:rPr>
                <a:t>文本框</a:t>
              </a:r>
            </a:p>
          </p:txBody>
        </p:sp>
        <p:sp>
          <p:nvSpPr>
            <p:cNvPr id="13" name="矩形 12"/>
            <p:cNvSpPr/>
            <p:nvPr/>
          </p:nvSpPr>
          <p:spPr bwMode="auto">
            <a:xfrm>
              <a:off x="9594637" y="2171940"/>
              <a:ext cx="2057036" cy="252605"/>
            </a:xfrm>
            <a:prstGeom prst="rect">
              <a:avLst/>
            </a:prstGeom>
            <a:no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en-US" sz="800" dirty="0" smtClean="0">
                  <a:solidFill>
                    <a:schemeClr val="bg1">
                      <a:lumMod val="65000"/>
                    </a:schemeClr>
                  </a:solidFill>
                  <a:latin typeface="黑体" panose="02010609060101010101" pitchFamily="49" charset="-122"/>
                  <a:ea typeface="黑体" panose="02010609060101010101" pitchFamily="49" charset="-122"/>
                  <a:sym typeface="Wingdings" panose="05000000000000000000" pitchFamily="2" charset="2"/>
                </a:rPr>
                <a:t></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grpSp>
          <p:nvGrpSpPr>
            <p:cNvPr id="5" name="组合 4"/>
            <p:cNvGrpSpPr/>
            <p:nvPr/>
          </p:nvGrpSpPr>
          <p:grpSpPr>
            <a:xfrm>
              <a:off x="9708530" y="2530703"/>
              <a:ext cx="180000" cy="180000"/>
              <a:chOff x="7598934" y="3594622"/>
              <a:chExt cx="180000" cy="180000"/>
            </a:xfrm>
          </p:grpSpPr>
          <p:sp>
            <p:nvSpPr>
              <p:cNvPr id="14" name="椭圆 13"/>
              <p:cNvSpPr/>
              <p:nvPr/>
            </p:nvSpPr>
            <p:spPr bwMode="auto">
              <a:xfrm>
                <a:off x="7598934" y="3594622"/>
                <a:ext cx="180000" cy="180000"/>
              </a:xfrm>
              <a:prstGeom prst="ellipse">
                <a:avLst/>
              </a:prstGeom>
              <a:no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800" b="0" i="0" u="none" strike="noStrike" cap="none" normalizeH="0" baseline="0" smtClean="0">
                  <a:ln>
                    <a:noFill/>
                  </a:ln>
                  <a:solidFill>
                    <a:schemeClr val="tx1"/>
                  </a:solidFill>
                  <a:effectLst/>
                  <a:latin typeface="Arial" pitchFamily="34" charset="0"/>
                  <a:ea typeface="宋体" pitchFamily="2" charset="-122"/>
                </a:endParaRPr>
              </a:p>
            </p:txBody>
          </p:sp>
          <p:sp>
            <p:nvSpPr>
              <p:cNvPr id="15" name="椭圆 14"/>
              <p:cNvSpPr/>
              <p:nvPr/>
            </p:nvSpPr>
            <p:spPr bwMode="auto">
              <a:xfrm>
                <a:off x="7651362" y="3636031"/>
                <a:ext cx="72000" cy="72000"/>
              </a:xfrm>
              <a:prstGeom prst="ellipse">
                <a:avLst/>
              </a:prstGeom>
              <a:solidFill>
                <a:schemeClr val="tx2">
                  <a:lumMod val="60000"/>
                  <a:lumOff val="40000"/>
                </a:schemeClr>
              </a:solid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16" name="文本框 15"/>
            <p:cNvSpPr txBox="1"/>
            <p:nvPr/>
          </p:nvSpPr>
          <p:spPr>
            <a:xfrm>
              <a:off x="9940958" y="2513307"/>
              <a:ext cx="640976" cy="261610"/>
            </a:xfrm>
            <a:prstGeom prst="rect">
              <a:avLst/>
            </a:prstGeom>
            <a:noFill/>
          </p:spPr>
          <p:txBody>
            <a:bodyPr wrap="square" rtlCol="0">
              <a:spAutoFit/>
            </a:bodyPr>
            <a:lstStyle/>
            <a:p>
              <a:r>
                <a:rPr lang="zh-CN" altLang="en-US" sz="1100" dirty="0" smtClean="0"/>
                <a:t>单选框</a:t>
              </a:r>
              <a:endParaRPr lang="zh-CN" altLang="en-US" sz="1100" dirty="0"/>
            </a:p>
          </p:txBody>
        </p:sp>
        <p:sp>
          <p:nvSpPr>
            <p:cNvPr id="17" name="文本框 16"/>
            <p:cNvSpPr txBox="1"/>
            <p:nvPr/>
          </p:nvSpPr>
          <p:spPr>
            <a:xfrm>
              <a:off x="9653110" y="2724288"/>
              <a:ext cx="928824" cy="338554"/>
            </a:xfrm>
            <a:prstGeom prst="rect">
              <a:avLst/>
            </a:prstGeom>
            <a:noFill/>
          </p:spPr>
          <p:txBody>
            <a:bodyPr wrap="square" rtlCol="0" anchor="b">
              <a:spAutoFit/>
            </a:bodyPr>
            <a:lstStyle/>
            <a:p>
              <a:r>
                <a:rPr lang="zh-CN" altLang="en-US" sz="1600" dirty="0" smtClean="0">
                  <a:solidFill>
                    <a:schemeClr val="tx2">
                      <a:lumMod val="60000"/>
                      <a:lumOff val="40000"/>
                    </a:schemeClr>
                  </a:solidFill>
                  <a:sym typeface="Wingdings 2" panose="05020102010507070707" pitchFamily="18" charset="2"/>
                </a:rPr>
                <a:t> </a:t>
              </a:r>
              <a:r>
                <a:rPr lang="zh-CN" altLang="en-US" sz="800" dirty="0" smtClean="0">
                  <a:solidFill>
                    <a:schemeClr val="tx2">
                      <a:lumMod val="60000"/>
                      <a:lumOff val="40000"/>
                    </a:schemeClr>
                  </a:solidFill>
                  <a:sym typeface="Wingdings 2" panose="05020102010507070707" pitchFamily="18" charset="2"/>
                </a:rPr>
                <a:t>  </a:t>
              </a:r>
              <a:r>
                <a:rPr lang="zh-CN" altLang="en-US" sz="1050" dirty="0" smtClean="0">
                  <a:sym typeface="Wingdings 2" panose="05020102010507070707" pitchFamily="18" charset="2"/>
                </a:rPr>
                <a:t>复选框</a:t>
              </a:r>
              <a:endParaRPr lang="zh-CN" altLang="en-US" sz="1050" dirty="0"/>
            </a:p>
          </p:txBody>
        </p:sp>
        <p:grpSp>
          <p:nvGrpSpPr>
            <p:cNvPr id="19" name="组合 18"/>
            <p:cNvGrpSpPr/>
            <p:nvPr/>
          </p:nvGrpSpPr>
          <p:grpSpPr>
            <a:xfrm>
              <a:off x="10733571" y="2542932"/>
              <a:ext cx="180000" cy="180000"/>
              <a:chOff x="7598934" y="3594622"/>
              <a:chExt cx="180000" cy="180000"/>
            </a:xfrm>
          </p:grpSpPr>
          <p:sp>
            <p:nvSpPr>
              <p:cNvPr id="20" name="椭圆 19"/>
              <p:cNvSpPr/>
              <p:nvPr/>
            </p:nvSpPr>
            <p:spPr bwMode="auto">
              <a:xfrm>
                <a:off x="7598934" y="3594622"/>
                <a:ext cx="180000" cy="180000"/>
              </a:xfrm>
              <a:prstGeom prst="ellipse">
                <a:avLst/>
              </a:prstGeom>
              <a:no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800" b="0" i="0" u="none" strike="noStrike" cap="none" normalizeH="0" baseline="0" smtClean="0">
                  <a:ln>
                    <a:noFill/>
                  </a:ln>
                  <a:solidFill>
                    <a:schemeClr val="tx1"/>
                  </a:solidFill>
                  <a:effectLst/>
                  <a:latin typeface="Arial" pitchFamily="34" charset="0"/>
                  <a:ea typeface="宋体" pitchFamily="2" charset="-122"/>
                </a:endParaRPr>
              </a:p>
            </p:txBody>
          </p:sp>
          <p:sp>
            <p:nvSpPr>
              <p:cNvPr id="21" name="椭圆 20"/>
              <p:cNvSpPr/>
              <p:nvPr/>
            </p:nvSpPr>
            <p:spPr bwMode="auto">
              <a:xfrm>
                <a:off x="7651362" y="3636031"/>
                <a:ext cx="72000" cy="72000"/>
              </a:xfrm>
              <a:prstGeom prst="ellipse">
                <a:avLst/>
              </a:prstGeom>
              <a:solidFill>
                <a:schemeClr val="tx2">
                  <a:lumMod val="60000"/>
                  <a:lumOff val="40000"/>
                </a:schemeClr>
              </a:solid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22" name="文本框 21"/>
            <p:cNvSpPr txBox="1"/>
            <p:nvPr/>
          </p:nvSpPr>
          <p:spPr>
            <a:xfrm>
              <a:off x="10965999" y="2525536"/>
              <a:ext cx="640976" cy="261610"/>
            </a:xfrm>
            <a:prstGeom prst="rect">
              <a:avLst/>
            </a:prstGeom>
            <a:noFill/>
          </p:spPr>
          <p:txBody>
            <a:bodyPr wrap="square" rtlCol="0">
              <a:spAutoFit/>
            </a:bodyPr>
            <a:lstStyle/>
            <a:p>
              <a:r>
                <a:rPr lang="zh-CN" altLang="en-US" sz="1100" dirty="0" smtClean="0"/>
                <a:t>单选框</a:t>
              </a:r>
              <a:endParaRPr lang="zh-CN" altLang="en-US" sz="1100" dirty="0"/>
            </a:p>
          </p:txBody>
        </p:sp>
        <p:sp>
          <p:nvSpPr>
            <p:cNvPr id="23" name="文本框 22"/>
            <p:cNvSpPr txBox="1"/>
            <p:nvPr/>
          </p:nvSpPr>
          <p:spPr>
            <a:xfrm>
              <a:off x="10634362" y="2710703"/>
              <a:ext cx="928824" cy="338554"/>
            </a:xfrm>
            <a:prstGeom prst="rect">
              <a:avLst/>
            </a:prstGeom>
            <a:noFill/>
          </p:spPr>
          <p:txBody>
            <a:bodyPr wrap="square" rtlCol="0" anchor="b">
              <a:spAutoFit/>
            </a:bodyPr>
            <a:lstStyle/>
            <a:p>
              <a:r>
                <a:rPr lang="zh-CN" altLang="en-US" sz="1600" dirty="0" smtClean="0">
                  <a:solidFill>
                    <a:schemeClr val="tx2">
                      <a:lumMod val="60000"/>
                      <a:lumOff val="40000"/>
                    </a:schemeClr>
                  </a:solidFill>
                  <a:sym typeface="Wingdings 2" panose="05020102010507070707" pitchFamily="18" charset="2"/>
                </a:rPr>
                <a:t> </a:t>
              </a:r>
              <a:r>
                <a:rPr lang="zh-CN" altLang="en-US" sz="800" dirty="0" smtClean="0">
                  <a:solidFill>
                    <a:schemeClr val="tx2">
                      <a:lumMod val="60000"/>
                      <a:lumOff val="40000"/>
                    </a:schemeClr>
                  </a:solidFill>
                  <a:sym typeface="Wingdings 2" panose="05020102010507070707" pitchFamily="18" charset="2"/>
                </a:rPr>
                <a:t>  </a:t>
              </a:r>
              <a:r>
                <a:rPr lang="zh-CN" altLang="en-US" sz="1050" dirty="0" smtClean="0">
                  <a:sym typeface="Wingdings 2" panose="05020102010507070707" pitchFamily="18" charset="2"/>
                </a:rPr>
                <a:t>复选框</a:t>
              </a:r>
              <a:endParaRPr lang="zh-CN" altLang="en-US" sz="1050" dirty="0"/>
            </a:p>
          </p:txBody>
        </p:sp>
      </p:grpSp>
      <p:sp>
        <p:nvSpPr>
          <p:cNvPr id="7" name="文本框 6"/>
          <p:cNvSpPr txBox="1"/>
          <p:nvPr/>
        </p:nvSpPr>
        <p:spPr>
          <a:xfrm>
            <a:off x="8994977" y="4019097"/>
            <a:ext cx="2896947" cy="461665"/>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altLang="zh-CN" sz="2400" dirty="0" smtClean="0"/>
              <a:t>form action=“</a:t>
            </a:r>
            <a:r>
              <a:rPr lang="en-US" altLang="zh-CN" sz="2400" dirty="0" err="1" smtClean="0"/>
              <a:t>A.php</a:t>
            </a:r>
            <a:r>
              <a:rPr lang="en-US" altLang="zh-CN" sz="2400" dirty="0" smtClean="0"/>
              <a:t>”</a:t>
            </a:r>
            <a:endParaRPr lang="zh-CN" altLang="en-US" sz="2400" dirty="0"/>
          </a:p>
        </p:txBody>
      </p:sp>
      <p:sp>
        <p:nvSpPr>
          <p:cNvPr id="8" name="右箭头 7"/>
          <p:cNvSpPr/>
          <p:nvPr/>
        </p:nvSpPr>
        <p:spPr bwMode="auto">
          <a:xfrm>
            <a:off x="8201891" y="2289962"/>
            <a:ext cx="1068652" cy="294379"/>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27" name="肘形连接符 26"/>
          <p:cNvCxnSpPr>
            <a:stCxn id="7" idx="2"/>
            <a:endCxn id="10" idx="3"/>
          </p:cNvCxnSpPr>
          <p:nvPr/>
        </p:nvCxnSpPr>
        <p:spPr bwMode="auto">
          <a:xfrm rot="5400000">
            <a:off x="8710287" y="3972366"/>
            <a:ext cx="1224769" cy="2241561"/>
          </a:xfrm>
          <a:prstGeom prst="bentConnector2">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stCxn id="4" idx="2"/>
            <a:endCxn id="7" idx="0"/>
          </p:cNvCxnSpPr>
          <p:nvPr/>
        </p:nvCxnSpPr>
        <p:spPr bwMode="auto">
          <a:xfrm flipH="1">
            <a:off x="10443451" y="3012163"/>
            <a:ext cx="1" cy="1006934"/>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8444091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447964" y="2320119"/>
            <a:ext cx="2906129" cy="1009936"/>
            <a:chOff x="8447964" y="2320119"/>
            <a:chExt cx="2906129" cy="1009936"/>
          </a:xfrm>
          <a:effectLst>
            <a:outerShdw blurRad="50800" dist="38100" dir="2700000" algn="tl" rotWithShape="0">
              <a:prstClr val="black">
                <a:alpha val="40000"/>
              </a:prstClr>
            </a:outerShdw>
          </a:effectLst>
        </p:grpSpPr>
        <p:sp>
          <p:nvSpPr>
            <p:cNvPr id="11" name="矩形 10"/>
            <p:cNvSpPr/>
            <p:nvPr/>
          </p:nvSpPr>
          <p:spPr bwMode="auto">
            <a:xfrm>
              <a:off x="8447964" y="2320119"/>
              <a:ext cx="2906129" cy="504968"/>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选项</a:t>
              </a:r>
              <a:r>
                <a:rPr kumimoji="0" lang="en-US" altLang="zh-CN"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a:t>
              </a:r>
              <a:endPar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12" name="矩形 11"/>
            <p:cNvSpPr/>
            <p:nvPr/>
          </p:nvSpPr>
          <p:spPr bwMode="auto">
            <a:xfrm>
              <a:off x="8447964" y="2825087"/>
              <a:ext cx="2906129" cy="504968"/>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选项</a:t>
              </a:r>
              <a:r>
                <a:rPr kumimoji="0" lang="en-US" altLang="zh-CN"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2</a:t>
              </a:r>
              <a:endPar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grpSp>
      <p:sp>
        <p:nvSpPr>
          <p:cNvPr id="17433" name="矩形 33"/>
          <p:cNvSpPr>
            <a:spLocks noChangeArrowheads="1"/>
          </p:cNvSpPr>
          <p:nvPr/>
        </p:nvSpPr>
        <p:spPr bwMode="auto">
          <a:xfrm>
            <a:off x="408633" y="1618440"/>
            <a:ext cx="708398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400" dirty="0" smtClean="0">
                <a:latin typeface="宋体" panose="02010600030101010101" pitchFamily="2" charset="-122"/>
              </a:rPr>
              <a:t>列表</a:t>
            </a:r>
            <a:r>
              <a:rPr lang="zh-CN" altLang="en-US" sz="2400" dirty="0">
                <a:latin typeface="宋体" panose="02010600030101010101" pitchFamily="2" charset="-122"/>
              </a:rPr>
              <a:t>控件标签</a:t>
            </a:r>
            <a:r>
              <a:rPr lang="zh-CN" altLang="en-US" sz="2400" dirty="0" smtClean="0">
                <a:latin typeface="宋体" panose="02010600030101010101" pitchFamily="2" charset="-122"/>
              </a:rPr>
              <a:t>是</a:t>
            </a:r>
            <a:r>
              <a:rPr lang="en-US" altLang="zh-CN" sz="2400" dirty="0" smtClean="0">
                <a:solidFill>
                  <a:srgbClr val="FF0000"/>
                </a:solidFill>
                <a:latin typeface="宋体" panose="02010600030101010101" pitchFamily="2" charset="-122"/>
              </a:rPr>
              <a:t>&lt;</a:t>
            </a:r>
            <a:r>
              <a:rPr lang="en-US" altLang="zh-CN" sz="2400" dirty="0">
                <a:solidFill>
                  <a:srgbClr val="FF0000"/>
                </a:solidFill>
                <a:latin typeface="宋体" panose="02010600030101010101" pitchFamily="2" charset="-122"/>
              </a:rPr>
              <a:t>select&gt;&lt;/select</a:t>
            </a:r>
            <a:r>
              <a:rPr lang="en-US" altLang="zh-CN" sz="2400" dirty="0" smtClean="0">
                <a:solidFill>
                  <a:srgbClr val="FF0000"/>
                </a:solidFill>
                <a:latin typeface="宋体" panose="02010600030101010101" pitchFamily="2" charset="-122"/>
              </a:rPr>
              <a:t>&gt;</a:t>
            </a:r>
            <a:r>
              <a:rPr lang="zh-CN" altLang="en-US" sz="2400" dirty="0" smtClean="0">
                <a:latin typeface="宋体" panose="02010600030101010101" pitchFamily="2" charset="-122"/>
              </a:rPr>
              <a:t>，它由</a:t>
            </a:r>
            <a:r>
              <a:rPr lang="zh-CN" altLang="en-US" sz="2400" dirty="0">
                <a:latin typeface="宋体" panose="02010600030101010101" pitchFamily="2" charset="-122"/>
              </a:rPr>
              <a:t>若干个列表项</a:t>
            </a:r>
            <a:r>
              <a:rPr lang="en-US" altLang="zh-CN" sz="2400" dirty="0">
                <a:solidFill>
                  <a:srgbClr val="FF0000"/>
                </a:solidFill>
                <a:latin typeface="宋体" panose="02010600030101010101" pitchFamily="2" charset="-122"/>
              </a:rPr>
              <a:t>&lt;option&gt;</a:t>
            </a:r>
            <a:r>
              <a:rPr lang="zh-CN" altLang="en-US" sz="2400" dirty="0">
                <a:latin typeface="宋体" panose="02010600030101010101" pitchFamily="2" charset="-122"/>
              </a:rPr>
              <a:t>组成，每一个</a:t>
            </a:r>
            <a:r>
              <a:rPr lang="en-US" altLang="zh-CN" sz="2400" dirty="0">
                <a:latin typeface="宋体" panose="02010600030101010101" pitchFamily="2" charset="-122"/>
              </a:rPr>
              <a:t>&lt;option&gt;</a:t>
            </a:r>
            <a:r>
              <a:rPr lang="zh-CN" altLang="en-US" sz="2400" dirty="0">
                <a:latin typeface="宋体" panose="02010600030101010101" pitchFamily="2" charset="-122"/>
              </a:rPr>
              <a:t>有各自的值</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algn="just" eaLnBrk="1" hangingPunct="1">
              <a:lnSpc>
                <a:spcPct val="150000"/>
              </a:lnSpc>
            </a:pPr>
            <a:r>
              <a:rPr lang="en-US" altLang="zh-CN" sz="2400" dirty="0">
                <a:solidFill>
                  <a:srgbClr val="FF0000"/>
                </a:solidFill>
                <a:latin typeface="宋体" panose="02010600030101010101" pitchFamily="2" charset="-122"/>
              </a:rPr>
              <a:t>&lt;</a:t>
            </a:r>
            <a:r>
              <a:rPr lang="en-US" altLang="zh-CN" sz="2400" dirty="0" smtClean="0">
                <a:solidFill>
                  <a:srgbClr val="FF0000"/>
                </a:solidFill>
                <a:latin typeface="宋体" panose="02010600030101010101" pitchFamily="2" charset="-122"/>
              </a:rPr>
              <a:t>select </a:t>
            </a:r>
            <a:r>
              <a:rPr lang="en-US" altLang="zh-CN" sz="2400" dirty="0" smtClean="0">
                <a:solidFill>
                  <a:srgbClr val="0070C0"/>
                </a:solidFill>
                <a:latin typeface="宋体" panose="02010600030101010101" pitchFamily="2" charset="-122"/>
              </a:rPr>
              <a:t>name</a:t>
            </a:r>
            <a:r>
              <a:rPr lang="en-US" altLang="zh-CN" sz="2400" dirty="0" smtClean="0">
                <a:solidFill>
                  <a:srgbClr val="FF0000"/>
                </a:solidFill>
                <a:latin typeface="宋体" panose="02010600030101010101" pitchFamily="2" charset="-122"/>
              </a:rPr>
              <a:t>=“</a:t>
            </a:r>
            <a:r>
              <a:rPr lang="en-US" altLang="zh-CN" sz="2400" dirty="0" smtClean="0">
                <a:solidFill>
                  <a:srgbClr val="7030A0"/>
                </a:solidFill>
                <a:latin typeface="宋体" panose="02010600030101010101" pitchFamily="2" charset="-122"/>
              </a:rPr>
              <a:t>s1</a:t>
            </a:r>
            <a:r>
              <a:rPr lang="en-US" altLang="zh-CN" sz="2400" dirty="0" smtClean="0">
                <a:solidFill>
                  <a:srgbClr val="FF0000"/>
                </a:solidFill>
                <a:latin typeface="宋体" panose="02010600030101010101" pitchFamily="2" charset="-122"/>
              </a:rPr>
              <a:t>”&gt;</a:t>
            </a:r>
          </a:p>
          <a:p>
            <a:pPr algn="just" eaLnBrk="1" hangingPunct="1">
              <a:lnSpc>
                <a:spcPct val="150000"/>
              </a:lnSpc>
            </a:pPr>
            <a:r>
              <a:rPr lang="en-US" altLang="zh-CN" sz="2400" dirty="0" smtClean="0">
                <a:solidFill>
                  <a:srgbClr val="FF0000"/>
                </a:solidFill>
                <a:latin typeface="宋体" panose="02010600030101010101" pitchFamily="2" charset="-122"/>
              </a:rPr>
              <a:t>    &lt;</a:t>
            </a:r>
            <a:r>
              <a:rPr lang="en-US" altLang="zh-CN" sz="2400" dirty="0">
                <a:solidFill>
                  <a:srgbClr val="FF0000"/>
                </a:solidFill>
                <a:latin typeface="宋体" panose="02010600030101010101" pitchFamily="2" charset="-122"/>
              </a:rPr>
              <a:t>option </a:t>
            </a:r>
            <a:r>
              <a:rPr lang="en-US" altLang="zh-CN" sz="2400" dirty="0">
                <a:solidFill>
                  <a:srgbClr val="0070C0"/>
                </a:solidFill>
                <a:latin typeface="宋体" panose="02010600030101010101" pitchFamily="2" charset="-122"/>
              </a:rPr>
              <a:t>value</a:t>
            </a:r>
            <a:r>
              <a:rPr lang="en-US" altLang="zh-CN" sz="2400" dirty="0" smtClean="0">
                <a:solidFill>
                  <a:srgbClr val="FF0000"/>
                </a:solidFill>
                <a:latin typeface="宋体" panose="02010600030101010101" pitchFamily="2" charset="-122"/>
              </a:rPr>
              <a:t>=“”&gt;</a:t>
            </a:r>
            <a:r>
              <a:rPr lang="zh-CN" altLang="en-US" sz="2400" dirty="0" smtClean="0">
                <a:solidFill>
                  <a:srgbClr val="00B050"/>
                </a:solidFill>
                <a:latin typeface="宋体" panose="02010600030101010101" pitchFamily="2" charset="-122"/>
              </a:rPr>
              <a:t>下拉列表</a:t>
            </a:r>
            <a:r>
              <a:rPr lang="en-US" altLang="zh-CN" sz="2400" dirty="0" smtClean="0">
                <a:solidFill>
                  <a:srgbClr val="FF0000"/>
                </a:solidFill>
                <a:latin typeface="宋体" panose="02010600030101010101" pitchFamily="2" charset="-122"/>
              </a:rPr>
              <a:t>&lt;/</a:t>
            </a:r>
            <a:r>
              <a:rPr lang="en-US" altLang="zh-CN" sz="2400" dirty="0">
                <a:solidFill>
                  <a:srgbClr val="FF0000"/>
                </a:solidFill>
                <a:latin typeface="宋体" panose="02010600030101010101" pitchFamily="2" charset="-122"/>
              </a:rPr>
              <a:t>option&gt;</a:t>
            </a:r>
          </a:p>
          <a:p>
            <a:pPr algn="just" eaLnBrk="1" hangingPunct="1">
              <a:lnSpc>
                <a:spcPct val="150000"/>
              </a:lnSpc>
            </a:pPr>
            <a:r>
              <a:rPr lang="en-US" altLang="zh-CN" sz="2400" dirty="0" smtClean="0">
                <a:solidFill>
                  <a:srgbClr val="FF0000"/>
                </a:solidFill>
                <a:latin typeface="宋体" panose="02010600030101010101" pitchFamily="2" charset="-122"/>
              </a:rPr>
              <a:t>    &lt;option </a:t>
            </a:r>
            <a:r>
              <a:rPr lang="en-US" altLang="zh-CN" sz="2400" dirty="0" smtClean="0">
                <a:solidFill>
                  <a:srgbClr val="0070C0"/>
                </a:solidFill>
                <a:latin typeface="宋体" panose="02010600030101010101" pitchFamily="2" charset="-122"/>
              </a:rPr>
              <a:t>value</a:t>
            </a:r>
            <a:r>
              <a:rPr lang="en-US" altLang="zh-CN" sz="2400" dirty="0" smtClean="0">
                <a:solidFill>
                  <a:srgbClr val="FF0000"/>
                </a:solidFill>
                <a:latin typeface="宋体" panose="02010600030101010101" pitchFamily="2" charset="-122"/>
              </a:rPr>
              <a:t>=“</a:t>
            </a:r>
            <a:r>
              <a:rPr lang="en-US" altLang="zh-CN" sz="2400" dirty="0" smtClean="0">
                <a:solidFill>
                  <a:srgbClr val="7030A0"/>
                </a:solidFill>
                <a:latin typeface="宋体" panose="02010600030101010101" pitchFamily="2" charset="-122"/>
              </a:rPr>
              <a:t>v1</a:t>
            </a:r>
            <a:r>
              <a:rPr lang="en-US" altLang="zh-CN" sz="2400" dirty="0" smtClean="0">
                <a:solidFill>
                  <a:srgbClr val="FF0000"/>
                </a:solidFill>
                <a:latin typeface="宋体" panose="02010600030101010101" pitchFamily="2" charset="-122"/>
              </a:rPr>
              <a:t>”&gt;</a:t>
            </a:r>
            <a:r>
              <a:rPr lang="zh-CN" altLang="en-US" sz="2400" dirty="0" smtClean="0">
                <a:solidFill>
                  <a:srgbClr val="0E8146"/>
                </a:solidFill>
                <a:latin typeface="宋体" panose="02010600030101010101" pitchFamily="2" charset="-122"/>
              </a:rPr>
              <a:t>选项</a:t>
            </a:r>
            <a:r>
              <a:rPr lang="en-US" altLang="zh-CN" sz="2400" dirty="0" smtClean="0">
                <a:solidFill>
                  <a:srgbClr val="0E8146"/>
                </a:solidFill>
                <a:latin typeface="宋体" panose="02010600030101010101" pitchFamily="2" charset="-122"/>
              </a:rPr>
              <a:t>1</a:t>
            </a:r>
            <a:r>
              <a:rPr lang="en-US" altLang="zh-CN" sz="2400" dirty="0" smtClean="0">
                <a:solidFill>
                  <a:srgbClr val="FF0000"/>
                </a:solidFill>
                <a:latin typeface="宋体" panose="02010600030101010101" pitchFamily="2" charset="-122"/>
              </a:rPr>
              <a:t>&lt;/option&gt;</a:t>
            </a:r>
          </a:p>
          <a:p>
            <a:pPr algn="just" eaLnBrk="1" hangingPunct="1">
              <a:lnSpc>
                <a:spcPct val="150000"/>
              </a:lnSpc>
            </a:pPr>
            <a:r>
              <a:rPr lang="en-US" altLang="zh-CN" sz="2400" dirty="0" smtClean="0">
                <a:solidFill>
                  <a:srgbClr val="FF0000"/>
                </a:solidFill>
                <a:latin typeface="宋体" panose="02010600030101010101" pitchFamily="2" charset="-122"/>
              </a:rPr>
              <a:t>    &lt;</a:t>
            </a:r>
            <a:r>
              <a:rPr lang="en-US" altLang="zh-CN" sz="2400" dirty="0">
                <a:solidFill>
                  <a:srgbClr val="FF0000"/>
                </a:solidFill>
                <a:latin typeface="宋体" panose="02010600030101010101" pitchFamily="2" charset="-122"/>
              </a:rPr>
              <a:t>option </a:t>
            </a:r>
            <a:r>
              <a:rPr lang="en-US" altLang="zh-CN" sz="2400" dirty="0">
                <a:solidFill>
                  <a:srgbClr val="0070C0"/>
                </a:solidFill>
                <a:latin typeface="宋体" panose="02010600030101010101" pitchFamily="2" charset="-122"/>
              </a:rPr>
              <a:t>value</a:t>
            </a:r>
            <a:r>
              <a:rPr lang="en-US" altLang="zh-CN" sz="2400" dirty="0">
                <a:solidFill>
                  <a:srgbClr val="FF0000"/>
                </a:solidFill>
                <a:latin typeface="宋体" panose="02010600030101010101" pitchFamily="2" charset="-122"/>
              </a:rPr>
              <a:t>=“</a:t>
            </a:r>
            <a:r>
              <a:rPr lang="en-US" altLang="zh-CN" sz="2400" dirty="0" smtClean="0">
                <a:solidFill>
                  <a:srgbClr val="7030A0"/>
                </a:solidFill>
                <a:latin typeface="宋体" panose="02010600030101010101" pitchFamily="2" charset="-122"/>
              </a:rPr>
              <a:t>v2</a:t>
            </a:r>
            <a:r>
              <a:rPr lang="en-US" altLang="zh-CN" sz="2400" dirty="0" smtClean="0">
                <a:solidFill>
                  <a:srgbClr val="FF0000"/>
                </a:solidFill>
                <a:latin typeface="宋体" panose="02010600030101010101" pitchFamily="2" charset="-122"/>
              </a:rPr>
              <a:t>”&gt;</a:t>
            </a:r>
            <a:r>
              <a:rPr lang="zh-CN" altLang="en-US" sz="2400" dirty="0" smtClean="0">
                <a:solidFill>
                  <a:srgbClr val="0E8146"/>
                </a:solidFill>
                <a:latin typeface="宋体" panose="02010600030101010101" pitchFamily="2" charset="-122"/>
              </a:rPr>
              <a:t>选项</a:t>
            </a:r>
            <a:r>
              <a:rPr lang="en-US" altLang="zh-CN" sz="2400" dirty="0" smtClean="0">
                <a:solidFill>
                  <a:srgbClr val="0E8146"/>
                </a:solidFill>
                <a:latin typeface="宋体" panose="02010600030101010101" pitchFamily="2" charset="-122"/>
              </a:rPr>
              <a:t>2</a:t>
            </a:r>
            <a:r>
              <a:rPr lang="en-US" altLang="zh-CN" sz="2400" dirty="0" smtClean="0">
                <a:solidFill>
                  <a:srgbClr val="FF0000"/>
                </a:solidFill>
                <a:latin typeface="宋体" panose="02010600030101010101" pitchFamily="2" charset="-122"/>
              </a:rPr>
              <a:t>&lt;/</a:t>
            </a:r>
            <a:r>
              <a:rPr lang="en-US" altLang="zh-CN" sz="2400" dirty="0">
                <a:solidFill>
                  <a:srgbClr val="FF0000"/>
                </a:solidFill>
                <a:latin typeface="宋体" panose="02010600030101010101" pitchFamily="2" charset="-122"/>
              </a:rPr>
              <a:t>option&gt;</a:t>
            </a:r>
          </a:p>
          <a:p>
            <a:pPr algn="just" eaLnBrk="1" hangingPunct="1">
              <a:lnSpc>
                <a:spcPct val="150000"/>
              </a:lnSpc>
            </a:pPr>
            <a:r>
              <a:rPr lang="en-US" altLang="zh-CN" sz="2400" dirty="0" smtClean="0">
                <a:solidFill>
                  <a:srgbClr val="FF0000"/>
                </a:solidFill>
                <a:latin typeface="宋体" panose="02010600030101010101" pitchFamily="2" charset="-122"/>
              </a:rPr>
              <a:t>&lt;/</a:t>
            </a:r>
            <a:r>
              <a:rPr lang="en-US" altLang="zh-CN" sz="2400" dirty="0">
                <a:solidFill>
                  <a:srgbClr val="FF0000"/>
                </a:solidFill>
                <a:latin typeface="宋体" panose="02010600030101010101" pitchFamily="2" charset="-122"/>
              </a:rPr>
              <a:t>select</a:t>
            </a:r>
            <a:r>
              <a:rPr lang="en-US" altLang="zh-CN" sz="2400" dirty="0" smtClean="0">
                <a:solidFill>
                  <a:srgbClr val="FF0000"/>
                </a:solidFill>
                <a:latin typeface="宋体" panose="02010600030101010101" pitchFamily="2" charset="-122"/>
              </a:rPr>
              <a:t>&gt;</a:t>
            </a:r>
          </a:p>
          <a:p>
            <a:pPr algn="just" eaLnBrk="1" hangingPunct="1">
              <a:lnSpc>
                <a:spcPct val="150000"/>
              </a:lnSpc>
            </a:pPr>
            <a:r>
              <a:rPr lang="zh-CN" altLang="en-US" sz="2400" dirty="0" smtClean="0">
                <a:latin typeface="宋体" panose="02010600030101010101" pitchFamily="2" charset="-122"/>
              </a:rPr>
              <a:t>获取</a:t>
            </a:r>
            <a:r>
              <a:rPr lang="zh-CN" altLang="en-US" sz="2400" dirty="0">
                <a:latin typeface="宋体" panose="02010600030101010101" pitchFamily="2" charset="-122"/>
              </a:rPr>
              <a:t>此类控件值的方法是通过</a:t>
            </a:r>
            <a:r>
              <a:rPr lang="en-US" altLang="zh-CN" sz="2400" dirty="0">
                <a:solidFill>
                  <a:srgbClr val="FF0000"/>
                </a:solidFill>
                <a:latin typeface="宋体" panose="02010600030101010101" pitchFamily="2" charset="-122"/>
              </a:rPr>
              <a:t>&lt;select&gt;</a:t>
            </a:r>
            <a:r>
              <a:rPr lang="zh-CN" altLang="en-US" sz="2400" dirty="0">
                <a:solidFill>
                  <a:srgbClr val="FF0000"/>
                </a:solidFill>
                <a:latin typeface="宋体" panose="02010600030101010101" pitchFamily="2" charset="-122"/>
              </a:rPr>
              <a:t>标签的</a:t>
            </a:r>
            <a:r>
              <a:rPr lang="en-US" altLang="zh-CN" sz="2400" dirty="0">
                <a:solidFill>
                  <a:srgbClr val="FF0000"/>
                </a:solidFill>
                <a:latin typeface="宋体" panose="02010600030101010101" pitchFamily="2" charset="-122"/>
              </a:rPr>
              <a:t>name</a:t>
            </a:r>
            <a:r>
              <a:rPr lang="zh-CN" altLang="en-US" sz="2400" dirty="0">
                <a:solidFill>
                  <a:srgbClr val="FF0000"/>
                </a:solidFill>
                <a:latin typeface="宋体" panose="02010600030101010101" pitchFamily="2" charset="-122"/>
              </a:rPr>
              <a:t>属性</a:t>
            </a:r>
            <a:r>
              <a:rPr lang="zh-CN" altLang="en-US" sz="2400" dirty="0">
                <a:latin typeface="宋体" panose="02010600030101010101" pitchFamily="2" charset="-122"/>
              </a:rPr>
              <a:t>，获取的是被选中的</a:t>
            </a:r>
            <a:r>
              <a:rPr lang="en-US" altLang="zh-CN" sz="2400" dirty="0">
                <a:solidFill>
                  <a:srgbClr val="FF0000"/>
                </a:solidFill>
                <a:latin typeface="宋体" panose="02010600030101010101" pitchFamily="2" charset="-122"/>
              </a:rPr>
              <a:t>&lt;option&gt;</a:t>
            </a:r>
            <a:r>
              <a:rPr lang="zh-CN" altLang="en-US" sz="2400" dirty="0">
                <a:solidFill>
                  <a:srgbClr val="FF0000"/>
                </a:solidFill>
                <a:latin typeface="宋体" panose="02010600030101010101" pitchFamily="2" charset="-122"/>
              </a:rPr>
              <a:t>项的</a:t>
            </a:r>
            <a:r>
              <a:rPr lang="en-US" altLang="zh-CN" sz="2400" dirty="0">
                <a:solidFill>
                  <a:srgbClr val="FF0000"/>
                </a:solidFill>
                <a:latin typeface="宋体" panose="02010600030101010101" pitchFamily="2" charset="-122"/>
              </a:rPr>
              <a:t>value</a:t>
            </a:r>
            <a:r>
              <a:rPr lang="zh-CN" altLang="en-US" sz="2400" dirty="0">
                <a:solidFill>
                  <a:srgbClr val="FF0000"/>
                </a:solidFill>
                <a:latin typeface="宋体" panose="02010600030101010101" pitchFamily="2" charset="-122"/>
              </a:rPr>
              <a:t>值</a:t>
            </a:r>
            <a:r>
              <a:rPr lang="zh-CN" altLang="en-US" sz="2400" dirty="0">
                <a:latin typeface="宋体" panose="02010600030101010101" pitchFamily="2" charset="-122"/>
              </a:rPr>
              <a:t>。</a:t>
            </a: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9.1.1</a:t>
            </a:r>
            <a:r>
              <a:rPr lang="zh-CN" altLang="en-US" sz="2400" b="1" dirty="0" smtClean="0">
                <a:solidFill>
                  <a:schemeClr val="bg1"/>
                </a:solidFill>
                <a:latin typeface="黑体" panose="02010609060101010101" pitchFamily="49" charset="-122"/>
                <a:ea typeface="黑体" panose="02010609060101010101" pitchFamily="49" charset="-122"/>
              </a:rPr>
              <a:t>、获取表单控件的值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408633" y="978806"/>
            <a:ext cx="2185214" cy="46166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、列表</a:t>
            </a:r>
            <a:r>
              <a:rPr lang="zh-CN" altLang="en-US" sz="2400" dirty="0">
                <a:latin typeface="黑体" panose="02010609060101010101" pitchFamily="49" charset="-122"/>
                <a:ea typeface="黑体" panose="02010609060101010101" pitchFamily="49" charset="-122"/>
              </a:rPr>
              <a:t>类控件</a:t>
            </a:r>
          </a:p>
        </p:txBody>
      </p:sp>
      <p:sp>
        <p:nvSpPr>
          <p:cNvPr id="3" name="矩形 2"/>
          <p:cNvSpPr/>
          <p:nvPr/>
        </p:nvSpPr>
        <p:spPr bwMode="auto">
          <a:xfrm>
            <a:off x="8447964" y="1815151"/>
            <a:ext cx="2906129" cy="504968"/>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下拉列表</a:t>
            </a:r>
          </a:p>
        </p:txBody>
      </p:sp>
      <p:grpSp>
        <p:nvGrpSpPr>
          <p:cNvPr id="8" name="组合 7"/>
          <p:cNvGrpSpPr/>
          <p:nvPr/>
        </p:nvGrpSpPr>
        <p:grpSpPr>
          <a:xfrm>
            <a:off x="10841880" y="1842447"/>
            <a:ext cx="468000" cy="432000"/>
            <a:chOff x="11354093" y="1794681"/>
            <a:chExt cx="553157" cy="525437"/>
          </a:xfrm>
        </p:grpSpPr>
        <p:sp>
          <p:nvSpPr>
            <p:cNvPr id="7" name="矩形 6"/>
            <p:cNvSpPr/>
            <p:nvPr/>
          </p:nvSpPr>
          <p:spPr bwMode="auto">
            <a:xfrm flipV="1">
              <a:off x="11354093" y="1794681"/>
              <a:ext cx="553157" cy="525437"/>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6" name="等腰三角形 5"/>
            <p:cNvSpPr/>
            <p:nvPr/>
          </p:nvSpPr>
          <p:spPr bwMode="auto">
            <a:xfrm>
              <a:off x="11460074" y="1927745"/>
              <a:ext cx="341194" cy="259308"/>
            </a:xfrm>
            <a:prstGeom prst="triangle">
              <a:avLst/>
            </a:prstGeom>
            <a:solidFill>
              <a:schemeClr val="bg1"/>
            </a:solid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spTree>
    <p:extLst>
      <p:ext uri="{BB962C8B-B14F-4D97-AF65-F5344CB8AC3E}">
        <p14:creationId xmlns:p14="http://schemas.microsoft.com/office/powerpoint/2010/main" val="70446556"/>
      </p:ext>
    </p:extLst>
  </p:cSld>
  <p:clrMapOvr>
    <a:masterClrMapping/>
  </p:clrMapOvr>
  <p:transition spd="slow">
    <p:push dir="u"/>
  </p:transition>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down)">
                                      <p:cBhvr>
                                        <p:cTn id="8" dur="500"/>
                                        <p:tgtEl>
                                          <p:spTgt spid="5"/>
                                        </p:tgtEl>
                                      </p:cBhvr>
                                    </p:animEffec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nextCondLst>
                <p:cond evt="onClick" delay="0">
                  <p:tgtEl>
                    <p:spTgt spid="3"/>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2" presetClass="exit" presetSubtype="1" fill="hold" nodeType="clickEffect">
                                  <p:stCondLst>
                                    <p:cond delay="0"/>
                                  </p:stCondLst>
                                  <p:childTnLst>
                                    <p:anim calcmode="lin" valueType="num">
                                      <p:cBhvr additive="base">
                                        <p:cTn id="15" dur="500"/>
                                        <p:tgtEl>
                                          <p:spTgt spid="5"/>
                                        </p:tgtEl>
                                        <p:attrNameLst>
                                          <p:attrName>ppt_y</p:attrName>
                                        </p:attrNameLst>
                                      </p:cBhvr>
                                      <p:tavLst>
                                        <p:tav tm="0">
                                          <p:val>
                                            <p:strVal val="#ppt_y"/>
                                          </p:val>
                                        </p:tav>
                                        <p:tav tm="100000">
                                          <p:val>
                                            <p:strVal val="#ppt_y-#ppt_h*1.125000"/>
                                          </p:val>
                                        </p:tav>
                                      </p:tavLst>
                                    </p:anim>
                                    <p:animEffect transition="out" filter="wipe(up)">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109840" y="1952031"/>
            <a:ext cx="2018232" cy="1985270"/>
            <a:chOff x="9386931" y="1976372"/>
            <a:chExt cx="2018232" cy="1985270"/>
          </a:xfrm>
          <a:effectLst>
            <a:outerShdw blurRad="63500" sx="102000" sy="102000" algn="ctr" rotWithShape="0">
              <a:prstClr val="black">
                <a:alpha val="40000"/>
              </a:prstClr>
            </a:outerShdw>
          </a:effectLst>
        </p:grpSpPr>
        <p:sp>
          <p:nvSpPr>
            <p:cNvPr id="15" name="矩形 14"/>
            <p:cNvSpPr/>
            <p:nvPr/>
          </p:nvSpPr>
          <p:spPr bwMode="auto">
            <a:xfrm>
              <a:off x="9386932" y="1976372"/>
              <a:ext cx="2018231" cy="491320"/>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lumMod val="95000"/>
                      <a:lumOff val="5000"/>
                    </a:schemeClr>
                  </a:solidFill>
                  <a:effectLst/>
                  <a:latin typeface="黑体" panose="02010609060101010101" pitchFamily="49" charset="-122"/>
                  <a:ea typeface="黑体" panose="02010609060101010101" pitchFamily="49" charset="-122"/>
                </a:rPr>
                <a:t>博士</a:t>
              </a:r>
            </a:p>
          </p:txBody>
        </p:sp>
        <p:sp>
          <p:nvSpPr>
            <p:cNvPr id="16" name="矩形 15"/>
            <p:cNvSpPr/>
            <p:nvPr/>
          </p:nvSpPr>
          <p:spPr bwMode="auto">
            <a:xfrm>
              <a:off x="9386931" y="2467692"/>
              <a:ext cx="2018231" cy="491320"/>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lumMod val="95000"/>
                      <a:lumOff val="5000"/>
                    </a:schemeClr>
                  </a:solidFill>
                  <a:effectLst/>
                  <a:latin typeface="黑体" panose="02010609060101010101" pitchFamily="49" charset="-122"/>
                  <a:ea typeface="黑体" panose="02010609060101010101" pitchFamily="49" charset="-122"/>
                </a:rPr>
                <a:t>硕士</a:t>
              </a:r>
            </a:p>
          </p:txBody>
        </p:sp>
        <p:sp>
          <p:nvSpPr>
            <p:cNvPr id="17" name="矩形 16"/>
            <p:cNvSpPr/>
            <p:nvPr/>
          </p:nvSpPr>
          <p:spPr bwMode="auto">
            <a:xfrm>
              <a:off x="9386931" y="2959012"/>
              <a:ext cx="2018231" cy="491320"/>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lumMod val="95000"/>
                      <a:lumOff val="5000"/>
                    </a:schemeClr>
                  </a:solidFill>
                  <a:effectLst/>
                  <a:latin typeface="黑体" panose="02010609060101010101" pitchFamily="49" charset="-122"/>
                  <a:ea typeface="黑体" panose="02010609060101010101" pitchFamily="49" charset="-122"/>
                </a:rPr>
                <a:t>本科</a:t>
              </a:r>
            </a:p>
          </p:txBody>
        </p:sp>
        <p:sp>
          <p:nvSpPr>
            <p:cNvPr id="18" name="矩形 17"/>
            <p:cNvSpPr/>
            <p:nvPr/>
          </p:nvSpPr>
          <p:spPr bwMode="auto">
            <a:xfrm>
              <a:off x="9386931" y="3470322"/>
              <a:ext cx="2018231" cy="491320"/>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lumMod val="95000"/>
                      <a:lumOff val="5000"/>
                    </a:schemeClr>
                  </a:solidFill>
                  <a:effectLst/>
                  <a:latin typeface="黑体" panose="02010609060101010101" pitchFamily="49" charset="-122"/>
                  <a:ea typeface="黑体" panose="02010609060101010101" pitchFamily="49" charset="-122"/>
                </a:rPr>
                <a:t>大专</a:t>
              </a:r>
            </a:p>
          </p:txBody>
        </p:sp>
      </p:grpSp>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10396047" y="222420"/>
            <a:ext cx="8515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spc="600" dirty="0" smtClean="0">
                <a:solidFill>
                  <a:schemeClr val="bg1"/>
                </a:solidFill>
                <a:ea typeface="微软雅黑" panose="020B0503020204020204" pitchFamily="34" charset="-122"/>
                <a:sym typeface="Arial" panose="020B0604020202020204" pitchFamily="34" charset="0"/>
              </a:rPr>
              <a:t>函数</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241470" y="132874"/>
            <a:ext cx="4014051"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9.1.1</a:t>
            </a:r>
            <a:r>
              <a:rPr lang="zh-CN" altLang="en-US" sz="2400" b="1" dirty="0">
                <a:solidFill>
                  <a:schemeClr val="bg1"/>
                </a:solidFill>
                <a:latin typeface="黑体" panose="02010609060101010101" pitchFamily="49" charset="-122"/>
                <a:ea typeface="黑体" panose="02010609060101010101" pitchFamily="49" charset="-122"/>
              </a:rPr>
              <a:t>、获取表单控件的值</a:t>
            </a:r>
          </a:p>
        </p:txBody>
      </p:sp>
      <p:sp>
        <p:nvSpPr>
          <p:cNvPr id="39" name="矩形 33"/>
          <p:cNvSpPr>
            <a:spLocks noChangeArrowheads="1"/>
          </p:cNvSpPr>
          <p:nvPr/>
        </p:nvSpPr>
        <p:spPr bwMode="auto">
          <a:xfrm>
            <a:off x="546392" y="797877"/>
            <a:ext cx="3709129"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000" dirty="0" smtClean="0">
                <a:latin typeface="宋体" panose="02010600030101010101" pitchFamily="2" charset="-122"/>
              </a:rPr>
              <a:t>【</a:t>
            </a:r>
            <a:r>
              <a:rPr lang="zh-CN" altLang="en-US" sz="2000" dirty="0" smtClean="0">
                <a:latin typeface="宋体" panose="02010600030101010101" pitchFamily="2" charset="-122"/>
              </a:rPr>
              <a:t>例</a:t>
            </a:r>
            <a:r>
              <a:rPr lang="en-US" altLang="zh-CN" sz="2000" dirty="0" smtClean="0">
                <a:latin typeface="宋体" panose="02010600030101010101" pitchFamily="2" charset="-122"/>
              </a:rPr>
              <a:t>9-2】</a:t>
            </a:r>
            <a:endParaRPr lang="zh-CN" altLang="en-US" sz="2000" dirty="0">
              <a:latin typeface="宋体" panose="02010600030101010101" pitchFamily="2" charset="-122"/>
            </a:endParaRPr>
          </a:p>
        </p:txBody>
      </p:sp>
      <p:sp>
        <p:nvSpPr>
          <p:cNvPr id="12" name="圆角矩形 6"/>
          <p:cNvSpPr>
            <a:spLocks noChangeArrowheads="1"/>
          </p:cNvSpPr>
          <p:nvPr/>
        </p:nvSpPr>
        <p:spPr bwMode="auto">
          <a:xfrm>
            <a:off x="345921" y="1351873"/>
            <a:ext cx="7501542" cy="5327819"/>
          </a:xfrm>
          <a:prstGeom prst="roundRect">
            <a:avLst>
              <a:gd name="adj" fmla="val 3139"/>
            </a:avLst>
          </a:prstGeom>
          <a:solidFill>
            <a:srgbClr val="1E3A1A"/>
          </a:solidFill>
          <a:ln w="12700">
            <a:solidFill>
              <a:srgbClr val="0E8146"/>
            </a:solidFill>
            <a:bevel/>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endParaRPr>
          </a:p>
        </p:txBody>
      </p:sp>
      <p:sp>
        <p:nvSpPr>
          <p:cNvPr id="3" name="矩形 2"/>
          <p:cNvSpPr/>
          <p:nvPr/>
        </p:nvSpPr>
        <p:spPr>
          <a:xfrm>
            <a:off x="537029" y="1446859"/>
            <a:ext cx="7310433" cy="4939814"/>
          </a:xfrm>
          <a:prstGeom prst="rect">
            <a:avLst/>
          </a:prstGeom>
        </p:spPr>
        <p:txBody>
          <a:bodyPr wrap="square">
            <a:spAutoFit/>
          </a:bodyPr>
          <a:lstStyle/>
          <a:p>
            <a:pPr>
              <a:lnSpc>
                <a:spcPts val="2700"/>
              </a:lnSpc>
              <a:spcAft>
                <a:spcPts val="0"/>
              </a:spcAft>
            </a:pPr>
            <a:r>
              <a:rPr lang="en-US" altLang="zh-CN" sz="2000" spc="300" dirty="0" smtClean="0">
                <a:solidFill>
                  <a:srgbClr val="00FF00"/>
                </a:solidFill>
                <a:cs typeface="Courier New" panose="02070309020205020404" pitchFamily="49" charset="0"/>
              </a:rPr>
              <a:t>……</a:t>
            </a:r>
          </a:p>
          <a:p>
            <a:pPr>
              <a:lnSpc>
                <a:spcPts val="2700"/>
              </a:lnSpc>
              <a:spcAft>
                <a:spcPts val="0"/>
              </a:spcAft>
            </a:pPr>
            <a:r>
              <a:rPr lang="en-US" altLang="zh-CN" sz="2000" spc="300" dirty="0" smtClean="0">
                <a:solidFill>
                  <a:srgbClr val="00FF00"/>
                </a:solidFill>
                <a:cs typeface="Courier New" panose="02070309020205020404" pitchFamily="49" charset="0"/>
              </a:rPr>
              <a:t>&lt;</a:t>
            </a:r>
            <a:r>
              <a:rPr lang="en-US" altLang="zh-CN" sz="2000" spc="300" dirty="0">
                <a:solidFill>
                  <a:srgbClr val="00B0F0"/>
                </a:solidFill>
                <a:cs typeface="Courier New" panose="02070309020205020404" pitchFamily="49" charset="0"/>
              </a:rPr>
              <a:t>select</a:t>
            </a:r>
            <a:r>
              <a:rPr lang="en-US" altLang="zh-CN" sz="2000" spc="300" dirty="0">
                <a:solidFill>
                  <a:srgbClr val="00FF00"/>
                </a:solidFill>
                <a:cs typeface="Courier New" panose="02070309020205020404" pitchFamily="49" charset="0"/>
              </a:rPr>
              <a:t> </a:t>
            </a:r>
            <a:r>
              <a:rPr lang="en-US" altLang="zh-CN" sz="2000" spc="300" dirty="0">
                <a:solidFill>
                  <a:srgbClr val="FF33CC"/>
                </a:solidFill>
                <a:cs typeface="Courier New" panose="02070309020205020404" pitchFamily="49" charset="0"/>
              </a:rPr>
              <a:t>name</a:t>
            </a:r>
            <a:r>
              <a:rPr lang="en-US" altLang="zh-CN" sz="2000" spc="300" dirty="0">
                <a:solidFill>
                  <a:srgbClr val="00FF00"/>
                </a:solidFill>
                <a:cs typeface="Courier New" panose="02070309020205020404" pitchFamily="49" charset="0"/>
              </a:rPr>
              <a:t>="</a:t>
            </a:r>
            <a:r>
              <a:rPr lang="en-US" altLang="zh-CN" sz="2000" spc="300" dirty="0" err="1">
                <a:solidFill>
                  <a:srgbClr val="00FF00"/>
                </a:solidFill>
                <a:cs typeface="Courier New" panose="02070309020205020404" pitchFamily="49" charset="0"/>
              </a:rPr>
              <a:t>edu</a:t>
            </a:r>
            <a:r>
              <a:rPr lang="en-US" altLang="zh-CN" sz="2000" spc="300" dirty="0">
                <a:solidFill>
                  <a:srgbClr val="00FF00"/>
                </a:solidFill>
                <a:cs typeface="Courier New" panose="02070309020205020404" pitchFamily="49" charset="0"/>
              </a:rPr>
              <a:t>" id="</a:t>
            </a:r>
            <a:r>
              <a:rPr lang="en-US" altLang="zh-CN" sz="2000" spc="300" dirty="0" err="1">
                <a:solidFill>
                  <a:srgbClr val="00FF00"/>
                </a:solidFill>
                <a:cs typeface="Courier New" panose="02070309020205020404" pitchFamily="49" charset="0"/>
              </a:rPr>
              <a:t>edu</a:t>
            </a:r>
            <a:r>
              <a:rPr lang="en-US" altLang="zh-CN" sz="2000" spc="300" dirty="0">
                <a:solidFill>
                  <a:srgbClr val="00FF00"/>
                </a:solidFill>
                <a:cs typeface="Courier New" panose="02070309020205020404" pitchFamily="49" charset="0"/>
              </a:rPr>
              <a:t>"&gt;</a:t>
            </a:r>
          </a:p>
          <a:p>
            <a:pPr>
              <a:lnSpc>
                <a:spcPts val="2700"/>
              </a:lnSpc>
              <a:spcAft>
                <a:spcPts val="0"/>
              </a:spcAft>
            </a:pPr>
            <a:r>
              <a:rPr lang="en-US" altLang="zh-CN" sz="2000" spc="300" dirty="0">
                <a:solidFill>
                  <a:srgbClr val="00FF00"/>
                </a:solidFill>
                <a:cs typeface="Courier New" panose="02070309020205020404" pitchFamily="49" charset="0"/>
              </a:rPr>
              <a:t>        &lt;</a:t>
            </a:r>
            <a:r>
              <a:rPr lang="en-US" altLang="zh-CN" sz="2000" spc="300" dirty="0">
                <a:solidFill>
                  <a:srgbClr val="00B0F0"/>
                </a:solidFill>
                <a:cs typeface="Courier New" panose="02070309020205020404" pitchFamily="49" charset="0"/>
              </a:rPr>
              <a:t>option</a:t>
            </a:r>
            <a:r>
              <a:rPr lang="en-US" altLang="zh-CN" sz="2000" spc="300" dirty="0">
                <a:solidFill>
                  <a:srgbClr val="00FF00"/>
                </a:solidFill>
                <a:cs typeface="Courier New" panose="02070309020205020404" pitchFamily="49" charset="0"/>
              </a:rPr>
              <a:t> </a:t>
            </a:r>
            <a:r>
              <a:rPr lang="en-US" altLang="zh-CN" sz="2000" spc="300" dirty="0">
                <a:solidFill>
                  <a:srgbClr val="FF33CC"/>
                </a:solidFill>
                <a:cs typeface="Courier New" panose="02070309020205020404" pitchFamily="49" charset="0"/>
              </a:rPr>
              <a:t>value</a:t>
            </a:r>
            <a:r>
              <a:rPr lang="en-US" altLang="zh-CN" sz="2000" spc="300" dirty="0">
                <a:solidFill>
                  <a:srgbClr val="00FF00"/>
                </a:solidFill>
                <a:cs typeface="Courier New" panose="02070309020205020404" pitchFamily="49" charset="0"/>
              </a:rPr>
              <a:t>="</a:t>
            </a:r>
            <a:r>
              <a:rPr lang="zh-CN" altLang="en-US" sz="2000" spc="300" dirty="0">
                <a:solidFill>
                  <a:srgbClr val="00FF00"/>
                </a:solidFill>
                <a:cs typeface="Courier New" panose="02070309020205020404" pitchFamily="49" charset="0"/>
              </a:rPr>
              <a:t>博士</a:t>
            </a:r>
            <a:r>
              <a:rPr lang="en-US" altLang="zh-CN" sz="2000" spc="300" dirty="0">
                <a:solidFill>
                  <a:srgbClr val="00FF00"/>
                </a:solidFill>
                <a:cs typeface="Courier New" panose="02070309020205020404" pitchFamily="49" charset="0"/>
              </a:rPr>
              <a:t>"&gt;</a:t>
            </a:r>
            <a:r>
              <a:rPr lang="zh-CN" altLang="en-US" sz="2000" spc="300" dirty="0" smtClean="0">
                <a:solidFill>
                  <a:srgbClr val="00FF00"/>
                </a:solidFill>
                <a:cs typeface="Courier New" panose="02070309020205020404" pitchFamily="49" charset="0"/>
              </a:rPr>
              <a:t>博士</a:t>
            </a:r>
            <a:r>
              <a:rPr lang="en-US" altLang="zh-CN" sz="2000" spc="300" dirty="0" smtClean="0">
                <a:solidFill>
                  <a:srgbClr val="00B0F0"/>
                </a:solidFill>
                <a:cs typeface="Courier New" panose="02070309020205020404" pitchFamily="49" charset="0"/>
              </a:rPr>
              <a:t>&lt;/</a:t>
            </a:r>
            <a:r>
              <a:rPr lang="en-US" altLang="zh-CN" sz="2000" spc="300" dirty="0">
                <a:solidFill>
                  <a:srgbClr val="00B0F0"/>
                </a:solidFill>
                <a:cs typeface="Courier New" panose="02070309020205020404" pitchFamily="49" charset="0"/>
              </a:rPr>
              <a:t>option&gt;</a:t>
            </a:r>
          </a:p>
          <a:p>
            <a:pPr>
              <a:lnSpc>
                <a:spcPts val="2700"/>
              </a:lnSpc>
              <a:spcAft>
                <a:spcPts val="0"/>
              </a:spcAft>
            </a:pPr>
            <a:r>
              <a:rPr lang="en-US" altLang="zh-CN" sz="2000" spc="300" dirty="0">
                <a:solidFill>
                  <a:srgbClr val="00FF00"/>
                </a:solidFill>
                <a:cs typeface="Courier New" panose="02070309020205020404" pitchFamily="49" charset="0"/>
              </a:rPr>
              <a:t>        &lt;</a:t>
            </a:r>
            <a:r>
              <a:rPr lang="en-US" altLang="zh-CN" sz="2000" spc="300" dirty="0">
                <a:solidFill>
                  <a:srgbClr val="00B0F0"/>
                </a:solidFill>
                <a:cs typeface="Courier New" panose="02070309020205020404" pitchFamily="49" charset="0"/>
              </a:rPr>
              <a:t>option</a:t>
            </a:r>
            <a:r>
              <a:rPr lang="en-US" altLang="zh-CN" sz="2000" spc="300" dirty="0">
                <a:solidFill>
                  <a:srgbClr val="00FF00"/>
                </a:solidFill>
                <a:cs typeface="Courier New" panose="02070309020205020404" pitchFamily="49" charset="0"/>
              </a:rPr>
              <a:t> </a:t>
            </a:r>
            <a:r>
              <a:rPr lang="en-US" altLang="zh-CN" sz="2000" spc="300" dirty="0">
                <a:solidFill>
                  <a:srgbClr val="FF33CC"/>
                </a:solidFill>
                <a:cs typeface="Courier New" panose="02070309020205020404" pitchFamily="49" charset="0"/>
              </a:rPr>
              <a:t>value</a:t>
            </a:r>
            <a:r>
              <a:rPr lang="en-US" altLang="zh-CN" sz="2000" spc="300" dirty="0">
                <a:solidFill>
                  <a:srgbClr val="00FF00"/>
                </a:solidFill>
                <a:cs typeface="Courier New" panose="02070309020205020404" pitchFamily="49" charset="0"/>
              </a:rPr>
              <a:t>="</a:t>
            </a:r>
            <a:r>
              <a:rPr lang="zh-CN" altLang="en-US" sz="2000" spc="300" dirty="0">
                <a:solidFill>
                  <a:srgbClr val="00FF00"/>
                </a:solidFill>
                <a:cs typeface="Courier New" panose="02070309020205020404" pitchFamily="49" charset="0"/>
              </a:rPr>
              <a:t>硕士</a:t>
            </a:r>
            <a:r>
              <a:rPr lang="en-US" altLang="zh-CN" sz="2000" spc="300" dirty="0">
                <a:solidFill>
                  <a:srgbClr val="00FF00"/>
                </a:solidFill>
                <a:cs typeface="Courier New" panose="02070309020205020404" pitchFamily="49" charset="0"/>
              </a:rPr>
              <a:t>"&gt;</a:t>
            </a:r>
            <a:r>
              <a:rPr lang="zh-CN" altLang="en-US" sz="2000" spc="300" dirty="0" smtClean="0">
                <a:solidFill>
                  <a:srgbClr val="00FF00"/>
                </a:solidFill>
                <a:cs typeface="Courier New" panose="02070309020205020404" pitchFamily="49" charset="0"/>
              </a:rPr>
              <a:t>硕士</a:t>
            </a:r>
            <a:r>
              <a:rPr lang="en-US" altLang="zh-CN" sz="2000" spc="300" dirty="0" smtClean="0">
                <a:solidFill>
                  <a:srgbClr val="00B0F0"/>
                </a:solidFill>
                <a:cs typeface="Courier New" panose="02070309020205020404" pitchFamily="49" charset="0"/>
              </a:rPr>
              <a:t>&lt;/</a:t>
            </a:r>
            <a:r>
              <a:rPr lang="en-US" altLang="zh-CN" sz="2000" spc="300" dirty="0">
                <a:solidFill>
                  <a:srgbClr val="00B0F0"/>
                </a:solidFill>
                <a:cs typeface="Courier New" panose="02070309020205020404" pitchFamily="49" charset="0"/>
              </a:rPr>
              <a:t>option&gt;</a:t>
            </a:r>
          </a:p>
          <a:p>
            <a:pPr>
              <a:lnSpc>
                <a:spcPts val="2700"/>
              </a:lnSpc>
              <a:spcAft>
                <a:spcPts val="0"/>
              </a:spcAft>
            </a:pPr>
            <a:r>
              <a:rPr lang="en-US" altLang="zh-CN" sz="2000" spc="300" dirty="0">
                <a:solidFill>
                  <a:srgbClr val="00FF00"/>
                </a:solidFill>
                <a:cs typeface="Courier New" panose="02070309020205020404" pitchFamily="49" charset="0"/>
              </a:rPr>
              <a:t>        &lt;</a:t>
            </a:r>
            <a:r>
              <a:rPr lang="en-US" altLang="zh-CN" sz="2000" spc="300" dirty="0">
                <a:solidFill>
                  <a:srgbClr val="00B0F0"/>
                </a:solidFill>
                <a:cs typeface="Courier New" panose="02070309020205020404" pitchFamily="49" charset="0"/>
              </a:rPr>
              <a:t>option</a:t>
            </a:r>
            <a:r>
              <a:rPr lang="en-US" altLang="zh-CN" sz="2000" spc="300" dirty="0">
                <a:solidFill>
                  <a:srgbClr val="00FF00"/>
                </a:solidFill>
                <a:cs typeface="Courier New" panose="02070309020205020404" pitchFamily="49" charset="0"/>
              </a:rPr>
              <a:t> </a:t>
            </a:r>
            <a:r>
              <a:rPr lang="en-US" altLang="zh-CN" sz="2000" spc="300" dirty="0">
                <a:solidFill>
                  <a:srgbClr val="FF33CC"/>
                </a:solidFill>
                <a:cs typeface="Courier New" panose="02070309020205020404" pitchFamily="49" charset="0"/>
              </a:rPr>
              <a:t>value</a:t>
            </a:r>
            <a:r>
              <a:rPr lang="en-US" altLang="zh-CN" sz="2000" spc="300" dirty="0">
                <a:solidFill>
                  <a:srgbClr val="00FF00"/>
                </a:solidFill>
                <a:cs typeface="Courier New" panose="02070309020205020404" pitchFamily="49" charset="0"/>
              </a:rPr>
              <a:t>="</a:t>
            </a:r>
            <a:r>
              <a:rPr lang="zh-CN" altLang="en-US" sz="2000" spc="300" dirty="0">
                <a:solidFill>
                  <a:srgbClr val="00FF00"/>
                </a:solidFill>
                <a:cs typeface="Courier New" panose="02070309020205020404" pitchFamily="49" charset="0"/>
              </a:rPr>
              <a:t>学士</a:t>
            </a:r>
            <a:r>
              <a:rPr lang="en-US" altLang="zh-CN" sz="2000" spc="300" dirty="0">
                <a:solidFill>
                  <a:srgbClr val="00FF00"/>
                </a:solidFill>
                <a:cs typeface="Courier New" panose="02070309020205020404" pitchFamily="49" charset="0"/>
              </a:rPr>
              <a:t>"&gt;</a:t>
            </a:r>
            <a:r>
              <a:rPr lang="zh-CN" altLang="en-US" sz="2000" spc="300" dirty="0">
                <a:solidFill>
                  <a:srgbClr val="00FF00"/>
                </a:solidFill>
                <a:cs typeface="Courier New" panose="02070309020205020404" pitchFamily="49" charset="0"/>
              </a:rPr>
              <a:t>本科</a:t>
            </a:r>
            <a:r>
              <a:rPr lang="en-US" altLang="zh-CN" sz="2000" spc="300" dirty="0">
                <a:solidFill>
                  <a:srgbClr val="00B0F0"/>
                </a:solidFill>
                <a:cs typeface="Courier New" panose="02070309020205020404" pitchFamily="49" charset="0"/>
              </a:rPr>
              <a:t>&lt;/option&gt;</a:t>
            </a:r>
          </a:p>
          <a:p>
            <a:pPr>
              <a:lnSpc>
                <a:spcPts val="2700"/>
              </a:lnSpc>
              <a:spcAft>
                <a:spcPts val="0"/>
              </a:spcAft>
            </a:pPr>
            <a:r>
              <a:rPr lang="en-US" altLang="zh-CN" sz="2000" spc="300" dirty="0">
                <a:solidFill>
                  <a:srgbClr val="00FF00"/>
                </a:solidFill>
                <a:cs typeface="Courier New" panose="02070309020205020404" pitchFamily="49" charset="0"/>
              </a:rPr>
              <a:t>        &lt;</a:t>
            </a:r>
            <a:r>
              <a:rPr lang="en-US" altLang="zh-CN" sz="2000" spc="300" dirty="0">
                <a:solidFill>
                  <a:srgbClr val="00B0F0"/>
                </a:solidFill>
                <a:cs typeface="Courier New" panose="02070309020205020404" pitchFamily="49" charset="0"/>
              </a:rPr>
              <a:t>option</a:t>
            </a:r>
            <a:r>
              <a:rPr lang="en-US" altLang="zh-CN" sz="2000" spc="300" dirty="0">
                <a:solidFill>
                  <a:srgbClr val="00FF00"/>
                </a:solidFill>
                <a:cs typeface="Courier New" panose="02070309020205020404" pitchFamily="49" charset="0"/>
              </a:rPr>
              <a:t> </a:t>
            </a:r>
            <a:r>
              <a:rPr lang="en-US" altLang="zh-CN" sz="2000" spc="300" dirty="0">
                <a:solidFill>
                  <a:srgbClr val="FF33CC"/>
                </a:solidFill>
                <a:cs typeface="Courier New" panose="02070309020205020404" pitchFamily="49" charset="0"/>
              </a:rPr>
              <a:t>value</a:t>
            </a:r>
            <a:r>
              <a:rPr lang="en-US" altLang="zh-CN" sz="2000" spc="300" dirty="0">
                <a:solidFill>
                  <a:srgbClr val="00FF00"/>
                </a:solidFill>
                <a:cs typeface="Courier New" panose="02070309020205020404" pitchFamily="49" charset="0"/>
              </a:rPr>
              <a:t>="</a:t>
            </a:r>
            <a:r>
              <a:rPr lang="zh-CN" altLang="en-US" sz="2000" spc="300" dirty="0">
                <a:solidFill>
                  <a:srgbClr val="00FF00"/>
                </a:solidFill>
                <a:cs typeface="Courier New" panose="02070309020205020404" pitchFamily="49" charset="0"/>
              </a:rPr>
              <a:t>大专</a:t>
            </a:r>
            <a:r>
              <a:rPr lang="en-US" altLang="zh-CN" sz="2000" spc="300" dirty="0">
                <a:solidFill>
                  <a:srgbClr val="00FF00"/>
                </a:solidFill>
                <a:cs typeface="Courier New" panose="02070309020205020404" pitchFamily="49" charset="0"/>
              </a:rPr>
              <a:t>"&gt;</a:t>
            </a:r>
            <a:r>
              <a:rPr lang="zh-CN" altLang="en-US" sz="2000" spc="300" dirty="0">
                <a:solidFill>
                  <a:srgbClr val="00FF00"/>
                </a:solidFill>
                <a:cs typeface="Courier New" panose="02070309020205020404" pitchFamily="49" charset="0"/>
              </a:rPr>
              <a:t>大专</a:t>
            </a:r>
            <a:r>
              <a:rPr lang="en-US" altLang="zh-CN" sz="2000" spc="300" dirty="0">
                <a:solidFill>
                  <a:srgbClr val="00B0F0"/>
                </a:solidFill>
                <a:cs typeface="Courier New" panose="02070309020205020404" pitchFamily="49" charset="0"/>
              </a:rPr>
              <a:t>&lt;/option&gt;</a:t>
            </a:r>
          </a:p>
          <a:p>
            <a:pPr>
              <a:lnSpc>
                <a:spcPts val="2700"/>
              </a:lnSpc>
              <a:spcAft>
                <a:spcPts val="0"/>
              </a:spcAft>
            </a:pPr>
            <a:r>
              <a:rPr lang="en-US" altLang="zh-CN" sz="2000" spc="300" dirty="0">
                <a:solidFill>
                  <a:srgbClr val="00B0F0"/>
                </a:solidFill>
                <a:cs typeface="Courier New" panose="02070309020205020404" pitchFamily="49" charset="0"/>
              </a:rPr>
              <a:t>      &lt;/select</a:t>
            </a:r>
            <a:r>
              <a:rPr lang="en-US" altLang="zh-CN" sz="2000" spc="300" dirty="0" smtClean="0">
                <a:solidFill>
                  <a:srgbClr val="00B0F0"/>
                </a:solidFill>
                <a:cs typeface="Courier New" panose="02070309020205020404" pitchFamily="49" charset="0"/>
              </a:rPr>
              <a:t>&gt;</a:t>
            </a:r>
          </a:p>
          <a:p>
            <a:pPr>
              <a:lnSpc>
                <a:spcPts val="2700"/>
              </a:lnSpc>
              <a:spcAft>
                <a:spcPts val="0"/>
              </a:spcAft>
            </a:pPr>
            <a:r>
              <a:rPr lang="en-US" altLang="zh-CN" sz="2000" spc="300" dirty="0">
                <a:solidFill>
                  <a:srgbClr val="00FF00"/>
                </a:solidFill>
                <a:cs typeface="Courier New" panose="02070309020205020404" pitchFamily="49" charset="0"/>
              </a:rPr>
              <a:t>&lt;</a:t>
            </a:r>
            <a:r>
              <a:rPr lang="en-US" altLang="zh-CN" sz="2000" spc="300" dirty="0">
                <a:solidFill>
                  <a:srgbClr val="00B0F0"/>
                </a:solidFill>
                <a:cs typeface="Courier New" panose="02070309020205020404" pitchFamily="49" charset="0"/>
              </a:rPr>
              <a:t>input</a:t>
            </a:r>
            <a:r>
              <a:rPr lang="en-US" altLang="zh-CN" sz="2000" spc="300" dirty="0">
                <a:solidFill>
                  <a:srgbClr val="FF33CC"/>
                </a:solidFill>
                <a:cs typeface="Courier New" panose="02070309020205020404" pitchFamily="49" charset="0"/>
              </a:rPr>
              <a:t> type</a:t>
            </a:r>
            <a:r>
              <a:rPr lang="en-US" altLang="zh-CN" sz="2000" spc="300" dirty="0">
                <a:solidFill>
                  <a:srgbClr val="00FF00"/>
                </a:solidFill>
                <a:cs typeface="Courier New" panose="02070309020205020404" pitchFamily="49" charset="0"/>
              </a:rPr>
              <a:t>="</a:t>
            </a:r>
            <a:r>
              <a:rPr lang="en-US" altLang="zh-CN" sz="2000" spc="300" dirty="0" smtClean="0">
                <a:solidFill>
                  <a:srgbClr val="00B0F0"/>
                </a:solidFill>
                <a:cs typeface="Courier New" panose="02070309020205020404" pitchFamily="49" charset="0"/>
              </a:rPr>
              <a:t>submit</a:t>
            </a:r>
            <a:r>
              <a:rPr lang="en-US" altLang="zh-CN" sz="2000" spc="300" dirty="0" smtClean="0">
                <a:solidFill>
                  <a:srgbClr val="00FF00"/>
                </a:solidFill>
                <a:cs typeface="Courier New" panose="02070309020205020404" pitchFamily="49" charset="0"/>
              </a:rPr>
              <a:t>“ </a:t>
            </a:r>
            <a:r>
              <a:rPr lang="en-US" altLang="zh-CN" sz="2000" spc="300" dirty="0" smtClean="0">
                <a:solidFill>
                  <a:srgbClr val="FF33CC"/>
                </a:solidFill>
                <a:cs typeface="Courier New" panose="02070309020205020404" pitchFamily="49" charset="0"/>
              </a:rPr>
              <a:t>name</a:t>
            </a:r>
            <a:r>
              <a:rPr lang="en-US" altLang="zh-CN" sz="2000" spc="300" dirty="0">
                <a:solidFill>
                  <a:srgbClr val="00FF00"/>
                </a:solidFill>
                <a:cs typeface="Courier New" panose="02070309020205020404" pitchFamily="49" charset="0"/>
              </a:rPr>
              <a:t>="send" </a:t>
            </a:r>
            <a:r>
              <a:rPr lang="en-US" altLang="zh-CN" sz="2000" spc="300" dirty="0">
                <a:solidFill>
                  <a:srgbClr val="FF33CC"/>
                </a:solidFill>
                <a:cs typeface="Courier New" panose="02070309020205020404" pitchFamily="49" charset="0"/>
              </a:rPr>
              <a:t>value</a:t>
            </a:r>
            <a:r>
              <a:rPr lang="en-US" altLang="zh-CN" sz="2000" spc="300" dirty="0">
                <a:solidFill>
                  <a:srgbClr val="00FF00"/>
                </a:solidFill>
                <a:cs typeface="Courier New" panose="02070309020205020404" pitchFamily="49" charset="0"/>
              </a:rPr>
              <a:t>="</a:t>
            </a:r>
            <a:r>
              <a:rPr lang="zh-CN" altLang="en-US" sz="2000" spc="300" dirty="0">
                <a:solidFill>
                  <a:srgbClr val="00FF00"/>
                </a:solidFill>
                <a:cs typeface="Courier New" panose="02070309020205020404" pitchFamily="49" charset="0"/>
              </a:rPr>
              <a:t>提交</a:t>
            </a:r>
            <a:r>
              <a:rPr lang="en-US" altLang="zh-CN" sz="2000" spc="300" dirty="0">
                <a:solidFill>
                  <a:srgbClr val="00FF00"/>
                </a:solidFill>
                <a:cs typeface="Courier New" panose="02070309020205020404" pitchFamily="49" charset="0"/>
              </a:rPr>
              <a:t>" </a:t>
            </a:r>
            <a:r>
              <a:rPr lang="en-US" altLang="zh-CN" sz="2000" spc="300" dirty="0" smtClean="0">
                <a:solidFill>
                  <a:srgbClr val="00FF00"/>
                </a:solidFill>
                <a:cs typeface="Courier New" panose="02070309020205020404" pitchFamily="49" charset="0"/>
              </a:rPr>
              <a:t>/&gt;</a:t>
            </a:r>
          </a:p>
          <a:p>
            <a:pPr>
              <a:lnSpc>
                <a:spcPts val="2700"/>
              </a:lnSpc>
              <a:spcAft>
                <a:spcPts val="0"/>
              </a:spcAft>
            </a:pPr>
            <a:r>
              <a:rPr lang="en-US" altLang="zh-CN" sz="2000" spc="300" dirty="0" smtClean="0">
                <a:solidFill>
                  <a:srgbClr val="00FF00"/>
                </a:solidFill>
                <a:cs typeface="Courier New" panose="02070309020205020404" pitchFamily="49" charset="0"/>
              </a:rPr>
              <a:t>……</a:t>
            </a:r>
          </a:p>
          <a:p>
            <a:pPr>
              <a:lnSpc>
                <a:spcPts val="2700"/>
              </a:lnSpc>
              <a:spcAft>
                <a:spcPts val="0"/>
              </a:spcAft>
            </a:pPr>
            <a:r>
              <a:rPr lang="en-US" altLang="zh-CN" sz="2000" spc="300" dirty="0" smtClean="0">
                <a:solidFill>
                  <a:srgbClr val="FF0000"/>
                </a:solidFill>
                <a:latin typeface="+mn-lt"/>
                <a:cs typeface="Courier New" panose="02070309020205020404" pitchFamily="49" charset="0"/>
              </a:rPr>
              <a:t>&lt;?</a:t>
            </a:r>
            <a:r>
              <a:rPr lang="en-US" altLang="zh-CN" sz="2000" spc="300" dirty="0" err="1" smtClean="0">
                <a:solidFill>
                  <a:srgbClr val="FF0000"/>
                </a:solidFill>
                <a:latin typeface="+mn-lt"/>
                <a:cs typeface="Courier New" panose="02070309020205020404" pitchFamily="49" charset="0"/>
              </a:rPr>
              <a:t>php</a:t>
            </a:r>
            <a:endParaRPr lang="en-US" altLang="zh-CN" sz="2000" spc="300" dirty="0" smtClean="0">
              <a:solidFill>
                <a:srgbClr val="FF0000"/>
              </a:solidFill>
              <a:latin typeface="+mn-lt"/>
              <a:cs typeface="Courier New" panose="02070309020205020404" pitchFamily="49" charset="0"/>
            </a:endParaRPr>
          </a:p>
          <a:p>
            <a:pPr>
              <a:lnSpc>
                <a:spcPts val="2700"/>
              </a:lnSpc>
              <a:spcAft>
                <a:spcPts val="0"/>
              </a:spcAft>
            </a:pPr>
            <a:r>
              <a:rPr lang="en-US" altLang="zh-CN" sz="2000" spc="300" dirty="0" smtClean="0">
                <a:solidFill>
                  <a:schemeClr val="bg1"/>
                </a:solidFill>
                <a:latin typeface="+mn-lt"/>
                <a:cs typeface="Courier New" panose="02070309020205020404" pitchFamily="49" charset="0"/>
              </a:rPr>
              <a:t>if(</a:t>
            </a:r>
            <a:r>
              <a:rPr lang="en-US" altLang="zh-CN" sz="2000" spc="300" dirty="0" err="1" smtClean="0">
                <a:solidFill>
                  <a:srgbClr val="00B0F0"/>
                </a:solidFill>
                <a:latin typeface="+mn-lt"/>
                <a:cs typeface="Courier New" panose="02070309020205020404" pitchFamily="49" charset="0"/>
              </a:rPr>
              <a:t>isset</a:t>
            </a:r>
            <a:r>
              <a:rPr lang="en-US" altLang="zh-CN" sz="2000" spc="300" dirty="0">
                <a:solidFill>
                  <a:schemeClr val="bg1"/>
                </a:solidFill>
                <a:latin typeface="+mn-lt"/>
                <a:cs typeface="Courier New" panose="02070309020205020404" pitchFamily="49" charset="0"/>
              </a:rPr>
              <a:t>(</a:t>
            </a:r>
            <a:r>
              <a:rPr lang="en-US" altLang="zh-CN" sz="2000" spc="300" dirty="0">
                <a:solidFill>
                  <a:srgbClr val="FFFF00"/>
                </a:solidFill>
                <a:latin typeface="+mn-lt"/>
                <a:cs typeface="Courier New" panose="02070309020205020404" pitchFamily="49" charset="0"/>
              </a:rPr>
              <a:t>$_POST</a:t>
            </a:r>
            <a:r>
              <a:rPr lang="en-US" altLang="zh-CN" sz="2000" spc="300" dirty="0">
                <a:solidFill>
                  <a:schemeClr val="bg1"/>
                </a:solidFill>
                <a:latin typeface="+mn-lt"/>
                <a:cs typeface="Courier New" panose="02070309020205020404" pitchFamily="49" charset="0"/>
              </a:rPr>
              <a:t>['</a:t>
            </a:r>
            <a:r>
              <a:rPr lang="en-US" altLang="zh-CN" sz="2000" spc="300" dirty="0">
                <a:solidFill>
                  <a:srgbClr val="FF33CC"/>
                </a:solidFill>
                <a:latin typeface="+mn-lt"/>
                <a:cs typeface="Courier New" panose="02070309020205020404" pitchFamily="49" charset="0"/>
              </a:rPr>
              <a:t>send</a:t>
            </a:r>
            <a:r>
              <a:rPr lang="en-US" altLang="zh-CN" sz="2000" spc="300" dirty="0" smtClean="0">
                <a:solidFill>
                  <a:schemeClr val="bg1"/>
                </a:solidFill>
                <a:latin typeface="+mn-lt"/>
                <a:cs typeface="Courier New" panose="02070309020205020404" pitchFamily="49" charset="0"/>
              </a:rPr>
              <a:t>']))</a:t>
            </a:r>
            <a:endParaRPr lang="zh-CN" altLang="en-US" sz="2000" spc="300" dirty="0">
              <a:solidFill>
                <a:schemeClr val="bg1"/>
              </a:solidFill>
              <a:latin typeface="+mn-lt"/>
              <a:cs typeface="Courier New" panose="02070309020205020404" pitchFamily="49" charset="0"/>
            </a:endParaRPr>
          </a:p>
          <a:p>
            <a:pPr>
              <a:lnSpc>
                <a:spcPts val="2700"/>
              </a:lnSpc>
              <a:spcAft>
                <a:spcPts val="0"/>
              </a:spcAft>
            </a:pPr>
            <a:r>
              <a:rPr lang="zh-CN" altLang="en-US" sz="2000" spc="300" dirty="0" smtClean="0">
                <a:solidFill>
                  <a:schemeClr val="bg1"/>
                </a:solidFill>
                <a:latin typeface="+mn-lt"/>
                <a:cs typeface="Courier New" panose="02070309020205020404" pitchFamily="49" charset="0"/>
              </a:rPr>
              <a:t> </a:t>
            </a:r>
            <a:r>
              <a:rPr lang="en-US" altLang="zh-CN" sz="2000" spc="300" dirty="0" smtClean="0">
                <a:solidFill>
                  <a:schemeClr val="bg1"/>
                </a:solidFill>
                <a:latin typeface="+mn-lt"/>
                <a:cs typeface="Courier New" panose="02070309020205020404" pitchFamily="49" charset="0"/>
              </a:rPr>
              <a:t>    </a:t>
            </a:r>
            <a:r>
              <a:rPr lang="en-US" altLang="zh-CN" sz="2000" spc="300" dirty="0" smtClean="0">
                <a:solidFill>
                  <a:srgbClr val="FF33CC"/>
                </a:solidFill>
                <a:latin typeface="+mn-lt"/>
                <a:cs typeface="Courier New" panose="02070309020205020404" pitchFamily="49" charset="0"/>
              </a:rPr>
              <a:t>$</a:t>
            </a:r>
            <a:r>
              <a:rPr lang="en-US" altLang="zh-CN" sz="2000" spc="300" dirty="0" err="1">
                <a:solidFill>
                  <a:srgbClr val="FF33CC"/>
                </a:solidFill>
                <a:latin typeface="+mn-lt"/>
                <a:cs typeface="Courier New" panose="02070309020205020404" pitchFamily="49" charset="0"/>
              </a:rPr>
              <a:t>edu</a:t>
            </a:r>
            <a:r>
              <a:rPr lang="en-US" altLang="zh-CN" sz="2000" spc="300" dirty="0">
                <a:solidFill>
                  <a:schemeClr val="bg1"/>
                </a:solidFill>
                <a:latin typeface="+mn-lt"/>
                <a:cs typeface="Courier New" panose="02070309020205020404" pitchFamily="49" charset="0"/>
              </a:rPr>
              <a:t>=</a:t>
            </a:r>
            <a:r>
              <a:rPr lang="en-US" altLang="zh-CN" sz="2000" spc="300" dirty="0">
                <a:solidFill>
                  <a:srgbClr val="FF33CC"/>
                </a:solidFill>
                <a:latin typeface="+mn-lt"/>
                <a:cs typeface="Courier New" panose="02070309020205020404" pitchFamily="49" charset="0"/>
              </a:rPr>
              <a:t>$_POST</a:t>
            </a:r>
            <a:r>
              <a:rPr lang="en-US" altLang="zh-CN" sz="2000" spc="300" dirty="0">
                <a:solidFill>
                  <a:schemeClr val="bg1"/>
                </a:solidFill>
                <a:latin typeface="+mn-lt"/>
                <a:cs typeface="Courier New" panose="02070309020205020404" pitchFamily="49" charset="0"/>
              </a:rPr>
              <a:t>['</a:t>
            </a:r>
            <a:r>
              <a:rPr lang="en-US" altLang="zh-CN" sz="2000" spc="300" dirty="0" err="1">
                <a:solidFill>
                  <a:srgbClr val="FF33CC"/>
                </a:solidFill>
                <a:latin typeface="+mn-lt"/>
                <a:cs typeface="Courier New" panose="02070309020205020404" pitchFamily="49" charset="0"/>
              </a:rPr>
              <a:t>edu</a:t>
            </a:r>
            <a:r>
              <a:rPr lang="en-US" altLang="zh-CN" sz="2000" spc="300" dirty="0">
                <a:solidFill>
                  <a:schemeClr val="bg1"/>
                </a:solidFill>
                <a:latin typeface="+mn-lt"/>
                <a:cs typeface="Courier New" panose="02070309020205020404" pitchFamily="49" charset="0"/>
              </a:rPr>
              <a:t>'];//</a:t>
            </a:r>
            <a:r>
              <a:rPr lang="zh-CN" altLang="en-US" sz="2000" spc="300" dirty="0">
                <a:solidFill>
                  <a:schemeClr val="bg1"/>
                </a:solidFill>
                <a:latin typeface="+mn-lt"/>
                <a:cs typeface="Courier New" panose="02070309020205020404" pitchFamily="49" charset="0"/>
              </a:rPr>
              <a:t>获取学历</a:t>
            </a:r>
            <a:r>
              <a:rPr lang="en-US" altLang="zh-CN" sz="2000" spc="300" dirty="0" smtClean="0">
                <a:solidFill>
                  <a:schemeClr val="bg1"/>
                </a:solidFill>
                <a:latin typeface="+mn-lt"/>
                <a:cs typeface="Courier New" panose="02070309020205020404" pitchFamily="49" charset="0"/>
              </a:rPr>
              <a:t>;</a:t>
            </a:r>
            <a:endParaRPr lang="en-US" altLang="zh-CN" sz="2000" spc="300" dirty="0">
              <a:solidFill>
                <a:schemeClr val="bg1"/>
              </a:solidFill>
              <a:latin typeface="+mn-lt"/>
              <a:cs typeface="Courier New" panose="02070309020205020404" pitchFamily="49" charset="0"/>
            </a:endParaRPr>
          </a:p>
          <a:p>
            <a:pPr>
              <a:lnSpc>
                <a:spcPts val="2700"/>
              </a:lnSpc>
              <a:spcAft>
                <a:spcPts val="0"/>
              </a:spcAft>
            </a:pPr>
            <a:r>
              <a:rPr lang="en-US" altLang="zh-CN" sz="2000" spc="300" dirty="0" smtClean="0">
                <a:solidFill>
                  <a:srgbClr val="FF0000"/>
                </a:solidFill>
                <a:latin typeface="+mn-lt"/>
                <a:cs typeface="Courier New" panose="02070309020205020404" pitchFamily="49" charset="0"/>
              </a:rPr>
              <a:t>?&gt;</a:t>
            </a:r>
            <a:endParaRPr lang="en-US" altLang="zh-CN" sz="2000" spc="300" dirty="0">
              <a:solidFill>
                <a:srgbClr val="FF0000"/>
              </a:solidFill>
              <a:latin typeface="+mn-lt"/>
              <a:cs typeface="Courier New" panose="02070309020205020404" pitchFamily="49" charset="0"/>
            </a:endParaRPr>
          </a:p>
        </p:txBody>
      </p:sp>
      <p:sp>
        <p:nvSpPr>
          <p:cNvPr id="4" name="矩形 3"/>
          <p:cNvSpPr/>
          <p:nvPr/>
        </p:nvSpPr>
        <p:spPr bwMode="auto">
          <a:xfrm>
            <a:off x="8385646" y="4872730"/>
            <a:ext cx="843686" cy="491320"/>
          </a:xfrm>
          <a:prstGeom prst="rect">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bg1"/>
                </a:solidFill>
                <a:effectLst/>
                <a:latin typeface="Arial" pitchFamily="34" charset="0"/>
                <a:ea typeface="宋体" pitchFamily="2" charset="-122"/>
              </a:rPr>
              <a:t>$</a:t>
            </a:r>
            <a:r>
              <a:rPr kumimoji="0" lang="en-US" altLang="zh-CN" sz="2000" b="0" i="0" u="none" strike="noStrike" cap="none" normalizeH="0" baseline="0" dirty="0" err="1" smtClean="0">
                <a:ln>
                  <a:noFill/>
                </a:ln>
                <a:solidFill>
                  <a:schemeClr val="bg1"/>
                </a:solidFill>
                <a:effectLst/>
                <a:latin typeface="Arial" pitchFamily="34" charset="0"/>
                <a:ea typeface="宋体" pitchFamily="2" charset="-122"/>
              </a:rPr>
              <a:t>edu</a:t>
            </a:r>
            <a:endParaRPr kumimoji="0" lang="zh-CN" altLang="en-US"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21" name="矩形 20"/>
          <p:cNvSpPr/>
          <p:nvPr/>
        </p:nvSpPr>
        <p:spPr bwMode="auto">
          <a:xfrm>
            <a:off x="9243186" y="4878865"/>
            <a:ext cx="2018231" cy="491320"/>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lumMod val="95000"/>
                    <a:lumOff val="5000"/>
                  </a:schemeClr>
                </a:solidFill>
                <a:effectLst/>
                <a:latin typeface="黑体" panose="02010609060101010101" pitchFamily="49" charset="-122"/>
                <a:ea typeface="黑体" panose="02010609060101010101" pitchFamily="49" charset="-122"/>
              </a:rPr>
              <a:t>硕士</a:t>
            </a:r>
          </a:p>
        </p:txBody>
      </p:sp>
      <p:sp>
        <p:nvSpPr>
          <p:cNvPr id="19" name="矩形 18"/>
          <p:cNvSpPr/>
          <p:nvPr/>
        </p:nvSpPr>
        <p:spPr bwMode="auto">
          <a:xfrm>
            <a:off x="9109840" y="1474873"/>
            <a:ext cx="2018231" cy="491320"/>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000" b="0" i="0" u="none" strike="noStrike" cap="none" normalizeH="0" baseline="0" dirty="0" smtClean="0">
              <a:ln>
                <a:noFill/>
              </a:ln>
              <a:solidFill>
                <a:schemeClr val="tx1">
                  <a:lumMod val="95000"/>
                  <a:lumOff val="5000"/>
                </a:schemeClr>
              </a:solidFill>
              <a:effectLst/>
              <a:latin typeface="黑体" panose="02010609060101010101" pitchFamily="49" charset="-122"/>
              <a:ea typeface="黑体" panose="02010609060101010101" pitchFamily="49" charset="-122"/>
            </a:endParaRPr>
          </a:p>
        </p:txBody>
      </p:sp>
      <p:sp>
        <p:nvSpPr>
          <p:cNvPr id="29" name="矩形 28"/>
          <p:cNvSpPr/>
          <p:nvPr/>
        </p:nvSpPr>
        <p:spPr bwMode="auto">
          <a:xfrm>
            <a:off x="9109840" y="2444628"/>
            <a:ext cx="2018231" cy="491320"/>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lumMod val="95000"/>
                    <a:lumOff val="5000"/>
                  </a:schemeClr>
                </a:solidFill>
                <a:effectLst/>
                <a:latin typeface="黑体" panose="02010609060101010101" pitchFamily="49" charset="-122"/>
                <a:ea typeface="黑体" panose="02010609060101010101" pitchFamily="49" charset="-122"/>
              </a:rPr>
              <a:t>硕士</a:t>
            </a:r>
          </a:p>
        </p:txBody>
      </p:sp>
      <p:sp>
        <p:nvSpPr>
          <p:cNvPr id="31" name="矩形 30"/>
          <p:cNvSpPr/>
          <p:nvPr/>
        </p:nvSpPr>
        <p:spPr bwMode="auto">
          <a:xfrm>
            <a:off x="9116290" y="1473683"/>
            <a:ext cx="2018231" cy="491320"/>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lumMod val="95000"/>
                    <a:lumOff val="5000"/>
                  </a:schemeClr>
                </a:solidFill>
                <a:effectLst/>
                <a:latin typeface="黑体" panose="02010609060101010101" pitchFamily="49" charset="-122"/>
                <a:ea typeface="黑体" panose="02010609060101010101" pitchFamily="49" charset="-122"/>
              </a:rPr>
              <a:t>硕士</a:t>
            </a:r>
          </a:p>
        </p:txBody>
      </p:sp>
    </p:spTree>
    <p:extLst>
      <p:ext uri="{BB962C8B-B14F-4D97-AF65-F5344CB8AC3E}">
        <p14:creationId xmlns:p14="http://schemas.microsoft.com/office/powerpoint/2010/main" val="255731927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p:tgtEl>
                                          <p:spTgt spid="6"/>
                                        </p:tgtEl>
                                        <p:attrNameLst>
                                          <p:attrName>ppt_y</p:attrName>
                                        </p:attrNameLst>
                                      </p:cBhvr>
                                      <p:tavLst>
                                        <p:tav tm="0">
                                          <p:val>
                                            <p:strVal val="#ppt_y-#ppt_h*1.125000"/>
                                          </p:val>
                                        </p:tav>
                                        <p:tav tm="100000">
                                          <p:val>
                                            <p:strVal val="#ppt_y"/>
                                          </p:val>
                                        </p:tav>
                                      </p:tavLst>
                                    </p:anim>
                                    <p:animEffect transition="in" filter="wipe(down)">
                                      <p:cBhvr>
                                        <p:cTn id="20" dur="750"/>
                                        <p:tgtEl>
                                          <p:spTgt spid="6"/>
                                        </p:tgtEl>
                                      </p:cBhvr>
                                    </p:animEffect>
                                  </p:childTnLst>
                                </p:cTn>
                              </p:par>
                            </p:childTnLst>
                          </p:cTn>
                        </p:par>
                        <p:par>
                          <p:cTn id="21" fill="hold">
                            <p:stCondLst>
                              <p:cond delay="750"/>
                            </p:stCondLst>
                            <p:childTnLst>
                              <p:par>
                                <p:cTn id="22" presetID="1" presetClass="entr" presetSubtype="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childTnLst>
                                </p:cTn>
                              </p:par>
                            </p:childTnLst>
                          </p:cTn>
                        </p:par>
                        <p:par>
                          <p:cTn id="24" fill="hold">
                            <p:stCondLst>
                              <p:cond delay="750"/>
                            </p:stCondLst>
                            <p:childTnLst>
                              <p:par>
                                <p:cTn id="25" presetID="1" presetClass="emph" presetSubtype="2" fill="remove" grpId="1" nodeType="afterEffect">
                                  <p:stCondLst>
                                    <p:cond delay="0"/>
                                  </p:stCondLst>
                                  <p:childTnLst>
                                    <p:animClr clrSpc="rgb" dir="cw">
                                      <p:cBhvr>
                                        <p:cTn id="26" dur="250" fill="hold"/>
                                        <p:tgtEl>
                                          <p:spTgt spid="29"/>
                                        </p:tgtEl>
                                        <p:attrNameLst>
                                          <p:attrName>fillcolor</p:attrName>
                                        </p:attrNameLst>
                                      </p:cBhvr>
                                      <p:to>
                                        <a:srgbClr val="FAC08F"/>
                                      </p:to>
                                    </p:animClr>
                                    <p:set>
                                      <p:cBhvr>
                                        <p:cTn id="27" dur="250" fill="hold"/>
                                        <p:tgtEl>
                                          <p:spTgt spid="29"/>
                                        </p:tgtEl>
                                        <p:attrNameLst>
                                          <p:attrName>fill.type</p:attrName>
                                        </p:attrNameLst>
                                      </p:cBhvr>
                                      <p:to>
                                        <p:strVal val="solid"/>
                                      </p:to>
                                    </p:set>
                                    <p:set>
                                      <p:cBhvr>
                                        <p:cTn id="28" dur="250" fill="hold"/>
                                        <p:tgtEl>
                                          <p:spTgt spid="29"/>
                                        </p:tgtEl>
                                        <p:attrNameLst>
                                          <p:attrName>fill.on</p:attrName>
                                        </p:attrNameLst>
                                      </p:cBhvr>
                                      <p:to>
                                        <p:strVal val="true"/>
                                      </p:to>
                                    </p:set>
                                  </p:childTnLst>
                                </p:cTn>
                              </p:par>
                            </p:childTnLst>
                          </p:cTn>
                        </p:par>
                        <p:par>
                          <p:cTn id="29" fill="hold">
                            <p:stCondLst>
                              <p:cond delay="1000"/>
                            </p:stCondLst>
                            <p:childTnLst>
                              <p:par>
                                <p:cTn id="30" presetID="1" presetClass="exit" presetSubtype="0" fill="hold" grpId="2" nodeType="afterEffect">
                                  <p:stCondLst>
                                    <p:cond delay="250"/>
                                  </p:stCondLst>
                                  <p:childTnLst>
                                    <p:set>
                                      <p:cBhvr>
                                        <p:cTn id="31" dur="1" fill="hold">
                                          <p:stCondLst>
                                            <p:cond delay="0"/>
                                          </p:stCondLst>
                                        </p:cTn>
                                        <p:tgtEl>
                                          <p:spTgt spid="29"/>
                                        </p:tgtEl>
                                        <p:attrNameLst>
                                          <p:attrName>style.visibility</p:attrName>
                                        </p:attrNameLst>
                                      </p:cBhvr>
                                      <p:to>
                                        <p:strVal val="hidden"/>
                                      </p:to>
                                    </p:set>
                                  </p:childTnLst>
                                </p:cTn>
                              </p:par>
                            </p:childTnLst>
                          </p:cTn>
                        </p:par>
                        <p:par>
                          <p:cTn id="32" fill="hold">
                            <p:stCondLst>
                              <p:cond delay="1250"/>
                            </p:stCondLst>
                            <p:childTnLst>
                              <p:par>
                                <p:cTn id="33" presetID="12" presetClass="exit" presetSubtype="1" fill="hold" nodeType="afterEffect">
                                  <p:stCondLst>
                                    <p:cond delay="0"/>
                                  </p:stCondLst>
                                  <p:childTnLst>
                                    <p:anim calcmode="lin" valueType="num">
                                      <p:cBhvr additive="base">
                                        <p:cTn id="34" dur="500"/>
                                        <p:tgtEl>
                                          <p:spTgt spid="6"/>
                                        </p:tgtEl>
                                        <p:attrNameLst>
                                          <p:attrName>ppt_y</p:attrName>
                                        </p:attrNameLst>
                                      </p:cBhvr>
                                      <p:tavLst>
                                        <p:tav tm="0">
                                          <p:val>
                                            <p:strVal val="#ppt_y"/>
                                          </p:val>
                                        </p:tav>
                                        <p:tav tm="100000">
                                          <p:val>
                                            <p:strVal val="#ppt_y-#ppt_h*1.125000"/>
                                          </p:val>
                                        </p:tav>
                                      </p:tavLst>
                                    </p:anim>
                                    <p:animEffect transition="out" filter="wipe(up)">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childTnLst>
                          </p:cTn>
                        </p:par>
                        <p:par>
                          <p:cTn id="37" fill="hold">
                            <p:stCondLst>
                              <p:cond delay="1750"/>
                            </p:stCondLst>
                            <p:childTnLst>
                              <p:par>
                                <p:cTn id="38" presetID="1"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par>
                          <p:cTn id="40" fill="hold">
                            <p:stCondLst>
                              <p:cond delay="1750"/>
                            </p:stCondLst>
                            <p:childTnLst>
                              <p:par>
                                <p:cTn id="41" presetID="10"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21" grpId="0" animBg="1"/>
      <p:bldP spid="19" grpId="0" animBg="1"/>
      <p:bldP spid="29" grpId="0" animBg="1"/>
      <p:bldP spid="29" grpId="1" animBg="1"/>
      <p:bldP spid="29" grpId="2"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矩形 33"/>
          <p:cNvSpPr>
            <a:spLocks noChangeArrowheads="1"/>
          </p:cNvSpPr>
          <p:nvPr/>
        </p:nvSpPr>
        <p:spPr bwMode="auto">
          <a:xfrm>
            <a:off x="408633" y="1618440"/>
            <a:ext cx="6005815"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400" dirty="0">
                <a:latin typeface="宋体" panose="02010600030101010101" pitchFamily="2" charset="-122"/>
              </a:rPr>
              <a:t>数组类控件有</a:t>
            </a:r>
            <a:r>
              <a:rPr lang="zh-CN" altLang="en-US" sz="2400" dirty="0">
                <a:solidFill>
                  <a:srgbClr val="FF0000"/>
                </a:solidFill>
                <a:latin typeface="宋体" panose="02010600030101010101" pitchFamily="2" charset="-122"/>
              </a:rPr>
              <a:t>单选按钮组</a:t>
            </a:r>
            <a:r>
              <a:rPr lang="zh-CN" altLang="en-US" sz="2400" dirty="0">
                <a:latin typeface="宋体" panose="02010600030101010101" pitchFamily="2" charset="-122"/>
              </a:rPr>
              <a:t>与</a:t>
            </a:r>
            <a:r>
              <a:rPr lang="zh-CN" altLang="en-US" sz="2400" dirty="0">
                <a:solidFill>
                  <a:srgbClr val="FF0000"/>
                </a:solidFill>
                <a:latin typeface="宋体" panose="02010600030101010101" pitchFamily="2" charset="-122"/>
              </a:rPr>
              <a:t>复选按钮组</a:t>
            </a:r>
            <a:r>
              <a:rPr lang="zh-CN" altLang="en-US" sz="2400" dirty="0">
                <a:latin typeface="宋体" panose="02010600030101010101" pitchFamily="2" charset="-122"/>
              </a:rPr>
              <a:t>。这两类控件的共同之处是将多个选项作为一个共同体存在，使用同样的</a:t>
            </a:r>
            <a:r>
              <a:rPr lang="en-US" altLang="zh-CN" sz="2400" dirty="0">
                <a:latin typeface="宋体" panose="02010600030101010101" pitchFamily="2" charset="-122"/>
              </a:rPr>
              <a:t>name</a:t>
            </a:r>
            <a:r>
              <a:rPr lang="zh-CN" altLang="en-US" sz="2400" dirty="0">
                <a:latin typeface="宋体" panose="02010600030101010101" pitchFamily="2" charset="-122"/>
              </a:rPr>
              <a:t>值，用不同的</a:t>
            </a:r>
            <a:r>
              <a:rPr lang="en-US" altLang="zh-CN" sz="2400" dirty="0">
                <a:latin typeface="宋体" panose="02010600030101010101" pitchFamily="2" charset="-122"/>
              </a:rPr>
              <a:t>id</a:t>
            </a:r>
            <a:r>
              <a:rPr lang="zh-CN" altLang="en-US" sz="2400" dirty="0">
                <a:latin typeface="宋体" panose="02010600030101010101" pitchFamily="2" charset="-122"/>
              </a:rPr>
              <a:t>值区分。不同的是，由于单选按钮组中无论有几个选项，都只能选一个，因此它最后提交到服务器的数据是单一的，而复选按钮组由于允许不定项选择，因此它最后提交到服务器的数据是不确定的。因此，</a:t>
            </a:r>
            <a:r>
              <a:rPr lang="en-US" altLang="zh-CN" sz="2400" dirty="0">
                <a:latin typeface="宋体" panose="02010600030101010101" pitchFamily="2" charset="-122"/>
              </a:rPr>
              <a:t>PHP</a:t>
            </a:r>
            <a:r>
              <a:rPr lang="zh-CN" altLang="en-US" sz="2400" dirty="0">
                <a:latin typeface="宋体" panose="02010600030101010101" pitchFamily="2" charset="-122"/>
              </a:rPr>
              <a:t>在获取这两类按钮的值时，处理方法有所不同。</a:t>
            </a: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9.1.1</a:t>
            </a:r>
            <a:r>
              <a:rPr lang="zh-CN" altLang="en-US" sz="2400" b="1" dirty="0" smtClean="0">
                <a:solidFill>
                  <a:schemeClr val="bg1"/>
                </a:solidFill>
                <a:latin typeface="黑体" panose="02010609060101010101" pitchFamily="49" charset="-122"/>
                <a:ea typeface="黑体" panose="02010609060101010101" pitchFamily="49" charset="-122"/>
              </a:rPr>
              <a:t>、获取表单控件的值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408633" y="978806"/>
            <a:ext cx="2185214" cy="46166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400" dirty="0" smtClean="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、数组类</a:t>
            </a:r>
            <a:r>
              <a:rPr lang="zh-CN" altLang="en-US" sz="2400" dirty="0">
                <a:latin typeface="黑体" panose="02010609060101010101" pitchFamily="49" charset="-122"/>
                <a:ea typeface="黑体" panose="02010609060101010101" pitchFamily="49" charset="-122"/>
              </a:rPr>
              <a:t>控件</a:t>
            </a:r>
          </a:p>
        </p:txBody>
      </p:sp>
      <p:sp>
        <p:nvSpPr>
          <p:cNvPr id="9" name="椭圆 8"/>
          <p:cNvSpPr/>
          <p:nvPr/>
        </p:nvSpPr>
        <p:spPr bwMode="auto">
          <a:xfrm>
            <a:off x="7502619" y="1828800"/>
            <a:ext cx="432000" cy="432000"/>
          </a:xfrm>
          <a:prstGeom prst="ellipse">
            <a:avLst/>
          </a:prstGeom>
          <a:no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0" name="椭圆 9"/>
          <p:cNvSpPr/>
          <p:nvPr/>
        </p:nvSpPr>
        <p:spPr bwMode="auto">
          <a:xfrm>
            <a:off x="7627363" y="1953544"/>
            <a:ext cx="180000" cy="180000"/>
          </a:xfrm>
          <a:prstGeom prst="ellipse">
            <a:avLst/>
          </a:prstGeom>
          <a:solidFill>
            <a:schemeClr val="tx2">
              <a:lumMod val="60000"/>
              <a:lumOff val="40000"/>
            </a:schemeClr>
          </a:solid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1" name="文本框 10"/>
          <p:cNvSpPr txBox="1"/>
          <p:nvPr/>
        </p:nvSpPr>
        <p:spPr>
          <a:xfrm>
            <a:off x="8112272" y="1801090"/>
            <a:ext cx="492443" cy="461665"/>
          </a:xfrm>
          <a:prstGeom prst="rect">
            <a:avLst/>
          </a:prstGeom>
          <a:noFill/>
        </p:spPr>
        <p:txBody>
          <a:bodyPr wrap="none" rtlCol="0">
            <a:spAutoFit/>
          </a:bodyPr>
          <a:lstStyle/>
          <a:p>
            <a:r>
              <a:rPr lang="zh-CN" altLang="en-US" sz="2400" dirty="0" smtClean="0"/>
              <a:t>男</a:t>
            </a:r>
            <a:endParaRPr lang="zh-CN" altLang="en-US" sz="2400" dirty="0"/>
          </a:p>
        </p:txBody>
      </p:sp>
      <p:sp>
        <p:nvSpPr>
          <p:cNvPr id="12" name="椭圆 11"/>
          <p:cNvSpPr/>
          <p:nvPr/>
        </p:nvSpPr>
        <p:spPr bwMode="auto">
          <a:xfrm>
            <a:off x="9228096" y="1826845"/>
            <a:ext cx="432000" cy="432000"/>
          </a:xfrm>
          <a:prstGeom prst="ellipse">
            <a:avLst/>
          </a:prstGeom>
          <a:no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4" name="文本框 13"/>
          <p:cNvSpPr txBox="1"/>
          <p:nvPr/>
        </p:nvSpPr>
        <p:spPr>
          <a:xfrm>
            <a:off x="9837749" y="1799135"/>
            <a:ext cx="492443" cy="461665"/>
          </a:xfrm>
          <a:prstGeom prst="rect">
            <a:avLst/>
          </a:prstGeom>
          <a:noFill/>
        </p:spPr>
        <p:txBody>
          <a:bodyPr wrap="none" rtlCol="0">
            <a:spAutoFit/>
          </a:bodyPr>
          <a:lstStyle/>
          <a:p>
            <a:r>
              <a:rPr lang="zh-CN" altLang="en-US" sz="2400" dirty="0" smtClean="0"/>
              <a:t>女</a:t>
            </a:r>
            <a:endParaRPr lang="zh-CN" altLang="en-US" sz="2400" dirty="0"/>
          </a:p>
        </p:txBody>
      </p:sp>
      <p:grpSp>
        <p:nvGrpSpPr>
          <p:cNvPr id="4" name="组合 3"/>
          <p:cNvGrpSpPr/>
          <p:nvPr/>
        </p:nvGrpSpPr>
        <p:grpSpPr>
          <a:xfrm>
            <a:off x="8234472" y="2731069"/>
            <a:ext cx="2099198" cy="3595711"/>
            <a:chOff x="7499028" y="2675651"/>
            <a:chExt cx="2099198" cy="3595711"/>
          </a:xfrm>
        </p:grpSpPr>
        <p:sp>
          <p:nvSpPr>
            <p:cNvPr id="15" name="文本框 14"/>
            <p:cNvSpPr txBox="1"/>
            <p:nvPr/>
          </p:nvSpPr>
          <p:spPr>
            <a:xfrm>
              <a:off x="7502619" y="2675651"/>
              <a:ext cx="2095607" cy="707886"/>
            </a:xfrm>
            <a:prstGeom prst="rect">
              <a:avLst/>
            </a:prstGeom>
            <a:noFill/>
          </p:spPr>
          <p:txBody>
            <a:bodyPr wrap="square" rtlCol="0" anchor="b">
              <a:spAutoFit/>
            </a:bodyPr>
            <a:lstStyle/>
            <a:p>
              <a:r>
                <a:rPr lang="zh-CN" altLang="en-US" sz="4000" dirty="0" smtClean="0">
                  <a:solidFill>
                    <a:schemeClr val="tx2">
                      <a:lumMod val="60000"/>
                      <a:lumOff val="40000"/>
                    </a:schemeClr>
                  </a:solidFill>
                  <a:sym typeface="Wingdings 2" panose="05020102010507070707" pitchFamily="18" charset="2"/>
                </a:rPr>
                <a:t>  </a:t>
              </a:r>
              <a:r>
                <a:rPr lang="zh-CN" altLang="en-US" sz="3200" dirty="0" smtClean="0">
                  <a:solidFill>
                    <a:schemeClr val="tx1">
                      <a:lumMod val="65000"/>
                      <a:lumOff val="35000"/>
                    </a:schemeClr>
                  </a:solidFill>
                  <a:sym typeface="Wingdings 2" panose="05020102010507070707" pitchFamily="18" charset="2"/>
                </a:rPr>
                <a:t>读书</a:t>
              </a:r>
              <a:endParaRPr lang="zh-CN" altLang="en-US" dirty="0">
                <a:solidFill>
                  <a:schemeClr val="tx1">
                    <a:lumMod val="65000"/>
                    <a:lumOff val="35000"/>
                  </a:schemeClr>
                </a:solidFill>
              </a:endParaRPr>
            </a:p>
          </p:txBody>
        </p:sp>
        <p:sp>
          <p:nvSpPr>
            <p:cNvPr id="16" name="文本框 15"/>
            <p:cNvSpPr txBox="1"/>
            <p:nvPr/>
          </p:nvSpPr>
          <p:spPr>
            <a:xfrm>
              <a:off x="7499030" y="3361692"/>
              <a:ext cx="2095607" cy="707886"/>
            </a:xfrm>
            <a:prstGeom prst="rect">
              <a:avLst/>
            </a:prstGeom>
            <a:noFill/>
          </p:spPr>
          <p:txBody>
            <a:bodyPr wrap="square" rtlCol="0" anchor="b">
              <a:spAutoFit/>
            </a:bodyPr>
            <a:lstStyle/>
            <a:p>
              <a:r>
                <a:rPr lang="zh-CN" altLang="en-US" sz="4000" dirty="0" smtClean="0">
                  <a:solidFill>
                    <a:schemeClr val="tx2">
                      <a:lumMod val="60000"/>
                      <a:lumOff val="40000"/>
                    </a:schemeClr>
                  </a:solidFill>
                  <a:sym typeface="Wingdings 2" panose="05020102010507070707" pitchFamily="18" charset="2"/>
                </a:rPr>
                <a:t>     </a:t>
              </a:r>
              <a:r>
                <a:rPr lang="zh-CN" altLang="en-US" sz="3200" dirty="0" smtClean="0">
                  <a:solidFill>
                    <a:schemeClr val="tx1">
                      <a:lumMod val="65000"/>
                      <a:lumOff val="35000"/>
                    </a:schemeClr>
                  </a:solidFill>
                  <a:sym typeface="Wingdings 2" panose="05020102010507070707" pitchFamily="18" charset="2"/>
                </a:rPr>
                <a:t>旅游</a:t>
              </a:r>
              <a:endParaRPr lang="zh-CN" altLang="en-US" dirty="0">
                <a:solidFill>
                  <a:schemeClr val="tx1">
                    <a:lumMod val="65000"/>
                    <a:lumOff val="35000"/>
                  </a:schemeClr>
                </a:solidFill>
              </a:endParaRPr>
            </a:p>
          </p:txBody>
        </p:sp>
        <p:sp>
          <p:nvSpPr>
            <p:cNvPr id="17" name="文本框 16"/>
            <p:cNvSpPr txBox="1"/>
            <p:nvPr/>
          </p:nvSpPr>
          <p:spPr>
            <a:xfrm>
              <a:off x="7499029" y="4069578"/>
              <a:ext cx="2095607" cy="707886"/>
            </a:xfrm>
            <a:prstGeom prst="rect">
              <a:avLst/>
            </a:prstGeom>
            <a:noFill/>
          </p:spPr>
          <p:txBody>
            <a:bodyPr wrap="square" rtlCol="0" anchor="b">
              <a:spAutoFit/>
            </a:bodyPr>
            <a:lstStyle/>
            <a:p>
              <a:r>
                <a:rPr lang="zh-CN" altLang="en-US" sz="4000" dirty="0" smtClean="0">
                  <a:solidFill>
                    <a:schemeClr val="tx2">
                      <a:lumMod val="60000"/>
                      <a:lumOff val="40000"/>
                    </a:schemeClr>
                  </a:solidFill>
                  <a:sym typeface="Wingdings 2" panose="05020102010507070707" pitchFamily="18" charset="2"/>
                </a:rPr>
                <a:t>     </a:t>
              </a:r>
              <a:r>
                <a:rPr lang="zh-CN" altLang="en-US" sz="3200" dirty="0" smtClean="0">
                  <a:solidFill>
                    <a:schemeClr val="tx1">
                      <a:lumMod val="65000"/>
                      <a:lumOff val="35000"/>
                    </a:schemeClr>
                  </a:solidFill>
                  <a:sym typeface="Wingdings 2" panose="05020102010507070707" pitchFamily="18" charset="2"/>
                </a:rPr>
                <a:t>音乐</a:t>
              </a:r>
              <a:endParaRPr lang="zh-CN" altLang="en-US" dirty="0">
                <a:solidFill>
                  <a:schemeClr val="tx1">
                    <a:lumMod val="65000"/>
                    <a:lumOff val="35000"/>
                  </a:schemeClr>
                </a:solidFill>
              </a:endParaRPr>
            </a:p>
          </p:txBody>
        </p:sp>
        <p:sp>
          <p:nvSpPr>
            <p:cNvPr id="18" name="文本框 17"/>
            <p:cNvSpPr txBox="1"/>
            <p:nvPr/>
          </p:nvSpPr>
          <p:spPr>
            <a:xfrm>
              <a:off x="7499028" y="4816527"/>
              <a:ext cx="2095607" cy="707886"/>
            </a:xfrm>
            <a:prstGeom prst="rect">
              <a:avLst/>
            </a:prstGeom>
            <a:noFill/>
          </p:spPr>
          <p:txBody>
            <a:bodyPr wrap="square" rtlCol="0" anchor="b">
              <a:spAutoFit/>
            </a:bodyPr>
            <a:lstStyle/>
            <a:p>
              <a:r>
                <a:rPr lang="zh-CN" altLang="en-US" sz="4000" dirty="0" smtClean="0">
                  <a:solidFill>
                    <a:schemeClr val="tx2">
                      <a:lumMod val="60000"/>
                      <a:lumOff val="40000"/>
                    </a:schemeClr>
                  </a:solidFill>
                  <a:sym typeface="Wingdings 2" panose="05020102010507070707" pitchFamily="18" charset="2"/>
                </a:rPr>
                <a:t>  </a:t>
              </a:r>
              <a:r>
                <a:rPr lang="zh-CN" altLang="en-US" sz="3200" dirty="0" smtClean="0">
                  <a:solidFill>
                    <a:schemeClr val="tx1">
                      <a:lumMod val="65000"/>
                      <a:lumOff val="35000"/>
                    </a:schemeClr>
                  </a:solidFill>
                  <a:sym typeface="Wingdings 2" panose="05020102010507070707" pitchFamily="18" charset="2"/>
                </a:rPr>
                <a:t>电影</a:t>
              </a:r>
              <a:endParaRPr lang="zh-CN" altLang="en-US" dirty="0">
                <a:solidFill>
                  <a:schemeClr val="tx1">
                    <a:lumMod val="65000"/>
                    <a:lumOff val="35000"/>
                  </a:schemeClr>
                </a:solidFill>
              </a:endParaRPr>
            </a:p>
          </p:txBody>
        </p:sp>
        <p:sp>
          <p:nvSpPr>
            <p:cNvPr id="19" name="文本框 18"/>
            <p:cNvSpPr txBox="1"/>
            <p:nvPr/>
          </p:nvSpPr>
          <p:spPr>
            <a:xfrm>
              <a:off x="7499028" y="5563476"/>
              <a:ext cx="2095607" cy="707886"/>
            </a:xfrm>
            <a:prstGeom prst="rect">
              <a:avLst/>
            </a:prstGeom>
            <a:noFill/>
          </p:spPr>
          <p:txBody>
            <a:bodyPr wrap="square" rtlCol="0" anchor="b">
              <a:spAutoFit/>
            </a:bodyPr>
            <a:lstStyle/>
            <a:p>
              <a:r>
                <a:rPr lang="zh-CN" altLang="en-US" sz="4000" dirty="0" smtClean="0">
                  <a:solidFill>
                    <a:schemeClr val="tx2">
                      <a:lumMod val="60000"/>
                      <a:lumOff val="40000"/>
                    </a:schemeClr>
                  </a:solidFill>
                  <a:sym typeface="Wingdings 2" panose="05020102010507070707" pitchFamily="18" charset="2"/>
                </a:rPr>
                <a:t>  </a:t>
              </a:r>
              <a:r>
                <a:rPr lang="zh-CN" altLang="en-US" sz="3200" dirty="0" smtClean="0">
                  <a:solidFill>
                    <a:schemeClr val="tx1">
                      <a:lumMod val="65000"/>
                      <a:lumOff val="35000"/>
                    </a:schemeClr>
                  </a:solidFill>
                  <a:sym typeface="Wingdings 2" panose="05020102010507070707" pitchFamily="18" charset="2"/>
                </a:rPr>
                <a:t>运动</a:t>
              </a:r>
              <a:endParaRPr lang="zh-CN" altLang="en-US" dirty="0">
                <a:solidFill>
                  <a:schemeClr val="tx1">
                    <a:lumMod val="65000"/>
                    <a:lumOff val="35000"/>
                  </a:schemeClr>
                </a:solidFill>
              </a:endParaRPr>
            </a:p>
          </p:txBody>
        </p:sp>
        <p:sp>
          <p:nvSpPr>
            <p:cNvPr id="3" name="矩形 2"/>
            <p:cNvSpPr/>
            <p:nvPr/>
          </p:nvSpPr>
          <p:spPr bwMode="auto">
            <a:xfrm>
              <a:off x="7641272" y="3591441"/>
              <a:ext cx="360000" cy="314173"/>
            </a:xfrm>
            <a:prstGeom prst="rect">
              <a:avLst/>
            </a:prstGeom>
            <a:noFill/>
            <a:ln w="28575"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1" name="矩形 20"/>
            <p:cNvSpPr/>
            <p:nvPr/>
          </p:nvSpPr>
          <p:spPr bwMode="auto">
            <a:xfrm>
              <a:off x="7641272" y="4309316"/>
              <a:ext cx="360000" cy="314173"/>
            </a:xfrm>
            <a:prstGeom prst="rect">
              <a:avLst/>
            </a:prstGeom>
            <a:noFill/>
            <a:ln w="28575"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spTree>
    <p:extLst>
      <p:ext uri="{BB962C8B-B14F-4D97-AF65-F5344CB8AC3E}">
        <p14:creationId xmlns:p14="http://schemas.microsoft.com/office/powerpoint/2010/main" val="257213176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矩形 33"/>
          <p:cNvSpPr>
            <a:spLocks noChangeArrowheads="1"/>
          </p:cNvSpPr>
          <p:nvPr/>
        </p:nvSpPr>
        <p:spPr bwMode="auto">
          <a:xfrm>
            <a:off x="408632" y="1618440"/>
            <a:ext cx="1113900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ct val="150000"/>
              </a:lnSpc>
              <a:buFont typeface="Wingdings" panose="05000000000000000000" pitchFamily="2" charset="2"/>
              <a:buChar char="n"/>
            </a:pPr>
            <a:r>
              <a:rPr lang="zh-CN" altLang="en-US" sz="2400" dirty="0">
                <a:latin typeface="宋体" panose="02010600030101010101" pitchFamily="2" charset="-122"/>
              </a:rPr>
              <a:t>在</a:t>
            </a:r>
            <a:r>
              <a:rPr lang="en-US" altLang="zh-CN" sz="2400" dirty="0">
                <a:latin typeface="宋体" panose="02010600030101010101" pitchFamily="2" charset="-122"/>
              </a:rPr>
              <a:t>HTML</a:t>
            </a:r>
            <a:r>
              <a:rPr lang="zh-CN" altLang="en-US" sz="2400" dirty="0">
                <a:latin typeface="宋体" panose="02010600030101010101" pitchFamily="2" charset="-122"/>
              </a:rPr>
              <a:t>中</a:t>
            </a:r>
            <a:r>
              <a:rPr lang="zh-CN" altLang="en-US" sz="2400" dirty="0" smtClean="0">
                <a:latin typeface="宋体" panose="02010600030101010101" pitchFamily="2" charset="-122"/>
              </a:rPr>
              <a:t>给</a:t>
            </a:r>
            <a:r>
              <a:rPr lang="zh-CN" altLang="en-US" sz="2400" dirty="0" smtClean="0">
                <a:solidFill>
                  <a:srgbClr val="FF0000"/>
                </a:solidFill>
                <a:latin typeface="宋体" panose="02010600030101010101" pitchFamily="2" charset="-122"/>
              </a:rPr>
              <a:t>单选</a:t>
            </a:r>
            <a:r>
              <a:rPr lang="zh-CN" altLang="en-US" sz="2400" dirty="0">
                <a:solidFill>
                  <a:srgbClr val="FF0000"/>
                </a:solidFill>
                <a:latin typeface="宋体" panose="02010600030101010101" pitchFamily="2" charset="-122"/>
              </a:rPr>
              <a:t>按钮组</a:t>
            </a:r>
            <a:r>
              <a:rPr lang="zh-CN" altLang="en-US" sz="2400" dirty="0">
                <a:latin typeface="宋体" panose="02010600030101010101" pitchFamily="2" charset="-122"/>
              </a:rPr>
              <a:t>命名</a:t>
            </a:r>
            <a:r>
              <a:rPr lang="zh-CN" altLang="en-US" sz="2400" dirty="0" smtClean="0">
                <a:latin typeface="宋体" panose="02010600030101010101" pitchFamily="2" charset="-122"/>
              </a:rPr>
              <a:t>时，按正常控件命名形式命名，在</a:t>
            </a:r>
            <a:r>
              <a:rPr lang="en-US" altLang="zh-CN" sz="2400" dirty="0">
                <a:latin typeface="宋体" panose="02010600030101010101" pitchFamily="2" charset="-122"/>
              </a:rPr>
              <a:t>PHP</a:t>
            </a:r>
            <a:r>
              <a:rPr lang="zh-CN" altLang="en-US" sz="2400" dirty="0">
                <a:latin typeface="宋体" panose="02010600030101010101" pitchFamily="2" charset="-122"/>
              </a:rPr>
              <a:t>程序中，获取该按钮组的值时</a:t>
            </a:r>
            <a:r>
              <a:rPr lang="zh-CN" altLang="en-US" sz="2400" dirty="0" smtClean="0">
                <a:latin typeface="宋体" panose="02010600030101010101" pitchFamily="2" charset="-122"/>
              </a:rPr>
              <a:t>，也使用</a:t>
            </a:r>
            <a:r>
              <a:rPr lang="zh-CN" altLang="en-US" sz="2400" dirty="0">
                <a:latin typeface="宋体" panose="02010600030101010101" pitchFamily="2" charset="-122"/>
              </a:rPr>
              <a:t>普通变量名形式，如</a:t>
            </a:r>
            <a:r>
              <a:rPr lang="en-US" altLang="zh-CN" sz="2400" dirty="0">
                <a:solidFill>
                  <a:srgbClr val="FF0000"/>
                </a:solidFill>
                <a:latin typeface="Verdana" panose="020B0604030504040204" pitchFamily="34" charset="0"/>
                <a:ea typeface="Verdana" panose="020B0604030504040204" pitchFamily="34" charset="0"/>
                <a:cs typeface="Verdana" panose="020B0604030504040204" pitchFamily="34" charset="0"/>
              </a:rPr>
              <a:t>$_POST[‘</a:t>
            </a:r>
            <a:r>
              <a:rPr lang="en-US" altLang="zh-CN" sz="2400" dirty="0" err="1">
                <a:solidFill>
                  <a:srgbClr val="FF0000"/>
                </a:solidFill>
                <a:latin typeface="Verdana" panose="020B0604030504040204" pitchFamily="34" charset="0"/>
                <a:ea typeface="Verdana" panose="020B0604030504040204" pitchFamily="34" charset="0"/>
                <a:cs typeface="Verdana" panose="020B0604030504040204" pitchFamily="34" charset="0"/>
              </a:rPr>
              <a:t>inte</a:t>
            </a:r>
            <a:r>
              <a:rPr lang="en-US" altLang="zh-CN" sz="2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a:t>
            </a:r>
            <a:endParaRPr lang="en-US" altLang="zh-CN" sz="2400" dirty="0" smtClean="0">
              <a:latin typeface="宋体" panose="02010600030101010101" pitchFamily="2" charset="-122"/>
            </a:endParaRPr>
          </a:p>
          <a:p>
            <a:pPr marL="457200" indent="-457200" algn="just" eaLnBrk="1" hangingPunct="1">
              <a:lnSpc>
                <a:spcPct val="150000"/>
              </a:lnSpc>
              <a:buFont typeface="Wingdings" panose="05000000000000000000" pitchFamily="2" charset="2"/>
              <a:buChar char="n"/>
            </a:pPr>
            <a:r>
              <a:rPr lang="zh-CN" altLang="en-US" sz="2400" dirty="0" smtClean="0">
                <a:latin typeface="宋体" panose="02010600030101010101" pitchFamily="2" charset="-122"/>
              </a:rPr>
              <a:t>在</a:t>
            </a:r>
            <a:r>
              <a:rPr lang="en-US" altLang="zh-CN" sz="2400" dirty="0">
                <a:latin typeface="宋体" panose="02010600030101010101" pitchFamily="2" charset="-122"/>
              </a:rPr>
              <a:t>HTML</a:t>
            </a:r>
            <a:r>
              <a:rPr lang="zh-CN" altLang="en-US" sz="2400" dirty="0">
                <a:latin typeface="宋体" panose="02010600030101010101" pitchFamily="2" charset="-122"/>
              </a:rPr>
              <a:t>中给</a:t>
            </a:r>
            <a:r>
              <a:rPr lang="zh-CN" altLang="en-US" sz="2400" dirty="0">
                <a:solidFill>
                  <a:srgbClr val="FF0000"/>
                </a:solidFill>
                <a:latin typeface="宋体" panose="02010600030101010101" pitchFamily="2" charset="-122"/>
              </a:rPr>
              <a:t>复选按钮组</a:t>
            </a:r>
            <a:r>
              <a:rPr lang="zh-CN" altLang="en-US" sz="2400" dirty="0">
                <a:latin typeface="宋体" panose="02010600030101010101" pitchFamily="2" charset="-122"/>
              </a:rPr>
              <a:t>命名时必须使用数组</a:t>
            </a:r>
            <a:r>
              <a:rPr lang="zh-CN" altLang="en-US" sz="2400" dirty="0" smtClean="0">
                <a:latin typeface="宋体" panose="02010600030101010101" pitchFamily="2" charset="-122"/>
              </a:rPr>
              <a:t>形式，例如</a:t>
            </a:r>
            <a:r>
              <a:rPr lang="en-US" altLang="zh-CN" sz="2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a:t>
            </a:r>
            <a:r>
              <a:rPr lang="en-US" altLang="zh-CN" sz="2400"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inte</a:t>
            </a:r>
            <a:r>
              <a:rPr lang="en-US" altLang="zh-CN" sz="2400" dirty="0">
                <a:solidFill>
                  <a:srgbClr val="FF0000"/>
                </a:solidFill>
                <a:latin typeface="Verdana" panose="020B0604030504040204" pitchFamily="34" charset="0"/>
                <a:ea typeface="Verdana" panose="020B0604030504040204" pitchFamily="34" charset="0"/>
                <a:cs typeface="Verdana" panose="020B0604030504040204" pitchFamily="34" charset="0"/>
              </a:rPr>
              <a:t>[]”</a:t>
            </a:r>
            <a:r>
              <a:rPr lang="zh-CN" altLang="en-US" sz="2400" dirty="0">
                <a:latin typeface="宋体" panose="02010600030101010101" pitchFamily="2" charset="-122"/>
              </a:rPr>
              <a:t>，但在</a:t>
            </a:r>
            <a:r>
              <a:rPr lang="en-US" altLang="zh-CN" sz="2400" dirty="0">
                <a:latin typeface="宋体" panose="02010600030101010101" pitchFamily="2" charset="-122"/>
              </a:rPr>
              <a:t>PHP</a:t>
            </a:r>
            <a:r>
              <a:rPr lang="zh-CN" altLang="en-US" sz="2400" dirty="0">
                <a:latin typeface="宋体" panose="02010600030101010101" pitchFamily="2" charset="-122"/>
              </a:rPr>
              <a:t>程序中</a:t>
            </a:r>
            <a:r>
              <a:rPr lang="zh-CN" altLang="en-US" sz="2400" dirty="0" smtClean="0">
                <a:latin typeface="宋体" panose="02010600030101010101" pitchFamily="2" charset="-122"/>
              </a:rPr>
              <a:t>，获取该</a:t>
            </a:r>
            <a:r>
              <a:rPr lang="zh-CN" altLang="en-US" sz="2400" dirty="0">
                <a:latin typeface="宋体" panose="02010600030101010101" pitchFamily="2" charset="-122"/>
              </a:rPr>
              <a:t>按钮</a:t>
            </a:r>
            <a:r>
              <a:rPr lang="zh-CN" altLang="en-US" sz="2400" dirty="0" smtClean="0">
                <a:latin typeface="宋体" panose="02010600030101010101" pitchFamily="2" charset="-122"/>
              </a:rPr>
              <a:t>组的值时，不能</a:t>
            </a:r>
            <a:r>
              <a:rPr lang="zh-CN" altLang="en-US" sz="2400" dirty="0">
                <a:latin typeface="宋体" panose="02010600030101010101" pitchFamily="2" charset="-122"/>
              </a:rPr>
              <a:t>使用数组形式，只能使用普通变量名形式，</a:t>
            </a:r>
            <a:r>
              <a:rPr lang="zh-CN" altLang="en-US" sz="2400" dirty="0" smtClean="0">
                <a:latin typeface="宋体" panose="02010600030101010101" pitchFamily="2" charset="-122"/>
              </a:rPr>
              <a:t>如</a:t>
            </a:r>
            <a:r>
              <a:rPr lang="en-US" altLang="zh-CN" sz="2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$_</a:t>
            </a:r>
            <a:r>
              <a:rPr lang="en-US" altLang="zh-CN" sz="2400" dirty="0">
                <a:solidFill>
                  <a:srgbClr val="FF0000"/>
                </a:solidFill>
                <a:latin typeface="Verdana" panose="020B0604030504040204" pitchFamily="34" charset="0"/>
                <a:ea typeface="Verdana" panose="020B0604030504040204" pitchFamily="34" charset="0"/>
                <a:cs typeface="Verdana" panose="020B0604030504040204" pitchFamily="34" charset="0"/>
              </a:rPr>
              <a:t>POST[‘</a:t>
            </a:r>
            <a:r>
              <a:rPr lang="en-US" altLang="zh-CN" sz="2400" dirty="0" err="1">
                <a:solidFill>
                  <a:srgbClr val="FF0000"/>
                </a:solidFill>
                <a:latin typeface="Verdana" panose="020B0604030504040204" pitchFamily="34" charset="0"/>
                <a:ea typeface="Verdana" panose="020B0604030504040204" pitchFamily="34" charset="0"/>
                <a:cs typeface="Verdana" panose="020B0604030504040204" pitchFamily="34" charset="0"/>
              </a:rPr>
              <a:t>inte</a:t>
            </a:r>
            <a:r>
              <a:rPr lang="en-US" altLang="zh-CN" sz="2400" dirty="0">
                <a:solidFill>
                  <a:srgbClr val="FF0000"/>
                </a:solidFill>
                <a:latin typeface="Verdana" panose="020B0604030504040204" pitchFamily="34" charset="0"/>
                <a:ea typeface="Verdana" panose="020B0604030504040204" pitchFamily="34" charset="0"/>
                <a:cs typeface="Verdana" panose="020B0604030504040204" pitchFamily="34" charset="0"/>
              </a:rPr>
              <a:t>’]</a:t>
            </a:r>
            <a:endParaRPr lang="zh-CN" altLang="en-US" sz="2400" dirty="0">
              <a:solidFill>
                <a:srgbClr val="FF0000"/>
              </a:solidFill>
              <a:latin typeface="Verdana" panose="020B0604030504040204" pitchFamily="34" charset="0"/>
              <a:cs typeface="Verdana" panose="020B0604030504040204" pitchFamily="34" charset="0"/>
            </a:endParaRP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9.1.1</a:t>
            </a:r>
            <a:r>
              <a:rPr lang="zh-CN" altLang="en-US" sz="2400" b="1" dirty="0" smtClean="0">
                <a:solidFill>
                  <a:schemeClr val="bg1"/>
                </a:solidFill>
                <a:latin typeface="黑体" panose="02010609060101010101" pitchFamily="49" charset="-122"/>
                <a:ea typeface="黑体" panose="02010609060101010101" pitchFamily="49" charset="-122"/>
              </a:rPr>
              <a:t>、获取表单控件的值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408633" y="978806"/>
            <a:ext cx="2185214" cy="46166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400" dirty="0" smtClean="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、数组类控件</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1814361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9.1.1</a:t>
            </a:r>
            <a:r>
              <a:rPr lang="zh-CN" altLang="en-US" sz="2400" b="1" dirty="0" smtClean="0">
                <a:solidFill>
                  <a:schemeClr val="bg1"/>
                </a:solidFill>
                <a:latin typeface="黑体" panose="02010609060101010101" pitchFamily="49" charset="-122"/>
                <a:ea typeface="黑体" panose="02010609060101010101" pitchFamily="49" charset="-122"/>
              </a:rPr>
              <a:t>、获取表单控件的值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345921" y="858490"/>
            <a:ext cx="4339650" cy="46166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400" dirty="0" smtClean="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、数组类控件</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单选按钮组</a:t>
            </a:r>
            <a:endParaRPr lang="zh-CN" altLang="en-US" sz="2400" dirty="0">
              <a:latin typeface="黑体" panose="02010609060101010101" pitchFamily="49" charset="-122"/>
              <a:ea typeface="黑体" panose="02010609060101010101" pitchFamily="49" charset="-122"/>
            </a:endParaRPr>
          </a:p>
        </p:txBody>
      </p:sp>
      <p:sp>
        <p:nvSpPr>
          <p:cNvPr id="9" name="圆角矩形 6"/>
          <p:cNvSpPr>
            <a:spLocks noChangeArrowheads="1"/>
          </p:cNvSpPr>
          <p:nvPr/>
        </p:nvSpPr>
        <p:spPr bwMode="auto">
          <a:xfrm>
            <a:off x="345921" y="1476493"/>
            <a:ext cx="11558285" cy="5169967"/>
          </a:xfrm>
          <a:prstGeom prst="roundRect">
            <a:avLst>
              <a:gd name="adj" fmla="val 3139"/>
            </a:avLst>
          </a:prstGeom>
          <a:solidFill>
            <a:srgbClr val="1E3A1A"/>
          </a:solidFill>
          <a:ln w="12700">
            <a:solidFill>
              <a:srgbClr val="0E8146"/>
            </a:solidFill>
            <a:bevel/>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endParaRPr>
          </a:p>
        </p:txBody>
      </p:sp>
      <p:sp>
        <p:nvSpPr>
          <p:cNvPr id="10" name="矩形 9"/>
          <p:cNvSpPr/>
          <p:nvPr/>
        </p:nvSpPr>
        <p:spPr>
          <a:xfrm>
            <a:off x="537029" y="1764693"/>
            <a:ext cx="11354894" cy="4708981"/>
          </a:xfrm>
          <a:prstGeom prst="rect">
            <a:avLst/>
          </a:prstGeom>
        </p:spPr>
        <p:txBody>
          <a:bodyPr wrap="square">
            <a:spAutoFit/>
          </a:bodyPr>
          <a:lstStyle/>
          <a:p>
            <a:pPr>
              <a:lnSpc>
                <a:spcPct val="150000"/>
              </a:lnSpc>
              <a:spcAft>
                <a:spcPts val="0"/>
              </a:spcAft>
            </a:pPr>
            <a:r>
              <a:rPr lang="en-US" altLang="zh-CN" sz="2000" spc="300" dirty="0" smtClean="0">
                <a:solidFill>
                  <a:schemeClr val="bg1"/>
                </a:solidFill>
                <a:cs typeface="Courier New" panose="02070309020205020404" pitchFamily="49" charset="0"/>
              </a:rPr>
              <a:t>【</a:t>
            </a:r>
            <a:r>
              <a:rPr lang="zh-CN" altLang="en-US" sz="2000" spc="300" dirty="0" smtClean="0">
                <a:solidFill>
                  <a:schemeClr val="bg1"/>
                </a:solidFill>
                <a:cs typeface="Courier New" panose="02070309020205020404" pitchFamily="49" charset="0"/>
              </a:rPr>
              <a:t>例</a:t>
            </a:r>
            <a:r>
              <a:rPr lang="en-US" altLang="zh-CN" sz="2000" spc="300" dirty="0" smtClean="0">
                <a:solidFill>
                  <a:schemeClr val="bg1"/>
                </a:solidFill>
                <a:cs typeface="Courier New" panose="02070309020205020404" pitchFamily="49" charset="0"/>
              </a:rPr>
              <a:t>9-3】</a:t>
            </a:r>
          </a:p>
          <a:p>
            <a:pPr>
              <a:lnSpc>
                <a:spcPct val="150000"/>
              </a:lnSpc>
              <a:spcAft>
                <a:spcPts val="0"/>
              </a:spcAft>
            </a:pPr>
            <a:r>
              <a:rPr lang="en-US" altLang="zh-CN" sz="2000" spc="300" dirty="0" smtClean="0">
                <a:solidFill>
                  <a:srgbClr val="00B0F0"/>
                </a:solidFill>
                <a:cs typeface="Courier New" panose="02070309020205020404" pitchFamily="49" charset="0"/>
              </a:rPr>
              <a:t>&lt;</a:t>
            </a:r>
            <a:r>
              <a:rPr lang="en-US" altLang="zh-CN" sz="2000" spc="300" dirty="0">
                <a:solidFill>
                  <a:srgbClr val="00B0F0"/>
                </a:solidFill>
                <a:cs typeface="Courier New" panose="02070309020205020404" pitchFamily="49" charset="0"/>
              </a:rPr>
              <a:t>form id="form1" name="form1" method="</a:t>
            </a:r>
            <a:r>
              <a:rPr lang="en-US" altLang="zh-CN" sz="2000" spc="300" dirty="0">
                <a:solidFill>
                  <a:srgbClr val="FF33CC"/>
                </a:solidFill>
                <a:cs typeface="Courier New" panose="02070309020205020404" pitchFamily="49" charset="0"/>
              </a:rPr>
              <a:t>post</a:t>
            </a:r>
            <a:r>
              <a:rPr lang="en-US" altLang="zh-CN" sz="2000" spc="300" dirty="0">
                <a:solidFill>
                  <a:srgbClr val="00B0F0"/>
                </a:solidFill>
                <a:cs typeface="Courier New" panose="02070309020205020404" pitchFamily="49" charset="0"/>
              </a:rPr>
              <a:t>" action=""&gt;</a:t>
            </a:r>
          </a:p>
          <a:p>
            <a:pPr>
              <a:lnSpc>
                <a:spcPct val="150000"/>
              </a:lnSpc>
              <a:spcAft>
                <a:spcPts val="0"/>
              </a:spcAft>
            </a:pPr>
            <a:r>
              <a:rPr lang="zh-CN" altLang="en-US" sz="2000" spc="300" dirty="0" smtClean="0">
                <a:solidFill>
                  <a:srgbClr val="FFFF00"/>
                </a:solidFill>
                <a:cs typeface="Courier New" panose="02070309020205020404" pitchFamily="49" charset="0"/>
              </a:rPr>
              <a:t>性别</a:t>
            </a:r>
            <a:r>
              <a:rPr lang="zh-CN" altLang="en-US" sz="2000" spc="300" dirty="0">
                <a:solidFill>
                  <a:srgbClr val="FFFF00"/>
                </a:solidFill>
                <a:cs typeface="Courier New" panose="02070309020205020404" pitchFamily="49" charset="0"/>
              </a:rPr>
              <a:t>： </a:t>
            </a:r>
            <a:endParaRPr lang="en-US" altLang="zh-CN" sz="2000" spc="300" dirty="0" smtClean="0">
              <a:solidFill>
                <a:srgbClr val="FFFF00"/>
              </a:solidFill>
              <a:cs typeface="Courier New" panose="02070309020205020404" pitchFamily="49" charset="0"/>
            </a:endParaRPr>
          </a:p>
          <a:p>
            <a:pPr>
              <a:lnSpc>
                <a:spcPct val="150000"/>
              </a:lnSpc>
              <a:spcAft>
                <a:spcPts val="0"/>
              </a:spcAft>
            </a:pPr>
            <a:r>
              <a:rPr lang="en-US" altLang="zh-CN" sz="2000" spc="300" dirty="0" smtClean="0">
                <a:solidFill>
                  <a:srgbClr val="00B0F0"/>
                </a:solidFill>
                <a:cs typeface="Courier New" panose="02070309020205020404" pitchFamily="49" charset="0"/>
              </a:rPr>
              <a:t>&lt;</a:t>
            </a:r>
            <a:r>
              <a:rPr lang="en-US" altLang="zh-CN" sz="2000" spc="300" dirty="0">
                <a:solidFill>
                  <a:srgbClr val="00B0F0"/>
                </a:solidFill>
                <a:cs typeface="Courier New" panose="02070309020205020404" pitchFamily="49" charset="0"/>
              </a:rPr>
              <a:t>label</a:t>
            </a:r>
            <a:r>
              <a:rPr lang="en-US" altLang="zh-CN" sz="2000" spc="300" dirty="0" smtClean="0">
                <a:solidFill>
                  <a:srgbClr val="00B0F0"/>
                </a:solidFill>
                <a:cs typeface="Courier New" panose="02070309020205020404" pitchFamily="49" charset="0"/>
              </a:rPr>
              <a:t>&gt;&lt;</a:t>
            </a:r>
            <a:r>
              <a:rPr lang="en-US" altLang="zh-CN" sz="2000" spc="300" dirty="0">
                <a:solidFill>
                  <a:srgbClr val="00B0F0"/>
                </a:solidFill>
                <a:cs typeface="Courier New" panose="02070309020205020404" pitchFamily="49" charset="0"/>
              </a:rPr>
              <a:t>input type="</a:t>
            </a:r>
            <a:r>
              <a:rPr lang="en-US" altLang="zh-CN" sz="2000" spc="300" dirty="0">
                <a:solidFill>
                  <a:srgbClr val="FF33CC"/>
                </a:solidFill>
                <a:cs typeface="Courier New" panose="02070309020205020404" pitchFamily="49" charset="0"/>
              </a:rPr>
              <a:t>radio</a:t>
            </a:r>
            <a:r>
              <a:rPr lang="en-US" altLang="zh-CN" sz="2000" spc="300" dirty="0">
                <a:solidFill>
                  <a:srgbClr val="00B0F0"/>
                </a:solidFill>
                <a:cs typeface="Courier New" panose="02070309020205020404" pitchFamily="49" charset="0"/>
              </a:rPr>
              <a:t>" name="</a:t>
            </a:r>
            <a:r>
              <a:rPr lang="en-US" altLang="zh-CN" sz="2000" spc="300" dirty="0">
                <a:solidFill>
                  <a:srgbClr val="FF33CC"/>
                </a:solidFill>
                <a:cs typeface="Courier New" panose="02070309020205020404" pitchFamily="49" charset="0"/>
              </a:rPr>
              <a:t>sex</a:t>
            </a:r>
            <a:r>
              <a:rPr lang="en-US" altLang="zh-CN" sz="2000" spc="300" dirty="0">
                <a:solidFill>
                  <a:srgbClr val="00B0F0"/>
                </a:solidFill>
                <a:cs typeface="Courier New" panose="02070309020205020404" pitchFamily="49" charset="0"/>
              </a:rPr>
              <a:t>" value="</a:t>
            </a:r>
            <a:r>
              <a:rPr lang="zh-CN" altLang="en-US" sz="2000" spc="300" dirty="0">
                <a:solidFill>
                  <a:srgbClr val="FF33CC"/>
                </a:solidFill>
                <a:cs typeface="Courier New" panose="02070309020205020404" pitchFamily="49" charset="0"/>
              </a:rPr>
              <a:t>男</a:t>
            </a:r>
            <a:r>
              <a:rPr lang="en-US" altLang="zh-CN" sz="2000" spc="300" dirty="0">
                <a:solidFill>
                  <a:srgbClr val="00B0F0"/>
                </a:solidFill>
                <a:cs typeface="Courier New" panose="02070309020205020404" pitchFamily="49" charset="0"/>
              </a:rPr>
              <a:t>" id="sex_0" </a:t>
            </a:r>
            <a:r>
              <a:rPr lang="en-US" altLang="zh-CN" sz="2000" spc="300" dirty="0" smtClean="0">
                <a:solidFill>
                  <a:srgbClr val="00B0F0"/>
                </a:solidFill>
                <a:cs typeface="Courier New" panose="02070309020205020404" pitchFamily="49" charset="0"/>
              </a:rPr>
              <a:t>/&gt;</a:t>
            </a:r>
            <a:r>
              <a:rPr lang="zh-CN" altLang="en-US" sz="2000" spc="300" dirty="0" smtClean="0">
                <a:solidFill>
                  <a:srgbClr val="FFFF00"/>
                </a:solidFill>
                <a:cs typeface="Courier New" panose="02070309020205020404" pitchFamily="49" charset="0"/>
              </a:rPr>
              <a:t>男</a:t>
            </a:r>
            <a:r>
              <a:rPr lang="en-US" altLang="zh-CN" sz="2000" spc="300" dirty="0" smtClean="0">
                <a:solidFill>
                  <a:srgbClr val="00B0F0"/>
                </a:solidFill>
                <a:cs typeface="Courier New" panose="02070309020205020404" pitchFamily="49" charset="0"/>
              </a:rPr>
              <a:t>&lt;/</a:t>
            </a:r>
            <a:r>
              <a:rPr lang="en-US" altLang="zh-CN" sz="2000" spc="300" dirty="0">
                <a:solidFill>
                  <a:srgbClr val="00B0F0"/>
                </a:solidFill>
                <a:cs typeface="Courier New" panose="02070309020205020404" pitchFamily="49" charset="0"/>
              </a:rPr>
              <a:t>label&gt;</a:t>
            </a:r>
          </a:p>
          <a:p>
            <a:pPr>
              <a:lnSpc>
                <a:spcPct val="150000"/>
              </a:lnSpc>
              <a:spcAft>
                <a:spcPts val="0"/>
              </a:spcAft>
            </a:pPr>
            <a:r>
              <a:rPr lang="en-US" altLang="zh-CN" sz="2000" spc="300" dirty="0" smtClean="0">
                <a:solidFill>
                  <a:srgbClr val="00B0F0"/>
                </a:solidFill>
                <a:cs typeface="Courier New" panose="02070309020205020404" pitchFamily="49" charset="0"/>
              </a:rPr>
              <a:t>&lt;</a:t>
            </a:r>
            <a:r>
              <a:rPr lang="en-US" altLang="zh-CN" sz="2000" spc="300" dirty="0">
                <a:solidFill>
                  <a:srgbClr val="00B0F0"/>
                </a:solidFill>
                <a:cs typeface="Courier New" panose="02070309020205020404" pitchFamily="49" charset="0"/>
              </a:rPr>
              <a:t>label</a:t>
            </a:r>
            <a:r>
              <a:rPr lang="en-US" altLang="zh-CN" sz="2000" spc="300" dirty="0" smtClean="0">
                <a:solidFill>
                  <a:srgbClr val="00B0F0"/>
                </a:solidFill>
                <a:cs typeface="Courier New" panose="02070309020205020404" pitchFamily="49" charset="0"/>
              </a:rPr>
              <a:t>&gt;&lt;</a:t>
            </a:r>
            <a:r>
              <a:rPr lang="en-US" altLang="zh-CN" sz="2000" spc="300" dirty="0">
                <a:solidFill>
                  <a:srgbClr val="00B0F0"/>
                </a:solidFill>
                <a:cs typeface="Courier New" panose="02070309020205020404" pitchFamily="49" charset="0"/>
              </a:rPr>
              <a:t>input type="</a:t>
            </a:r>
            <a:r>
              <a:rPr lang="en-US" altLang="zh-CN" sz="2000" spc="300" dirty="0">
                <a:solidFill>
                  <a:srgbClr val="FF33CC"/>
                </a:solidFill>
                <a:cs typeface="Courier New" panose="02070309020205020404" pitchFamily="49" charset="0"/>
              </a:rPr>
              <a:t>radio</a:t>
            </a:r>
            <a:r>
              <a:rPr lang="en-US" altLang="zh-CN" sz="2000" spc="300" dirty="0">
                <a:solidFill>
                  <a:srgbClr val="00B0F0"/>
                </a:solidFill>
                <a:cs typeface="Courier New" panose="02070309020205020404" pitchFamily="49" charset="0"/>
              </a:rPr>
              <a:t>" name="</a:t>
            </a:r>
            <a:r>
              <a:rPr lang="en-US" altLang="zh-CN" sz="2000" spc="300" dirty="0">
                <a:solidFill>
                  <a:srgbClr val="FF33CC"/>
                </a:solidFill>
                <a:cs typeface="Courier New" panose="02070309020205020404" pitchFamily="49" charset="0"/>
              </a:rPr>
              <a:t>sex</a:t>
            </a:r>
            <a:r>
              <a:rPr lang="en-US" altLang="zh-CN" sz="2000" spc="300" dirty="0">
                <a:solidFill>
                  <a:srgbClr val="00B0F0"/>
                </a:solidFill>
                <a:cs typeface="Courier New" panose="02070309020205020404" pitchFamily="49" charset="0"/>
              </a:rPr>
              <a:t>" value="</a:t>
            </a:r>
            <a:r>
              <a:rPr lang="zh-CN" altLang="en-US" sz="2000" spc="300" dirty="0">
                <a:solidFill>
                  <a:srgbClr val="FF33CC"/>
                </a:solidFill>
                <a:cs typeface="Courier New" panose="02070309020205020404" pitchFamily="49" charset="0"/>
              </a:rPr>
              <a:t>女</a:t>
            </a:r>
            <a:r>
              <a:rPr lang="en-US" altLang="zh-CN" sz="2000" spc="300" dirty="0">
                <a:solidFill>
                  <a:srgbClr val="00B0F0"/>
                </a:solidFill>
                <a:cs typeface="Courier New" panose="02070309020205020404" pitchFamily="49" charset="0"/>
              </a:rPr>
              <a:t>" id="sex_1" </a:t>
            </a:r>
            <a:r>
              <a:rPr lang="en-US" altLang="zh-CN" sz="2000" spc="300" dirty="0" smtClean="0">
                <a:solidFill>
                  <a:srgbClr val="00B0F0"/>
                </a:solidFill>
                <a:cs typeface="Courier New" panose="02070309020205020404" pitchFamily="49" charset="0"/>
              </a:rPr>
              <a:t>/&gt;</a:t>
            </a:r>
            <a:r>
              <a:rPr lang="zh-CN" altLang="en-US" sz="2000" spc="300" dirty="0" smtClean="0">
                <a:solidFill>
                  <a:srgbClr val="FFFF00"/>
                </a:solidFill>
                <a:cs typeface="Courier New" panose="02070309020205020404" pitchFamily="49" charset="0"/>
              </a:rPr>
              <a:t>女</a:t>
            </a:r>
            <a:r>
              <a:rPr lang="en-US" altLang="zh-CN" sz="2000" spc="300" dirty="0">
                <a:solidFill>
                  <a:srgbClr val="00B0F0"/>
                </a:solidFill>
                <a:cs typeface="Courier New" panose="02070309020205020404" pitchFamily="49" charset="0"/>
              </a:rPr>
              <a:t>&lt;/label</a:t>
            </a:r>
            <a:r>
              <a:rPr lang="en-US" altLang="zh-CN" sz="2000" spc="300" dirty="0" smtClean="0">
                <a:solidFill>
                  <a:srgbClr val="00B0F0"/>
                </a:solidFill>
                <a:cs typeface="Courier New" panose="02070309020205020404" pitchFamily="49" charset="0"/>
              </a:rPr>
              <a:t>&gt;</a:t>
            </a:r>
          </a:p>
          <a:p>
            <a:pPr>
              <a:lnSpc>
                <a:spcPct val="150000"/>
              </a:lnSpc>
              <a:spcAft>
                <a:spcPts val="0"/>
              </a:spcAft>
            </a:pPr>
            <a:r>
              <a:rPr lang="en-US" altLang="zh-CN" sz="2000" spc="300" dirty="0">
                <a:solidFill>
                  <a:srgbClr val="00B0F0"/>
                </a:solidFill>
                <a:cs typeface="Courier New" panose="02070309020205020404" pitchFamily="49" charset="0"/>
              </a:rPr>
              <a:t>&lt;/form</a:t>
            </a:r>
            <a:r>
              <a:rPr lang="en-US" altLang="zh-CN" sz="2000" spc="300" dirty="0" smtClean="0">
                <a:solidFill>
                  <a:srgbClr val="00B0F0"/>
                </a:solidFill>
                <a:cs typeface="Courier New" panose="02070309020205020404" pitchFamily="49" charset="0"/>
              </a:rPr>
              <a:t>&gt;</a:t>
            </a:r>
          </a:p>
          <a:p>
            <a:pPr>
              <a:lnSpc>
                <a:spcPct val="150000"/>
              </a:lnSpc>
            </a:pPr>
            <a:r>
              <a:rPr lang="en-US" altLang="zh-CN" sz="2000" b="1" dirty="0">
                <a:solidFill>
                  <a:srgbClr val="FF0000"/>
                </a:solidFill>
              </a:rPr>
              <a:t>&lt;?</a:t>
            </a:r>
            <a:r>
              <a:rPr lang="en-US" altLang="zh-CN" sz="2000" b="1" dirty="0" err="1">
                <a:solidFill>
                  <a:srgbClr val="FF0000"/>
                </a:solidFill>
              </a:rPr>
              <a:t>php</a:t>
            </a:r>
            <a:endParaRPr lang="zh-CN" altLang="zh-CN" sz="2000" dirty="0">
              <a:solidFill>
                <a:srgbClr val="FF0000"/>
              </a:solidFill>
            </a:endParaRPr>
          </a:p>
          <a:p>
            <a:pPr lvl="1">
              <a:lnSpc>
                <a:spcPct val="150000"/>
              </a:lnSpc>
            </a:pPr>
            <a:r>
              <a:rPr lang="en-US" altLang="zh-CN" sz="2000" dirty="0" smtClean="0">
                <a:solidFill>
                  <a:srgbClr val="FF33CC"/>
                </a:solidFill>
              </a:rPr>
              <a:t>$</a:t>
            </a:r>
            <a:r>
              <a:rPr lang="en-US" altLang="zh-CN" sz="2000" dirty="0">
                <a:solidFill>
                  <a:srgbClr val="FF33CC"/>
                </a:solidFill>
              </a:rPr>
              <a:t>sex</a:t>
            </a:r>
            <a:r>
              <a:rPr lang="en-US" altLang="zh-CN" sz="2000" dirty="0">
                <a:solidFill>
                  <a:schemeClr val="bg1"/>
                </a:solidFill>
              </a:rPr>
              <a:t>=</a:t>
            </a:r>
            <a:r>
              <a:rPr lang="en-US" altLang="zh-CN" sz="2000" dirty="0">
                <a:solidFill>
                  <a:srgbClr val="FF33CC"/>
                </a:solidFill>
              </a:rPr>
              <a:t>$_POST</a:t>
            </a:r>
            <a:r>
              <a:rPr lang="en-US" altLang="zh-CN" sz="2000" dirty="0">
                <a:solidFill>
                  <a:schemeClr val="bg1"/>
                </a:solidFill>
              </a:rPr>
              <a:t>['</a:t>
            </a:r>
            <a:r>
              <a:rPr lang="en-US" altLang="zh-CN" sz="2000" dirty="0">
                <a:solidFill>
                  <a:srgbClr val="FF33CC"/>
                </a:solidFill>
              </a:rPr>
              <a:t>sex</a:t>
            </a:r>
            <a:r>
              <a:rPr lang="en-US" altLang="zh-CN" sz="2000" dirty="0" smtClean="0">
                <a:solidFill>
                  <a:schemeClr val="bg1"/>
                </a:solidFill>
              </a:rPr>
              <a:t>'];      //</a:t>
            </a:r>
            <a:r>
              <a:rPr lang="zh-CN" altLang="zh-CN" sz="2000" dirty="0">
                <a:solidFill>
                  <a:schemeClr val="bg1"/>
                </a:solidFill>
              </a:rPr>
              <a:t>获取性别</a:t>
            </a:r>
          </a:p>
          <a:p>
            <a:pPr lvl="1">
              <a:lnSpc>
                <a:spcPct val="150000"/>
              </a:lnSpc>
            </a:pPr>
            <a:r>
              <a:rPr lang="en-US" altLang="zh-CN" sz="2000" dirty="0" smtClean="0">
                <a:solidFill>
                  <a:schemeClr val="bg1"/>
                </a:solidFill>
              </a:rPr>
              <a:t>echo </a:t>
            </a:r>
            <a:r>
              <a:rPr lang="en-US" altLang="zh-CN" sz="2000" dirty="0">
                <a:solidFill>
                  <a:schemeClr val="bg1"/>
                </a:solidFill>
              </a:rPr>
              <a:t>"</a:t>
            </a:r>
            <a:r>
              <a:rPr lang="zh-CN" altLang="zh-CN" sz="2000" dirty="0">
                <a:solidFill>
                  <a:srgbClr val="FF0000"/>
                </a:solidFill>
              </a:rPr>
              <a:t>性别：</a:t>
            </a:r>
            <a:r>
              <a:rPr lang="en-US" altLang="zh-CN" sz="2000" dirty="0">
                <a:solidFill>
                  <a:schemeClr val="bg1"/>
                </a:solidFill>
              </a:rPr>
              <a:t>".</a:t>
            </a:r>
            <a:r>
              <a:rPr lang="en-US" altLang="zh-CN" sz="2000" dirty="0">
                <a:solidFill>
                  <a:srgbClr val="FF33CC"/>
                </a:solidFill>
              </a:rPr>
              <a:t>$</a:t>
            </a:r>
            <a:r>
              <a:rPr lang="en-US" altLang="zh-CN" sz="2000" dirty="0" smtClean="0">
                <a:solidFill>
                  <a:srgbClr val="FF33CC"/>
                </a:solidFill>
              </a:rPr>
              <a:t>sex</a:t>
            </a:r>
            <a:r>
              <a:rPr lang="en-US" altLang="zh-CN" sz="2000" dirty="0" smtClean="0">
                <a:solidFill>
                  <a:schemeClr val="bg1"/>
                </a:solidFill>
              </a:rPr>
              <a:t>;</a:t>
            </a:r>
            <a:endParaRPr lang="zh-CN" altLang="zh-CN" sz="2000" dirty="0">
              <a:solidFill>
                <a:schemeClr val="bg1"/>
              </a:solidFill>
            </a:endParaRPr>
          </a:p>
          <a:p>
            <a:pPr>
              <a:lnSpc>
                <a:spcPct val="150000"/>
              </a:lnSpc>
            </a:pPr>
            <a:r>
              <a:rPr lang="en-US" altLang="zh-CN" sz="2000" b="1" dirty="0" smtClean="0">
                <a:solidFill>
                  <a:srgbClr val="FF0000"/>
                </a:solidFill>
              </a:rPr>
              <a:t>?&gt;</a:t>
            </a:r>
            <a:endParaRPr lang="en-US" altLang="zh-CN" sz="2000" spc="300" dirty="0">
              <a:solidFill>
                <a:srgbClr val="FF0000"/>
              </a:solidFill>
              <a:cs typeface="Courier New" panose="02070309020205020404" pitchFamily="49" charset="0"/>
            </a:endParaRPr>
          </a:p>
        </p:txBody>
      </p:sp>
    </p:spTree>
    <p:extLst>
      <p:ext uri="{BB962C8B-B14F-4D97-AF65-F5344CB8AC3E}">
        <p14:creationId xmlns:p14="http://schemas.microsoft.com/office/powerpoint/2010/main" val="112402758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9.1.1</a:t>
            </a:r>
            <a:r>
              <a:rPr lang="zh-CN" altLang="en-US" sz="2400" b="1" dirty="0" smtClean="0">
                <a:solidFill>
                  <a:schemeClr val="bg1"/>
                </a:solidFill>
                <a:latin typeface="黑体" panose="02010609060101010101" pitchFamily="49" charset="-122"/>
                <a:ea typeface="黑体" panose="02010609060101010101" pitchFamily="49" charset="-122"/>
              </a:rPr>
              <a:t>、获取表单控件的值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345921" y="858490"/>
            <a:ext cx="4339650" cy="46166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400" dirty="0" smtClean="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、数组类控件</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复选按钮组</a:t>
            </a:r>
            <a:endParaRPr lang="zh-CN" altLang="en-US" sz="2400" dirty="0">
              <a:latin typeface="黑体" panose="02010609060101010101" pitchFamily="49" charset="-122"/>
              <a:ea typeface="黑体" panose="02010609060101010101" pitchFamily="49" charset="-122"/>
            </a:endParaRPr>
          </a:p>
        </p:txBody>
      </p:sp>
      <p:sp>
        <p:nvSpPr>
          <p:cNvPr id="9" name="圆角矩形 6"/>
          <p:cNvSpPr>
            <a:spLocks noChangeArrowheads="1"/>
          </p:cNvSpPr>
          <p:nvPr/>
        </p:nvSpPr>
        <p:spPr bwMode="auto">
          <a:xfrm>
            <a:off x="435333" y="1476493"/>
            <a:ext cx="11558285" cy="5169967"/>
          </a:xfrm>
          <a:prstGeom prst="roundRect">
            <a:avLst>
              <a:gd name="adj" fmla="val 3139"/>
            </a:avLst>
          </a:prstGeom>
          <a:solidFill>
            <a:srgbClr val="1E3A1A"/>
          </a:solidFill>
          <a:ln w="12700">
            <a:solidFill>
              <a:srgbClr val="0E8146"/>
            </a:solidFill>
            <a:bevel/>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endParaRPr>
          </a:p>
        </p:txBody>
      </p:sp>
      <p:sp>
        <p:nvSpPr>
          <p:cNvPr id="10" name="矩形 9"/>
          <p:cNvSpPr/>
          <p:nvPr/>
        </p:nvSpPr>
        <p:spPr>
          <a:xfrm>
            <a:off x="537030" y="1600920"/>
            <a:ext cx="11354894" cy="4892430"/>
          </a:xfrm>
          <a:prstGeom prst="rect">
            <a:avLst/>
          </a:prstGeom>
        </p:spPr>
        <p:txBody>
          <a:bodyPr wrap="square">
            <a:spAutoFit/>
          </a:bodyPr>
          <a:lstStyle/>
          <a:p>
            <a:pPr>
              <a:lnSpc>
                <a:spcPts val="2900"/>
              </a:lnSpc>
              <a:spcAft>
                <a:spcPts val="0"/>
              </a:spcAft>
            </a:pPr>
            <a:r>
              <a:rPr lang="en-US" altLang="zh-CN" sz="2000" spc="300" dirty="0" smtClean="0">
                <a:solidFill>
                  <a:schemeClr val="bg1"/>
                </a:solidFill>
                <a:cs typeface="Courier New" panose="02070309020205020404" pitchFamily="49" charset="0"/>
              </a:rPr>
              <a:t>【</a:t>
            </a:r>
            <a:r>
              <a:rPr lang="zh-CN" altLang="en-US" sz="2000" spc="300" dirty="0" smtClean="0">
                <a:solidFill>
                  <a:schemeClr val="bg1"/>
                </a:solidFill>
                <a:cs typeface="Courier New" panose="02070309020205020404" pitchFamily="49" charset="0"/>
              </a:rPr>
              <a:t>例</a:t>
            </a:r>
            <a:r>
              <a:rPr lang="en-US" altLang="zh-CN" sz="2000" spc="300" dirty="0" smtClean="0">
                <a:solidFill>
                  <a:schemeClr val="bg1"/>
                </a:solidFill>
                <a:cs typeface="Courier New" panose="02070309020205020404" pitchFamily="49" charset="0"/>
              </a:rPr>
              <a:t>9-3】</a:t>
            </a:r>
          </a:p>
          <a:p>
            <a:pPr>
              <a:lnSpc>
                <a:spcPts val="2900"/>
              </a:lnSpc>
              <a:spcAft>
                <a:spcPts val="0"/>
              </a:spcAft>
            </a:pPr>
            <a:r>
              <a:rPr lang="en-US" altLang="zh-CN" sz="2000" spc="300" dirty="0" smtClean="0">
                <a:solidFill>
                  <a:srgbClr val="00B0F0"/>
                </a:solidFill>
                <a:cs typeface="Courier New" panose="02070309020205020404" pitchFamily="49" charset="0"/>
              </a:rPr>
              <a:t>&lt;</a:t>
            </a:r>
            <a:r>
              <a:rPr lang="en-US" altLang="zh-CN" sz="2000" spc="300" dirty="0">
                <a:solidFill>
                  <a:srgbClr val="00B0F0"/>
                </a:solidFill>
                <a:cs typeface="Courier New" panose="02070309020205020404" pitchFamily="49" charset="0"/>
              </a:rPr>
              <a:t>form id="form1" name="form1" method="</a:t>
            </a:r>
            <a:r>
              <a:rPr lang="en-US" altLang="zh-CN" sz="2000" spc="300" dirty="0">
                <a:solidFill>
                  <a:srgbClr val="FF33CC"/>
                </a:solidFill>
                <a:cs typeface="Courier New" panose="02070309020205020404" pitchFamily="49" charset="0"/>
              </a:rPr>
              <a:t>post</a:t>
            </a:r>
            <a:r>
              <a:rPr lang="en-US" altLang="zh-CN" sz="2000" spc="300" dirty="0">
                <a:solidFill>
                  <a:srgbClr val="00B0F0"/>
                </a:solidFill>
                <a:cs typeface="Courier New" panose="02070309020205020404" pitchFamily="49" charset="0"/>
              </a:rPr>
              <a:t>" action=""&gt;</a:t>
            </a:r>
          </a:p>
          <a:p>
            <a:pPr>
              <a:lnSpc>
                <a:spcPts val="2900"/>
              </a:lnSpc>
              <a:spcAft>
                <a:spcPts val="0"/>
              </a:spcAft>
            </a:pPr>
            <a:r>
              <a:rPr lang="zh-CN" altLang="en-US" sz="2000" spc="300" dirty="0">
                <a:solidFill>
                  <a:srgbClr val="FFFF00"/>
                </a:solidFill>
                <a:cs typeface="Courier New" panose="02070309020205020404" pitchFamily="49" charset="0"/>
              </a:rPr>
              <a:t>兴趣</a:t>
            </a:r>
            <a:r>
              <a:rPr lang="zh-CN" altLang="en-US" sz="2000" spc="300" dirty="0" smtClean="0">
                <a:solidFill>
                  <a:srgbClr val="FFFF00"/>
                </a:solidFill>
                <a:cs typeface="Courier New" panose="02070309020205020404" pitchFamily="49" charset="0"/>
              </a:rPr>
              <a:t>：</a:t>
            </a:r>
            <a:endParaRPr lang="en-US" altLang="zh-CN" sz="2000" spc="300" dirty="0" smtClean="0">
              <a:solidFill>
                <a:srgbClr val="FFFF00"/>
              </a:solidFill>
              <a:cs typeface="Courier New" panose="02070309020205020404" pitchFamily="49" charset="0"/>
            </a:endParaRPr>
          </a:p>
          <a:p>
            <a:pPr>
              <a:lnSpc>
                <a:spcPts val="2900"/>
              </a:lnSpc>
              <a:spcAft>
                <a:spcPts val="0"/>
              </a:spcAft>
            </a:pPr>
            <a:r>
              <a:rPr lang="en-US" altLang="zh-CN" sz="2000" spc="300" dirty="0" smtClean="0">
                <a:solidFill>
                  <a:srgbClr val="00B0F0"/>
                </a:solidFill>
                <a:cs typeface="Courier New" panose="02070309020205020404" pitchFamily="49" charset="0"/>
              </a:rPr>
              <a:t>&lt;</a:t>
            </a:r>
            <a:r>
              <a:rPr lang="en-US" altLang="zh-CN" sz="2000" spc="300" dirty="0">
                <a:solidFill>
                  <a:srgbClr val="00B0F0"/>
                </a:solidFill>
                <a:cs typeface="Courier New" panose="02070309020205020404" pitchFamily="49" charset="0"/>
              </a:rPr>
              <a:t>input type="</a:t>
            </a:r>
            <a:r>
              <a:rPr lang="en-US" altLang="zh-CN" sz="2000" spc="300" dirty="0">
                <a:solidFill>
                  <a:srgbClr val="FF33CC"/>
                </a:solidFill>
                <a:cs typeface="Courier New" panose="02070309020205020404" pitchFamily="49" charset="0"/>
              </a:rPr>
              <a:t>checkbox</a:t>
            </a:r>
            <a:r>
              <a:rPr lang="en-US" altLang="zh-CN" sz="2000" spc="300" dirty="0">
                <a:solidFill>
                  <a:srgbClr val="00B0F0"/>
                </a:solidFill>
                <a:cs typeface="Courier New" panose="02070309020205020404" pitchFamily="49" charset="0"/>
              </a:rPr>
              <a:t>" name="</a:t>
            </a:r>
            <a:r>
              <a:rPr lang="en-US" altLang="zh-CN" sz="2000" spc="300" dirty="0" err="1">
                <a:solidFill>
                  <a:srgbClr val="FF33CC"/>
                </a:solidFill>
                <a:cs typeface="Courier New" panose="02070309020205020404" pitchFamily="49" charset="0"/>
              </a:rPr>
              <a:t>inte</a:t>
            </a:r>
            <a:r>
              <a:rPr lang="en-US" altLang="zh-CN" sz="2000" spc="300" dirty="0">
                <a:solidFill>
                  <a:srgbClr val="FF33CC"/>
                </a:solidFill>
                <a:cs typeface="Courier New" panose="02070309020205020404" pitchFamily="49" charset="0"/>
              </a:rPr>
              <a:t>[]</a:t>
            </a:r>
            <a:r>
              <a:rPr lang="en-US" altLang="zh-CN" sz="2000" spc="300" dirty="0">
                <a:solidFill>
                  <a:srgbClr val="00B0F0"/>
                </a:solidFill>
                <a:cs typeface="Courier New" panose="02070309020205020404" pitchFamily="49" charset="0"/>
              </a:rPr>
              <a:t>" value="</a:t>
            </a:r>
            <a:r>
              <a:rPr lang="zh-CN" altLang="en-US" sz="2000" spc="300" dirty="0">
                <a:solidFill>
                  <a:srgbClr val="FF33CC"/>
                </a:solidFill>
                <a:cs typeface="Courier New" panose="02070309020205020404" pitchFamily="49" charset="0"/>
              </a:rPr>
              <a:t>读书</a:t>
            </a:r>
            <a:r>
              <a:rPr lang="en-US" altLang="zh-CN" sz="2000" spc="300" dirty="0">
                <a:solidFill>
                  <a:srgbClr val="00B0F0"/>
                </a:solidFill>
                <a:cs typeface="Courier New" panose="02070309020205020404" pitchFamily="49" charset="0"/>
              </a:rPr>
              <a:t>" id="inte_0" </a:t>
            </a:r>
            <a:r>
              <a:rPr lang="en-US" altLang="zh-CN" sz="2000" spc="300" dirty="0" smtClean="0">
                <a:solidFill>
                  <a:srgbClr val="00B0F0"/>
                </a:solidFill>
                <a:cs typeface="Courier New" panose="02070309020205020404" pitchFamily="49" charset="0"/>
              </a:rPr>
              <a:t>/&gt;</a:t>
            </a:r>
            <a:r>
              <a:rPr lang="zh-CN" altLang="en-US" sz="2000" spc="300" dirty="0" smtClean="0">
                <a:solidFill>
                  <a:srgbClr val="FFFF00"/>
                </a:solidFill>
                <a:cs typeface="Courier New" panose="02070309020205020404" pitchFamily="49" charset="0"/>
              </a:rPr>
              <a:t>读书</a:t>
            </a:r>
            <a:r>
              <a:rPr lang="en-US" altLang="zh-CN" sz="2000" spc="300" dirty="0" smtClean="0">
                <a:solidFill>
                  <a:srgbClr val="00B0F0"/>
                </a:solidFill>
                <a:cs typeface="Courier New" panose="02070309020205020404" pitchFamily="49" charset="0"/>
              </a:rPr>
              <a:t>      &lt;</a:t>
            </a:r>
            <a:r>
              <a:rPr lang="en-US" altLang="zh-CN" sz="2000" spc="300" dirty="0">
                <a:solidFill>
                  <a:srgbClr val="00B0F0"/>
                </a:solidFill>
                <a:cs typeface="Courier New" panose="02070309020205020404" pitchFamily="49" charset="0"/>
              </a:rPr>
              <a:t>input type="</a:t>
            </a:r>
            <a:r>
              <a:rPr lang="en-US" altLang="zh-CN" sz="2000" spc="300" dirty="0">
                <a:solidFill>
                  <a:srgbClr val="FF33CC"/>
                </a:solidFill>
                <a:cs typeface="Courier New" panose="02070309020205020404" pitchFamily="49" charset="0"/>
              </a:rPr>
              <a:t>checkbox</a:t>
            </a:r>
            <a:r>
              <a:rPr lang="en-US" altLang="zh-CN" sz="2000" spc="300" dirty="0">
                <a:solidFill>
                  <a:srgbClr val="00B0F0"/>
                </a:solidFill>
                <a:cs typeface="Courier New" panose="02070309020205020404" pitchFamily="49" charset="0"/>
              </a:rPr>
              <a:t>" name="</a:t>
            </a:r>
            <a:r>
              <a:rPr lang="en-US" altLang="zh-CN" sz="2000" spc="300" dirty="0" err="1">
                <a:solidFill>
                  <a:srgbClr val="FF33CC"/>
                </a:solidFill>
                <a:cs typeface="Courier New" panose="02070309020205020404" pitchFamily="49" charset="0"/>
              </a:rPr>
              <a:t>inte</a:t>
            </a:r>
            <a:r>
              <a:rPr lang="en-US" altLang="zh-CN" sz="2000" spc="300" dirty="0">
                <a:solidFill>
                  <a:srgbClr val="FF33CC"/>
                </a:solidFill>
                <a:cs typeface="Courier New" panose="02070309020205020404" pitchFamily="49" charset="0"/>
              </a:rPr>
              <a:t>[]</a:t>
            </a:r>
            <a:r>
              <a:rPr lang="en-US" altLang="zh-CN" sz="2000" spc="300" dirty="0">
                <a:solidFill>
                  <a:srgbClr val="00B0F0"/>
                </a:solidFill>
                <a:cs typeface="Courier New" panose="02070309020205020404" pitchFamily="49" charset="0"/>
              </a:rPr>
              <a:t>" value="</a:t>
            </a:r>
            <a:r>
              <a:rPr lang="zh-CN" altLang="en-US" sz="2000" spc="300" dirty="0">
                <a:solidFill>
                  <a:srgbClr val="FF33CC"/>
                </a:solidFill>
                <a:cs typeface="Courier New" panose="02070309020205020404" pitchFamily="49" charset="0"/>
              </a:rPr>
              <a:t>跑步</a:t>
            </a:r>
            <a:r>
              <a:rPr lang="en-US" altLang="zh-CN" sz="2000" spc="300" dirty="0">
                <a:solidFill>
                  <a:srgbClr val="00B0F0"/>
                </a:solidFill>
                <a:cs typeface="Courier New" panose="02070309020205020404" pitchFamily="49" charset="0"/>
              </a:rPr>
              <a:t>" id="inte_1" </a:t>
            </a:r>
            <a:r>
              <a:rPr lang="en-US" altLang="zh-CN" sz="2000" spc="300" dirty="0" smtClean="0">
                <a:solidFill>
                  <a:srgbClr val="00B0F0"/>
                </a:solidFill>
                <a:cs typeface="Courier New" panose="02070309020205020404" pitchFamily="49" charset="0"/>
              </a:rPr>
              <a:t>/&gt;</a:t>
            </a:r>
            <a:r>
              <a:rPr lang="zh-CN" altLang="en-US" sz="2000" spc="300" dirty="0" smtClean="0">
                <a:solidFill>
                  <a:srgbClr val="FFFF00"/>
                </a:solidFill>
                <a:cs typeface="Courier New" panose="02070309020205020404" pitchFamily="49" charset="0"/>
              </a:rPr>
              <a:t>跑步</a:t>
            </a:r>
            <a:r>
              <a:rPr lang="en-US" altLang="zh-CN" sz="2000" spc="300" dirty="0" smtClean="0">
                <a:solidFill>
                  <a:srgbClr val="00B0F0"/>
                </a:solidFill>
                <a:cs typeface="Courier New" panose="02070309020205020404" pitchFamily="49" charset="0"/>
              </a:rPr>
              <a:t>&lt;</a:t>
            </a:r>
            <a:r>
              <a:rPr lang="en-US" altLang="zh-CN" sz="2000" spc="300" dirty="0">
                <a:solidFill>
                  <a:srgbClr val="00B0F0"/>
                </a:solidFill>
                <a:cs typeface="Courier New" panose="02070309020205020404" pitchFamily="49" charset="0"/>
              </a:rPr>
              <a:t>input type="</a:t>
            </a:r>
            <a:r>
              <a:rPr lang="en-US" altLang="zh-CN" sz="2000" spc="300" dirty="0">
                <a:solidFill>
                  <a:srgbClr val="FF33CC"/>
                </a:solidFill>
                <a:cs typeface="Courier New" panose="02070309020205020404" pitchFamily="49" charset="0"/>
              </a:rPr>
              <a:t>checkbox</a:t>
            </a:r>
            <a:r>
              <a:rPr lang="en-US" altLang="zh-CN" sz="2000" spc="300" dirty="0">
                <a:solidFill>
                  <a:srgbClr val="00B0F0"/>
                </a:solidFill>
                <a:cs typeface="Courier New" panose="02070309020205020404" pitchFamily="49" charset="0"/>
              </a:rPr>
              <a:t>" name="</a:t>
            </a:r>
            <a:r>
              <a:rPr lang="en-US" altLang="zh-CN" sz="2000" spc="300" dirty="0" err="1">
                <a:solidFill>
                  <a:srgbClr val="FF33CC"/>
                </a:solidFill>
                <a:cs typeface="Courier New" panose="02070309020205020404" pitchFamily="49" charset="0"/>
              </a:rPr>
              <a:t>inte</a:t>
            </a:r>
            <a:r>
              <a:rPr lang="en-US" altLang="zh-CN" sz="2000" spc="300" dirty="0">
                <a:solidFill>
                  <a:srgbClr val="FF33CC"/>
                </a:solidFill>
                <a:cs typeface="Courier New" panose="02070309020205020404" pitchFamily="49" charset="0"/>
              </a:rPr>
              <a:t>[]</a:t>
            </a:r>
            <a:r>
              <a:rPr lang="en-US" altLang="zh-CN" sz="2000" spc="300" dirty="0">
                <a:solidFill>
                  <a:srgbClr val="00B0F0"/>
                </a:solidFill>
                <a:cs typeface="Courier New" panose="02070309020205020404" pitchFamily="49" charset="0"/>
              </a:rPr>
              <a:t>" value="</a:t>
            </a:r>
            <a:r>
              <a:rPr lang="zh-CN" altLang="en-US" sz="2000" spc="300" dirty="0">
                <a:solidFill>
                  <a:srgbClr val="FF33CC"/>
                </a:solidFill>
                <a:cs typeface="Courier New" panose="02070309020205020404" pitchFamily="49" charset="0"/>
              </a:rPr>
              <a:t>音乐</a:t>
            </a:r>
            <a:r>
              <a:rPr lang="en-US" altLang="zh-CN" sz="2000" spc="300" dirty="0">
                <a:solidFill>
                  <a:srgbClr val="00B0F0"/>
                </a:solidFill>
                <a:cs typeface="Courier New" panose="02070309020205020404" pitchFamily="49" charset="0"/>
              </a:rPr>
              <a:t>" id="inte_2" </a:t>
            </a:r>
            <a:r>
              <a:rPr lang="en-US" altLang="zh-CN" sz="2000" spc="300" dirty="0" smtClean="0">
                <a:solidFill>
                  <a:srgbClr val="00B0F0"/>
                </a:solidFill>
                <a:cs typeface="Courier New" panose="02070309020205020404" pitchFamily="49" charset="0"/>
              </a:rPr>
              <a:t>/&gt;</a:t>
            </a:r>
            <a:r>
              <a:rPr lang="zh-CN" altLang="en-US" sz="2000" spc="300" dirty="0" smtClean="0">
                <a:solidFill>
                  <a:srgbClr val="FFFF00"/>
                </a:solidFill>
                <a:cs typeface="Courier New" panose="02070309020205020404" pitchFamily="49" charset="0"/>
              </a:rPr>
              <a:t>音乐</a:t>
            </a:r>
            <a:r>
              <a:rPr lang="en-US" altLang="zh-CN" sz="2000" spc="300" dirty="0" smtClean="0">
                <a:solidFill>
                  <a:srgbClr val="00B0F0"/>
                </a:solidFill>
                <a:cs typeface="Courier New" panose="02070309020205020404" pitchFamily="49" charset="0"/>
              </a:rPr>
              <a:t>&lt;</a:t>
            </a:r>
            <a:r>
              <a:rPr lang="en-US" altLang="zh-CN" sz="2000" spc="300" dirty="0">
                <a:solidFill>
                  <a:srgbClr val="00B0F0"/>
                </a:solidFill>
                <a:cs typeface="Courier New" panose="02070309020205020404" pitchFamily="49" charset="0"/>
              </a:rPr>
              <a:t>input type="</a:t>
            </a:r>
            <a:r>
              <a:rPr lang="en-US" altLang="zh-CN" sz="2000" spc="300" dirty="0">
                <a:solidFill>
                  <a:srgbClr val="FF33CC"/>
                </a:solidFill>
                <a:cs typeface="Courier New" panose="02070309020205020404" pitchFamily="49" charset="0"/>
              </a:rPr>
              <a:t>checkbox</a:t>
            </a:r>
            <a:r>
              <a:rPr lang="en-US" altLang="zh-CN" sz="2000" spc="300" dirty="0">
                <a:solidFill>
                  <a:srgbClr val="00B0F0"/>
                </a:solidFill>
                <a:cs typeface="Courier New" panose="02070309020205020404" pitchFamily="49" charset="0"/>
              </a:rPr>
              <a:t>" name="</a:t>
            </a:r>
            <a:r>
              <a:rPr lang="en-US" altLang="zh-CN" sz="2000" spc="300" dirty="0" err="1">
                <a:solidFill>
                  <a:srgbClr val="FF33CC"/>
                </a:solidFill>
                <a:cs typeface="Courier New" panose="02070309020205020404" pitchFamily="49" charset="0"/>
              </a:rPr>
              <a:t>inte</a:t>
            </a:r>
            <a:r>
              <a:rPr lang="en-US" altLang="zh-CN" sz="2000" spc="300" dirty="0">
                <a:solidFill>
                  <a:srgbClr val="FF33CC"/>
                </a:solidFill>
                <a:cs typeface="Courier New" panose="02070309020205020404" pitchFamily="49" charset="0"/>
              </a:rPr>
              <a:t>[]</a:t>
            </a:r>
            <a:r>
              <a:rPr lang="en-US" altLang="zh-CN" sz="2000" spc="300" dirty="0">
                <a:solidFill>
                  <a:srgbClr val="00B0F0"/>
                </a:solidFill>
                <a:cs typeface="Courier New" panose="02070309020205020404" pitchFamily="49" charset="0"/>
              </a:rPr>
              <a:t>" value="</a:t>
            </a:r>
            <a:r>
              <a:rPr lang="zh-CN" altLang="en-US" sz="2000" spc="300" dirty="0">
                <a:solidFill>
                  <a:srgbClr val="FF33CC"/>
                </a:solidFill>
                <a:cs typeface="Courier New" panose="02070309020205020404" pitchFamily="49" charset="0"/>
              </a:rPr>
              <a:t>书法</a:t>
            </a:r>
            <a:r>
              <a:rPr lang="en-US" altLang="zh-CN" sz="2000" spc="300" dirty="0">
                <a:solidFill>
                  <a:srgbClr val="00B0F0"/>
                </a:solidFill>
                <a:cs typeface="Courier New" panose="02070309020205020404" pitchFamily="49" charset="0"/>
              </a:rPr>
              <a:t>" id="inte_3" </a:t>
            </a:r>
            <a:r>
              <a:rPr lang="en-US" altLang="zh-CN" sz="2000" spc="300" dirty="0" smtClean="0">
                <a:solidFill>
                  <a:srgbClr val="00B0F0"/>
                </a:solidFill>
                <a:cs typeface="Courier New" panose="02070309020205020404" pitchFamily="49" charset="0"/>
              </a:rPr>
              <a:t>/&gt;</a:t>
            </a:r>
            <a:r>
              <a:rPr lang="zh-CN" altLang="en-US" sz="2000" spc="300" dirty="0" smtClean="0">
                <a:solidFill>
                  <a:srgbClr val="FFFF00"/>
                </a:solidFill>
                <a:cs typeface="Courier New" panose="02070309020205020404" pitchFamily="49" charset="0"/>
              </a:rPr>
              <a:t>书法</a:t>
            </a:r>
            <a:r>
              <a:rPr lang="en-US" altLang="zh-CN" sz="2000" spc="300" dirty="0" smtClean="0">
                <a:solidFill>
                  <a:srgbClr val="00B0F0"/>
                </a:solidFill>
                <a:cs typeface="Courier New" panose="02070309020205020404" pitchFamily="49" charset="0"/>
              </a:rPr>
              <a:t>&lt;/</a:t>
            </a:r>
            <a:r>
              <a:rPr lang="en-US" altLang="zh-CN" sz="2000" spc="300" dirty="0">
                <a:solidFill>
                  <a:srgbClr val="00B0F0"/>
                </a:solidFill>
                <a:cs typeface="Courier New" panose="02070309020205020404" pitchFamily="49" charset="0"/>
              </a:rPr>
              <a:t>form</a:t>
            </a:r>
            <a:r>
              <a:rPr lang="en-US" altLang="zh-CN" sz="2000" spc="300" dirty="0" smtClean="0">
                <a:solidFill>
                  <a:srgbClr val="00B0F0"/>
                </a:solidFill>
                <a:cs typeface="Courier New" panose="02070309020205020404" pitchFamily="49" charset="0"/>
              </a:rPr>
              <a:t>&gt;</a:t>
            </a:r>
          </a:p>
          <a:p>
            <a:pPr>
              <a:lnSpc>
                <a:spcPts val="2900"/>
              </a:lnSpc>
            </a:pPr>
            <a:r>
              <a:rPr lang="en-US" altLang="zh-CN" sz="2000" dirty="0">
                <a:solidFill>
                  <a:srgbClr val="FF0000"/>
                </a:solidFill>
              </a:rPr>
              <a:t>&lt;?</a:t>
            </a:r>
            <a:r>
              <a:rPr lang="en-US" altLang="zh-CN" sz="2000" dirty="0" err="1">
                <a:solidFill>
                  <a:srgbClr val="FF0000"/>
                </a:solidFill>
              </a:rPr>
              <a:t>php</a:t>
            </a:r>
            <a:endParaRPr lang="zh-CN" altLang="zh-CN" sz="2000" dirty="0">
              <a:solidFill>
                <a:srgbClr val="FF0000"/>
              </a:solidFill>
            </a:endParaRPr>
          </a:p>
          <a:p>
            <a:pPr lvl="1">
              <a:lnSpc>
                <a:spcPts val="2900"/>
              </a:lnSpc>
            </a:pPr>
            <a:r>
              <a:rPr lang="en-US" altLang="zh-CN" sz="2000" dirty="0">
                <a:solidFill>
                  <a:srgbClr val="FF33CC"/>
                </a:solidFill>
              </a:rPr>
              <a:t> $</a:t>
            </a:r>
            <a:r>
              <a:rPr lang="en-US" altLang="zh-CN" sz="2000" dirty="0" smtClean="0">
                <a:solidFill>
                  <a:srgbClr val="FF33CC"/>
                </a:solidFill>
              </a:rPr>
              <a:t>interest</a:t>
            </a:r>
            <a:r>
              <a:rPr lang="en-US" altLang="zh-CN" sz="2000" dirty="0" smtClean="0">
                <a:solidFill>
                  <a:schemeClr val="bg1"/>
                </a:solidFill>
              </a:rPr>
              <a:t>=</a:t>
            </a:r>
            <a:r>
              <a:rPr lang="en-US" altLang="zh-CN" sz="2000" dirty="0" smtClean="0">
                <a:solidFill>
                  <a:srgbClr val="FF33CC"/>
                </a:solidFill>
              </a:rPr>
              <a:t>$_POST</a:t>
            </a:r>
            <a:r>
              <a:rPr lang="en-US" altLang="zh-CN" sz="2000" dirty="0" smtClean="0">
                <a:solidFill>
                  <a:schemeClr val="bg1"/>
                </a:solidFill>
              </a:rPr>
              <a:t>[</a:t>
            </a:r>
            <a:r>
              <a:rPr lang="en-US" altLang="zh-CN" sz="2000" dirty="0">
                <a:solidFill>
                  <a:schemeClr val="bg1"/>
                </a:solidFill>
              </a:rPr>
              <a:t>'</a:t>
            </a:r>
            <a:r>
              <a:rPr lang="en-US" altLang="zh-CN" sz="2000" dirty="0" err="1">
                <a:solidFill>
                  <a:srgbClr val="FF33CC"/>
                </a:solidFill>
              </a:rPr>
              <a:t>inte</a:t>
            </a:r>
            <a:r>
              <a:rPr lang="en-US" altLang="zh-CN" sz="2000" dirty="0" smtClean="0">
                <a:solidFill>
                  <a:schemeClr val="bg1"/>
                </a:solidFill>
              </a:rPr>
              <a:t>'];       //</a:t>
            </a:r>
            <a:r>
              <a:rPr lang="zh-CN" altLang="en-US" sz="2000" dirty="0">
                <a:solidFill>
                  <a:schemeClr val="bg1"/>
                </a:solidFill>
              </a:rPr>
              <a:t>获取兴趣爱好</a:t>
            </a:r>
          </a:p>
          <a:p>
            <a:pPr lvl="1">
              <a:lnSpc>
                <a:spcPts val="2900"/>
              </a:lnSpc>
            </a:pPr>
            <a:r>
              <a:rPr lang="en-US" altLang="zh-CN" sz="2000" dirty="0" smtClean="0">
                <a:solidFill>
                  <a:schemeClr val="bg1"/>
                </a:solidFill>
              </a:rPr>
              <a:t> </a:t>
            </a:r>
            <a:r>
              <a:rPr lang="en-US" altLang="zh-CN" sz="2000" dirty="0" err="1" smtClean="0">
                <a:solidFill>
                  <a:schemeClr val="bg1"/>
                </a:solidFill>
              </a:rPr>
              <a:t>foreach</a:t>
            </a:r>
            <a:r>
              <a:rPr lang="en-US" altLang="zh-CN" sz="2000" dirty="0">
                <a:solidFill>
                  <a:schemeClr val="bg1"/>
                </a:solidFill>
              </a:rPr>
              <a:t>(</a:t>
            </a:r>
            <a:r>
              <a:rPr lang="en-US" altLang="zh-CN" sz="2000" dirty="0">
                <a:solidFill>
                  <a:srgbClr val="FF33CC"/>
                </a:solidFill>
              </a:rPr>
              <a:t>$interest </a:t>
            </a:r>
            <a:r>
              <a:rPr lang="en-US" altLang="zh-CN" sz="2000" dirty="0" smtClean="0">
                <a:solidFill>
                  <a:schemeClr val="bg1"/>
                </a:solidFill>
              </a:rPr>
              <a:t>as </a:t>
            </a:r>
            <a:r>
              <a:rPr lang="en-US" altLang="zh-CN" sz="2000" dirty="0">
                <a:solidFill>
                  <a:srgbClr val="FF33CC"/>
                </a:solidFill>
              </a:rPr>
              <a:t>$</a:t>
            </a:r>
            <a:r>
              <a:rPr lang="en-US" altLang="zh-CN" sz="2000" dirty="0" err="1">
                <a:solidFill>
                  <a:srgbClr val="FF33CC"/>
                </a:solidFill>
              </a:rPr>
              <a:t>i</a:t>
            </a:r>
            <a:r>
              <a:rPr lang="en-US" altLang="zh-CN" sz="2000" dirty="0">
                <a:solidFill>
                  <a:schemeClr val="bg1"/>
                </a:solidFill>
              </a:rPr>
              <a:t>)    </a:t>
            </a:r>
            <a:r>
              <a:rPr lang="en-US" altLang="zh-CN" sz="2000" dirty="0" smtClean="0">
                <a:solidFill>
                  <a:schemeClr val="bg1"/>
                </a:solidFill>
              </a:rPr>
              <a:t>      //</a:t>
            </a:r>
            <a:r>
              <a:rPr lang="zh-CN" altLang="en-US" sz="2000" dirty="0">
                <a:solidFill>
                  <a:schemeClr val="bg1"/>
                </a:solidFill>
              </a:rPr>
              <a:t>遍历输出爱好数组</a:t>
            </a:r>
          </a:p>
          <a:p>
            <a:pPr lvl="1">
              <a:lnSpc>
                <a:spcPts val="2900"/>
              </a:lnSpc>
            </a:pPr>
            <a:r>
              <a:rPr lang="zh-CN" altLang="en-US" sz="2000" dirty="0">
                <a:solidFill>
                  <a:schemeClr val="bg1"/>
                </a:solidFill>
              </a:rPr>
              <a:t>            </a:t>
            </a:r>
            <a:r>
              <a:rPr lang="en-US" altLang="zh-CN" sz="2000" dirty="0">
                <a:solidFill>
                  <a:schemeClr val="bg1"/>
                </a:solidFill>
              </a:rPr>
              <a:t>echo </a:t>
            </a:r>
            <a:r>
              <a:rPr lang="en-US" altLang="zh-CN" sz="2000" dirty="0">
                <a:solidFill>
                  <a:srgbClr val="FF33CC"/>
                </a:solidFill>
              </a:rPr>
              <a:t>$</a:t>
            </a:r>
            <a:r>
              <a:rPr lang="en-US" altLang="zh-CN" sz="2000" dirty="0" err="1">
                <a:solidFill>
                  <a:srgbClr val="FF33CC"/>
                </a:solidFill>
              </a:rPr>
              <a:t>i</a:t>
            </a:r>
            <a:r>
              <a:rPr lang="en-US" altLang="zh-CN" sz="2000" dirty="0">
                <a:solidFill>
                  <a:schemeClr val="bg1"/>
                </a:solidFill>
              </a:rPr>
              <a:t>."</a:t>
            </a:r>
            <a:r>
              <a:rPr lang="zh-CN" altLang="en-US" sz="2000" dirty="0">
                <a:solidFill>
                  <a:schemeClr val="bg1"/>
                </a:solidFill>
              </a:rPr>
              <a:t>、</a:t>
            </a:r>
            <a:r>
              <a:rPr lang="en-US" altLang="zh-CN" sz="2000" dirty="0">
                <a:solidFill>
                  <a:schemeClr val="bg1"/>
                </a:solidFill>
              </a:rPr>
              <a:t>";</a:t>
            </a:r>
          </a:p>
          <a:p>
            <a:pPr>
              <a:lnSpc>
                <a:spcPts val="2900"/>
              </a:lnSpc>
            </a:pPr>
            <a:r>
              <a:rPr lang="en-US" altLang="zh-CN" sz="2000" dirty="0" smtClean="0">
                <a:solidFill>
                  <a:srgbClr val="FF0000"/>
                </a:solidFill>
              </a:rPr>
              <a:t>?&gt;</a:t>
            </a:r>
            <a:endParaRPr lang="en-US" altLang="zh-CN" sz="2000" spc="300" dirty="0">
              <a:solidFill>
                <a:srgbClr val="FF0000"/>
              </a:solidFill>
              <a:cs typeface="Courier New" panose="02070309020205020404" pitchFamily="49" charset="0"/>
            </a:endParaRPr>
          </a:p>
        </p:txBody>
      </p:sp>
    </p:spTree>
    <p:extLst>
      <p:ext uri="{BB962C8B-B14F-4D97-AF65-F5344CB8AC3E}">
        <p14:creationId xmlns:p14="http://schemas.microsoft.com/office/powerpoint/2010/main" val="246766292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9.1.1</a:t>
            </a:r>
            <a:r>
              <a:rPr lang="zh-CN" altLang="en-US" sz="2400" b="1" dirty="0" smtClean="0">
                <a:solidFill>
                  <a:schemeClr val="bg1"/>
                </a:solidFill>
                <a:latin typeface="黑体" panose="02010609060101010101" pitchFamily="49" charset="-122"/>
                <a:ea typeface="黑体" panose="02010609060101010101" pitchFamily="49" charset="-122"/>
              </a:rPr>
              <a:t>、获取表单控件的值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345921" y="858490"/>
            <a:ext cx="4339650" cy="46166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400" dirty="0" smtClean="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、数组类控件</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复选按钮组</a:t>
            </a:r>
            <a:endParaRPr lang="zh-CN" altLang="en-US" sz="2400" dirty="0">
              <a:latin typeface="黑体" panose="02010609060101010101" pitchFamily="49" charset="-122"/>
              <a:ea typeface="黑体" panose="02010609060101010101" pitchFamily="49" charset="-122"/>
            </a:endParaRPr>
          </a:p>
        </p:txBody>
      </p:sp>
      <p:grpSp>
        <p:nvGrpSpPr>
          <p:cNvPr id="24" name="组合 23"/>
          <p:cNvGrpSpPr/>
          <p:nvPr/>
        </p:nvGrpSpPr>
        <p:grpSpPr>
          <a:xfrm>
            <a:off x="1783870" y="2907118"/>
            <a:ext cx="1806375" cy="584775"/>
            <a:chOff x="1783870" y="2907118"/>
            <a:chExt cx="1806375" cy="584775"/>
          </a:xfrm>
        </p:grpSpPr>
        <p:sp>
          <p:nvSpPr>
            <p:cNvPr id="10" name="文本框 9"/>
            <p:cNvSpPr txBox="1"/>
            <p:nvPr/>
          </p:nvSpPr>
          <p:spPr>
            <a:xfrm>
              <a:off x="2361692" y="2907118"/>
              <a:ext cx="1228553" cy="584775"/>
            </a:xfrm>
            <a:prstGeom prst="rect">
              <a:avLst/>
            </a:prstGeom>
            <a:noFill/>
          </p:spPr>
          <p:txBody>
            <a:bodyPr wrap="square" rtlCol="0" anchor="b">
              <a:spAutoFit/>
            </a:bodyPr>
            <a:lstStyle/>
            <a:p>
              <a:r>
                <a:rPr lang="zh-CN" altLang="en-US" sz="3200" dirty="0" smtClean="0">
                  <a:solidFill>
                    <a:schemeClr val="tx1">
                      <a:lumMod val="65000"/>
                      <a:lumOff val="35000"/>
                    </a:schemeClr>
                  </a:solidFill>
                  <a:sym typeface="Wingdings 2" panose="05020102010507070707" pitchFamily="18" charset="2"/>
                </a:rPr>
                <a:t>跑步</a:t>
              </a:r>
              <a:endParaRPr lang="zh-CN" altLang="en-US" sz="1400" dirty="0">
                <a:solidFill>
                  <a:schemeClr val="tx1">
                    <a:lumMod val="65000"/>
                    <a:lumOff val="35000"/>
                  </a:schemeClr>
                </a:solidFill>
              </a:endParaRPr>
            </a:p>
          </p:txBody>
        </p:sp>
        <p:sp>
          <p:nvSpPr>
            <p:cNvPr id="14" name="矩形 13"/>
            <p:cNvSpPr/>
            <p:nvPr/>
          </p:nvSpPr>
          <p:spPr bwMode="auto">
            <a:xfrm>
              <a:off x="1783870" y="3042419"/>
              <a:ext cx="360000" cy="314173"/>
            </a:xfrm>
            <a:prstGeom prst="rect">
              <a:avLst/>
            </a:prstGeom>
            <a:noFill/>
            <a:ln w="28575"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25" name="组合 24"/>
          <p:cNvGrpSpPr/>
          <p:nvPr/>
        </p:nvGrpSpPr>
        <p:grpSpPr>
          <a:xfrm>
            <a:off x="1778368" y="3634142"/>
            <a:ext cx="1811877" cy="584775"/>
            <a:chOff x="1778368" y="3634142"/>
            <a:chExt cx="1811877" cy="584775"/>
          </a:xfrm>
        </p:grpSpPr>
        <p:sp>
          <p:nvSpPr>
            <p:cNvPr id="11" name="文本框 10"/>
            <p:cNvSpPr txBox="1"/>
            <p:nvPr/>
          </p:nvSpPr>
          <p:spPr>
            <a:xfrm>
              <a:off x="2361692" y="3634142"/>
              <a:ext cx="1228553" cy="584775"/>
            </a:xfrm>
            <a:prstGeom prst="rect">
              <a:avLst/>
            </a:prstGeom>
            <a:noFill/>
          </p:spPr>
          <p:txBody>
            <a:bodyPr wrap="square" rtlCol="0" anchor="b">
              <a:spAutoFit/>
            </a:bodyPr>
            <a:lstStyle/>
            <a:p>
              <a:r>
                <a:rPr lang="zh-CN" altLang="en-US" sz="3200" dirty="0" smtClean="0">
                  <a:solidFill>
                    <a:schemeClr val="tx1">
                      <a:lumMod val="65000"/>
                      <a:lumOff val="35000"/>
                    </a:schemeClr>
                  </a:solidFill>
                  <a:sym typeface="Wingdings 2" panose="05020102010507070707" pitchFamily="18" charset="2"/>
                </a:rPr>
                <a:t>音乐</a:t>
              </a:r>
              <a:endParaRPr lang="zh-CN" altLang="en-US" dirty="0">
                <a:solidFill>
                  <a:schemeClr val="tx1">
                    <a:lumMod val="65000"/>
                    <a:lumOff val="35000"/>
                  </a:schemeClr>
                </a:solidFill>
              </a:endParaRPr>
            </a:p>
          </p:txBody>
        </p:sp>
        <p:sp>
          <p:nvSpPr>
            <p:cNvPr id="15" name="矩形 14"/>
            <p:cNvSpPr/>
            <p:nvPr/>
          </p:nvSpPr>
          <p:spPr bwMode="auto">
            <a:xfrm>
              <a:off x="1778368" y="3769443"/>
              <a:ext cx="360000" cy="314173"/>
            </a:xfrm>
            <a:prstGeom prst="rect">
              <a:avLst/>
            </a:prstGeom>
            <a:noFill/>
            <a:ln w="28575"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39" name="组合 38"/>
          <p:cNvGrpSpPr/>
          <p:nvPr/>
        </p:nvGrpSpPr>
        <p:grpSpPr>
          <a:xfrm>
            <a:off x="1783870" y="5088190"/>
            <a:ext cx="1806375" cy="584775"/>
            <a:chOff x="1783870" y="5088190"/>
            <a:chExt cx="1806375" cy="584775"/>
          </a:xfrm>
        </p:grpSpPr>
        <p:sp>
          <p:nvSpPr>
            <p:cNvPr id="13" name="文本框 12"/>
            <p:cNvSpPr txBox="1"/>
            <p:nvPr/>
          </p:nvSpPr>
          <p:spPr>
            <a:xfrm>
              <a:off x="2361693" y="5088190"/>
              <a:ext cx="1228552" cy="584775"/>
            </a:xfrm>
            <a:prstGeom prst="rect">
              <a:avLst/>
            </a:prstGeom>
            <a:noFill/>
          </p:spPr>
          <p:txBody>
            <a:bodyPr wrap="square" rtlCol="0" anchor="b">
              <a:spAutoFit/>
            </a:bodyPr>
            <a:lstStyle/>
            <a:p>
              <a:r>
                <a:rPr lang="zh-CN" altLang="en-US" sz="3200" dirty="0" smtClean="0">
                  <a:solidFill>
                    <a:schemeClr val="tx1">
                      <a:lumMod val="65000"/>
                      <a:lumOff val="35000"/>
                    </a:schemeClr>
                  </a:solidFill>
                  <a:sym typeface="Wingdings 2" panose="05020102010507070707" pitchFamily="18" charset="2"/>
                </a:rPr>
                <a:t>舞蹈</a:t>
              </a:r>
              <a:endParaRPr lang="zh-CN" altLang="en-US" sz="1400" dirty="0">
                <a:solidFill>
                  <a:schemeClr val="tx1">
                    <a:lumMod val="65000"/>
                    <a:lumOff val="35000"/>
                  </a:schemeClr>
                </a:solidFill>
              </a:endParaRPr>
            </a:p>
          </p:txBody>
        </p:sp>
        <p:sp>
          <p:nvSpPr>
            <p:cNvPr id="17" name="矩形 16"/>
            <p:cNvSpPr/>
            <p:nvPr/>
          </p:nvSpPr>
          <p:spPr bwMode="auto">
            <a:xfrm>
              <a:off x="1783870" y="5223491"/>
              <a:ext cx="360000" cy="314173"/>
            </a:xfrm>
            <a:prstGeom prst="rect">
              <a:avLst/>
            </a:prstGeom>
            <a:noFill/>
            <a:ln w="28575"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30" name="组合 29"/>
          <p:cNvGrpSpPr/>
          <p:nvPr/>
        </p:nvGrpSpPr>
        <p:grpSpPr>
          <a:xfrm>
            <a:off x="1778368" y="2180094"/>
            <a:ext cx="1811877" cy="584775"/>
            <a:chOff x="1778368" y="2180094"/>
            <a:chExt cx="1811877" cy="584775"/>
          </a:xfrm>
        </p:grpSpPr>
        <p:sp>
          <p:nvSpPr>
            <p:cNvPr id="9" name="文本框 8"/>
            <p:cNvSpPr txBox="1"/>
            <p:nvPr/>
          </p:nvSpPr>
          <p:spPr>
            <a:xfrm>
              <a:off x="2361692" y="2180094"/>
              <a:ext cx="1228553" cy="584775"/>
            </a:xfrm>
            <a:prstGeom prst="rect">
              <a:avLst/>
            </a:prstGeom>
            <a:noFill/>
          </p:spPr>
          <p:txBody>
            <a:bodyPr wrap="square" rtlCol="0" anchor="b">
              <a:spAutoFit/>
            </a:bodyPr>
            <a:lstStyle/>
            <a:p>
              <a:r>
                <a:rPr lang="zh-CN" altLang="en-US" sz="3200" dirty="0" smtClean="0">
                  <a:solidFill>
                    <a:schemeClr val="tx1">
                      <a:lumMod val="65000"/>
                      <a:lumOff val="35000"/>
                    </a:schemeClr>
                  </a:solidFill>
                  <a:sym typeface="Wingdings 2" panose="05020102010507070707" pitchFamily="18" charset="2"/>
                </a:rPr>
                <a:t>读书</a:t>
              </a:r>
              <a:endParaRPr lang="zh-CN" altLang="en-US" dirty="0">
                <a:solidFill>
                  <a:schemeClr val="tx1">
                    <a:lumMod val="65000"/>
                    <a:lumOff val="35000"/>
                  </a:schemeClr>
                </a:solidFill>
              </a:endParaRPr>
            </a:p>
          </p:txBody>
        </p:sp>
        <p:sp>
          <p:nvSpPr>
            <p:cNvPr id="19" name="矩形 18"/>
            <p:cNvSpPr/>
            <p:nvPr/>
          </p:nvSpPr>
          <p:spPr bwMode="auto">
            <a:xfrm>
              <a:off x="1778368" y="2315395"/>
              <a:ext cx="360000" cy="314173"/>
            </a:xfrm>
            <a:prstGeom prst="rect">
              <a:avLst/>
            </a:prstGeom>
            <a:noFill/>
            <a:ln w="28575"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26" name="组合 25"/>
          <p:cNvGrpSpPr/>
          <p:nvPr/>
        </p:nvGrpSpPr>
        <p:grpSpPr>
          <a:xfrm>
            <a:off x="1778368" y="4361166"/>
            <a:ext cx="1811877" cy="584775"/>
            <a:chOff x="1778368" y="4361166"/>
            <a:chExt cx="1811877" cy="584775"/>
          </a:xfrm>
        </p:grpSpPr>
        <p:sp>
          <p:nvSpPr>
            <p:cNvPr id="12" name="文本框 11"/>
            <p:cNvSpPr txBox="1"/>
            <p:nvPr/>
          </p:nvSpPr>
          <p:spPr>
            <a:xfrm>
              <a:off x="2361692" y="4361166"/>
              <a:ext cx="1228553" cy="584775"/>
            </a:xfrm>
            <a:prstGeom prst="rect">
              <a:avLst/>
            </a:prstGeom>
            <a:noFill/>
          </p:spPr>
          <p:txBody>
            <a:bodyPr wrap="square" rtlCol="0" anchor="b">
              <a:spAutoFit/>
            </a:bodyPr>
            <a:lstStyle/>
            <a:p>
              <a:r>
                <a:rPr lang="zh-CN" altLang="en-US" sz="3200" dirty="0" smtClean="0">
                  <a:solidFill>
                    <a:schemeClr val="tx1">
                      <a:lumMod val="65000"/>
                      <a:lumOff val="35000"/>
                    </a:schemeClr>
                  </a:solidFill>
                  <a:sym typeface="Wingdings 2" panose="05020102010507070707" pitchFamily="18" charset="2"/>
                </a:rPr>
                <a:t>电影</a:t>
              </a:r>
              <a:endParaRPr lang="zh-CN" altLang="en-US" dirty="0">
                <a:solidFill>
                  <a:schemeClr val="tx1">
                    <a:lumMod val="65000"/>
                    <a:lumOff val="35000"/>
                  </a:schemeClr>
                </a:solidFill>
              </a:endParaRPr>
            </a:p>
          </p:txBody>
        </p:sp>
        <p:sp>
          <p:nvSpPr>
            <p:cNvPr id="20" name="矩形 19"/>
            <p:cNvSpPr/>
            <p:nvPr/>
          </p:nvSpPr>
          <p:spPr bwMode="auto">
            <a:xfrm>
              <a:off x="1778368" y="4496467"/>
              <a:ext cx="360000" cy="314173"/>
            </a:xfrm>
            <a:prstGeom prst="rect">
              <a:avLst/>
            </a:prstGeom>
            <a:noFill/>
            <a:ln w="28575"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40" name="组合 39"/>
          <p:cNvGrpSpPr/>
          <p:nvPr/>
        </p:nvGrpSpPr>
        <p:grpSpPr>
          <a:xfrm>
            <a:off x="1778368" y="5815216"/>
            <a:ext cx="1811877" cy="584775"/>
            <a:chOff x="1778368" y="5815216"/>
            <a:chExt cx="1811877" cy="584775"/>
          </a:xfrm>
        </p:grpSpPr>
        <p:sp>
          <p:nvSpPr>
            <p:cNvPr id="16" name="文本框 15"/>
            <p:cNvSpPr txBox="1"/>
            <p:nvPr/>
          </p:nvSpPr>
          <p:spPr>
            <a:xfrm>
              <a:off x="2361692" y="5815216"/>
              <a:ext cx="1228553" cy="584775"/>
            </a:xfrm>
            <a:prstGeom prst="rect">
              <a:avLst/>
            </a:prstGeom>
            <a:noFill/>
          </p:spPr>
          <p:txBody>
            <a:bodyPr wrap="square" rtlCol="0" anchor="b">
              <a:spAutoFit/>
            </a:bodyPr>
            <a:lstStyle/>
            <a:p>
              <a:r>
                <a:rPr lang="zh-CN" altLang="en-US" sz="3200" dirty="0" smtClean="0">
                  <a:solidFill>
                    <a:schemeClr val="tx1">
                      <a:lumMod val="65000"/>
                      <a:lumOff val="35000"/>
                    </a:schemeClr>
                  </a:solidFill>
                  <a:sym typeface="Wingdings 2" panose="05020102010507070707" pitchFamily="18" charset="2"/>
                </a:rPr>
                <a:t>书法</a:t>
              </a:r>
              <a:endParaRPr lang="zh-CN" altLang="en-US" sz="1400" dirty="0">
                <a:solidFill>
                  <a:schemeClr val="tx1">
                    <a:lumMod val="65000"/>
                    <a:lumOff val="35000"/>
                  </a:schemeClr>
                </a:solidFill>
              </a:endParaRPr>
            </a:p>
          </p:txBody>
        </p:sp>
        <p:sp>
          <p:nvSpPr>
            <p:cNvPr id="21" name="矩形 20"/>
            <p:cNvSpPr/>
            <p:nvPr/>
          </p:nvSpPr>
          <p:spPr bwMode="auto">
            <a:xfrm>
              <a:off x="1778368" y="5950517"/>
              <a:ext cx="360000" cy="314173"/>
            </a:xfrm>
            <a:prstGeom prst="rect">
              <a:avLst/>
            </a:prstGeom>
            <a:noFill/>
            <a:ln w="28575"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5" name="矩形 4"/>
          <p:cNvSpPr/>
          <p:nvPr/>
        </p:nvSpPr>
        <p:spPr bwMode="auto">
          <a:xfrm>
            <a:off x="1013298" y="1838167"/>
            <a:ext cx="3255818" cy="4732758"/>
          </a:xfrm>
          <a:prstGeom prst="rect">
            <a:avLst/>
          </a:prstGeom>
          <a:noFill/>
          <a:ln w="28575" cap="flat" cmpd="sng" algn="ctr">
            <a:solidFill>
              <a:srgbClr val="7030A0"/>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4" name="矩形 3"/>
          <p:cNvSpPr/>
          <p:nvPr/>
        </p:nvSpPr>
        <p:spPr>
          <a:xfrm>
            <a:off x="2060333" y="1593480"/>
            <a:ext cx="1082348" cy="461665"/>
          </a:xfrm>
          <a:prstGeom prst="rect">
            <a:avLst/>
          </a:prstGeom>
          <a:solidFill>
            <a:schemeClr val="bg1"/>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altLang="zh-CN" sz="2400" spc="300" dirty="0" err="1">
                <a:solidFill>
                  <a:srgbClr val="7030A0"/>
                </a:solidFill>
                <a:cs typeface="Courier New" panose="02070309020205020404" pitchFamily="49" charset="0"/>
              </a:rPr>
              <a:t>inte</a:t>
            </a:r>
            <a:r>
              <a:rPr lang="en-US" altLang="zh-CN" sz="2400" spc="300" dirty="0">
                <a:solidFill>
                  <a:srgbClr val="7030A0"/>
                </a:solidFill>
                <a:cs typeface="Courier New" panose="02070309020205020404" pitchFamily="49" charset="0"/>
              </a:rPr>
              <a:t>[]</a:t>
            </a:r>
            <a:endParaRPr lang="zh-CN" altLang="en-US" sz="2400" dirty="0">
              <a:solidFill>
                <a:srgbClr val="7030A0"/>
              </a:solidFill>
            </a:endParaRPr>
          </a:p>
        </p:txBody>
      </p:sp>
      <p:sp>
        <p:nvSpPr>
          <p:cNvPr id="6" name="矩形 5"/>
          <p:cNvSpPr/>
          <p:nvPr/>
        </p:nvSpPr>
        <p:spPr>
          <a:xfrm>
            <a:off x="5040861" y="1593480"/>
            <a:ext cx="4434227"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CN" sz="2400" spc="300" dirty="0">
                <a:solidFill>
                  <a:srgbClr val="7030A0"/>
                </a:solidFill>
                <a:latin typeface="+mn-lt"/>
                <a:ea typeface="+mn-ea"/>
                <a:cs typeface="Courier New" panose="02070309020205020404" pitchFamily="49" charset="0"/>
              </a:rPr>
              <a:t>$interest=$_POST['</a:t>
            </a:r>
            <a:r>
              <a:rPr lang="en-US" altLang="zh-CN" sz="2400" spc="300" dirty="0" err="1">
                <a:solidFill>
                  <a:srgbClr val="7030A0"/>
                </a:solidFill>
                <a:latin typeface="+mn-lt"/>
                <a:ea typeface="+mn-ea"/>
                <a:cs typeface="Courier New" panose="02070309020205020404" pitchFamily="49" charset="0"/>
              </a:rPr>
              <a:t>inte</a:t>
            </a:r>
            <a:r>
              <a:rPr lang="en-US" altLang="zh-CN" sz="2400" spc="300" dirty="0">
                <a:solidFill>
                  <a:srgbClr val="7030A0"/>
                </a:solidFill>
                <a:latin typeface="+mn-lt"/>
                <a:ea typeface="+mn-ea"/>
                <a:cs typeface="Courier New" panose="02070309020205020404" pitchFamily="49" charset="0"/>
              </a:rPr>
              <a:t>']</a:t>
            </a:r>
            <a:endParaRPr lang="zh-CN" altLang="en-US" sz="2400" spc="300" dirty="0">
              <a:solidFill>
                <a:srgbClr val="7030A0"/>
              </a:solidFill>
              <a:latin typeface="+mn-lt"/>
              <a:ea typeface="+mn-ea"/>
              <a:cs typeface="Courier New" panose="02070309020205020404" pitchFamily="49" charset="0"/>
            </a:endParaRPr>
          </a:p>
        </p:txBody>
      </p:sp>
      <p:sp>
        <p:nvSpPr>
          <p:cNvPr id="7" name="矩形 6"/>
          <p:cNvSpPr/>
          <p:nvPr/>
        </p:nvSpPr>
        <p:spPr>
          <a:xfrm>
            <a:off x="5040861" y="2946475"/>
            <a:ext cx="1712328" cy="461665"/>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altLang="zh-CN" sz="2400" spc="300" dirty="0">
                <a:solidFill>
                  <a:schemeClr val="bg1"/>
                </a:solidFill>
                <a:cs typeface="Courier New" panose="02070309020205020404" pitchFamily="49" charset="0"/>
              </a:rPr>
              <a:t>$interest</a:t>
            </a:r>
            <a:endParaRPr lang="zh-CN" altLang="en-US" sz="2400" dirty="0">
              <a:solidFill>
                <a:schemeClr val="bg1"/>
              </a:solidFill>
            </a:endParaRPr>
          </a:p>
        </p:txBody>
      </p:sp>
      <p:sp>
        <p:nvSpPr>
          <p:cNvPr id="18" name="矩形 17"/>
          <p:cNvSpPr/>
          <p:nvPr/>
        </p:nvSpPr>
        <p:spPr bwMode="auto">
          <a:xfrm>
            <a:off x="6753189" y="2958666"/>
            <a:ext cx="1185466" cy="449474"/>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读书</a:t>
            </a:r>
          </a:p>
        </p:txBody>
      </p:sp>
      <p:sp>
        <p:nvSpPr>
          <p:cNvPr id="27" name="矩形 26"/>
          <p:cNvSpPr/>
          <p:nvPr/>
        </p:nvSpPr>
        <p:spPr bwMode="auto">
          <a:xfrm>
            <a:off x="7965896" y="2958666"/>
            <a:ext cx="1185466" cy="449474"/>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音乐</a:t>
            </a:r>
          </a:p>
        </p:txBody>
      </p:sp>
      <p:sp>
        <p:nvSpPr>
          <p:cNvPr id="28" name="矩形 27"/>
          <p:cNvSpPr/>
          <p:nvPr/>
        </p:nvSpPr>
        <p:spPr bwMode="auto">
          <a:xfrm>
            <a:off x="9178603" y="2958666"/>
            <a:ext cx="1185466" cy="449474"/>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400" dirty="0" smtClean="0">
                <a:solidFill>
                  <a:schemeClr val="tx1"/>
                </a:solidFill>
                <a:latin typeface="黑体" panose="02010609060101010101" pitchFamily="49" charset="-122"/>
                <a:ea typeface="黑体" panose="02010609060101010101" pitchFamily="49" charset="-122"/>
              </a:rPr>
              <a:t>电影</a:t>
            </a:r>
            <a:endPar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29" name="矩形 28"/>
          <p:cNvSpPr/>
          <p:nvPr/>
        </p:nvSpPr>
        <p:spPr bwMode="auto">
          <a:xfrm>
            <a:off x="10390750" y="2958666"/>
            <a:ext cx="1185466" cy="449474"/>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书法</a:t>
            </a: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8565" y="2138334"/>
            <a:ext cx="509383" cy="521161"/>
          </a:xfrm>
          <a:prstGeom prst="rect">
            <a:avLst/>
          </a:prstGeom>
        </p:spPr>
      </p:pic>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2821" y="3562453"/>
            <a:ext cx="509383" cy="521161"/>
          </a:xfrm>
          <a:prstGeom prst="rect">
            <a:avLst/>
          </a:prstGeom>
        </p:spPr>
      </p:pic>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8564" y="4339150"/>
            <a:ext cx="509383" cy="521161"/>
          </a:xfrm>
          <a:prstGeom prst="rect">
            <a:avLst/>
          </a:prstGeom>
        </p:spPr>
      </p:pic>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2821" y="5781362"/>
            <a:ext cx="509383" cy="521161"/>
          </a:xfrm>
          <a:prstGeom prst="rect">
            <a:avLst/>
          </a:prstGeom>
        </p:spPr>
      </p:pic>
      <p:cxnSp>
        <p:nvCxnSpPr>
          <p:cNvPr id="42" name="肘形连接符 41"/>
          <p:cNvCxnSpPr>
            <a:stCxn id="6" idx="2"/>
            <a:endCxn id="7" idx="0"/>
          </p:cNvCxnSpPr>
          <p:nvPr/>
        </p:nvCxnSpPr>
        <p:spPr bwMode="auto">
          <a:xfrm rot="5400000">
            <a:off x="6131835" y="1820335"/>
            <a:ext cx="891330" cy="1360950"/>
          </a:xfrm>
          <a:prstGeom prst="bentConnector3">
            <a:avLst/>
          </a:prstGeom>
          <a:solidFill>
            <a:schemeClr val="accent1"/>
          </a:solidFill>
          <a:ln w="38100" cap="flat" cmpd="sng" algn="ctr">
            <a:solidFill>
              <a:srgbClr val="7030A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600040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anim calcmode="lin" valueType="num">
                                      <p:cBhvr>
                                        <p:cTn id="14" dur="500" fill="hold"/>
                                        <p:tgtEl>
                                          <p:spTgt spid="24"/>
                                        </p:tgtEl>
                                        <p:attrNameLst>
                                          <p:attrName>ppt_x</p:attrName>
                                        </p:attrNameLst>
                                      </p:cBhvr>
                                      <p:tavLst>
                                        <p:tav tm="0">
                                          <p:val>
                                            <p:strVal val="#ppt_x"/>
                                          </p:val>
                                        </p:tav>
                                        <p:tav tm="100000">
                                          <p:val>
                                            <p:strVal val="#ppt_x"/>
                                          </p:val>
                                        </p:tav>
                                      </p:tavLst>
                                    </p:anim>
                                    <p:anim calcmode="lin" valueType="num">
                                      <p:cBhvr>
                                        <p:cTn id="15" dur="500" fill="hold"/>
                                        <p:tgtEl>
                                          <p:spTgt spid="2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anim calcmode="lin" valueType="num">
                                      <p:cBhvr>
                                        <p:cTn id="20" dur="500" fill="hold"/>
                                        <p:tgtEl>
                                          <p:spTgt spid="25"/>
                                        </p:tgtEl>
                                        <p:attrNameLst>
                                          <p:attrName>ppt_x</p:attrName>
                                        </p:attrNameLst>
                                      </p:cBhvr>
                                      <p:tavLst>
                                        <p:tav tm="0">
                                          <p:val>
                                            <p:strVal val="#ppt_x"/>
                                          </p:val>
                                        </p:tav>
                                        <p:tav tm="100000">
                                          <p:val>
                                            <p:strVal val="#ppt_x"/>
                                          </p:val>
                                        </p:tav>
                                      </p:tavLst>
                                    </p:anim>
                                    <p:anim calcmode="lin" valueType="num">
                                      <p:cBhvr>
                                        <p:cTn id="21" dur="500" fill="hold"/>
                                        <p:tgtEl>
                                          <p:spTgt spid="2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anim calcmode="lin" valueType="num">
                                      <p:cBhvr>
                                        <p:cTn id="26" dur="500" fill="hold"/>
                                        <p:tgtEl>
                                          <p:spTgt spid="26"/>
                                        </p:tgtEl>
                                        <p:attrNameLst>
                                          <p:attrName>ppt_x</p:attrName>
                                        </p:attrNameLst>
                                      </p:cBhvr>
                                      <p:tavLst>
                                        <p:tav tm="0">
                                          <p:val>
                                            <p:strVal val="#ppt_x"/>
                                          </p:val>
                                        </p:tav>
                                        <p:tav tm="100000">
                                          <p:val>
                                            <p:strVal val="#ppt_x"/>
                                          </p:val>
                                        </p:tav>
                                      </p:tavLst>
                                    </p:anim>
                                    <p:anim calcmode="lin" valueType="num">
                                      <p:cBhvr>
                                        <p:cTn id="27" dur="500" fill="hold"/>
                                        <p:tgtEl>
                                          <p:spTgt spid="2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anim calcmode="lin" valueType="num">
                                      <p:cBhvr>
                                        <p:cTn id="32" dur="500" fill="hold"/>
                                        <p:tgtEl>
                                          <p:spTgt spid="39"/>
                                        </p:tgtEl>
                                        <p:attrNameLst>
                                          <p:attrName>ppt_x</p:attrName>
                                        </p:attrNameLst>
                                      </p:cBhvr>
                                      <p:tavLst>
                                        <p:tav tm="0">
                                          <p:val>
                                            <p:strVal val="#ppt_x"/>
                                          </p:val>
                                        </p:tav>
                                        <p:tav tm="100000">
                                          <p:val>
                                            <p:strVal val="#ppt_x"/>
                                          </p:val>
                                        </p:tav>
                                      </p:tavLst>
                                    </p:anim>
                                    <p:anim calcmode="lin" valueType="num">
                                      <p:cBhvr>
                                        <p:cTn id="33" dur="500" fill="hold"/>
                                        <p:tgtEl>
                                          <p:spTgt spid="39"/>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7" presetClass="entr" presetSubtype="0"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anim calcmode="lin" valueType="num">
                                      <p:cBhvr>
                                        <p:cTn id="38" dur="500" fill="hold"/>
                                        <p:tgtEl>
                                          <p:spTgt spid="40"/>
                                        </p:tgtEl>
                                        <p:attrNameLst>
                                          <p:attrName>ppt_x</p:attrName>
                                        </p:attrNameLst>
                                      </p:cBhvr>
                                      <p:tavLst>
                                        <p:tav tm="0">
                                          <p:val>
                                            <p:strVal val="#ppt_x"/>
                                          </p:val>
                                        </p:tav>
                                        <p:tav tm="100000">
                                          <p:val>
                                            <p:strVal val="#ppt_x"/>
                                          </p:val>
                                        </p:tav>
                                      </p:tavLst>
                                    </p:anim>
                                    <p:anim calcmode="lin" valueType="num">
                                      <p:cBhvr>
                                        <p:cTn id="39" dur="500" fill="hold"/>
                                        <p:tgtEl>
                                          <p:spTgt spid="40"/>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22" presetClass="entr" presetSubtype="4"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750"/>
                                        <p:tgtEl>
                                          <p:spTgt spid="5"/>
                                        </p:tgtEl>
                                      </p:cBhvr>
                                    </p:animEffect>
                                  </p:childTnLst>
                                </p:cTn>
                              </p:par>
                            </p:childTnLst>
                          </p:cTn>
                        </p:par>
                        <p:par>
                          <p:cTn id="44" fill="hold">
                            <p:stCondLst>
                              <p:cond delay="3750"/>
                            </p:stCondLst>
                            <p:childTnLst>
                              <p:par>
                                <p:cTn id="45" presetID="16" presetClass="entr" presetSubtype="21"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arn(inVertical)">
                                      <p:cBhvr>
                                        <p:cTn id="47" dur="250"/>
                                        <p:tgtEl>
                                          <p:spTgt spid="4"/>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par>
                          <p:cTn id="52" fill="hold">
                            <p:stCondLst>
                              <p:cond delay="4500"/>
                            </p:stCondLst>
                            <p:childTnLst>
                              <p:par>
                                <p:cTn id="53" presetID="22" presetClass="entr" presetSubtype="1" fill="hold"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up)">
                                      <p:cBhvr>
                                        <p:cTn id="55" dur="500"/>
                                        <p:tgtEl>
                                          <p:spTgt spid="42"/>
                                        </p:tgtEl>
                                      </p:cBhvr>
                                    </p:animEffect>
                                  </p:childTnLst>
                                </p:cTn>
                              </p:par>
                            </p:childTnLst>
                          </p:cTn>
                        </p:par>
                        <p:par>
                          <p:cTn id="56" fill="hold">
                            <p:stCondLst>
                              <p:cond delay="5000"/>
                            </p:stCondLst>
                            <p:childTnLst>
                              <p:par>
                                <p:cTn id="57" presetID="22" presetClass="entr" presetSubtype="1"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up)">
                                      <p:cBhvr>
                                        <p:cTn id="59" dur="500"/>
                                        <p:tgtEl>
                                          <p:spTgt spid="7"/>
                                        </p:tgtEl>
                                      </p:cBhvr>
                                    </p:animEffect>
                                  </p:childTnLst>
                                </p:cTn>
                              </p:par>
                            </p:childTnLst>
                          </p:cTn>
                        </p:par>
                        <p:par>
                          <p:cTn id="60" fill="hold">
                            <p:stCondLst>
                              <p:cond delay="5500"/>
                            </p:stCondLst>
                            <p:childTnLst>
                              <p:par>
                                <p:cTn id="61" presetID="10" presetClass="entr" presetSubtype="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par>
                          <p:cTn id="64" fill="hold">
                            <p:stCondLst>
                              <p:cond delay="6000"/>
                            </p:stCondLst>
                            <p:childTnLst>
                              <p:par>
                                <p:cTn id="65" presetID="10"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6500"/>
                            </p:stCondLst>
                            <p:childTnLst>
                              <p:par>
                                <p:cTn id="69" presetID="10" presetClass="entr" presetSubtype="0"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childTnLst>
                          </p:cTn>
                        </p:par>
                        <p:par>
                          <p:cTn id="72" fill="hold">
                            <p:stCondLst>
                              <p:cond delay="7000"/>
                            </p:stCondLst>
                            <p:childTnLst>
                              <p:par>
                                <p:cTn id="73" presetID="10" presetClass="entr" presetSubtype="0"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childTnLst>
                          </p:cTn>
                        </p:par>
                        <p:par>
                          <p:cTn id="76" fill="hold">
                            <p:stCondLst>
                              <p:cond delay="7500"/>
                            </p:stCondLst>
                            <p:childTnLst>
                              <p:par>
                                <p:cTn id="77" presetID="10" presetClass="entr" presetSubtype="0" fill="hold"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500"/>
                                        <p:tgtEl>
                                          <p:spTgt spid="32"/>
                                        </p:tgtEl>
                                      </p:cBhvr>
                                    </p:animEffect>
                                  </p:childTnLst>
                                </p:cTn>
                              </p:par>
                            </p:childTnLst>
                          </p:cTn>
                        </p:par>
                        <p:par>
                          <p:cTn id="80" fill="hold">
                            <p:stCondLst>
                              <p:cond delay="800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8500"/>
                            </p:stCondLst>
                            <p:childTnLst>
                              <p:par>
                                <p:cTn id="85" presetID="10" presetClass="entr" presetSubtype="0" fill="hold"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childTnLst>
                          </p:cTn>
                        </p:par>
                        <p:par>
                          <p:cTn id="88" fill="hold">
                            <p:stCondLst>
                              <p:cond delay="90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7" grpId="0" animBg="1"/>
      <p:bldP spid="18" grpId="0" animBg="1"/>
      <p:bldP spid="27" grpId="0" animBg="1"/>
      <p:bldP spid="28"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5988448" y="2764000"/>
            <a:ext cx="469872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smtClean="0">
                <a:solidFill>
                  <a:srgbClr val="3F3F3F"/>
                </a:solidFill>
                <a:ea typeface="微软雅黑" panose="020B0503020204020204" pitchFamily="34" charset="-122"/>
                <a:sym typeface="Arial" panose="020B0604020202020204" pitchFamily="34" charset="0"/>
              </a:rPr>
              <a:t>处理表单控件的值</a:t>
            </a:r>
            <a:endParaRPr lang="zh-CN" altLang="en-US" sz="4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870531" y="2797821"/>
            <a:ext cx="1851498"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9.1.2</a:t>
            </a:r>
            <a:endParaRPr lang="zh-CN" altLang="en-US" sz="4800" b="1" dirty="0">
              <a:solidFill>
                <a:schemeClr val="bg1"/>
              </a:solidFill>
            </a:endParaRPr>
          </a:p>
        </p:txBody>
      </p:sp>
      <p:sp>
        <p:nvSpPr>
          <p:cNvPr id="4102" name="文本框 10"/>
          <p:cNvSpPr>
            <a:spLocks noChangeArrowheads="1"/>
          </p:cNvSpPr>
          <p:nvPr/>
        </p:nvSpPr>
        <p:spPr bwMode="auto">
          <a:xfrm>
            <a:off x="294803" y="83494"/>
            <a:ext cx="4031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a:solidFill>
                  <a:schemeClr val="bg1"/>
                </a:solidFill>
                <a:ea typeface="微软雅黑" panose="020B0503020204020204" pitchFamily="34" charset="-122"/>
                <a:sym typeface="Arial" panose="020B0604020202020204" pitchFamily="34" charset="0"/>
              </a:rPr>
              <a:t>PHP</a:t>
            </a:r>
            <a:r>
              <a:rPr lang="zh-CN" altLang="en-US" sz="2400" b="1" spc="600" dirty="0">
                <a:solidFill>
                  <a:schemeClr val="bg1"/>
                </a:solidFill>
                <a:ea typeface="微软雅黑" panose="020B0503020204020204" pitchFamily="34" charset="-122"/>
                <a:sym typeface="Arial" panose="020B0604020202020204" pitchFamily="34" charset="0"/>
              </a:rPr>
              <a:t>与</a:t>
            </a:r>
            <a:r>
              <a:rPr lang="en-US" altLang="zh-CN" sz="2400" b="1" spc="600" dirty="0">
                <a:solidFill>
                  <a:schemeClr val="bg1"/>
                </a:solidFill>
                <a:ea typeface="微软雅黑" panose="020B0503020204020204" pitchFamily="34" charset="-122"/>
                <a:sym typeface="Arial" panose="020B0604020202020204" pitchFamily="34" charset="0"/>
              </a:rPr>
              <a:t>WEB</a:t>
            </a:r>
            <a:r>
              <a:rPr lang="zh-CN" altLang="en-US" sz="2400" b="1" spc="600" dirty="0">
                <a:solidFill>
                  <a:schemeClr val="bg1"/>
                </a:solidFill>
                <a:ea typeface="微软雅黑" panose="020B0503020204020204" pitchFamily="34" charset="-122"/>
                <a:sym typeface="Arial" panose="020B0604020202020204" pitchFamily="34" charset="0"/>
              </a:rPr>
              <a:t>数据交互</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798410" y="1057488"/>
            <a:ext cx="2584450" cy="1559791"/>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2</a:t>
            </a:r>
            <a:endParaRPr lang="zh-CN" altLang="en-US" sz="2400" dirty="0">
              <a:solidFill>
                <a:schemeClr val="bg1"/>
              </a:solidFill>
            </a:endParaRPr>
          </a:p>
        </p:txBody>
      </p:sp>
    </p:spTree>
    <p:extLst>
      <p:ext uri="{BB962C8B-B14F-4D97-AF65-F5344CB8AC3E}">
        <p14:creationId xmlns:p14="http://schemas.microsoft.com/office/powerpoint/2010/main" val="16135972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8146"/>
        </a:solidFill>
        <a:effectLst/>
      </p:bgPr>
    </p:bg>
    <p:spTree>
      <p:nvGrpSpPr>
        <p:cNvPr id="1" name=""/>
        <p:cNvGrpSpPr/>
        <p:nvPr/>
      </p:nvGrpSpPr>
      <p:grpSpPr>
        <a:xfrm>
          <a:off x="0" y="0"/>
          <a:ext cx="0" cy="0"/>
          <a:chOff x="0" y="0"/>
          <a:chExt cx="0" cy="0"/>
        </a:xfrm>
      </p:grpSpPr>
      <p:sp>
        <p:nvSpPr>
          <p:cNvPr id="3075" name="任意多边形 14"/>
          <p:cNvSpPr>
            <a:spLocks noChangeArrowheads="1"/>
          </p:cNvSpPr>
          <p:nvPr/>
        </p:nvSpPr>
        <p:spPr bwMode="auto">
          <a:xfrm rot="5400000">
            <a:off x="-2478881" y="2478881"/>
            <a:ext cx="6858000" cy="1900238"/>
          </a:xfrm>
          <a:custGeom>
            <a:avLst/>
            <a:gdLst>
              <a:gd name="T0" fmla="*/ 761999 w 6858000"/>
              <a:gd name="T1" fmla="*/ 870528 h 2394857"/>
              <a:gd name="T2" fmla="*/ 1691081 w 6858000"/>
              <a:gd name="T3" fmla="*/ 83 h 2394857"/>
              <a:gd name="T4" fmla="*/ 5166920 w 6858000"/>
              <a:gd name="T5" fmla="*/ 83 h 2394857"/>
              <a:gd name="T6" fmla="*/ 6096001 w 6858000"/>
              <a:gd name="T7" fmla="*/ 870528 h 2394857"/>
              <a:gd name="T8" fmla="*/ 0 w 6858000"/>
              <a:gd name="T9" fmla="*/ 2393950 h 2394857"/>
              <a:gd name="T10" fmla="*/ 0 w 6858000"/>
              <a:gd name="T11" fmla="*/ 870529 h 2394857"/>
              <a:gd name="T12" fmla="*/ 6858000 w 6858000"/>
              <a:gd name="T13" fmla="*/ 870529 h 2394857"/>
              <a:gd name="T14" fmla="*/ 6858000 w 6858000"/>
              <a:gd name="T15" fmla="*/ 2393950 h 2394857"/>
              <a:gd name="T16" fmla="*/ 0 60000 65536"/>
              <a:gd name="T17" fmla="*/ 0 60000 65536"/>
              <a:gd name="T18" fmla="*/ 0 60000 65536"/>
              <a:gd name="T19" fmla="*/ 0 60000 65536"/>
              <a:gd name="T20" fmla="*/ 0 60000 65536"/>
              <a:gd name="T21" fmla="*/ 0 60000 65536"/>
              <a:gd name="T22" fmla="*/ 0 60000 65536"/>
              <a:gd name="T23" fmla="*/ 0 60000 65536"/>
              <a:gd name="T24" fmla="*/ 0 w 6858000"/>
              <a:gd name="T25" fmla="*/ 0 h 2394857"/>
              <a:gd name="T26" fmla="*/ 6858000 w 6858000"/>
              <a:gd name="T27" fmla="*/ 2394857 h 23948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858000" h="2394857">
                <a:moveTo>
                  <a:pt x="761999" y="870858"/>
                </a:moveTo>
                <a:cubicBezTo>
                  <a:pt x="1316531" y="631447"/>
                  <a:pt x="1066594" y="-8391"/>
                  <a:pt x="1691081" y="83"/>
                </a:cubicBezTo>
                <a:lnTo>
                  <a:pt x="5166920" y="83"/>
                </a:lnTo>
                <a:cubicBezTo>
                  <a:pt x="5826383" y="-2035"/>
                  <a:pt x="5523980" y="612379"/>
                  <a:pt x="6096001" y="870858"/>
                </a:cubicBezTo>
                <a:lnTo>
                  <a:pt x="761999" y="870858"/>
                </a:lnTo>
                <a:close/>
                <a:moveTo>
                  <a:pt x="0" y="2394857"/>
                </a:moveTo>
                <a:lnTo>
                  <a:pt x="0" y="870859"/>
                </a:lnTo>
                <a:lnTo>
                  <a:pt x="6858000" y="870859"/>
                </a:lnTo>
                <a:lnTo>
                  <a:pt x="6858000" y="2394857"/>
                </a:lnTo>
                <a:lnTo>
                  <a:pt x="0" y="2394857"/>
                </a:ln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076" name="TextBox 44"/>
          <p:cNvSpPr>
            <a:spLocks noChangeArrowheads="1"/>
          </p:cNvSpPr>
          <p:nvPr/>
        </p:nvSpPr>
        <p:spPr bwMode="auto">
          <a:xfrm rot="5400000">
            <a:off x="-357188" y="2885629"/>
            <a:ext cx="26146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chemeClr val="bg1"/>
                </a:solidFill>
                <a:latin typeface="黑体" panose="02010609060101010101" pitchFamily="49" charset="-122"/>
                <a:ea typeface="黑体" panose="02010609060101010101" pitchFamily="49" charset="-122"/>
                <a:sym typeface="Arial" panose="020B0604020202020204" pitchFamily="34" charset="0"/>
              </a:rPr>
              <a:t>目录</a:t>
            </a:r>
            <a:endParaRPr lang="en-US" altLang="zh-CN" sz="3200" b="1" dirty="0">
              <a:solidFill>
                <a:schemeClr val="bg1"/>
              </a:solidFill>
              <a:latin typeface="黑体" panose="02010609060101010101" pitchFamily="49" charset="-122"/>
              <a:ea typeface="黑体" panose="02010609060101010101" pitchFamily="49" charset="-122"/>
              <a:sym typeface="Arial" panose="020B0604020202020204" pitchFamily="34" charset="0"/>
            </a:endParaRPr>
          </a:p>
          <a:p>
            <a:pPr algn="ctr" eaLnBrk="1" hangingPunct="1"/>
            <a:r>
              <a:rPr lang="en-US" altLang="zh-CN" sz="3200" dirty="0">
                <a:solidFill>
                  <a:schemeClr val="bg1"/>
                </a:solidFill>
                <a:latin typeface="黑体" panose="02010609060101010101" pitchFamily="49" charset="-122"/>
                <a:ea typeface="黑体" panose="02010609060101010101" pitchFamily="49" charset="-122"/>
                <a:sym typeface="Arial" panose="020B0604020202020204" pitchFamily="34" charset="0"/>
              </a:rPr>
              <a:t>CONTENTE</a:t>
            </a:r>
          </a:p>
        </p:txBody>
      </p:sp>
      <p:sp>
        <p:nvSpPr>
          <p:cNvPr id="3077" name="矩形 6">
            <a:hlinkClick r:id="rId2" action="ppaction://hlinksldjump"/>
          </p:cNvPr>
          <p:cNvSpPr>
            <a:spLocks noChangeArrowheads="1"/>
          </p:cNvSpPr>
          <p:nvPr/>
        </p:nvSpPr>
        <p:spPr bwMode="auto">
          <a:xfrm>
            <a:off x="3454051" y="1502778"/>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smtClean="0">
                <a:solidFill>
                  <a:schemeClr val="bg1"/>
                </a:solidFill>
                <a:ea typeface="微软雅黑" panose="020B0503020204020204" pitchFamily="34" charset="-122"/>
                <a:sym typeface="Arial" panose="020B0604020202020204" pitchFamily="34" charset="0"/>
              </a:rPr>
              <a:t>表单数据的处理</a:t>
            </a:r>
            <a:endParaRPr lang="zh-CN" altLang="en-US" sz="2800" dirty="0">
              <a:solidFill>
                <a:schemeClr val="bg1"/>
              </a:solidFill>
              <a:ea typeface="微软雅黑" panose="020B0503020204020204" pitchFamily="34" charset="-122"/>
              <a:sym typeface="Arial" panose="020B0604020202020204" pitchFamily="34" charset="0"/>
            </a:endParaRPr>
          </a:p>
        </p:txBody>
      </p:sp>
      <p:sp>
        <p:nvSpPr>
          <p:cNvPr id="3078" name="矩形 7"/>
          <p:cNvSpPr>
            <a:spLocks noChangeArrowheads="1"/>
          </p:cNvSpPr>
          <p:nvPr/>
        </p:nvSpPr>
        <p:spPr bwMode="auto">
          <a:xfrm>
            <a:off x="2493613" y="1577391"/>
            <a:ext cx="881063" cy="422275"/>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smtClean="0">
                <a:solidFill>
                  <a:schemeClr val="bg1"/>
                </a:solidFill>
                <a:cs typeface="Arial" panose="020B0604020202020204" pitchFamily="34" charset="0"/>
                <a:sym typeface="Arial" panose="020B0604020202020204" pitchFamily="34" charset="0"/>
              </a:rPr>
              <a:t>9.1</a:t>
            </a:r>
            <a:endParaRPr lang="zh-CN" altLang="en-US" sz="2800" dirty="0">
              <a:solidFill>
                <a:schemeClr val="bg1"/>
              </a:solidFill>
            </a:endParaRPr>
          </a:p>
        </p:txBody>
      </p:sp>
      <p:sp>
        <p:nvSpPr>
          <p:cNvPr id="3079" name="矩形 8">
            <a:hlinkClick r:id="rId3" action="ppaction://hlinksldjump"/>
          </p:cNvPr>
          <p:cNvSpPr>
            <a:spLocks noChangeArrowheads="1"/>
          </p:cNvSpPr>
          <p:nvPr/>
        </p:nvSpPr>
        <p:spPr bwMode="auto">
          <a:xfrm>
            <a:off x="3454051" y="3182687"/>
            <a:ext cx="26997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ea typeface="微软雅黑" panose="020B0503020204020204" pitchFamily="34" charset="-122"/>
                <a:sym typeface="Arial" panose="020B0604020202020204" pitchFamily="34" charset="0"/>
              </a:rPr>
              <a:t>URL</a:t>
            </a:r>
            <a:r>
              <a:rPr lang="zh-CN" altLang="en-US" sz="2800" dirty="0" smtClean="0">
                <a:solidFill>
                  <a:schemeClr val="bg1"/>
                </a:solidFill>
                <a:ea typeface="微软雅黑" panose="020B0503020204020204" pitchFamily="34" charset="-122"/>
                <a:sym typeface="Arial" panose="020B0604020202020204" pitchFamily="34" charset="0"/>
              </a:rPr>
              <a:t>参数的处理</a:t>
            </a:r>
            <a:endParaRPr lang="zh-CN" altLang="en-US" sz="2800" dirty="0">
              <a:solidFill>
                <a:schemeClr val="bg1"/>
              </a:solidFill>
              <a:ea typeface="微软雅黑" panose="020B0503020204020204" pitchFamily="34" charset="-122"/>
              <a:sym typeface="Arial" panose="020B0604020202020204" pitchFamily="34" charset="0"/>
            </a:endParaRPr>
          </a:p>
        </p:txBody>
      </p:sp>
      <p:sp>
        <p:nvSpPr>
          <p:cNvPr id="3080" name="矩形 9"/>
          <p:cNvSpPr>
            <a:spLocks noChangeArrowheads="1"/>
          </p:cNvSpPr>
          <p:nvPr/>
        </p:nvSpPr>
        <p:spPr bwMode="auto">
          <a:xfrm>
            <a:off x="2493613" y="3257300"/>
            <a:ext cx="881063" cy="422275"/>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smtClean="0">
                <a:solidFill>
                  <a:schemeClr val="bg1"/>
                </a:solidFill>
                <a:cs typeface="Arial" panose="020B0604020202020204" pitchFamily="34" charset="0"/>
                <a:sym typeface="Arial" panose="020B0604020202020204" pitchFamily="34" charset="0"/>
              </a:rPr>
              <a:t>9.2</a:t>
            </a:r>
            <a:endParaRPr lang="zh-CN" altLang="en-US" sz="2800" dirty="0">
              <a:solidFill>
                <a:schemeClr val="bg1"/>
              </a:solidFill>
            </a:endParaRPr>
          </a:p>
        </p:txBody>
      </p:sp>
      <p:sp>
        <p:nvSpPr>
          <p:cNvPr id="3081" name="矩形 10">
            <a:hlinkClick r:id="rId4" action="ppaction://hlinksldjump"/>
          </p:cNvPr>
          <p:cNvSpPr>
            <a:spLocks noChangeArrowheads="1"/>
          </p:cNvSpPr>
          <p:nvPr/>
        </p:nvSpPr>
        <p:spPr bwMode="auto">
          <a:xfrm>
            <a:off x="3454050" y="4862595"/>
            <a:ext cx="26204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smtClean="0">
                <a:solidFill>
                  <a:schemeClr val="bg1"/>
                </a:solidFill>
                <a:ea typeface="微软雅黑" panose="020B0503020204020204" pitchFamily="34" charset="-122"/>
                <a:sym typeface="Arial" panose="020B0604020202020204" pitchFamily="34" charset="0"/>
              </a:rPr>
              <a:t>文件上传操作</a:t>
            </a:r>
            <a:endParaRPr lang="zh-CN" altLang="en-US" sz="2800" dirty="0">
              <a:solidFill>
                <a:schemeClr val="bg1"/>
              </a:solidFill>
              <a:ea typeface="微软雅黑" panose="020B0503020204020204" pitchFamily="34" charset="-122"/>
              <a:sym typeface="Arial" panose="020B0604020202020204" pitchFamily="34" charset="0"/>
            </a:endParaRPr>
          </a:p>
        </p:txBody>
      </p:sp>
      <p:sp>
        <p:nvSpPr>
          <p:cNvPr id="3082" name="矩形 11"/>
          <p:cNvSpPr>
            <a:spLocks noChangeArrowheads="1"/>
          </p:cNvSpPr>
          <p:nvPr/>
        </p:nvSpPr>
        <p:spPr bwMode="auto">
          <a:xfrm>
            <a:off x="2493613" y="4937208"/>
            <a:ext cx="881063" cy="422275"/>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smtClean="0">
                <a:solidFill>
                  <a:schemeClr val="bg1"/>
                </a:solidFill>
                <a:cs typeface="Arial" panose="020B0604020202020204" pitchFamily="34" charset="0"/>
                <a:sym typeface="Arial" panose="020B0604020202020204" pitchFamily="34" charset="0"/>
              </a:rPr>
              <a:t>9.3</a:t>
            </a:r>
            <a:endParaRPr lang="zh-CN" altLang="en-US" sz="2800" dirty="0">
              <a:solidFill>
                <a:schemeClr val="bg1"/>
              </a:solidFill>
            </a:endParaRPr>
          </a:p>
        </p:txBody>
      </p:sp>
      <p:sp>
        <p:nvSpPr>
          <p:cNvPr id="2" name="矩形 1">
            <a:hlinkClick r:id="rId5" action="ppaction://hlinksldjump"/>
          </p:cNvPr>
          <p:cNvSpPr/>
          <p:nvPr/>
        </p:nvSpPr>
        <p:spPr bwMode="auto">
          <a:xfrm>
            <a:off x="7779895" y="599607"/>
            <a:ext cx="3627620" cy="539645"/>
          </a:xfrm>
          <a:prstGeom prst="rect">
            <a:avLst/>
          </a:prstGeom>
          <a:noFill/>
          <a:ln w="2857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9.1.1 </a:t>
            </a:r>
            <a:r>
              <a:rPr kumimoji="0" lang="zh-CN" altLang="en-US"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获取表单控件的值</a:t>
            </a:r>
          </a:p>
        </p:txBody>
      </p:sp>
      <p:sp>
        <p:nvSpPr>
          <p:cNvPr id="11" name="矩形 10">
            <a:hlinkClick r:id="rId6" action="ppaction://hlinksldjump"/>
          </p:cNvPr>
          <p:cNvSpPr/>
          <p:nvPr/>
        </p:nvSpPr>
        <p:spPr bwMode="auto">
          <a:xfrm>
            <a:off x="7779895" y="1352434"/>
            <a:ext cx="3627620" cy="539645"/>
          </a:xfrm>
          <a:prstGeom prst="rect">
            <a:avLst/>
          </a:prstGeom>
          <a:noFill/>
          <a:ln w="2857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9.1.2 </a:t>
            </a:r>
            <a:r>
              <a:rPr kumimoji="0" lang="zh-CN" altLang="en-US"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处理表单控件的值</a:t>
            </a:r>
          </a:p>
        </p:txBody>
      </p:sp>
      <p:sp>
        <p:nvSpPr>
          <p:cNvPr id="12" name="矩形 11">
            <a:hlinkClick r:id="rId7" action="ppaction://hlinksldjump"/>
          </p:cNvPr>
          <p:cNvSpPr/>
          <p:nvPr/>
        </p:nvSpPr>
        <p:spPr bwMode="auto">
          <a:xfrm>
            <a:off x="7779895" y="2113574"/>
            <a:ext cx="3627620" cy="539645"/>
          </a:xfrm>
          <a:prstGeom prst="rect">
            <a:avLst/>
          </a:prstGeom>
          <a:noFill/>
          <a:ln w="2857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9.2.1 URL</a:t>
            </a:r>
            <a:r>
              <a:rPr kumimoji="0" lang="zh-CN" altLang="en-US"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参数的设置</a:t>
            </a:r>
          </a:p>
        </p:txBody>
      </p:sp>
      <p:sp>
        <p:nvSpPr>
          <p:cNvPr id="13" name="矩形 12">
            <a:hlinkClick r:id="rId8" action="ppaction://hlinksldjump"/>
          </p:cNvPr>
          <p:cNvSpPr/>
          <p:nvPr/>
        </p:nvSpPr>
        <p:spPr bwMode="auto">
          <a:xfrm>
            <a:off x="7779895" y="2920024"/>
            <a:ext cx="3627620" cy="539645"/>
          </a:xfrm>
          <a:prstGeom prst="rect">
            <a:avLst/>
          </a:prstGeom>
          <a:noFill/>
          <a:ln w="2857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9.2.2 </a:t>
            </a:r>
            <a:r>
              <a:rPr kumimoji="0" lang="zh-CN" altLang="en-US"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获取</a:t>
            </a:r>
            <a:r>
              <a:rPr kumimoji="0" lang="en-US" altLang="zh-CN"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URL</a:t>
            </a:r>
            <a:r>
              <a:rPr kumimoji="0" lang="zh-CN" altLang="en-US"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参数值</a:t>
            </a:r>
          </a:p>
        </p:txBody>
      </p:sp>
      <p:sp>
        <p:nvSpPr>
          <p:cNvPr id="14" name="矩形 13">
            <a:hlinkClick r:id="rId9" action="ppaction://hlinksldjump"/>
          </p:cNvPr>
          <p:cNvSpPr/>
          <p:nvPr/>
        </p:nvSpPr>
        <p:spPr bwMode="auto">
          <a:xfrm>
            <a:off x="7779895" y="3638454"/>
            <a:ext cx="3627620" cy="539645"/>
          </a:xfrm>
          <a:prstGeom prst="rect">
            <a:avLst/>
          </a:prstGeom>
          <a:noFill/>
          <a:ln w="2857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9.2.3 urlencode()</a:t>
            </a:r>
            <a:r>
              <a:rPr kumimoji="0" lang="zh-CN" altLang="en-US"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函数</a:t>
            </a:r>
          </a:p>
        </p:txBody>
      </p:sp>
      <p:sp>
        <p:nvSpPr>
          <p:cNvPr id="15" name="矩形 14"/>
          <p:cNvSpPr/>
          <p:nvPr/>
        </p:nvSpPr>
        <p:spPr bwMode="auto">
          <a:xfrm>
            <a:off x="7779895" y="4356884"/>
            <a:ext cx="3627620" cy="539645"/>
          </a:xfrm>
          <a:prstGeom prst="rect">
            <a:avLst/>
          </a:prstGeom>
          <a:noFill/>
          <a:ln w="2857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9.3.1 </a:t>
            </a:r>
            <a:r>
              <a:rPr kumimoji="0" lang="zh-CN" altLang="en-US"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配置</a:t>
            </a:r>
            <a:r>
              <a:rPr kumimoji="0" lang="en-US" altLang="zh-CN"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php.ini</a:t>
            </a:r>
            <a:r>
              <a:rPr kumimoji="0" lang="zh-CN" altLang="en-US"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文件</a:t>
            </a:r>
          </a:p>
        </p:txBody>
      </p:sp>
      <p:sp>
        <p:nvSpPr>
          <p:cNvPr id="16" name="矩形 15">
            <a:hlinkClick r:id="rId10" action="ppaction://hlinksldjump"/>
          </p:cNvPr>
          <p:cNvSpPr/>
          <p:nvPr/>
        </p:nvSpPr>
        <p:spPr bwMode="auto">
          <a:xfrm>
            <a:off x="7779895" y="5075314"/>
            <a:ext cx="3627620" cy="539645"/>
          </a:xfrm>
          <a:prstGeom prst="rect">
            <a:avLst/>
          </a:prstGeom>
          <a:noFill/>
          <a:ln w="2857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9.3.2 </a:t>
            </a:r>
            <a:r>
              <a:rPr kumimoji="0" lang="zh-CN" altLang="en-US"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预定义变量</a:t>
            </a:r>
            <a:r>
              <a:rPr kumimoji="0" lang="en-US" altLang="zh-CN"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$_FILES</a:t>
            </a:r>
            <a:endParaRPr kumimoji="0" lang="zh-CN" altLang="en-US"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
        <p:nvSpPr>
          <p:cNvPr id="17" name="矩形 16">
            <a:hlinkClick r:id="rId11" action="ppaction://hlinksldjump"/>
          </p:cNvPr>
          <p:cNvSpPr/>
          <p:nvPr/>
        </p:nvSpPr>
        <p:spPr bwMode="auto">
          <a:xfrm>
            <a:off x="7779895" y="5793744"/>
            <a:ext cx="3627620" cy="539645"/>
          </a:xfrm>
          <a:prstGeom prst="rect">
            <a:avLst/>
          </a:prstGeom>
          <a:noFill/>
          <a:ln w="2857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9.3.3 </a:t>
            </a:r>
            <a:r>
              <a:rPr kumimoji="0" lang="en-US" altLang="zh-CN" sz="2000" b="0" i="0" u="none" strike="noStrike" cap="none" normalizeH="0" baseline="0" dirty="0" err="1" smtClean="0">
                <a:ln>
                  <a:noFill/>
                </a:ln>
                <a:solidFill>
                  <a:schemeClr val="bg1"/>
                </a:solidFill>
                <a:effectLst/>
                <a:latin typeface="黑体" panose="02010609060101010101" pitchFamily="49" charset="-122"/>
                <a:ea typeface="黑体" panose="02010609060101010101" pitchFamily="49" charset="-122"/>
              </a:rPr>
              <a:t>move_uploaded_file</a:t>
            </a:r>
            <a:r>
              <a:rPr kumimoji="0" lang="en-US" altLang="zh-CN"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a:t>
            </a:r>
            <a:endParaRPr kumimoji="0" lang="zh-CN" altLang="en-US" sz="20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cxnSp>
        <p:nvCxnSpPr>
          <p:cNvPr id="4" name="肘形连接符 3"/>
          <p:cNvCxnSpPr>
            <a:stCxn id="3077" idx="3"/>
            <a:endCxn id="2" idx="1"/>
          </p:cNvCxnSpPr>
          <p:nvPr/>
        </p:nvCxnSpPr>
        <p:spPr bwMode="auto">
          <a:xfrm flipV="1">
            <a:off x="6152226" y="869430"/>
            <a:ext cx="1627669" cy="894958"/>
          </a:xfrm>
          <a:prstGeom prst="bentConnector3">
            <a:avLst/>
          </a:prstGeom>
          <a:solidFill>
            <a:schemeClr val="accent1"/>
          </a:solidFill>
          <a:ln w="2857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肘形连接符 5"/>
          <p:cNvCxnSpPr>
            <a:stCxn id="3077" idx="3"/>
            <a:endCxn id="11" idx="1"/>
          </p:cNvCxnSpPr>
          <p:nvPr/>
        </p:nvCxnSpPr>
        <p:spPr bwMode="auto">
          <a:xfrm flipV="1">
            <a:off x="6152226" y="1622257"/>
            <a:ext cx="1627669" cy="142131"/>
          </a:xfrm>
          <a:prstGeom prst="bentConnector3">
            <a:avLst/>
          </a:prstGeom>
          <a:solidFill>
            <a:schemeClr val="accent1"/>
          </a:solidFill>
          <a:ln w="2857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肘形连接符 7"/>
          <p:cNvCxnSpPr>
            <a:stCxn id="3079" idx="3"/>
            <a:endCxn id="12" idx="1"/>
          </p:cNvCxnSpPr>
          <p:nvPr/>
        </p:nvCxnSpPr>
        <p:spPr bwMode="auto">
          <a:xfrm flipV="1">
            <a:off x="6153829" y="2383397"/>
            <a:ext cx="1626066" cy="1060900"/>
          </a:xfrm>
          <a:prstGeom prst="bentConnector3">
            <a:avLst/>
          </a:prstGeom>
          <a:solidFill>
            <a:schemeClr val="accent1"/>
          </a:solidFill>
          <a:ln w="2857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肘形连接符 9"/>
          <p:cNvCxnSpPr>
            <a:stCxn id="3079" idx="3"/>
            <a:endCxn id="13" idx="1"/>
          </p:cNvCxnSpPr>
          <p:nvPr/>
        </p:nvCxnSpPr>
        <p:spPr bwMode="auto">
          <a:xfrm flipV="1">
            <a:off x="6153829" y="3189847"/>
            <a:ext cx="1626066" cy="254450"/>
          </a:xfrm>
          <a:prstGeom prst="bentConnector3">
            <a:avLst/>
          </a:prstGeom>
          <a:solidFill>
            <a:schemeClr val="accent1"/>
          </a:solidFill>
          <a:ln w="2857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肘形连接符 18"/>
          <p:cNvCxnSpPr>
            <a:stCxn id="3079" idx="3"/>
            <a:endCxn id="14" idx="1"/>
          </p:cNvCxnSpPr>
          <p:nvPr/>
        </p:nvCxnSpPr>
        <p:spPr bwMode="auto">
          <a:xfrm>
            <a:off x="6153829" y="3444297"/>
            <a:ext cx="1626066" cy="463980"/>
          </a:xfrm>
          <a:prstGeom prst="bentConnector3">
            <a:avLst/>
          </a:prstGeom>
          <a:solidFill>
            <a:schemeClr val="accent1"/>
          </a:solidFill>
          <a:ln w="2857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肘形连接符 20"/>
          <p:cNvCxnSpPr>
            <a:stCxn id="3081" idx="3"/>
            <a:endCxn id="15" idx="1"/>
          </p:cNvCxnSpPr>
          <p:nvPr/>
        </p:nvCxnSpPr>
        <p:spPr bwMode="auto">
          <a:xfrm flipV="1">
            <a:off x="6074453" y="4626707"/>
            <a:ext cx="1705442" cy="497498"/>
          </a:xfrm>
          <a:prstGeom prst="bentConnector3">
            <a:avLst/>
          </a:prstGeom>
          <a:solidFill>
            <a:schemeClr val="accent1"/>
          </a:solidFill>
          <a:ln w="2857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肘形连接符 23"/>
          <p:cNvCxnSpPr>
            <a:stCxn id="3081" idx="3"/>
            <a:endCxn id="16" idx="1"/>
          </p:cNvCxnSpPr>
          <p:nvPr/>
        </p:nvCxnSpPr>
        <p:spPr bwMode="auto">
          <a:xfrm>
            <a:off x="6074453" y="5124205"/>
            <a:ext cx="1705442" cy="220932"/>
          </a:xfrm>
          <a:prstGeom prst="bentConnector3">
            <a:avLst/>
          </a:prstGeom>
          <a:solidFill>
            <a:schemeClr val="accent1"/>
          </a:solidFill>
          <a:ln w="2857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肘形连接符 25"/>
          <p:cNvCxnSpPr>
            <a:stCxn id="3081" idx="3"/>
            <a:endCxn id="17" idx="1"/>
          </p:cNvCxnSpPr>
          <p:nvPr/>
        </p:nvCxnSpPr>
        <p:spPr bwMode="auto">
          <a:xfrm>
            <a:off x="6074453" y="5124205"/>
            <a:ext cx="1705442" cy="939362"/>
          </a:xfrm>
          <a:prstGeom prst="bentConnector3">
            <a:avLst/>
          </a:prstGeom>
          <a:solidFill>
            <a:schemeClr val="accent1"/>
          </a:solidFill>
          <a:ln w="2857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p:tgtEl>
                                          <p:spTgt spid="3078"/>
                                        </p:tgtEl>
                                        <p:attrNameLst>
                                          <p:attrName>ppt_x</p:attrName>
                                        </p:attrNameLst>
                                      </p:cBhvr>
                                      <p:tavLst>
                                        <p:tav tm="0">
                                          <p:val>
                                            <p:strVal val="#ppt_x-#ppt_w*1.125000"/>
                                          </p:val>
                                        </p:tav>
                                        <p:tav tm="100000">
                                          <p:val>
                                            <p:strVal val="#ppt_x"/>
                                          </p:val>
                                        </p:tav>
                                      </p:tavLst>
                                    </p:anim>
                                    <p:animEffect transition="in" filter="wipe(right)">
                                      <p:cBhvr>
                                        <p:cTn id="8" dur="500"/>
                                        <p:tgtEl>
                                          <p:spTgt spid="3078"/>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077"/>
                                        </p:tgtEl>
                                        <p:attrNameLst>
                                          <p:attrName>style.visibility</p:attrName>
                                        </p:attrNameLst>
                                      </p:cBhvr>
                                      <p:to>
                                        <p:strVal val="visible"/>
                                      </p:to>
                                    </p:set>
                                    <p:anim calcmode="lin" valueType="num">
                                      <p:cBhvr additive="base">
                                        <p:cTn id="12" dur="500"/>
                                        <p:tgtEl>
                                          <p:spTgt spid="3077"/>
                                        </p:tgtEl>
                                        <p:attrNameLst>
                                          <p:attrName>ppt_x</p:attrName>
                                        </p:attrNameLst>
                                      </p:cBhvr>
                                      <p:tavLst>
                                        <p:tav tm="0">
                                          <p:val>
                                            <p:strVal val="#ppt_x-#ppt_w*1.125000"/>
                                          </p:val>
                                        </p:tav>
                                        <p:tav tm="100000">
                                          <p:val>
                                            <p:strVal val="#ppt_x"/>
                                          </p:val>
                                        </p:tav>
                                      </p:tavLst>
                                    </p:anim>
                                    <p:animEffect transition="in" filter="wipe(right)">
                                      <p:cBhvr>
                                        <p:cTn id="13" dur="500"/>
                                        <p:tgtEl>
                                          <p:spTgt spid="3077"/>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3000"/>
                            </p:stCondLst>
                            <p:childTnLst>
                              <p:par>
                                <p:cTn id="31" presetID="12" presetClass="entr" presetSubtype="8" fill="hold" grpId="0" nodeType="afterEffect">
                                  <p:stCondLst>
                                    <p:cond delay="0"/>
                                  </p:stCondLst>
                                  <p:childTnLst>
                                    <p:set>
                                      <p:cBhvr>
                                        <p:cTn id="32" dur="1" fill="hold">
                                          <p:stCondLst>
                                            <p:cond delay="0"/>
                                          </p:stCondLst>
                                        </p:cTn>
                                        <p:tgtEl>
                                          <p:spTgt spid="3080"/>
                                        </p:tgtEl>
                                        <p:attrNameLst>
                                          <p:attrName>style.visibility</p:attrName>
                                        </p:attrNameLst>
                                      </p:cBhvr>
                                      <p:to>
                                        <p:strVal val="visible"/>
                                      </p:to>
                                    </p:set>
                                    <p:anim calcmode="lin" valueType="num">
                                      <p:cBhvr additive="base">
                                        <p:cTn id="33" dur="500"/>
                                        <p:tgtEl>
                                          <p:spTgt spid="3080"/>
                                        </p:tgtEl>
                                        <p:attrNameLst>
                                          <p:attrName>ppt_x</p:attrName>
                                        </p:attrNameLst>
                                      </p:cBhvr>
                                      <p:tavLst>
                                        <p:tav tm="0">
                                          <p:val>
                                            <p:strVal val="#ppt_x-#ppt_w*1.125000"/>
                                          </p:val>
                                        </p:tav>
                                        <p:tav tm="100000">
                                          <p:val>
                                            <p:strVal val="#ppt_x"/>
                                          </p:val>
                                        </p:tav>
                                      </p:tavLst>
                                    </p:anim>
                                    <p:animEffect transition="in" filter="wipe(right)">
                                      <p:cBhvr>
                                        <p:cTn id="34" dur="500"/>
                                        <p:tgtEl>
                                          <p:spTgt spid="3080"/>
                                        </p:tgtEl>
                                      </p:cBhvr>
                                    </p:animEffect>
                                  </p:childTnLst>
                                </p:cTn>
                              </p:par>
                            </p:childTnLst>
                          </p:cTn>
                        </p:par>
                        <p:par>
                          <p:cTn id="35" fill="hold">
                            <p:stCondLst>
                              <p:cond delay="3500"/>
                            </p:stCondLst>
                            <p:childTnLst>
                              <p:par>
                                <p:cTn id="36" presetID="12" presetClass="entr" presetSubtype="8" fill="hold" grpId="0" nodeType="afterEffect">
                                  <p:stCondLst>
                                    <p:cond delay="0"/>
                                  </p:stCondLst>
                                  <p:childTnLst>
                                    <p:set>
                                      <p:cBhvr>
                                        <p:cTn id="37" dur="1" fill="hold">
                                          <p:stCondLst>
                                            <p:cond delay="0"/>
                                          </p:stCondLst>
                                        </p:cTn>
                                        <p:tgtEl>
                                          <p:spTgt spid="3079"/>
                                        </p:tgtEl>
                                        <p:attrNameLst>
                                          <p:attrName>style.visibility</p:attrName>
                                        </p:attrNameLst>
                                      </p:cBhvr>
                                      <p:to>
                                        <p:strVal val="visible"/>
                                      </p:to>
                                    </p:set>
                                    <p:anim calcmode="lin" valueType="num">
                                      <p:cBhvr additive="base">
                                        <p:cTn id="38" dur="500"/>
                                        <p:tgtEl>
                                          <p:spTgt spid="3079"/>
                                        </p:tgtEl>
                                        <p:attrNameLst>
                                          <p:attrName>ppt_x</p:attrName>
                                        </p:attrNameLst>
                                      </p:cBhvr>
                                      <p:tavLst>
                                        <p:tav tm="0">
                                          <p:val>
                                            <p:strVal val="#ppt_x-#ppt_w*1.125000"/>
                                          </p:val>
                                        </p:tav>
                                        <p:tav tm="100000">
                                          <p:val>
                                            <p:strVal val="#ppt_x"/>
                                          </p:val>
                                        </p:tav>
                                      </p:tavLst>
                                    </p:anim>
                                    <p:animEffect transition="in" filter="wipe(right)">
                                      <p:cBhvr>
                                        <p:cTn id="39" dur="500"/>
                                        <p:tgtEl>
                                          <p:spTgt spid="3079"/>
                                        </p:tgtEl>
                                      </p:cBhvr>
                                    </p:animEffect>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par>
                          <p:cTn id="48" fill="hold">
                            <p:stCondLst>
                              <p:cond delay="5000"/>
                            </p:stCondLst>
                            <p:childTnLst>
                              <p:par>
                                <p:cTn id="49" presetID="22" presetClass="entr" presetSubtype="8"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6000"/>
                            </p:stCondLst>
                            <p:childTnLst>
                              <p:par>
                                <p:cTn id="57" presetID="2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par>
                          <p:cTn id="60" fill="hold">
                            <p:stCondLst>
                              <p:cond delay="6500"/>
                            </p:stCondLst>
                            <p:childTnLst>
                              <p:par>
                                <p:cTn id="61" presetID="22" presetClass="entr" presetSubtype="8"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par>
                          <p:cTn id="64" fill="hold">
                            <p:stCondLst>
                              <p:cond delay="7000"/>
                            </p:stCondLst>
                            <p:childTnLst>
                              <p:par>
                                <p:cTn id="65" presetID="12" presetClass="entr" presetSubtype="8" fill="hold" grpId="0" nodeType="afterEffect">
                                  <p:stCondLst>
                                    <p:cond delay="0"/>
                                  </p:stCondLst>
                                  <p:childTnLst>
                                    <p:set>
                                      <p:cBhvr>
                                        <p:cTn id="66" dur="1" fill="hold">
                                          <p:stCondLst>
                                            <p:cond delay="0"/>
                                          </p:stCondLst>
                                        </p:cTn>
                                        <p:tgtEl>
                                          <p:spTgt spid="3082"/>
                                        </p:tgtEl>
                                        <p:attrNameLst>
                                          <p:attrName>style.visibility</p:attrName>
                                        </p:attrNameLst>
                                      </p:cBhvr>
                                      <p:to>
                                        <p:strVal val="visible"/>
                                      </p:to>
                                    </p:set>
                                    <p:anim calcmode="lin" valueType="num">
                                      <p:cBhvr additive="base">
                                        <p:cTn id="67" dur="500"/>
                                        <p:tgtEl>
                                          <p:spTgt spid="3082"/>
                                        </p:tgtEl>
                                        <p:attrNameLst>
                                          <p:attrName>ppt_x</p:attrName>
                                        </p:attrNameLst>
                                      </p:cBhvr>
                                      <p:tavLst>
                                        <p:tav tm="0">
                                          <p:val>
                                            <p:strVal val="#ppt_x-#ppt_w*1.125000"/>
                                          </p:val>
                                        </p:tav>
                                        <p:tav tm="100000">
                                          <p:val>
                                            <p:strVal val="#ppt_x"/>
                                          </p:val>
                                        </p:tav>
                                      </p:tavLst>
                                    </p:anim>
                                    <p:animEffect transition="in" filter="wipe(right)">
                                      <p:cBhvr>
                                        <p:cTn id="68" dur="500"/>
                                        <p:tgtEl>
                                          <p:spTgt spid="3082"/>
                                        </p:tgtEl>
                                      </p:cBhvr>
                                    </p:animEffect>
                                  </p:childTnLst>
                                </p:cTn>
                              </p:par>
                            </p:childTnLst>
                          </p:cTn>
                        </p:par>
                        <p:par>
                          <p:cTn id="69" fill="hold">
                            <p:stCondLst>
                              <p:cond delay="7500"/>
                            </p:stCondLst>
                            <p:childTnLst>
                              <p:par>
                                <p:cTn id="70" presetID="12" presetClass="entr" presetSubtype="8" fill="hold" grpId="0" nodeType="afterEffect">
                                  <p:stCondLst>
                                    <p:cond delay="0"/>
                                  </p:stCondLst>
                                  <p:childTnLst>
                                    <p:set>
                                      <p:cBhvr>
                                        <p:cTn id="71" dur="1" fill="hold">
                                          <p:stCondLst>
                                            <p:cond delay="0"/>
                                          </p:stCondLst>
                                        </p:cTn>
                                        <p:tgtEl>
                                          <p:spTgt spid="3081"/>
                                        </p:tgtEl>
                                        <p:attrNameLst>
                                          <p:attrName>style.visibility</p:attrName>
                                        </p:attrNameLst>
                                      </p:cBhvr>
                                      <p:to>
                                        <p:strVal val="visible"/>
                                      </p:to>
                                    </p:set>
                                    <p:anim calcmode="lin" valueType="num">
                                      <p:cBhvr additive="base">
                                        <p:cTn id="72" dur="500"/>
                                        <p:tgtEl>
                                          <p:spTgt spid="3081"/>
                                        </p:tgtEl>
                                        <p:attrNameLst>
                                          <p:attrName>ppt_x</p:attrName>
                                        </p:attrNameLst>
                                      </p:cBhvr>
                                      <p:tavLst>
                                        <p:tav tm="0">
                                          <p:val>
                                            <p:strVal val="#ppt_x-#ppt_w*1.125000"/>
                                          </p:val>
                                        </p:tav>
                                        <p:tav tm="100000">
                                          <p:val>
                                            <p:strVal val="#ppt_x"/>
                                          </p:val>
                                        </p:tav>
                                      </p:tavLst>
                                    </p:anim>
                                    <p:animEffect transition="in" filter="wipe(right)">
                                      <p:cBhvr>
                                        <p:cTn id="73" dur="500"/>
                                        <p:tgtEl>
                                          <p:spTgt spid="3081"/>
                                        </p:tgtEl>
                                      </p:cBhvr>
                                    </p:animEffect>
                                  </p:childTnLst>
                                </p:cTn>
                              </p:par>
                            </p:childTnLst>
                          </p:cTn>
                        </p:par>
                        <p:par>
                          <p:cTn id="74" fill="hold">
                            <p:stCondLst>
                              <p:cond delay="8000"/>
                            </p:stCondLst>
                            <p:childTnLst>
                              <p:par>
                                <p:cTn id="75" presetID="22" presetClass="entr" presetSubtype="8" fill="hold"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500"/>
                                        <p:tgtEl>
                                          <p:spTgt spid="21"/>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900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childTnLst>
                          </p:cTn>
                        </p:par>
                        <p:par>
                          <p:cTn id="86" fill="hold">
                            <p:stCondLst>
                              <p:cond delay="9500"/>
                            </p:stCondLst>
                            <p:childTnLst>
                              <p:par>
                                <p:cTn id="87" presetID="22" presetClass="entr" presetSubtype="8"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wipe(left)">
                                      <p:cBhvr>
                                        <p:cTn id="89" dur="500"/>
                                        <p:tgtEl>
                                          <p:spTgt spid="16"/>
                                        </p:tgtEl>
                                      </p:cBhvr>
                                    </p:animEffect>
                                  </p:childTnLst>
                                </p:cTn>
                              </p:par>
                            </p:childTnLst>
                          </p:cTn>
                        </p:par>
                        <p:par>
                          <p:cTn id="90" fill="hold">
                            <p:stCondLst>
                              <p:cond delay="10000"/>
                            </p:stCondLst>
                            <p:childTnLst>
                              <p:par>
                                <p:cTn id="91" presetID="22" presetClass="entr" presetSubtype="8"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left)">
                                      <p:cBhvr>
                                        <p:cTn id="93" dur="500"/>
                                        <p:tgtEl>
                                          <p:spTgt spid="26"/>
                                        </p:tgtEl>
                                      </p:cBhvr>
                                    </p:animEffect>
                                  </p:childTnLst>
                                </p:cTn>
                              </p:par>
                            </p:childTnLst>
                          </p:cTn>
                        </p:par>
                        <p:par>
                          <p:cTn id="94" fill="hold">
                            <p:stCondLst>
                              <p:cond delay="10500"/>
                            </p:stCondLst>
                            <p:childTnLst>
                              <p:par>
                                <p:cTn id="95" presetID="22" presetClass="entr" presetSubtype="8" fill="hold" grpId="0" nodeType="after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wipe(left)">
                                      <p:cBhvr>
                                        <p:cTn id="9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P spid="3078" grpId="0" animBg="1"/>
      <p:bldP spid="3079" grpId="0"/>
      <p:bldP spid="3080" grpId="0" animBg="1"/>
      <p:bldP spid="3081" grpId="0"/>
      <p:bldP spid="3082" grpId="0" animBg="1"/>
      <p:bldP spid="2" grpId="0" animBg="1"/>
      <p:bldP spid="11" grpId="0" animBg="1"/>
      <p:bldP spid="12" grpId="0" animBg="1"/>
      <p:bldP spid="13" grpId="0" animBg="1"/>
      <p:bldP spid="14" grpId="0" animBg="1"/>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矩形 33"/>
          <p:cNvSpPr>
            <a:spLocks noChangeArrowheads="1"/>
          </p:cNvSpPr>
          <p:nvPr/>
        </p:nvSpPr>
        <p:spPr bwMode="auto">
          <a:xfrm>
            <a:off x="408632" y="1618440"/>
            <a:ext cx="11139005" cy="502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ts val="3500"/>
              </a:lnSpc>
            </a:pPr>
            <a:r>
              <a:rPr lang="zh-CN" altLang="en-US" sz="2400" dirty="0">
                <a:latin typeface="宋体" panose="02010600030101010101" pitchFamily="2" charset="-122"/>
              </a:rPr>
              <a:t>判断表单数据主要通过判断表单中各个控件的值来实现，有两个函数来完成：</a:t>
            </a:r>
            <a:r>
              <a:rPr lang="en-US" altLang="zh-CN" sz="2400" dirty="0">
                <a:latin typeface="宋体" panose="02010600030101010101" pitchFamily="2" charset="-122"/>
              </a:rPr>
              <a:t>empty()</a:t>
            </a:r>
            <a:r>
              <a:rPr lang="zh-CN" altLang="en-US" sz="2400" dirty="0">
                <a:latin typeface="宋体" panose="02010600030101010101" pitchFamily="2" charset="-122"/>
              </a:rPr>
              <a:t>与</a:t>
            </a:r>
            <a:r>
              <a:rPr lang="en-US" altLang="zh-CN" sz="2400" dirty="0" err="1">
                <a:latin typeface="宋体" panose="02010600030101010101" pitchFamily="2" charset="-122"/>
              </a:rPr>
              <a:t>isset</a:t>
            </a:r>
            <a:r>
              <a:rPr lang="en-US" altLang="zh-CN" sz="2400" dirty="0">
                <a:latin typeface="宋体" panose="02010600030101010101" pitchFamily="2" charset="-122"/>
              </a:rPr>
              <a:t>()</a:t>
            </a:r>
            <a:r>
              <a:rPr lang="zh-CN" altLang="en-US" sz="2400" dirty="0">
                <a:latin typeface="宋体" panose="02010600030101010101" pitchFamily="2" charset="-122"/>
              </a:rPr>
              <a:t>。利用它们实现表单数据判断的语法格式如下：</a:t>
            </a:r>
          </a:p>
          <a:p>
            <a:pPr algn="just" eaLnBrk="1" hangingPunct="1">
              <a:lnSpc>
                <a:spcPts val="3500"/>
              </a:lnSpc>
            </a:pPr>
            <a:r>
              <a:rPr lang="en-US" altLang="zh-CN" sz="2400" dirty="0">
                <a:solidFill>
                  <a:srgbClr val="FF0000"/>
                </a:solidFill>
                <a:latin typeface="宋体" panose="02010600030101010101" pitchFamily="2" charset="-122"/>
              </a:rPr>
              <a:t>empty($_POST[</a:t>
            </a:r>
            <a:r>
              <a:rPr lang="en-US" altLang="zh-CN" sz="2400" dirty="0">
                <a:solidFill>
                  <a:srgbClr val="7030A0"/>
                </a:solidFill>
                <a:latin typeface="+mn-lt"/>
              </a:rPr>
              <a:t>‘control</a:t>
            </a:r>
            <a:r>
              <a:rPr lang="en-US" altLang="zh-CN" sz="2400" dirty="0" smtClean="0">
                <a:solidFill>
                  <a:srgbClr val="7030A0"/>
                </a:solidFill>
                <a:latin typeface="+mn-lt"/>
              </a:rPr>
              <a:t>’</a:t>
            </a:r>
            <a:r>
              <a:rPr lang="en-US" altLang="zh-CN" sz="2400" dirty="0" smtClean="0">
                <a:solidFill>
                  <a:srgbClr val="FF0000"/>
                </a:solidFill>
                <a:latin typeface="宋体" panose="02010600030101010101" pitchFamily="2" charset="-122"/>
              </a:rPr>
              <a:t>])</a:t>
            </a:r>
            <a:endParaRPr lang="en-US" altLang="zh-CN" sz="2400" dirty="0">
              <a:solidFill>
                <a:srgbClr val="FF0000"/>
              </a:solidFill>
              <a:latin typeface="宋体" panose="02010600030101010101" pitchFamily="2" charset="-122"/>
            </a:endParaRPr>
          </a:p>
          <a:p>
            <a:pPr algn="just" eaLnBrk="1" hangingPunct="1">
              <a:lnSpc>
                <a:spcPts val="3500"/>
              </a:lnSpc>
            </a:pPr>
            <a:r>
              <a:rPr lang="en-US" altLang="zh-CN" sz="2400" dirty="0" err="1">
                <a:solidFill>
                  <a:srgbClr val="FF0000"/>
                </a:solidFill>
                <a:latin typeface="宋体" panose="02010600030101010101" pitchFamily="2" charset="-122"/>
              </a:rPr>
              <a:t>isset</a:t>
            </a:r>
            <a:r>
              <a:rPr lang="en-US" altLang="zh-CN" sz="2400" dirty="0">
                <a:solidFill>
                  <a:srgbClr val="FF0000"/>
                </a:solidFill>
                <a:latin typeface="宋体" panose="02010600030101010101" pitchFamily="2" charset="-122"/>
              </a:rPr>
              <a:t>($_POST[</a:t>
            </a:r>
            <a:r>
              <a:rPr lang="en-US" altLang="zh-CN" sz="2400" dirty="0">
                <a:solidFill>
                  <a:srgbClr val="7030A0"/>
                </a:solidFill>
                <a:latin typeface="+mn-lt"/>
              </a:rPr>
              <a:t>‘control’</a:t>
            </a:r>
            <a:r>
              <a:rPr lang="en-US" altLang="zh-CN" sz="2400" dirty="0">
                <a:solidFill>
                  <a:srgbClr val="FF0000"/>
                </a:solidFill>
                <a:latin typeface="宋体" panose="02010600030101010101" pitchFamily="2" charset="-122"/>
              </a:rPr>
              <a:t>])</a:t>
            </a:r>
          </a:p>
          <a:p>
            <a:pPr algn="just" eaLnBrk="1" hangingPunct="1">
              <a:lnSpc>
                <a:spcPts val="3500"/>
              </a:lnSpc>
            </a:pPr>
            <a:r>
              <a:rPr lang="en-US" altLang="zh-CN" sz="2400" dirty="0">
                <a:latin typeface="宋体" panose="02010600030101010101" pitchFamily="2" charset="-122"/>
              </a:rPr>
              <a:t>control</a:t>
            </a:r>
            <a:r>
              <a:rPr lang="zh-CN" altLang="en-US" sz="2400" dirty="0">
                <a:latin typeface="宋体" panose="02010600030101010101" pitchFamily="2" charset="-122"/>
              </a:rPr>
              <a:t>表示要判断的控件的</a:t>
            </a:r>
            <a:r>
              <a:rPr lang="en-US" altLang="zh-CN" sz="2400" dirty="0">
                <a:latin typeface="宋体" panose="02010600030101010101" pitchFamily="2" charset="-122"/>
              </a:rPr>
              <a:t>name</a:t>
            </a:r>
            <a:r>
              <a:rPr lang="zh-CN" altLang="en-US" sz="2400" dirty="0">
                <a:latin typeface="宋体" panose="02010600030101010101" pitchFamily="2" charset="-122"/>
              </a:rPr>
              <a:t>属性。</a:t>
            </a:r>
          </a:p>
          <a:p>
            <a:pPr algn="just" eaLnBrk="1" hangingPunct="1">
              <a:lnSpc>
                <a:spcPts val="3500"/>
              </a:lnSpc>
            </a:pPr>
            <a:r>
              <a:rPr lang="en-US" altLang="zh-CN" sz="2400" dirty="0" err="1">
                <a:solidFill>
                  <a:srgbClr val="FF0000"/>
                </a:solidFill>
                <a:latin typeface="宋体" panose="02010600030101010101" pitchFamily="2" charset="-122"/>
              </a:rPr>
              <a:t>isset</a:t>
            </a:r>
            <a:r>
              <a:rPr lang="en-US" altLang="zh-CN" sz="2400" dirty="0">
                <a:solidFill>
                  <a:srgbClr val="FF0000"/>
                </a:solidFill>
                <a:latin typeface="宋体" panose="02010600030101010101" pitchFamily="2" charset="-122"/>
              </a:rPr>
              <a:t>()</a:t>
            </a:r>
            <a:r>
              <a:rPr lang="zh-CN" altLang="en-US" sz="2400" dirty="0">
                <a:solidFill>
                  <a:srgbClr val="FF0000"/>
                </a:solidFill>
                <a:latin typeface="宋体" panose="02010600030101010101" pitchFamily="2" charset="-122"/>
              </a:rPr>
              <a:t>函数用于判断某个控件是否存在</a:t>
            </a:r>
            <a:r>
              <a:rPr lang="zh-CN" altLang="en-US" sz="2400" dirty="0">
                <a:latin typeface="宋体" panose="02010600030101010101" pitchFamily="2" charset="-122"/>
              </a:rPr>
              <a:t>，如果控件的</a:t>
            </a:r>
            <a:r>
              <a:rPr lang="en-US" altLang="zh-CN" sz="2400" dirty="0">
                <a:latin typeface="宋体" panose="02010600030101010101" pitchFamily="2" charset="-122"/>
              </a:rPr>
              <a:t>name</a:t>
            </a:r>
            <a:r>
              <a:rPr lang="zh-CN" altLang="en-US" sz="2400" dirty="0">
                <a:latin typeface="宋体" panose="02010600030101010101" pitchFamily="2" charset="-122"/>
              </a:rPr>
              <a:t>属性不为空，</a:t>
            </a:r>
            <a:r>
              <a:rPr lang="en-US" altLang="zh-CN" sz="2400" dirty="0" err="1">
                <a:latin typeface="宋体" panose="02010600030101010101" pitchFamily="2" charset="-122"/>
              </a:rPr>
              <a:t>isset</a:t>
            </a:r>
            <a:r>
              <a:rPr lang="en-US" altLang="zh-CN" sz="2400" dirty="0">
                <a:latin typeface="宋体" panose="02010600030101010101" pitchFamily="2" charset="-122"/>
              </a:rPr>
              <a:t>($_POST[‘control’])</a:t>
            </a:r>
            <a:r>
              <a:rPr lang="zh-CN" altLang="en-US" sz="2400" dirty="0">
                <a:latin typeface="宋体" panose="02010600030101010101" pitchFamily="2" charset="-122"/>
              </a:rPr>
              <a:t>就返回</a:t>
            </a:r>
            <a:r>
              <a:rPr lang="en-US" altLang="zh-CN" sz="2400" dirty="0">
                <a:latin typeface="宋体" panose="02010600030101010101" pitchFamily="2" charset="-122"/>
              </a:rPr>
              <a:t>true</a:t>
            </a:r>
            <a:r>
              <a:rPr lang="zh-CN" altLang="en-US" sz="2400" dirty="0">
                <a:latin typeface="宋体" panose="02010600030101010101" pitchFamily="2" charset="-122"/>
              </a:rPr>
              <a:t>，表示该名称的控件存在。但如果控件是按钮，即必须点击过按钮以后，</a:t>
            </a:r>
            <a:r>
              <a:rPr lang="en-US" altLang="zh-CN" sz="2400" dirty="0" err="1">
                <a:latin typeface="宋体" panose="02010600030101010101" pitchFamily="2" charset="-122"/>
              </a:rPr>
              <a:t>isset</a:t>
            </a:r>
            <a:r>
              <a:rPr lang="en-US" altLang="zh-CN" sz="2400" dirty="0">
                <a:latin typeface="宋体" panose="02010600030101010101" pitchFamily="2" charset="-122"/>
              </a:rPr>
              <a:t>($_POST[‘control’])</a:t>
            </a:r>
            <a:r>
              <a:rPr lang="zh-CN" altLang="en-US" sz="2400" dirty="0">
                <a:latin typeface="宋体" panose="02010600030101010101" pitchFamily="2" charset="-122"/>
              </a:rPr>
              <a:t>才返回</a:t>
            </a:r>
            <a:r>
              <a:rPr lang="en-US" altLang="zh-CN" sz="2400" dirty="0">
                <a:latin typeface="宋体" panose="02010600030101010101" pitchFamily="2" charset="-122"/>
              </a:rPr>
              <a:t>true</a:t>
            </a:r>
            <a:r>
              <a:rPr lang="zh-CN" altLang="en-US" sz="2400" dirty="0">
                <a:latin typeface="宋体" panose="02010600030101010101" pitchFamily="2" charset="-122"/>
              </a:rPr>
              <a:t>，否则依然返回</a:t>
            </a:r>
            <a:r>
              <a:rPr lang="en-US" altLang="zh-CN" sz="2400" dirty="0">
                <a:latin typeface="宋体" panose="02010600030101010101" pitchFamily="2" charset="-122"/>
              </a:rPr>
              <a:t>false</a:t>
            </a:r>
            <a:r>
              <a:rPr lang="zh-CN" altLang="en-US" sz="2400" dirty="0">
                <a:latin typeface="宋体" panose="02010600030101010101" pitchFamily="2" charset="-122"/>
              </a:rPr>
              <a:t>。</a:t>
            </a:r>
          </a:p>
          <a:p>
            <a:pPr algn="just" eaLnBrk="1" hangingPunct="1">
              <a:lnSpc>
                <a:spcPts val="3500"/>
              </a:lnSpc>
            </a:pPr>
            <a:r>
              <a:rPr lang="en-US" altLang="zh-CN" sz="2400" dirty="0">
                <a:solidFill>
                  <a:srgbClr val="FF0000"/>
                </a:solidFill>
                <a:latin typeface="宋体" panose="02010600030101010101" pitchFamily="2" charset="-122"/>
              </a:rPr>
              <a:t>empty()</a:t>
            </a:r>
            <a:r>
              <a:rPr lang="zh-CN" altLang="en-US" sz="2400" dirty="0">
                <a:solidFill>
                  <a:srgbClr val="FF0000"/>
                </a:solidFill>
                <a:latin typeface="宋体" panose="02010600030101010101" pitchFamily="2" charset="-122"/>
              </a:rPr>
              <a:t>函数用于判断控件的值是否为空</a:t>
            </a:r>
            <a:r>
              <a:rPr lang="zh-CN" altLang="en-US" sz="2400" dirty="0">
                <a:latin typeface="宋体" panose="02010600030101010101" pitchFamily="2" charset="-122"/>
              </a:rPr>
              <a:t>，为空即返回</a:t>
            </a:r>
            <a:r>
              <a:rPr lang="en-US" altLang="zh-CN" sz="2400" dirty="0">
                <a:latin typeface="宋体" panose="02010600030101010101" pitchFamily="2" charset="-122"/>
              </a:rPr>
              <a:t>true</a:t>
            </a:r>
            <a:r>
              <a:rPr lang="zh-CN" altLang="en-US" sz="2400" dirty="0">
                <a:latin typeface="宋体" panose="02010600030101010101" pitchFamily="2" charset="-122"/>
              </a:rPr>
              <a:t>，但如果控件不存在，也返回</a:t>
            </a:r>
            <a:r>
              <a:rPr lang="en-US" altLang="zh-CN" sz="2400" dirty="0">
                <a:latin typeface="宋体" panose="02010600030101010101" pitchFamily="2" charset="-122"/>
              </a:rPr>
              <a:t>true</a:t>
            </a:r>
            <a:r>
              <a:rPr lang="zh-CN" altLang="en-US" sz="2400" dirty="0">
                <a:latin typeface="宋体" panose="02010600030101010101" pitchFamily="2" charset="-122"/>
              </a:rPr>
              <a:t>。</a:t>
            </a: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9.1.2</a:t>
            </a:r>
            <a:r>
              <a:rPr lang="zh-CN" altLang="en-US" sz="2400" b="1" dirty="0" smtClean="0">
                <a:solidFill>
                  <a:schemeClr val="bg1"/>
                </a:solidFill>
                <a:latin typeface="黑体" panose="02010609060101010101" pitchFamily="49" charset="-122"/>
                <a:ea typeface="黑体" panose="02010609060101010101" pitchFamily="49" charset="-122"/>
              </a:rPr>
              <a:t>、处理表单控件的值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408633" y="978806"/>
            <a:ext cx="2492990" cy="46166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、判断表单数据</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41217169"/>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9.1.2</a:t>
            </a:r>
            <a:r>
              <a:rPr lang="zh-CN" altLang="en-US" sz="2400" b="1" dirty="0" smtClean="0">
                <a:solidFill>
                  <a:schemeClr val="bg1"/>
                </a:solidFill>
                <a:latin typeface="黑体" panose="02010609060101010101" pitchFamily="49" charset="-122"/>
                <a:ea typeface="黑体" panose="02010609060101010101" pitchFamily="49" charset="-122"/>
              </a:rPr>
              <a:t>、处理表单控件的值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408633" y="978806"/>
            <a:ext cx="2492990" cy="46166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、判断表单数据</a:t>
            </a:r>
            <a:endParaRPr lang="zh-CN" altLang="en-US" sz="2400" dirty="0">
              <a:latin typeface="黑体" panose="02010609060101010101" pitchFamily="49" charset="-122"/>
              <a:ea typeface="黑体" panose="02010609060101010101" pitchFamily="49" charset="-122"/>
            </a:endParaRPr>
          </a:p>
        </p:txBody>
      </p:sp>
      <p:sp>
        <p:nvSpPr>
          <p:cNvPr id="3" name="矩形 2"/>
          <p:cNvSpPr/>
          <p:nvPr/>
        </p:nvSpPr>
        <p:spPr bwMode="auto">
          <a:xfrm>
            <a:off x="1459511" y="2272351"/>
            <a:ext cx="2150996" cy="559559"/>
          </a:xfrm>
          <a:prstGeom prst="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400" dirty="0" smtClean="0">
                <a:solidFill>
                  <a:schemeClr val="bg1"/>
                </a:solidFill>
                <a:latin typeface="黑体" panose="02010609060101010101" pitchFamily="49" charset="-122"/>
                <a:ea typeface="黑体" panose="02010609060101010101" pitchFamily="49" charset="-122"/>
              </a:rPr>
              <a:t>按钮</a:t>
            </a:r>
            <a:endParaRPr kumimoji="0" lang="zh-CN" altLang="en-US" sz="24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
        <p:nvSpPr>
          <p:cNvPr id="5" name="菱形 4"/>
          <p:cNvSpPr/>
          <p:nvPr/>
        </p:nvSpPr>
        <p:spPr bwMode="auto">
          <a:xfrm>
            <a:off x="4855604" y="2101754"/>
            <a:ext cx="1705970" cy="900753"/>
          </a:xfrm>
          <a:prstGeom prst="diamond">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000" dirty="0" smtClean="0"/>
              <a:t>点击</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bwMode="auto">
          <a:xfrm>
            <a:off x="4463492" y="4211040"/>
            <a:ext cx="1245097" cy="51108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err="1" smtClean="0">
                <a:ln>
                  <a:noFill/>
                </a:ln>
                <a:solidFill>
                  <a:schemeClr val="bg1"/>
                </a:solidFill>
                <a:effectLst/>
                <a:latin typeface="Arial" pitchFamily="34" charset="0"/>
                <a:ea typeface="宋体" pitchFamily="2" charset="-122"/>
              </a:rPr>
              <a:t>isset</a:t>
            </a:r>
            <a:r>
              <a:rPr kumimoji="0" lang="en-US" altLang="zh-CN" sz="2400" b="0" i="0" u="none" strike="noStrike" cap="none" normalizeH="0" baseline="0" dirty="0" smtClean="0">
                <a:ln>
                  <a:noFill/>
                </a:ln>
                <a:solidFill>
                  <a:schemeClr val="bg1"/>
                </a:solidFill>
                <a:effectLst/>
                <a:latin typeface="Arial" pitchFamily="34" charset="0"/>
                <a:ea typeface="宋体" pitchFamily="2" charset="-122"/>
              </a:rPr>
              <a:t>()</a:t>
            </a:r>
            <a:endParaRPr kumimoji="0" lang="zh-CN" altLang="en-US" sz="2400" b="0" i="0" u="none" strike="noStrike" cap="none" normalizeH="0" baseline="0" dirty="0" smtClean="0">
              <a:ln>
                <a:noFill/>
              </a:ln>
              <a:solidFill>
                <a:schemeClr val="bg1"/>
              </a:solidFill>
              <a:effectLst/>
              <a:latin typeface="Arial" pitchFamily="34" charset="0"/>
              <a:ea typeface="宋体" pitchFamily="2" charset="-122"/>
            </a:endParaRPr>
          </a:p>
        </p:txBody>
      </p:sp>
      <p:sp>
        <p:nvSpPr>
          <p:cNvPr id="7" name="矩形 6"/>
          <p:cNvSpPr/>
          <p:nvPr/>
        </p:nvSpPr>
        <p:spPr bwMode="auto">
          <a:xfrm>
            <a:off x="5708589" y="4211040"/>
            <a:ext cx="1156909" cy="511084"/>
          </a:xfrm>
          <a:prstGeom prst="rect">
            <a:avLst/>
          </a:prstGeom>
          <a:ln w="12700">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rgbClr val="FF0000"/>
                </a:solidFill>
                <a:effectLst/>
                <a:latin typeface="Arial" pitchFamily="34" charset="0"/>
                <a:ea typeface="宋体" pitchFamily="2" charset="-122"/>
              </a:rPr>
              <a:t>false</a:t>
            </a:r>
            <a:endParaRPr kumimoji="0" lang="zh-CN" altLang="en-US" sz="24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14" name="矩形 13"/>
          <p:cNvSpPr/>
          <p:nvPr/>
        </p:nvSpPr>
        <p:spPr bwMode="auto">
          <a:xfrm>
            <a:off x="8023484" y="2296588"/>
            <a:ext cx="1245097" cy="51108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err="1" smtClean="0">
                <a:ln>
                  <a:noFill/>
                </a:ln>
                <a:solidFill>
                  <a:schemeClr val="bg1"/>
                </a:solidFill>
                <a:effectLst/>
                <a:latin typeface="Arial" pitchFamily="34" charset="0"/>
                <a:ea typeface="宋体" pitchFamily="2" charset="-122"/>
              </a:rPr>
              <a:t>isset</a:t>
            </a:r>
            <a:r>
              <a:rPr kumimoji="0" lang="en-US" altLang="zh-CN" sz="2400" b="0" i="0" u="none" strike="noStrike" cap="none" normalizeH="0" baseline="0" dirty="0" smtClean="0">
                <a:ln>
                  <a:noFill/>
                </a:ln>
                <a:solidFill>
                  <a:schemeClr val="bg1"/>
                </a:solidFill>
                <a:effectLst/>
                <a:latin typeface="Arial" pitchFamily="34" charset="0"/>
                <a:ea typeface="宋体" pitchFamily="2" charset="-122"/>
              </a:rPr>
              <a:t>()</a:t>
            </a:r>
            <a:endParaRPr kumimoji="0" lang="zh-CN" altLang="en-US" sz="24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5" name="矩形 14"/>
          <p:cNvSpPr/>
          <p:nvPr/>
        </p:nvSpPr>
        <p:spPr bwMode="auto">
          <a:xfrm>
            <a:off x="9268581" y="2296588"/>
            <a:ext cx="1156909" cy="511084"/>
          </a:xfrm>
          <a:prstGeom prst="rect">
            <a:avLst/>
          </a:prstGeom>
          <a:ln w="12700">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rgbClr val="009900"/>
                </a:solidFill>
                <a:effectLst/>
                <a:latin typeface="Arial" pitchFamily="34" charset="0"/>
                <a:ea typeface="宋体" pitchFamily="2" charset="-122"/>
              </a:rPr>
              <a:t>true</a:t>
            </a:r>
            <a:endParaRPr kumimoji="0" lang="zh-CN" altLang="en-US" sz="2400" b="0" i="0" u="none" strike="noStrike" cap="none" normalizeH="0" baseline="0" dirty="0" smtClean="0">
              <a:ln>
                <a:noFill/>
              </a:ln>
              <a:solidFill>
                <a:srgbClr val="009900"/>
              </a:solidFill>
              <a:effectLst/>
              <a:latin typeface="Arial" pitchFamily="34" charset="0"/>
              <a:ea typeface="宋体" pitchFamily="2" charset="-122"/>
            </a:endParaRPr>
          </a:p>
        </p:txBody>
      </p:sp>
      <p:cxnSp>
        <p:nvCxnSpPr>
          <p:cNvPr id="9" name="直接箭头连接符 8"/>
          <p:cNvCxnSpPr>
            <a:stCxn id="3" idx="3"/>
            <a:endCxn id="5" idx="1"/>
          </p:cNvCxnSpPr>
          <p:nvPr/>
        </p:nvCxnSpPr>
        <p:spPr bwMode="auto">
          <a:xfrm>
            <a:off x="3610507" y="2552131"/>
            <a:ext cx="1245097" cy="0"/>
          </a:xfrm>
          <a:prstGeom prst="straightConnector1">
            <a:avLst/>
          </a:prstGeom>
          <a:solidFill>
            <a:schemeClr val="accent1"/>
          </a:solidFill>
          <a:ln w="381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a:stCxn id="5" idx="3"/>
            <a:endCxn id="14" idx="1"/>
          </p:cNvCxnSpPr>
          <p:nvPr/>
        </p:nvCxnSpPr>
        <p:spPr bwMode="auto">
          <a:xfrm flipV="1">
            <a:off x="6561574" y="2552130"/>
            <a:ext cx="1461910" cy="1"/>
          </a:xfrm>
          <a:prstGeom prst="straightConnector1">
            <a:avLst/>
          </a:prstGeom>
          <a:solidFill>
            <a:schemeClr val="accent1"/>
          </a:solidFill>
          <a:ln w="38100" cap="flat" cmpd="sng" algn="ctr">
            <a:solidFill>
              <a:srgbClr val="00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a:stCxn id="5" idx="2"/>
          </p:cNvCxnSpPr>
          <p:nvPr/>
        </p:nvCxnSpPr>
        <p:spPr bwMode="auto">
          <a:xfrm>
            <a:off x="5708589" y="3002507"/>
            <a:ext cx="0" cy="1208534"/>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本框 20"/>
          <p:cNvSpPr txBox="1"/>
          <p:nvPr/>
        </p:nvSpPr>
        <p:spPr>
          <a:xfrm>
            <a:off x="6561574" y="2183641"/>
            <a:ext cx="441146" cy="400110"/>
          </a:xfrm>
          <a:prstGeom prst="rect">
            <a:avLst/>
          </a:prstGeom>
          <a:noFill/>
        </p:spPr>
        <p:txBody>
          <a:bodyPr wrap="none" rtlCol="0">
            <a:spAutoFit/>
          </a:bodyPr>
          <a:lstStyle/>
          <a:p>
            <a:r>
              <a:rPr lang="zh-CN" altLang="en-US" sz="2000" dirty="0" smtClean="0"/>
              <a:t>是</a:t>
            </a:r>
            <a:endParaRPr lang="zh-CN" altLang="en-US" sz="2000" dirty="0"/>
          </a:p>
        </p:txBody>
      </p:sp>
      <p:sp>
        <p:nvSpPr>
          <p:cNvPr id="28" name="文本框 27"/>
          <p:cNvSpPr txBox="1"/>
          <p:nvPr/>
        </p:nvSpPr>
        <p:spPr>
          <a:xfrm>
            <a:off x="5267443" y="3019359"/>
            <a:ext cx="441146" cy="400110"/>
          </a:xfrm>
          <a:prstGeom prst="rect">
            <a:avLst/>
          </a:prstGeom>
          <a:noFill/>
        </p:spPr>
        <p:txBody>
          <a:bodyPr wrap="none" rtlCol="0">
            <a:spAutoFit/>
          </a:bodyPr>
          <a:lstStyle/>
          <a:p>
            <a:r>
              <a:rPr lang="zh-CN" altLang="en-US" sz="2000" dirty="0" smtClean="0"/>
              <a:t>否</a:t>
            </a:r>
            <a:endParaRPr lang="zh-CN" altLang="en-US" sz="2000" dirty="0"/>
          </a:p>
        </p:txBody>
      </p:sp>
    </p:spTree>
    <p:extLst>
      <p:ext uri="{BB962C8B-B14F-4D97-AF65-F5344CB8AC3E}">
        <p14:creationId xmlns:p14="http://schemas.microsoft.com/office/powerpoint/2010/main" val="808401327"/>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9.1.2</a:t>
            </a:r>
            <a:r>
              <a:rPr lang="zh-CN" altLang="en-US" sz="2400" b="1" dirty="0" smtClean="0">
                <a:solidFill>
                  <a:schemeClr val="bg1"/>
                </a:solidFill>
                <a:latin typeface="黑体" panose="02010609060101010101" pitchFamily="49" charset="-122"/>
                <a:ea typeface="黑体" panose="02010609060101010101" pitchFamily="49" charset="-122"/>
              </a:rPr>
              <a:t>、处理表单控件的值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408633" y="978806"/>
            <a:ext cx="2492990" cy="46166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、判断表单数据</a:t>
            </a:r>
            <a:endParaRPr lang="zh-CN" altLang="en-US" sz="2400" dirty="0">
              <a:latin typeface="黑体" panose="02010609060101010101" pitchFamily="49" charset="-122"/>
              <a:ea typeface="黑体" panose="02010609060101010101" pitchFamily="49" charset="-122"/>
            </a:endParaRPr>
          </a:p>
        </p:txBody>
      </p:sp>
      <p:sp>
        <p:nvSpPr>
          <p:cNvPr id="3" name="矩形 2"/>
          <p:cNvSpPr/>
          <p:nvPr/>
        </p:nvSpPr>
        <p:spPr bwMode="auto">
          <a:xfrm>
            <a:off x="408633" y="2135874"/>
            <a:ext cx="2150996" cy="559559"/>
          </a:xfrm>
          <a:prstGeom prst="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400" dirty="0" smtClean="0">
                <a:solidFill>
                  <a:schemeClr val="bg1"/>
                </a:solidFill>
                <a:latin typeface="黑体" panose="02010609060101010101" pitchFamily="49" charset="-122"/>
                <a:ea typeface="黑体" panose="02010609060101010101" pitchFamily="49" charset="-122"/>
              </a:rPr>
              <a:t>非按钮</a:t>
            </a:r>
            <a:endParaRPr kumimoji="0" lang="zh-CN" altLang="en-US" sz="24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
        <p:nvSpPr>
          <p:cNvPr id="5" name="菱形 4"/>
          <p:cNvSpPr/>
          <p:nvPr/>
        </p:nvSpPr>
        <p:spPr bwMode="auto">
          <a:xfrm>
            <a:off x="3804726" y="1965277"/>
            <a:ext cx="1705970" cy="900753"/>
          </a:xfrm>
          <a:prstGeom prst="diamond">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000" dirty="0" smtClean="0"/>
              <a:t>存在</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bwMode="auto">
          <a:xfrm>
            <a:off x="3412614" y="4074563"/>
            <a:ext cx="1245097" cy="51108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bg1"/>
                </a:solidFill>
                <a:effectLst/>
                <a:latin typeface="Arial" pitchFamily="34" charset="0"/>
                <a:ea typeface="宋体" pitchFamily="2" charset="-122"/>
              </a:rPr>
              <a:t>empty()</a:t>
            </a:r>
            <a:endParaRPr kumimoji="0" lang="zh-CN" altLang="en-US" sz="2400" b="0" i="0" u="none" strike="noStrike" cap="none" normalizeH="0" baseline="0" dirty="0" smtClean="0">
              <a:ln>
                <a:noFill/>
              </a:ln>
              <a:solidFill>
                <a:schemeClr val="bg1"/>
              </a:solidFill>
              <a:effectLst/>
              <a:latin typeface="Arial" pitchFamily="34" charset="0"/>
              <a:ea typeface="宋体" pitchFamily="2" charset="-122"/>
            </a:endParaRPr>
          </a:p>
        </p:txBody>
      </p:sp>
      <p:sp>
        <p:nvSpPr>
          <p:cNvPr id="7" name="矩形 6"/>
          <p:cNvSpPr/>
          <p:nvPr/>
        </p:nvSpPr>
        <p:spPr bwMode="auto">
          <a:xfrm>
            <a:off x="4657711" y="4074563"/>
            <a:ext cx="1156909" cy="511084"/>
          </a:xfrm>
          <a:prstGeom prst="rect">
            <a:avLst/>
          </a:prstGeom>
          <a:ln w="12700">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400" dirty="0" smtClean="0">
                <a:solidFill>
                  <a:srgbClr val="FF0000"/>
                </a:solidFill>
                <a:latin typeface="Arial" pitchFamily="34" charset="0"/>
                <a:ea typeface="宋体" pitchFamily="2" charset="-122"/>
              </a:rPr>
              <a:t>true</a:t>
            </a:r>
            <a:endParaRPr kumimoji="0" lang="zh-CN" altLang="en-US" sz="2400" b="0" i="0" u="none" strike="noStrike" cap="none" normalizeH="0" baseline="0" dirty="0" smtClean="0">
              <a:ln>
                <a:noFill/>
              </a:ln>
              <a:solidFill>
                <a:srgbClr val="FF0000"/>
              </a:solidFill>
              <a:effectLst/>
              <a:latin typeface="Arial" pitchFamily="34" charset="0"/>
              <a:ea typeface="宋体" pitchFamily="2" charset="-122"/>
            </a:endParaRPr>
          </a:p>
        </p:txBody>
      </p:sp>
      <p:cxnSp>
        <p:nvCxnSpPr>
          <p:cNvPr id="9" name="直接箭头连接符 8"/>
          <p:cNvCxnSpPr>
            <a:stCxn id="3" idx="3"/>
            <a:endCxn id="5" idx="1"/>
          </p:cNvCxnSpPr>
          <p:nvPr/>
        </p:nvCxnSpPr>
        <p:spPr bwMode="auto">
          <a:xfrm>
            <a:off x="2559629" y="2415654"/>
            <a:ext cx="1245097" cy="0"/>
          </a:xfrm>
          <a:prstGeom prst="straightConnector1">
            <a:avLst/>
          </a:prstGeom>
          <a:solidFill>
            <a:schemeClr val="accent1"/>
          </a:solidFill>
          <a:ln w="381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a:stCxn id="5" idx="3"/>
            <a:endCxn id="8" idx="1"/>
          </p:cNvCxnSpPr>
          <p:nvPr/>
        </p:nvCxnSpPr>
        <p:spPr bwMode="auto">
          <a:xfrm flipV="1">
            <a:off x="5510696" y="2413043"/>
            <a:ext cx="1393671" cy="2611"/>
          </a:xfrm>
          <a:prstGeom prst="straightConnector1">
            <a:avLst/>
          </a:prstGeom>
          <a:solidFill>
            <a:schemeClr val="accent1"/>
          </a:solidFill>
          <a:ln w="38100" cap="flat" cmpd="sng" algn="ctr">
            <a:solidFill>
              <a:srgbClr val="00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a:stCxn id="5" idx="2"/>
          </p:cNvCxnSpPr>
          <p:nvPr/>
        </p:nvCxnSpPr>
        <p:spPr bwMode="auto">
          <a:xfrm>
            <a:off x="4657711" y="2866030"/>
            <a:ext cx="0" cy="1208534"/>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本框 20"/>
          <p:cNvSpPr txBox="1"/>
          <p:nvPr/>
        </p:nvSpPr>
        <p:spPr>
          <a:xfrm>
            <a:off x="5510696" y="2047164"/>
            <a:ext cx="441146" cy="400110"/>
          </a:xfrm>
          <a:prstGeom prst="rect">
            <a:avLst/>
          </a:prstGeom>
          <a:noFill/>
        </p:spPr>
        <p:txBody>
          <a:bodyPr wrap="none" rtlCol="0">
            <a:spAutoFit/>
          </a:bodyPr>
          <a:lstStyle/>
          <a:p>
            <a:r>
              <a:rPr lang="zh-CN" altLang="en-US" sz="2000" dirty="0" smtClean="0"/>
              <a:t>是</a:t>
            </a:r>
            <a:endParaRPr lang="zh-CN" altLang="en-US" sz="2000" dirty="0"/>
          </a:p>
        </p:txBody>
      </p:sp>
      <p:sp>
        <p:nvSpPr>
          <p:cNvPr id="28" name="文本框 27"/>
          <p:cNvSpPr txBox="1"/>
          <p:nvPr/>
        </p:nvSpPr>
        <p:spPr>
          <a:xfrm>
            <a:off x="4729364" y="2860809"/>
            <a:ext cx="441146" cy="400110"/>
          </a:xfrm>
          <a:prstGeom prst="rect">
            <a:avLst/>
          </a:prstGeom>
          <a:noFill/>
        </p:spPr>
        <p:txBody>
          <a:bodyPr wrap="none" rtlCol="0">
            <a:spAutoFit/>
          </a:bodyPr>
          <a:lstStyle/>
          <a:p>
            <a:r>
              <a:rPr lang="zh-CN" altLang="en-US" sz="2000" dirty="0" smtClean="0"/>
              <a:t>否</a:t>
            </a:r>
            <a:endParaRPr lang="zh-CN" altLang="en-US" sz="2000" dirty="0"/>
          </a:p>
        </p:txBody>
      </p:sp>
      <p:sp>
        <p:nvSpPr>
          <p:cNvPr id="8" name="菱形 7"/>
          <p:cNvSpPr/>
          <p:nvPr/>
        </p:nvSpPr>
        <p:spPr bwMode="auto">
          <a:xfrm>
            <a:off x="6904367" y="1965277"/>
            <a:ext cx="2089507" cy="895532"/>
          </a:xfrm>
          <a:prstGeom prst="diamond">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smtClean="0"/>
              <a:t>value=“”</a:t>
            </a:r>
            <a:endParaRPr lang="zh-CN" altLang="en-US" sz="2000" dirty="0"/>
          </a:p>
        </p:txBody>
      </p:sp>
      <p:sp>
        <p:nvSpPr>
          <p:cNvPr id="26" name="矩形 25"/>
          <p:cNvSpPr/>
          <p:nvPr/>
        </p:nvSpPr>
        <p:spPr bwMode="auto">
          <a:xfrm>
            <a:off x="9300972" y="4074564"/>
            <a:ext cx="1245097" cy="51108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bg1"/>
                </a:solidFill>
                <a:effectLst/>
                <a:latin typeface="Arial" pitchFamily="34" charset="0"/>
                <a:ea typeface="宋体" pitchFamily="2" charset="-122"/>
              </a:rPr>
              <a:t>empty()</a:t>
            </a:r>
            <a:endParaRPr kumimoji="0" lang="zh-CN" altLang="en-US" sz="2400" b="0" i="0" u="none" strike="noStrike" cap="none" normalizeH="0" baseline="0" dirty="0" smtClean="0">
              <a:ln>
                <a:noFill/>
              </a:ln>
              <a:solidFill>
                <a:schemeClr val="bg1"/>
              </a:solidFill>
              <a:effectLst/>
              <a:latin typeface="Arial" pitchFamily="34" charset="0"/>
              <a:ea typeface="宋体" pitchFamily="2" charset="-122"/>
            </a:endParaRPr>
          </a:p>
        </p:txBody>
      </p:sp>
      <p:sp>
        <p:nvSpPr>
          <p:cNvPr id="27" name="矩形 26"/>
          <p:cNvSpPr/>
          <p:nvPr/>
        </p:nvSpPr>
        <p:spPr bwMode="auto">
          <a:xfrm>
            <a:off x="10546069" y="4074564"/>
            <a:ext cx="1156909" cy="511084"/>
          </a:xfrm>
          <a:prstGeom prst="rect">
            <a:avLst/>
          </a:prstGeom>
          <a:ln w="12700">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rgbClr val="009900"/>
                </a:solidFill>
                <a:effectLst/>
                <a:latin typeface="Arial" pitchFamily="34" charset="0"/>
                <a:ea typeface="宋体" pitchFamily="2" charset="-122"/>
              </a:rPr>
              <a:t>false</a:t>
            </a:r>
            <a:endParaRPr kumimoji="0" lang="zh-CN" altLang="en-US" sz="2400" b="0" i="0" u="none" strike="noStrike" cap="none" normalizeH="0" baseline="0" dirty="0" smtClean="0">
              <a:ln>
                <a:noFill/>
              </a:ln>
              <a:solidFill>
                <a:srgbClr val="009900"/>
              </a:solidFill>
              <a:effectLst/>
              <a:latin typeface="Arial" pitchFamily="34" charset="0"/>
              <a:ea typeface="宋体" pitchFamily="2" charset="-122"/>
            </a:endParaRPr>
          </a:p>
        </p:txBody>
      </p:sp>
      <p:cxnSp>
        <p:nvCxnSpPr>
          <p:cNvPr id="20" name="肘形连接符 19"/>
          <p:cNvCxnSpPr>
            <a:stCxn id="8" idx="2"/>
            <a:endCxn id="7" idx="3"/>
          </p:cNvCxnSpPr>
          <p:nvPr/>
        </p:nvCxnSpPr>
        <p:spPr bwMode="auto">
          <a:xfrm rot="5400000">
            <a:off x="6147223" y="2528207"/>
            <a:ext cx="1469296" cy="2134501"/>
          </a:xfrm>
          <a:prstGeom prst="bentConnector2">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肘形连接符 22"/>
          <p:cNvCxnSpPr>
            <a:stCxn id="8" idx="3"/>
          </p:cNvCxnSpPr>
          <p:nvPr/>
        </p:nvCxnSpPr>
        <p:spPr bwMode="auto">
          <a:xfrm>
            <a:off x="8993874" y="2413043"/>
            <a:ext cx="1552195" cy="1710890"/>
          </a:xfrm>
          <a:prstGeom prst="bentConnector2">
            <a:avLst/>
          </a:prstGeom>
          <a:solidFill>
            <a:schemeClr val="accent1"/>
          </a:solidFill>
          <a:ln w="38100" cap="flat" cmpd="sng" algn="ctr">
            <a:solidFill>
              <a:srgbClr val="00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文本框 32"/>
          <p:cNvSpPr txBox="1"/>
          <p:nvPr/>
        </p:nvSpPr>
        <p:spPr>
          <a:xfrm>
            <a:off x="7963328" y="2860809"/>
            <a:ext cx="441146" cy="400110"/>
          </a:xfrm>
          <a:prstGeom prst="rect">
            <a:avLst/>
          </a:prstGeom>
          <a:noFill/>
        </p:spPr>
        <p:txBody>
          <a:bodyPr wrap="none" rtlCol="0">
            <a:spAutoFit/>
          </a:bodyPr>
          <a:lstStyle/>
          <a:p>
            <a:r>
              <a:rPr lang="zh-CN" altLang="en-US" sz="2000" dirty="0" smtClean="0"/>
              <a:t>是</a:t>
            </a:r>
            <a:endParaRPr lang="zh-CN" altLang="en-US" sz="2000" dirty="0"/>
          </a:p>
        </p:txBody>
      </p:sp>
      <p:sp>
        <p:nvSpPr>
          <p:cNvPr id="39" name="文本框 38"/>
          <p:cNvSpPr txBox="1"/>
          <p:nvPr/>
        </p:nvSpPr>
        <p:spPr>
          <a:xfrm>
            <a:off x="8993874" y="2019325"/>
            <a:ext cx="441146" cy="400110"/>
          </a:xfrm>
          <a:prstGeom prst="rect">
            <a:avLst/>
          </a:prstGeom>
          <a:noFill/>
        </p:spPr>
        <p:txBody>
          <a:bodyPr wrap="none" rtlCol="0">
            <a:spAutoFit/>
          </a:bodyPr>
          <a:lstStyle/>
          <a:p>
            <a:r>
              <a:rPr lang="zh-CN" altLang="en-US" sz="2000" dirty="0" smtClean="0"/>
              <a:t>否</a:t>
            </a:r>
            <a:endParaRPr lang="zh-CN" altLang="en-US" sz="2000" dirty="0"/>
          </a:p>
        </p:txBody>
      </p:sp>
    </p:spTree>
    <p:extLst>
      <p:ext uri="{BB962C8B-B14F-4D97-AF65-F5344CB8AC3E}">
        <p14:creationId xmlns:p14="http://schemas.microsoft.com/office/powerpoint/2010/main" val="94376034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矩形 33"/>
          <p:cNvSpPr>
            <a:spLocks noChangeArrowheads="1"/>
          </p:cNvSpPr>
          <p:nvPr/>
        </p:nvSpPr>
        <p:spPr bwMode="auto">
          <a:xfrm>
            <a:off x="408632" y="1618440"/>
            <a:ext cx="1113900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400" dirty="0">
                <a:latin typeface="宋体" panose="02010600030101010101" pitchFamily="2" charset="-122"/>
              </a:rPr>
              <a:t>用户通过表单所提交的数据内容，是无法预计的，如果对这些用户数据不作检查就直接使用，对</a:t>
            </a:r>
            <a:r>
              <a:rPr lang="en-US" altLang="zh-CN" sz="2400" dirty="0">
                <a:latin typeface="宋体" panose="02010600030101010101" pitchFamily="2" charset="-122"/>
              </a:rPr>
              <a:t>WEB</a:t>
            </a:r>
            <a:r>
              <a:rPr lang="zh-CN" altLang="en-US" sz="2400" dirty="0">
                <a:latin typeface="宋体" panose="02010600030101010101" pitchFamily="2" charset="-122"/>
              </a:rPr>
              <a:t>系统可能会造成安全威胁，或者对页面会造成外观上的破坏</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algn="just">
              <a:lnSpc>
                <a:spcPct val="150000"/>
              </a:lnSpc>
            </a:pPr>
            <a:r>
              <a:rPr lang="zh-CN" altLang="zh-CN" sz="2400" dirty="0">
                <a:latin typeface="宋体" panose="02010600030101010101" pitchFamily="2" charset="-122"/>
              </a:rPr>
              <a:t>如果用户输入的内容是一些危险指令或带有安全威胁的脚本程序的话，那就更加危险。因此，对用户提交的数据，系统必须要事先进行一些过滤处理，去除可能存在的一些敏感字符，确保数据不会对系统造成负面影响</a:t>
            </a:r>
            <a:r>
              <a:rPr lang="zh-CN" altLang="zh-CN" sz="2400" dirty="0" smtClean="0">
                <a:latin typeface="宋体" panose="02010600030101010101" pitchFamily="2" charset="-122"/>
              </a:rPr>
              <a:t>。</a:t>
            </a:r>
          </a:p>
          <a:p>
            <a:pPr algn="just">
              <a:lnSpc>
                <a:spcPct val="150000"/>
              </a:lnSpc>
            </a:pPr>
            <a:r>
              <a:rPr lang="zh-CN" altLang="zh-CN" sz="2400" dirty="0" smtClean="0">
                <a:latin typeface="宋体" panose="02010600030101010101" pitchFamily="2" charset="-122"/>
              </a:rPr>
              <a:t>对表单提交到服务器的数据进行过滤，主要是</a:t>
            </a:r>
            <a:r>
              <a:rPr lang="zh-CN" altLang="zh-CN" sz="2400" dirty="0" smtClean="0">
                <a:solidFill>
                  <a:srgbClr val="FF0000"/>
                </a:solidFill>
                <a:latin typeface="宋体" panose="02010600030101010101" pitchFamily="2" charset="-122"/>
              </a:rPr>
              <a:t>针对</a:t>
            </a:r>
            <a:r>
              <a:rPr lang="en-US" altLang="zh-CN" sz="2400" dirty="0" smtClean="0">
                <a:solidFill>
                  <a:srgbClr val="FF0000"/>
                </a:solidFill>
                <a:latin typeface="宋体" panose="02010600030101010101" pitchFamily="2" charset="-122"/>
              </a:rPr>
              <a:t>HTML</a:t>
            </a:r>
            <a:r>
              <a:rPr lang="zh-CN" altLang="zh-CN" sz="2400" dirty="0" smtClean="0">
                <a:solidFill>
                  <a:srgbClr val="FF0000"/>
                </a:solidFill>
                <a:latin typeface="宋体" panose="02010600030101010101" pitchFamily="2" charset="-122"/>
              </a:rPr>
              <a:t>标签符</a:t>
            </a:r>
            <a:r>
              <a:rPr lang="zh-CN" altLang="zh-CN" sz="2400" dirty="0" smtClean="0">
                <a:latin typeface="宋体" panose="02010600030101010101" pitchFamily="2" charset="-122"/>
              </a:rPr>
              <a:t>以及</a:t>
            </a:r>
            <a:r>
              <a:rPr lang="zh-CN" altLang="zh-CN" sz="2400" dirty="0" smtClean="0">
                <a:solidFill>
                  <a:srgbClr val="FF0000"/>
                </a:solidFill>
                <a:latin typeface="宋体" panose="02010600030101010101" pitchFamily="2" charset="-122"/>
              </a:rPr>
              <a:t>可能导致安全危胁的字符</a:t>
            </a:r>
            <a:r>
              <a:rPr lang="zh-CN" altLang="zh-CN" sz="2400" dirty="0" smtClean="0">
                <a:latin typeface="宋体" panose="02010600030101010101" pitchFamily="2" charset="-122"/>
              </a:rPr>
              <a:t>进行，利用</a:t>
            </a:r>
            <a:r>
              <a:rPr lang="en-US" altLang="zh-CN" sz="2400" dirty="0" smtClean="0">
                <a:latin typeface="宋体" panose="02010600030101010101" pitchFamily="2" charset="-122"/>
              </a:rPr>
              <a:t>PHP</a:t>
            </a:r>
            <a:r>
              <a:rPr lang="zh-CN" altLang="zh-CN" sz="2400" dirty="0" smtClean="0">
                <a:latin typeface="宋体" panose="02010600030101010101" pitchFamily="2" charset="-122"/>
              </a:rPr>
              <a:t>提供的一些函数完成。</a:t>
            </a:r>
            <a:endParaRPr lang="zh-CN" altLang="en-US" sz="2400" dirty="0">
              <a:latin typeface="宋体" panose="02010600030101010101" pitchFamily="2" charset="-122"/>
            </a:endParaRP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9.1.2</a:t>
            </a:r>
            <a:r>
              <a:rPr lang="zh-CN" altLang="en-US" sz="2400" b="1" dirty="0" smtClean="0">
                <a:solidFill>
                  <a:schemeClr val="bg1"/>
                </a:solidFill>
                <a:latin typeface="黑体" panose="02010609060101010101" pitchFamily="49" charset="-122"/>
                <a:ea typeface="黑体" panose="02010609060101010101" pitchFamily="49" charset="-122"/>
              </a:rPr>
              <a:t>、处理表单控件的值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408633" y="978806"/>
            <a:ext cx="2492990" cy="46166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、过滤表单数据</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7214045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矩形 33"/>
          <p:cNvSpPr>
            <a:spLocks noChangeArrowheads="1"/>
          </p:cNvSpPr>
          <p:nvPr/>
        </p:nvSpPr>
        <p:spPr bwMode="auto">
          <a:xfrm>
            <a:off x="408632" y="1618440"/>
            <a:ext cx="1113900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400" dirty="0">
                <a:latin typeface="宋体" panose="02010600030101010101" pitchFamily="2" charset="-122"/>
              </a:rPr>
              <a:t>nl2br()</a:t>
            </a:r>
            <a:r>
              <a:rPr lang="zh-CN" altLang="en-US" sz="2400" dirty="0">
                <a:latin typeface="宋体" panose="02010600030101010101" pitchFamily="2" charset="-122"/>
              </a:rPr>
              <a:t>函数的作用是将字符串中的“</a:t>
            </a:r>
            <a:r>
              <a:rPr lang="en-US" altLang="zh-CN" sz="2400" dirty="0">
                <a:latin typeface="宋体" panose="02010600030101010101" pitchFamily="2" charset="-122"/>
              </a:rPr>
              <a:t>\n”</a:t>
            </a:r>
            <a:r>
              <a:rPr lang="zh-CN" altLang="en-US" sz="2400" dirty="0">
                <a:latin typeface="宋体" panose="02010600030101010101" pitchFamily="2" charset="-122"/>
              </a:rPr>
              <a:t>（换行符）换成</a:t>
            </a:r>
            <a:r>
              <a:rPr lang="en-US" altLang="zh-CN" sz="2400" dirty="0">
                <a:latin typeface="宋体" panose="02010600030101010101" pitchFamily="2" charset="-122"/>
              </a:rPr>
              <a:t>HTML</a:t>
            </a:r>
            <a:r>
              <a:rPr lang="zh-CN" altLang="en-US" sz="2400" dirty="0">
                <a:latin typeface="宋体" panose="02010600030101010101" pitchFamily="2" charset="-122"/>
              </a:rPr>
              <a:t>中的“</a:t>
            </a:r>
            <a:r>
              <a:rPr lang="en-US" altLang="zh-CN" sz="2400" dirty="0">
                <a:latin typeface="宋体" panose="02010600030101010101" pitchFamily="2" charset="-122"/>
              </a:rPr>
              <a:t>&lt;</a:t>
            </a:r>
            <a:r>
              <a:rPr lang="en-US" altLang="zh-CN" sz="2400" dirty="0" err="1">
                <a:latin typeface="宋体" panose="02010600030101010101" pitchFamily="2" charset="-122"/>
              </a:rPr>
              <a:t>br</a:t>
            </a:r>
            <a:r>
              <a:rPr lang="en-US" altLang="zh-CN" sz="2400" dirty="0">
                <a:latin typeface="宋体" panose="02010600030101010101" pitchFamily="2" charset="-122"/>
              </a:rPr>
              <a:t>&gt;”</a:t>
            </a:r>
            <a:r>
              <a:rPr lang="zh-CN" altLang="en-US" sz="2400" dirty="0">
                <a:latin typeface="宋体" panose="02010600030101010101" pitchFamily="2" charset="-122"/>
              </a:rPr>
              <a:t>符，以达到在网页中换行的效果</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algn="just" eaLnBrk="1" hangingPunct="1">
              <a:lnSpc>
                <a:spcPct val="150000"/>
              </a:lnSpc>
            </a:pPr>
            <a:r>
              <a:rPr lang="zh-CN" altLang="en-US" sz="2400" dirty="0" smtClean="0">
                <a:latin typeface="宋体" panose="02010600030101010101" pitchFamily="2" charset="-122"/>
              </a:rPr>
              <a:t>语法格式：</a:t>
            </a:r>
            <a:r>
              <a:rPr lang="en-US" altLang="zh-CN" sz="2400" dirty="0" smtClean="0">
                <a:solidFill>
                  <a:srgbClr val="FF0000"/>
                </a:solidFill>
                <a:latin typeface="+mn-lt"/>
              </a:rPr>
              <a:t>nl2br($</a:t>
            </a:r>
            <a:r>
              <a:rPr lang="en-US" altLang="zh-CN" sz="2400" dirty="0" err="1" smtClean="0">
                <a:solidFill>
                  <a:srgbClr val="FF0000"/>
                </a:solidFill>
                <a:latin typeface="+mn-lt"/>
              </a:rPr>
              <a:t>str</a:t>
            </a:r>
            <a:r>
              <a:rPr lang="en-US" altLang="zh-CN" sz="2400" dirty="0" smtClean="0">
                <a:solidFill>
                  <a:srgbClr val="FF0000"/>
                </a:solidFill>
                <a:latin typeface="+mn-lt"/>
              </a:rPr>
              <a:t>)                  </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具体见教材例</a:t>
            </a:r>
            <a:r>
              <a:rPr lang="en-US" altLang="zh-CN" sz="2400" dirty="0" smtClean="0">
                <a:latin typeface="楷体" panose="02010609060101010101" pitchFamily="49" charset="-122"/>
                <a:ea typeface="楷体" panose="02010609060101010101" pitchFamily="49" charset="-122"/>
              </a:rPr>
              <a:t>9-6</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9.1.2</a:t>
            </a:r>
            <a:r>
              <a:rPr lang="zh-CN" altLang="en-US" sz="2400" b="1" dirty="0" smtClean="0">
                <a:solidFill>
                  <a:schemeClr val="bg1"/>
                </a:solidFill>
                <a:latin typeface="黑体" panose="02010609060101010101" pitchFamily="49" charset="-122"/>
                <a:ea typeface="黑体" panose="02010609060101010101" pitchFamily="49" charset="-122"/>
              </a:rPr>
              <a:t>、处理表单控件的值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408632" y="1109639"/>
            <a:ext cx="1877437" cy="461665"/>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altLang="zh-CN" sz="2400" dirty="0">
                <a:latin typeface="黑体" panose="02010609060101010101" pitchFamily="49" charset="-122"/>
                <a:ea typeface="黑体" panose="02010609060101010101" pitchFamily="49" charset="-122"/>
              </a:rPr>
              <a:t>nl2br()</a:t>
            </a:r>
            <a:r>
              <a:rPr lang="zh-CN" altLang="en-US" sz="2400" dirty="0">
                <a:latin typeface="黑体" panose="02010609060101010101" pitchFamily="49" charset="-122"/>
                <a:ea typeface="黑体" panose="02010609060101010101" pitchFamily="49" charset="-122"/>
              </a:rPr>
              <a:t>函数</a:t>
            </a:r>
          </a:p>
        </p:txBody>
      </p:sp>
      <p:sp>
        <p:nvSpPr>
          <p:cNvPr id="9" name="矩形 8"/>
          <p:cNvSpPr/>
          <p:nvPr/>
        </p:nvSpPr>
        <p:spPr>
          <a:xfrm>
            <a:off x="408632" y="3697533"/>
            <a:ext cx="2646878" cy="461665"/>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altLang="zh-CN" sz="2400" dirty="0" err="1">
                <a:latin typeface="黑体" panose="02010609060101010101" pitchFamily="49" charset="-122"/>
                <a:ea typeface="黑体" panose="02010609060101010101" pitchFamily="49" charset="-122"/>
              </a:rPr>
              <a:t>strip_tags</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函数</a:t>
            </a:r>
          </a:p>
        </p:txBody>
      </p:sp>
      <p:sp>
        <p:nvSpPr>
          <p:cNvPr id="10" name="矩形 33"/>
          <p:cNvSpPr>
            <a:spLocks noChangeArrowheads="1"/>
          </p:cNvSpPr>
          <p:nvPr/>
        </p:nvSpPr>
        <p:spPr bwMode="auto">
          <a:xfrm>
            <a:off x="408632" y="4159198"/>
            <a:ext cx="1113900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400" dirty="0" err="1">
                <a:latin typeface="宋体" panose="02010600030101010101" pitchFamily="2" charset="-122"/>
              </a:rPr>
              <a:t>strip_tags</a:t>
            </a:r>
            <a:r>
              <a:rPr lang="en-US" altLang="zh-CN" sz="2400" dirty="0">
                <a:latin typeface="宋体" panose="02010600030101010101" pitchFamily="2" charset="-122"/>
              </a:rPr>
              <a:t>()</a:t>
            </a:r>
            <a:r>
              <a:rPr lang="zh-CN" altLang="en-US" sz="2400" dirty="0">
                <a:latin typeface="宋体" panose="02010600030101010101" pitchFamily="2" charset="-122"/>
              </a:rPr>
              <a:t>函数的作用是去掉“</a:t>
            </a:r>
            <a:r>
              <a:rPr lang="en-US" altLang="zh-CN" sz="2400" dirty="0">
                <a:latin typeface="宋体" panose="02010600030101010101" pitchFamily="2" charset="-122"/>
              </a:rPr>
              <a:t>&lt;&gt;”</a:t>
            </a:r>
            <a:r>
              <a:rPr lang="zh-CN" altLang="en-US" sz="2400" dirty="0">
                <a:latin typeface="宋体" panose="02010600030101010101" pitchFamily="2" charset="-122"/>
              </a:rPr>
              <a:t>标签，由于</a:t>
            </a:r>
            <a:r>
              <a:rPr lang="en-US" altLang="zh-CN" sz="2400" dirty="0">
                <a:latin typeface="宋体" panose="02010600030101010101" pitchFamily="2" charset="-122"/>
              </a:rPr>
              <a:t>HTML</a:t>
            </a:r>
            <a:r>
              <a:rPr lang="zh-CN" altLang="en-US" sz="2400" dirty="0">
                <a:latin typeface="宋体" panose="02010600030101010101" pitchFamily="2" charset="-122"/>
              </a:rPr>
              <a:t>标签都写在“</a:t>
            </a:r>
            <a:r>
              <a:rPr lang="en-US" altLang="zh-CN" sz="2400" dirty="0">
                <a:latin typeface="宋体" panose="02010600030101010101" pitchFamily="2" charset="-122"/>
              </a:rPr>
              <a:t>&lt;&gt;”</a:t>
            </a:r>
            <a:r>
              <a:rPr lang="zh-CN" altLang="en-US" sz="2400" dirty="0">
                <a:latin typeface="宋体" panose="02010600030101010101" pitchFamily="2" charset="-122"/>
              </a:rPr>
              <a:t>中，因此，利用这些函数，可以使表单数据中的</a:t>
            </a:r>
            <a:r>
              <a:rPr lang="en-US" altLang="zh-CN" sz="2400" dirty="0">
                <a:latin typeface="宋体" panose="02010600030101010101" pitchFamily="2" charset="-122"/>
              </a:rPr>
              <a:t>HTML</a:t>
            </a:r>
            <a:r>
              <a:rPr lang="zh-CN" altLang="en-US" sz="2400" dirty="0">
                <a:latin typeface="宋体" panose="02010600030101010101" pitchFamily="2" charset="-122"/>
              </a:rPr>
              <a:t>标签失效</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algn="just" eaLnBrk="1" hangingPunct="1">
              <a:lnSpc>
                <a:spcPct val="150000"/>
              </a:lnSpc>
            </a:pPr>
            <a:r>
              <a:rPr lang="zh-CN" altLang="en-US" sz="2400" dirty="0" smtClean="0">
                <a:latin typeface="宋体" panose="02010600030101010101" pitchFamily="2" charset="-122"/>
              </a:rPr>
              <a:t>语法格式：</a:t>
            </a:r>
            <a:r>
              <a:rPr lang="en-US" altLang="zh-CN" sz="2400" dirty="0" err="1" smtClean="0">
                <a:solidFill>
                  <a:srgbClr val="FF0000"/>
                </a:solidFill>
                <a:latin typeface="+mn-lt"/>
              </a:rPr>
              <a:t>strip_tags</a:t>
            </a:r>
            <a:r>
              <a:rPr lang="en-US" altLang="zh-CN" sz="2400" dirty="0" smtClean="0">
                <a:solidFill>
                  <a:srgbClr val="FF0000"/>
                </a:solidFill>
                <a:latin typeface="+mn-lt"/>
              </a:rPr>
              <a:t>($</a:t>
            </a:r>
            <a:r>
              <a:rPr lang="en-US" altLang="zh-CN" sz="2400" dirty="0" err="1" smtClean="0">
                <a:solidFill>
                  <a:srgbClr val="FF0000"/>
                </a:solidFill>
                <a:latin typeface="+mn-lt"/>
              </a:rPr>
              <a:t>str</a:t>
            </a:r>
            <a:r>
              <a:rPr lang="en-US" altLang="zh-CN" sz="2400" dirty="0" smtClean="0">
                <a:solidFill>
                  <a:srgbClr val="FF0000"/>
                </a:solidFill>
                <a:latin typeface="+mn-lt"/>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具体见教材例</a:t>
            </a:r>
            <a:r>
              <a:rPr lang="en-US" altLang="zh-CN" sz="2400" dirty="0">
                <a:latin typeface="楷体" panose="02010609060101010101" pitchFamily="49" charset="-122"/>
                <a:ea typeface="楷体" panose="02010609060101010101" pitchFamily="49" charset="-122"/>
              </a:rPr>
              <a:t>9-7</a:t>
            </a:r>
            <a:r>
              <a:rPr lang="zh-CN" altLang="en-US" sz="2400" dirty="0">
                <a:latin typeface="楷体" panose="02010609060101010101" pitchFamily="49" charset="-122"/>
                <a:ea typeface="楷体" panose="02010609060101010101" pitchFamily="49" charset="-122"/>
              </a:rPr>
              <a:t>）</a:t>
            </a:r>
            <a:endParaRPr lang="zh-CN" altLang="en-US" sz="2400" dirty="0">
              <a:solidFill>
                <a:srgbClr val="FF0000"/>
              </a:solidFill>
              <a:latin typeface="+mn-lt"/>
            </a:endParaRPr>
          </a:p>
        </p:txBody>
      </p:sp>
    </p:spTree>
    <p:extLst>
      <p:ext uri="{BB962C8B-B14F-4D97-AF65-F5344CB8AC3E}">
        <p14:creationId xmlns:p14="http://schemas.microsoft.com/office/powerpoint/2010/main" val="1598386576"/>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矩形 33"/>
          <p:cNvSpPr>
            <a:spLocks noChangeArrowheads="1"/>
          </p:cNvSpPr>
          <p:nvPr/>
        </p:nvSpPr>
        <p:spPr bwMode="auto">
          <a:xfrm>
            <a:off x="408633" y="1618439"/>
            <a:ext cx="568736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400" dirty="0">
                <a:latin typeface="宋体" panose="02010600030101010101" pitchFamily="2" charset="-122"/>
              </a:rPr>
              <a:t>字符串中的一些函数，也可实现对表单数据的过滤处理。例如</a:t>
            </a:r>
            <a:r>
              <a:rPr lang="en-US" altLang="zh-CN" sz="2400" dirty="0" err="1">
                <a:latin typeface="宋体" panose="02010600030101010101" pitchFamily="2" charset="-122"/>
              </a:rPr>
              <a:t>tirm</a:t>
            </a:r>
            <a:r>
              <a:rPr lang="en-US" altLang="zh-CN" sz="2400" dirty="0">
                <a:latin typeface="宋体" panose="02010600030101010101" pitchFamily="2" charset="-122"/>
              </a:rPr>
              <a:t>()</a:t>
            </a:r>
            <a:r>
              <a:rPr lang="zh-CN" altLang="en-US" sz="2400" dirty="0">
                <a:latin typeface="宋体" panose="02010600030101010101" pitchFamily="2" charset="-122"/>
              </a:rPr>
              <a:t>函数过滤数据中的空格，</a:t>
            </a:r>
            <a:r>
              <a:rPr lang="en-US" altLang="zh-CN" sz="2400" dirty="0" err="1">
                <a:latin typeface="宋体" panose="02010600030101010101" pitchFamily="2" charset="-122"/>
              </a:rPr>
              <a:t>str_replace</a:t>
            </a:r>
            <a:r>
              <a:rPr lang="en-US" altLang="zh-CN" sz="2400" dirty="0">
                <a:latin typeface="宋体" panose="02010600030101010101" pitchFamily="2" charset="-122"/>
              </a:rPr>
              <a:t>()</a:t>
            </a:r>
            <a:r>
              <a:rPr lang="zh-CN" altLang="en-US" sz="2400" dirty="0">
                <a:latin typeface="宋体" panose="02010600030101010101" pitchFamily="2" charset="-122"/>
              </a:rPr>
              <a:t>函数替换一些敏感字符等等。可根据开发的实际需要，综合利用这些函数，自定义一个过滤函数，可既保证数据格式的正确性，也保证数据的安全性。</a:t>
            </a:r>
            <a:endParaRPr lang="zh-CN" altLang="en-US" sz="2400" dirty="0">
              <a:latin typeface="楷体" panose="02010609060101010101" pitchFamily="49" charset="-122"/>
              <a:ea typeface="楷体" panose="02010609060101010101" pitchFamily="49" charset="-122"/>
            </a:endParaRP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9.1.2</a:t>
            </a:r>
            <a:r>
              <a:rPr lang="zh-CN" altLang="en-US" sz="2400" b="1" dirty="0" smtClean="0">
                <a:solidFill>
                  <a:schemeClr val="bg1"/>
                </a:solidFill>
                <a:latin typeface="黑体" panose="02010609060101010101" pitchFamily="49" charset="-122"/>
                <a:ea typeface="黑体" panose="02010609060101010101" pitchFamily="49" charset="-122"/>
              </a:rPr>
              <a:t>、处理表单控件的值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408632" y="929463"/>
            <a:ext cx="2339102" cy="461665"/>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zh-CN" altLang="en-US" sz="2400" dirty="0">
                <a:latin typeface="黑体" panose="02010609060101010101" pitchFamily="49" charset="-122"/>
                <a:ea typeface="黑体" panose="02010609060101010101" pitchFamily="49" charset="-122"/>
              </a:rPr>
              <a:t>自定义过滤函数</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746" y="1052620"/>
            <a:ext cx="3234914" cy="5450535"/>
          </a:xfrm>
          <a:prstGeom prst="rect">
            <a:avLst/>
          </a:prstGeom>
        </p:spPr>
      </p:pic>
    </p:spTree>
    <p:extLst>
      <p:ext uri="{BB962C8B-B14F-4D97-AF65-F5344CB8AC3E}">
        <p14:creationId xmlns:p14="http://schemas.microsoft.com/office/powerpoint/2010/main" val="853564386"/>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9.1.1</a:t>
            </a:r>
            <a:r>
              <a:rPr lang="zh-CN" altLang="en-US" sz="2400" b="1" dirty="0" smtClean="0">
                <a:solidFill>
                  <a:schemeClr val="bg1"/>
                </a:solidFill>
                <a:latin typeface="黑体" panose="02010609060101010101" pitchFamily="49" charset="-122"/>
                <a:ea typeface="黑体" panose="02010609060101010101" pitchFamily="49" charset="-122"/>
              </a:rPr>
              <a:t>、获取表单控件的值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9" name="圆角矩形 6"/>
          <p:cNvSpPr>
            <a:spLocks noChangeArrowheads="1"/>
          </p:cNvSpPr>
          <p:nvPr/>
        </p:nvSpPr>
        <p:spPr bwMode="auto">
          <a:xfrm>
            <a:off x="435333" y="1451931"/>
            <a:ext cx="11112305" cy="5169967"/>
          </a:xfrm>
          <a:prstGeom prst="roundRect">
            <a:avLst>
              <a:gd name="adj" fmla="val 3139"/>
            </a:avLst>
          </a:prstGeom>
          <a:solidFill>
            <a:srgbClr val="1E3A1A"/>
          </a:solidFill>
          <a:ln w="12700">
            <a:solidFill>
              <a:srgbClr val="0E8146"/>
            </a:solidFill>
            <a:bevel/>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endParaRPr>
          </a:p>
        </p:txBody>
      </p:sp>
      <p:sp>
        <p:nvSpPr>
          <p:cNvPr id="10" name="矩形 9"/>
          <p:cNvSpPr/>
          <p:nvPr/>
        </p:nvSpPr>
        <p:spPr>
          <a:xfrm>
            <a:off x="646214" y="1600920"/>
            <a:ext cx="9821621" cy="5119350"/>
          </a:xfrm>
          <a:prstGeom prst="rect">
            <a:avLst/>
          </a:prstGeom>
        </p:spPr>
        <p:txBody>
          <a:bodyPr wrap="square">
            <a:spAutoFit/>
          </a:bodyPr>
          <a:lstStyle/>
          <a:p>
            <a:pPr>
              <a:lnSpc>
                <a:spcPts val="2800"/>
              </a:lnSpc>
              <a:spcAft>
                <a:spcPts val="0"/>
              </a:spcAft>
            </a:pPr>
            <a:r>
              <a:rPr lang="en-US" altLang="zh-CN" sz="2000" spc="300" dirty="0" smtClean="0">
                <a:solidFill>
                  <a:schemeClr val="bg1"/>
                </a:solidFill>
                <a:cs typeface="Courier New" panose="02070309020205020404" pitchFamily="49" charset="0"/>
              </a:rPr>
              <a:t>【</a:t>
            </a:r>
            <a:r>
              <a:rPr lang="zh-CN" altLang="en-US" sz="2000" spc="300" dirty="0" smtClean="0">
                <a:solidFill>
                  <a:schemeClr val="bg1"/>
                </a:solidFill>
                <a:cs typeface="Courier New" panose="02070309020205020404" pitchFamily="49" charset="0"/>
              </a:rPr>
              <a:t>例</a:t>
            </a:r>
            <a:r>
              <a:rPr lang="en-US" altLang="zh-CN" sz="2000" spc="300" dirty="0" smtClean="0">
                <a:solidFill>
                  <a:schemeClr val="bg1"/>
                </a:solidFill>
                <a:cs typeface="Courier New" panose="02070309020205020404" pitchFamily="49" charset="0"/>
              </a:rPr>
              <a:t>9-8】</a:t>
            </a:r>
            <a:r>
              <a:rPr lang="zh-CN" altLang="en-US" sz="2000" spc="300" dirty="0" smtClean="0">
                <a:solidFill>
                  <a:schemeClr val="bg1"/>
                </a:solidFill>
                <a:cs typeface="Courier New" panose="02070309020205020404" pitchFamily="49" charset="0"/>
              </a:rPr>
              <a:t>自定义</a:t>
            </a:r>
            <a:r>
              <a:rPr lang="zh-CN" altLang="en-US" sz="2000" spc="300" dirty="0">
                <a:solidFill>
                  <a:schemeClr val="bg1"/>
                </a:solidFill>
                <a:cs typeface="Courier New" panose="02070309020205020404" pitchFamily="49" charset="0"/>
              </a:rPr>
              <a:t>过滤函数</a:t>
            </a:r>
          </a:p>
          <a:p>
            <a:pPr>
              <a:lnSpc>
                <a:spcPts val="2800"/>
              </a:lnSpc>
              <a:spcAft>
                <a:spcPts val="0"/>
              </a:spcAft>
            </a:pPr>
            <a:r>
              <a:rPr lang="en-US" altLang="zh-CN" sz="2000" spc="300" dirty="0" smtClean="0">
                <a:solidFill>
                  <a:srgbClr val="FF0000"/>
                </a:solidFill>
                <a:cs typeface="Courier New" panose="02070309020205020404" pitchFamily="49" charset="0"/>
              </a:rPr>
              <a:t>&lt;?</a:t>
            </a:r>
            <a:r>
              <a:rPr lang="en-US" altLang="zh-CN" sz="2000" spc="300" dirty="0" err="1" smtClean="0">
                <a:solidFill>
                  <a:srgbClr val="FF0000"/>
                </a:solidFill>
                <a:cs typeface="Courier New" panose="02070309020205020404" pitchFamily="49" charset="0"/>
              </a:rPr>
              <a:t>php</a:t>
            </a:r>
            <a:r>
              <a:rPr lang="en-US" altLang="zh-CN" sz="2000" spc="300" dirty="0" smtClean="0">
                <a:solidFill>
                  <a:srgbClr val="FF0000"/>
                </a:solidFill>
                <a:cs typeface="Courier New" panose="02070309020205020404" pitchFamily="49" charset="0"/>
              </a:rPr>
              <a:t> </a:t>
            </a:r>
          </a:p>
          <a:p>
            <a:pPr>
              <a:lnSpc>
                <a:spcPts val="2800"/>
              </a:lnSpc>
              <a:spcAft>
                <a:spcPts val="0"/>
              </a:spcAft>
            </a:pPr>
            <a:r>
              <a:rPr lang="en-US" altLang="zh-CN" sz="2000" spc="300" dirty="0">
                <a:solidFill>
                  <a:srgbClr val="00B0F0"/>
                </a:solidFill>
                <a:cs typeface="Courier New" panose="02070309020205020404" pitchFamily="49" charset="0"/>
              </a:rPr>
              <a:t> </a:t>
            </a:r>
            <a:r>
              <a:rPr lang="en-US" altLang="zh-CN" sz="2000" spc="300" dirty="0" smtClean="0">
                <a:solidFill>
                  <a:srgbClr val="00B0F0"/>
                </a:solidFill>
                <a:cs typeface="Courier New" panose="02070309020205020404" pitchFamily="49" charset="0"/>
              </a:rPr>
              <a:t>   function </a:t>
            </a:r>
            <a:r>
              <a:rPr lang="en-US" altLang="zh-CN" sz="2000" spc="300" dirty="0" err="1">
                <a:solidFill>
                  <a:srgbClr val="FFFF00"/>
                </a:solidFill>
                <a:cs typeface="Courier New" panose="02070309020205020404" pitchFamily="49" charset="0"/>
              </a:rPr>
              <a:t>form_deal</a:t>
            </a:r>
            <a:r>
              <a:rPr lang="en-US" altLang="zh-CN" sz="2000" spc="300" dirty="0">
                <a:solidFill>
                  <a:srgbClr val="00B0F0"/>
                </a:solidFill>
                <a:cs typeface="Courier New" panose="02070309020205020404" pitchFamily="49" charset="0"/>
              </a:rPr>
              <a:t>(</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str</a:t>
            </a:r>
            <a:r>
              <a:rPr lang="en-US" altLang="zh-CN" sz="2000" spc="300" dirty="0" smtClean="0">
                <a:solidFill>
                  <a:srgbClr val="00B0F0"/>
                </a:solidFill>
                <a:cs typeface="Courier New" panose="02070309020205020404" pitchFamily="49" charset="0"/>
              </a:rPr>
              <a:t>) </a:t>
            </a:r>
            <a:r>
              <a:rPr lang="en-US" altLang="zh-CN" sz="2000" spc="300" dirty="0">
                <a:solidFill>
                  <a:srgbClr val="FFFF00"/>
                </a:solidFill>
                <a:cs typeface="Courier New" panose="02070309020205020404" pitchFamily="49" charset="0"/>
              </a:rPr>
              <a:t>{</a:t>
            </a:r>
          </a:p>
          <a:p>
            <a:pPr>
              <a:lnSpc>
                <a:spcPts val="2800"/>
              </a:lnSpc>
              <a:spcAft>
                <a:spcPts val="0"/>
              </a:spcAft>
            </a:pPr>
            <a:r>
              <a:rPr lang="en-US" altLang="zh-CN" sz="2000" spc="300" dirty="0">
                <a:solidFill>
                  <a:srgbClr val="00B0F0"/>
                </a:solidFill>
                <a:cs typeface="Courier New" panose="02070309020205020404" pitchFamily="49" charset="0"/>
              </a:rPr>
              <a:t>        </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str</a:t>
            </a:r>
            <a:r>
              <a:rPr lang="en-US" altLang="zh-CN" sz="2000" spc="300" dirty="0">
                <a:solidFill>
                  <a:schemeClr val="bg1"/>
                </a:solidFill>
                <a:cs typeface="Courier New" panose="02070309020205020404" pitchFamily="49" charset="0"/>
              </a:rPr>
              <a:t>=</a:t>
            </a:r>
            <a:r>
              <a:rPr lang="en-US" altLang="zh-CN" sz="2000" spc="300" dirty="0" err="1">
                <a:solidFill>
                  <a:srgbClr val="FFFF00"/>
                </a:solidFill>
                <a:cs typeface="Courier New" panose="02070309020205020404" pitchFamily="49" charset="0"/>
              </a:rPr>
              <a:t>strip_tags</a:t>
            </a:r>
            <a:r>
              <a:rPr lang="en-US" altLang="zh-CN" sz="2000" spc="300" dirty="0">
                <a:solidFill>
                  <a:schemeClr val="bg1"/>
                </a:solidFill>
                <a:cs typeface="Courier New" panose="02070309020205020404" pitchFamily="49" charset="0"/>
              </a:rPr>
              <a:t>(</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str</a:t>
            </a:r>
            <a:r>
              <a:rPr lang="en-US" altLang="zh-CN" sz="2000" spc="300" dirty="0">
                <a:solidFill>
                  <a:schemeClr val="bg1"/>
                </a:solidFill>
                <a:cs typeface="Courier New" panose="02070309020205020404" pitchFamily="49" charset="0"/>
              </a:rPr>
              <a:t>);  </a:t>
            </a:r>
            <a:r>
              <a:rPr lang="en-US" altLang="zh-CN" sz="2000" spc="300" dirty="0" smtClean="0">
                <a:solidFill>
                  <a:schemeClr val="bg1"/>
                </a:solidFill>
                <a:cs typeface="Courier New" panose="02070309020205020404" pitchFamily="49" charset="0"/>
              </a:rPr>
              <a:t>          //</a:t>
            </a:r>
            <a:r>
              <a:rPr lang="zh-CN" altLang="en-US" sz="2000" spc="300" dirty="0">
                <a:solidFill>
                  <a:schemeClr val="bg1"/>
                </a:solidFill>
                <a:cs typeface="Courier New" panose="02070309020205020404" pitchFamily="49" charset="0"/>
              </a:rPr>
              <a:t>过滤</a:t>
            </a:r>
            <a:r>
              <a:rPr lang="en-US" altLang="zh-CN" sz="2000" spc="300" dirty="0">
                <a:solidFill>
                  <a:schemeClr val="bg1"/>
                </a:solidFill>
                <a:cs typeface="Courier New" panose="02070309020205020404" pitchFamily="49" charset="0"/>
              </a:rPr>
              <a:t>html</a:t>
            </a:r>
            <a:r>
              <a:rPr lang="zh-CN" altLang="en-US" sz="2000" spc="300" dirty="0">
                <a:solidFill>
                  <a:schemeClr val="bg1"/>
                </a:solidFill>
                <a:cs typeface="Courier New" panose="02070309020205020404" pitchFamily="49" charset="0"/>
              </a:rPr>
              <a:t>标签</a:t>
            </a:r>
          </a:p>
          <a:p>
            <a:pPr>
              <a:lnSpc>
                <a:spcPts val="2800"/>
              </a:lnSpc>
              <a:spcAft>
                <a:spcPts val="0"/>
              </a:spcAft>
            </a:pPr>
            <a:r>
              <a:rPr lang="en-US" altLang="zh-CN" sz="2000" spc="300" dirty="0" smtClean="0">
                <a:solidFill>
                  <a:schemeClr val="bg1"/>
                </a:solidFill>
                <a:cs typeface="Courier New" panose="02070309020205020404" pitchFamily="49" charset="0"/>
              </a:rPr>
              <a:t>        </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str</a:t>
            </a:r>
            <a:r>
              <a:rPr lang="en-US" altLang="zh-CN" sz="2000" spc="300" dirty="0">
                <a:solidFill>
                  <a:schemeClr val="bg1"/>
                </a:solidFill>
                <a:cs typeface="Courier New" panose="02070309020205020404" pitchFamily="49" charset="0"/>
              </a:rPr>
              <a:t>=</a:t>
            </a:r>
            <a:r>
              <a:rPr lang="en-US" altLang="zh-CN" sz="2000" spc="300" dirty="0" err="1">
                <a:solidFill>
                  <a:srgbClr val="FFFF00"/>
                </a:solidFill>
                <a:cs typeface="Courier New" panose="02070309020205020404" pitchFamily="49" charset="0"/>
              </a:rPr>
              <a:t>str_replace</a:t>
            </a:r>
            <a:r>
              <a:rPr lang="en-US" altLang="zh-CN" sz="2000" spc="300" dirty="0">
                <a:solidFill>
                  <a:schemeClr val="bg1"/>
                </a:solidFill>
                <a:cs typeface="Courier New" panose="02070309020205020404" pitchFamily="49" charset="0"/>
              </a:rPr>
              <a:t>(" ","",</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str</a:t>
            </a:r>
            <a:r>
              <a:rPr lang="en-US" altLang="zh-CN" sz="2000" spc="300" dirty="0" smtClean="0">
                <a:solidFill>
                  <a:schemeClr val="bg1"/>
                </a:solidFill>
                <a:cs typeface="Courier New" panose="02070309020205020404" pitchFamily="49" charset="0"/>
              </a:rPr>
              <a:t>);   //</a:t>
            </a:r>
            <a:r>
              <a:rPr lang="zh-CN" altLang="en-US" sz="2000" spc="300" dirty="0">
                <a:solidFill>
                  <a:schemeClr val="bg1"/>
                </a:solidFill>
                <a:cs typeface="Courier New" panose="02070309020205020404" pitchFamily="49" charset="0"/>
              </a:rPr>
              <a:t>过滤全部空格</a:t>
            </a:r>
          </a:p>
          <a:p>
            <a:pPr>
              <a:lnSpc>
                <a:spcPts val="2800"/>
              </a:lnSpc>
              <a:spcAft>
                <a:spcPts val="0"/>
              </a:spcAft>
            </a:pPr>
            <a:r>
              <a:rPr lang="en-US" altLang="zh-CN" sz="2000" spc="300" dirty="0" smtClean="0">
                <a:solidFill>
                  <a:schemeClr val="bg1"/>
                </a:solidFill>
                <a:cs typeface="Courier New" panose="02070309020205020404" pitchFamily="49" charset="0"/>
              </a:rPr>
              <a:t>        </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str</a:t>
            </a:r>
            <a:r>
              <a:rPr lang="en-US" altLang="zh-CN" sz="2000" spc="300" dirty="0">
                <a:solidFill>
                  <a:schemeClr val="bg1"/>
                </a:solidFill>
                <a:cs typeface="Courier New" panose="02070309020205020404" pitchFamily="49" charset="0"/>
              </a:rPr>
              <a:t>=</a:t>
            </a:r>
            <a:r>
              <a:rPr lang="en-US" altLang="zh-CN" sz="2000" spc="300" dirty="0" err="1">
                <a:solidFill>
                  <a:srgbClr val="FFFF00"/>
                </a:solidFill>
                <a:cs typeface="Courier New" panose="02070309020205020404" pitchFamily="49" charset="0"/>
              </a:rPr>
              <a:t>str_replace</a:t>
            </a:r>
            <a:r>
              <a:rPr lang="en-US" altLang="zh-CN" sz="2000" spc="300" dirty="0">
                <a:solidFill>
                  <a:schemeClr val="bg1"/>
                </a:solidFill>
                <a:cs typeface="Courier New" panose="02070309020205020404" pitchFamily="49" charset="0"/>
              </a:rPr>
              <a:t>("</a:t>
            </a:r>
            <a:r>
              <a:rPr lang="en-US" altLang="zh-CN" sz="2000" spc="300" dirty="0">
                <a:solidFill>
                  <a:srgbClr val="FF0000"/>
                </a:solidFill>
                <a:cs typeface="Courier New" panose="02070309020205020404" pitchFamily="49" charset="0"/>
              </a:rPr>
              <a:t>and</a:t>
            </a:r>
            <a:r>
              <a:rPr lang="en-US" altLang="zh-CN" sz="2000" spc="300" dirty="0">
                <a:solidFill>
                  <a:schemeClr val="bg1"/>
                </a:solidFill>
                <a:cs typeface="Courier New" panose="02070309020205020404" pitchFamily="49" charset="0"/>
              </a:rPr>
              <a:t>","",</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str</a:t>
            </a:r>
            <a:r>
              <a:rPr lang="en-US" altLang="zh-CN" sz="2000" spc="300" dirty="0">
                <a:solidFill>
                  <a:schemeClr val="bg1"/>
                </a:solidFill>
                <a:cs typeface="Courier New" panose="02070309020205020404" pitchFamily="49" charset="0"/>
              </a:rPr>
              <a:t>);    </a:t>
            </a:r>
            <a:r>
              <a:rPr lang="en-US" altLang="zh-CN" sz="2000" spc="300" dirty="0" smtClean="0">
                <a:solidFill>
                  <a:schemeClr val="bg1"/>
                </a:solidFill>
                <a:cs typeface="Courier New" panose="02070309020205020404" pitchFamily="49" charset="0"/>
              </a:rPr>
              <a:t>//</a:t>
            </a:r>
            <a:r>
              <a:rPr lang="zh-CN" altLang="en-US" sz="2000" spc="300" dirty="0">
                <a:solidFill>
                  <a:schemeClr val="bg1"/>
                </a:solidFill>
                <a:cs typeface="Courier New" panose="02070309020205020404" pitchFamily="49" charset="0"/>
              </a:rPr>
              <a:t>破坏</a:t>
            </a:r>
            <a:r>
              <a:rPr lang="en-US" altLang="zh-CN" sz="2000" spc="300" dirty="0" err="1">
                <a:solidFill>
                  <a:schemeClr val="bg1"/>
                </a:solidFill>
                <a:cs typeface="Courier New" panose="02070309020205020404" pitchFamily="49" charset="0"/>
              </a:rPr>
              <a:t>sql</a:t>
            </a:r>
            <a:r>
              <a:rPr lang="zh-CN" altLang="en-US" sz="2000" spc="300" dirty="0">
                <a:solidFill>
                  <a:schemeClr val="bg1"/>
                </a:solidFill>
                <a:cs typeface="Courier New" panose="02070309020205020404" pitchFamily="49" charset="0"/>
              </a:rPr>
              <a:t>语句</a:t>
            </a:r>
            <a:r>
              <a:rPr lang="en-US" altLang="zh-CN" sz="2000" spc="300" dirty="0" smtClean="0">
                <a:solidFill>
                  <a:schemeClr val="bg1"/>
                </a:solidFill>
                <a:cs typeface="Courier New" panose="02070309020205020404" pitchFamily="49" charset="0"/>
              </a:rPr>
              <a:t>and</a:t>
            </a:r>
            <a:endParaRPr lang="en-US" altLang="zh-CN" sz="2000" spc="300" dirty="0">
              <a:solidFill>
                <a:schemeClr val="bg1"/>
              </a:solidFill>
              <a:cs typeface="Courier New" panose="02070309020205020404" pitchFamily="49" charset="0"/>
            </a:endParaRPr>
          </a:p>
          <a:p>
            <a:pPr>
              <a:lnSpc>
                <a:spcPts val="2800"/>
              </a:lnSpc>
              <a:spcAft>
                <a:spcPts val="0"/>
              </a:spcAft>
            </a:pPr>
            <a:r>
              <a:rPr lang="en-US" altLang="zh-CN" sz="2000" spc="300" dirty="0" smtClean="0">
                <a:solidFill>
                  <a:schemeClr val="bg1"/>
                </a:solidFill>
                <a:cs typeface="Courier New" panose="02070309020205020404" pitchFamily="49" charset="0"/>
              </a:rPr>
              <a:t>        </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str</a:t>
            </a:r>
            <a:r>
              <a:rPr lang="en-US" altLang="zh-CN" sz="2000" spc="300" dirty="0">
                <a:solidFill>
                  <a:schemeClr val="bg1"/>
                </a:solidFill>
                <a:cs typeface="Courier New" panose="02070309020205020404" pitchFamily="49" charset="0"/>
              </a:rPr>
              <a:t>=</a:t>
            </a:r>
            <a:r>
              <a:rPr lang="en-US" altLang="zh-CN" sz="2000" spc="300" dirty="0" err="1">
                <a:solidFill>
                  <a:srgbClr val="FFFF00"/>
                </a:solidFill>
                <a:cs typeface="Courier New" panose="02070309020205020404" pitchFamily="49" charset="0"/>
              </a:rPr>
              <a:t>str_replace</a:t>
            </a:r>
            <a:r>
              <a:rPr lang="en-US" altLang="zh-CN" sz="2000" spc="300" dirty="0">
                <a:solidFill>
                  <a:schemeClr val="bg1"/>
                </a:solidFill>
                <a:cs typeface="Courier New" panose="02070309020205020404" pitchFamily="49" charset="0"/>
              </a:rPr>
              <a:t>("</a:t>
            </a:r>
            <a:r>
              <a:rPr lang="en-US" altLang="zh-CN" sz="2000" spc="300" dirty="0">
                <a:solidFill>
                  <a:srgbClr val="FF0000"/>
                </a:solidFill>
                <a:cs typeface="Courier New" panose="02070309020205020404" pitchFamily="49" charset="0"/>
              </a:rPr>
              <a:t>where</a:t>
            </a:r>
            <a:r>
              <a:rPr lang="en-US" altLang="zh-CN" sz="2000" spc="300" dirty="0">
                <a:solidFill>
                  <a:schemeClr val="bg1"/>
                </a:solidFill>
                <a:cs typeface="Courier New" panose="02070309020205020404" pitchFamily="49" charset="0"/>
              </a:rPr>
              <a:t>","",</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str</a:t>
            </a:r>
            <a:r>
              <a:rPr lang="en-US" altLang="zh-CN" sz="2000" spc="300" dirty="0">
                <a:solidFill>
                  <a:schemeClr val="bg1"/>
                </a:solidFill>
                <a:cs typeface="Courier New" panose="02070309020205020404" pitchFamily="49" charset="0"/>
              </a:rPr>
              <a:t>);  //</a:t>
            </a:r>
            <a:r>
              <a:rPr lang="zh-CN" altLang="en-US" sz="2000" spc="300" dirty="0">
                <a:solidFill>
                  <a:schemeClr val="bg1"/>
                </a:solidFill>
                <a:cs typeface="Courier New" panose="02070309020205020404" pitchFamily="49" charset="0"/>
              </a:rPr>
              <a:t>破坏</a:t>
            </a:r>
            <a:r>
              <a:rPr lang="en-US" altLang="zh-CN" sz="2000" spc="300" dirty="0" err="1">
                <a:solidFill>
                  <a:schemeClr val="bg1"/>
                </a:solidFill>
                <a:cs typeface="Courier New" panose="02070309020205020404" pitchFamily="49" charset="0"/>
              </a:rPr>
              <a:t>sql</a:t>
            </a:r>
            <a:r>
              <a:rPr lang="zh-CN" altLang="en-US" sz="2000" spc="300" dirty="0">
                <a:solidFill>
                  <a:schemeClr val="bg1"/>
                </a:solidFill>
                <a:cs typeface="Courier New" panose="02070309020205020404" pitchFamily="49" charset="0"/>
              </a:rPr>
              <a:t>语句结构</a:t>
            </a:r>
          </a:p>
          <a:p>
            <a:pPr>
              <a:lnSpc>
                <a:spcPts val="2800"/>
              </a:lnSpc>
              <a:spcAft>
                <a:spcPts val="0"/>
              </a:spcAft>
            </a:pPr>
            <a:r>
              <a:rPr lang="en-US" altLang="zh-CN" sz="2000" spc="300" dirty="0" smtClean="0">
                <a:solidFill>
                  <a:schemeClr val="bg1"/>
                </a:solidFill>
                <a:cs typeface="Courier New" panose="02070309020205020404" pitchFamily="49" charset="0"/>
              </a:rPr>
              <a:t>        ……</a:t>
            </a:r>
          </a:p>
          <a:p>
            <a:pPr>
              <a:lnSpc>
                <a:spcPts val="2800"/>
              </a:lnSpc>
              <a:spcAft>
                <a:spcPts val="0"/>
              </a:spcAft>
            </a:pPr>
            <a:r>
              <a:rPr lang="en-US" altLang="zh-CN" sz="2000" spc="300" dirty="0">
                <a:solidFill>
                  <a:schemeClr val="bg1"/>
                </a:solidFill>
                <a:cs typeface="Courier New" panose="02070309020205020404" pitchFamily="49" charset="0"/>
              </a:rPr>
              <a:t> </a:t>
            </a:r>
            <a:r>
              <a:rPr lang="en-US" altLang="zh-CN" sz="2000" spc="300" dirty="0" smtClean="0">
                <a:solidFill>
                  <a:schemeClr val="bg1"/>
                </a:solidFill>
                <a:cs typeface="Courier New" panose="02070309020205020404" pitchFamily="49" charset="0"/>
              </a:rPr>
              <a:t>       </a:t>
            </a:r>
            <a:r>
              <a:rPr lang="en-US" altLang="zh-CN" sz="2000" spc="300" dirty="0">
                <a:solidFill>
                  <a:schemeClr val="bg1"/>
                </a:solidFill>
                <a:cs typeface="Courier New" panose="02070309020205020404" pitchFamily="49" charset="0"/>
              </a:rPr>
              <a:t>if(</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str</a:t>
            </a:r>
            <a:r>
              <a:rPr lang="en-US" altLang="zh-CN" sz="2000" spc="300" dirty="0">
                <a:solidFill>
                  <a:schemeClr val="bg1"/>
                </a:solidFill>
                <a:cs typeface="Courier New" panose="02070309020205020404" pitchFamily="49" charset="0"/>
              </a:rPr>
              <a:t>=="")</a:t>
            </a:r>
          </a:p>
          <a:p>
            <a:pPr>
              <a:lnSpc>
                <a:spcPts val="2800"/>
              </a:lnSpc>
              <a:spcAft>
                <a:spcPts val="0"/>
              </a:spcAft>
            </a:pPr>
            <a:r>
              <a:rPr lang="en-US" altLang="zh-CN" sz="2000" spc="300" dirty="0" smtClean="0">
                <a:solidFill>
                  <a:schemeClr val="bg1"/>
                </a:solidFill>
                <a:cs typeface="Courier New" panose="02070309020205020404" pitchFamily="49" charset="0"/>
              </a:rPr>
              <a:t>           ……</a:t>
            </a:r>
          </a:p>
          <a:p>
            <a:pPr>
              <a:lnSpc>
                <a:spcPts val="2800"/>
              </a:lnSpc>
              <a:spcAft>
                <a:spcPts val="0"/>
              </a:spcAft>
            </a:pPr>
            <a:r>
              <a:rPr lang="en-US" altLang="zh-CN" sz="2000" spc="300" dirty="0" smtClean="0">
                <a:solidFill>
                  <a:schemeClr val="bg1"/>
                </a:solidFill>
                <a:cs typeface="Courier New" panose="02070309020205020404" pitchFamily="49" charset="0"/>
              </a:rPr>
              <a:t>        else </a:t>
            </a:r>
            <a:endParaRPr lang="en-US" altLang="zh-CN" sz="2000" spc="300" dirty="0">
              <a:solidFill>
                <a:schemeClr val="bg1"/>
              </a:solidFill>
              <a:cs typeface="Courier New" panose="02070309020205020404" pitchFamily="49" charset="0"/>
            </a:endParaRPr>
          </a:p>
          <a:p>
            <a:pPr>
              <a:lnSpc>
                <a:spcPts val="2800"/>
              </a:lnSpc>
              <a:spcAft>
                <a:spcPts val="0"/>
              </a:spcAft>
            </a:pPr>
            <a:r>
              <a:rPr lang="en-US" altLang="zh-CN" sz="2000" spc="300" dirty="0">
                <a:solidFill>
                  <a:schemeClr val="bg1"/>
                </a:solidFill>
                <a:cs typeface="Courier New" panose="02070309020205020404" pitchFamily="49" charset="0"/>
              </a:rPr>
              <a:t>            </a:t>
            </a:r>
            <a:r>
              <a:rPr lang="en-US" altLang="zh-CN" sz="2000" spc="300" dirty="0">
                <a:solidFill>
                  <a:srgbClr val="FFFF00"/>
                </a:solidFill>
                <a:cs typeface="Courier New" panose="02070309020205020404" pitchFamily="49" charset="0"/>
              </a:rPr>
              <a:t>return</a:t>
            </a:r>
            <a:r>
              <a:rPr lang="en-US" altLang="zh-CN" sz="2000" spc="300" dirty="0">
                <a:solidFill>
                  <a:schemeClr val="bg1"/>
                </a:solidFill>
                <a:cs typeface="Courier New" panose="02070309020205020404" pitchFamily="49" charset="0"/>
              </a:rPr>
              <a:t> </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str</a:t>
            </a:r>
            <a:r>
              <a:rPr lang="en-US" altLang="zh-CN" sz="2000" spc="300" dirty="0">
                <a:solidFill>
                  <a:schemeClr val="bg1"/>
                </a:solidFill>
                <a:cs typeface="Courier New" panose="02070309020205020404" pitchFamily="49" charset="0"/>
              </a:rPr>
              <a:t>;</a:t>
            </a:r>
            <a:r>
              <a:rPr lang="en-US" altLang="zh-CN" sz="2000" spc="300" dirty="0">
                <a:solidFill>
                  <a:srgbClr val="00B0F0"/>
                </a:solidFill>
                <a:cs typeface="Courier New" panose="02070309020205020404" pitchFamily="49" charset="0"/>
              </a:rPr>
              <a:t> </a:t>
            </a:r>
          </a:p>
          <a:p>
            <a:pPr>
              <a:lnSpc>
                <a:spcPts val="2800"/>
              </a:lnSpc>
              <a:spcAft>
                <a:spcPts val="0"/>
              </a:spcAft>
            </a:pPr>
            <a:r>
              <a:rPr lang="en-US" altLang="zh-CN" sz="2000" spc="300" dirty="0">
                <a:solidFill>
                  <a:srgbClr val="00B0F0"/>
                </a:solidFill>
                <a:cs typeface="Courier New" panose="02070309020205020404" pitchFamily="49" charset="0"/>
              </a:rPr>
              <a:t>    </a:t>
            </a:r>
            <a:r>
              <a:rPr lang="en-US" altLang="zh-CN" sz="2000" spc="300" dirty="0">
                <a:solidFill>
                  <a:srgbClr val="FFFF00"/>
                </a:solidFill>
                <a:cs typeface="Courier New" panose="02070309020205020404" pitchFamily="49" charset="0"/>
              </a:rPr>
              <a:t>}</a:t>
            </a:r>
          </a:p>
          <a:p>
            <a:pPr>
              <a:lnSpc>
                <a:spcPts val="2800"/>
              </a:lnSpc>
              <a:spcAft>
                <a:spcPts val="0"/>
              </a:spcAft>
            </a:pPr>
            <a:r>
              <a:rPr lang="en-US" altLang="zh-CN" sz="2000" spc="300" dirty="0">
                <a:solidFill>
                  <a:srgbClr val="FF0000"/>
                </a:solidFill>
                <a:cs typeface="Courier New" panose="02070309020205020404" pitchFamily="49" charset="0"/>
              </a:rPr>
              <a:t>?&gt;</a:t>
            </a:r>
          </a:p>
        </p:txBody>
      </p:sp>
      <p:sp>
        <p:nvSpPr>
          <p:cNvPr id="11" name="矩形 10"/>
          <p:cNvSpPr/>
          <p:nvPr/>
        </p:nvSpPr>
        <p:spPr>
          <a:xfrm>
            <a:off x="435333" y="846209"/>
            <a:ext cx="2339102" cy="461665"/>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zh-CN" altLang="en-US" sz="2400" dirty="0">
                <a:latin typeface="黑体" panose="02010609060101010101" pitchFamily="49" charset="-122"/>
                <a:ea typeface="黑体" panose="02010609060101010101" pitchFamily="49" charset="-122"/>
              </a:rPr>
              <a:t>自定义过滤函数</a:t>
            </a:r>
          </a:p>
        </p:txBody>
      </p:sp>
    </p:spTree>
    <p:extLst>
      <p:ext uri="{BB962C8B-B14F-4D97-AF65-F5344CB8AC3E}">
        <p14:creationId xmlns:p14="http://schemas.microsoft.com/office/powerpoint/2010/main" val="164914895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4286694" y="2599332"/>
            <a:ext cx="503214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5400" dirty="0" smtClean="0">
                <a:solidFill>
                  <a:srgbClr val="3F3F3F"/>
                </a:solidFill>
                <a:ea typeface="微软雅黑" panose="020B0503020204020204" pitchFamily="34" charset="-122"/>
                <a:sym typeface="Arial" panose="020B0604020202020204" pitchFamily="34" charset="0"/>
              </a:rPr>
              <a:t>URL</a:t>
            </a:r>
            <a:r>
              <a:rPr lang="zh-CN" altLang="en-US" sz="5400" dirty="0" smtClean="0">
                <a:solidFill>
                  <a:srgbClr val="3F3F3F"/>
                </a:solidFill>
                <a:ea typeface="微软雅黑" panose="020B0503020204020204" pitchFamily="34" charset="-122"/>
                <a:sym typeface="Arial" panose="020B0604020202020204" pitchFamily="34" charset="0"/>
              </a:rPr>
              <a:t>参数的处理</a:t>
            </a:r>
            <a:endParaRPr lang="zh-CN" altLang="en-US" sz="5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2741233" y="2768898"/>
            <a:ext cx="1236125" cy="663575"/>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9.2</a:t>
            </a:r>
            <a:endParaRPr lang="zh-CN" altLang="en-US" sz="4800" b="1" dirty="0">
              <a:solidFill>
                <a:schemeClr val="bg1"/>
              </a:solidFill>
            </a:endParaRPr>
          </a:p>
        </p:txBody>
      </p:sp>
      <p:sp>
        <p:nvSpPr>
          <p:cNvPr id="4102" name="文本框 10"/>
          <p:cNvSpPr>
            <a:spLocks noChangeArrowheads="1"/>
          </p:cNvSpPr>
          <p:nvPr/>
        </p:nvSpPr>
        <p:spPr bwMode="auto">
          <a:xfrm>
            <a:off x="618360" y="83494"/>
            <a:ext cx="4126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PHP</a:t>
            </a:r>
            <a:r>
              <a:rPr lang="zh-CN" altLang="en-US" sz="2400" b="1" spc="600" dirty="0" smtClean="0">
                <a:solidFill>
                  <a:schemeClr val="bg1"/>
                </a:solidFill>
                <a:ea typeface="微软雅黑" panose="020B0503020204020204" pitchFamily="34" charset="-122"/>
                <a:sym typeface="Arial" panose="020B0604020202020204" pitchFamily="34" charset="0"/>
              </a:rPr>
              <a:t>程序设计基础教程</a:t>
            </a:r>
            <a:endParaRPr lang="zh-CN" altLang="en-US" sz="2400" b="1" spc="600" dirty="0">
              <a:solidFill>
                <a:schemeClr val="bg1"/>
              </a:solidFill>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Tree>
    <p:extLst>
      <p:ext uri="{BB962C8B-B14F-4D97-AF65-F5344CB8AC3E}">
        <p14:creationId xmlns:p14="http://schemas.microsoft.com/office/powerpoint/2010/main" val="120096591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P spid="410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矩形 33"/>
          <p:cNvSpPr>
            <a:spLocks noChangeArrowheads="1"/>
          </p:cNvSpPr>
          <p:nvPr/>
        </p:nvSpPr>
        <p:spPr bwMode="auto">
          <a:xfrm>
            <a:off x="408633" y="905490"/>
            <a:ext cx="11139005" cy="222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400" dirty="0">
                <a:latin typeface="宋体" panose="02010600030101010101" pitchFamily="2" charset="-122"/>
              </a:rPr>
              <a:t>HTTP</a:t>
            </a:r>
            <a:r>
              <a:rPr lang="zh-CN" altLang="en-US" sz="2400" dirty="0">
                <a:latin typeface="宋体" panose="02010600030101010101" pitchFamily="2" charset="-122"/>
              </a:rPr>
              <a:t>是一种无状态协议，因此，不同</a:t>
            </a:r>
            <a:r>
              <a:rPr lang="en-US" altLang="zh-CN" sz="2400" dirty="0">
                <a:latin typeface="宋体" panose="02010600030101010101" pitchFamily="2" charset="-122"/>
              </a:rPr>
              <a:t>WEB</a:t>
            </a:r>
            <a:r>
              <a:rPr lang="zh-CN" altLang="en-US" sz="2400" dirty="0">
                <a:latin typeface="宋体" panose="02010600030101010101" pitchFamily="2" charset="-122"/>
              </a:rPr>
              <a:t>页面之间的数据，无法直接共用，必须采取一些间接机制。</a:t>
            </a:r>
            <a:r>
              <a:rPr lang="en-US" altLang="zh-CN" sz="2400" dirty="0">
                <a:latin typeface="宋体" panose="02010600030101010101" pitchFamily="2" charset="-122"/>
              </a:rPr>
              <a:t>URL</a:t>
            </a:r>
            <a:r>
              <a:rPr lang="zh-CN" altLang="en-US" sz="2400" dirty="0">
                <a:latin typeface="宋体" panose="02010600030101010101" pitchFamily="2" charset="-122"/>
              </a:rPr>
              <a:t>参数就是其中一种比较常用的方法。从Ａ页面跳转到Ｂ页面时，附带在</a:t>
            </a:r>
            <a:r>
              <a:rPr lang="en-US" altLang="zh-CN" sz="2400" dirty="0">
                <a:latin typeface="宋体" panose="02010600030101010101" pitchFamily="2" charset="-122"/>
              </a:rPr>
              <a:t>B</a:t>
            </a:r>
            <a:r>
              <a:rPr lang="zh-CN" altLang="en-US" sz="2400" dirty="0">
                <a:latin typeface="宋体" panose="02010600030101010101" pitchFamily="2" charset="-122"/>
              </a:rPr>
              <a:t>页面的</a:t>
            </a:r>
            <a:r>
              <a:rPr lang="en-US" altLang="zh-CN" sz="2400" dirty="0">
                <a:latin typeface="宋体" panose="02010600030101010101" pitchFamily="2" charset="-122"/>
              </a:rPr>
              <a:t>URL</a:t>
            </a:r>
            <a:r>
              <a:rPr lang="zh-CN" altLang="en-US" sz="2400" dirty="0">
                <a:latin typeface="宋体" panose="02010600030101010101" pitchFamily="2" charset="-122"/>
              </a:rPr>
              <a:t>后面进行传递的数据，称为</a:t>
            </a:r>
            <a:r>
              <a:rPr lang="en-US" altLang="zh-CN" sz="2400" dirty="0">
                <a:latin typeface="宋体" panose="02010600030101010101" pitchFamily="2" charset="-122"/>
              </a:rPr>
              <a:t>URL</a:t>
            </a:r>
            <a:r>
              <a:rPr lang="zh-CN" altLang="en-US" sz="2400" dirty="0">
                <a:latin typeface="宋体" panose="02010600030101010101" pitchFamily="2" charset="-122"/>
              </a:rPr>
              <a:t>参数。利用</a:t>
            </a:r>
            <a:r>
              <a:rPr lang="en-US" altLang="zh-CN" sz="2400" dirty="0">
                <a:latin typeface="宋体" panose="02010600030101010101" pitchFamily="2" charset="-122"/>
              </a:rPr>
              <a:t>URL</a:t>
            </a:r>
            <a:r>
              <a:rPr lang="zh-CN" altLang="en-US" sz="2400" dirty="0">
                <a:latin typeface="宋体" panose="02010600030101010101" pitchFamily="2" charset="-122"/>
              </a:rPr>
              <a:t>参数，可以方便地将数据从Ａ页面传递到Ｂ页面。</a:t>
            </a:r>
            <a:endParaRPr lang="zh-CN" altLang="en-US" sz="2400" dirty="0">
              <a:latin typeface="楷体" panose="02010609060101010101" pitchFamily="49" charset="-122"/>
              <a:ea typeface="楷体" panose="02010609060101010101" pitchFamily="49" charset="-122"/>
            </a:endParaRP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9.2</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URL</a:t>
            </a:r>
            <a:r>
              <a:rPr lang="zh-CN" altLang="en-US" sz="2400" b="1" dirty="0" smtClean="0">
                <a:solidFill>
                  <a:schemeClr val="bg1"/>
                </a:solidFill>
                <a:latin typeface="黑体" panose="02010609060101010101" pitchFamily="49" charset="-122"/>
                <a:ea typeface="黑体" panose="02010609060101010101" pitchFamily="49" charset="-122"/>
              </a:rPr>
              <a:t>参数的处理</a:t>
            </a:r>
            <a:endParaRPr lang="zh-CN" altLang="zh-CN" sz="2400" b="1" dirty="0">
              <a:solidFill>
                <a:schemeClr val="bg1"/>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7577" y="3127252"/>
            <a:ext cx="6666516" cy="3388908"/>
          </a:xfrm>
          <a:prstGeom prst="rect">
            <a:avLst/>
          </a:prstGeom>
        </p:spPr>
      </p:pic>
    </p:spTree>
    <p:extLst>
      <p:ext uri="{BB962C8B-B14F-4D97-AF65-F5344CB8AC3E}">
        <p14:creationId xmlns:p14="http://schemas.microsoft.com/office/powerpoint/2010/main" val="2605171502"/>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5988448" y="2764000"/>
            <a:ext cx="41344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rgbClr val="3F3F3F"/>
                </a:solidFill>
                <a:ea typeface="微软雅黑" panose="020B0503020204020204" pitchFamily="34" charset="-122"/>
                <a:sym typeface="Arial" panose="020B0604020202020204" pitchFamily="34" charset="0"/>
              </a:rPr>
              <a:t>URL</a:t>
            </a:r>
            <a:r>
              <a:rPr lang="zh-CN" altLang="en-US" sz="4400" dirty="0">
                <a:solidFill>
                  <a:srgbClr val="3F3F3F"/>
                </a:solidFill>
                <a:ea typeface="微软雅黑" panose="020B0503020204020204" pitchFamily="34" charset="-122"/>
                <a:sym typeface="Arial" panose="020B0604020202020204" pitchFamily="34" charset="0"/>
              </a:rPr>
              <a:t>参数的设置</a:t>
            </a:r>
          </a:p>
        </p:txBody>
      </p:sp>
      <p:sp>
        <p:nvSpPr>
          <p:cNvPr id="4101" name="矩形 9"/>
          <p:cNvSpPr>
            <a:spLocks noChangeArrowheads="1"/>
          </p:cNvSpPr>
          <p:nvPr/>
        </p:nvSpPr>
        <p:spPr bwMode="auto">
          <a:xfrm>
            <a:off x="3870531" y="2797821"/>
            <a:ext cx="1851498"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9.2.1</a:t>
            </a:r>
            <a:endParaRPr lang="zh-CN" altLang="en-US" sz="4800" b="1" dirty="0">
              <a:solidFill>
                <a:schemeClr val="bg1"/>
              </a:solidFill>
            </a:endParaRPr>
          </a:p>
        </p:txBody>
      </p:sp>
      <p:sp>
        <p:nvSpPr>
          <p:cNvPr id="4102" name="文本框 10"/>
          <p:cNvSpPr>
            <a:spLocks noChangeArrowheads="1"/>
          </p:cNvSpPr>
          <p:nvPr/>
        </p:nvSpPr>
        <p:spPr bwMode="auto">
          <a:xfrm>
            <a:off x="294803" y="83494"/>
            <a:ext cx="4031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a:solidFill>
                  <a:schemeClr val="bg1"/>
                </a:solidFill>
                <a:ea typeface="微软雅黑" panose="020B0503020204020204" pitchFamily="34" charset="-122"/>
                <a:sym typeface="Arial" panose="020B0604020202020204" pitchFamily="34" charset="0"/>
              </a:rPr>
              <a:t>PHP</a:t>
            </a:r>
            <a:r>
              <a:rPr lang="zh-CN" altLang="en-US" sz="2400" b="1" spc="600" dirty="0">
                <a:solidFill>
                  <a:schemeClr val="bg1"/>
                </a:solidFill>
                <a:ea typeface="微软雅黑" panose="020B0503020204020204" pitchFamily="34" charset="-122"/>
                <a:sym typeface="Arial" panose="020B0604020202020204" pitchFamily="34" charset="0"/>
              </a:rPr>
              <a:t>与</a:t>
            </a:r>
            <a:r>
              <a:rPr lang="en-US" altLang="zh-CN" sz="2400" b="1" spc="600" dirty="0">
                <a:solidFill>
                  <a:schemeClr val="bg1"/>
                </a:solidFill>
                <a:ea typeface="微软雅黑" panose="020B0503020204020204" pitchFamily="34" charset="-122"/>
                <a:sym typeface="Arial" panose="020B0604020202020204" pitchFamily="34" charset="0"/>
              </a:rPr>
              <a:t>WEB</a:t>
            </a:r>
            <a:r>
              <a:rPr lang="zh-CN" altLang="en-US" sz="2400" b="1" spc="600" dirty="0">
                <a:solidFill>
                  <a:schemeClr val="bg1"/>
                </a:solidFill>
                <a:ea typeface="微软雅黑" panose="020B0503020204020204" pitchFamily="34" charset="-122"/>
                <a:sym typeface="Arial" panose="020B0604020202020204" pitchFamily="34" charset="0"/>
              </a:rPr>
              <a:t>数据交互</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798410" y="1057488"/>
            <a:ext cx="2584450" cy="1559791"/>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1</a:t>
            </a:r>
            <a:endParaRPr lang="zh-CN" altLang="en-US" sz="2400" dirty="0">
              <a:solidFill>
                <a:schemeClr val="bg1"/>
              </a:solidFill>
            </a:endParaRPr>
          </a:p>
        </p:txBody>
      </p:sp>
    </p:spTree>
    <p:extLst>
      <p:ext uri="{BB962C8B-B14F-4D97-AF65-F5344CB8AC3E}">
        <p14:creationId xmlns:p14="http://schemas.microsoft.com/office/powerpoint/2010/main" val="4385526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4400869" y="2512357"/>
            <a:ext cx="503214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5400" dirty="0" smtClean="0">
                <a:solidFill>
                  <a:srgbClr val="3F3F3F"/>
                </a:solidFill>
                <a:ea typeface="微软雅黑" panose="020B0503020204020204" pitchFamily="34" charset="-122"/>
                <a:sym typeface="Arial" panose="020B0604020202020204" pitchFamily="34" charset="0"/>
              </a:rPr>
              <a:t>表单数据的处理</a:t>
            </a:r>
            <a:endParaRPr lang="zh-CN" altLang="en-US" sz="5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2855408" y="2681923"/>
            <a:ext cx="1236125" cy="663575"/>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9.1</a:t>
            </a:r>
            <a:endParaRPr lang="zh-CN" altLang="en-US" sz="4800" b="1" dirty="0">
              <a:solidFill>
                <a:schemeClr val="bg1"/>
              </a:solidFill>
            </a:endParaRPr>
          </a:p>
        </p:txBody>
      </p:sp>
      <p:sp>
        <p:nvSpPr>
          <p:cNvPr id="4102" name="文本框 10"/>
          <p:cNvSpPr>
            <a:spLocks noChangeArrowheads="1"/>
          </p:cNvSpPr>
          <p:nvPr/>
        </p:nvSpPr>
        <p:spPr bwMode="auto">
          <a:xfrm>
            <a:off x="618360" y="83494"/>
            <a:ext cx="4126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PHP</a:t>
            </a:r>
            <a:r>
              <a:rPr lang="zh-CN" altLang="en-US" sz="2400" b="1" spc="600" dirty="0" smtClean="0">
                <a:solidFill>
                  <a:schemeClr val="bg1"/>
                </a:solidFill>
                <a:ea typeface="微软雅黑" panose="020B0503020204020204" pitchFamily="34" charset="-122"/>
                <a:sym typeface="Arial" panose="020B0604020202020204" pitchFamily="34" charset="0"/>
              </a:rPr>
              <a:t>程序设计基础教程</a:t>
            </a:r>
            <a:endParaRPr lang="zh-CN" altLang="en-US" sz="2400" b="1" spc="600" dirty="0">
              <a:solidFill>
                <a:schemeClr val="bg1"/>
              </a:solidFill>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P spid="410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矩形 33"/>
          <p:cNvSpPr>
            <a:spLocks noChangeArrowheads="1"/>
          </p:cNvSpPr>
          <p:nvPr/>
        </p:nvSpPr>
        <p:spPr bwMode="auto">
          <a:xfrm>
            <a:off x="408633" y="1055615"/>
            <a:ext cx="11139005"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400" dirty="0">
                <a:latin typeface="宋体" panose="02010600030101010101" pitchFamily="2" charset="-122"/>
              </a:rPr>
              <a:t>ULR</a:t>
            </a:r>
            <a:r>
              <a:rPr lang="zh-CN" altLang="en-US" sz="2400" dirty="0">
                <a:latin typeface="宋体" panose="02010600030101010101" pitchFamily="2" charset="-122"/>
              </a:rPr>
              <a:t>附带参数时，</a:t>
            </a:r>
            <a:r>
              <a:rPr lang="en-US" altLang="zh-CN" sz="2400" dirty="0">
                <a:latin typeface="宋体" panose="02010600030101010101" pitchFamily="2" charset="-122"/>
              </a:rPr>
              <a:t>URL</a:t>
            </a:r>
            <a:r>
              <a:rPr lang="zh-CN" altLang="en-US" sz="2400" dirty="0">
                <a:latin typeface="宋体" panose="02010600030101010101" pitchFamily="2" charset="-122"/>
              </a:rPr>
              <a:t>与参数之间以“</a:t>
            </a:r>
            <a:r>
              <a:rPr lang="en-US" altLang="zh-CN" sz="2400" dirty="0">
                <a:latin typeface="宋体" panose="02010600030101010101" pitchFamily="2" charset="-122"/>
              </a:rPr>
              <a:t>?”</a:t>
            </a:r>
            <a:r>
              <a:rPr lang="zh-CN" altLang="en-US" sz="2400" dirty="0">
                <a:latin typeface="宋体" panose="02010600030101010101" pitchFamily="2" charset="-122"/>
              </a:rPr>
              <a:t>连接，可以附带单个参数，也可以附带多个参数，多个参数之间以“</a:t>
            </a:r>
            <a:r>
              <a:rPr lang="en-US" altLang="zh-CN" sz="2400" dirty="0">
                <a:latin typeface="宋体" panose="02010600030101010101" pitchFamily="2" charset="-122"/>
              </a:rPr>
              <a:t>&amp;”</a:t>
            </a:r>
            <a:r>
              <a:rPr lang="zh-CN" altLang="en-US" sz="2400" dirty="0">
                <a:latin typeface="宋体" panose="02010600030101010101" pitchFamily="2" charset="-122"/>
              </a:rPr>
              <a:t>分隔。</a:t>
            </a:r>
            <a:endParaRPr lang="zh-CN" altLang="en-US" sz="2400" dirty="0">
              <a:latin typeface="楷体" panose="02010609060101010101" pitchFamily="49" charset="-122"/>
              <a:ea typeface="楷体" panose="02010609060101010101" pitchFamily="49" charset="-122"/>
            </a:endParaRP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9.2.1</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URL</a:t>
            </a:r>
            <a:r>
              <a:rPr lang="zh-CN" altLang="en-US" sz="2400" b="1" dirty="0" smtClean="0">
                <a:solidFill>
                  <a:schemeClr val="bg1"/>
                </a:solidFill>
                <a:latin typeface="黑体" panose="02010609060101010101" pitchFamily="49" charset="-122"/>
                <a:ea typeface="黑体" panose="02010609060101010101" pitchFamily="49" charset="-122"/>
              </a:rPr>
              <a:t>参数的设置</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408633" y="2306445"/>
            <a:ext cx="5707203"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4000" b="1" cap="none" spc="0" dirty="0" smtClean="0">
                <a:ln/>
                <a:solidFill>
                  <a:schemeClr val="accent3"/>
                </a:solidFill>
                <a:effectLst/>
              </a:rPr>
              <a:t>www.a.com/b.php</a:t>
            </a:r>
            <a:r>
              <a:rPr lang="en-US" altLang="zh-CN" sz="4000" b="1" cap="none" spc="0" dirty="0" smtClean="0">
                <a:ln/>
                <a:solidFill>
                  <a:srgbClr val="FF0000"/>
                </a:solidFill>
                <a:effectLst/>
              </a:rPr>
              <a:t>?</a:t>
            </a:r>
            <a:r>
              <a:rPr lang="en-US" altLang="zh-CN" sz="4000" b="1" cap="none" spc="0" dirty="0" smtClean="0">
                <a:ln/>
                <a:solidFill>
                  <a:srgbClr val="FFC000"/>
                </a:solidFill>
                <a:effectLst/>
              </a:rPr>
              <a:t>c=2</a:t>
            </a:r>
            <a:endParaRPr lang="zh-CN" altLang="en-US" sz="4000" b="1" cap="none" spc="0" dirty="0">
              <a:ln/>
              <a:solidFill>
                <a:srgbClr val="FFC000"/>
              </a:solidFill>
              <a:effectLst/>
            </a:endParaRPr>
          </a:p>
        </p:txBody>
      </p:sp>
      <p:sp>
        <p:nvSpPr>
          <p:cNvPr id="10" name="矩形 9"/>
          <p:cNvSpPr/>
          <p:nvPr/>
        </p:nvSpPr>
        <p:spPr>
          <a:xfrm>
            <a:off x="408633" y="3151396"/>
            <a:ext cx="8555739"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4000" b="1" cap="none" spc="0" dirty="0" smtClean="0">
                <a:ln/>
                <a:solidFill>
                  <a:schemeClr val="accent3"/>
                </a:solidFill>
                <a:effectLst/>
              </a:rPr>
              <a:t>www.a.com/b.php</a:t>
            </a:r>
            <a:r>
              <a:rPr lang="en-US" altLang="zh-CN" sz="4000" b="1" cap="none" spc="0" dirty="0" smtClean="0">
                <a:ln/>
                <a:solidFill>
                  <a:srgbClr val="FF0000"/>
                </a:solidFill>
                <a:effectLst/>
              </a:rPr>
              <a:t>?</a:t>
            </a:r>
            <a:r>
              <a:rPr lang="en-US" altLang="zh-CN" sz="4000" b="1" cap="none" spc="0" dirty="0" smtClean="0">
                <a:ln/>
                <a:solidFill>
                  <a:srgbClr val="FFC000"/>
                </a:solidFill>
                <a:effectLst/>
              </a:rPr>
              <a:t>c=2</a:t>
            </a:r>
            <a:r>
              <a:rPr lang="en-US" altLang="zh-CN" sz="4000" b="1" cap="none" spc="0" dirty="0" smtClean="0">
                <a:ln/>
                <a:solidFill>
                  <a:srgbClr val="FF33CC"/>
                </a:solidFill>
                <a:effectLst/>
              </a:rPr>
              <a:t>&amp;</a:t>
            </a:r>
            <a:r>
              <a:rPr lang="en-US" altLang="zh-CN" sz="4000" b="1" cap="none" spc="0" dirty="0" smtClean="0">
                <a:ln/>
                <a:solidFill>
                  <a:srgbClr val="FFC000"/>
                </a:solidFill>
                <a:effectLst/>
              </a:rPr>
              <a:t>d=3</a:t>
            </a:r>
            <a:r>
              <a:rPr lang="en-US" altLang="zh-CN" sz="4000" b="1" cap="none" spc="0" dirty="0" smtClean="0">
                <a:ln/>
                <a:solidFill>
                  <a:srgbClr val="FF33CC"/>
                </a:solidFill>
                <a:effectLst/>
              </a:rPr>
              <a:t>&amp;</a:t>
            </a:r>
            <a:r>
              <a:rPr lang="en-US" altLang="zh-CN" sz="4000" b="1" cap="none" spc="0" dirty="0" smtClean="0">
                <a:ln/>
                <a:solidFill>
                  <a:srgbClr val="FFC000"/>
                </a:solidFill>
                <a:effectLst/>
              </a:rPr>
              <a:t>e=go</a:t>
            </a:r>
            <a:endParaRPr lang="zh-CN" altLang="en-US" sz="4000" b="1" cap="none" spc="0" dirty="0">
              <a:ln/>
              <a:solidFill>
                <a:srgbClr val="FFC000"/>
              </a:solidFill>
              <a:effectLst/>
            </a:endParaRPr>
          </a:p>
        </p:txBody>
      </p:sp>
      <p:sp>
        <p:nvSpPr>
          <p:cNvPr id="4" name="矩形 3"/>
          <p:cNvSpPr/>
          <p:nvPr/>
        </p:nvSpPr>
        <p:spPr>
          <a:xfrm>
            <a:off x="408633" y="4168338"/>
            <a:ext cx="10945460"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zh-CN" sz="2400" dirty="0">
                <a:solidFill>
                  <a:srgbClr val="FF0000"/>
                </a:solidFill>
                <a:latin typeface="宋体" panose="02010600030101010101" pitchFamily="2" charset="-122"/>
              </a:rPr>
              <a:t>注：由于</a:t>
            </a:r>
            <a:r>
              <a:rPr lang="en-US" altLang="zh-CN" sz="2400" dirty="0">
                <a:solidFill>
                  <a:srgbClr val="FF0000"/>
                </a:solidFill>
                <a:latin typeface="宋体" panose="02010600030101010101" pitchFamily="2" charset="-122"/>
              </a:rPr>
              <a:t>URL</a:t>
            </a:r>
            <a:r>
              <a:rPr lang="zh-CN" altLang="zh-CN" sz="2400" dirty="0">
                <a:solidFill>
                  <a:srgbClr val="FF0000"/>
                </a:solidFill>
                <a:latin typeface="宋体" panose="02010600030101010101" pitchFamily="2" charset="-122"/>
              </a:rPr>
              <a:t>参数的值，是明文</a:t>
            </a:r>
            <a:r>
              <a:rPr lang="zh-CN" altLang="zh-CN" sz="2400" dirty="0" smtClean="0">
                <a:solidFill>
                  <a:srgbClr val="FF0000"/>
                </a:solidFill>
                <a:latin typeface="宋体" panose="02010600030101010101" pitchFamily="2" charset="-122"/>
              </a:rPr>
              <a:t>显示</a:t>
            </a:r>
            <a:r>
              <a:rPr lang="zh-CN" altLang="en-US" sz="2400" dirty="0" smtClean="0">
                <a:solidFill>
                  <a:srgbClr val="FF0000"/>
                </a:solidFill>
                <a:latin typeface="宋体" panose="02010600030101010101" pitchFamily="2" charset="-122"/>
              </a:rPr>
              <a:t>浏览器的地址栏中</a:t>
            </a:r>
            <a:r>
              <a:rPr lang="zh-CN" altLang="zh-CN" sz="2400" dirty="0" smtClean="0">
                <a:solidFill>
                  <a:srgbClr val="FF0000"/>
                </a:solidFill>
                <a:latin typeface="宋体" panose="02010600030101010101" pitchFamily="2" charset="-122"/>
              </a:rPr>
              <a:t>的</a:t>
            </a:r>
            <a:r>
              <a:rPr lang="zh-CN" altLang="zh-CN" sz="2400" dirty="0">
                <a:solidFill>
                  <a:srgbClr val="FF0000"/>
                </a:solidFill>
                <a:latin typeface="宋体" panose="02010600030101010101" pitchFamily="2" charset="-122"/>
              </a:rPr>
              <a:t>，因此，重要的数据通常不采用</a:t>
            </a:r>
            <a:r>
              <a:rPr lang="en-US" altLang="zh-CN" sz="2400" dirty="0">
                <a:solidFill>
                  <a:srgbClr val="FF0000"/>
                </a:solidFill>
                <a:latin typeface="宋体" panose="02010600030101010101" pitchFamily="2" charset="-122"/>
              </a:rPr>
              <a:t>URL</a:t>
            </a:r>
            <a:r>
              <a:rPr lang="zh-CN" altLang="zh-CN" sz="2400" dirty="0">
                <a:solidFill>
                  <a:srgbClr val="FF0000"/>
                </a:solidFill>
                <a:latin typeface="宋体" panose="02010600030101010101" pitchFamily="2" charset="-122"/>
              </a:rPr>
              <a:t>参数传递，如确需要，应当加密以后再进行传递。</a:t>
            </a:r>
            <a:endParaRPr lang="zh-CN" altLang="en-US" sz="2400" dirty="0">
              <a:solidFill>
                <a:srgbClr val="FF0000"/>
              </a:solidFill>
              <a:latin typeface="宋体" panose="02010600030101010101" pitchFamily="2" charset="-122"/>
            </a:endParaRPr>
          </a:p>
        </p:txBody>
      </p:sp>
    </p:spTree>
    <p:extLst>
      <p:ext uri="{BB962C8B-B14F-4D97-AF65-F5344CB8AC3E}">
        <p14:creationId xmlns:p14="http://schemas.microsoft.com/office/powerpoint/2010/main" val="832800648"/>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5988448" y="2764000"/>
            <a:ext cx="41344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rgbClr val="3F3F3F"/>
                </a:solidFill>
                <a:ea typeface="微软雅黑" panose="020B0503020204020204" pitchFamily="34" charset="-122"/>
                <a:sym typeface="Arial" panose="020B0604020202020204" pitchFamily="34" charset="0"/>
              </a:rPr>
              <a:t>URL</a:t>
            </a:r>
            <a:r>
              <a:rPr lang="zh-CN" altLang="en-US" sz="4400" dirty="0">
                <a:solidFill>
                  <a:srgbClr val="3F3F3F"/>
                </a:solidFill>
                <a:ea typeface="微软雅黑" panose="020B0503020204020204" pitchFamily="34" charset="-122"/>
                <a:sym typeface="Arial" panose="020B0604020202020204" pitchFamily="34" charset="0"/>
              </a:rPr>
              <a:t>参数</a:t>
            </a:r>
            <a:r>
              <a:rPr lang="zh-CN" altLang="en-US" sz="4400" dirty="0" smtClean="0">
                <a:solidFill>
                  <a:srgbClr val="3F3F3F"/>
                </a:solidFill>
                <a:ea typeface="微软雅黑" panose="020B0503020204020204" pitchFamily="34" charset="-122"/>
                <a:sym typeface="Arial" panose="020B0604020202020204" pitchFamily="34" charset="0"/>
              </a:rPr>
              <a:t>的获取</a:t>
            </a:r>
            <a:endParaRPr lang="zh-CN" altLang="en-US" sz="4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870531" y="2797821"/>
            <a:ext cx="1851498"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9.2.2</a:t>
            </a:r>
            <a:endParaRPr lang="zh-CN" altLang="en-US" sz="4800" b="1" dirty="0">
              <a:solidFill>
                <a:schemeClr val="bg1"/>
              </a:solidFill>
            </a:endParaRPr>
          </a:p>
        </p:txBody>
      </p:sp>
      <p:sp>
        <p:nvSpPr>
          <p:cNvPr id="4102" name="文本框 10"/>
          <p:cNvSpPr>
            <a:spLocks noChangeArrowheads="1"/>
          </p:cNvSpPr>
          <p:nvPr/>
        </p:nvSpPr>
        <p:spPr bwMode="auto">
          <a:xfrm>
            <a:off x="294803" y="83494"/>
            <a:ext cx="4031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a:solidFill>
                  <a:schemeClr val="bg1"/>
                </a:solidFill>
                <a:ea typeface="微软雅黑" panose="020B0503020204020204" pitchFamily="34" charset="-122"/>
                <a:sym typeface="Arial" panose="020B0604020202020204" pitchFamily="34" charset="0"/>
              </a:rPr>
              <a:t>PHP</a:t>
            </a:r>
            <a:r>
              <a:rPr lang="zh-CN" altLang="en-US" sz="2400" b="1" spc="600" dirty="0">
                <a:solidFill>
                  <a:schemeClr val="bg1"/>
                </a:solidFill>
                <a:ea typeface="微软雅黑" panose="020B0503020204020204" pitchFamily="34" charset="-122"/>
                <a:sym typeface="Arial" panose="020B0604020202020204" pitchFamily="34" charset="0"/>
              </a:rPr>
              <a:t>与</a:t>
            </a:r>
            <a:r>
              <a:rPr lang="en-US" altLang="zh-CN" sz="2400" b="1" spc="600" dirty="0">
                <a:solidFill>
                  <a:schemeClr val="bg1"/>
                </a:solidFill>
                <a:ea typeface="微软雅黑" panose="020B0503020204020204" pitchFamily="34" charset="-122"/>
                <a:sym typeface="Arial" panose="020B0604020202020204" pitchFamily="34" charset="0"/>
              </a:rPr>
              <a:t>WEB</a:t>
            </a:r>
            <a:r>
              <a:rPr lang="zh-CN" altLang="en-US" sz="2400" b="1" spc="600" dirty="0">
                <a:solidFill>
                  <a:schemeClr val="bg1"/>
                </a:solidFill>
                <a:ea typeface="微软雅黑" panose="020B0503020204020204" pitchFamily="34" charset="-122"/>
                <a:sym typeface="Arial" panose="020B0604020202020204" pitchFamily="34" charset="0"/>
              </a:rPr>
              <a:t>数据交互</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798410" y="1057488"/>
            <a:ext cx="2584450" cy="1559791"/>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2</a:t>
            </a:r>
            <a:endParaRPr lang="zh-CN" altLang="en-US" sz="2400" dirty="0">
              <a:solidFill>
                <a:schemeClr val="bg1"/>
              </a:solidFill>
            </a:endParaRPr>
          </a:p>
        </p:txBody>
      </p:sp>
    </p:spTree>
    <p:extLst>
      <p:ext uri="{BB962C8B-B14F-4D97-AF65-F5344CB8AC3E}">
        <p14:creationId xmlns:p14="http://schemas.microsoft.com/office/powerpoint/2010/main" val="26018420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矩形 33"/>
          <p:cNvSpPr>
            <a:spLocks noChangeArrowheads="1"/>
          </p:cNvSpPr>
          <p:nvPr/>
        </p:nvSpPr>
        <p:spPr bwMode="auto">
          <a:xfrm>
            <a:off x="408633" y="1014082"/>
            <a:ext cx="1113900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400" dirty="0">
                <a:latin typeface="宋体" panose="02010600030101010101" pitchFamily="2" charset="-122"/>
              </a:rPr>
              <a:t>在目标页面中，使用</a:t>
            </a:r>
            <a:r>
              <a:rPr lang="en-US" altLang="zh-CN" sz="2400" dirty="0">
                <a:latin typeface="宋体" panose="02010600030101010101" pitchFamily="2" charset="-122"/>
              </a:rPr>
              <a:t>PHP</a:t>
            </a:r>
            <a:r>
              <a:rPr lang="zh-CN" altLang="en-US" sz="2400" dirty="0">
                <a:latin typeface="宋体" panose="02010600030101010101" pitchFamily="2" charset="-122"/>
              </a:rPr>
              <a:t>的外部变量</a:t>
            </a:r>
            <a:r>
              <a:rPr lang="en-US" altLang="zh-CN" sz="2400" dirty="0">
                <a:latin typeface="宋体" panose="02010600030101010101" pitchFamily="2" charset="-122"/>
              </a:rPr>
              <a:t>$_GET</a:t>
            </a:r>
            <a:r>
              <a:rPr lang="zh-CN" altLang="en-US" sz="2400" dirty="0">
                <a:latin typeface="宋体" panose="02010600030101010101" pitchFamily="2" charset="-122"/>
              </a:rPr>
              <a:t>来获取</a:t>
            </a:r>
            <a:r>
              <a:rPr lang="en-US" altLang="zh-CN" sz="2400" dirty="0">
                <a:latin typeface="宋体" panose="02010600030101010101" pitchFamily="2" charset="-122"/>
              </a:rPr>
              <a:t>URL</a:t>
            </a:r>
            <a:r>
              <a:rPr lang="zh-CN" altLang="en-US" sz="2400" dirty="0">
                <a:latin typeface="宋体" panose="02010600030101010101" pitchFamily="2" charset="-122"/>
              </a:rPr>
              <a:t>参数值。语法格式如下：</a:t>
            </a:r>
          </a:p>
          <a:p>
            <a:pPr algn="just" eaLnBrk="1" hangingPunct="1">
              <a:lnSpc>
                <a:spcPct val="150000"/>
              </a:lnSpc>
            </a:pPr>
            <a:r>
              <a:rPr lang="en-US" altLang="zh-CN" sz="2400" dirty="0">
                <a:solidFill>
                  <a:srgbClr val="FF0000"/>
                </a:solidFill>
                <a:latin typeface="Verdana" panose="020B0604030504040204" pitchFamily="34" charset="0"/>
                <a:ea typeface="Verdana" panose="020B0604030504040204" pitchFamily="34" charset="0"/>
                <a:cs typeface="Verdana" panose="020B0604030504040204" pitchFamily="34" charset="0"/>
              </a:rPr>
              <a:t>$_GET[‘</a:t>
            </a:r>
            <a:r>
              <a:rPr lang="en-US" altLang="zh-CN" sz="2400" dirty="0" err="1">
                <a:solidFill>
                  <a:srgbClr val="7030A0"/>
                </a:solidFill>
                <a:latin typeface="Verdana" panose="020B0604030504040204" pitchFamily="34" charset="0"/>
                <a:ea typeface="Verdana" panose="020B0604030504040204" pitchFamily="34" charset="0"/>
                <a:cs typeface="Verdana" panose="020B0604030504040204" pitchFamily="34" charset="0"/>
              </a:rPr>
              <a:t>tag_name</a:t>
            </a:r>
            <a:r>
              <a:rPr lang="en-US" altLang="zh-CN" sz="2400" dirty="0">
                <a:solidFill>
                  <a:srgbClr val="FF0000"/>
                </a:solidFill>
                <a:latin typeface="Verdana" panose="020B0604030504040204" pitchFamily="34" charset="0"/>
                <a:ea typeface="Verdana" panose="020B0604030504040204" pitchFamily="34" charset="0"/>
                <a:cs typeface="Verdana" panose="020B0604030504040204" pitchFamily="34" charset="0"/>
              </a:rPr>
              <a:t>’]</a:t>
            </a:r>
          </a:p>
          <a:p>
            <a:pPr algn="just" eaLnBrk="1" hangingPunct="1">
              <a:lnSpc>
                <a:spcPct val="150000"/>
              </a:lnSpc>
            </a:pPr>
            <a:r>
              <a:rPr lang="en-US" altLang="zh-CN" sz="2400" dirty="0" err="1">
                <a:latin typeface="宋体" panose="02010600030101010101" pitchFamily="2" charset="-122"/>
              </a:rPr>
              <a:t>tag_name</a:t>
            </a:r>
            <a:r>
              <a:rPr lang="zh-CN" altLang="en-US" sz="2400" dirty="0">
                <a:latin typeface="宋体" panose="02010600030101010101" pitchFamily="2" charset="-122"/>
              </a:rPr>
              <a:t>是要获取的参数名。</a:t>
            </a: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48436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9.2.2</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URL</a:t>
            </a:r>
            <a:r>
              <a:rPr lang="zh-CN" altLang="en-US" sz="2400" b="1" dirty="0" smtClean="0">
                <a:solidFill>
                  <a:schemeClr val="bg1"/>
                </a:solidFill>
                <a:latin typeface="黑体" panose="02010609060101010101" pitchFamily="49" charset="-122"/>
                <a:ea typeface="黑体" panose="02010609060101010101" pitchFamily="49" charset="-122"/>
              </a:rPr>
              <a:t>参数的获取</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3" name="折角形 2"/>
          <p:cNvSpPr/>
          <p:nvPr/>
        </p:nvSpPr>
        <p:spPr bwMode="auto">
          <a:xfrm>
            <a:off x="577934" y="3864538"/>
            <a:ext cx="1405720" cy="650355"/>
          </a:xfrm>
          <a:prstGeom prst="foldedCorner">
            <a:avLst>
              <a:gd name="adj" fmla="val 48145"/>
            </a:avLst>
          </a:prstGeom>
          <a:gradFill flip="none"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1"/>
            <a:tileRect/>
          </a:gradFill>
          <a:ln>
            <a:headEnd type="none" w="med" len="med"/>
            <a:tailEnd type="none" w="med" len="med"/>
          </a:ln>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400" dirty="0" err="1" smtClean="0">
                <a:solidFill>
                  <a:schemeClr val="bg1"/>
                </a:solidFill>
                <a:latin typeface="Arial" pitchFamily="34" charset="0"/>
                <a:ea typeface="宋体" pitchFamily="2" charset="-122"/>
              </a:rPr>
              <a:t>A.php</a:t>
            </a:r>
            <a:endParaRPr kumimoji="0" lang="zh-CN" altLang="en-US" sz="24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2" name="折角形 11"/>
          <p:cNvSpPr/>
          <p:nvPr/>
        </p:nvSpPr>
        <p:spPr bwMode="auto">
          <a:xfrm>
            <a:off x="5860503" y="3873340"/>
            <a:ext cx="1405720" cy="650355"/>
          </a:xfrm>
          <a:prstGeom prst="foldedCorner">
            <a:avLst>
              <a:gd name="adj" fmla="val 48145"/>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400" dirty="0" err="1" smtClean="0">
                <a:solidFill>
                  <a:schemeClr val="bg1"/>
                </a:solidFill>
                <a:latin typeface="Arial" pitchFamily="34" charset="0"/>
                <a:ea typeface="宋体" pitchFamily="2" charset="-122"/>
              </a:rPr>
              <a:t>B.php</a:t>
            </a:r>
            <a:endParaRPr kumimoji="0" lang="zh-CN" altLang="en-US" sz="2400" b="0" i="0" u="none" strike="noStrike" cap="none" normalizeH="0" baseline="0" dirty="0" smtClean="0">
              <a:ln>
                <a:noFill/>
              </a:ln>
              <a:solidFill>
                <a:schemeClr val="bg1"/>
              </a:solidFill>
              <a:effectLst/>
              <a:latin typeface="Arial" pitchFamily="34" charset="0"/>
              <a:ea typeface="宋体" pitchFamily="2"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74" y="5300137"/>
            <a:ext cx="6706349" cy="1250788"/>
          </a:xfrm>
          <a:prstGeom prst="rect">
            <a:avLst/>
          </a:prstGeom>
        </p:spPr>
      </p:pic>
      <p:sp>
        <p:nvSpPr>
          <p:cNvPr id="7" name="文本框 6"/>
          <p:cNvSpPr txBox="1"/>
          <p:nvPr/>
        </p:nvSpPr>
        <p:spPr>
          <a:xfrm>
            <a:off x="2210936" y="5883250"/>
            <a:ext cx="4343112" cy="40011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sz="2000" dirty="0" smtClean="0"/>
              <a:t>http://www.php.com/B.php?a=1&amp;b=2</a:t>
            </a:r>
            <a:endParaRPr lang="zh-CN" altLang="en-US" sz="2000" dirty="0"/>
          </a:p>
        </p:txBody>
      </p:sp>
      <p:cxnSp>
        <p:nvCxnSpPr>
          <p:cNvPr id="13" name="肘形连接符 12"/>
          <p:cNvCxnSpPr>
            <a:stCxn id="3" idx="2"/>
            <a:endCxn id="6" idx="1"/>
          </p:cNvCxnSpPr>
          <p:nvPr/>
        </p:nvCxnSpPr>
        <p:spPr bwMode="auto">
          <a:xfrm rot="5400000">
            <a:off x="215015" y="4859752"/>
            <a:ext cx="1410638" cy="720920"/>
          </a:xfrm>
          <a:prstGeom prst="bentConnector4">
            <a:avLst>
              <a:gd name="adj1" fmla="val 27833"/>
              <a:gd name="adj2" fmla="val 131709"/>
            </a:avLst>
          </a:prstGeom>
          <a:solidFill>
            <a:schemeClr val="accent1"/>
          </a:solidFill>
          <a:ln w="28575" cap="flat" cmpd="sng" algn="ctr">
            <a:solidFill>
              <a:srgbClr val="00B0F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肘形连接符 15"/>
          <p:cNvCxnSpPr>
            <a:stCxn id="6" idx="0"/>
            <a:endCxn id="12" idx="1"/>
          </p:cNvCxnSpPr>
          <p:nvPr/>
        </p:nvCxnSpPr>
        <p:spPr bwMode="auto">
          <a:xfrm rot="5400000" flipH="1" flipV="1">
            <a:off x="4335967" y="3775601"/>
            <a:ext cx="1101619" cy="1947454"/>
          </a:xfrm>
          <a:prstGeom prst="bentConnector2">
            <a:avLst/>
          </a:prstGeom>
          <a:solidFill>
            <a:schemeClr val="accent1"/>
          </a:solidFill>
          <a:ln w="28575" cap="flat" cmpd="sng" algn="ctr">
            <a:solidFill>
              <a:srgbClr val="00B0F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本框 17"/>
          <p:cNvSpPr txBox="1"/>
          <p:nvPr/>
        </p:nvSpPr>
        <p:spPr>
          <a:xfrm>
            <a:off x="8012068" y="5033658"/>
            <a:ext cx="2770495" cy="646331"/>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50000"/>
              </a:lnSpc>
            </a:pPr>
            <a:r>
              <a:rPr lang="en-US" altLang="zh-CN" sz="2400" dirty="0" smtClean="0"/>
              <a:t>$tag2=$_GET[‘</a:t>
            </a:r>
            <a:r>
              <a:rPr lang="en-US" altLang="zh-CN" sz="2400" dirty="0" smtClean="0">
                <a:solidFill>
                  <a:srgbClr val="FF33CC"/>
                </a:solidFill>
              </a:rPr>
              <a:t>b</a:t>
            </a:r>
            <a:r>
              <a:rPr lang="en-US" altLang="zh-CN" sz="2400" dirty="0" smtClean="0"/>
              <a:t>’];</a:t>
            </a:r>
            <a:endParaRPr lang="zh-CN" altLang="en-US" sz="2400" dirty="0"/>
          </a:p>
        </p:txBody>
      </p:sp>
      <p:sp>
        <p:nvSpPr>
          <p:cNvPr id="19" name="矩形 18"/>
          <p:cNvSpPr/>
          <p:nvPr/>
        </p:nvSpPr>
        <p:spPr bwMode="auto">
          <a:xfrm>
            <a:off x="10037461" y="3759749"/>
            <a:ext cx="940062" cy="528855"/>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bg1"/>
                </a:solidFill>
                <a:effectLst/>
                <a:latin typeface="Arial" pitchFamily="34" charset="0"/>
                <a:ea typeface="宋体" pitchFamily="2" charset="-122"/>
              </a:rPr>
              <a:t>$tag1</a:t>
            </a:r>
            <a:endParaRPr kumimoji="0" lang="zh-CN" altLang="en-US"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26" name="矩形 25"/>
          <p:cNvSpPr/>
          <p:nvPr/>
        </p:nvSpPr>
        <p:spPr bwMode="auto">
          <a:xfrm>
            <a:off x="10037461" y="6092134"/>
            <a:ext cx="940062" cy="528855"/>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bg1"/>
                </a:solidFill>
                <a:effectLst/>
                <a:latin typeface="Arial" pitchFamily="34" charset="0"/>
                <a:ea typeface="宋体" pitchFamily="2" charset="-122"/>
              </a:rPr>
              <a:t>$tag2</a:t>
            </a:r>
            <a:endParaRPr kumimoji="0" lang="zh-CN" altLang="en-US"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20" name="矩形 19"/>
          <p:cNvSpPr/>
          <p:nvPr/>
        </p:nvSpPr>
        <p:spPr bwMode="auto">
          <a:xfrm>
            <a:off x="10977524" y="3759749"/>
            <a:ext cx="941696" cy="528855"/>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1</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8" name="矩形 27"/>
          <p:cNvSpPr/>
          <p:nvPr/>
        </p:nvSpPr>
        <p:spPr bwMode="auto">
          <a:xfrm>
            <a:off x="10977523" y="6092134"/>
            <a:ext cx="941698" cy="528855"/>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2</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1" name="矩形 20"/>
          <p:cNvSpPr/>
          <p:nvPr/>
        </p:nvSpPr>
        <p:spPr>
          <a:xfrm>
            <a:off x="8012068" y="2837755"/>
            <a:ext cx="2674130" cy="646331"/>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50000"/>
              </a:lnSpc>
            </a:pPr>
            <a:r>
              <a:rPr lang="en-US" altLang="zh-CN" sz="2400" dirty="0">
                <a:solidFill>
                  <a:schemeClr val="lt1"/>
                </a:solidFill>
                <a:latin typeface="+mn-lt"/>
                <a:ea typeface="+mn-ea"/>
              </a:rPr>
              <a:t>$tag1=$_GET[‘</a:t>
            </a:r>
            <a:r>
              <a:rPr lang="en-US" altLang="zh-CN" sz="2400" dirty="0">
                <a:solidFill>
                  <a:srgbClr val="FF33CC"/>
                </a:solidFill>
                <a:latin typeface="+mn-lt"/>
                <a:ea typeface="+mn-ea"/>
              </a:rPr>
              <a:t>a</a:t>
            </a:r>
            <a:r>
              <a:rPr lang="en-US" altLang="zh-CN" sz="2400" dirty="0">
                <a:solidFill>
                  <a:schemeClr val="lt1"/>
                </a:solidFill>
                <a:latin typeface="+mn-lt"/>
                <a:ea typeface="+mn-ea"/>
              </a:rPr>
              <a:t>’];</a:t>
            </a:r>
          </a:p>
        </p:txBody>
      </p:sp>
      <p:cxnSp>
        <p:nvCxnSpPr>
          <p:cNvPr id="31" name="肘形连接符 30"/>
          <p:cNvCxnSpPr>
            <a:stCxn id="12" idx="3"/>
            <a:endCxn id="21" idx="1"/>
          </p:cNvCxnSpPr>
          <p:nvPr/>
        </p:nvCxnSpPr>
        <p:spPr bwMode="auto">
          <a:xfrm flipV="1">
            <a:off x="7266223" y="3160921"/>
            <a:ext cx="745845" cy="1037597"/>
          </a:xfrm>
          <a:prstGeom prst="bentConnector3">
            <a:avLst/>
          </a:prstGeom>
          <a:solidFill>
            <a:schemeClr val="accent1"/>
          </a:solidFill>
          <a:ln w="38100" cap="flat" cmpd="sng" algn="ctr">
            <a:solidFill>
              <a:srgbClr val="00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肘形连接符 32"/>
          <p:cNvCxnSpPr>
            <a:stCxn id="12" idx="3"/>
            <a:endCxn id="18" idx="1"/>
          </p:cNvCxnSpPr>
          <p:nvPr/>
        </p:nvCxnSpPr>
        <p:spPr bwMode="auto">
          <a:xfrm>
            <a:off x="7266223" y="4198518"/>
            <a:ext cx="745845" cy="1158306"/>
          </a:xfrm>
          <a:prstGeom prst="bentConnector3">
            <a:avLst/>
          </a:prstGeom>
          <a:solidFill>
            <a:schemeClr val="accent1"/>
          </a:solidFill>
          <a:ln w="38100" cap="flat" cmpd="sng" algn="ctr">
            <a:solidFill>
              <a:srgbClr val="00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肘形连接符 39"/>
          <p:cNvCxnSpPr>
            <a:stCxn id="21" idx="2"/>
            <a:endCxn id="19" idx="1"/>
          </p:cNvCxnSpPr>
          <p:nvPr/>
        </p:nvCxnSpPr>
        <p:spPr bwMode="auto">
          <a:xfrm rot="16200000" flipH="1">
            <a:off x="9423252" y="3409967"/>
            <a:ext cx="540091" cy="688328"/>
          </a:xfrm>
          <a:prstGeom prst="bentConnector2">
            <a:avLst/>
          </a:prstGeom>
          <a:solidFill>
            <a:schemeClr val="accent1"/>
          </a:solidFill>
          <a:ln w="38100" cap="flat" cmpd="sng" algn="ctr">
            <a:solidFill>
              <a:srgbClr val="00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肘形连接符 41"/>
          <p:cNvCxnSpPr>
            <a:stCxn id="18" idx="2"/>
            <a:endCxn id="26" idx="1"/>
          </p:cNvCxnSpPr>
          <p:nvPr/>
        </p:nvCxnSpPr>
        <p:spPr bwMode="auto">
          <a:xfrm rot="16200000" flipH="1">
            <a:off x="9379102" y="5698202"/>
            <a:ext cx="676573" cy="640145"/>
          </a:xfrm>
          <a:prstGeom prst="bentConnector2">
            <a:avLst/>
          </a:prstGeom>
          <a:solidFill>
            <a:schemeClr val="accent1"/>
          </a:solidFill>
          <a:ln w="38100" cap="flat" cmpd="sng" algn="ctr">
            <a:solidFill>
              <a:srgbClr val="00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62610103"/>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5988448" y="2764000"/>
            <a:ext cx="41344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rgbClr val="3F3F3F"/>
                </a:solidFill>
                <a:ea typeface="微软雅黑" panose="020B0503020204020204" pitchFamily="34" charset="-122"/>
                <a:sym typeface="Arial" panose="020B0604020202020204" pitchFamily="34" charset="0"/>
              </a:rPr>
              <a:t>urlencode()</a:t>
            </a:r>
            <a:r>
              <a:rPr lang="zh-CN" altLang="en-US" sz="4400" dirty="0">
                <a:solidFill>
                  <a:srgbClr val="3F3F3F"/>
                </a:solidFill>
                <a:ea typeface="微软雅黑" panose="020B0503020204020204" pitchFamily="34" charset="-122"/>
                <a:sym typeface="Arial" panose="020B0604020202020204" pitchFamily="34" charset="0"/>
              </a:rPr>
              <a:t>函数</a:t>
            </a:r>
          </a:p>
        </p:txBody>
      </p:sp>
      <p:sp>
        <p:nvSpPr>
          <p:cNvPr id="4101" name="矩形 9"/>
          <p:cNvSpPr>
            <a:spLocks noChangeArrowheads="1"/>
          </p:cNvSpPr>
          <p:nvPr/>
        </p:nvSpPr>
        <p:spPr bwMode="auto">
          <a:xfrm>
            <a:off x="3870531" y="2797821"/>
            <a:ext cx="1851498"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9.2.3</a:t>
            </a:r>
            <a:endParaRPr lang="zh-CN" altLang="en-US" sz="4800" b="1" dirty="0">
              <a:solidFill>
                <a:schemeClr val="bg1"/>
              </a:solidFill>
            </a:endParaRPr>
          </a:p>
        </p:txBody>
      </p:sp>
      <p:sp>
        <p:nvSpPr>
          <p:cNvPr id="4102" name="文本框 10"/>
          <p:cNvSpPr>
            <a:spLocks noChangeArrowheads="1"/>
          </p:cNvSpPr>
          <p:nvPr/>
        </p:nvSpPr>
        <p:spPr bwMode="auto">
          <a:xfrm>
            <a:off x="294803" y="83494"/>
            <a:ext cx="4031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a:solidFill>
                  <a:schemeClr val="bg1"/>
                </a:solidFill>
                <a:ea typeface="微软雅黑" panose="020B0503020204020204" pitchFamily="34" charset="-122"/>
                <a:sym typeface="Arial" panose="020B0604020202020204" pitchFamily="34" charset="0"/>
              </a:rPr>
              <a:t>PHP</a:t>
            </a:r>
            <a:r>
              <a:rPr lang="zh-CN" altLang="en-US" sz="2400" b="1" spc="600" dirty="0">
                <a:solidFill>
                  <a:schemeClr val="bg1"/>
                </a:solidFill>
                <a:ea typeface="微软雅黑" panose="020B0503020204020204" pitchFamily="34" charset="-122"/>
                <a:sym typeface="Arial" panose="020B0604020202020204" pitchFamily="34" charset="0"/>
              </a:rPr>
              <a:t>与</a:t>
            </a:r>
            <a:r>
              <a:rPr lang="en-US" altLang="zh-CN" sz="2400" b="1" spc="600" dirty="0">
                <a:solidFill>
                  <a:schemeClr val="bg1"/>
                </a:solidFill>
                <a:ea typeface="微软雅黑" panose="020B0503020204020204" pitchFamily="34" charset="-122"/>
                <a:sym typeface="Arial" panose="020B0604020202020204" pitchFamily="34" charset="0"/>
              </a:rPr>
              <a:t>WEB</a:t>
            </a:r>
            <a:r>
              <a:rPr lang="zh-CN" altLang="en-US" sz="2400" b="1" spc="600" dirty="0">
                <a:solidFill>
                  <a:schemeClr val="bg1"/>
                </a:solidFill>
                <a:ea typeface="微软雅黑" panose="020B0503020204020204" pitchFamily="34" charset="-122"/>
                <a:sym typeface="Arial" panose="020B0604020202020204" pitchFamily="34" charset="0"/>
              </a:rPr>
              <a:t>数据交互</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798410" y="1057488"/>
            <a:ext cx="2584450" cy="1559791"/>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3</a:t>
            </a:r>
            <a:endParaRPr lang="zh-CN" altLang="en-US" sz="2400" dirty="0">
              <a:solidFill>
                <a:schemeClr val="bg1"/>
              </a:solidFill>
            </a:endParaRPr>
          </a:p>
        </p:txBody>
      </p:sp>
    </p:spTree>
    <p:extLst>
      <p:ext uri="{BB962C8B-B14F-4D97-AF65-F5344CB8AC3E}">
        <p14:creationId xmlns:p14="http://schemas.microsoft.com/office/powerpoint/2010/main" val="187499080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矩形 33"/>
          <p:cNvSpPr>
            <a:spLocks noChangeArrowheads="1"/>
          </p:cNvSpPr>
          <p:nvPr/>
        </p:nvSpPr>
        <p:spPr bwMode="auto">
          <a:xfrm>
            <a:off x="408633" y="1014082"/>
            <a:ext cx="568736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400" dirty="0">
                <a:latin typeface="宋体" panose="02010600030101010101" pitchFamily="2" charset="-122"/>
              </a:rPr>
              <a:t>由于多个</a:t>
            </a:r>
            <a:r>
              <a:rPr lang="en-US" altLang="zh-CN" sz="2400" dirty="0">
                <a:latin typeface="宋体" panose="02010600030101010101" pitchFamily="2" charset="-122"/>
              </a:rPr>
              <a:t>URL</a:t>
            </a:r>
            <a:r>
              <a:rPr lang="zh-CN" altLang="en-US" sz="2400" dirty="0">
                <a:latin typeface="宋体" panose="02010600030101010101" pitchFamily="2" charset="-122"/>
              </a:rPr>
              <a:t>参数之间，使用“</a:t>
            </a:r>
            <a:r>
              <a:rPr lang="en-US" altLang="zh-CN" sz="2400" dirty="0">
                <a:latin typeface="宋体" panose="02010600030101010101" pitchFamily="2" charset="-122"/>
              </a:rPr>
              <a:t>&amp;”</a:t>
            </a:r>
            <a:r>
              <a:rPr lang="zh-CN" altLang="en-US" sz="2400" dirty="0">
                <a:latin typeface="宋体" panose="02010600030101010101" pitchFamily="2" charset="-122"/>
              </a:rPr>
              <a:t>分隔，如果参数的值中，也出现”</a:t>
            </a:r>
            <a:r>
              <a:rPr lang="en-US" altLang="zh-CN" sz="2400" dirty="0">
                <a:latin typeface="宋体" panose="02010600030101010101" pitchFamily="2" charset="-122"/>
              </a:rPr>
              <a:t>&amp;”</a:t>
            </a:r>
            <a:r>
              <a:rPr lang="zh-CN" altLang="en-US" sz="2400" dirty="0">
                <a:latin typeface="宋体" panose="02010600030101010101" pitchFamily="2" charset="-122"/>
              </a:rPr>
              <a:t>等特殊字符的话，浏览器也依然将其视为参数分隔符，因此，在设置</a:t>
            </a:r>
            <a:r>
              <a:rPr lang="en-US" altLang="zh-CN" sz="2400" dirty="0">
                <a:latin typeface="宋体" panose="02010600030101010101" pitchFamily="2" charset="-122"/>
              </a:rPr>
              <a:t>URL</a:t>
            </a:r>
            <a:r>
              <a:rPr lang="zh-CN" altLang="en-US" sz="2400" dirty="0">
                <a:latin typeface="宋体" panose="02010600030101010101" pitchFamily="2" charset="-122"/>
              </a:rPr>
              <a:t>参数时，最好使用</a:t>
            </a:r>
            <a:r>
              <a:rPr lang="en-US" altLang="zh-CN" sz="2400" dirty="0">
                <a:latin typeface="宋体" panose="02010600030101010101" pitchFamily="2" charset="-122"/>
              </a:rPr>
              <a:t>urlencode()</a:t>
            </a:r>
            <a:r>
              <a:rPr lang="zh-CN" altLang="en-US" sz="2400" dirty="0">
                <a:latin typeface="宋体" panose="02010600030101010101" pitchFamily="2" charset="-122"/>
              </a:rPr>
              <a:t>函数对参数值进行编码以后，再设置传递，避免造成转义错误。</a:t>
            </a: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4426064"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9.2.3</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urlencode()</a:t>
            </a:r>
            <a:r>
              <a:rPr lang="zh-CN" altLang="en-US" sz="2400" b="1" dirty="0" smtClean="0">
                <a:solidFill>
                  <a:schemeClr val="bg1"/>
                </a:solidFill>
                <a:latin typeface="黑体" panose="02010609060101010101" pitchFamily="49" charset="-122"/>
                <a:ea typeface="黑体" panose="02010609060101010101" pitchFamily="49" charset="-122"/>
              </a:rPr>
              <a:t>函数</a:t>
            </a:r>
            <a:endParaRPr lang="zh-CN" altLang="zh-CN" sz="2400" b="1" dirty="0">
              <a:solidFill>
                <a:schemeClr val="bg1"/>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767" y="1014082"/>
            <a:ext cx="3538101" cy="5636276"/>
          </a:xfrm>
          <a:prstGeom prst="rect">
            <a:avLst/>
          </a:prstGeom>
        </p:spPr>
      </p:pic>
    </p:spTree>
    <p:extLst>
      <p:ext uri="{BB962C8B-B14F-4D97-AF65-F5344CB8AC3E}">
        <p14:creationId xmlns:p14="http://schemas.microsoft.com/office/powerpoint/2010/main" val="615099359"/>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9.2.3</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a:solidFill>
                  <a:schemeClr val="bg1"/>
                </a:solidFill>
                <a:latin typeface="黑体" panose="02010609060101010101" pitchFamily="49" charset="-122"/>
                <a:ea typeface="黑体" panose="02010609060101010101" pitchFamily="49" charset="-122"/>
              </a:rPr>
              <a:t>urlencode()</a:t>
            </a:r>
            <a:r>
              <a:rPr lang="zh-CN" altLang="en-US" sz="2400" b="1" dirty="0">
                <a:solidFill>
                  <a:schemeClr val="bg1"/>
                </a:solidFill>
                <a:latin typeface="黑体" panose="02010609060101010101" pitchFamily="49" charset="-122"/>
                <a:ea typeface="黑体" panose="02010609060101010101" pitchFamily="49" charset="-122"/>
              </a:rPr>
              <a:t>函数</a:t>
            </a:r>
          </a:p>
        </p:txBody>
      </p:sp>
      <p:sp>
        <p:nvSpPr>
          <p:cNvPr id="9" name="圆角矩形 6"/>
          <p:cNvSpPr>
            <a:spLocks noChangeArrowheads="1"/>
          </p:cNvSpPr>
          <p:nvPr/>
        </p:nvSpPr>
        <p:spPr bwMode="auto">
          <a:xfrm>
            <a:off x="241788" y="862322"/>
            <a:ext cx="11305850" cy="5825081"/>
          </a:xfrm>
          <a:prstGeom prst="roundRect">
            <a:avLst>
              <a:gd name="adj" fmla="val 3139"/>
            </a:avLst>
          </a:prstGeom>
          <a:solidFill>
            <a:srgbClr val="1E3A1A"/>
          </a:solidFill>
          <a:ln w="12700">
            <a:solidFill>
              <a:srgbClr val="0E8146"/>
            </a:solidFill>
            <a:bevel/>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endParaRPr>
          </a:p>
        </p:txBody>
      </p:sp>
      <p:sp>
        <p:nvSpPr>
          <p:cNvPr id="10" name="矩形 9"/>
          <p:cNvSpPr/>
          <p:nvPr/>
        </p:nvSpPr>
        <p:spPr>
          <a:xfrm>
            <a:off x="457648" y="1041518"/>
            <a:ext cx="9709933" cy="5632311"/>
          </a:xfrm>
          <a:prstGeom prst="rect">
            <a:avLst/>
          </a:prstGeom>
        </p:spPr>
        <p:txBody>
          <a:bodyPr wrap="square">
            <a:spAutoFit/>
          </a:bodyPr>
          <a:lstStyle/>
          <a:p>
            <a:pPr>
              <a:lnSpc>
                <a:spcPct val="150000"/>
              </a:lnSpc>
              <a:spcAft>
                <a:spcPts val="0"/>
              </a:spcAft>
            </a:pPr>
            <a:r>
              <a:rPr lang="en-US" altLang="zh-CN" sz="2000" spc="300" dirty="0" smtClean="0">
                <a:solidFill>
                  <a:schemeClr val="bg1"/>
                </a:solidFill>
                <a:cs typeface="Courier New" panose="02070309020205020404" pitchFamily="49" charset="0"/>
              </a:rPr>
              <a:t>【</a:t>
            </a:r>
            <a:r>
              <a:rPr lang="zh-CN" altLang="en-US" sz="2000" spc="300" dirty="0" smtClean="0">
                <a:solidFill>
                  <a:schemeClr val="bg1"/>
                </a:solidFill>
                <a:cs typeface="Courier New" panose="02070309020205020404" pitchFamily="49" charset="0"/>
              </a:rPr>
              <a:t>例</a:t>
            </a:r>
            <a:r>
              <a:rPr lang="en-US" altLang="zh-CN" sz="2000" spc="300" dirty="0" smtClean="0">
                <a:solidFill>
                  <a:schemeClr val="bg1"/>
                </a:solidFill>
                <a:cs typeface="Courier New" panose="02070309020205020404" pitchFamily="49" charset="0"/>
              </a:rPr>
              <a:t>9-11】</a:t>
            </a:r>
            <a:endParaRPr lang="zh-CN" altLang="en-US" sz="2000" spc="300" dirty="0">
              <a:solidFill>
                <a:schemeClr val="bg1"/>
              </a:solidFill>
              <a:cs typeface="Courier New" panose="02070309020205020404" pitchFamily="49" charset="0"/>
            </a:endParaRPr>
          </a:p>
          <a:p>
            <a:pPr>
              <a:lnSpc>
                <a:spcPct val="150000"/>
              </a:lnSpc>
              <a:spcAft>
                <a:spcPts val="0"/>
              </a:spcAft>
            </a:pPr>
            <a:r>
              <a:rPr lang="en-US" altLang="zh-CN" sz="2000" spc="300" dirty="0" smtClean="0">
                <a:solidFill>
                  <a:srgbClr val="FF0000"/>
                </a:solidFill>
                <a:cs typeface="Courier New" panose="02070309020205020404" pitchFamily="49" charset="0"/>
              </a:rPr>
              <a:t>&lt;?</a:t>
            </a:r>
            <a:r>
              <a:rPr lang="en-US" altLang="zh-CN" sz="2000" spc="300" dirty="0" err="1" smtClean="0">
                <a:solidFill>
                  <a:srgbClr val="FF0000"/>
                </a:solidFill>
                <a:cs typeface="Courier New" panose="02070309020205020404" pitchFamily="49" charset="0"/>
              </a:rPr>
              <a:t>php</a:t>
            </a:r>
            <a:r>
              <a:rPr lang="en-US" altLang="zh-CN" sz="2000" spc="300" dirty="0" smtClean="0">
                <a:solidFill>
                  <a:srgbClr val="FF0000"/>
                </a:solidFill>
                <a:cs typeface="Courier New" panose="02070309020205020404" pitchFamily="49" charset="0"/>
              </a:rPr>
              <a:t> </a:t>
            </a:r>
          </a:p>
          <a:p>
            <a:pPr>
              <a:lnSpc>
                <a:spcPct val="150000"/>
              </a:lnSpc>
              <a:spcAft>
                <a:spcPts val="0"/>
              </a:spcAft>
            </a:pPr>
            <a:r>
              <a:rPr lang="en-US" altLang="zh-CN" sz="2000" spc="300" dirty="0">
                <a:solidFill>
                  <a:srgbClr val="00B0F0"/>
                </a:solidFill>
                <a:cs typeface="Courier New" panose="02070309020205020404" pitchFamily="49" charset="0"/>
              </a:rPr>
              <a:t> </a:t>
            </a:r>
            <a:r>
              <a:rPr lang="en-US" altLang="zh-CN" sz="2000" spc="300" dirty="0" smtClean="0">
                <a:solidFill>
                  <a:srgbClr val="00B0F0"/>
                </a:solidFill>
                <a:cs typeface="Courier New" panose="02070309020205020404" pitchFamily="49" charset="0"/>
              </a:rPr>
              <a:t>   </a:t>
            </a:r>
            <a:r>
              <a:rPr lang="en-US" altLang="zh-CN" sz="2000" spc="300" dirty="0">
                <a:solidFill>
                  <a:srgbClr val="FF33CC"/>
                </a:solidFill>
                <a:cs typeface="Courier New" panose="02070309020205020404" pitchFamily="49" charset="0"/>
              </a:rPr>
              <a:t>$str1</a:t>
            </a:r>
            <a:r>
              <a:rPr lang="en-US" altLang="zh-CN" sz="2000" spc="300" dirty="0">
                <a:solidFill>
                  <a:schemeClr val="bg1"/>
                </a:solidFill>
                <a:cs typeface="Courier New" panose="02070309020205020404" pitchFamily="49" charset="0"/>
              </a:rPr>
              <a:t>="</a:t>
            </a:r>
            <a:r>
              <a:rPr lang="en-US" altLang="zh-CN" sz="2000" spc="300" dirty="0" err="1" smtClean="0">
                <a:solidFill>
                  <a:srgbClr val="FF0000"/>
                </a:solidFill>
                <a:cs typeface="Courier New" panose="02070309020205020404" pitchFamily="49" charset="0"/>
              </a:rPr>
              <a:t>this&amp;is&amp;tags</a:t>
            </a:r>
            <a:r>
              <a:rPr lang="en-US" altLang="zh-CN" sz="2000" spc="300" dirty="0">
                <a:solidFill>
                  <a:schemeClr val="bg1"/>
                </a:solidFill>
                <a:cs typeface="Courier New" panose="02070309020205020404" pitchFamily="49" charset="0"/>
              </a:rPr>
              <a:t>";</a:t>
            </a:r>
          </a:p>
          <a:p>
            <a:pPr>
              <a:lnSpc>
                <a:spcPct val="150000"/>
              </a:lnSpc>
              <a:spcAft>
                <a:spcPts val="0"/>
              </a:spcAft>
            </a:pPr>
            <a:r>
              <a:rPr lang="en-US" altLang="zh-CN" sz="2000" spc="300" dirty="0">
                <a:solidFill>
                  <a:schemeClr val="bg1"/>
                </a:solidFill>
                <a:cs typeface="Courier New" panose="02070309020205020404" pitchFamily="49" charset="0"/>
              </a:rPr>
              <a:t>    </a:t>
            </a:r>
            <a:r>
              <a:rPr lang="en-US" altLang="zh-CN" sz="2000" spc="300" dirty="0">
                <a:solidFill>
                  <a:srgbClr val="FF33CC"/>
                </a:solidFill>
                <a:cs typeface="Courier New" panose="02070309020205020404" pitchFamily="49" charset="0"/>
              </a:rPr>
              <a:t>$str2</a:t>
            </a:r>
            <a:r>
              <a:rPr lang="en-US" altLang="zh-CN" sz="2000" spc="300" dirty="0">
                <a:solidFill>
                  <a:schemeClr val="bg1"/>
                </a:solidFill>
                <a:cs typeface="Courier New" panose="02070309020205020404" pitchFamily="49" charset="0"/>
              </a:rPr>
              <a:t>=</a:t>
            </a:r>
            <a:r>
              <a:rPr lang="en-US" altLang="zh-CN" sz="2000" spc="300" dirty="0">
                <a:solidFill>
                  <a:srgbClr val="FFFF00"/>
                </a:solidFill>
                <a:cs typeface="Courier New" panose="02070309020205020404" pitchFamily="49" charset="0"/>
              </a:rPr>
              <a:t>urlencode</a:t>
            </a:r>
            <a:r>
              <a:rPr lang="en-US" altLang="zh-CN" sz="2000" spc="300" dirty="0">
                <a:solidFill>
                  <a:schemeClr val="bg1"/>
                </a:solidFill>
                <a:cs typeface="Courier New" panose="02070309020205020404" pitchFamily="49" charset="0"/>
              </a:rPr>
              <a:t>(</a:t>
            </a:r>
            <a:r>
              <a:rPr lang="en-US" altLang="zh-CN" sz="2000" spc="300" dirty="0">
                <a:solidFill>
                  <a:srgbClr val="FF33CC"/>
                </a:solidFill>
                <a:cs typeface="Courier New" panose="02070309020205020404" pitchFamily="49" charset="0"/>
              </a:rPr>
              <a:t>$str1</a:t>
            </a:r>
            <a:r>
              <a:rPr lang="en-US" altLang="zh-CN" sz="2000" spc="300" dirty="0">
                <a:solidFill>
                  <a:schemeClr val="bg1"/>
                </a:solidFill>
                <a:cs typeface="Courier New" panose="02070309020205020404" pitchFamily="49" charset="0"/>
              </a:rPr>
              <a:t>);</a:t>
            </a:r>
          </a:p>
          <a:p>
            <a:pPr>
              <a:lnSpc>
                <a:spcPct val="150000"/>
              </a:lnSpc>
              <a:spcAft>
                <a:spcPts val="0"/>
              </a:spcAft>
            </a:pPr>
            <a:r>
              <a:rPr lang="en-US" altLang="zh-CN" sz="2000" spc="300" dirty="0">
                <a:solidFill>
                  <a:schemeClr val="bg1"/>
                </a:solidFill>
                <a:cs typeface="Courier New" panose="02070309020205020404" pitchFamily="49" charset="0"/>
              </a:rPr>
              <a:t>    echo </a:t>
            </a:r>
            <a:r>
              <a:rPr lang="en-US" altLang="zh-CN" sz="2000" spc="300" dirty="0" smtClean="0">
                <a:solidFill>
                  <a:schemeClr val="bg1"/>
                </a:solidFill>
                <a:cs typeface="Courier New" panose="02070309020205020404" pitchFamily="49" charset="0"/>
              </a:rPr>
              <a:t>“</a:t>
            </a:r>
            <a:r>
              <a:rPr lang="en-US" altLang="zh-CN" sz="2000" spc="300" dirty="0">
                <a:solidFill>
                  <a:srgbClr val="FF0000"/>
                </a:solidFill>
                <a:cs typeface="Courier New" panose="02070309020205020404" pitchFamily="49" charset="0"/>
              </a:rPr>
              <a:t>&lt;a </a:t>
            </a:r>
            <a:r>
              <a:rPr lang="en-US" altLang="zh-CN" sz="2000" spc="300" dirty="0" err="1">
                <a:solidFill>
                  <a:srgbClr val="FF0000"/>
                </a:solidFill>
                <a:cs typeface="Courier New" panose="02070309020205020404" pitchFamily="49" charset="0"/>
              </a:rPr>
              <a:t>href</a:t>
            </a:r>
            <a:r>
              <a:rPr lang="en-US" altLang="zh-CN" sz="2000" spc="300" dirty="0">
                <a:solidFill>
                  <a:srgbClr val="FF0000"/>
                </a:solidFill>
                <a:cs typeface="Courier New" panose="02070309020205020404" pitchFamily="49" charset="0"/>
              </a:rPr>
              <a:t>=</a:t>
            </a:r>
            <a:r>
              <a:rPr lang="en-US" altLang="zh-CN" sz="2000" spc="300" dirty="0" smtClean="0">
                <a:solidFill>
                  <a:srgbClr val="FF0000"/>
                </a:solidFill>
                <a:cs typeface="Courier New" panose="02070309020205020404" pitchFamily="49" charset="0"/>
              </a:rPr>
              <a:t>'9-12.php?A=</a:t>
            </a:r>
            <a:r>
              <a:rPr lang="en-US" altLang="zh-CN" sz="2000" spc="300" dirty="0" smtClean="0">
                <a:solidFill>
                  <a:schemeClr val="bg1"/>
                </a:solidFill>
                <a:cs typeface="Courier New" panose="02070309020205020404" pitchFamily="49" charset="0"/>
              </a:rPr>
              <a:t>".</a:t>
            </a:r>
            <a:r>
              <a:rPr lang="en-US" altLang="zh-CN" sz="2000" spc="300" dirty="0" smtClean="0">
                <a:solidFill>
                  <a:srgbClr val="FF33CC"/>
                </a:solidFill>
                <a:cs typeface="Courier New" panose="02070309020205020404" pitchFamily="49" charset="0"/>
              </a:rPr>
              <a:t>$str1</a:t>
            </a:r>
            <a:r>
              <a:rPr lang="en-US" altLang="zh-CN" sz="2000" spc="300" dirty="0" smtClean="0">
                <a:solidFill>
                  <a:schemeClr val="bg1"/>
                </a:solidFill>
                <a:cs typeface="Courier New" panose="02070309020205020404" pitchFamily="49" charset="0"/>
              </a:rPr>
              <a:t>."</a:t>
            </a:r>
            <a:r>
              <a:rPr lang="en-US" altLang="zh-CN" sz="2000" spc="300" dirty="0" smtClean="0">
                <a:solidFill>
                  <a:srgbClr val="FF0000"/>
                </a:solidFill>
                <a:cs typeface="Courier New" panose="02070309020205020404" pitchFamily="49" charset="0"/>
              </a:rPr>
              <a:t>'&gt;</a:t>
            </a:r>
            <a:r>
              <a:rPr lang="en-US" altLang="zh-CN" sz="2000" spc="300" dirty="0">
                <a:solidFill>
                  <a:srgbClr val="FF0000"/>
                </a:solidFill>
                <a:cs typeface="Courier New" panose="02070309020205020404" pitchFamily="49" charset="0"/>
              </a:rPr>
              <a:t>9-12&lt;/a</a:t>
            </a:r>
            <a:r>
              <a:rPr lang="en-US" altLang="zh-CN" sz="2000" spc="300" dirty="0" smtClean="0">
                <a:solidFill>
                  <a:srgbClr val="FF0000"/>
                </a:solidFill>
                <a:cs typeface="Courier New" panose="02070309020205020404" pitchFamily="49" charset="0"/>
              </a:rPr>
              <a:t>&gt;</a:t>
            </a:r>
            <a:r>
              <a:rPr lang="en-US" altLang="zh-CN" sz="2000" spc="300" dirty="0" smtClean="0">
                <a:solidFill>
                  <a:schemeClr val="bg1"/>
                </a:solidFill>
                <a:cs typeface="Courier New" panose="02070309020205020404" pitchFamily="49" charset="0"/>
              </a:rPr>
              <a:t>";</a:t>
            </a:r>
            <a:endParaRPr lang="en-US" altLang="zh-CN" sz="2000" spc="300" dirty="0">
              <a:solidFill>
                <a:schemeClr val="bg1"/>
              </a:solidFill>
              <a:cs typeface="Courier New" panose="02070309020205020404" pitchFamily="49" charset="0"/>
            </a:endParaRPr>
          </a:p>
          <a:p>
            <a:pPr>
              <a:lnSpc>
                <a:spcPct val="150000"/>
              </a:lnSpc>
              <a:spcAft>
                <a:spcPts val="0"/>
              </a:spcAft>
            </a:pPr>
            <a:r>
              <a:rPr lang="en-US" altLang="zh-CN" sz="2000" spc="300" dirty="0" smtClean="0">
                <a:solidFill>
                  <a:schemeClr val="bg1"/>
                </a:solidFill>
                <a:cs typeface="Courier New" panose="02070309020205020404" pitchFamily="49" charset="0"/>
              </a:rPr>
              <a:t>    echo "</a:t>
            </a:r>
            <a:r>
              <a:rPr lang="en-US" altLang="zh-CN" sz="2000" spc="300" dirty="0">
                <a:solidFill>
                  <a:srgbClr val="FF0000"/>
                </a:solidFill>
                <a:cs typeface="Courier New" panose="02070309020205020404" pitchFamily="49" charset="0"/>
              </a:rPr>
              <a:t>&lt;a </a:t>
            </a:r>
            <a:r>
              <a:rPr lang="en-US" altLang="zh-CN" sz="2000" spc="300" dirty="0" err="1">
                <a:solidFill>
                  <a:srgbClr val="FF0000"/>
                </a:solidFill>
                <a:cs typeface="Courier New" panose="02070309020205020404" pitchFamily="49" charset="0"/>
              </a:rPr>
              <a:t>href</a:t>
            </a:r>
            <a:r>
              <a:rPr lang="en-US" altLang="zh-CN" sz="2000" spc="300" dirty="0">
                <a:solidFill>
                  <a:srgbClr val="FF0000"/>
                </a:solidFill>
                <a:cs typeface="Courier New" panose="02070309020205020404" pitchFamily="49" charset="0"/>
              </a:rPr>
              <a:t>='9-12.php?A=</a:t>
            </a:r>
            <a:r>
              <a:rPr lang="en-US" altLang="zh-CN" sz="2000" spc="300" dirty="0">
                <a:solidFill>
                  <a:schemeClr val="bg1"/>
                </a:solidFill>
                <a:cs typeface="Courier New" panose="02070309020205020404" pitchFamily="49" charset="0"/>
              </a:rPr>
              <a:t>".</a:t>
            </a:r>
            <a:r>
              <a:rPr lang="en-US" altLang="zh-CN" sz="2000" spc="300" dirty="0">
                <a:solidFill>
                  <a:srgbClr val="FF33CC"/>
                </a:solidFill>
                <a:cs typeface="Courier New" panose="02070309020205020404" pitchFamily="49" charset="0"/>
              </a:rPr>
              <a:t>$</a:t>
            </a:r>
            <a:r>
              <a:rPr lang="en-US" altLang="zh-CN" sz="2000" spc="300" dirty="0" smtClean="0">
                <a:solidFill>
                  <a:srgbClr val="FF33CC"/>
                </a:solidFill>
                <a:cs typeface="Courier New" panose="02070309020205020404" pitchFamily="49" charset="0"/>
              </a:rPr>
              <a:t>str2</a:t>
            </a:r>
            <a:r>
              <a:rPr lang="en-US" altLang="zh-CN" sz="2000" spc="300" dirty="0">
                <a:solidFill>
                  <a:schemeClr val="bg1"/>
                </a:solidFill>
                <a:cs typeface="Courier New" panose="02070309020205020404" pitchFamily="49" charset="0"/>
              </a:rPr>
              <a:t>."</a:t>
            </a:r>
            <a:r>
              <a:rPr lang="en-US" altLang="zh-CN" sz="2000" spc="300" dirty="0">
                <a:solidFill>
                  <a:srgbClr val="FF0000"/>
                </a:solidFill>
                <a:cs typeface="Courier New" panose="02070309020205020404" pitchFamily="49" charset="0"/>
              </a:rPr>
              <a:t>'&gt;9-12&lt;/a</a:t>
            </a:r>
            <a:r>
              <a:rPr lang="en-US" altLang="zh-CN" sz="2000" spc="300" dirty="0" smtClean="0">
                <a:solidFill>
                  <a:srgbClr val="FF0000"/>
                </a:solidFill>
                <a:cs typeface="Courier New" panose="02070309020205020404" pitchFamily="49" charset="0"/>
              </a:rPr>
              <a:t>&gt;</a:t>
            </a:r>
            <a:r>
              <a:rPr lang="en-US" altLang="zh-CN" sz="2000" spc="300" dirty="0" smtClean="0">
                <a:solidFill>
                  <a:schemeClr val="bg1"/>
                </a:solidFill>
                <a:cs typeface="Courier New" panose="02070309020205020404" pitchFamily="49" charset="0"/>
              </a:rPr>
              <a:t>”;</a:t>
            </a:r>
          </a:p>
          <a:p>
            <a:pPr>
              <a:lnSpc>
                <a:spcPct val="150000"/>
              </a:lnSpc>
              <a:spcAft>
                <a:spcPts val="0"/>
              </a:spcAft>
            </a:pPr>
            <a:r>
              <a:rPr lang="en-US" altLang="zh-CN" sz="2000" spc="300" dirty="0" smtClean="0">
                <a:solidFill>
                  <a:srgbClr val="FF0000"/>
                </a:solidFill>
                <a:cs typeface="Courier New" panose="02070309020205020404" pitchFamily="49" charset="0"/>
              </a:rPr>
              <a:t>?&gt;</a:t>
            </a:r>
          </a:p>
          <a:p>
            <a:pPr>
              <a:lnSpc>
                <a:spcPct val="150000"/>
              </a:lnSpc>
              <a:spcAft>
                <a:spcPts val="0"/>
              </a:spcAft>
            </a:pPr>
            <a:r>
              <a:rPr lang="en-US" altLang="zh-CN" sz="2000" spc="300" dirty="0">
                <a:solidFill>
                  <a:schemeClr val="bg1"/>
                </a:solidFill>
                <a:cs typeface="Courier New" panose="02070309020205020404" pitchFamily="49" charset="0"/>
              </a:rPr>
              <a:t>【</a:t>
            </a:r>
            <a:r>
              <a:rPr lang="zh-CN" altLang="en-US" sz="2000" spc="300" dirty="0">
                <a:solidFill>
                  <a:schemeClr val="bg1"/>
                </a:solidFill>
                <a:cs typeface="Courier New" panose="02070309020205020404" pitchFamily="49" charset="0"/>
              </a:rPr>
              <a:t>例</a:t>
            </a:r>
            <a:r>
              <a:rPr lang="en-US" altLang="zh-CN" sz="2000" spc="300" dirty="0" smtClean="0">
                <a:solidFill>
                  <a:schemeClr val="bg1"/>
                </a:solidFill>
                <a:cs typeface="Courier New" panose="02070309020205020404" pitchFamily="49" charset="0"/>
              </a:rPr>
              <a:t>9-12】</a:t>
            </a:r>
            <a:endParaRPr lang="zh-CN" altLang="en-US" sz="2000" spc="300" dirty="0">
              <a:solidFill>
                <a:schemeClr val="bg1"/>
              </a:solidFill>
              <a:cs typeface="Courier New" panose="02070309020205020404" pitchFamily="49" charset="0"/>
            </a:endParaRPr>
          </a:p>
          <a:p>
            <a:pPr>
              <a:lnSpc>
                <a:spcPct val="150000"/>
              </a:lnSpc>
              <a:spcAft>
                <a:spcPts val="0"/>
              </a:spcAft>
            </a:pPr>
            <a:r>
              <a:rPr lang="en-US" altLang="zh-CN" sz="2000" spc="300" dirty="0">
                <a:solidFill>
                  <a:srgbClr val="FF0000"/>
                </a:solidFill>
                <a:cs typeface="Courier New" panose="02070309020205020404" pitchFamily="49" charset="0"/>
              </a:rPr>
              <a:t>&lt;?</a:t>
            </a:r>
            <a:r>
              <a:rPr lang="en-US" altLang="zh-CN" sz="2000" spc="300" dirty="0" err="1" smtClean="0">
                <a:solidFill>
                  <a:srgbClr val="FF0000"/>
                </a:solidFill>
                <a:cs typeface="Courier New" panose="02070309020205020404" pitchFamily="49" charset="0"/>
              </a:rPr>
              <a:t>php</a:t>
            </a:r>
            <a:endParaRPr lang="en-US" altLang="zh-CN" sz="2000" spc="300" dirty="0" smtClean="0">
              <a:solidFill>
                <a:srgbClr val="FF0000"/>
              </a:solidFill>
              <a:cs typeface="Courier New" panose="02070309020205020404" pitchFamily="49" charset="0"/>
            </a:endParaRPr>
          </a:p>
          <a:p>
            <a:pPr>
              <a:lnSpc>
                <a:spcPct val="150000"/>
              </a:lnSpc>
              <a:spcAft>
                <a:spcPts val="0"/>
              </a:spcAft>
            </a:pPr>
            <a:r>
              <a:rPr lang="zh-CN" altLang="en-US" sz="2000" spc="300" dirty="0" smtClean="0">
                <a:solidFill>
                  <a:srgbClr val="FF0000"/>
                </a:solidFill>
                <a:cs typeface="Courier New" panose="02070309020205020404" pitchFamily="49" charset="0"/>
              </a:rPr>
              <a:t>    </a:t>
            </a:r>
            <a:r>
              <a:rPr lang="en-US" altLang="zh-CN" sz="2000" spc="300" dirty="0">
                <a:solidFill>
                  <a:srgbClr val="FF33CC"/>
                </a:solidFill>
                <a:cs typeface="Courier New" panose="02070309020205020404" pitchFamily="49" charset="0"/>
              </a:rPr>
              <a:t>$s</a:t>
            </a:r>
            <a:r>
              <a:rPr lang="en-US" altLang="zh-CN" sz="2000" spc="300" dirty="0">
                <a:solidFill>
                  <a:schemeClr val="bg1"/>
                </a:solidFill>
                <a:cs typeface="Courier New" panose="02070309020205020404" pitchFamily="49" charset="0"/>
              </a:rPr>
              <a:t>=</a:t>
            </a:r>
            <a:r>
              <a:rPr lang="en-US" altLang="zh-CN" sz="2000" spc="300" dirty="0">
                <a:solidFill>
                  <a:srgbClr val="FF33CC"/>
                </a:solidFill>
                <a:cs typeface="Courier New" panose="02070309020205020404" pitchFamily="49" charset="0"/>
              </a:rPr>
              <a:t>$_GET</a:t>
            </a:r>
            <a:r>
              <a:rPr lang="en-US" altLang="zh-CN" sz="2000" spc="300" dirty="0">
                <a:solidFill>
                  <a:schemeClr val="bg1"/>
                </a:solidFill>
                <a:cs typeface="Courier New" panose="02070309020205020404" pitchFamily="49" charset="0"/>
              </a:rPr>
              <a:t>['</a:t>
            </a:r>
            <a:r>
              <a:rPr lang="en-US" altLang="zh-CN" sz="2000" spc="300" dirty="0">
                <a:solidFill>
                  <a:srgbClr val="FF0000"/>
                </a:solidFill>
                <a:cs typeface="Courier New" panose="02070309020205020404" pitchFamily="49" charset="0"/>
              </a:rPr>
              <a:t>A</a:t>
            </a:r>
            <a:r>
              <a:rPr lang="en-US" altLang="zh-CN" sz="2000" spc="300" dirty="0">
                <a:solidFill>
                  <a:schemeClr val="bg1"/>
                </a:solidFill>
                <a:cs typeface="Courier New" panose="02070309020205020404" pitchFamily="49" charset="0"/>
              </a:rPr>
              <a:t>'];</a:t>
            </a:r>
          </a:p>
          <a:p>
            <a:pPr>
              <a:lnSpc>
                <a:spcPct val="150000"/>
              </a:lnSpc>
              <a:spcAft>
                <a:spcPts val="0"/>
              </a:spcAft>
            </a:pPr>
            <a:r>
              <a:rPr lang="en-US" altLang="zh-CN" sz="2000" spc="300" dirty="0">
                <a:solidFill>
                  <a:schemeClr val="bg1"/>
                </a:solidFill>
                <a:cs typeface="Courier New" panose="02070309020205020404" pitchFamily="49" charset="0"/>
              </a:rPr>
              <a:t>    echo </a:t>
            </a:r>
            <a:r>
              <a:rPr lang="en-US" altLang="zh-CN" sz="2000" spc="300" dirty="0">
                <a:solidFill>
                  <a:srgbClr val="FF33CC"/>
                </a:solidFill>
                <a:cs typeface="Courier New" panose="02070309020205020404" pitchFamily="49" charset="0"/>
              </a:rPr>
              <a:t>$s</a:t>
            </a:r>
            <a:r>
              <a:rPr lang="en-US" altLang="zh-CN" sz="2000" spc="300" dirty="0">
                <a:solidFill>
                  <a:schemeClr val="bg1"/>
                </a:solidFill>
                <a:cs typeface="Courier New" panose="02070309020205020404" pitchFamily="49" charset="0"/>
              </a:rPr>
              <a:t>;</a:t>
            </a:r>
          </a:p>
          <a:p>
            <a:pPr>
              <a:lnSpc>
                <a:spcPct val="150000"/>
              </a:lnSpc>
              <a:spcAft>
                <a:spcPts val="0"/>
              </a:spcAft>
            </a:pPr>
            <a:r>
              <a:rPr lang="en-US" altLang="zh-CN" sz="2000" spc="300" dirty="0" smtClean="0">
                <a:solidFill>
                  <a:srgbClr val="FF0000"/>
                </a:solidFill>
                <a:cs typeface="Courier New" panose="02070309020205020404" pitchFamily="49" charset="0"/>
              </a:rPr>
              <a:t>?&gt;</a:t>
            </a:r>
            <a:endParaRPr lang="en-US" altLang="zh-CN" sz="2000" spc="300" dirty="0">
              <a:solidFill>
                <a:srgbClr val="FF0000"/>
              </a:solidFill>
              <a:cs typeface="Courier New" panose="02070309020205020404" pitchFamily="49" charset="0"/>
            </a:endParaRPr>
          </a:p>
        </p:txBody>
      </p:sp>
    </p:spTree>
    <p:extLst>
      <p:ext uri="{BB962C8B-B14F-4D97-AF65-F5344CB8AC3E}">
        <p14:creationId xmlns:p14="http://schemas.microsoft.com/office/powerpoint/2010/main" val="1307715677"/>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9.2.3</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a:solidFill>
                  <a:schemeClr val="bg1"/>
                </a:solidFill>
                <a:latin typeface="黑体" panose="02010609060101010101" pitchFamily="49" charset="-122"/>
                <a:ea typeface="黑体" panose="02010609060101010101" pitchFamily="49" charset="-122"/>
              </a:rPr>
              <a:t>urlencode()</a:t>
            </a:r>
            <a:r>
              <a:rPr lang="zh-CN" altLang="en-US" sz="2400" b="1" dirty="0">
                <a:solidFill>
                  <a:schemeClr val="bg1"/>
                </a:solidFill>
                <a:latin typeface="黑体" panose="02010609060101010101" pitchFamily="49" charset="-122"/>
                <a:ea typeface="黑体" panose="02010609060101010101" pitchFamily="49" charset="-122"/>
              </a:rPr>
              <a:t>函数</a:t>
            </a:r>
          </a:p>
        </p:txBody>
      </p:sp>
      <p:sp>
        <p:nvSpPr>
          <p:cNvPr id="2" name="文本框 1"/>
          <p:cNvSpPr txBox="1"/>
          <p:nvPr/>
        </p:nvSpPr>
        <p:spPr>
          <a:xfrm>
            <a:off x="1693993" y="2919533"/>
            <a:ext cx="4237057"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r>
              <a:rPr lang="en-US" altLang="zh-CN" sz="2400" dirty="0" smtClean="0"/>
              <a:t>9-12.php?A=</a:t>
            </a:r>
            <a:r>
              <a:rPr lang="en-US" altLang="zh-CN" sz="2400" spc="300" dirty="0">
                <a:solidFill>
                  <a:srgbClr val="FF0000"/>
                </a:solidFill>
                <a:cs typeface="Courier New" panose="02070309020205020404" pitchFamily="49" charset="0"/>
              </a:rPr>
              <a:t> </a:t>
            </a:r>
            <a:r>
              <a:rPr lang="en-US" altLang="zh-CN" sz="2400" spc="300" dirty="0" err="1">
                <a:solidFill>
                  <a:srgbClr val="FF0000"/>
                </a:solidFill>
                <a:cs typeface="Courier New" panose="02070309020205020404" pitchFamily="49" charset="0"/>
              </a:rPr>
              <a:t>this&amp;is&amp;tags</a:t>
            </a:r>
            <a:endParaRPr lang="zh-CN" altLang="en-US" sz="2400" dirty="0"/>
          </a:p>
        </p:txBody>
      </p:sp>
      <p:sp>
        <p:nvSpPr>
          <p:cNvPr id="3" name="矩形 2"/>
          <p:cNvSpPr/>
          <p:nvPr/>
        </p:nvSpPr>
        <p:spPr>
          <a:xfrm>
            <a:off x="524383" y="1870276"/>
            <a:ext cx="6502659" cy="553998"/>
          </a:xfrm>
          <a:prstGeom prst="rect">
            <a:avLst/>
          </a:prstGeom>
        </p:spPr>
        <p:style>
          <a:lnRef idx="1">
            <a:schemeClr val="accent1"/>
          </a:lnRef>
          <a:fillRef idx="3">
            <a:schemeClr val="accent1"/>
          </a:fillRef>
          <a:effectRef idx="2">
            <a:schemeClr val="accent1"/>
          </a:effectRef>
          <a:fontRef idx="minor">
            <a:schemeClr val="lt1"/>
          </a:fontRef>
        </p:style>
        <p:txBody>
          <a:bodyPr wrap="square" anchor="ctr">
            <a:spAutoFit/>
          </a:bodyPr>
          <a:lstStyle/>
          <a:p>
            <a:pPr>
              <a:lnSpc>
                <a:spcPct val="150000"/>
              </a:lnSpc>
              <a:spcAft>
                <a:spcPts val="0"/>
              </a:spcAft>
            </a:pPr>
            <a:r>
              <a:rPr lang="en-US" altLang="zh-CN" sz="2000" spc="300" dirty="0" smtClean="0">
                <a:solidFill>
                  <a:schemeClr val="bg1"/>
                </a:solidFill>
                <a:cs typeface="Courier New" panose="02070309020205020404" pitchFamily="49" charset="0"/>
              </a:rPr>
              <a:t>&lt;</a:t>
            </a:r>
            <a:r>
              <a:rPr lang="en-US" altLang="zh-CN" sz="2000" spc="300" dirty="0">
                <a:solidFill>
                  <a:schemeClr val="bg1"/>
                </a:solidFill>
                <a:cs typeface="Courier New" panose="02070309020205020404" pitchFamily="49" charset="0"/>
              </a:rPr>
              <a:t>a </a:t>
            </a:r>
            <a:r>
              <a:rPr lang="en-US" altLang="zh-CN" sz="2000" spc="300" dirty="0" err="1">
                <a:solidFill>
                  <a:schemeClr val="bg1"/>
                </a:solidFill>
                <a:cs typeface="Courier New" panose="02070309020205020404" pitchFamily="49" charset="0"/>
              </a:rPr>
              <a:t>href</a:t>
            </a:r>
            <a:r>
              <a:rPr lang="en-US" altLang="zh-CN" sz="2000" spc="300" dirty="0">
                <a:solidFill>
                  <a:schemeClr val="bg1"/>
                </a:solidFill>
                <a:cs typeface="Courier New" panose="02070309020205020404" pitchFamily="49" charset="0"/>
              </a:rPr>
              <a:t>='9-12.php?A=".$str1."'&gt;9-12&lt;/a</a:t>
            </a:r>
            <a:r>
              <a:rPr lang="en-US" altLang="zh-CN" sz="2000" spc="300" dirty="0" smtClean="0">
                <a:solidFill>
                  <a:schemeClr val="bg1"/>
                </a:solidFill>
                <a:cs typeface="Courier New" panose="02070309020205020404" pitchFamily="49" charset="0"/>
              </a:rPr>
              <a:t>&gt;</a:t>
            </a:r>
            <a:endParaRPr lang="en-US" altLang="zh-CN" sz="2000" spc="300" dirty="0">
              <a:solidFill>
                <a:schemeClr val="bg1"/>
              </a:solidFill>
              <a:cs typeface="Courier New" panose="02070309020205020404" pitchFamily="49" charset="0"/>
            </a:endParaRPr>
          </a:p>
        </p:txBody>
      </p:sp>
      <p:sp>
        <p:nvSpPr>
          <p:cNvPr id="15" name="文本框 14"/>
          <p:cNvSpPr txBox="1"/>
          <p:nvPr/>
        </p:nvSpPr>
        <p:spPr>
          <a:xfrm>
            <a:off x="6908882" y="2919533"/>
            <a:ext cx="4673074" cy="461665"/>
          </a:xfrm>
          <a:prstGeom prst="rect">
            <a:avLst/>
          </a:prstGeom>
          <a:solidFill>
            <a:srgbClr val="FFFF99"/>
          </a:solidFill>
        </p:spPr>
        <p:style>
          <a:lnRef idx="2">
            <a:schemeClr val="accent2"/>
          </a:lnRef>
          <a:fillRef idx="1">
            <a:schemeClr val="lt1"/>
          </a:fillRef>
          <a:effectRef idx="0">
            <a:schemeClr val="accent2"/>
          </a:effectRef>
          <a:fontRef idx="minor">
            <a:schemeClr val="dk1"/>
          </a:fontRef>
        </p:style>
        <p:txBody>
          <a:bodyPr wrap="none" rtlCol="0" anchor="ctr">
            <a:spAutoFit/>
          </a:bodyPr>
          <a:lstStyle/>
          <a:p>
            <a:r>
              <a:rPr lang="en-US" altLang="zh-CN" sz="2400" dirty="0" smtClean="0"/>
              <a:t>9-12.php?A=</a:t>
            </a:r>
            <a:r>
              <a:rPr lang="en-US" altLang="zh-CN" sz="2400" spc="300" dirty="0">
                <a:solidFill>
                  <a:srgbClr val="FF0000"/>
                </a:solidFill>
                <a:cs typeface="Courier New" panose="02070309020205020404" pitchFamily="49" charset="0"/>
              </a:rPr>
              <a:t> </a:t>
            </a:r>
            <a:r>
              <a:rPr lang="en-US" altLang="zh-CN" sz="2400" spc="300" dirty="0" err="1" smtClean="0">
                <a:solidFill>
                  <a:srgbClr val="FF0000"/>
                </a:solidFill>
                <a:cs typeface="Courier New" panose="02070309020205020404" pitchFamily="49" charset="0"/>
              </a:rPr>
              <a:t>this</a:t>
            </a:r>
            <a:r>
              <a:rPr lang="en-US" altLang="zh-CN" sz="2400" spc="300" dirty="0" err="1" smtClean="0">
                <a:solidFill>
                  <a:schemeClr val="tx2">
                    <a:lumMod val="60000"/>
                    <a:lumOff val="40000"/>
                  </a:schemeClr>
                </a:solidFill>
                <a:cs typeface="Courier New" panose="02070309020205020404" pitchFamily="49" charset="0"/>
              </a:rPr>
              <a:t>&amp;</a:t>
            </a:r>
            <a:r>
              <a:rPr lang="en-US" altLang="zh-CN" sz="2400" spc="300" dirty="0" err="1" smtClean="0">
                <a:solidFill>
                  <a:srgbClr val="FF0000"/>
                </a:solidFill>
                <a:cs typeface="Courier New" panose="02070309020205020404" pitchFamily="49" charset="0"/>
              </a:rPr>
              <a:t>is</a:t>
            </a:r>
            <a:r>
              <a:rPr lang="en-US" altLang="zh-CN" sz="2400" spc="300" dirty="0" smtClean="0">
                <a:solidFill>
                  <a:srgbClr val="FF0000"/>
                </a:solidFill>
                <a:cs typeface="Courier New" panose="02070309020205020404" pitchFamily="49" charset="0"/>
              </a:rPr>
              <a:t>=</a:t>
            </a:r>
            <a:r>
              <a:rPr lang="en-US" altLang="zh-CN" sz="2400" spc="300" dirty="0" smtClean="0">
                <a:solidFill>
                  <a:schemeClr val="tx2">
                    <a:lumMod val="60000"/>
                    <a:lumOff val="40000"/>
                  </a:schemeClr>
                </a:solidFill>
                <a:cs typeface="Courier New" panose="02070309020205020404" pitchFamily="49" charset="0"/>
              </a:rPr>
              <a:t>&amp;</a:t>
            </a:r>
            <a:r>
              <a:rPr lang="en-US" altLang="zh-CN" sz="2400" spc="300" dirty="0" smtClean="0">
                <a:solidFill>
                  <a:srgbClr val="FF0000"/>
                </a:solidFill>
                <a:cs typeface="Courier New" panose="02070309020205020404" pitchFamily="49" charset="0"/>
              </a:rPr>
              <a:t>tags=</a:t>
            </a:r>
            <a:endParaRPr lang="zh-CN" altLang="en-US" sz="2400" dirty="0"/>
          </a:p>
        </p:txBody>
      </p:sp>
      <p:sp>
        <p:nvSpPr>
          <p:cNvPr id="4" name="左右箭头 3"/>
          <p:cNvSpPr/>
          <p:nvPr/>
        </p:nvSpPr>
        <p:spPr bwMode="auto">
          <a:xfrm>
            <a:off x="5931050" y="3027090"/>
            <a:ext cx="977832" cy="261580"/>
          </a:xfrm>
          <a:prstGeom prst="leftRightArrow">
            <a:avLst/>
          </a:prstGeom>
          <a:ln>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5" name="文本框 4"/>
          <p:cNvSpPr txBox="1"/>
          <p:nvPr/>
        </p:nvSpPr>
        <p:spPr>
          <a:xfrm>
            <a:off x="558701" y="2919532"/>
            <a:ext cx="1107996" cy="461665"/>
          </a:xfrm>
          <a:prstGeom prst="rect">
            <a:avLst/>
          </a:prstGeom>
          <a:ln/>
          <a:effectLst/>
        </p:spPr>
        <p:style>
          <a:lnRef idx="1">
            <a:schemeClr val="accent4"/>
          </a:lnRef>
          <a:fillRef idx="3">
            <a:schemeClr val="accent4"/>
          </a:fillRef>
          <a:effectRef idx="2">
            <a:schemeClr val="accent4"/>
          </a:effectRef>
          <a:fontRef idx="minor">
            <a:schemeClr val="lt1"/>
          </a:fontRef>
        </p:style>
        <p:txBody>
          <a:bodyPr wrap="none" rtlCol="0">
            <a:spAutoFit/>
          </a:bodyPr>
          <a:lstStyle/>
          <a:p>
            <a:r>
              <a:rPr lang="zh-CN" altLang="en-US" sz="2400" dirty="0" smtClean="0"/>
              <a:t>地址栏</a:t>
            </a:r>
            <a:endParaRPr lang="zh-CN" altLang="en-US" sz="2400" dirty="0"/>
          </a:p>
        </p:txBody>
      </p:sp>
      <p:sp>
        <p:nvSpPr>
          <p:cNvPr id="6" name="矩形 5"/>
          <p:cNvSpPr/>
          <p:nvPr/>
        </p:nvSpPr>
        <p:spPr>
          <a:xfrm>
            <a:off x="524383" y="957539"/>
            <a:ext cx="2345514" cy="646331"/>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lnSpc>
                <a:spcPct val="150000"/>
              </a:lnSpc>
              <a:spcAft>
                <a:spcPts val="0"/>
              </a:spcAft>
            </a:pPr>
            <a:r>
              <a:rPr lang="en-US" altLang="zh-CN" sz="2400" spc="300" dirty="0">
                <a:solidFill>
                  <a:schemeClr val="bg1"/>
                </a:solidFill>
                <a:cs typeface="Courier New" panose="02070309020205020404" pitchFamily="49" charset="0"/>
              </a:rPr>
              <a:t>【</a:t>
            </a:r>
            <a:r>
              <a:rPr lang="zh-CN" altLang="en-US" sz="2400" spc="300" dirty="0">
                <a:solidFill>
                  <a:schemeClr val="bg1"/>
                </a:solidFill>
                <a:cs typeface="Courier New" panose="02070309020205020404" pitchFamily="49" charset="0"/>
              </a:rPr>
              <a:t>例</a:t>
            </a:r>
            <a:r>
              <a:rPr lang="en-US" altLang="zh-CN" sz="2400" spc="300" dirty="0">
                <a:solidFill>
                  <a:schemeClr val="bg1"/>
                </a:solidFill>
                <a:cs typeface="Courier New" panose="02070309020205020404" pitchFamily="49" charset="0"/>
              </a:rPr>
              <a:t>9-12</a:t>
            </a:r>
            <a:r>
              <a:rPr lang="en-US" altLang="zh-CN" sz="2400" spc="300" dirty="0" smtClean="0">
                <a:solidFill>
                  <a:schemeClr val="bg1"/>
                </a:solidFill>
                <a:cs typeface="Courier New" panose="02070309020205020404" pitchFamily="49" charset="0"/>
              </a:rPr>
              <a:t>】-1</a:t>
            </a:r>
            <a:endParaRPr lang="zh-CN" altLang="en-US" sz="2400" spc="300" dirty="0">
              <a:solidFill>
                <a:schemeClr val="bg1"/>
              </a:solidFill>
              <a:cs typeface="Courier New" panose="02070309020205020404" pitchFamily="49" charset="0"/>
            </a:endParaRPr>
          </a:p>
        </p:txBody>
      </p:sp>
      <p:sp>
        <p:nvSpPr>
          <p:cNvPr id="7" name="矩形 6"/>
          <p:cNvSpPr/>
          <p:nvPr/>
        </p:nvSpPr>
        <p:spPr>
          <a:xfrm>
            <a:off x="524383" y="4102938"/>
            <a:ext cx="2438488" cy="553998"/>
          </a:xfrm>
          <a:prstGeom prst="rect">
            <a:avLst/>
          </a:prstGeom>
        </p:spPr>
        <p:style>
          <a:lnRef idx="1">
            <a:schemeClr val="accent1"/>
          </a:lnRef>
          <a:fillRef idx="3">
            <a:schemeClr val="accent1"/>
          </a:fillRef>
          <a:effectRef idx="2">
            <a:schemeClr val="accent1"/>
          </a:effectRef>
          <a:fontRef idx="minor">
            <a:schemeClr val="lt1"/>
          </a:fontRef>
        </p:style>
        <p:txBody>
          <a:bodyPr wrap="square" anchor="ctr">
            <a:spAutoFit/>
          </a:bodyPr>
          <a:lstStyle/>
          <a:p>
            <a:pPr>
              <a:lnSpc>
                <a:spcPct val="150000"/>
              </a:lnSpc>
              <a:spcAft>
                <a:spcPts val="0"/>
              </a:spcAft>
            </a:pPr>
            <a:r>
              <a:rPr lang="en-US" altLang="zh-CN" sz="2000" spc="300" dirty="0">
                <a:solidFill>
                  <a:schemeClr val="bg1"/>
                </a:solidFill>
                <a:latin typeface="+mn-lt"/>
                <a:ea typeface="+mn-ea"/>
                <a:cs typeface="Courier New" panose="02070309020205020404" pitchFamily="49" charset="0"/>
              </a:rPr>
              <a:t>$s=$_GET['A'];</a:t>
            </a:r>
            <a:endParaRPr lang="zh-CN" altLang="en-US" sz="2000" spc="300" dirty="0">
              <a:solidFill>
                <a:schemeClr val="bg1"/>
              </a:solidFill>
              <a:latin typeface="+mn-lt"/>
              <a:ea typeface="+mn-ea"/>
              <a:cs typeface="Courier New" panose="02070309020205020404" pitchFamily="49" charset="0"/>
            </a:endParaRPr>
          </a:p>
        </p:txBody>
      </p:sp>
      <p:sp>
        <p:nvSpPr>
          <p:cNvPr id="22" name="文本框 21"/>
          <p:cNvSpPr txBox="1"/>
          <p:nvPr/>
        </p:nvSpPr>
        <p:spPr>
          <a:xfrm>
            <a:off x="1364376" y="5392323"/>
            <a:ext cx="758501" cy="461665"/>
          </a:xfrm>
          <a:prstGeom prst="rect">
            <a:avLst/>
          </a:prstGeom>
          <a:ln/>
          <a:effectLst/>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altLang="zh-CN" sz="2400" dirty="0" smtClean="0"/>
              <a:t>$s</a:t>
            </a:r>
            <a:endParaRPr lang="zh-CN" altLang="en-US" sz="2400" dirty="0"/>
          </a:p>
        </p:txBody>
      </p:sp>
      <p:sp>
        <p:nvSpPr>
          <p:cNvPr id="23" name="文本框 22"/>
          <p:cNvSpPr txBox="1"/>
          <p:nvPr/>
        </p:nvSpPr>
        <p:spPr>
          <a:xfrm>
            <a:off x="2122877" y="5405972"/>
            <a:ext cx="1296174"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altLang="zh-CN" sz="2400" spc="300" dirty="0" smtClean="0">
                <a:solidFill>
                  <a:srgbClr val="FF0000"/>
                </a:solidFill>
                <a:cs typeface="Courier New" panose="02070309020205020404" pitchFamily="49" charset="0"/>
              </a:rPr>
              <a:t>this</a:t>
            </a:r>
            <a:endParaRPr lang="zh-CN" altLang="en-US" sz="2400" dirty="0"/>
          </a:p>
        </p:txBody>
      </p:sp>
      <p:sp>
        <p:nvSpPr>
          <p:cNvPr id="8" name="文本框 7"/>
          <p:cNvSpPr txBox="1"/>
          <p:nvPr/>
        </p:nvSpPr>
        <p:spPr>
          <a:xfrm>
            <a:off x="7263724" y="4195271"/>
            <a:ext cx="1048685" cy="461665"/>
          </a:xfrm>
          <a:prstGeom prst="rect">
            <a:avLst/>
          </a:prstGeom>
          <a:solidFill>
            <a:srgbClr val="FFFF99"/>
          </a:solidFill>
        </p:spPr>
        <p:style>
          <a:lnRef idx="2">
            <a:schemeClr val="accent2"/>
          </a:lnRef>
          <a:fillRef idx="1">
            <a:schemeClr val="lt1"/>
          </a:fillRef>
          <a:effectRef idx="0">
            <a:schemeClr val="accent2"/>
          </a:effectRef>
          <a:fontRef idx="minor">
            <a:schemeClr val="dk1"/>
          </a:fontRef>
        </p:style>
        <p:txBody>
          <a:bodyPr wrap="none" rtlCol="0" anchor="ctr">
            <a:spAutoFit/>
          </a:bodyPr>
          <a:lstStyle>
            <a:defPPr>
              <a:defRPr lang="zh-CN"/>
            </a:defPPr>
            <a:lvl1pPr>
              <a:defRPr sz="24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US" altLang="zh-CN" dirty="0"/>
              <a:t>A=</a:t>
            </a:r>
            <a:r>
              <a:rPr lang="en-US" altLang="zh-CN" dirty="0">
                <a:solidFill>
                  <a:srgbClr val="FF33CC"/>
                </a:solidFill>
              </a:rPr>
              <a:t>this</a:t>
            </a:r>
            <a:endParaRPr lang="zh-CN" altLang="en-US" dirty="0">
              <a:solidFill>
                <a:srgbClr val="FF33CC"/>
              </a:solidFill>
            </a:endParaRPr>
          </a:p>
        </p:txBody>
      </p:sp>
      <p:sp>
        <p:nvSpPr>
          <p:cNvPr id="25" name="文本框 24"/>
          <p:cNvSpPr txBox="1"/>
          <p:nvPr/>
        </p:nvSpPr>
        <p:spPr>
          <a:xfrm>
            <a:off x="8947203" y="4195271"/>
            <a:ext cx="587020" cy="461665"/>
          </a:xfrm>
          <a:prstGeom prst="rect">
            <a:avLst/>
          </a:prstGeom>
          <a:solidFill>
            <a:srgbClr val="FFFF99"/>
          </a:solidFill>
        </p:spPr>
        <p:style>
          <a:lnRef idx="2">
            <a:schemeClr val="accent2"/>
          </a:lnRef>
          <a:fillRef idx="1">
            <a:schemeClr val="lt1"/>
          </a:fillRef>
          <a:effectRef idx="0">
            <a:schemeClr val="accent2"/>
          </a:effectRef>
          <a:fontRef idx="minor">
            <a:schemeClr val="dk1"/>
          </a:fontRef>
        </p:style>
        <p:txBody>
          <a:bodyPr wrap="none" rtlCol="0" anchor="ctr">
            <a:spAutoFit/>
          </a:bodyPr>
          <a:lstStyle>
            <a:defPPr>
              <a:defRPr lang="zh-CN"/>
            </a:defPPr>
            <a:lvl1pPr>
              <a:defRPr sz="24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US" altLang="zh-CN" dirty="0" smtClean="0"/>
              <a:t>is=</a:t>
            </a:r>
            <a:endParaRPr lang="zh-CN" altLang="en-US" dirty="0"/>
          </a:p>
        </p:txBody>
      </p:sp>
      <p:sp>
        <p:nvSpPr>
          <p:cNvPr id="26" name="文本框 25"/>
          <p:cNvSpPr txBox="1"/>
          <p:nvPr/>
        </p:nvSpPr>
        <p:spPr>
          <a:xfrm>
            <a:off x="10223609" y="4195271"/>
            <a:ext cx="946093" cy="461665"/>
          </a:xfrm>
          <a:prstGeom prst="rect">
            <a:avLst/>
          </a:prstGeom>
          <a:solidFill>
            <a:srgbClr val="FFFF99"/>
          </a:solidFill>
        </p:spPr>
        <p:style>
          <a:lnRef idx="2">
            <a:schemeClr val="accent2"/>
          </a:lnRef>
          <a:fillRef idx="1">
            <a:schemeClr val="lt1"/>
          </a:fillRef>
          <a:effectRef idx="0">
            <a:schemeClr val="accent2"/>
          </a:effectRef>
          <a:fontRef idx="minor">
            <a:schemeClr val="dk1"/>
          </a:fontRef>
        </p:style>
        <p:txBody>
          <a:bodyPr wrap="none" rtlCol="0" anchor="ctr">
            <a:spAutoFit/>
          </a:bodyPr>
          <a:lstStyle>
            <a:defPPr>
              <a:defRPr lang="zh-CN"/>
            </a:defPPr>
            <a:lvl1pPr>
              <a:defRPr sz="24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US" altLang="zh-CN" dirty="0" smtClean="0"/>
              <a:t>tags=</a:t>
            </a:r>
            <a:endParaRPr lang="zh-CN" altLang="en-US" dirty="0"/>
          </a:p>
        </p:txBody>
      </p:sp>
      <p:cxnSp>
        <p:nvCxnSpPr>
          <p:cNvPr id="19" name="肘形连接符 18"/>
          <p:cNvCxnSpPr>
            <a:stCxn id="15" idx="2"/>
            <a:endCxn id="8" idx="0"/>
          </p:cNvCxnSpPr>
          <p:nvPr/>
        </p:nvCxnSpPr>
        <p:spPr bwMode="auto">
          <a:xfrm rot="5400000">
            <a:off x="8109707" y="3059558"/>
            <a:ext cx="814073" cy="1457352"/>
          </a:xfrm>
          <a:prstGeom prst="bentConnector3">
            <a:avLst/>
          </a:prstGeom>
          <a:solidFill>
            <a:schemeClr val="accent1"/>
          </a:solidFill>
          <a:ln w="38100"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肘形连接符 20"/>
          <p:cNvCxnSpPr>
            <a:stCxn id="15" idx="2"/>
            <a:endCxn id="25" idx="0"/>
          </p:cNvCxnSpPr>
          <p:nvPr/>
        </p:nvCxnSpPr>
        <p:spPr bwMode="auto">
          <a:xfrm rot="5400000">
            <a:off x="8836030" y="3785881"/>
            <a:ext cx="814073" cy="4706"/>
          </a:xfrm>
          <a:prstGeom prst="bentConnector3">
            <a:avLst/>
          </a:prstGeom>
          <a:solidFill>
            <a:schemeClr val="accent1"/>
          </a:solidFill>
          <a:ln w="38100"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肘形连接符 26"/>
          <p:cNvCxnSpPr>
            <a:stCxn id="15" idx="2"/>
            <a:endCxn id="26" idx="0"/>
          </p:cNvCxnSpPr>
          <p:nvPr/>
        </p:nvCxnSpPr>
        <p:spPr bwMode="auto">
          <a:xfrm rot="16200000" flipH="1">
            <a:off x="9564001" y="3062615"/>
            <a:ext cx="814073" cy="1451237"/>
          </a:xfrm>
          <a:prstGeom prst="bentConnector3">
            <a:avLst/>
          </a:prstGeom>
          <a:solidFill>
            <a:schemeClr val="accent1"/>
          </a:solidFill>
          <a:ln w="38100"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肘形连接符 28"/>
          <p:cNvCxnSpPr>
            <a:stCxn id="8" idx="2"/>
            <a:endCxn id="23" idx="3"/>
          </p:cNvCxnSpPr>
          <p:nvPr/>
        </p:nvCxnSpPr>
        <p:spPr bwMode="auto">
          <a:xfrm rot="5400000">
            <a:off x="5113625" y="2962362"/>
            <a:ext cx="979869" cy="4369016"/>
          </a:xfrm>
          <a:prstGeom prst="bentConnector2">
            <a:avLst/>
          </a:prstGeom>
          <a:solidFill>
            <a:schemeClr val="accent1"/>
          </a:solidFill>
          <a:ln w="28575" cap="flat" cmpd="sng" algn="ctr">
            <a:solidFill>
              <a:srgbClr val="00B050"/>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a:stCxn id="7" idx="2"/>
            <a:endCxn id="22" idx="0"/>
          </p:cNvCxnSpPr>
          <p:nvPr/>
        </p:nvCxnSpPr>
        <p:spPr bwMode="auto">
          <a:xfrm>
            <a:off x="1743627" y="4656936"/>
            <a:ext cx="0" cy="735387"/>
          </a:xfrm>
          <a:prstGeom prst="straightConnector1">
            <a:avLst/>
          </a:prstGeom>
          <a:solidFill>
            <a:schemeClr val="accent1"/>
          </a:solidFill>
          <a:ln w="38100" cap="flat" cmpd="sng" algn="ctr">
            <a:solidFill>
              <a:srgbClr val="00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肘形连接符 42"/>
          <p:cNvCxnSpPr>
            <a:stCxn id="3" idx="2"/>
            <a:endCxn id="5" idx="0"/>
          </p:cNvCxnSpPr>
          <p:nvPr/>
        </p:nvCxnSpPr>
        <p:spPr bwMode="auto">
          <a:xfrm rot="5400000">
            <a:off x="2196577" y="1340396"/>
            <a:ext cx="495258" cy="2663014"/>
          </a:xfrm>
          <a:prstGeom prst="bentConnector3">
            <a:avLst/>
          </a:prstGeom>
          <a:solidFill>
            <a:schemeClr val="accent1"/>
          </a:solidFill>
          <a:ln w="38100" cap="flat" cmpd="sng" algn="ctr">
            <a:solidFill>
              <a:srgbClr val="00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461859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Vertic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500"/>
                                        <p:tgtEl>
                                          <p:spTgt spid="19"/>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up)">
                                      <p:cBhvr>
                                        <p:cTn id="40" dur="500"/>
                                        <p:tgtEl>
                                          <p:spTgt spid="21"/>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up)">
                                      <p:cBhvr>
                                        <p:cTn id="44" dur="500"/>
                                        <p:tgtEl>
                                          <p:spTgt spid="25"/>
                                        </p:tgtEl>
                                      </p:cBhvr>
                                    </p:animEffect>
                                  </p:childTnLst>
                                </p:cTn>
                              </p:par>
                            </p:childTnLst>
                          </p:cTn>
                        </p:par>
                        <p:par>
                          <p:cTn id="45" fill="hold">
                            <p:stCondLst>
                              <p:cond delay="2000"/>
                            </p:stCondLst>
                            <p:childTnLst>
                              <p:par>
                                <p:cTn id="46" presetID="22" presetClass="entr" presetSubtype="1"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up)">
                                      <p:cBhvr>
                                        <p:cTn id="48" dur="500"/>
                                        <p:tgtEl>
                                          <p:spTgt spid="27"/>
                                        </p:tgtEl>
                                      </p:cBhvr>
                                    </p:animEffect>
                                  </p:childTnLst>
                                </p:cTn>
                              </p:par>
                            </p:childTnLst>
                          </p:cTn>
                        </p:par>
                        <p:par>
                          <p:cTn id="49" fill="hold">
                            <p:stCondLst>
                              <p:cond delay="2500"/>
                            </p:stCondLst>
                            <p:childTnLst>
                              <p:par>
                                <p:cTn id="50" presetID="22" presetClass="entr" presetSubtype="1" fill="hold" grpId="0"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up)">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up)">
                                      <p:cBhvr>
                                        <p:cTn id="57" dur="500"/>
                                        <p:tgtEl>
                                          <p:spTgt spid="7"/>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up)">
                                      <p:cBhvr>
                                        <p:cTn id="61" dur="500"/>
                                        <p:tgtEl>
                                          <p:spTgt spid="31"/>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up)">
                                      <p:cBhvr>
                                        <p:cTn id="65" dur="500"/>
                                        <p:tgtEl>
                                          <p:spTgt spid="22"/>
                                        </p:tgtEl>
                                      </p:cBhvr>
                                    </p:animEffect>
                                  </p:childTnLst>
                                </p:cTn>
                              </p:par>
                            </p:childTnLst>
                          </p:cTn>
                        </p:par>
                        <p:par>
                          <p:cTn id="66" fill="hold">
                            <p:stCondLst>
                              <p:cond delay="1500"/>
                            </p:stCondLst>
                            <p:childTnLst>
                              <p:par>
                                <p:cTn id="67" presetID="22" presetClass="entr" presetSubtype="2" fill="hold" nodeType="after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right)">
                                      <p:cBhvr>
                                        <p:cTn id="69" dur="750"/>
                                        <p:tgtEl>
                                          <p:spTgt spid="29"/>
                                        </p:tgtEl>
                                      </p:cBhvr>
                                    </p:animEffect>
                                  </p:childTnLst>
                                </p:cTn>
                              </p:par>
                            </p:childTnLst>
                          </p:cTn>
                        </p:par>
                        <p:par>
                          <p:cTn id="70" fill="hold">
                            <p:stCondLst>
                              <p:cond delay="2250"/>
                            </p:stCondLst>
                            <p:childTnLst>
                              <p:par>
                                <p:cTn id="71" presetID="22" presetClass="entr" presetSubtype="1"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up)">
                                      <p:cBhvr>
                                        <p:cTn id="7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4" grpId="0" animBg="1"/>
      <p:bldP spid="5" grpId="0" animBg="1"/>
      <p:bldP spid="7" grpId="0" animBg="1"/>
      <p:bldP spid="22" grpId="0" animBg="1"/>
      <p:bldP spid="23" grpId="0" animBg="1"/>
      <p:bldP spid="8" grpId="0"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9.2.3</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a:solidFill>
                  <a:schemeClr val="bg1"/>
                </a:solidFill>
                <a:latin typeface="黑体" panose="02010609060101010101" pitchFamily="49" charset="-122"/>
                <a:ea typeface="黑体" panose="02010609060101010101" pitchFamily="49" charset="-122"/>
              </a:rPr>
              <a:t>urlencode()</a:t>
            </a:r>
            <a:r>
              <a:rPr lang="zh-CN" altLang="en-US" sz="2400" b="1" dirty="0">
                <a:solidFill>
                  <a:schemeClr val="bg1"/>
                </a:solidFill>
                <a:latin typeface="黑体" panose="02010609060101010101" pitchFamily="49" charset="-122"/>
                <a:ea typeface="黑体" panose="02010609060101010101" pitchFamily="49" charset="-122"/>
              </a:rPr>
              <a:t>函数</a:t>
            </a:r>
          </a:p>
        </p:txBody>
      </p:sp>
      <p:sp>
        <p:nvSpPr>
          <p:cNvPr id="13" name="文本框 12"/>
          <p:cNvSpPr txBox="1"/>
          <p:nvPr/>
        </p:nvSpPr>
        <p:spPr>
          <a:xfrm>
            <a:off x="1666697" y="3541836"/>
            <a:ext cx="521488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r>
              <a:rPr lang="en-US" altLang="zh-CN" sz="2400" dirty="0" smtClean="0"/>
              <a:t>9-12.php?A=</a:t>
            </a:r>
            <a:r>
              <a:rPr lang="en-US" altLang="zh-CN" sz="2400" spc="300" dirty="0">
                <a:solidFill>
                  <a:srgbClr val="FF0000"/>
                </a:solidFill>
                <a:cs typeface="Courier New" panose="02070309020205020404" pitchFamily="49" charset="0"/>
              </a:rPr>
              <a:t> </a:t>
            </a:r>
            <a:r>
              <a:rPr lang="en-US" altLang="zh-CN" sz="2400" spc="300" dirty="0" smtClean="0">
                <a:solidFill>
                  <a:srgbClr val="0070C0"/>
                </a:solidFill>
                <a:cs typeface="Courier New" panose="02070309020205020404" pitchFamily="49" charset="0"/>
              </a:rPr>
              <a:t>this%26is%26tags</a:t>
            </a:r>
            <a:endParaRPr lang="zh-CN" altLang="en-US" sz="2400" dirty="0">
              <a:solidFill>
                <a:srgbClr val="0070C0"/>
              </a:solidFill>
            </a:endParaRPr>
          </a:p>
        </p:txBody>
      </p:sp>
      <p:sp>
        <p:nvSpPr>
          <p:cNvPr id="3" name="矩形 2"/>
          <p:cNvSpPr/>
          <p:nvPr/>
        </p:nvSpPr>
        <p:spPr>
          <a:xfrm>
            <a:off x="524383" y="1771702"/>
            <a:ext cx="6502659" cy="1015663"/>
          </a:xfrm>
          <a:prstGeom prst="rect">
            <a:avLst/>
          </a:prstGeom>
        </p:spPr>
        <p:style>
          <a:lnRef idx="1">
            <a:schemeClr val="accent1"/>
          </a:lnRef>
          <a:fillRef idx="3">
            <a:schemeClr val="accent1"/>
          </a:fillRef>
          <a:effectRef idx="2">
            <a:schemeClr val="accent1"/>
          </a:effectRef>
          <a:fontRef idx="minor">
            <a:schemeClr val="lt1"/>
          </a:fontRef>
        </p:style>
        <p:txBody>
          <a:bodyPr wrap="square" anchor="ctr">
            <a:spAutoFit/>
          </a:bodyPr>
          <a:lstStyle/>
          <a:p>
            <a:pPr>
              <a:lnSpc>
                <a:spcPct val="150000"/>
              </a:lnSpc>
              <a:spcAft>
                <a:spcPts val="0"/>
              </a:spcAft>
            </a:pPr>
            <a:r>
              <a:rPr lang="en-US" altLang="zh-CN" sz="2000" spc="300" dirty="0">
                <a:solidFill>
                  <a:srgbClr val="FF33CC"/>
                </a:solidFill>
                <a:cs typeface="Courier New" panose="02070309020205020404" pitchFamily="49" charset="0"/>
              </a:rPr>
              <a:t>$str2</a:t>
            </a:r>
            <a:r>
              <a:rPr lang="en-US" altLang="zh-CN" sz="2000" spc="300" dirty="0">
                <a:solidFill>
                  <a:schemeClr val="bg1"/>
                </a:solidFill>
                <a:cs typeface="Courier New" panose="02070309020205020404" pitchFamily="49" charset="0"/>
              </a:rPr>
              <a:t>=</a:t>
            </a:r>
            <a:r>
              <a:rPr lang="en-US" altLang="zh-CN" sz="2000" spc="300" dirty="0">
                <a:solidFill>
                  <a:srgbClr val="FFFF00"/>
                </a:solidFill>
                <a:cs typeface="Courier New" panose="02070309020205020404" pitchFamily="49" charset="0"/>
              </a:rPr>
              <a:t>urlencode</a:t>
            </a:r>
            <a:r>
              <a:rPr lang="en-US" altLang="zh-CN" sz="2000" spc="300" dirty="0">
                <a:solidFill>
                  <a:schemeClr val="bg1"/>
                </a:solidFill>
                <a:cs typeface="Courier New" panose="02070309020205020404" pitchFamily="49" charset="0"/>
              </a:rPr>
              <a:t>(</a:t>
            </a:r>
            <a:r>
              <a:rPr lang="en-US" altLang="zh-CN" sz="2000" spc="300" dirty="0">
                <a:solidFill>
                  <a:srgbClr val="FF33CC"/>
                </a:solidFill>
                <a:cs typeface="Courier New" panose="02070309020205020404" pitchFamily="49" charset="0"/>
              </a:rPr>
              <a:t>$str1</a:t>
            </a:r>
            <a:r>
              <a:rPr lang="en-US" altLang="zh-CN" sz="2000" spc="300" dirty="0">
                <a:solidFill>
                  <a:schemeClr val="bg1"/>
                </a:solidFill>
                <a:cs typeface="Courier New" panose="02070309020205020404" pitchFamily="49" charset="0"/>
              </a:rPr>
              <a:t>);</a:t>
            </a:r>
            <a:endParaRPr lang="en-US" altLang="zh-CN" sz="2000" spc="300" dirty="0" smtClean="0">
              <a:solidFill>
                <a:schemeClr val="bg1"/>
              </a:solidFill>
              <a:cs typeface="Courier New" panose="02070309020205020404" pitchFamily="49" charset="0"/>
            </a:endParaRPr>
          </a:p>
          <a:p>
            <a:pPr>
              <a:lnSpc>
                <a:spcPct val="150000"/>
              </a:lnSpc>
              <a:spcAft>
                <a:spcPts val="0"/>
              </a:spcAft>
            </a:pPr>
            <a:r>
              <a:rPr lang="en-US" altLang="zh-CN" sz="2000" spc="300" dirty="0" smtClean="0">
                <a:solidFill>
                  <a:schemeClr val="bg1"/>
                </a:solidFill>
                <a:cs typeface="Courier New" panose="02070309020205020404" pitchFamily="49" charset="0"/>
              </a:rPr>
              <a:t>&lt;</a:t>
            </a:r>
            <a:r>
              <a:rPr lang="en-US" altLang="zh-CN" sz="2000" spc="300" dirty="0">
                <a:solidFill>
                  <a:schemeClr val="bg1"/>
                </a:solidFill>
                <a:cs typeface="Courier New" panose="02070309020205020404" pitchFamily="49" charset="0"/>
              </a:rPr>
              <a:t>a </a:t>
            </a:r>
            <a:r>
              <a:rPr lang="en-US" altLang="zh-CN" sz="2000" spc="300" dirty="0" err="1">
                <a:solidFill>
                  <a:schemeClr val="bg1"/>
                </a:solidFill>
                <a:cs typeface="Courier New" panose="02070309020205020404" pitchFamily="49" charset="0"/>
              </a:rPr>
              <a:t>href</a:t>
            </a:r>
            <a:r>
              <a:rPr lang="en-US" altLang="zh-CN" sz="2000" spc="300" dirty="0">
                <a:solidFill>
                  <a:schemeClr val="bg1"/>
                </a:solidFill>
                <a:cs typeface="Courier New" panose="02070309020205020404" pitchFamily="49" charset="0"/>
              </a:rPr>
              <a:t>='9-12.php?A=".$</a:t>
            </a:r>
            <a:r>
              <a:rPr lang="en-US" altLang="zh-CN" sz="2000" spc="300" dirty="0" smtClean="0">
                <a:solidFill>
                  <a:schemeClr val="bg1"/>
                </a:solidFill>
                <a:cs typeface="Courier New" panose="02070309020205020404" pitchFamily="49" charset="0"/>
              </a:rPr>
              <a:t>str2."'&gt;</a:t>
            </a:r>
            <a:r>
              <a:rPr lang="en-US" altLang="zh-CN" sz="2000" spc="300" dirty="0">
                <a:solidFill>
                  <a:schemeClr val="bg1"/>
                </a:solidFill>
                <a:cs typeface="Courier New" panose="02070309020205020404" pitchFamily="49" charset="0"/>
              </a:rPr>
              <a:t>9-12&lt;/a</a:t>
            </a:r>
            <a:r>
              <a:rPr lang="en-US" altLang="zh-CN" sz="2000" spc="300" dirty="0" smtClean="0">
                <a:solidFill>
                  <a:schemeClr val="bg1"/>
                </a:solidFill>
                <a:cs typeface="Courier New" panose="02070309020205020404" pitchFamily="49" charset="0"/>
              </a:rPr>
              <a:t>&gt;</a:t>
            </a:r>
            <a:endParaRPr lang="en-US" altLang="zh-CN" sz="2000" spc="300" dirty="0">
              <a:solidFill>
                <a:schemeClr val="bg1"/>
              </a:solidFill>
              <a:cs typeface="Courier New" panose="02070309020205020404" pitchFamily="49" charset="0"/>
            </a:endParaRPr>
          </a:p>
        </p:txBody>
      </p:sp>
      <p:sp>
        <p:nvSpPr>
          <p:cNvPr id="14" name="矩形 13"/>
          <p:cNvSpPr/>
          <p:nvPr/>
        </p:nvSpPr>
        <p:spPr>
          <a:xfrm>
            <a:off x="558701" y="4606662"/>
            <a:ext cx="2539340" cy="553998"/>
          </a:xfrm>
          <a:prstGeom prst="rect">
            <a:avLst/>
          </a:prstGeom>
        </p:spPr>
        <p:style>
          <a:lnRef idx="1">
            <a:schemeClr val="accent1"/>
          </a:lnRef>
          <a:fillRef idx="3">
            <a:schemeClr val="accent1"/>
          </a:fillRef>
          <a:effectRef idx="2">
            <a:schemeClr val="accent1"/>
          </a:effectRef>
          <a:fontRef idx="minor">
            <a:schemeClr val="lt1"/>
          </a:fontRef>
        </p:style>
        <p:txBody>
          <a:bodyPr wrap="square" anchor="ctr">
            <a:spAutoFit/>
          </a:bodyPr>
          <a:lstStyle/>
          <a:p>
            <a:pPr>
              <a:lnSpc>
                <a:spcPct val="150000"/>
              </a:lnSpc>
              <a:spcAft>
                <a:spcPts val="0"/>
              </a:spcAft>
            </a:pPr>
            <a:r>
              <a:rPr lang="en-US" altLang="zh-CN" sz="2000" spc="300" dirty="0">
                <a:solidFill>
                  <a:schemeClr val="bg1"/>
                </a:solidFill>
                <a:cs typeface="Courier New" panose="02070309020205020404" pitchFamily="49" charset="0"/>
              </a:rPr>
              <a:t>$s=$_GET['A'];</a:t>
            </a:r>
            <a:endParaRPr lang="zh-CN" altLang="en-US" sz="2000" spc="300" dirty="0">
              <a:solidFill>
                <a:schemeClr val="bg1"/>
              </a:solidFill>
              <a:cs typeface="Courier New" panose="02070309020205020404" pitchFamily="49" charset="0"/>
            </a:endParaRPr>
          </a:p>
        </p:txBody>
      </p:sp>
      <p:sp>
        <p:nvSpPr>
          <p:cNvPr id="5" name="文本框 4"/>
          <p:cNvSpPr txBox="1"/>
          <p:nvPr/>
        </p:nvSpPr>
        <p:spPr>
          <a:xfrm>
            <a:off x="558701" y="3528188"/>
            <a:ext cx="1107996" cy="461665"/>
          </a:xfrm>
          <a:prstGeom prst="rect">
            <a:avLst/>
          </a:prstGeom>
          <a:ln/>
        </p:spPr>
        <p:style>
          <a:lnRef idx="1">
            <a:schemeClr val="accent4"/>
          </a:lnRef>
          <a:fillRef idx="3">
            <a:schemeClr val="accent4"/>
          </a:fillRef>
          <a:effectRef idx="2">
            <a:schemeClr val="accent4"/>
          </a:effectRef>
          <a:fontRef idx="minor">
            <a:schemeClr val="lt1"/>
          </a:fontRef>
        </p:style>
        <p:txBody>
          <a:bodyPr wrap="none" rtlCol="0">
            <a:spAutoFit/>
          </a:bodyPr>
          <a:lstStyle/>
          <a:p>
            <a:r>
              <a:rPr lang="zh-CN" altLang="en-US" sz="2400" dirty="0" smtClean="0"/>
              <a:t>地址栏</a:t>
            </a:r>
            <a:endParaRPr lang="zh-CN" altLang="en-US" sz="2400" dirty="0"/>
          </a:p>
        </p:txBody>
      </p:sp>
      <p:sp>
        <p:nvSpPr>
          <p:cNvPr id="6" name="矩形 5"/>
          <p:cNvSpPr/>
          <p:nvPr/>
        </p:nvSpPr>
        <p:spPr>
          <a:xfrm>
            <a:off x="524383" y="957539"/>
            <a:ext cx="2345514" cy="646331"/>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lnSpc>
                <a:spcPct val="150000"/>
              </a:lnSpc>
              <a:spcAft>
                <a:spcPts val="0"/>
              </a:spcAft>
            </a:pPr>
            <a:r>
              <a:rPr lang="en-US" altLang="zh-CN" sz="2400" spc="300" dirty="0">
                <a:solidFill>
                  <a:schemeClr val="bg1"/>
                </a:solidFill>
                <a:cs typeface="Courier New" panose="02070309020205020404" pitchFamily="49" charset="0"/>
              </a:rPr>
              <a:t>【</a:t>
            </a:r>
            <a:r>
              <a:rPr lang="zh-CN" altLang="en-US" sz="2400" spc="300" dirty="0">
                <a:solidFill>
                  <a:schemeClr val="bg1"/>
                </a:solidFill>
                <a:cs typeface="Courier New" panose="02070309020205020404" pitchFamily="49" charset="0"/>
              </a:rPr>
              <a:t>例</a:t>
            </a:r>
            <a:r>
              <a:rPr lang="en-US" altLang="zh-CN" sz="2400" spc="300" dirty="0">
                <a:solidFill>
                  <a:schemeClr val="bg1"/>
                </a:solidFill>
                <a:cs typeface="Courier New" panose="02070309020205020404" pitchFamily="49" charset="0"/>
              </a:rPr>
              <a:t>9-12</a:t>
            </a:r>
            <a:r>
              <a:rPr lang="en-US" altLang="zh-CN" sz="2400" spc="300" dirty="0" smtClean="0">
                <a:solidFill>
                  <a:schemeClr val="bg1"/>
                </a:solidFill>
                <a:cs typeface="Courier New" panose="02070309020205020404" pitchFamily="49" charset="0"/>
              </a:rPr>
              <a:t>】-2</a:t>
            </a:r>
            <a:endParaRPr lang="zh-CN" altLang="en-US" sz="2400" spc="300" dirty="0">
              <a:solidFill>
                <a:schemeClr val="bg1"/>
              </a:solidFill>
              <a:cs typeface="Courier New" panose="02070309020205020404" pitchFamily="49" charset="0"/>
            </a:endParaRPr>
          </a:p>
        </p:txBody>
      </p:sp>
      <p:sp>
        <p:nvSpPr>
          <p:cNvPr id="16" name="文本框 15"/>
          <p:cNvSpPr txBox="1"/>
          <p:nvPr/>
        </p:nvSpPr>
        <p:spPr>
          <a:xfrm>
            <a:off x="8579743" y="4652828"/>
            <a:ext cx="2725426" cy="461665"/>
          </a:xfrm>
          <a:prstGeom prst="rect">
            <a:avLst/>
          </a:prstGeom>
          <a:solidFill>
            <a:srgbClr val="FFFF99"/>
          </a:solidFill>
        </p:spPr>
        <p:style>
          <a:lnRef idx="2">
            <a:schemeClr val="accent2"/>
          </a:lnRef>
          <a:fillRef idx="1">
            <a:schemeClr val="lt1"/>
          </a:fillRef>
          <a:effectRef idx="0">
            <a:schemeClr val="accent2"/>
          </a:effectRef>
          <a:fontRef idx="minor">
            <a:schemeClr val="dk1"/>
          </a:fontRef>
        </p:style>
        <p:txBody>
          <a:bodyPr wrap="none" rtlCol="0" anchor="ctr">
            <a:spAutoFit/>
          </a:bodyPr>
          <a:lstStyle>
            <a:defPPr>
              <a:defRPr lang="zh-CN"/>
            </a:defPPr>
            <a:lvl1pPr>
              <a:defRPr sz="24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US" altLang="zh-CN" dirty="0" smtClean="0"/>
              <a:t>A=</a:t>
            </a:r>
            <a:r>
              <a:rPr lang="en-US" altLang="zh-CN" spc="300" dirty="0" err="1">
                <a:solidFill>
                  <a:srgbClr val="FF0000"/>
                </a:solidFill>
                <a:cs typeface="Courier New" panose="02070309020205020404" pitchFamily="49" charset="0"/>
              </a:rPr>
              <a:t>this&amp;is&amp;tags</a:t>
            </a:r>
            <a:endParaRPr lang="zh-CN" altLang="en-US" dirty="0"/>
          </a:p>
        </p:txBody>
      </p:sp>
      <p:sp>
        <p:nvSpPr>
          <p:cNvPr id="17" name="文本框 16"/>
          <p:cNvSpPr txBox="1"/>
          <p:nvPr/>
        </p:nvSpPr>
        <p:spPr>
          <a:xfrm>
            <a:off x="558701" y="5777468"/>
            <a:ext cx="758501" cy="461665"/>
          </a:xfrm>
          <a:prstGeom prst="rect">
            <a:avLst/>
          </a:prstGeom>
          <a:ln/>
          <a:effectLst/>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altLang="zh-CN" sz="2400" dirty="0" smtClean="0"/>
              <a:t>$s</a:t>
            </a:r>
            <a:endParaRPr lang="zh-CN" altLang="en-US" sz="2400" dirty="0"/>
          </a:p>
        </p:txBody>
      </p:sp>
      <p:sp>
        <p:nvSpPr>
          <p:cNvPr id="18" name="文本框 17"/>
          <p:cNvSpPr txBox="1"/>
          <p:nvPr/>
        </p:nvSpPr>
        <p:spPr>
          <a:xfrm>
            <a:off x="1317202" y="5791117"/>
            <a:ext cx="235404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r>
              <a:rPr lang="en-US" altLang="zh-CN" sz="2400" spc="300" dirty="0" err="1">
                <a:solidFill>
                  <a:srgbClr val="FF0000"/>
                </a:solidFill>
                <a:cs typeface="Courier New" panose="02070309020205020404" pitchFamily="49" charset="0"/>
              </a:rPr>
              <a:t>this&amp;is&amp;tags</a:t>
            </a:r>
            <a:endParaRPr lang="zh-CN" altLang="en-US" sz="2400" dirty="0"/>
          </a:p>
        </p:txBody>
      </p:sp>
      <p:pic>
        <p:nvPicPr>
          <p:cNvPr id="7" name="图片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85933" y="3493634"/>
            <a:ext cx="558067" cy="558067"/>
          </a:xfrm>
          <a:prstGeom prst="rect">
            <a:avLst/>
          </a:prstGeom>
        </p:spPr>
      </p:pic>
      <p:sp>
        <p:nvSpPr>
          <p:cNvPr id="21" name="文本框 20"/>
          <p:cNvSpPr txBox="1"/>
          <p:nvPr/>
        </p:nvSpPr>
        <p:spPr>
          <a:xfrm>
            <a:off x="9144000" y="3528188"/>
            <a:ext cx="1596912"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r>
              <a:rPr lang="en-US" altLang="zh-CN" sz="2400" spc="300" dirty="0" smtClean="0">
                <a:solidFill>
                  <a:srgbClr val="0070C0"/>
                </a:solidFill>
                <a:cs typeface="Courier New" panose="02070309020205020404" pitchFamily="49" charset="0"/>
              </a:rPr>
              <a:t>%26==&amp;</a:t>
            </a:r>
            <a:endParaRPr lang="zh-CN" altLang="en-US" sz="2400" dirty="0">
              <a:solidFill>
                <a:srgbClr val="0070C0"/>
              </a:solidFill>
            </a:endParaRPr>
          </a:p>
        </p:txBody>
      </p:sp>
      <p:cxnSp>
        <p:nvCxnSpPr>
          <p:cNvPr id="9" name="直接箭头连接符 8"/>
          <p:cNvCxnSpPr>
            <a:stCxn id="13" idx="3"/>
            <a:endCxn id="7" idx="1"/>
          </p:cNvCxnSpPr>
          <p:nvPr/>
        </p:nvCxnSpPr>
        <p:spPr bwMode="auto">
          <a:xfrm flipV="1">
            <a:off x="6881586" y="3772668"/>
            <a:ext cx="1704347" cy="1"/>
          </a:xfrm>
          <a:prstGeom prst="straightConnector1">
            <a:avLst/>
          </a:prstGeom>
          <a:solidFill>
            <a:schemeClr val="accent1"/>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stCxn id="21" idx="2"/>
            <a:endCxn id="16" idx="0"/>
          </p:cNvCxnSpPr>
          <p:nvPr/>
        </p:nvCxnSpPr>
        <p:spPr bwMode="auto">
          <a:xfrm>
            <a:off x="9942456" y="3989853"/>
            <a:ext cx="0" cy="662975"/>
          </a:xfrm>
          <a:prstGeom prst="straightConnector1">
            <a:avLst/>
          </a:prstGeom>
          <a:solidFill>
            <a:schemeClr val="accent1"/>
          </a:solidFill>
          <a:ln w="38100" cap="flat" cmpd="sng" algn="ctr">
            <a:solidFill>
              <a:srgbClr val="0E8146"/>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肘形连接符 23"/>
          <p:cNvCxnSpPr>
            <a:stCxn id="3" idx="2"/>
            <a:endCxn id="5" idx="0"/>
          </p:cNvCxnSpPr>
          <p:nvPr/>
        </p:nvCxnSpPr>
        <p:spPr bwMode="auto">
          <a:xfrm rot="5400000">
            <a:off x="2073795" y="1826269"/>
            <a:ext cx="740823" cy="2663014"/>
          </a:xfrm>
          <a:prstGeom prst="bentConnector3">
            <a:avLst/>
          </a:prstGeom>
          <a:solidFill>
            <a:schemeClr val="accent1"/>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肘形连接符 25"/>
          <p:cNvCxnSpPr>
            <a:stCxn id="14" idx="2"/>
            <a:endCxn id="17" idx="0"/>
          </p:cNvCxnSpPr>
          <p:nvPr/>
        </p:nvCxnSpPr>
        <p:spPr bwMode="auto">
          <a:xfrm rot="5400000">
            <a:off x="1074758" y="5023855"/>
            <a:ext cx="616808" cy="890419"/>
          </a:xfrm>
          <a:prstGeom prst="bentConnector3">
            <a:avLst/>
          </a:prstGeom>
          <a:solidFill>
            <a:schemeClr val="accent1"/>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肘形连接符 27"/>
          <p:cNvCxnSpPr>
            <a:stCxn id="16" idx="2"/>
            <a:endCxn id="18" idx="3"/>
          </p:cNvCxnSpPr>
          <p:nvPr/>
        </p:nvCxnSpPr>
        <p:spPr bwMode="auto">
          <a:xfrm rot="5400000">
            <a:off x="6353124" y="2432617"/>
            <a:ext cx="907457" cy="6271208"/>
          </a:xfrm>
          <a:prstGeom prst="bentConnector2">
            <a:avLst/>
          </a:prstGeom>
          <a:solidFill>
            <a:schemeClr val="accent1"/>
          </a:solidFill>
          <a:ln w="38100" cap="flat" cmpd="sng" algn="ctr">
            <a:solidFill>
              <a:srgbClr val="0E8146"/>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956755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up)">
                                      <p:cBhvr>
                                        <p:cTn id="11" dur="500"/>
                                        <p:tgtEl>
                                          <p:spTgt spid="2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up)">
                                      <p:cBhvr>
                                        <p:cTn id="48" dur="500"/>
                                        <p:tgtEl>
                                          <p:spTgt spid="26"/>
                                        </p:tgtEl>
                                      </p:cBhvr>
                                    </p:animEffect>
                                  </p:childTnLst>
                                </p:cTn>
                              </p:par>
                            </p:childTnLst>
                          </p:cTn>
                        </p:par>
                        <p:par>
                          <p:cTn id="49" fill="hold">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1500"/>
                            </p:stCondLst>
                            <p:childTnLst>
                              <p:par>
                                <p:cTn id="54" presetID="22" presetClass="entr" presetSubtype="2"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1000"/>
                                        <p:tgtEl>
                                          <p:spTgt spid="28"/>
                                        </p:tgtEl>
                                      </p:cBhvr>
                                    </p:animEffect>
                                  </p:childTnLst>
                                </p:cTn>
                              </p:par>
                            </p:childTnLst>
                          </p:cTn>
                        </p:par>
                        <p:par>
                          <p:cTn id="57" fill="hold">
                            <p:stCondLst>
                              <p:cond delay="2500"/>
                            </p:stCondLst>
                            <p:childTnLst>
                              <p:par>
                                <p:cTn id="58" presetID="22" presetClass="entr" presetSubtype="1"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4" grpId="0" animBg="1"/>
      <p:bldP spid="5" grpId="0" animBg="1"/>
      <p:bldP spid="16" grpId="0" animBg="1"/>
      <p:bldP spid="17" grpId="0" animBg="1"/>
      <p:bldP spid="18"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4840575" y="2599332"/>
            <a:ext cx="43396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5400" dirty="0" smtClean="0">
                <a:solidFill>
                  <a:srgbClr val="3F3F3F"/>
                </a:solidFill>
                <a:ea typeface="微软雅黑" panose="020B0503020204020204" pitchFamily="34" charset="-122"/>
                <a:sym typeface="Arial" panose="020B0604020202020204" pitchFamily="34" charset="0"/>
              </a:rPr>
              <a:t>文件上传操作</a:t>
            </a:r>
            <a:endParaRPr lang="zh-CN" altLang="en-US" sz="5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491953" y="2768898"/>
            <a:ext cx="1039286" cy="663575"/>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9.3</a:t>
            </a:r>
            <a:endParaRPr lang="zh-CN" altLang="en-US" sz="4800" b="1" dirty="0">
              <a:solidFill>
                <a:schemeClr val="bg1"/>
              </a:solidFill>
            </a:endParaRPr>
          </a:p>
        </p:txBody>
      </p:sp>
      <p:sp>
        <p:nvSpPr>
          <p:cNvPr id="4102" name="文本框 10"/>
          <p:cNvSpPr>
            <a:spLocks noChangeArrowheads="1"/>
          </p:cNvSpPr>
          <p:nvPr/>
        </p:nvSpPr>
        <p:spPr bwMode="auto">
          <a:xfrm>
            <a:off x="618360" y="83494"/>
            <a:ext cx="4126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PHP</a:t>
            </a:r>
            <a:r>
              <a:rPr lang="zh-CN" altLang="en-US" sz="2400" b="1" spc="600" dirty="0" smtClean="0">
                <a:solidFill>
                  <a:schemeClr val="bg1"/>
                </a:solidFill>
                <a:ea typeface="微软雅黑" panose="020B0503020204020204" pitchFamily="34" charset="-122"/>
                <a:sym typeface="Arial" panose="020B0604020202020204" pitchFamily="34" charset="0"/>
              </a:rPr>
              <a:t>程序设计基础教程</a:t>
            </a:r>
            <a:endParaRPr lang="zh-CN" altLang="en-US" sz="2400" b="1" spc="600" dirty="0">
              <a:solidFill>
                <a:schemeClr val="bg1"/>
              </a:solidFill>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Tree>
    <p:extLst>
      <p:ext uri="{BB962C8B-B14F-4D97-AF65-F5344CB8AC3E}">
        <p14:creationId xmlns:p14="http://schemas.microsoft.com/office/powerpoint/2010/main" val="275540091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P spid="410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9.3</a:t>
            </a:r>
            <a:r>
              <a:rPr lang="zh-CN" altLang="en-US" sz="2400" b="1" dirty="0" smtClean="0">
                <a:solidFill>
                  <a:schemeClr val="bg1"/>
                </a:solidFill>
                <a:latin typeface="黑体" panose="02010609060101010101" pitchFamily="49" charset="-122"/>
                <a:ea typeface="黑体" panose="02010609060101010101" pitchFamily="49" charset="-122"/>
              </a:rPr>
              <a:t>、文件上传操作</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550460" y="1193126"/>
            <a:ext cx="5545540" cy="3046988"/>
          </a:xfrm>
          <a:prstGeom prst="rect">
            <a:avLst/>
          </a:prstGeom>
        </p:spPr>
        <p:txBody>
          <a:bodyPr wrap="square">
            <a:spAutoFit/>
          </a:bodyPr>
          <a:lstStyle/>
          <a:p>
            <a:pPr algn="just">
              <a:lnSpc>
                <a:spcPct val="200000"/>
              </a:lnSpc>
            </a:pPr>
            <a:r>
              <a:rPr lang="zh-CN" altLang="zh-CN" sz="2400" dirty="0">
                <a:latin typeface="宋体" panose="02010600030101010101" pitchFamily="2" charset="-122"/>
                <a:cs typeface="Times New Roman" panose="02020603050405020304" pitchFamily="18" charset="0"/>
              </a:rPr>
              <a:t>通过客户端将文件传到服务器，称为文件上传，是</a:t>
            </a:r>
            <a:r>
              <a:rPr lang="en-US" altLang="zh-CN" sz="2400" dirty="0">
                <a:latin typeface="宋体" panose="02010600030101010101" pitchFamily="2" charset="-122"/>
                <a:cs typeface="Times New Roman" panose="02020603050405020304" pitchFamily="18" charset="0"/>
              </a:rPr>
              <a:t>WEB</a:t>
            </a:r>
            <a:r>
              <a:rPr lang="zh-CN" altLang="zh-CN" sz="2400" dirty="0">
                <a:latin typeface="宋体" panose="02010600030101010101" pitchFamily="2" charset="-122"/>
                <a:cs typeface="Times New Roman" panose="02020603050405020304" pitchFamily="18" charset="0"/>
              </a:rPr>
              <a:t>程序中比较常见的操作之一。</a:t>
            </a:r>
            <a:r>
              <a:rPr lang="en-US" altLang="zh-CN" sz="2400" dirty="0">
                <a:latin typeface="宋体" panose="02010600030101010101" pitchFamily="2" charset="-122"/>
                <a:cs typeface="Times New Roman" panose="02020603050405020304" pitchFamily="18" charset="0"/>
              </a:rPr>
              <a:t>PHP</a:t>
            </a:r>
            <a:r>
              <a:rPr lang="zh-CN" altLang="zh-CN" sz="2400" dirty="0">
                <a:latin typeface="宋体" panose="02010600030101010101" pitchFamily="2" charset="-122"/>
                <a:cs typeface="Times New Roman" panose="02020603050405020304" pitchFamily="18" charset="0"/>
              </a:rPr>
              <a:t>为用户提供了非常方便的文件上传操作，实现的代码也比较简单。</a:t>
            </a:r>
            <a:endParaRPr lang="zh-CN" altLang="en-US" sz="2400" dirty="0">
              <a:latin typeface="宋体" panose="02010600030101010101" pitchFamily="2"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2371" y="1768092"/>
            <a:ext cx="4699554" cy="4408181"/>
          </a:xfrm>
          <a:prstGeom prst="rect">
            <a:avLst/>
          </a:prstGeom>
        </p:spPr>
      </p:pic>
    </p:spTree>
    <p:extLst>
      <p:ext uri="{BB962C8B-B14F-4D97-AF65-F5344CB8AC3E}">
        <p14:creationId xmlns:p14="http://schemas.microsoft.com/office/powerpoint/2010/main" val="109368203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2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8" name="文本框 9"/>
          <p:cNvSpPr>
            <a:spLocks noChangeArrowheads="1"/>
          </p:cNvSpPr>
          <p:nvPr/>
        </p:nvSpPr>
        <p:spPr bwMode="auto">
          <a:xfrm>
            <a:off x="7807569" y="239042"/>
            <a:ext cx="34399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29" name="图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0" name="文本框 29"/>
          <p:cNvSpPr txBox="1"/>
          <p:nvPr/>
        </p:nvSpPr>
        <p:spPr>
          <a:xfrm>
            <a:off x="342551" y="103684"/>
            <a:ext cx="3447711" cy="461665"/>
          </a:xfrm>
          <a:prstGeom prst="rect">
            <a:avLst/>
          </a:prstGeom>
          <a:noFill/>
        </p:spPr>
        <p:txBody>
          <a:bodyPr wrap="square" rtlCol="0">
            <a:spAutoFit/>
          </a:bodyPr>
          <a:lstStyle/>
          <a:p>
            <a:r>
              <a:rPr lang="zh-CN" altLang="en-US" sz="2400" b="1" dirty="0" smtClean="0">
                <a:solidFill>
                  <a:schemeClr val="bg1"/>
                </a:solidFill>
                <a:latin typeface="黑体" panose="02010609060101010101" pitchFamily="49" charset="-122"/>
                <a:ea typeface="黑体" panose="02010609060101010101" pitchFamily="49" charset="-122"/>
              </a:rPr>
              <a:t>导语</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590843" y="905490"/>
            <a:ext cx="5505157" cy="3785652"/>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n"/>
            </a:pPr>
            <a:r>
              <a:rPr lang="en-US" altLang="zh-CN" sz="2400" dirty="0"/>
              <a:t>B-S</a:t>
            </a:r>
            <a:r>
              <a:rPr lang="zh-CN" altLang="en-US" sz="2400" dirty="0"/>
              <a:t>模式的</a:t>
            </a:r>
            <a:r>
              <a:rPr lang="en-US" altLang="zh-CN" sz="2400" dirty="0"/>
              <a:t>WEB</a:t>
            </a:r>
            <a:r>
              <a:rPr lang="zh-CN" altLang="en-US" sz="2400" dirty="0"/>
              <a:t>开发中，浏览器与服务器之间的数据交互，非常频繁，是</a:t>
            </a:r>
            <a:r>
              <a:rPr lang="en-US" altLang="zh-CN" sz="2400" dirty="0"/>
              <a:t>WEB</a:t>
            </a:r>
            <a:r>
              <a:rPr lang="zh-CN" altLang="en-US" sz="2400" dirty="0"/>
              <a:t>系统得以正常运行工作的重要基础。而</a:t>
            </a:r>
            <a:r>
              <a:rPr lang="en-US" altLang="zh-CN" sz="2400" dirty="0"/>
              <a:t>B-S</a:t>
            </a:r>
            <a:r>
              <a:rPr lang="zh-CN" altLang="en-US" sz="2400" dirty="0"/>
              <a:t>之间的数据交互，主要有两种方式：</a:t>
            </a:r>
            <a:r>
              <a:rPr lang="zh-CN" altLang="en-US" sz="2400" dirty="0">
                <a:solidFill>
                  <a:srgbClr val="FF0000"/>
                </a:solidFill>
              </a:rPr>
              <a:t>表单</a:t>
            </a:r>
            <a:r>
              <a:rPr lang="zh-CN" altLang="en-US" sz="2400" dirty="0"/>
              <a:t>与</a:t>
            </a:r>
            <a:r>
              <a:rPr lang="en-US" altLang="zh-CN" sz="2400" dirty="0">
                <a:solidFill>
                  <a:srgbClr val="FF0000"/>
                </a:solidFill>
              </a:rPr>
              <a:t>URL</a:t>
            </a:r>
            <a:r>
              <a:rPr lang="zh-CN" altLang="en-US" sz="2400" dirty="0">
                <a:solidFill>
                  <a:srgbClr val="FF0000"/>
                </a:solidFill>
              </a:rPr>
              <a:t>参数</a:t>
            </a:r>
            <a:r>
              <a:rPr lang="zh-CN" altLang="en-US" sz="2400" dirty="0" smtClean="0"/>
              <a:t>。</a:t>
            </a:r>
            <a:endParaRPr lang="zh-CN" altLang="en-US" sz="24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8039" y="1530548"/>
            <a:ext cx="5283885" cy="4242455"/>
          </a:xfrm>
          <a:prstGeom prst="rect">
            <a:avLst/>
          </a:prstGeom>
        </p:spPr>
      </p:pic>
    </p:spTree>
    <p:extLst>
      <p:ext uri="{BB962C8B-B14F-4D97-AF65-F5344CB8AC3E}">
        <p14:creationId xmlns:p14="http://schemas.microsoft.com/office/powerpoint/2010/main" val="2027142580"/>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PA_任意多边形 8"/>
          <p:cNvSpPr>
            <a:spLocks noChangeArrowheads="1"/>
          </p:cNvSpPr>
          <p:nvPr>
            <p:custDataLst>
              <p:tags r:id="rId1"/>
            </p:custDataLst>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PA_任意多边形 6"/>
          <p:cNvSpPr>
            <a:spLocks noChangeArrowheads="1"/>
          </p:cNvSpPr>
          <p:nvPr>
            <p:custDataLst>
              <p:tags r:id="rId2"/>
            </p:custDataLst>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PA_文本框 9"/>
          <p:cNvSpPr>
            <a:spLocks noChangeArrowheads="1"/>
          </p:cNvSpPr>
          <p:nvPr>
            <p:custDataLst>
              <p:tags r:id="rId3"/>
            </p:custDataLst>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PA_图片 36"/>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PA_文本框 37"/>
          <p:cNvSpPr txBox="1"/>
          <p:nvPr>
            <p:custDataLst>
              <p:tags r:id="rId5"/>
            </p:custDataLst>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9.3</a:t>
            </a:r>
            <a:r>
              <a:rPr lang="zh-CN" altLang="en-US" sz="2400" b="1" dirty="0" smtClean="0">
                <a:solidFill>
                  <a:schemeClr val="bg1"/>
                </a:solidFill>
                <a:latin typeface="黑体" panose="02010609060101010101" pitchFamily="49" charset="-122"/>
                <a:ea typeface="黑体" panose="02010609060101010101" pitchFamily="49" charset="-122"/>
              </a:rPr>
              <a:t>、文件上传操作</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6" name="PA_矩形 5"/>
          <p:cNvSpPr/>
          <p:nvPr>
            <p:custDataLst>
              <p:tags r:id="rId6"/>
            </p:custDataLst>
          </p:nvPr>
        </p:nvSpPr>
        <p:spPr>
          <a:xfrm>
            <a:off x="524383" y="957539"/>
            <a:ext cx="3647152" cy="393589"/>
          </a:xfrm>
          <a:prstGeom prst="rect">
            <a:avLst/>
          </a:prstGeom>
        </p:spPr>
        <p:style>
          <a:lnRef idx="1">
            <a:schemeClr val="accent6"/>
          </a:lnRef>
          <a:fillRef idx="3">
            <a:schemeClr val="accent6"/>
          </a:fillRef>
          <a:effectRef idx="2">
            <a:schemeClr val="accent6"/>
          </a:effectRef>
          <a:fontRef idx="minor">
            <a:schemeClr val="lt1"/>
          </a:fontRef>
        </p:style>
        <p:txBody>
          <a:bodyPr wrap="none" anchor="ctr">
            <a:noAutofit/>
          </a:bodyPr>
          <a:lstStyle/>
          <a:p>
            <a:pPr>
              <a:lnSpc>
                <a:spcPct val="150000"/>
              </a:lnSpc>
              <a:spcAft>
                <a:spcPts val="0"/>
              </a:spcAft>
            </a:pPr>
            <a:r>
              <a:rPr lang="zh-CN" altLang="en-US" sz="2400" spc="300" dirty="0" smtClean="0">
                <a:solidFill>
                  <a:schemeClr val="bg1"/>
                </a:solidFill>
                <a:cs typeface="Courier New" panose="02070309020205020404" pitchFamily="49" charset="0"/>
              </a:rPr>
              <a:t>文件上传操作基本步骤</a:t>
            </a:r>
            <a:endParaRPr lang="zh-CN" altLang="en-US" sz="2400" spc="300" dirty="0">
              <a:solidFill>
                <a:schemeClr val="bg1"/>
              </a:solidFill>
              <a:cs typeface="Courier New" panose="02070309020205020404" pitchFamily="49" charset="0"/>
            </a:endParaRPr>
          </a:p>
        </p:txBody>
      </p:sp>
      <p:pic>
        <p:nvPicPr>
          <p:cNvPr id="4" name="PA_图片 3"/>
          <p:cNvPicPr>
            <a:picLocks noChangeAspect="1"/>
          </p:cNvPicPr>
          <p:nvPr>
            <p:custDataLst>
              <p:tags r:id="rId7"/>
            </p:custDataLst>
          </p:nvPr>
        </p:nvPicPr>
        <p:blipFill>
          <a:blip r:embed="rId12">
            <a:extLst>
              <a:ext uri="{28A0092B-C50C-407E-A947-70E740481C1C}">
                <a14:useLocalDpi xmlns:a14="http://schemas.microsoft.com/office/drawing/2010/main" val="0"/>
              </a:ext>
            </a:extLst>
          </a:blip>
          <a:stretch>
            <a:fillRect/>
          </a:stretch>
        </p:blipFill>
        <p:spPr>
          <a:xfrm>
            <a:off x="2347959" y="1896387"/>
            <a:ext cx="2335321" cy="1464926"/>
          </a:xfrm>
          <a:prstGeom prst="rect">
            <a:avLst/>
          </a:prstGeom>
        </p:spPr>
      </p:pic>
      <p:pic>
        <p:nvPicPr>
          <p:cNvPr id="5" name="PA_图片 4"/>
          <p:cNvPicPr>
            <a:picLocks noChangeAspect="1"/>
          </p:cNvPicPr>
          <p:nvPr>
            <p:custDataLst>
              <p:tags r:id="rId8"/>
            </p:custDataLst>
          </p:nvPr>
        </p:nvPicPr>
        <p:blipFill>
          <a:blip r:embed="rId13" cstate="print">
            <a:extLst>
              <a:ext uri="{28A0092B-C50C-407E-A947-70E740481C1C}">
                <a14:useLocalDpi xmlns:a14="http://schemas.microsoft.com/office/drawing/2010/main" val="0"/>
              </a:ext>
            </a:extLst>
          </a:blip>
          <a:stretch>
            <a:fillRect/>
          </a:stretch>
        </p:blipFill>
        <p:spPr>
          <a:xfrm>
            <a:off x="5884436" y="1749214"/>
            <a:ext cx="2160294" cy="1612099"/>
          </a:xfrm>
          <a:prstGeom prst="rect">
            <a:avLst/>
          </a:prstGeom>
        </p:spPr>
      </p:pic>
      <p:pic>
        <p:nvPicPr>
          <p:cNvPr id="9" name="PA_图片 8"/>
          <p:cNvPicPr>
            <a:picLocks noChangeAspect="1"/>
          </p:cNvPicPr>
          <p:nvPr>
            <p:custDataLst>
              <p:tags r:id="rId9"/>
            </p:custDataLst>
          </p:nvPr>
        </p:nvPicPr>
        <p:blipFill>
          <a:blip r:embed="rId14" cstate="print">
            <a:extLst>
              <a:ext uri="{28A0092B-C50C-407E-A947-70E740481C1C}">
                <a14:useLocalDpi xmlns:a14="http://schemas.microsoft.com/office/drawing/2010/main" val="0"/>
              </a:ext>
            </a:extLst>
          </a:blip>
          <a:stretch>
            <a:fillRect/>
          </a:stretch>
        </p:blipFill>
        <p:spPr>
          <a:xfrm>
            <a:off x="9212390" y="1774209"/>
            <a:ext cx="2679533" cy="1390713"/>
          </a:xfrm>
          <a:prstGeom prst="rect">
            <a:avLst/>
          </a:prstGeom>
        </p:spPr>
      </p:pic>
      <p:pic>
        <p:nvPicPr>
          <p:cNvPr id="10" name="图片 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43606" y="5063825"/>
            <a:ext cx="1611765" cy="1484323"/>
          </a:xfrm>
          <a:prstGeom prst="rect">
            <a:avLst/>
          </a:prstGeom>
        </p:spPr>
      </p:pic>
      <p:pic>
        <p:nvPicPr>
          <p:cNvPr id="16" name="图片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919600" y="5110397"/>
            <a:ext cx="1611765" cy="1484323"/>
          </a:xfrm>
          <a:prstGeom prst="rect">
            <a:avLst/>
          </a:prstGeom>
        </p:spPr>
      </p:pic>
      <p:pic>
        <p:nvPicPr>
          <p:cNvPr id="17" name="图片 1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69281" y="5044708"/>
            <a:ext cx="1611765" cy="1484323"/>
          </a:xfrm>
          <a:prstGeom prst="rect">
            <a:avLst/>
          </a:prstGeom>
        </p:spPr>
      </p:pic>
      <p:cxnSp>
        <p:nvCxnSpPr>
          <p:cNvPr id="14" name="肘形连接符 13"/>
          <p:cNvCxnSpPr>
            <a:stCxn id="10" idx="1"/>
            <a:endCxn id="50" idx="1"/>
          </p:cNvCxnSpPr>
          <p:nvPr/>
        </p:nvCxnSpPr>
        <p:spPr bwMode="auto">
          <a:xfrm rot="10800000" flipH="1">
            <a:off x="1443605" y="4432949"/>
            <a:ext cx="1890083" cy="1373039"/>
          </a:xfrm>
          <a:prstGeom prst="bentConnector3">
            <a:avLst>
              <a:gd name="adj1" fmla="val -12095"/>
            </a:avLst>
          </a:prstGeom>
          <a:solidFill>
            <a:schemeClr val="accent1"/>
          </a:solidFill>
          <a:ln w="38100" cap="rnd" cmpd="sng" algn="ctr">
            <a:solidFill>
              <a:srgbClr val="00B0F0"/>
            </a:solidFill>
            <a:prstDash val="solid"/>
            <a:miter lim="800000"/>
            <a:headEnd type="oval"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肘形连接符 26"/>
          <p:cNvCxnSpPr>
            <a:stCxn id="16" idx="1"/>
            <a:endCxn id="50" idx="2"/>
          </p:cNvCxnSpPr>
          <p:nvPr/>
        </p:nvCxnSpPr>
        <p:spPr bwMode="auto">
          <a:xfrm rot="10800000">
            <a:off x="3514578" y="4632485"/>
            <a:ext cx="405022" cy="1220074"/>
          </a:xfrm>
          <a:prstGeom prst="bentConnector2">
            <a:avLst/>
          </a:prstGeom>
          <a:solidFill>
            <a:schemeClr val="accent1"/>
          </a:solidFill>
          <a:ln w="38100" cap="rnd" cmpd="sng" algn="ctr">
            <a:solidFill>
              <a:srgbClr val="00B0F0"/>
            </a:solidFill>
            <a:prstDash val="solid"/>
            <a:miter lim="800000"/>
            <a:headEnd type="oval"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肘形连接符 29"/>
          <p:cNvCxnSpPr>
            <a:stCxn id="17" idx="1"/>
            <a:endCxn id="50" idx="3"/>
          </p:cNvCxnSpPr>
          <p:nvPr/>
        </p:nvCxnSpPr>
        <p:spPr bwMode="auto">
          <a:xfrm rot="10800000">
            <a:off x="3695467" y="4432948"/>
            <a:ext cx="3173814" cy="1353922"/>
          </a:xfrm>
          <a:prstGeom prst="bentConnector3">
            <a:avLst>
              <a:gd name="adj1" fmla="val 27838"/>
            </a:avLst>
          </a:prstGeom>
          <a:solidFill>
            <a:schemeClr val="accent1"/>
          </a:solidFill>
          <a:ln w="38100" cap="rnd" cmpd="sng" algn="ctr">
            <a:solidFill>
              <a:srgbClr val="00B0F0"/>
            </a:solidFill>
            <a:prstDash val="solid"/>
            <a:miter lim="800000"/>
            <a:headEnd type="oval"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十字形 49"/>
          <p:cNvSpPr/>
          <p:nvPr/>
        </p:nvSpPr>
        <p:spPr bwMode="auto">
          <a:xfrm>
            <a:off x="3333689" y="4233410"/>
            <a:ext cx="361778" cy="399075"/>
          </a:xfrm>
          <a:prstGeom prst="plus">
            <a:avLst>
              <a:gd name="adj" fmla="val 42625"/>
            </a:avLst>
          </a:prstGeom>
          <a:solidFill>
            <a:schemeClr val="accent1"/>
          </a:solidFill>
          <a:ln w="9525"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54" name="右箭头 53"/>
          <p:cNvSpPr/>
          <p:nvPr/>
        </p:nvSpPr>
        <p:spPr bwMode="auto">
          <a:xfrm>
            <a:off x="4683278" y="2555263"/>
            <a:ext cx="1201158" cy="370817"/>
          </a:xfrm>
          <a:prstGeom prst="rightArrow">
            <a:avLst/>
          </a:prstGeom>
          <a:gradFill flip="none" rotWithShape="1">
            <a:gsLst>
              <a:gs pos="56000">
                <a:srgbClr val="00B050"/>
              </a:gs>
              <a:gs pos="97000">
                <a:srgbClr val="00FF00"/>
              </a:gs>
              <a:gs pos="3000">
                <a:srgbClr val="0E8146"/>
              </a:gs>
            </a:gsLst>
            <a:lin ang="10800000" scaled="1"/>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56" name="右箭头 55"/>
          <p:cNvSpPr/>
          <p:nvPr/>
        </p:nvSpPr>
        <p:spPr bwMode="auto">
          <a:xfrm>
            <a:off x="8044730" y="2555263"/>
            <a:ext cx="1167660" cy="370817"/>
          </a:xfrm>
          <a:prstGeom prst="rightArrow">
            <a:avLst/>
          </a:prstGeom>
          <a:gradFill flip="none" rotWithShape="1">
            <a:gsLst>
              <a:gs pos="56000">
                <a:srgbClr val="00B050"/>
              </a:gs>
              <a:gs pos="97000">
                <a:srgbClr val="00FF00"/>
              </a:gs>
              <a:gs pos="3000">
                <a:srgbClr val="0E8146"/>
              </a:gs>
            </a:gsLst>
            <a:lin ang="10800000" scaled="1"/>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59" name="直接箭头连接符 58"/>
          <p:cNvCxnSpPr>
            <a:stCxn id="50" idx="0"/>
            <a:endCxn id="4" idx="2"/>
          </p:cNvCxnSpPr>
          <p:nvPr/>
        </p:nvCxnSpPr>
        <p:spPr bwMode="auto">
          <a:xfrm flipV="1">
            <a:off x="3514578" y="3361313"/>
            <a:ext cx="1042" cy="872097"/>
          </a:xfrm>
          <a:prstGeom prst="straightConnector1">
            <a:avLst/>
          </a:prstGeom>
          <a:solidFill>
            <a:schemeClr val="accent1"/>
          </a:solidFill>
          <a:ln w="381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矩形 61"/>
          <p:cNvSpPr/>
          <p:nvPr/>
        </p:nvSpPr>
        <p:spPr>
          <a:xfrm>
            <a:off x="77880" y="2653735"/>
            <a:ext cx="938078"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8800" b="1" cap="none" spc="0" dirty="0" smtClean="0">
                <a:ln/>
                <a:solidFill>
                  <a:srgbClr val="0070C0"/>
                </a:solidFill>
                <a:effectLst/>
              </a:rPr>
              <a:t>S</a:t>
            </a:r>
            <a:endParaRPr lang="zh-CN" altLang="en-US" sz="8800" b="1" cap="none" spc="0" dirty="0">
              <a:ln/>
              <a:solidFill>
                <a:srgbClr val="0070C0"/>
              </a:solidFill>
              <a:effectLst/>
            </a:endParaRPr>
          </a:p>
        </p:txBody>
      </p:sp>
      <p:sp>
        <p:nvSpPr>
          <p:cNvPr id="63" name="矩形 62"/>
          <p:cNvSpPr/>
          <p:nvPr/>
        </p:nvSpPr>
        <p:spPr>
          <a:xfrm>
            <a:off x="10853024" y="3592564"/>
            <a:ext cx="998991"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8800" b="1" cap="none" spc="0" dirty="0" smtClean="0">
                <a:ln/>
                <a:solidFill>
                  <a:srgbClr val="009900"/>
                </a:solidFill>
                <a:effectLst/>
              </a:rPr>
              <a:t>C</a:t>
            </a:r>
            <a:endParaRPr lang="zh-CN" altLang="en-US" sz="8800" b="1" cap="none" spc="0" dirty="0">
              <a:ln/>
              <a:solidFill>
                <a:srgbClr val="009900"/>
              </a:solidFill>
              <a:effectLst/>
            </a:endParaRPr>
          </a:p>
        </p:txBody>
      </p:sp>
      <p:sp>
        <p:nvSpPr>
          <p:cNvPr id="66" name="矩形 65"/>
          <p:cNvSpPr/>
          <p:nvPr/>
        </p:nvSpPr>
        <p:spPr bwMode="auto">
          <a:xfrm>
            <a:off x="448182" y="3797361"/>
            <a:ext cx="11099456" cy="113457"/>
          </a:xfrm>
          <a:prstGeom prst="rect">
            <a:avLst/>
          </a:prstGeom>
          <a:gradFill flip="none" rotWithShape="1">
            <a:gsLst>
              <a:gs pos="0">
                <a:srgbClr val="0070C0"/>
              </a:gs>
              <a:gs pos="47700">
                <a:schemeClr val="bg1"/>
              </a:gs>
              <a:gs pos="100000">
                <a:srgbClr val="009900"/>
              </a:gs>
            </a:gsLst>
            <a:lin ang="0" scaled="1"/>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415826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80">
                                          <p:stCondLst>
                                            <p:cond delay="0"/>
                                          </p:stCondLst>
                                        </p:cTn>
                                        <p:tgtEl>
                                          <p:spTgt spid="62"/>
                                        </p:tgtEl>
                                      </p:cBhvr>
                                    </p:animEffect>
                                    <p:anim calcmode="lin" valueType="num">
                                      <p:cBhvr>
                                        <p:cTn id="8"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13" dur="26">
                                          <p:stCondLst>
                                            <p:cond delay="650"/>
                                          </p:stCondLst>
                                        </p:cTn>
                                        <p:tgtEl>
                                          <p:spTgt spid="62"/>
                                        </p:tgtEl>
                                      </p:cBhvr>
                                      <p:to x="100000" y="60000"/>
                                    </p:animScale>
                                    <p:animScale>
                                      <p:cBhvr>
                                        <p:cTn id="14" dur="166" decel="50000">
                                          <p:stCondLst>
                                            <p:cond delay="676"/>
                                          </p:stCondLst>
                                        </p:cTn>
                                        <p:tgtEl>
                                          <p:spTgt spid="62"/>
                                        </p:tgtEl>
                                      </p:cBhvr>
                                      <p:to x="100000" y="100000"/>
                                    </p:animScale>
                                    <p:animScale>
                                      <p:cBhvr>
                                        <p:cTn id="15" dur="26">
                                          <p:stCondLst>
                                            <p:cond delay="1312"/>
                                          </p:stCondLst>
                                        </p:cTn>
                                        <p:tgtEl>
                                          <p:spTgt spid="62"/>
                                        </p:tgtEl>
                                      </p:cBhvr>
                                      <p:to x="100000" y="80000"/>
                                    </p:animScale>
                                    <p:animScale>
                                      <p:cBhvr>
                                        <p:cTn id="16" dur="166" decel="50000">
                                          <p:stCondLst>
                                            <p:cond delay="1338"/>
                                          </p:stCondLst>
                                        </p:cTn>
                                        <p:tgtEl>
                                          <p:spTgt spid="62"/>
                                        </p:tgtEl>
                                      </p:cBhvr>
                                      <p:to x="100000" y="100000"/>
                                    </p:animScale>
                                    <p:animScale>
                                      <p:cBhvr>
                                        <p:cTn id="17" dur="26">
                                          <p:stCondLst>
                                            <p:cond delay="1642"/>
                                          </p:stCondLst>
                                        </p:cTn>
                                        <p:tgtEl>
                                          <p:spTgt spid="62"/>
                                        </p:tgtEl>
                                      </p:cBhvr>
                                      <p:to x="100000" y="90000"/>
                                    </p:animScale>
                                    <p:animScale>
                                      <p:cBhvr>
                                        <p:cTn id="18" dur="166" decel="50000">
                                          <p:stCondLst>
                                            <p:cond delay="1668"/>
                                          </p:stCondLst>
                                        </p:cTn>
                                        <p:tgtEl>
                                          <p:spTgt spid="62"/>
                                        </p:tgtEl>
                                      </p:cBhvr>
                                      <p:to x="100000" y="100000"/>
                                    </p:animScale>
                                    <p:animScale>
                                      <p:cBhvr>
                                        <p:cTn id="19" dur="26">
                                          <p:stCondLst>
                                            <p:cond delay="1808"/>
                                          </p:stCondLst>
                                        </p:cTn>
                                        <p:tgtEl>
                                          <p:spTgt spid="62"/>
                                        </p:tgtEl>
                                      </p:cBhvr>
                                      <p:to x="100000" y="95000"/>
                                    </p:animScale>
                                    <p:animScale>
                                      <p:cBhvr>
                                        <p:cTn id="20" dur="166" decel="50000">
                                          <p:stCondLst>
                                            <p:cond delay="1834"/>
                                          </p:stCondLst>
                                        </p:cTn>
                                        <p:tgtEl>
                                          <p:spTgt spid="62"/>
                                        </p:tgtEl>
                                      </p:cBhvr>
                                      <p:to x="100000" y="100000"/>
                                    </p:animScale>
                                  </p:childTnLst>
                                </p:cTn>
                              </p:par>
                            </p:childTnLst>
                          </p:cTn>
                        </p:par>
                        <p:par>
                          <p:cTn id="21" fill="hold">
                            <p:stCondLst>
                              <p:cond delay="2000"/>
                            </p:stCondLst>
                            <p:childTnLst>
                              <p:par>
                                <p:cTn id="22" presetID="32" presetClass="emph" presetSubtype="0" fill="hold" grpId="1" nodeType="afterEffect">
                                  <p:stCondLst>
                                    <p:cond delay="0"/>
                                  </p:stCondLst>
                                  <p:childTnLst>
                                    <p:animRot by="120000">
                                      <p:cBhvr>
                                        <p:cTn id="23" dur="100" fill="hold">
                                          <p:stCondLst>
                                            <p:cond delay="0"/>
                                          </p:stCondLst>
                                        </p:cTn>
                                        <p:tgtEl>
                                          <p:spTgt spid="62"/>
                                        </p:tgtEl>
                                        <p:attrNameLst>
                                          <p:attrName>r</p:attrName>
                                        </p:attrNameLst>
                                      </p:cBhvr>
                                    </p:animRot>
                                    <p:animRot by="-240000">
                                      <p:cBhvr>
                                        <p:cTn id="24" dur="200" fill="hold">
                                          <p:stCondLst>
                                            <p:cond delay="200"/>
                                          </p:stCondLst>
                                        </p:cTn>
                                        <p:tgtEl>
                                          <p:spTgt spid="62"/>
                                        </p:tgtEl>
                                        <p:attrNameLst>
                                          <p:attrName>r</p:attrName>
                                        </p:attrNameLst>
                                      </p:cBhvr>
                                    </p:animRot>
                                    <p:animRot by="240000">
                                      <p:cBhvr>
                                        <p:cTn id="25" dur="200" fill="hold">
                                          <p:stCondLst>
                                            <p:cond delay="400"/>
                                          </p:stCondLst>
                                        </p:cTn>
                                        <p:tgtEl>
                                          <p:spTgt spid="62"/>
                                        </p:tgtEl>
                                        <p:attrNameLst>
                                          <p:attrName>r</p:attrName>
                                        </p:attrNameLst>
                                      </p:cBhvr>
                                    </p:animRot>
                                    <p:animRot by="-240000">
                                      <p:cBhvr>
                                        <p:cTn id="26" dur="200" fill="hold">
                                          <p:stCondLst>
                                            <p:cond delay="600"/>
                                          </p:stCondLst>
                                        </p:cTn>
                                        <p:tgtEl>
                                          <p:spTgt spid="62"/>
                                        </p:tgtEl>
                                        <p:attrNameLst>
                                          <p:attrName>r</p:attrName>
                                        </p:attrNameLst>
                                      </p:cBhvr>
                                    </p:animRot>
                                    <p:animRot by="120000">
                                      <p:cBhvr>
                                        <p:cTn id="27" dur="200" fill="hold">
                                          <p:stCondLst>
                                            <p:cond delay="800"/>
                                          </p:stCondLst>
                                        </p:cTn>
                                        <p:tgtEl>
                                          <p:spTgt spid="62"/>
                                        </p:tgtEl>
                                        <p:attrNameLst>
                                          <p:attrName>r</p:attrName>
                                        </p:attrNameLst>
                                      </p:cBhvr>
                                    </p:animRo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left)">
                                      <p:cBhvr>
                                        <p:cTn id="31" dur="500"/>
                                        <p:tgtEl>
                                          <p:spTgt spid="66"/>
                                        </p:tgtEl>
                                      </p:cBhvr>
                                    </p:animEffect>
                                  </p:childTnLst>
                                </p:cTn>
                              </p:par>
                            </p:childTnLst>
                          </p:cTn>
                        </p:par>
                        <p:par>
                          <p:cTn id="32" fill="hold">
                            <p:stCondLst>
                              <p:cond delay="3500"/>
                            </p:stCondLst>
                            <p:childTnLst>
                              <p:par>
                                <p:cTn id="33" presetID="45"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anim calcmode="lin" valueType="num">
                                      <p:cBhvr>
                                        <p:cTn id="36" dur="500" fill="hold"/>
                                        <p:tgtEl>
                                          <p:spTgt spid="63"/>
                                        </p:tgtEl>
                                        <p:attrNameLst>
                                          <p:attrName>ppt_w</p:attrName>
                                        </p:attrNameLst>
                                      </p:cBhvr>
                                      <p:tavLst>
                                        <p:tav tm="0" fmla="#ppt_w*sin(2.5*pi*$)">
                                          <p:val>
                                            <p:fltVal val="0"/>
                                          </p:val>
                                        </p:tav>
                                        <p:tav tm="100000">
                                          <p:val>
                                            <p:fltVal val="1"/>
                                          </p:val>
                                        </p:tav>
                                      </p:tavLst>
                                    </p:anim>
                                    <p:anim calcmode="lin" valueType="num">
                                      <p:cBhvr>
                                        <p:cTn id="37" dur="500" fill="hold"/>
                                        <p:tgtEl>
                                          <p:spTgt spid="63"/>
                                        </p:tgtEl>
                                        <p:attrNameLst>
                                          <p:attrName>ppt_h</p:attrName>
                                        </p:attrNameLst>
                                      </p:cBhvr>
                                      <p:tavLst>
                                        <p:tav tm="0">
                                          <p:val>
                                            <p:strVal val="#ppt_h"/>
                                          </p:val>
                                        </p:tav>
                                        <p:tav tm="100000">
                                          <p:val>
                                            <p:strVal val="#ppt_h"/>
                                          </p:val>
                                        </p:tav>
                                      </p:tavLst>
                                    </p:anim>
                                  </p:childTnLst>
                                </p:cTn>
                              </p:par>
                            </p:childTnLst>
                          </p:cTn>
                        </p:par>
                        <p:par>
                          <p:cTn id="38" fill="hold">
                            <p:stCondLst>
                              <p:cond delay="4000"/>
                            </p:stCondLst>
                            <p:childTnLst>
                              <p:par>
                                <p:cTn id="39" presetID="32" presetClass="emph" presetSubtype="0" fill="hold" grpId="1" nodeType="afterEffect">
                                  <p:stCondLst>
                                    <p:cond delay="0"/>
                                  </p:stCondLst>
                                  <p:childTnLst>
                                    <p:animRot by="120000">
                                      <p:cBhvr>
                                        <p:cTn id="40" dur="100" fill="hold">
                                          <p:stCondLst>
                                            <p:cond delay="0"/>
                                          </p:stCondLst>
                                        </p:cTn>
                                        <p:tgtEl>
                                          <p:spTgt spid="63"/>
                                        </p:tgtEl>
                                        <p:attrNameLst>
                                          <p:attrName>r</p:attrName>
                                        </p:attrNameLst>
                                      </p:cBhvr>
                                    </p:animRot>
                                    <p:animRot by="-240000">
                                      <p:cBhvr>
                                        <p:cTn id="41" dur="200" fill="hold">
                                          <p:stCondLst>
                                            <p:cond delay="200"/>
                                          </p:stCondLst>
                                        </p:cTn>
                                        <p:tgtEl>
                                          <p:spTgt spid="63"/>
                                        </p:tgtEl>
                                        <p:attrNameLst>
                                          <p:attrName>r</p:attrName>
                                        </p:attrNameLst>
                                      </p:cBhvr>
                                    </p:animRot>
                                    <p:animRot by="240000">
                                      <p:cBhvr>
                                        <p:cTn id="42" dur="200" fill="hold">
                                          <p:stCondLst>
                                            <p:cond delay="400"/>
                                          </p:stCondLst>
                                        </p:cTn>
                                        <p:tgtEl>
                                          <p:spTgt spid="63"/>
                                        </p:tgtEl>
                                        <p:attrNameLst>
                                          <p:attrName>r</p:attrName>
                                        </p:attrNameLst>
                                      </p:cBhvr>
                                    </p:animRot>
                                    <p:animRot by="-240000">
                                      <p:cBhvr>
                                        <p:cTn id="43" dur="200" fill="hold">
                                          <p:stCondLst>
                                            <p:cond delay="600"/>
                                          </p:stCondLst>
                                        </p:cTn>
                                        <p:tgtEl>
                                          <p:spTgt spid="63"/>
                                        </p:tgtEl>
                                        <p:attrNameLst>
                                          <p:attrName>r</p:attrName>
                                        </p:attrNameLst>
                                      </p:cBhvr>
                                    </p:animRot>
                                    <p:animRot by="120000">
                                      <p:cBhvr>
                                        <p:cTn id="44" dur="200" fill="hold">
                                          <p:stCondLst>
                                            <p:cond delay="800"/>
                                          </p:stCondLst>
                                        </p:cTn>
                                        <p:tgtEl>
                                          <p:spTgt spid="63"/>
                                        </p:tgtEl>
                                        <p:attrNameLst>
                                          <p:attrName>r</p:attrName>
                                        </p:attrNameLst>
                                      </p:cBhvr>
                                    </p:animRot>
                                  </p:childTnLst>
                                </p:cTn>
                              </p:par>
                            </p:childTnLst>
                          </p:cTn>
                        </p:par>
                        <p:par>
                          <p:cTn id="45" fill="hold">
                            <p:stCondLst>
                              <p:cond delay="5000"/>
                            </p:stCondLst>
                            <p:childTnLst>
                              <p:par>
                                <p:cTn id="46" presetID="10" presetClass="entr" presetSubtype="0"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6000"/>
                            </p:stCondLst>
                            <p:childTnLst>
                              <p:par>
                                <p:cTn id="54" presetID="10" presetClass="entr" presetSubtype="0"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par>
                          <p:cTn id="57" fill="hold">
                            <p:stCondLst>
                              <p:cond delay="6500"/>
                            </p:stCondLst>
                            <p:childTnLst>
                              <p:par>
                                <p:cTn id="58" presetID="22" presetClass="entr" presetSubtype="8"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left)">
                                      <p:cBhvr>
                                        <p:cTn id="60" dur="500"/>
                                        <p:tgtEl>
                                          <p:spTgt spid="14"/>
                                        </p:tgtEl>
                                      </p:cBhvr>
                                    </p:animEffect>
                                  </p:childTnLst>
                                </p:cTn>
                              </p:par>
                              <p:par>
                                <p:cTn id="61" presetID="22" presetClass="entr" presetSubtype="4"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down)">
                                      <p:cBhvr>
                                        <p:cTn id="63" dur="500"/>
                                        <p:tgtEl>
                                          <p:spTgt spid="27"/>
                                        </p:tgtEl>
                                      </p:cBhvr>
                                    </p:animEffect>
                                  </p:childTnLst>
                                </p:cTn>
                              </p:par>
                              <p:par>
                                <p:cTn id="64" presetID="22" presetClass="entr" presetSubtype="2" fill="hold"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right)">
                                      <p:cBhvr>
                                        <p:cTn id="66" dur="500"/>
                                        <p:tgtEl>
                                          <p:spTgt spid="30"/>
                                        </p:tgtEl>
                                      </p:cBhvr>
                                    </p:animEffect>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10"/>
                                        <p:tgtEl>
                                          <p:spTgt spid="50"/>
                                        </p:tgtEl>
                                      </p:cBhvr>
                                    </p:animEffect>
                                  </p:childTnLst>
                                </p:cTn>
                              </p:par>
                            </p:childTnLst>
                          </p:cTn>
                        </p:par>
                        <p:par>
                          <p:cTn id="71" fill="hold">
                            <p:stCondLst>
                              <p:cond delay="7010"/>
                            </p:stCondLst>
                            <p:childTnLst>
                              <p:par>
                                <p:cTn id="72" presetID="26" presetClass="emph" presetSubtype="0" fill="hold" grpId="3" nodeType="afterEffect">
                                  <p:stCondLst>
                                    <p:cond delay="0"/>
                                  </p:stCondLst>
                                  <p:childTnLst>
                                    <p:animEffect transition="out" filter="fade">
                                      <p:cBhvr>
                                        <p:cTn id="73" dur="500" tmFilter="0, 0; .2, .5; .8, .5; 1, 0"/>
                                        <p:tgtEl>
                                          <p:spTgt spid="50"/>
                                        </p:tgtEl>
                                      </p:cBhvr>
                                    </p:animEffect>
                                    <p:animScale>
                                      <p:cBhvr>
                                        <p:cTn id="74" dur="250" autoRev="1" fill="hold"/>
                                        <p:tgtEl>
                                          <p:spTgt spid="50"/>
                                        </p:tgtEl>
                                      </p:cBhvr>
                                      <p:by x="105000" y="105000"/>
                                    </p:animScale>
                                  </p:childTnLst>
                                </p:cTn>
                              </p:par>
                            </p:childTnLst>
                          </p:cTn>
                        </p:par>
                        <p:par>
                          <p:cTn id="75" fill="hold">
                            <p:stCondLst>
                              <p:cond delay="7510"/>
                            </p:stCondLst>
                            <p:childTnLst>
                              <p:par>
                                <p:cTn id="76" presetID="22" presetClass="entr" presetSubtype="4" fill="hold" nodeType="after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down)">
                                      <p:cBhvr>
                                        <p:cTn id="78" dur="500"/>
                                        <p:tgtEl>
                                          <p:spTgt spid="59"/>
                                        </p:tgtEl>
                                      </p:cBhvr>
                                    </p:animEffect>
                                  </p:childTnLst>
                                </p:cTn>
                              </p:par>
                            </p:childTnLst>
                          </p:cTn>
                        </p:par>
                        <p:par>
                          <p:cTn id="79" fill="hold">
                            <p:stCondLst>
                              <p:cond delay="8010"/>
                            </p:stCondLst>
                            <p:childTnLst>
                              <p:par>
                                <p:cTn id="80" presetID="10" presetClass="entr" presetSubtype="0" fill="hold" nodeType="after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500"/>
                                        <p:tgtEl>
                                          <p:spTgt spid="4"/>
                                        </p:tgtEl>
                                      </p:cBhvr>
                                    </p:animEffect>
                                  </p:childTnLst>
                                </p:cTn>
                              </p:par>
                            </p:childTnLst>
                          </p:cTn>
                        </p:par>
                        <p:par>
                          <p:cTn id="83" fill="hold">
                            <p:stCondLst>
                              <p:cond delay="8510"/>
                            </p:stCondLst>
                            <p:childTnLst>
                              <p:par>
                                <p:cTn id="84" presetID="22" presetClass="entr" presetSubtype="8" fill="hold" grpId="0" nodeType="after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wipe(left)">
                                      <p:cBhvr>
                                        <p:cTn id="86" dur="500"/>
                                        <p:tgtEl>
                                          <p:spTgt spid="54"/>
                                        </p:tgtEl>
                                      </p:cBhvr>
                                    </p:animEffect>
                                  </p:childTnLst>
                                </p:cTn>
                              </p:par>
                            </p:childTnLst>
                          </p:cTn>
                        </p:par>
                        <p:par>
                          <p:cTn id="87" fill="hold">
                            <p:stCondLst>
                              <p:cond delay="9010"/>
                            </p:stCondLst>
                            <p:childTnLst>
                              <p:par>
                                <p:cTn id="88" presetID="10" presetClass="entr" presetSubtype="0" fill="hold" nodeType="after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fade">
                                      <p:cBhvr>
                                        <p:cTn id="90" dur="500"/>
                                        <p:tgtEl>
                                          <p:spTgt spid="5"/>
                                        </p:tgtEl>
                                      </p:cBhvr>
                                    </p:animEffect>
                                  </p:childTnLst>
                                </p:cTn>
                              </p:par>
                            </p:childTnLst>
                          </p:cTn>
                        </p:par>
                        <p:par>
                          <p:cTn id="91" fill="hold">
                            <p:stCondLst>
                              <p:cond delay="9510"/>
                            </p:stCondLst>
                            <p:childTnLst>
                              <p:par>
                                <p:cTn id="92" presetID="22" presetClass="entr" presetSubtype="8" fill="hold" grpId="0" nodeType="after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wipe(left)">
                                      <p:cBhvr>
                                        <p:cTn id="94" dur="500"/>
                                        <p:tgtEl>
                                          <p:spTgt spid="56"/>
                                        </p:tgtEl>
                                      </p:cBhvr>
                                    </p:animEffect>
                                  </p:childTnLst>
                                </p:cTn>
                              </p:par>
                            </p:childTnLst>
                          </p:cTn>
                        </p:par>
                        <p:par>
                          <p:cTn id="95" fill="hold">
                            <p:stCondLst>
                              <p:cond delay="10010"/>
                            </p:stCondLst>
                            <p:childTnLst>
                              <p:par>
                                <p:cTn id="96" presetID="10" presetClass="entr" presetSubtype="0" fill="hold" nodeType="after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fade">
                                      <p:cBhvr>
                                        <p:cTn id="9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3" animBg="1"/>
      <p:bldP spid="54" grpId="0" animBg="1"/>
      <p:bldP spid="56" grpId="0" animBg="1"/>
      <p:bldP spid="62" grpId="0"/>
      <p:bldP spid="62" grpId="1"/>
      <p:bldP spid="63" grpId="0"/>
      <p:bldP spid="63" grpId="1"/>
      <p:bldP spid="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5988448" y="2764000"/>
            <a:ext cx="520366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a:solidFill>
                  <a:srgbClr val="3F3F3F"/>
                </a:solidFill>
                <a:ea typeface="微软雅黑" panose="020B0503020204020204" pitchFamily="34" charset="-122"/>
                <a:sym typeface="Arial" panose="020B0604020202020204" pitchFamily="34" charset="0"/>
              </a:rPr>
              <a:t>预定义变量</a:t>
            </a:r>
            <a:r>
              <a:rPr lang="en-US" altLang="zh-CN" sz="4400" dirty="0">
                <a:solidFill>
                  <a:srgbClr val="3F3F3F"/>
                </a:solidFill>
                <a:ea typeface="微软雅黑" panose="020B0503020204020204" pitchFamily="34" charset="-122"/>
                <a:sym typeface="Arial" panose="020B0604020202020204" pitchFamily="34" charset="0"/>
              </a:rPr>
              <a:t>$_FILES</a:t>
            </a:r>
            <a:endParaRPr lang="zh-CN" altLang="en-US" sz="4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870531" y="2797821"/>
            <a:ext cx="1851498"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9.3.2</a:t>
            </a:r>
            <a:endParaRPr lang="zh-CN" altLang="en-US" sz="4800" b="1" dirty="0">
              <a:solidFill>
                <a:schemeClr val="bg1"/>
              </a:solidFill>
            </a:endParaRPr>
          </a:p>
        </p:txBody>
      </p:sp>
      <p:sp>
        <p:nvSpPr>
          <p:cNvPr id="4102" name="文本框 10"/>
          <p:cNvSpPr>
            <a:spLocks noChangeArrowheads="1"/>
          </p:cNvSpPr>
          <p:nvPr/>
        </p:nvSpPr>
        <p:spPr bwMode="auto">
          <a:xfrm>
            <a:off x="294803" y="83494"/>
            <a:ext cx="4031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a:solidFill>
                  <a:schemeClr val="bg1"/>
                </a:solidFill>
                <a:ea typeface="微软雅黑" panose="020B0503020204020204" pitchFamily="34" charset="-122"/>
                <a:sym typeface="Arial" panose="020B0604020202020204" pitchFamily="34" charset="0"/>
              </a:rPr>
              <a:t>PHP</a:t>
            </a:r>
            <a:r>
              <a:rPr lang="zh-CN" altLang="en-US" sz="2400" b="1" spc="600" dirty="0">
                <a:solidFill>
                  <a:schemeClr val="bg1"/>
                </a:solidFill>
                <a:ea typeface="微软雅黑" panose="020B0503020204020204" pitchFamily="34" charset="-122"/>
                <a:sym typeface="Arial" panose="020B0604020202020204" pitchFamily="34" charset="0"/>
              </a:rPr>
              <a:t>与</a:t>
            </a:r>
            <a:r>
              <a:rPr lang="en-US" altLang="zh-CN" sz="2400" b="1" spc="600" dirty="0">
                <a:solidFill>
                  <a:schemeClr val="bg1"/>
                </a:solidFill>
                <a:ea typeface="微软雅黑" panose="020B0503020204020204" pitchFamily="34" charset="-122"/>
                <a:sym typeface="Arial" panose="020B0604020202020204" pitchFamily="34" charset="0"/>
              </a:rPr>
              <a:t>WEB</a:t>
            </a:r>
            <a:r>
              <a:rPr lang="zh-CN" altLang="en-US" sz="2400" b="1" spc="600" dirty="0">
                <a:solidFill>
                  <a:schemeClr val="bg1"/>
                </a:solidFill>
                <a:ea typeface="微软雅黑" panose="020B0503020204020204" pitchFamily="34" charset="-122"/>
                <a:sym typeface="Arial" panose="020B0604020202020204" pitchFamily="34" charset="0"/>
              </a:rPr>
              <a:t>数据交互</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798410" y="1057488"/>
            <a:ext cx="2584450" cy="1559791"/>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2</a:t>
            </a:r>
            <a:endParaRPr lang="zh-CN" altLang="en-US" sz="2400" dirty="0">
              <a:solidFill>
                <a:schemeClr val="bg1"/>
              </a:solidFill>
            </a:endParaRPr>
          </a:p>
        </p:txBody>
      </p:sp>
    </p:spTree>
    <p:extLst>
      <p:ext uri="{BB962C8B-B14F-4D97-AF65-F5344CB8AC3E}">
        <p14:creationId xmlns:p14="http://schemas.microsoft.com/office/powerpoint/2010/main" val="27324891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9.3.2</a:t>
            </a:r>
            <a:r>
              <a:rPr lang="zh-CN" altLang="en-US" sz="2400" b="1" dirty="0">
                <a:solidFill>
                  <a:schemeClr val="bg1"/>
                </a:solidFill>
                <a:latin typeface="黑体" panose="02010609060101010101" pitchFamily="49" charset="-122"/>
                <a:ea typeface="黑体" panose="02010609060101010101" pitchFamily="49" charset="-122"/>
              </a:rPr>
              <a:t>、预定义变量</a:t>
            </a:r>
            <a:r>
              <a:rPr lang="en-US" altLang="zh-CN" sz="2400" b="1" dirty="0">
                <a:solidFill>
                  <a:schemeClr val="bg1"/>
                </a:solidFill>
                <a:latin typeface="黑体" panose="02010609060101010101" pitchFamily="49" charset="-122"/>
                <a:ea typeface="黑体" panose="02010609060101010101" pitchFamily="49" charset="-122"/>
              </a:rPr>
              <a:t>$_FILES</a:t>
            </a:r>
          </a:p>
        </p:txBody>
      </p:sp>
      <p:sp>
        <p:nvSpPr>
          <p:cNvPr id="2" name="矩形 1"/>
          <p:cNvSpPr/>
          <p:nvPr/>
        </p:nvSpPr>
        <p:spPr>
          <a:xfrm>
            <a:off x="550460" y="905490"/>
            <a:ext cx="10997178" cy="1667764"/>
          </a:xfrm>
          <a:prstGeom prst="rect">
            <a:avLst/>
          </a:prstGeom>
        </p:spPr>
        <p:txBody>
          <a:bodyPr wrap="square">
            <a:spAutoFit/>
          </a:bodyPr>
          <a:lstStyle/>
          <a:p>
            <a:pPr algn="just">
              <a:lnSpc>
                <a:spcPct val="150000"/>
              </a:lnSpc>
            </a:pPr>
            <a:r>
              <a:rPr lang="en-US" altLang="zh-CN" sz="2400" dirty="0">
                <a:latin typeface="宋体" panose="02010600030101010101" pitchFamily="2" charset="-122"/>
                <a:cs typeface="Times New Roman" panose="02020603050405020304" pitchFamily="18" charset="0"/>
              </a:rPr>
              <a:t>$_FILES</a:t>
            </a:r>
            <a:r>
              <a:rPr lang="zh-CN" altLang="en-US" sz="2400" dirty="0">
                <a:latin typeface="宋体" panose="02010600030101010101" pitchFamily="2" charset="-122"/>
                <a:cs typeface="Times New Roman" panose="02020603050405020304" pitchFamily="18" charset="0"/>
              </a:rPr>
              <a:t>变量是一个二维数组，它的元素中，保存了文件上传时的一系列属性信息，并且用不同的属性名作为数组元素的键名。通过这些键名对不同的元素进行访问，可以得到上传文件的各种属性值。</a:t>
            </a:r>
            <a:endParaRPr lang="zh-CN" altLang="en-US" sz="2400" dirty="0">
              <a:latin typeface="宋体" panose="02010600030101010101" pitchFamily="2" charset="-122"/>
            </a:endParaRPr>
          </a:p>
        </p:txBody>
      </p:sp>
      <p:sp>
        <p:nvSpPr>
          <p:cNvPr id="5" name="矩形 4"/>
          <p:cNvSpPr/>
          <p:nvPr/>
        </p:nvSpPr>
        <p:spPr>
          <a:xfrm>
            <a:off x="550460" y="2610332"/>
            <a:ext cx="10997178" cy="3970318"/>
          </a:xfrm>
          <a:prstGeom prst="rect">
            <a:avLst/>
          </a:prstGeom>
        </p:spPr>
        <p:txBody>
          <a:bodyPr wrap="square">
            <a:spAutoFit/>
          </a:bodyPr>
          <a:lstStyle/>
          <a:p>
            <a:pPr marL="342900" indent="-342900">
              <a:lnSpc>
                <a:spcPct val="150000"/>
              </a:lnSpc>
              <a:spcAft>
                <a:spcPts val="0"/>
              </a:spcAft>
              <a:buFont typeface="Wingdings" panose="05000000000000000000" pitchFamily="2" charset="2"/>
              <a:buChar char="n"/>
            </a:pPr>
            <a:r>
              <a:rPr lang="en-US" altLang="zh-CN" sz="2400" kern="100" dirty="0" smtClean="0">
                <a:solidFill>
                  <a:srgbClr val="0070C0"/>
                </a:solidFill>
                <a:latin typeface="+mn-lt"/>
                <a:cs typeface="Times New Roman" panose="02020603050405020304" pitchFamily="18" charset="0"/>
              </a:rPr>
              <a:t>$_</a:t>
            </a:r>
            <a:r>
              <a:rPr lang="en-US" altLang="zh-CN" sz="2400" kern="100" dirty="0">
                <a:solidFill>
                  <a:srgbClr val="0070C0"/>
                </a:solidFill>
                <a:latin typeface="+mn-lt"/>
                <a:cs typeface="Times New Roman" panose="02020603050405020304" pitchFamily="18" charset="0"/>
              </a:rPr>
              <a:t>FILES['</a:t>
            </a:r>
            <a:r>
              <a:rPr lang="en-US" altLang="zh-CN" sz="2400" kern="100" dirty="0" err="1">
                <a:solidFill>
                  <a:srgbClr val="0070C0"/>
                </a:solidFill>
                <a:latin typeface="+mn-lt"/>
                <a:cs typeface="Times New Roman" panose="02020603050405020304" pitchFamily="18" charset="0"/>
              </a:rPr>
              <a:t>myFile</a:t>
            </a:r>
            <a:r>
              <a:rPr lang="en-US" altLang="zh-CN" sz="2400" kern="100" dirty="0">
                <a:solidFill>
                  <a:srgbClr val="0070C0"/>
                </a:solidFill>
                <a:latin typeface="+mn-lt"/>
                <a:cs typeface="Times New Roman" panose="02020603050405020304" pitchFamily="18" charset="0"/>
              </a:rPr>
              <a:t>']</a:t>
            </a:r>
            <a:r>
              <a:rPr lang="en-US" altLang="zh-CN" sz="2400" kern="100" dirty="0">
                <a:solidFill>
                  <a:srgbClr val="FF33CC"/>
                </a:solidFill>
                <a:latin typeface="+mn-lt"/>
                <a:cs typeface="Times New Roman" panose="02020603050405020304" pitchFamily="18" charset="0"/>
              </a:rPr>
              <a:t>['name']</a:t>
            </a:r>
            <a:r>
              <a:rPr lang="zh-CN" altLang="zh-CN" sz="2400" kern="100" dirty="0">
                <a:solidFill>
                  <a:srgbClr val="FF33CC"/>
                </a:solidFill>
                <a:latin typeface="+mn-lt"/>
                <a:cs typeface="Times New Roman" panose="02020603050405020304" pitchFamily="18" charset="0"/>
              </a:rPr>
              <a:t>：</a:t>
            </a:r>
            <a:r>
              <a:rPr lang="zh-CN" altLang="zh-CN" sz="2400" kern="100" dirty="0">
                <a:latin typeface="+mn-ea"/>
                <a:ea typeface="+mn-ea"/>
                <a:cs typeface="Times New Roman" panose="02020603050405020304" pitchFamily="18" charset="0"/>
              </a:rPr>
              <a:t>客户端上传文件的</a:t>
            </a:r>
            <a:r>
              <a:rPr lang="zh-CN" altLang="zh-CN" sz="2400" kern="100" dirty="0" smtClean="0">
                <a:latin typeface="+mn-ea"/>
                <a:ea typeface="+mn-ea"/>
                <a:cs typeface="Times New Roman" panose="02020603050405020304" pitchFamily="18" charset="0"/>
              </a:rPr>
              <a:t>原名</a:t>
            </a:r>
            <a:endParaRPr lang="en-US" altLang="zh-CN" sz="2400" kern="100" dirty="0" smtClean="0">
              <a:latin typeface="+mn-ea"/>
              <a:ea typeface="+mn-ea"/>
              <a:cs typeface="Times New Roman" panose="02020603050405020304" pitchFamily="18" charset="0"/>
            </a:endParaRPr>
          </a:p>
          <a:p>
            <a:pPr marL="342900" indent="-342900">
              <a:lnSpc>
                <a:spcPct val="150000"/>
              </a:lnSpc>
              <a:spcAft>
                <a:spcPts val="0"/>
              </a:spcAft>
              <a:buFont typeface="Wingdings" panose="05000000000000000000" pitchFamily="2" charset="2"/>
              <a:buChar char="n"/>
            </a:pPr>
            <a:r>
              <a:rPr lang="en-US" altLang="zh-CN" sz="2400" kern="100" dirty="0" smtClean="0">
                <a:solidFill>
                  <a:srgbClr val="0070C0"/>
                </a:solidFill>
                <a:latin typeface="+mn-lt"/>
                <a:cs typeface="Times New Roman" panose="02020603050405020304" pitchFamily="18" charset="0"/>
              </a:rPr>
              <a:t>$_</a:t>
            </a:r>
            <a:r>
              <a:rPr lang="en-US" altLang="zh-CN" sz="2400" kern="100" dirty="0">
                <a:solidFill>
                  <a:srgbClr val="0070C0"/>
                </a:solidFill>
                <a:latin typeface="+mn-lt"/>
                <a:cs typeface="Times New Roman" panose="02020603050405020304" pitchFamily="18" charset="0"/>
              </a:rPr>
              <a:t>FILES</a:t>
            </a:r>
            <a:r>
              <a:rPr lang="en-US" altLang="zh-CN" sz="2400" kern="100" dirty="0" smtClean="0">
                <a:solidFill>
                  <a:srgbClr val="0070C0"/>
                </a:solidFill>
                <a:latin typeface="+mn-lt"/>
                <a:cs typeface="Times New Roman" panose="02020603050405020304" pitchFamily="18" charset="0"/>
              </a:rPr>
              <a:t>[‘</a:t>
            </a:r>
            <a:r>
              <a:rPr lang="en-US" altLang="zh-CN" sz="2400" kern="100" dirty="0" err="1" smtClean="0">
                <a:solidFill>
                  <a:srgbClr val="0070C0"/>
                </a:solidFill>
                <a:latin typeface="+mn-lt"/>
                <a:cs typeface="Times New Roman" panose="02020603050405020304" pitchFamily="18" charset="0"/>
              </a:rPr>
              <a:t>myFile</a:t>
            </a:r>
            <a:r>
              <a:rPr lang="en-US" altLang="zh-CN" sz="2400" kern="100" dirty="0" smtClean="0">
                <a:solidFill>
                  <a:srgbClr val="0070C0"/>
                </a:solidFill>
                <a:latin typeface="+mn-lt"/>
                <a:cs typeface="Times New Roman" panose="02020603050405020304" pitchFamily="18" charset="0"/>
              </a:rPr>
              <a:t>’]</a:t>
            </a:r>
            <a:r>
              <a:rPr lang="en-US" altLang="zh-CN" sz="2400" kern="100" dirty="0" smtClean="0">
                <a:solidFill>
                  <a:srgbClr val="FF33CC"/>
                </a:solidFill>
                <a:latin typeface="+mn-lt"/>
                <a:cs typeface="Times New Roman" panose="02020603050405020304" pitchFamily="18" charset="0"/>
              </a:rPr>
              <a:t>[‘type’]</a:t>
            </a:r>
            <a:r>
              <a:rPr lang="zh-CN" altLang="zh-CN" sz="2400" kern="100" dirty="0">
                <a:solidFill>
                  <a:srgbClr val="FF33CC"/>
                </a:solidFill>
                <a:latin typeface="+mn-lt"/>
                <a:cs typeface="Times New Roman" panose="02020603050405020304" pitchFamily="18" charset="0"/>
              </a:rPr>
              <a:t>：</a:t>
            </a:r>
            <a:r>
              <a:rPr lang="zh-CN" altLang="zh-CN" sz="2400" kern="100" dirty="0">
                <a:latin typeface="+mn-ea"/>
                <a:ea typeface="+mn-ea"/>
                <a:cs typeface="Times New Roman" panose="02020603050405020304" pitchFamily="18" charset="0"/>
              </a:rPr>
              <a:t>文件的类型</a:t>
            </a:r>
            <a:r>
              <a:rPr lang="zh-CN" altLang="zh-CN" sz="2400" kern="100" dirty="0" smtClean="0">
                <a:latin typeface="+mn-ea"/>
                <a:ea typeface="+mn-ea"/>
                <a:cs typeface="Times New Roman" panose="02020603050405020304" pitchFamily="18" charset="0"/>
              </a:rPr>
              <a:t>。</a:t>
            </a:r>
            <a:r>
              <a:rPr lang="zh-CN" altLang="en-US" sz="2400" kern="100" dirty="0" smtClean="0">
                <a:latin typeface="+mn-ea"/>
                <a:ea typeface="+mn-ea"/>
                <a:cs typeface="Times New Roman" panose="02020603050405020304" pitchFamily="18" charset="0"/>
              </a:rPr>
              <a:t>返回值</a:t>
            </a:r>
            <a:r>
              <a:rPr lang="zh-CN" altLang="zh-CN" sz="2400" kern="100" dirty="0" smtClean="0">
                <a:latin typeface="+mn-ea"/>
                <a:ea typeface="+mn-ea"/>
                <a:cs typeface="Times New Roman" panose="02020603050405020304" pitchFamily="18" charset="0"/>
              </a:rPr>
              <a:t>与浏览器环境</a:t>
            </a:r>
            <a:r>
              <a:rPr lang="zh-CN" altLang="en-US" sz="2400" kern="100" dirty="0" smtClean="0">
                <a:latin typeface="+mn-ea"/>
                <a:ea typeface="+mn-ea"/>
                <a:cs typeface="Times New Roman" panose="02020603050405020304" pitchFamily="18" charset="0"/>
              </a:rPr>
              <a:t>相关</a:t>
            </a:r>
            <a:endParaRPr lang="en-US" altLang="zh-CN" sz="2400" kern="100" dirty="0" smtClean="0">
              <a:latin typeface="+mn-ea"/>
              <a:ea typeface="+mn-ea"/>
              <a:cs typeface="Times New Roman" panose="02020603050405020304" pitchFamily="18" charset="0"/>
            </a:endParaRPr>
          </a:p>
          <a:p>
            <a:pPr marL="342900" indent="-342900">
              <a:lnSpc>
                <a:spcPct val="150000"/>
              </a:lnSpc>
              <a:spcAft>
                <a:spcPts val="0"/>
              </a:spcAft>
              <a:buFont typeface="Wingdings" panose="05000000000000000000" pitchFamily="2" charset="2"/>
              <a:buChar char="n"/>
            </a:pPr>
            <a:r>
              <a:rPr lang="en-US" altLang="zh-CN" sz="2400" kern="100" dirty="0" smtClean="0">
                <a:solidFill>
                  <a:srgbClr val="0070C0"/>
                </a:solidFill>
                <a:latin typeface="+mn-lt"/>
                <a:cs typeface="Times New Roman" panose="02020603050405020304" pitchFamily="18" charset="0"/>
              </a:rPr>
              <a:t>$_</a:t>
            </a:r>
            <a:r>
              <a:rPr lang="en-US" altLang="zh-CN" sz="2400" kern="100" dirty="0">
                <a:solidFill>
                  <a:srgbClr val="0070C0"/>
                </a:solidFill>
                <a:latin typeface="+mn-lt"/>
                <a:cs typeface="Times New Roman" panose="02020603050405020304" pitchFamily="18" charset="0"/>
              </a:rPr>
              <a:t>FILES['</a:t>
            </a:r>
            <a:r>
              <a:rPr lang="en-US" altLang="zh-CN" sz="2400" kern="100" dirty="0" err="1">
                <a:solidFill>
                  <a:srgbClr val="0070C0"/>
                </a:solidFill>
                <a:latin typeface="+mn-lt"/>
                <a:cs typeface="Times New Roman" panose="02020603050405020304" pitchFamily="18" charset="0"/>
              </a:rPr>
              <a:t>myFile</a:t>
            </a:r>
            <a:r>
              <a:rPr lang="en-US" altLang="zh-CN" sz="2400" kern="100" dirty="0">
                <a:solidFill>
                  <a:srgbClr val="0070C0"/>
                </a:solidFill>
                <a:latin typeface="+mn-lt"/>
                <a:cs typeface="Times New Roman" panose="02020603050405020304" pitchFamily="18" charset="0"/>
              </a:rPr>
              <a:t>']</a:t>
            </a:r>
            <a:r>
              <a:rPr lang="en-US" altLang="zh-CN" sz="2400" kern="100" dirty="0">
                <a:solidFill>
                  <a:srgbClr val="FF33CC"/>
                </a:solidFill>
                <a:latin typeface="+mn-lt"/>
                <a:cs typeface="Times New Roman" panose="02020603050405020304" pitchFamily="18" charset="0"/>
              </a:rPr>
              <a:t>['size']</a:t>
            </a:r>
            <a:r>
              <a:rPr lang="zh-CN" altLang="zh-CN" sz="2400" kern="100" dirty="0">
                <a:solidFill>
                  <a:srgbClr val="FF33CC"/>
                </a:solidFill>
                <a:latin typeface="+mn-lt"/>
                <a:cs typeface="Times New Roman" panose="02020603050405020304" pitchFamily="18" charset="0"/>
              </a:rPr>
              <a:t>：</a:t>
            </a:r>
            <a:r>
              <a:rPr lang="zh-CN" altLang="zh-CN" sz="2400" kern="100" dirty="0">
                <a:latin typeface="+mn-ea"/>
                <a:ea typeface="+mn-ea"/>
                <a:cs typeface="Times New Roman" panose="02020603050405020304" pitchFamily="18" charset="0"/>
              </a:rPr>
              <a:t>已上传文件的大小，单位为</a:t>
            </a:r>
            <a:r>
              <a:rPr lang="zh-CN" altLang="zh-CN" sz="2400" kern="100" dirty="0" smtClean="0">
                <a:latin typeface="+mn-ea"/>
                <a:ea typeface="+mn-ea"/>
                <a:cs typeface="Times New Roman" panose="02020603050405020304" pitchFamily="18" charset="0"/>
              </a:rPr>
              <a:t>字节</a:t>
            </a:r>
            <a:endParaRPr lang="en-US" altLang="zh-CN" sz="2400" kern="100" dirty="0" smtClean="0">
              <a:latin typeface="+mn-ea"/>
              <a:ea typeface="+mn-ea"/>
              <a:cs typeface="Times New Roman" panose="02020603050405020304" pitchFamily="18" charset="0"/>
            </a:endParaRPr>
          </a:p>
          <a:p>
            <a:pPr marL="342900" indent="-342900">
              <a:lnSpc>
                <a:spcPct val="150000"/>
              </a:lnSpc>
              <a:spcAft>
                <a:spcPts val="0"/>
              </a:spcAft>
              <a:buFont typeface="Wingdings" panose="05000000000000000000" pitchFamily="2" charset="2"/>
              <a:buChar char="n"/>
            </a:pPr>
            <a:r>
              <a:rPr lang="en-US" altLang="zh-CN" sz="2400" kern="100" dirty="0" smtClean="0">
                <a:solidFill>
                  <a:srgbClr val="0070C0"/>
                </a:solidFill>
                <a:latin typeface="+mn-lt"/>
                <a:cs typeface="Times New Roman" panose="02020603050405020304" pitchFamily="18" charset="0"/>
              </a:rPr>
              <a:t>$_</a:t>
            </a:r>
            <a:r>
              <a:rPr lang="en-US" altLang="zh-CN" sz="2400" kern="100" dirty="0">
                <a:solidFill>
                  <a:srgbClr val="0070C0"/>
                </a:solidFill>
                <a:latin typeface="+mn-lt"/>
                <a:cs typeface="Times New Roman" panose="02020603050405020304" pitchFamily="18" charset="0"/>
              </a:rPr>
              <a:t>FILES</a:t>
            </a:r>
            <a:r>
              <a:rPr lang="en-US" altLang="zh-CN" sz="2400" kern="100" dirty="0" smtClean="0">
                <a:solidFill>
                  <a:srgbClr val="0070C0"/>
                </a:solidFill>
                <a:latin typeface="+mn-lt"/>
                <a:cs typeface="Times New Roman" panose="02020603050405020304" pitchFamily="18" charset="0"/>
              </a:rPr>
              <a:t>[‘</a:t>
            </a:r>
            <a:r>
              <a:rPr lang="en-US" altLang="zh-CN" sz="2400" kern="100" dirty="0" err="1" smtClean="0">
                <a:solidFill>
                  <a:srgbClr val="0070C0"/>
                </a:solidFill>
                <a:latin typeface="+mn-lt"/>
                <a:cs typeface="Times New Roman" panose="02020603050405020304" pitchFamily="18" charset="0"/>
              </a:rPr>
              <a:t>myFile</a:t>
            </a:r>
            <a:r>
              <a:rPr lang="en-US" altLang="zh-CN" sz="2400" kern="100" dirty="0" smtClean="0">
                <a:solidFill>
                  <a:srgbClr val="0070C0"/>
                </a:solidFill>
                <a:latin typeface="+mn-lt"/>
                <a:cs typeface="Times New Roman" panose="02020603050405020304" pitchFamily="18" charset="0"/>
              </a:rPr>
              <a:t>’]</a:t>
            </a:r>
            <a:r>
              <a:rPr lang="en-US" altLang="zh-CN" sz="2400" kern="100" dirty="0" smtClean="0">
                <a:solidFill>
                  <a:srgbClr val="FF33CC"/>
                </a:solidFill>
                <a:latin typeface="+mn-lt"/>
                <a:cs typeface="Times New Roman" panose="02020603050405020304" pitchFamily="18" charset="0"/>
              </a:rPr>
              <a:t>[‘</a:t>
            </a:r>
            <a:r>
              <a:rPr lang="en-US" altLang="zh-CN" sz="2400" kern="100" dirty="0" err="1" smtClean="0">
                <a:solidFill>
                  <a:srgbClr val="FF33CC"/>
                </a:solidFill>
                <a:latin typeface="+mn-lt"/>
                <a:cs typeface="Times New Roman" panose="02020603050405020304" pitchFamily="18" charset="0"/>
              </a:rPr>
              <a:t>tmp_name</a:t>
            </a:r>
            <a:r>
              <a:rPr lang="en-US" altLang="zh-CN" sz="2400" kern="100" dirty="0" smtClean="0">
                <a:solidFill>
                  <a:srgbClr val="FF33CC"/>
                </a:solidFill>
                <a:latin typeface="+mn-lt"/>
                <a:cs typeface="Times New Roman" panose="02020603050405020304" pitchFamily="18" charset="0"/>
              </a:rPr>
              <a:t>’]</a:t>
            </a:r>
            <a:r>
              <a:rPr lang="zh-CN" altLang="zh-CN" sz="2400" kern="100" dirty="0" smtClean="0">
                <a:solidFill>
                  <a:srgbClr val="FF33CC"/>
                </a:solidFill>
                <a:latin typeface="+mn-lt"/>
                <a:cs typeface="Times New Roman" panose="02020603050405020304" pitchFamily="18" charset="0"/>
              </a:rPr>
              <a:t>：</a:t>
            </a:r>
            <a:r>
              <a:rPr lang="zh-CN" altLang="zh-CN" sz="2000" kern="100" dirty="0" smtClean="0">
                <a:latin typeface="+mn-ea"/>
                <a:ea typeface="+mn-ea"/>
                <a:cs typeface="Times New Roman" panose="02020603050405020304" pitchFamily="18" charset="0"/>
              </a:rPr>
              <a:t>文件</a:t>
            </a:r>
            <a:r>
              <a:rPr lang="zh-CN" altLang="zh-CN" sz="2000" kern="100" dirty="0">
                <a:latin typeface="+mn-ea"/>
                <a:ea typeface="+mn-ea"/>
                <a:cs typeface="Times New Roman" panose="02020603050405020304" pitchFamily="18" charset="0"/>
              </a:rPr>
              <a:t>上传到服务器端的临时文件夹</a:t>
            </a:r>
            <a:r>
              <a:rPr lang="zh-CN" altLang="zh-CN" sz="2000" kern="100" dirty="0" smtClean="0">
                <a:latin typeface="+mn-ea"/>
                <a:ea typeface="+mn-ea"/>
                <a:cs typeface="Times New Roman" panose="02020603050405020304" pitchFamily="18" charset="0"/>
              </a:rPr>
              <a:t>中的</a:t>
            </a:r>
            <a:r>
              <a:rPr lang="zh-CN" altLang="en-US" sz="2000" kern="100" dirty="0" smtClean="0">
                <a:latin typeface="+mn-ea"/>
                <a:ea typeface="+mn-ea"/>
                <a:cs typeface="Times New Roman" panose="02020603050405020304" pitchFamily="18" charset="0"/>
              </a:rPr>
              <a:t>临时</a:t>
            </a:r>
            <a:r>
              <a:rPr lang="zh-CN" altLang="zh-CN" sz="2000" kern="100" dirty="0" smtClean="0">
                <a:latin typeface="+mn-ea"/>
                <a:ea typeface="+mn-ea"/>
                <a:cs typeface="Times New Roman" panose="02020603050405020304" pitchFamily="18" charset="0"/>
              </a:rPr>
              <a:t>名</a:t>
            </a:r>
            <a:r>
              <a:rPr lang="zh-CN" altLang="en-US" sz="2000" kern="100" dirty="0" smtClean="0">
                <a:latin typeface="+mn-ea"/>
                <a:ea typeface="+mn-ea"/>
                <a:cs typeface="Times New Roman" panose="02020603050405020304" pitchFamily="18" charset="0"/>
              </a:rPr>
              <a:t>称</a:t>
            </a:r>
            <a:endParaRPr lang="zh-CN" altLang="zh-CN" sz="2000" kern="100" dirty="0">
              <a:latin typeface="+mn-ea"/>
              <a:ea typeface="+mn-ea"/>
              <a:cs typeface="Times New Roman" panose="02020603050405020304" pitchFamily="18" charset="0"/>
            </a:endParaRPr>
          </a:p>
          <a:p>
            <a:pPr marL="342900" indent="-342900">
              <a:lnSpc>
                <a:spcPct val="150000"/>
              </a:lnSpc>
              <a:buFont typeface="Wingdings" panose="05000000000000000000" pitchFamily="2" charset="2"/>
              <a:buChar char="n"/>
            </a:pPr>
            <a:r>
              <a:rPr lang="en-US" altLang="zh-CN" sz="2400" dirty="0" smtClean="0">
                <a:solidFill>
                  <a:srgbClr val="0070C0"/>
                </a:solidFill>
                <a:latin typeface="+mn-lt"/>
                <a:cs typeface="Times New Roman" panose="02020603050405020304" pitchFamily="18" charset="0"/>
              </a:rPr>
              <a:t>$_</a:t>
            </a:r>
            <a:r>
              <a:rPr lang="en-US" altLang="zh-CN" sz="2400" dirty="0">
                <a:solidFill>
                  <a:srgbClr val="0070C0"/>
                </a:solidFill>
                <a:latin typeface="+mn-lt"/>
                <a:cs typeface="Times New Roman" panose="02020603050405020304" pitchFamily="18" charset="0"/>
              </a:rPr>
              <a:t>FILES['</a:t>
            </a:r>
            <a:r>
              <a:rPr lang="en-US" altLang="zh-CN" sz="2400" dirty="0" err="1">
                <a:solidFill>
                  <a:srgbClr val="0070C0"/>
                </a:solidFill>
                <a:latin typeface="+mn-lt"/>
                <a:cs typeface="Times New Roman" panose="02020603050405020304" pitchFamily="18" charset="0"/>
              </a:rPr>
              <a:t>myFile</a:t>
            </a:r>
            <a:r>
              <a:rPr lang="en-US" altLang="zh-CN" sz="2400" dirty="0">
                <a:solidFill>
                  <a:srgbClr val="0070C0"/>
                </a:solidFill>
                <a:latin typeface="+mn-lt"/>
                <a:cs typeface="Times New Roman" panose="02020603050405020304" pitchFamily="18" charset="0"/>
              </a:rPr>
              <a:t>']</a:t>
            </a:r>
            <a:r>
              <a:rPr lang="en-US" altLang="zh-CN" sz="2400" dirty="0">
                <a:solidFill>
                  <a:srgbClr val="FF33CC"/>
                </a:solidFill>
                <a:latin typeface="+mn-lt"/>
                <a:cs typeface="Times New Roman" panose="02020603050405020304" pitchFamily="18" charset="0"/>
              </a:rPr>
              <a:t>['error']</a:t>
            </a:r>
            <a:r>
              <a:rPr lang="zh-CN" altLang="zh-CN" sz="2400" dirty="0">
                <a:solidFill>
                  <a:srgbClr val="FF33CC"/>
                </a:solidFill>
                <a:latin typeface="+mn-lt"/>
                <a:cs typeface="Times New Roman" panose="02020603050405020304" pitchFamily="18" charset="0"/>
              </a:rPr>
              <a:t>：</a:t>
            </a:r>
            <a:r>
              <a:rPr lang="zh-CN" altLang="zh-CN" sz="2400" dirty="0">
                <a:latin typeface="+mn-ea"/>
                <a:ea typeface="+mn-ea"/>
                <a:cs typeface="Times New Roman" panose="02020603050405020304" pitchFamily="18" charset="0"/>
              </a:rPr>
              <a:t>文件上传相关的</a:t>
            </a:r>
            <a:r>
              <a:rPr lang="zh-CN" altLang="zh-CN" sz="2400" dirty="0" smtClean="0">
                <a:latin typeface="+mn-ea"/>
                <a:ea typeface="+mn-ea"/>
                <a:cs typeface="Times New Roman" panose="02020603050405020304" pitchFamily="18" charset="0"/>
              </a:rPr>
              <a:t>错误代码</a:t>
            </a:r>
            <a:endParaRPr lang="en-US" altLang="zh-CN" sz="2400" dirty="0" smtClean="0">
              <a:latin typeface="+mn-ea"/>
              <a:ea typeface="+mn-ea"/>
              <a:cs typeface="Times New Roman" panose="02020603050405020304" pitchFamily="18" charset="0"/>
            </a:endParaRPr>
          </a:p>
          <a:p>
            <a:pPr>
              <a:lnSpc>
                <a:spcPct val="150000"/>
              </a:lnSpc>
            </a:pPr>
            <a:endParaRPr lang="en-US" altLang="zh-CN" sz="2400" dirty="0" smtClean="0">
              <a:solidFill>
                <a:srgbClr val="FF0000"/>
              </a:solidFill>
              <a:latin typeface="+mn-ea"/>
              <a:ea typeface="+mn-ea"/>
              <a:cs typeface="Times New Roman" panose="02020603050405020304" pitchFamily="18" charset="0"/>
            </a:endParaRPr>
          </a:p>
          <a:p>
            <a:pPr>
              <a:lnSpc>
                <a:spcPct val="150000"/>
              </a:lnSpc>
            </a:pPr>
            <a:r>
              <a:rPr lang="en-US" altLang="zh-CN" sz="2400" dirty="0" err="1" smtClean="0">
                <a:solidFill>
                  <a:srgbClr val="FF0000"/>
                </a:solidFill>
                <a:latin typeface="+mn-ea"/>
                <a:ea typeface="+mn-ea"/>
                <a:cs typeface="Times New Roman" panose="02020603050405020304" pitchFamily="18" charset="0"/>
              </a:rPr>
              <a:t>myFile</a:t>
            </a:r>
            <a:r>
              <a:rPr lang="zh-CN" altLang="en-US" sz="2400" dirty="0" smtClean="0">
                <a:solidFill>
                  <a:srgbClr val="FF0000"/>
                </a:solidFill>
                <a:latin typeface="+mn-ea"/>
                <a:ea typeface="+mn-ea"/>
                <a:cs typeface="Times New Roman" panose="02020603050405020304" pitchFamily="18" charset="0"/>
              </a:rPr>
              <a:t>为客户端选择文件的控件名</a:t>
            </a:r>
            <a:endParaRPr lang="zh-CN" altLang="en-US" sz="2400" dirty="0">
              <a:solidFill>
                <a:srgbClr val="FF0000"/>
              </a:solidFill>
              <a:latin typeface="+mn-ea"/>
              <a:ea typeface="+mn-ea"/>
            </a:endParaRPr>
          </a:p>
        </p:txBody>
      </p:sp>
      <p:pic>
        <p:nvPicPr>
          <p:cNvPr id="3" name="图片 2" descr="屏幕剪辑"/>
          <p:cNvPicPr>
            <a:picLocks noChangeAspect="1"/>
          </p:cNvPicPr>
          <p:nvPr/>
        </p:nvPicPr>
        <p:blipFill rotWithShape="1">
          <a:blip r:embed="rId3">
            <a:extLst>
              <a:ext uri="{28A0092B-C50C-407E-A947-70E740481C1C}">
                <a14:useLocalDpi xmlns:a14="http://schemas.microsoft.com/office/drawing/2010/main" val="0"/>
              </a:ext>
            </a:extLst>
          </a:blip>
          <a:srcRect t="31140"/>
          <a:stretch/>
        </p:blipFill>
        <p:spPr>
          <a:xfrm>
            <a:off x="5480183" y="6115196"/>
            <a:ext cx="3857781" cy="465454"/>
          </a:xfrm>
          <a:prstGeom prst="rect">
            <a:avLst/>
          </a:prstGeom>
        </p:spPr>
      </p:pic>
    </p:spTree>
    <p:extLst>
      <p:ext uri="{BB962C8B-B14F-4D97-AF65-F5344CB8AC3E}">
        <p14:creationId xmlns:p14="http://schemas.microsoft.com/office/powerpoint/2010/main" val="1567184632"/>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9.3.2</a:t>
            </a:r>
            <a:r>
              <a:rPr lang="zh-CN" altLang="en-US" sz="2400" b="1" dirty="0">
                <a:solidFill>
                  <a:schemeClr val="bg1"/>
                </a:solidFill>
                <a:latin typeface="黑体" panose="02010609060101010101" pitchFamily="49" charset="-122"/>
                <a:ea typeface="黑体" panose="02010609060101010101" pitchFamily="49" charset="-122"/>
              </a:rPr>
              <a:t>、预定义变量</a:t>
            </a:r>
            <a:r>
              <a:rPr lang="en-US" altLang="zh-CN" sz="2400" b="1" dirty="0">
                <a:solidFill>
                  <a:schemeClr val="bg1"/>
                </a:solidFill>
                <a:latin typeface="黑体" panose="02010609060101010101" pitchFamily="49" charset="-122"/>
                <a:ea typeface="黑体" panose="02010609060101010101" pitchFamily="49" charset="-122"/>
              </a:rPr>
              <a:t>$_FILES</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417" y="3035474"/>
            <a:ext cx="3861680" cy="978123"/>
          </a:xfrm>
          <a:prstGeom prst="rect">
            <a:avLst/>
          </a:prstGeom>
          <a:effectLst>
            <a:glow rad="63500">
              <a:schemeClr val="accent6">
                <a:satMod val="175000"/>
                <a:alpha val="40000"/>
              </a:schemeClr>
            </a:glow>
          </a:effectLst>
        </p:spPr>
      </p:pic>
      <p:cxnSp>
        <p:nvCxnSpPr>
          <p:cNvPr id="6" name="肘形连接符 5"/>
          <p:cNvCxnSpPr>
            <a:stCxn id="3" idx="0"/>
            <a:endCxn id="7" idx="1"/>
          </p:cNvCxnSpPr>
          <p:nvPr/>
        </p:nvCxnSpPr>
        <p:spPr bwMode="auto">
          <a:xfrm rot="5400000" flipH="1" flipV="1">
            <a:off x="6187623" y="1556472"/>
            <a:ext cx="1126637" cy="1831369"/>
          </a:xfrm>
          <a:prstGeom prst="bentConnector2">
            <a:avLst/>
          </a:prstGeom>
          <a:solidFill>
            <a:schemeClr val="accent1"/>
          </a:solidFill>
          <a:ln w="381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矩形 6"/>
          <p:cNvSpPr/>
          <p:nvPr/>
        </p:nvSpPr>
        <p:spPr bwMode="auto">
          <a:xfrm>
            <a:off x="7666626" y="1382774"/>
            <a:ext cx="3687467" cy="1052126"/>
          </a:xfrm>
          <a:prstGeom prst="rect">
            <a:avLst/>
          </a:prstGeom>
          <a:solidFill>
            <a:schemeClr val="accent4">
              <a:lumMod val="20000"/>
              <a:lumOff val="80000"/>
            </a:schemeClr>
          </a:solidFill>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nSpc>
                <a:spcPct val="150000"/>
              </a:lnSpc>
            </a:pPr>
            <a:r>
              <a:rPr lang="en-US" altLang="zh-CN" sz="2000" kern="100" dirty="0">
                <a:solidFill>
                  <a:srgbClr val="FF33CC"/>
                </a:solidFill>
                <a:latin typeface="+mn-lt"/>
                <a:cs typeface="Times New Roman" panose="02020603050405020304" pitchFamily="18" charset="0"/>
              </a:rPr>
              <a:t>$_FILES</a:t>
            </a:r>
            <a:r>
              <a:rPr lang="en-US" altLang="zh-CN" sz="2000" kern="100" dirty="0" smtClean="0">
                <a:solidFill>
                  <a:srgbClr val="FF33CC"/>
                </a:solidFill>
                <a:latin typeface="+mn-lt"/>
                <a:cs typeface="Times New Roman" panose="02020603050405020304" pitchFamily="18" charset="0"/>
              </a:rPr>
              <a:t>[‘</a:t>
            </a:r>
            <a:r>
              <a:rPr lang="en-US" altLang="zh-CN" sz="2000" kern="100" dirty="0" err="1" smtClean="0">
                <a:solidFill>
                  <a:srgbClr val="FF33CC"/>
                </a:solidFill>
                <a:latin typeface="+mn-lt"/>
                <a:cs typeface="Times New Roman" panose="02020603050405020304" pitchFamily="18" charset="0"/>
              </a:rPr>
              <a:t>myFile</a:t>
            </a:r>
            <a:r>
              <a:rPr lang="en-US" altLang="zh-CN" sz="2000" kern="100" dirty="0" smtClean="0">
                <a:solidFill>
                  <a:srgbClr val="FF33CC"/>
                </a:solidFill>
                <a:latin typeface="+mn-lt"/>
                <a:cs typeface="Times New Roman" panose="02020603050405020304" pitchFamily="18" charset="0"/>
              </a:rPr>
              <a:t>’][‘name’]</a:t>
            </a:r>
          </a:p>
          <a:p>
            <a:pPr>
              <a:lnSpc>
                <a:spcPct val="150000"/>
              </a:lnSpc>
            </a:pPr>
            <a:r>
              <a:rPr lang="zh-CN" altLang="en-US" sz="2000" kern="100" dirty="0" smtClean="0">
                <a:solidFill>
                  <a:srgbClr val="0070C0"/>
                </a:solidFill>
                <a:latin typeface="+mn-lt"/>
                <a:cs typeface="Times New Roman" panose="02020603050405020304" pitchFamily="18" charset="0"/>
              </a:rPr>
              <a:t>无线通信网络绪论</a:t>
            </a:r>
            <a:r>
              <a:rPr lang="en-US" altLang="zh-CN" sz="2000" kern="100" dirty="0" smtClean="0">
                <a:solidFill>
                  <a:srgbClr val="0070C0"/>
                </a:solidFill>
                <a:latin typeface="+mn-lt"/>
                <a:cs typeface="Times New Roman" panose="02020603050405020304" pitchFamily="18" charset="0"/>
              </a:rPr>
              <a:t>.</a:t>
            </a:r>
            <a:r>
              <a:rPr lang="en-US" altLang="zh-CN" sz="2000" kern="100" dirty="0" err="1" smtClean="0">
                <a:solidFill>
                  <a:srgbClr val="0070C0"/>
                </a:solidFill>
                <a:latin typeface="+mn-lt"/>
                <a:cs typeface="Times New Roman" panose="02020603050405020304" pitchFamily="18" charset="0"/>
              </a:rPr>
              <a:t>ppt</a:t>
            </a:r>
            <a:endParaRPr kumimoji="0" lang="zh-CN" altLang="en-US" sz="2000" b="0" i="0" u="none" strike="noStrike" cap="none" normalizeH="0" baseline="0" dirty="0" smtClean="0">
              <a:ln>
                <a:noFill/>
              </a:ln>
              <a:solidFill>
                <a:srgbClr val="0070C0"/>
              </a:solidFill>
              <a:effectLst/>
              <a:latin typeface="+mn-lt"/>
              <a:ea typeface="黑体" panose="02010609060101010101" pitchFamily="49" charset="-122"/>
            </a:endParaRPr>
          </a:p>
        </p:txBody>
      </p:sp>
      <p:cxnSp>
        <p:nvCxnSpPr>
          <p:cNvPr id="10" name="肘形连接符 9"/>
          <p:cNvCxnSpPr>
            <a:stCxn id="3" idx="3"/>
            <a:endCxn id="16" idx="0"/>
          </p:cNvCxnSpPr>
          <p:nvPr/>
        </p:nvCxnSpPr>
        <p:spPr bwMode="auto">
          <a:xfrm>
            <a:off x="7766097" y="3524536"/>
            <a:ext cx="1744262" cy="1089635"/>
          </a:xfrm>
          <a:prstGeom prst="bentConnector2">
            <a:avLst/>
          </a:prstGeom>
          <a:solidFill>
            <a:schemeClr val="accent1"/>
          </a:solidFill>
          <a:ln w="381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bwMode="auto">
          <a:xfrm>
            <a:off x="7666625" y="4614171"/>
            <a:ext cx="3687468" cy="1065628"/>
          </a:xfrm>
          <a:prstGeom prst="rect">
            <a:avLst/>
          </a:prstGeom>
          <a:solidFill>
            <a:schemeClr val="accent4">
              <a:lumMod val="20000"/>
              <a:lumOff val="80000"/>
            </a:schemeClr>
          </a:solidFill>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nSpc>
                <a:spcPct val="150000"/>
              </a:lnSpc>
            </a:pPr>
            <a:r>
              <a:rPr lang="en-US" altLang="zh-CN" sz="2000" kern="100" dirty="0">
                <a:solidFill>
                  <a:srgbClr val="FF33CC"/>
                </a:solidFill>
                <a:latin typeface="+mn-lt"/>
                <a:cs typeface="Times New Roman" panose="02020603050405020304" pitchFamily="18" charset="0"/>
              </a:rPr>
              <a:t>$_FILES</a:t>
            </a:r>
            <a:r>
              <a:rPr lang="en-US" altLang="zh-CN" sz="2000" kern="100" dirty="0" smtClean="0">
                <a:solidFill>
                  <a:srgbClr val="FF33CC"/>
                </a:solidFill>
                <a:latin typeface="+mn-lt"/>
                <a:cs typeface="Times New Roman" panose="02020603050405020304" pitchFamily="18" charset="0"/>
              </a:rPr>
              <a:t>[‘</a:t>
            </a:r>
            <a:r>
              <a:rPr lang="en-US" altLang="zh-CN" sz="2000" kern="100" dirty="0" err="1" smtClean="0">
                <a:solidFill>
                  <a:srgbClr val="FF33CC"/>
                </a:solidFill>
                <a:latin typeface="+mn-lt"/>
                <a:cs typeface="Times New Roman" panose="02020603050405020304" pitchFamily="18" charset="0"/>
              </a:rPr>
              <a:t>myFile</a:t>
            </a:r>
            <a:r>
              <a:rPr lang="en-US" altLang="zh-CN" sz="2000" kern="100" dirty="0" smtClean="0">
                <a:solidFill>
                  <a:srgbClr val="FF33CC"/>
                </a:solidFill>
                <a:latin typeface="+mn-lt"/>
                <a:cs typeface="Times New Roman" panose="02020603050405020304" pitchFamily="18" charset="0"/>
              </a:rPr>
              <a:t>’][‘type’]</a:t>
            </a:r>
          </a:p>
          <a:p>
            <a:pPr>
              <a:lnSpc>
                <a:spcPct val="150000"/>
              </a:lnSpc>
            </a:pPr>
            <a:r>
              <a:rPr lang="en-US" altLang="zh-CN" sz="2000" kern="100" dirty="0" smtClean="0">
                <a:solidFill>
                  <a:srgbClr val="0070C0"/>
                </a:solidFill>
                <a:cs typeface="Times New Roman" panose="02020603050405020304" pitchFamily="18" charset="0"/>
              </a:rPr>
              <a:t>application/vnd.ms-</a:t>
            </a:r>
            <a:r>
              <a:rPr lang="en-US" altLang="zh-CN" sz="2000" kern="100" dirty="0" err="1" smtClean="0">
                <a:solidFill>
                  <a:srgbClr val="0070C0"/>
                </a:solidFill>
                <a:cs typeface="Times New Roman" panose="02020603050405020304" pitchFamily="18" charset="0"/>
              </a:rPr>
              <a:t>powerpoint</a:t>
            </a:r>
            <a:endParaRPr kumimoji="0" lang="zh-CN" altLang="en-US" sz="2000" b="0" i="0" u="none" strike="noStrike" cap="none" normalizeH="0" baseline="0" dirty="0" smtClean="0">
              <a:ln>
                <a:noFill/>
              </a:ln>
              <a:solidFill>
                <a:srgbClr val="0070C0"/>
              </a:solidFill>
              <a:effectLst/>
              <a:latin typeface="+mn-lt"/>
              <a:ea typeface="黑体" panose="02010609060101010101" pitchFamily="49" charset="-122"/>
            </a:endParaRPr>
          </a:p>
        </p:txBody>
      </p:sp>
      <p:sp>
        <p:nvSpPr>
          <p:cNvPr id="26" name="矩形 25"/>
          <p:cNvSpPr/>
          <p:nvPr/>
        </p:nvSpPr>
        <p:spPr bwMode="auto">
          <a:xfrm>
            <a:off x="718297" y="4614171"/>
            <a:ext cx="3687468" cy="1065628"/>
          </a:xfrm>
          <a:prstGeom prst="rect">
            <a:avLst/>
          </a:prstGeom>
          <a:solidFill>
            <a:schemeClr val="accent4">
              <a:lumMod val="20000"/>
              <a:lumOff val="80000"/>
            </a:schemeClr>
          </a:solidFill>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nSpc>
                <a:spcPct val="150000"/>
              </a:lnSpc>
            </a:pPr>
            <a:r>
              <a:rPr lang="en-US" altLang="zh-CN" sz="2000" kern="100" dirty="0">
                <a:solidFill>
                  <a:srgbClr val="FF33CC"/>
                </a:solidFill>
                <a:latin typeface="+mn-lt"/>
                <a:cs typeface="Times New Roman" panose="02020603050405020304" pitchFamily="18" charset="0"/>
              </a:rPr>
              <a:t>$_FILES</a:t>
            </a:r>
            <a:r>
              <a:rPr lang="en-US" altLang="zh-CN" sz="2000" kern="100" dirty="0" smtClean="0">
                <a:solidFill>
                  <a:srgbClr val="FF33CC"/>
                </a:solidFill>
                <a:latin typeface="+mn-lt"/>
                <a:cs typeface="Times New Roman" panose="02020603050405020304" pitchFamily="18" charset="0"/>
              </a:rPr>
              <a:t>[‘</a:t>
            </a:r>
            <a:r>
              <a:rPr lang="en-US" altLang="zh-CN" sz="2000" kern="100" dirty="0" err="1" smtClean="0">
                <a:solidFill>
                  <a:srgbClr val="FF33CC"/>
                </a:solidFill>
                <a:latin typeface="+mn-lt"/>
                <a:cs typeface="Times New Roman" panose="02020603050405020304" pitchFamily="18" charset="0"/>
              </a:rPr>
              <a:t>myFile</a:t>
            </a:r>
            <a:r>
              <a:rPr lang="en-US" altLang="zh-CN" sz="2000" kern="100" dirty="0" smtClean="0">
                <a:solidFill>
                  <a:srgbClr val="FF33CC"/>
                </a:solidFill>
                <a:latin typeface="+mn-lt"/>
                <a:cs typeface="Times New Roman" panose="02020603050405020304" pitchFamily="18" charset="0"/>
              </a:rPr>
              <a:t>’][‘size’]</a:t>
            </a:r>
          </a:p>
          <a:p>
            <a:pPr>
              <a:lnSpc>
                <a:spcPct val="150000"/>
              </a:lnSpc>
            </a:pPr>
            <a:r>
              <a:rPr lang="en-US" altLang="zh-CN" sz="2000" kern="100" dirty="0" smtClean="0">
                <a:solidFill>
                  <a:srgbClr val="0070C0"/>
                </a:solidFill>
                <a:cs typeface="Times New Roman" panose="02020603050405020304" pitchFamily="18" charset="0"/>
              </a:rPr>
              <a:t>1854976 B</a:t>
            </a:r>
            <a:endParaRPr kumimoji="0" lang="zh-CN" altLang="en-US" sz="2000" b="0" i="0" u="none" strike="noStrike" cap="none" normalizeH="0" baseline="0" dirty="0" smtClean="0">
              <a:ln>
                <a:noFill/>
              </a:ln>
              <a:solidFill>
                <a:srgbClr val="0070C0"/>
              </a:solidFill>
              <a:effectLst/>
              <a:latin typeface="+mn-lt"/>
              <a:ea typeface="黑体" panose="02010609060101010101" pitchFamily="49" charset="-122"/>
            </a:endParaRPr>
          </a:p>
        </p:txBody>
      </p:sp>
      <p:cxnSp>
        <p:nvCxnSpPr>
          <p:cNvPr id="22" name="肘形连接符 21"/>
          <p:cNvCxnSpPr>
            <a:stCxn id="3" idx="2"/>
            <a:endCxn id="26" idx="3"/>
          </p:cNvCxnSpPr>
          <p:nvPr/>
        </p:nvCxnSpPr>
        <p:spPr bwMode="auto">
          <a:xfrm rot="5400000">
            <a:off x="4553817" y="3865545"/>
            <a:ext cx="1133388" cy="1429492"/>
          </a:xfrm>
          <a:prstGeom prst="bentConnector2">
            <a:avLst/>
          </a:prstGeom>
          <a:solidFill>
            <a:schemeClr val="accent1"/>
          </a:solidFill>
          <a:ln w="381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矩形 28"/>
          <p:cNvSpPr/>
          <p:nvPr/>
        </p:nvSpPr>
        <p:spPr bwMode="auto">
          <a:xfrm>
            <a:off x="718297" y="1349647"/>
            <a:ext cx="3687468" cy="1065628"/>
          </a:xfrm>
          <a:prstGeom prst="rect">
            <a:avLst/>
          </a:prstGeom>
          <a:solidFill>
            <a:schemeClr val="accent4">
              <a:lumMod val="20000"/>
              <a:lumOff val="80000"/>
            </a:schemeClr>
          </a:solidFill>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nSpc>
                <a:spcPct val="150000"/>
              </a:lnSpc>
            </a:pPr>
            <a:r>
              <a:rPr lang="en-US" altLang="zh-CN" sz="2000" kern="100" dirty="0">
                <a:solidFill>
                  <a:srgbClr val="FF33CC"/>
                </a:solidFill>
                <a:latin typeface="+mn-lt"/>
                <a:cs typeface="Times New Roman" panose="02020603050405020304" pitchFamily="18" charset="0"/>
              </a:rPr>
              <a:t>$_FILES</a:t>
            </a:r>
            <a:r>
              <a:rPr lang="en-US" altLang="zh-CN" sz="2000" kern="100" dirty="0" smtClean="0">
                <a:solidFill>
                  <a:srgbClr val="FF33CC"/>
                </a:solidFill>
                <a:latin typeface="+mn-lt"/>
                <a:cs typeface="Times New Roman" panose="02020603050405020304" pitchFamily="18" charset="0"/>
              </a:rPr>
              <a:t>[‘</a:t>
            </a:r>
            <a:r>
              <a:rPr lang="en-US" altLang="zh-CN" sz="2000" kern="100" dirty="0" err="1" smtClean="0">
                <a:solidFill>
                  <a:srgbClr val="FF33CC"/>
                </a:solidFill>
                <a:latin typeface="+mn-lt"/>
                <a:cs typeface="Times New Roman" panose="02020603050405020304" pitchFamily="18" charset="0"/>
              </a:rPr>
              <a:t>myFile</a:t>
            </a:r>
            <a:r>
              <a:rPr lang="en-US" altLang="zh-CN" sz="2000" kern="100" dirty="0" smtClean="0">
                <a:solidFill>
                  <a:srgbClr val="FF33CC"/>
                </a:solidFill>
                <a:latin typeface="+mn-lt"/>
                <a:cs typeface="Times New Roman" panose="02020603050405020304" pitchFamily="18" charset="0"/>
              </a:rPr>
              <a:t>’][‘</a:t>
            </a:r>
            <a:r>
              <a:rPr lang="en-US" altLang="zh-CN" sz="2000" kern="100" dirty="0" err="1" smtClean="0">
                <a:solidFill>
                  <a:srgbClr val="FF33CC"/>
                </a:solidFill>
                <a:latin typeface="+mn-lt"/>
                <a:cs typeface="Times New Roman" panose="02020603050405020304" pitchFamily="18" charset="0"/>
              </a:rPr>
              <a:t>tmp_name</a:t>
            </a:r>
            <a:r>
              <a:rPr lang="en-US" altLang="zh-CN" sz="2000" kern="100" dirty="0" smtClean="0">
                <a:solidFill>
                  <a:srgbClr val="FF33CC"/>
                </a:solidFill>
                <a:latin typeface="+mn-lt"/>
                <a:cs typeface="Times New Roman" panose="02020603050405020304" pitchFamily="18" charset="0"/>
              </a:rPr>
              <a:t>’]</a:t>
            </a:r>
          </a:p>
          <a:p>
            <a:pPr>
              <a:lnSpc>
                <a:spcPct val="150000"/>
              </a:lnSpc>
            </a:pPr>
            <a:r>
              <a:rPr lang="en-US" altLang="zh-CN" sz="2000" kern="100" dirty="0">
                <a:solidFill>
                  <a:srgbClr val="0070C0"/>
                </a:solidFill>
                <a:cs typeface="Times New Roman" panose="02020603050405020304" pitchFamily="18" charset="0"/>
              </a:rPr>
              <a:t>php8E06.tmp</a:t>
            </a:r>
            <a:endParaRPr kumimoji="0" lang="zh-CN" altLang="en-US" sz="2000" b="0" i="0" u="none" strike="noStrike" cap="none" normalizeH="0" baseline="0" dirty="0" smtClean="0">
              <a:ln>
                <a:noFill/>
              </a:ln>
              <a:solidFill>
                <a:srgbClr val="0070C0"/>
              </a:solidFill>
              <a:effectLst/>
              <a:latin typeface="+mn-lt"/>
              <a:ea typeface="黑体" panose="02010609060101010101" pitchFamily="49" charset="-122"/>
            </a:endParaRPr>
          </a:p>
        </p:txBody>
      </p:sp>
      <p:cxnSp>
        <p:nvCxnSpPr>
          <p:cNvPr id="24" name="肘形连接符 23"/>
          <p:cNvCxnSpPr>
            <a:stCxn id="3" idx="1"/>
            <a:endCxn id="29" idx="2"/>
          </p:cNvCxnSpPr>
          <p:nvPr/>
        </p:nvCxnSpPr>
        <p:spPr bwMode="auto">
          <a:xfrm rot="10800000">
            <a:off x="2562031" y="2415276"/>
            <a:ext cx="1342386" cy="1109261"/>
          </a:xfrm>
          <a:prstGeom prst="bentConnector2">
            <a:avLst/>
          </a:prstGeom>
          <a:solidFill>
            <a:schemeClr val="accent1"/>
          </a:solidFill>
          <a:ln w="381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9089371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par>
                                    <p:cTn id="8" presetID="6" presetClass="emph" presetSubtype="0" accel="2000" fill="hold" nodeType="withEffect" p14:presetBounceEnd="2000">
                                      <p:stCondLst>
                                        <p:cond delay="0"/>
                                      </p:stCondLst>
                                      <p:childTnLst>
                                        <p:animScale p14:bounceEnd="2000">
                                          <p:cBhvr>
                                            <p:cTn id="9" dur="500" fill="hold"/>
                                            <p:tgtEl>
                                              <p:spTgt spid="3"/>
                                            </p:tgtEl>
                                          </p:cBhvr>
                                          <p:by x="110000" y="110000"/>
                                        </p:animScale>
                                      </p:childTnLst>
                                    </p:cTn>
                                  </p:par>
                                  <p:par>
                                    <p:cTn id="10" presetID="27" presetClass="emph" presetSubtype="0" fill="remove" nodeType="withEffect">
                                      <p:stCondLst>
                                        <p:cond delay="0"/>
                                      </p:stCondLst>
                                      <p:childTnLst>
                                        <p:animClr clrSpc="rgb" dir="cw">
                                          <p:cBhvr override="childStyle">
                                            <p:cTn id="11" dur="250" autoRev="1" fill="remove"/>
                                            <p:tgtEl>
                                              <p:spTgt spid="3"/>
                                            </p:tgtEl>
                                            <p:attrNameLst>
                                              <p:attrName>style.color</p:attrName>
                                            </p:attrNameLst>
                                          </p:cBhvr>
                                          <p:to>
                                            <a:schemeClr val="bg1"/>
                                          </p:to>
                                        </p:animClr>
                                        <p:animClr clrSpc="rgb" dir="cw">
                                          <p:cBhvr>
                                            <p:cTn id="12" dur="250" autoRev="1" fill="remove"/>
                                            <p:tgtEl>
                                              <p:spTgt spid="3"/>
                                            </p:tgtEl>
                                            <p:attrNameLst>
                                              <p:attrName>fillcolor</p:attrName>
                                            </p:attrNameLst>
                                          </p:cBhvr>
                                          <p:to>
                                            <a:schemeClr val="bg1"/>
                                          </p:to>
                                        </p:animClr>
                                        <p:set>
                                          <p:cBhvr>
                                            <p:cTn id="13" dur="250" autoRev="1" fill="remove"/>
                                            <p:tgtEl>
                                              <p:spTgt spid="3"/>
                                            </p:tgtEl>
                                            <p:attrNameLst>
                                              <p:attrName>fill.type</p:attrName>
                                            </p:attrNameLst>
                                          </p:cBhvr>
                                          <p:to>
                                            <p:strVal val="solid"/>
                                          </p:to>
                                        </p:set>
                                        <p:set>
                                          <p:cBhvr>
                                            <p:cTn id="14" dur="250" autoRev="1" fill="remove"/>
                                            <p:tgtEl>
                                              <p:spTgt spid="3"/>
                                            </p:tgtEl>
                                            <p:attrNameLst>
                                              <p:attrName>fill.on</p:attrName>
                                            </p:attrNameLst>
                                          </p:cBhvr>
                                          <p:to>
                                            <p:strVal val="true"/>
                                          </p:to>
                                        </p:set>
                                      </p:childTnLst>
                                    </p:cTn>
                                  </p:par>
                                </p:childTnLst>
                              </p:cTn>
                            </p:par>
                            <p:par>
                              <p:cTn id="15" fill="hold">
                                <p:stCondLst>
                                  <p:cond delay="500"/>
                                </p:stCondLst>
                                <p:childTnLst>
                                  <p:par>
                                    <p:cTn id="16" presetID="6" presetClass="emph" presetSubtype="0" accel="2000" decel="2000" fill="hold" nodeType="afterEffect">
                                      <p:stCondLst>
                                        <p:cond delay="0"/>
                                      </p:stCondLst>
                                      <p:childTnLst>
                                        <p:animScale>
                                          <p:cBhvr>
                                            <p:cTn id="17" dur="500" fill="hold"/>
                                            <p:tgtEl>
                                              <p:spTgt spid="3"/>
                                            </p:tgtEl>
                                          </p:cBhvr>
                                          <p:by x="90000" y="90000"/>
                                        </p:animScale>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3000"/>
                                </p:stCondLst>
                                <p:childTnLst>
                                  <p:par>
                                    <p:cTn id="35" presetID="22" presetClass="entr" presetSubtype="2"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par>
                              <p:cTn id="38" fill="hold">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right)">
                                          <p:cBhvr>
                                            <p:cTn id="41" dur="500"/>
                                            <p:tgtEl>
                                              <p:spTgt spid="26"/>
                                            </p:tgtEl>
                                          </p:cBhvr>
                                        </p:animEffect>
                                      </p:childTnLst>
                                    </p:cTn>
                                  </p:par>
                                </p:childTnLst>
                              </p:cTn>
                            </p:par>
                            <p:par>
                              <p:cTn id="42" fill="hold">
                                <p:stCondLst>
                                  <p:cond delay="4000"/>
                                </p:stCondLst>
                                <p:childTnLst>
                                  <p:par>
                                    <p:cTn id="43" presetID="22" presetClass="entr" presetSubtype="4"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childTnLst>
                              </p:cTn>
                            </p:par>
                            <p:par>
                              <p:cTn id="46" fill="hold">
                                <p:stCondLst>
                                  <p:cond delay="4500"/>
                                </p:stCondLst>
                                <p:childTnLst>
                                  <p:par>
                                    <p:cTn id="47" presetID="22" presetClass="entr" presetSubtype="4"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down)">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26" grpId="0" animBg="1"/>
          <p:bldP spid="29"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par>
                                    <p:cTn id="8" presetID="6" presetClass="emph" presetSubtype="0" accel="2000" fill="hold" nodeType="withEffect">
                                      <p:stCondLst>
                                        <p:cond delay="0"/>
                                      </p:stCondLst>
                                      <p:childTnLst>
                                        <p:animScale>
                                          <p:cBhvr>
                                            <p:cTn id="9" dur="500" fill="hold"/>
                                            <p:tgtEl>
                                              <p:spTgt spid="3"/>
                                            </p:tgtEl>
                                          </p:cBhvr>
                                          <p:by x="110000" y="110000"/>
                                        </p:animScale>
                                      </p:childTnLst>
                                    </p:cTn>
                                  </p:par>
                                  <p:par>
                                    <p:cTn id="10" presetID="27" presetClass="emph" presetSubtype="0" fill="remove" nodeType="withEffect">
                                      <p:stCondLst>
                                        <p:cond delay="0"/>
                                      </p:stCondLst>
                                      <p:childTnLst>
                                        <p:animClr clrSpc="rgb" dir="cw">
                                          <p:cBhvr override="childStyle">
                                            <p:cTn id="11" dur="250" autoRev="1" fill="remove"/>
                                            <p:tgtEl>
                                              <p:spTgt spid="3"/>
                                            </p:tgtEl>
                                            <p:attrNameLst>
                                              <p:attrName>style.color</p:attrName>
                                            </p:attrNameLst>
                                          </p:cBhvr>
                                          <p:to>
                                            <a:schemeClr val="bg1"/>
                                          </p:to>
                                        </p:animClr>
                                        <p:animClr clrSpc="rgb" dir="cw">
                                          <p:cBhvr>
                                            <p:cTn id="12" dur="250" autoRev="1" fill="remove"/>
                                            <p:tgtEl>
                                              <p:spTgt spid="3"/>
                                            </p:tgtEl>
                                            <p:attrNameLst>
                                              <p:attrName>fillcolor</p:attrName>
                                            </p:attrNameLst>
                                          </p:cBhvr>
                                          <p:to>
                                            <a:schemeClr val="bg1"/>
                                          </p:to>
                                        </p:animClr>
                                        <p:set>
                                          <p:cBhvr>
                                            <p:cTn id="13" dur="250" autoRev="1" fill="remove"/>
                                            <p:tgtEl>
                                              <p:spTgt spid="3"/>
                                            </p:tgtEl>
                                            <p:attrNameLst>
                                              <p:attrName>fill.type</p:attrName>
                                            </p:attrNameLst>
                                          </p:cBhvr>
                                          <p:to>
                                            <p:strVal val="solid"/>
                                          </p:to>
                                        </p:set>
                                        <p:set>
                                          <p:cBhvr>
                                            <p:cTn id="14" dur="250" autoRev="1" fill="remove"/>
                                            <p:tgtEl>
                                              <p:spTgt spid="3"/>
                                            </p:tgtEl>
                                            <p:attrNameLst>
                                              <p:attrName>fill.on</p:attrName>
                                            </p:attrNameLst>
                                          </p:cBhvr>
                                          <p:to>
                                            <p:strVal val="true"/>
                                          </p:to>
                                        </p:set>
                                      </p:childTnLst>
                                    </p:cTn>
                                  </p:par>
                                </p:childTnLst>
                              </p:cTn>
                            </p:par>
                            <p:par>
                              <p:cTn id="15" fill="hold">
                                <p:stCondLst>
                                  <p:cond delay="500"/>
                                </p:stCondLst>
                                <p:childTnLst>
                                  <p:par>
                                    <p:cTn id="16" presetID="6" presetClass="emph" presetSubtype="0" accel="2000" decel="2000" fill="hold" nodeType="afterEffect">
                                      <p:stCondLst>
                                        <p:cond delay="0"/>
                                      </p:stCondLst>
                                      <p:childTnLst>
                                        <p:animScale>
                                          <p:cBhvr>
                                            <p:cTn id="17" dur="500" fill="hold"/>
                                            <p:tgtEl>
                                              <p:spTgt spid="3"/>
                                            </p:tgtEl>
                                          </p:cBhvr>
                                          <p:by x="90000" y="90000"/>
                                        </p:animScale>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3000"/>
                                </p:stCondLst>
                                <p:childTnLst>
                                  <p:par>
                                    <p:cTn id="35" presetID="22" presetClass="entr" presetSubtype="2"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par>
                              <p:cTn id="38" fill="hold">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right)">
                                          <p:cBhvr>
                                            <p:cTn id="41" dur="500"/>
                                            <p:tgtEl>
                                              <p:spTgt spid="26"/>
                                            </p:tgtEl>
                                          </p:cBhvr>
                                        </p:animEffect>
                                      </p:childTnLst>
                                    </p:cTn>
                                  </p:par>
                                </p:childTnLst>
                              </p:cTn>
                            </p:par>
                            <p:par>
                              <p:cTn id="42" fill="hold">
                                <p:stCondLst>
                                  <p:cond delay="4000"/>
                                </p:stCondLst>
                                <p:childTnLst>
                                  <p:par>
                                    <p:cTn id="43" presetID="22" presetClass="entr" presetSubtype="4"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childTnLst>
                              </p:cTn>
                            </p:par>
                            <p:par>
                              <p:cTn id="46" fill="hold">
                                <p:stCondLst>
                                  <p:cond delay="4500"/>
                                </p:stCondLst>
                                <p:childTnLst>
                                  <p:par>
                                    <p:cTn id="47" presetID="22" presetClass="entr" presetSubtype="4"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down)">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26" grpId="0" animBg="1"/>
          <p:bldP spid="29" grpId="0" animBg="1"/>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5017769" y="2764000"/>
            <a:ext cx="67425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err="1">
                <a:solidFill>
                  <a:srgbClr val="3F3F3F"/>
                </a:solidFill>
                <a:ea typeface="微软雅黑" panose="020B0503020204020204" pitchFamily="34" charset="-122"/>
                <a:sym typeface="Arial" panose="020B0604020202020204" pitchFamily="34" charset="0"/>
              </a:rPr>
              <a:t>move_uploaded_file</a:t>
            </a:r>
            <a:r>
              <a:rPr lang="en-US" altLang="zh-CN" sz="4400" dirty="0">
                <a:solidFill>
                  <a:srgbClr val="3F3F3F"/>
                </a:solidFill>
                <a:ea typeface="微软雅黑" panose="020B0503020204020204" pitchFamily="34" charset="-122"/>
                <a:sym typeface="Arial" panose="020B0604020202020204" pitchFamily="34" charset="0"/>
              </a:rPr>
              <a:t>()</a:t>
            </a:r>
            <a:r>
              <a:rPr lang="zh-CN" altLang="en-US" sz="4400" dirty="0">
                <a:solidFill>
                  <a:srgbClr val="3F3F3F"/>
                </a:solidFill>
                <a:ea typeface="微软雅黑" panose="020B0503020204020204" pitchFamily="34" charset="-122"/>
                <a:sym typeface="Arial" panose="020B0604020202020204" pitchFamily="34" charset="0"/>
              </a:rPr>
              <a:t>函数</a:t>
            </a:r>
          </a:p>
        </p:txBody>
      </p:sp>
      <p:sp>
        <p:nvSpPr>
          <p:cNvPr id="4101" name="矩形 9"/>
          <p:cNvSpPr>
            <a:spLocks noChangeArrowheads="1"/>
          </p:cNvSpPr>
          <p:nvPr/>
        </p:nvSpPr>
        <p:spPr bwMode="auto">
          <a:xfrm>
            <a:off x="3026470" y="2797821"/>
            <a:ext cx="1851498"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9.3.3</a:t>
            </a:r>
            <a:endParaRPr lang="zh-CN" altLang="en-US" sz="4800" b="1" dirty="0">
              <a:solidFill>
                <a:schemeClr val="bg1"/>
              </a:solidFill>
            </a:endParaRPr>
          </a:p>
        </p:txBody>
      </p:sp>
      <p:sp>
        <p:nvSpPr>
          <p:cNvPr id="4102" name="文本框 10"/>
          <p:cNvSpPr>
            <a:spLocks noChangeArrowheads="1"/>
          </p:cNvSpPr>
          <p:nvPr/>
        </p:nvSpPr>
        <p:spPr bwMode="auto">
          <a:xfrm>
            <a:off x="294803" y="83494"/>
            <a:ext cx="4031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a:solidFill>
                  <a:schemeClr val="bg1"/>
                </a:solidFill>
                <a:ea typeface="微软雅黑" panose="020B0503020204020204" pitchFamily="34" charset="-122"/>
                <a:sym typeface="Arial" panose="020B0604020202020204" pitchFamily="34" charset="0"/>
              </a:rPr>
              <a:t>PHP</a:t>
            </a:r>
            <a:r>
              <a:rPr lang="zh-CN" altLang="en-US" sz="2400" b="1" spc="600" dirty="0">
                <a:solidFill>
                  <a:schemeClr val="bg1"/>
                </a:solidFill>
                <a:ea typeface="微软雅黑" panose="020B0503020204020204" pitchFamily="34" charset="-122"/>
                <a:sym typeface="Arial" panose="020B0604020202020204" pitchFamily="34" charset="0"/>
              </a:rPr>
              <a:t>与</a:t>
            </a:r>
            <a:r>
              <a:rPr lang="en-US" altLang="zh-CN" sz="2400" b="1" spc="600" dirty="0">
                <a:solidFill>
                  <a:schemeClr val="bg1"/>
                </a:solidFill>
                <a:ea typeface="微软雅黑" panose="020B0503020204020204" pitchFamily="34" charset="-122"/>
                <a:sym typeface="Arial" panose="020B0604020202020204" pitchFamily="34" charset="0"/>
              </a:rPr>
              <a:t>WEB</a:t>
            </a:r>
            <a:r>
              <a:rPr lang="zh-CN" altLang="en-US" sz="2400" b="1" spc="600" dirty="0">
                <a:solidFill>
                  <a:schemeClr val="bg1"/>
                </a:solidFill>
                <a:ea typeface="微软雅黑" panose="020B0503020204020204" pitchFamily="34" charset="-122"/>
                <a:sym typeface="Arial" panose="020B0604020202020204" pitchFamily="34" charset="0"/>
              </a:rPr>
              <a:t>数据交互</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376380" y="1479519"/>
            <a:ext cx="2584450" cy="715730"/>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3</a:t>
            </a:r>
            <a:endParaRPr lang="zh-CN" altLang="en-US" sz="2400" dirty="0">
              <a:solidFill>
                <a:schemeClr val="bg1"/>
              </a:solidFill>
            </a:endParaRPr>
          </a:p>
        </p:txBody>
      </p:sp>
    </p:spTree>
    <p:extLst>
      <p:ext uri="{BB962C8B-B14F-4D97-AF65-F5344CB8AC3E}">
        <p14:creationId xmlns:p14="http://schemas.microsoft.com/office/powerpoint/2010/main" val="31050159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512024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9.3.3</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err="1">
                <a:solidFill>
                  <a:schemeClr val="bg1"/>
                </a:solidFill>
                <a:latin typeface="黑体" panose="02010609060101010101" pitchFamily="49" charset="-122"/>
                <a:ea typeface="黑体" panose="02010609060101010101" pitchFamily="49" charset="-122"/>
              </a:rPr>
              <a:t>move_uploaded_file</a:t>
            </a:r>
            <a:r>
              <a:rPr lang="en-US" altLang="zh-CN" sz="2400" b="1" dirty="0">
                <a:solidFill>
                  <a:schemeClr val="bg1"/>
                </a:solidFill>
                <a:latin typeface="黑体" panose="02010609060101010101" pitchFamily="49" charset="-122"/>
                <a:ea typeface="黑体" panose="02010609060101010101" pitchFamily="49" charset="-122"/>
              </a:rPr>
              <a:t>()</a:t>
            </a:r>
            <a:r>
              <a:rPr lang="zh-CN" altLang="en-US" sz="2400" b="1" dirty="0" smtClean="0">
                <a:solidFill>
                  <a:schemeClr val="bg1"/>
                </a:solidFill>
                <a:latin typeface="黑体" panose="02010609060101010101" pitchFamily="49" charset="-122"/>
                <a:ea typeface="黑体" panose="02010609060101010101" pitchFamily="49" charset="-122"/>
              </a:rPr>
              <a:t>函数</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550460" y="905490"/>
            <a:ext cx="11341464" cy="3416320"/>
          </a:xfrm>
          <a:prstGeom prst="rect">
            <a:avLst/>
          </a:prstGeom>
        </p:spPr>
        <p:txBody>
          <a:bodyPr wrap="square">
            <a:spAutoFit/>
          </a:bodyPr>
          <a:lstStyle/>
          <a:p>
            <a:pPr algn="just">
              <a:lnSpc>
                <a:spcPct val="150000"/>
              </a:lnSpc>
            </a:pPr>
            <a:r>
              <a:rPr lang="en-US" altLang="zh-CN" sz="2400" dirty="0" err="1" smtClean="0">
                <a:latin typeface="宋体" panose="02010600030101010101" pitchFamily="2" charset="-122"/>
                <a:cs typeface="Times New Roman" panose="02020603050405020304" pitchFamily="18" charset="0"/>
              </a:rPr>
              <a:t>move_uploaded_file</a:t>
            </a:r>
            <a:r>
              <a:rPr lang="en-US" altLang="zh-CN" sz="2400" dirty="0">
                <a:latin typeface="宋体" panose="02010600030101010101" pitchFamily="2" charset="-122"/>
                <a:cs typeface="Times New Roman" panose="02020603050405020304" pitchFamily="18" charset="0"/>
              </a:rPr>
              <a:t>()</a:t>
            </a:r>
            <a:r>
              <a:rPr lang="zh-CN" altLang="en-US" sz="2400" dirty="0">
                <a:latin typeface="宋体" panose="02010600030101010101" pitchFamily="2" charset="-122"/>
                <a:cs typeface="Times New Roman" panose="02020603050405020304" pitchFamily="18" charset="0"/>
              </a:rPr>
              <a:t>用于将临时目录中的文件，移动到其它的目录下，从而完成文件的上传过程。其语法格式如下：</a:t>
            </a:r>
          </a:p>
          <a:p>
            <a:pPr algn="just">
              <a:lnSpc>
                <a:spcPct val="150000"/>
              </a:lnSpc>
            </a:pPr>
            <a:r>
              <a:rPr lang="en-US" altLang="zh-CN" sz="2400" dirty="0" err="1">
                <a:solidFill>
                  <a:srgbClr val="FF0000"/>
                </a:solidFill>
                <a:latin typeface="Verdana" panose="020B0604030504040204" pitchFamily="34" charset="0"/>
                <a:ea typeface="Verdana" panose="020B0604030504040204" pitchFamily="34" charset="0"/>
                <a:cs typeface="Verdana" panose="020B0604030504040204" pitchFamily="34" charset="0"/>
              </a:rPr>
              <a:t>move_uploaded_file</a:t>
            </a:r>
            <a:r>
              <a:rPr lang="en-US" altLang="zh-CN" sz="2400" dirty="0">
                <a:solidFill>
                  <a:srgbClr val="FF0000"/>
                </a:solidFill>
                <a:latin typeface="Verdana" panose="020B0604030504040204" pitchFamily="34" charset="0"/>
                <a:ea typeface="Verdana" panose="020B0604030504040204" pitchFamily="34" charset="0"/>
                <a:cs typeface="Verdana" panose="020B0604030504040204" pitchFamily="34" charset="0"/>
              </a:rPr>
              <a:t>(</a:t>
            </a:r>
            <a:r>
              <a:rPr lang="en-US" altLang="zh-CN" sz="2400" dirty="0">
                <a:solidFill>
                  <a:srgbClr val="0070C0"/>
                </a:solidFill>
                <a:latin typeface="Verdana" panose="020B0604030504040204" pitchFamily="34" charset="0"/>
                <a:ea typeface="Verdana" panose="020B0604030504040204" pitchFamily="34" charset="0"/>
                <a:cs typeface="Verdana" panose="020B0604030504040204" pitchFamily="34" charset="0"/>
              </a:rPr>
              <a:t>$</a:t>
            </a:r>
            <a:r>
              <a:rPr lang="en-US" altLang="zh-CN" sz="2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filename</a:t>
            </a:r>
            <a:r>
              <a:rPr lang="en-US" altLang="zh-CN" sz="2400" dirty="0" smtClean="0">
                <a:solidFill>
                  <a:srgbClr val="FF0000"/>
                </a:solidFill>
                <a:latin typeface="Verdana" panose="020B0604030504040204" pitchFamily="34" charset="0"/>
                <a:cs typeface="Verdana" panose="020B0604030504040204" pitchFamily="34" charset="0"/>
              </a:rPr>
              <a:t>,</a:t>
            </a:r>
            <a:r>
              <a:rPr lang="en-US" altLang="zh-CN" sz="2400" dirty="0" smtClean="0">
                <a:solidFill>
                  <a:srgbClr val="0E8146"/>
                </a:solidFill>
                <a:latin typeface="Verdana" panose="020B0604030504040204" pitchFamily="34" charset="0"/>
                <a:ea typeface="Verdana" panose="020B0604030504040204" pitchFamily="34" charset="0"/>
                <a:cs typeface="Verdana" panose="020B0604030504040204" pitchFamily="34" charset="0"/>
              </a:rPr>
              <a:t>$</a:t>
            </a:r>
            <a:r>
              <a:rPr lang="en-US" altLang="zh-CN" sz="2400" dirty="0" err="1">
                <a:solidFill>
                  <a:srgbClr val="0E8146"/>
                </a:solidFill>
                <a:latin typeface="Verdana" panose="020B0604030504040204" pitchFamily="34" charset="0"/>
                <a:ea typeface="Verdana" panose="020B0604030504040204" pitchFamily="34" charset="0"/>
                <a:cs typeface="Verdana" panose="020B0604030504040204" pitchFamily="34" charset="0"/>
              </a:rPr>
              <a:t>upload_path</a:t>
            </a:r>
            <a:r>
              <a:rPr lang="en-US" altLang="zh-CN" sz="2400" dirty="0">
                <a:solidFill>
                  <a:srgbClr val="FF0000"/>
                </a:solidFill>
                <a:latin typeface="Verdana" panose="020B0604030504040204" pitchFamily="34" charset="0"/>
                <a:ea typeface="Verdana" panose="020B0604030504040204" pitchFamily="34" charset="0"/>
                <a:cs typeface="Verdana" panose="020B0604030504040204" pitchFamily="34" charset="0"/>
              </a:rPr>
              <a:t>)</a:t>
            </a:r>
          </a:p>
          <a:p>
            <a:pPr algn="just">
              <a:lnSpc>
                <a:spcPct val="150000"/>
              </a:lnSpc>
            </a:pPr>
            <a:r>
              <a:rPr lang="en-US" altLang="zh-CN" sz="2400" dirty="0" smtClean="0">
                <a:latin typeface="宋体" panose="02010600030101010101" pitchFamily="2" charset="-122"/>
                <a:cs typeface="Times New Roman" panose="02020603050405020304" pitchFamily="18" charset="0"/>
              </a:rPr>
              <a:t>$</a:t>
            </a:r>
            <a:r>
              <a:rPr lang="en-US" altLang="zh-CN" sz="2400" dirty="0">
                <a:latin typeface="宋体" panose="02010600030101010101" pitchFamily="2" charset="-122"/>
                <a:cs typeface="Times New Roman" panose="02020603050405020304" pitchFamily="18" charset="0"/>
              </a:rPr>
              <a:t>filename</a:t>
            </a:r>
            <a:r>
              <a:rPr lang="zh-CN" altLang="en-US" sz="2400" dirty="0" smtClean="0">
                <a:latin typeface="宋体" panose="02010600030101010101" pitchFamily="2" charset="-122"/>
                <a:cs typeface="Times New Roman" panose="02020603050405020304" pitchFamily="18" charset="0"/>
              </a:rPr>
              <a:t>是文件在</a:t>
            </a:r>
            <a:r>
              <a:rPr lang="zh-CN" altLang="en-US" sz="2400" dirty="0">
                <a:latin typeface="宋体" panose="02010600030101010101" pitchFamily="2" charset="-122"/>
                <a:cs typeface="Times New Roman" panose="02020603050405020304" pitchFamily="18" charset="0"/>
              </a:rPr>
              <a:t>临时目录中的</a:t>
            </a:r>
            <a:r>
              <a:rPr lang="zh-CN" altLang="en-US" sz="2400" dirty="0" smtClean="0">
                <a:latin typeface="宋体" panose="02010600030101010101" pitchFamily="2" charset="-122"/>
                <a:cs typeface="Times New Roman" panose="02020603050405020304" pitchFamily="18" charset="0"/>
              </a:rPr>
              <a:t>临时名称，</a:t>
            </a:r>
            <a:r>
              <a:rPr lang="zh-CN" altLang="en-US" sz="2400" dirty="0">
                <a:latin typeface="宋体" panose="02010600030101010101" pitchFamily="2" charset="-122"/>
                <a:cs typeface="Times New Roman" panose="02020603050405020304" pitchFamily="18" charset="0"/>
              </a:rPr>
              <a:t>通过</a:t>
            </a:r>
            <a:r>
              <a:rPr lang="en-US" altLang="zh-CN" sz="2400" dirty="0">
                <a:latin typeface="宋体" panose="02010600030101010101" pitchFamily="2" charset="-122"/>
                <a:cs typeface="Times New Roman" panose="02020603050405020304" pitchFamily="18" charset="0"/>
              </a:rPr>
              <a:t>$_FILES</a:t>
            </a:r>
            <a:r>
              <a:rPr lang="zh-CN" altLang="en-US" sz="2400" dirty="0">
                <a:latin typeface="宋体" panose="02010600030101010101" pitchFamily="2" charset="-122"/>
                <a:cs typeface="Times New Roman" panose="02020603050405020304" pitchFamily="18" charset="0"/>
              </a:rPr>
              <a:t>数组中的</a:t>
            </a:r>
            <a:r>
              <a:rPr lang="en-US" altLang="zh-CN" sz="2400" dirty="0">
                <a:latin typeface="宋体" panose="02010600030101010101" pitchFamily="2" charset="-122"/>
                <a:cs typeface="Times New Roman" panose="02020603050405020304" pitchFamily="18" charset="0"/>
              </a:rPr>
              <a:t>[</a:t>
            </a:r>
            <a:r>
              <a:rPr lang="en-US" altLang="zh-CN" sz="2400" dirty="0" err="1">
                <a:latin typeface="宋体" panose="02010600030101010101" pitchFamily="2" charset="-122"/>
                <a:cs typeface="Times New Roman" panose="02020603050405020304" pitchFamily="18" charset="0"/>
              </a:rPr>
              <a:t>tmp_name</a:t>
            </a:r>
            <a:r>
              <a:rPr lang="en-US" altLang="zh-CN" sz="2400" dirty="0">
                <a:latin typeface="宋体" panose="02010600030101010101" pitchFamily="2" charset="-122"/>
                <a:cs typeface="Times New Roman" panose="02020603050405020304" pitchFamily="18" charset="0"/>
              </a:rPr>
              <a:t>]</a:t>
            </a:r>
            <a:r>
              <a:rPr lang="zh-CN" altLang="en-US" sz="2400" dirty="0">
                <a:latin typeface="宋体" panose="02010600030101010101" pitchFamily="2" charset="-122"/>
                <a:cs typeface="Times New Roman" panose="02020603050405020304" pitchFamily="18" charset="0"/>
              </a:rPr>
              <a:t>获得；</a:t>
            </a:r>
          </a:p>
          <a:p>
            <a:pPr algn="just">
              <a:lnSpc>
                <a:spcPct val="150000"/>
              </a:lnSpc>
            </a:pPr>
            <a:r>
              <a:rPr lang="en-US" altLang="zh-CN" sz="2400" dirty="0">
                <a:latin typeface="宋体" panose="02010600030101010101" pitchFamily="2" charset="-122"/>
                <a:cs typeface="Times New Roman" panose="02020603050405020304" pitchFamily="18" charset="0"/>
              </a:rPr>
              <a:t>$</a:t>
            </a:r>
            <a:r>
              <a:rPr lang="en-US" altLang="zh-CN" sz="2400" dirty="0" err="1">
                <a:latin typeface="宋体" panose="02010600030101010101" pitchFamily="2" charset="-122"/>
                <a:cs typeface="Times New Roman" panose="02020603050405020304" pitchFamily="18" charset="0"/>
              </a:rPr>
              <a:t>upload_path</a:t>
            </a:r>
            <a:r>
              <a:rPr lang="zh-CN" altLang="en-US" sz="2400" dirty="0">
                <a:latin typeface="宋体" panose="02010600030101010101" pitchFamily="2" charset="-122"/>
                <a:cs typeface="Times New Roman" panose="02020603050405020304" pitchFamily="18" charset="0"/>
              </a:rPr>
              <a:t>用于指定</a:t>
            </a:r>
            <a:r>
              <a:rPr lang="zh-CN" altLang="en-US" sz="2400" dirty="0" smtClean="0">
                <a:latin typeface="宋体" panose="02010600030101010101" pitchFamily="2" charset="-122"/>
                <a:cs typeface="Times New Roman" panose="02020603050405020304" pitchFamily="18" charset="0"/>
              </a:rPr>
              <a:t>文件最后保存的</a:t>
            </a:r>
            <a:r>
              <a:rPr lang="zh-CN" altLang="en-US" sz="2400" dirty="0">
                <a:latin typeface="宋体" panose="02010600030101010101" pitchFamily="2" charset="-122"/>
                <a:cs typeface="Times New Roman" panose="02020603050405020304" pitchFamily="18" charset="0"/>
              </a:rPr>
              <a:t>新</a:t>
            </a:r>
            <a:r>
              <a:rPr lang="zh-CN" altLang="en-US" sz="2400" dirty="0" smtClean="0">
                <a:latin typeface="宋体" panose="02010600030101010101" pitchFamily="2" charset="-122"/>
                <a:cs typeface="Times New Roman" panose="02020603050405020304" pitchFamily="18" charset="0"/>
              </a:rPr>
              <a:t>路径。</a:t>
            </a:r>
            <a:endParaRPr lang="zh-CN" altLang="en-US" sz="2400" dirty="0">
              <a:latin typeface="宋体" panose="02010600030101010101" pitchFamily="2" charset="-122"/>
              <a:cs typeface="Times New Roman" panose="02020603050405020304" pitchFamily="18" charset="0"/>
            </a:endParaRPr>
          </a:p>
          <a:p>
            <a:pPr algn="just">
              <a:lnSpc>
                <a:spcPct val="150000"/>
              </a:lnSpc>
            </a:pPr>
            <a:r>
              <a:rPr lang="zh-CN" altLang="en-US" sz="2400" dirty="0">
                <a:latin typeface="宋体" panose="02010600030101010101" pitchFamily="2" charset="-122"/>
                <a:cs typeface="Times New Roman" panose="02020603050405020304" pitchFamily="18" charset="0"/>
              </a:rPr>
              <a:t>文件移动成功后，函数返回</a:t>
            </a:r>
            <a:r>
              <a:rPr lang="en-US" altLang="zh-CN" sz="2400" dirty="0">
                <a:latin typeface="宋体" panose="02010600030101010101" pitchFamily="2" charset="-122"/>
                <a:cs typeface="Times New Roman" panose="02020603050405020304" pitchFamily="18" charset="0"/>
              </a:rPr>
              <a:t>true</a:t>
            </a:r>
            <a:r>
              <a:rPr lang="zh-CN" altLang="en-US" sz="2400" dirty="0">
                <a:latin typeface="宋体" panose="02010600030101010101" pitchFamily="2" charset="-122"/>
                <a:cs typeface="Times New Roman" panose="02020603050405020304" pitchFamily="18" charset="0"/>
              </a:rPr>
              <a:t>，否则返回</a:t>
            </a:r>
            <a:r>
              <a:rPr lang="en-US" altLang="zh-CN" sz="2400" dirty="0">
                <a:latin typeface="宋体" panose="02010600030101010101" pitchFamily="2" charset="-122"/>
                <a:cs typeface="Times New Roman" panose="02020603050405020304" pitchFamily="18" charset="0"/>
              </a:rPr>
              <a:t>false</a:t>
            </a:r>
            <a:r>
              <a:rPr lang="zh-CN" altLang="en-US" sz="2400" dirty="0">
                <a:latin typeface="宋体" panose="02010600030101010101" pitchFamily="2" charset="-122"/>
                <a:cs typeface="Times New Roman" panose="02020603050405020304" pitchFamily="18" charset="0"/>
              </a:rPr>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999" y="3804713"/>
            <a:ext cx="5145925" cy="2670803"/>
          </a:xfrm>
          <a:prstGeom prst="rect">
            <a:avLst/>
          </a:prstGeom>
        </p:spPr>
      </p:pic>
    </p:spTree>
    <p:extLst>
      <p:ext uri="{BB962C8B-B14F-4D97-AF65-F5344CB8AC3E}">
        <p14:creationId xmlns:p14="http://schemas.microsoft.com/office/powerpoint/2010/main" val="2898910503"/>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69" y="132874"/>
            <a:ext cx="5175657"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9.3.3</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err="1">
                <a:solidFill>
                  <a:schemeClr val="bg1"/>
                </a:solidFill>
                <a:latin typeface="黑体" panose="02010609060101010101" pitchFamily="49" charset="-122"/>
                <a:ea typeface="黑体" panose="02010609060101010101" pitchFamily="49" charset="-122"/>
              </a:rPr>
              <a:t>move_uploaded_file</a:t>
            </a:r>
            <a:r>
              <a:rPr lang="en-US" altLang="zh-CN" sz="2400" b="1" dirty="0">
                <a:solidFill>
                  <a:schemeClr val="bg1"/>
                </a:solidFill>
                <a:latin typeface="黑体" panose="02010609060101010101" pitchFamily="49" charset="-122"/>
                <a:ea typeface="黑体" panose="02010609060101010101" pitchFamily="49" charset="-122"/>
              </a:rPr>
              <a:t>()</a:t>
            </a:r>
            <a:r>
              <a:rPr lang="zh-CN" altLang="en-US" sz="2400" b="1" dirty="0">
                <a:solidFill>
                  <a:schemeClr val="bg1"/>
                </a:solidFill>
                <a:latin typeface="黑体" panose="02010609060101010101" pitchFamily="49" charset="-122"/>
                <a:ea typeface="黑体" panose="02010609060101010101" pitchFamily="49" charset="-122"/>
              </a:rPr>
              <a:t>函数</a:t>
            </a:r>
          </a:p>
        </p:txBody>
      </p:sp>
      <p:sp>
        <p:nvSpPr>
          <p:cNvPr id="9" name="圆角矩形 6"/>
          <p:cNvSpPr>
            <a:spLocks noChangeArrowheads="1"/>
          </p:cNvSpPr>
          <p:nvPr/>
        </p:nvSpPr>
        <p:spPr bwMode="auto">
          <a:xfrm>
            <a:off x="241788" y="862322"/>
            <a:ext cx="11650136" cy="5825081"/>
          </a:xfrm>
          <a:prstGeom prst="roundRect">
            <a:avLst>
              <a:gd name="adj" fmla="val 3139"/>
            </a:avLst>
          </a:prstGeom>
          <a:solidFill>
            <a:srgbClr val="1E3A1A"/>
          </a:solidFill>
          <a:ln w="12700">
            <a:solidFill>
              <a:srgbClr val="0E8146"/>
            </a:solidFill>
            <a:bevel/>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endParaRPr>
          </a:p>
        </p:txBody>
      </p:sp>
      <p:sp>
        <p:nvSpPr>
          <p:cNvPr id="10" name="矩形 9"/>
          <p:cNvSpPr/>
          <p:nvPr/>
        </p:nvSpPr>
        <p:spPr>
          <a:xfrm>
            <a:off x="631122" y="1166209"/>
            <a:ext cx="9912188" cy="4901342"/>
          </a:xfrm>
          <a:prstGeom prst="rect">
            <a:avLst/>
          </a:prstGeom>
        </p:spPr>
        <p:txBody>
          <a:bodyPr wrap="square">
            <a:spAutoFit/>
          </a:bodyPr>
          <a:lstStyle/>
          <a:p>
            <a:pPr>
              <a:lnSpc>
                <a:spcPts val="2900"/>
              </a:lnSpc>
              <a:spcAft>
                <a:spcPts val="0"/>
              </a:spcAft>
            </a:pPr>
            <a:r>
              <a:rPr lang="en-US" altLang="zh-CN" sz="2000" spc="300" dirty="0" smtClean="0">
                <a:solidFill>
                  <a:schemeClr val="bg1"/>
                </a:solidFill>
                <a:cs typeface="Courier New" panose="02070309020205020404" pitchFamily="49" charset="0"/>
              </a:rPr>
              <a:t>【</a:t>
            </a:r>
            <a:r>
              <a:rPr lang="zh-CN" altLang="en-US" sz="2000" spc="300" dirty="0" smtClean="0">
                <a:solidFill>
                  <a:schemeClr val="bg1"/>
                </a:solidFill>
                <a:cs typeface="Courier New" panose="02070309020205020404" pitchFamily="49" charset="0"/>
              </a:rPr>
              <a:t>例</a:t>
            </a:r>
            <a:r>
              <a:rPr lang="en-US" altLang="zh-CN" sz="2000" spc="300" dirty="0" smtClean="0">
                <a:solidFill>
                  <a:schemeClr val="bg1"/>
                </a:solidFill>
                <a:cs typeface="Courier New" panose="02070309020205020404" pitchFamily="49" charset="0"/>
              </a:rPr>
              <a:t>9-14】</a:t>
            </a:r>
            <a:endParaRPr lang="zh-CN" altLang="en-US" sz="2000" spc="300" dirty="0">
              <a:solidFill>
                <a:schemeClr val="bg1"/>
              </a:solidFill>
              <a:cs typeface="Courier New" panose="02070309020205020404" pitchFamily="49" charset="0"/>
            </a:endParaRPr>
          </a:p>
          <a:p>
            <a:pPr>
              <a:lnSpc>
                <a:spcPts val="2900"/>
              </a:lnSpc>
              <a:spcAft>
                <a:spcPts val="0"/>
              </a:spcAft>
            </a:pPr>
            <a:r>
              <a:rPr lang="en-US" altLang="zh-CN" sz="2000" spc="300" dirty="0" smtClean="0">
                <a:solidFill>
                  <a:srgbClr val="FF0000"/>
                </a:solidFill>
                <a:latin typeface="+mn-lt"/>
                <a:cs typeface="Courier New" panose="02070309020205020404" pitchFamily="49" charset="0"/>
              </a:rPr>
              <a:t>&lt;?</a:t>
            </a:r>
            <a:r>
              <a:rPr lang="en-US" altLang="zh-CN" sz="2000" spc="300" dirty="0" err="1" smtClean="0">
                <a:solidFill>
                  <a:srgbClr val="FF0000"/>
                </a:solidFill>
                <a:latin typeface="+mn-lt"/>
                <a:cs typeface="Courier New" panose="02070309020205020404" pitchFamily="49" charset="0"/>
              </a:rPr>
              <a:t>php</a:t>
            </a:r>
            <a:r>
              <a:rPr lang="en-US" altLang="zh-CN" sz="2000" spc="300" dirty="0" smtClean="0">
                <a:solidFill>
                  <a:srgbClr val="FF0000"/>
                </a:solidFill>
                <a:latin typeface="+mn-lt"/>
                <a:cs typeface="Courier New" panose="02070309020205020404" pitchFamily="49" charset="0"/>
              </a:rPr>
              <a:t> </a:t>
            </a:r>
          </a:p>
          <a:p>
            <a:pPr>
              <a:lnSpc>
                <a:spcPts val="2900"/>
              </a:lnSpc>
              <a:spcAft>
                <a:spcPts val="0"/>
              </a:spcAft>
            </a:pPr>
            <a:r>
              <a:rPr lang="en-US" altLang="zh-CN" sz="2000" spc="300" dirty="0" smtClean="0">
                <a:solidFill>
                  <a:schemeClr val="bg1"/>
                </a:solidFill>
                <a:latin typeface="+mn-lt"/>
                <a:cs typeface="Courier New" panose="02070309020205020404" pitchFamily="49" charset="0"/>
              </a:rPr>
              <a:t>if</a:t>
            </a:r>
            <a:r>
              <a:rPr lang="en-US" altLang="zh-CN" sz="2000" spc="300" dirty="0">
                <a:solidFill>
                  <a:schemeClr val="bg1"/>
                </a:solidFill>
                <a:latin typeface="+mn-lt"/>
                <a:cs typeface="Courier New" panose="02070309020205020404" pitchFamily="49" charset="0"/>
              </a:rPr>
              <a:t>(</a:t>
            </a:r>
            <a:r>
              <a:rPr lang="en-US" altLang="zh-CN" sz="2000" spc="300" dirty="0">
                <a:solidFill>
                  <a:srgbClr val="00B0F0"/>
                </a:solidFill>
                <a:latin typeface="+mn-lt"/>
                <a:cs typeface="Courier New" panose="02070309020205020404" pitchFamily="49" charset="0"/>
              </a:rPr>
              <a:t>!</a:t>
            </a:r>
            <a:r>
              <a:rPr lang="en-US" altLang="zh-CN" sz="2000" spc="300" dirty="0">
                <a:solidFill>
                  <a:srgbClr val="FFFF00"/>
                </a:solidFill>
                <a:latin typeface="+mn-lt"/>
                <a:cs typeface="Courier New" panose="02070309020205020404" pitchFamily="49" charset="0"/>
              </a:rPr>
              <a:t>empty(</a:t>
            </a:r>
            <a:r>
              <a:rPr lang="en-US" altLang="zh-CN" sz="2000" spc="300" dirty="0">
                <a:solidFill>
                  <a:srgbClr val="FF33CC"/>
                </a:solidFill>
                <a:latin typeface="+mn-lt"/>
                <a:cs typeface="Courier New" panose="02070309020205020404" pitchFamily="49" charset="0"/>
              </a:rPr>
              <a:t>$_FILES</a:t>
            </a:r>
            <a:r>
              <a:rPr lang="en-US" altLang="zh-CN" sz="2000" spc="300" dirty="0">
                <a:solidFill>
                  <a:schemeClr val="bg1"/>
                </a:solidFill>
                <a:latin typeface="+mn-lt"/>
                <a:cs typeface="Courier New" panose="02070309020205020404" pitchFamily="49" charset="0"/>
              </a:rPr>
              <a:t>['</a:t>
            </a:r>
            <a:r>
              <a:rPr lang="en-US" altLang="zh-CN" sz="2000" spc="300" dirty="0" err="1">
                <a:solidFill>
                  <a:srgbClr val="FF0000"/>
                </a:solidFill>
                <a:latin typeface="+mn-lt"/>
                <a:cs typeface="Courier New" panose="02070309020205020404" pitchFamily="49" charset="0"/>
              </a:rPr>
              <a:t>mypic</a:t>
            </a:r>
            <a:r>
              <a:rPr lang="en-US" altLang="zh-CN" sz="2000" spc="300" dirty="0">
                <a:solidFill>
                  <a:schemeClr val="bg1"/>
                </a:solidFill>
                <a:latin typeface="+mn-lt"/>
                <a:cs typeface="Courier New" panose="02070309020205020404" pitchFamily="49" charset="0"/>
              </a:rPr>
              <a:t>']['</a:t>
            </a:r>
            <a:r>
              <a:rPr lang="en-US" altLang="zh-CN" sz="2000" spc="300" dirty="0">
                <a:solidFill>
                  <a:srgbClr val="FF0000"/>
                </a:solidFill>
                <a:latin typeface="+mn-lt"/>
                <a:cs typeface="Courier New" panose="02070309020205020404" pitchFamily="49" charset="0"/>
              </a:rPr>
              <a:t>name</a:t>
            </a:r>
            <a:r>
              <a:rPr lang="en-US" altLang="zh-CN" sz="2000" spc="300" dirty="0">
                <a:solidFill>
                  <a:schemeClr val="bg1"/>
                </a:solidFill>
                <a:latin typeface="+mn-lt"/>
                <a:cs typeface="Courier New" panose="02070309020205020404" pitchFamily="49" charset="0"/>
              </a:rPr>
              <a:t>']</a:t>
            </a:r>
            <a:r>
              <a:rPr lang="en-US" altLang="zh-CN" sz="2000" spc="300" dirty="0">
                <a:solidFill>
                  <a:srgbClr val="FFFF00"/>
                </a:solidFill>
                <a:latin typeface="+mn-lt"/>
                <a:cs typeface="Courier New" panose="02070309020205020404" pitchFamily="49" charset="0"/>
              </a:rPr>
              <a:t>)</a:t>
            </a:r>
            <a:r>
              <a:rPr lang="en-US" altLang="zh-CN" sz="2000" spc="300" dirty="0">
                <a:solidFill>
                  <a:schemeClr val="bg1"/>
                </a:solidFill>
                <a:latin typeface="+mn-lt"/>
                <a:cs typeface="Courier New" panose="02070309020205020404" pitchFamily="49" charset="0"/>
              </a:rPr>
              <a:t>) </a:t>
            </a:r>
            <a:endParaRPr lang="en-US" altLang="zh-CN" sz="2000" spc="300" dirty="0" smtClean="0">
              <a:solidFill>
                <a:schemeClr val="bg1"/>
              </a:solidFill>
              <a:latin typeface="+mn-lt"/>
              <a:cs typeface="Courier New" panose="02070309020205020404" pitchFamily="49" charset="0"/>
            </a:endParaRPr>
          </a:p>
          <a:p>
            <a:pPr>
              <a:lnSpc>
                <a:spcPts val="2900"/>
              </a:lnSpc>
              <a:spcAft>
                <a:spcPts val="0"/>
              </a:spcAft>
            </a:pPr>
            <a:r>
              <a:rPr lang="en-US" altLang="zh-CN" sz="2000" spc="300" dirty="0" smtClean="0">
                <a:solidFill>
                  <a:srgbClr val="FFFF00"/>
                </a:solidFill>
                <a:latin typeface="+mn-lt"/>
                <a:cs typeface="Courier New" panose="02070309020205020404" pitchFamily="49" charset="0"/>
              </a:rPr>
              <a:t>{</a:t>
            </a:r>
            <a:endParaRPr lang="en-US" altLang="zh-CN" sz="2000" spc="300" dirty="0">
              <a:solidFill>
                <a:srgbClr val="FFFF00"/>
              </a:solidFill>
              <a:latin typeface="+mn-lt"/>
              <a:cs typeface="Courier New" panose="02070309020205020404" pitchFamily="49" charset="0"/>
            </a:endParaRPr>
          </a:p>
          <a:p>
            <a:pPr>
              <a:lnSpc>
                <a:spcPts val="2900"/>
              </a:lnSpc>
              <a:spcAft>
                <a:spcPts val="0"/>
              </a:spcAft>
            </a:pPr>
            <a:r>
              <a:rPr lang="en-US" altLang="zh-CN" sz="2000" spc="300" dirty="0" smtClean="0">
                <a:solidFill>
                  <a:schemeClr val="bg1"/>
                </a:solidFill>
                <a:latin typeface="+mn-lt"/>
                <a:cs typeface="Courier New" panose="02070309020205020404" pitchFamily="49" charset="0"/>
              </a:rPr>
              <a:t>   </a:t>
            </a:r>
            <a:r>
              <a:rPr lang="en-US" altLang="zh-CN" sz="2000" spc="300" dirty="0" smtClean="0">
                <a:solidFill>
                  <a:srgbClr val="FF33CC"/>
                </a:solidFill>
                <a:latin typeface="+mn-lt"/>
                <a:cs typeface="Courier New" panose="02070309020205020404" pitchFamily="49" charset="0"/>
              </a:rPr>
              <a:t>$</a:t>
            </a:r>
            <a:r>
              <a:rPr lang="en-US" altLang="zh-CN" sz="2000" spc="300" dirty="0" err="1">
                <a:solidFill>
                  <a:srgbClr val="FF33CC"/>
                </a:solidFill>
                <a:latin typeface="+mn-lt"/>
                <a:cs typeface="Courier New" panose="02070309020205020404" pitchFamily="49" charset="0"/>
              </a:rPr>
              <a:t>f_type</a:t>
            </a:r>
            <a:r>
              <a:rPr lang="en-US" altLang="zh-CN" sz="2000" spc="300" dirty="0">
                <a:solidFill>
                  <a:schemeClr val="bg1"/>
                </a:solidFill>
                <a:latin typeface="+mn-lt"/>
                <a:cs typeface="Courier New" panose="02070309020205020404" pitchFamily="49" charset="0"/>
              </a:rPr>
              <a:t>=</a:t>
            </a:r>
            <a:r>
              <a:rPr lang="en-US" altLang="zh-CN" sz="2000" spc="300" dirty="0">
                <a:solidFill>
                  <a:srgbClr val="FF33CC"/>
                </a:solidFill>
                <a:latin typeface="+mn-lt"/>
                <a:cs typeface="Courier New" panose="02070309020205020404" pitchFamily="49" charset="0"/>
              </a:rPr>
              <a:t>$_FILES</a:t>
            </a:r>
            <a:r>
              <a:rPr lang="en-US" altLang="zh-CN" sz="2000" spc="300" dirty="0">
                <a:solidFill>
                  <a:schemeClr val="bg1"/>
                </a:solidFill>
                <a:latin typeface="+mn-lt"/>
                <a:cs typeface="Courier New" panose="02070309020205020404" pitchFamily="49" charset="0"/>
              </a:rPr>
              <a:t>['</a:t>
            </a:r>
            <a:r>
              <a:rPr lang="en-US" altLang="zh-CN" sz="2000" spc="300" dirty="0" err="1">
                <a:solidFill>
                  <a:srgbClr val="FF0000"/>
                </a:solidFill>
                <a:latin typeface="+mn-lt"/>
                <a:cs typeface="Courier New" panose="02070309020205020404" pitchFamily="49" charset="0"/>
              </a:rPr>
              <a:t>mypic</a:t>
            </a:r>
            <a:r>
              <a:rPr lang="en-US" altLang="zh-CN" sz="2000" spc="300" dirty="0">
                <a:solidFill>
                  <a:schemeClr val="bg1"/>
                </a:solidFill>
                <a:latin typeface="+mn-lt"/>
                <a:cs typeface="Courier New" panose="02070309020205020404" pitchFamily="49" charset="0"/>
              </a:rPr>
              <a:t>']['</a:t>
            </a:r>
            <a:r>
              <a:rPr lang="en-US" altLang="zh-CN" sz="2000" spc="300" dirty="0">
                <a:solidFill>
                  <a:srgbClr val="FF0000"/>
                </a:solidFill>
                <a:latin typeface="+mn-lt"/>
                <a:cs typeface="Courier New" panose="02070309020205020404" pitchFamily="49" charset="0"/>
              </a:rPr>
              <a:t>type</a:t>
            </a:r>
            <a:r>
              <a:rPr lang="en-US" altLang="zh-CN" sz="2000" spc="300" dirty="0" smtClean="0">
                <a:solidFill>
                  <a:schemeClr val="bg1"/>
                </a:solidFill>
                <a:latin typeface="+mn-lt"/>
                <a:cs typeface="Courier New" panose="02070309020205020404" pitchFamily="49" charset="0"/>
              </a:rPr>
              <a:t>'];</a:t>
            </a:r>
          </a:p>
          <a:p>
            <a:pPr>
              <a:lnSpc>
                <a:spcPts val="2900"/>
              </a:lnSpc>
              <a:spcAft>
                <a:spcPts val="0"/>
              </a:spcAft>
            </a:pPr>
            <a:r>
              <a:rPr lang="en-US" altLang="zh-CN" sz="2000" spc="300" dirty="0">
                <a:solidFill>
                  <a:schemeClr val="bg1"/>
                </a:solidFill>
                <a:latin typeface="+mn-lt"/>
                <a:cs typeface="Courier New" panose="02070309020205020404" pitchFamily="49" charset="0"/>
              </a:rPr>
              <a:t> </a:t>
            </a:r>
            <a:r>
              <a:rPr lang="en-US" altLang="zh-CN" sz="2000" spc="300" dirty="0" smtClean="0">
                <a:solidFill>
                  <a:schemeClr val="bg1"/>
                </a:solidFill>
                <a:latin typeface="+mn-lt"/>
                <a:cs typeface="Courier New" panose="02070309020205020404" pitchFamily="49" charset="0"/>
              </a:rPr>
              <a:t>  </a:t>
            </a:r>
            <a:r>
              <a:rPr lang="en-US" altLang="zh-CN" sz="2000" spc="300" dirty="0" smtClean="0">
                <a:solidFill>
                  <a:srgbClr val="FF33CC"/>
                </a:solidFill>
                <a:latin typeface="+mn-lt"/>
                <a:cs typeface="Courier New" panose="02070309020205020404" pitchFamily="49" charset="0"/>
              </a:rPr>
              <a:t>$</a:t>
            </a:r>
            <a:r>
              <a:rPr lang="en-US" altLang="zh-CN" sz="2000" spc="300" dirty="0" err="1">
                <a:solidFill>
                  <a:srgbClr val="FF33CC"/>
                </a:solidFill>
                <a:latin typeface="+mn-lt"/>
                <a:cs typeface="Courier New" panose="02070309020205020404" pitchFamily="49" charset="0"/>
              </a:rPr>
              <a:t>f_size</a:t>
            </a:r>
            <a:r>
              <a:rPr lang="en-US" altLang="zh-CN" sz="2000" spc="300" dirty="0">
                <a:solidFill>
                  <a:schemeClr val="bg1"/>
                </a:solidFill>
                <a:latin typeface="+mn-lt"/>
                <a:cs typeface="Courier New" panose="02070309020205020404" pitchFamily="49" charset="0"/>
              </a:rPr>
              <a:t>=</a:t>
            </a:r>
            <a:r>
              <a:rPr lang="en-US" altLang="zh-CN" sz="2000" spc="300" dirty="0">
                <a:solidFill>
                  <a:srgbClr val="FF33CC"/>
                </a:solidFill>
                <a:latin typeface="+mn-lt"/>
                <a:cs typeface="Courier New" panose="02070309020205020404" pitchFamily="49" charset="0"/>
              </a:rPr>
              <a:t>$_FILES</a:t>
            </a:r>
            <a:r>
              <a:rPr lang="en-US" altLang="zh-CN" sz="2000" spc="300" dirty="0">
                <a:solidFill>
                  <a:schemeClr val="bg1"/>
                </a:solidFill>
                <a:latin typeface="+mn-lt"/>
                <a:cs typeface="Courier New" panose="02070309020205020404" pitchFamily="49" charset="0"/>
              </a:rPr>
              <a:t>['</a:t>
            </a:r>
            <a:r>
              <a:rPr lang="en-US" altLang="zh-CN" sz="2000" spc="300" dirty="0" err="1">
                <a:solidFill>
                  <a:srgbClr val="FF0000"/>
                </a:solidFill>
                <a:latin typeface="+mn-lt"/>
                <a:cs typeface="Courier New" panose="02070309020205020404" pitchFamily="49" charset="0"/>
              </a:rPr>
              <a:t>mypic</a:t>
            </a:r>
            <a:r>
              <a:rPr lang="en-US" altLang="zh-CN" sz="2000" spc="300" dirty="0">
                <a:solidFill>
                  <a:schemeClr val="bg1"/>
                </a:solidFill>
                <a:latin typeface="+mn-lt"/>
                <a:cs typeface="Courier New" panose="02070309020205020404" pitchFamily="49" charset="0"/>
              </a:rPr>
              <a:t>']['</a:t>
            </a:r>
            <a:r>
              <a:rPr lang="en-US" altLang="zh-CN" sz="2000" spc="300" dirty="0">
                <a:solidFill>
                  <a:srgbClr val="FF0000"/>
                </a:solidFill>
                <a:latin typeface="+mn-lt"/>
                <a:cs typeface="Courier New" panose="02070309020205020404" pitchFamily="49" charset="0"/>
              </a:rPr>
              <a:t>size</a:t>
            </a:r>
            <a:r>
              <a:rPr lang="en-US" altLang="zh-CN" sz="2000" spc="300" dirty="0">
                <a:solidFill>
                  <a:schemeClr val="bg1"/>
                </a:solidFill>
                <a:latin typeface="+mn-lt"/>
                <a:cs typeface="Courier New" panose="02070309020205020404" pitchFamily="49" charset="0"/>
              </a:rPr>
              <a:t>'];</a:t>
            </a:r>
          </a:p>
          <a:p>
            <a:pPr>
              <a:lnSpc>
                <a:spcPts val="2900"/>
              </a:lnSpc>
              <a:spcAft>
                <a:spcPts val="0"/>
              </a:spcAft>
            </a:pPr>
            <a:r>
              <a:rPr lang="en-US" altLang="zh-CN" sz="2000" spc="300" dirty="0" smtClean="0">
                <a:solidFill>
                  <a:schemeClr val="bg1"/>
                </a:solidFill>
                <a:latin typeface="+mn-lt"/>
                <a:cs typeface="Courier New" panose="02070309020205020404" pitchFamily="49" charset="0"/>
              </a:rPr>
              <a:t>  </a:t>
            </a:r>
            <a:r>
              <a:rPr lang="en-US" altLang="zh-CN" sz="2000" spc="300" dirty="0" smtClean="0">
                <a:solidFill>
                  <a:srgbClr val="FF33CC"/>
                </a:solidFill>
                <a:latin typeface="+mn-lt"/>
                <a:cs typeface="Courier New" panose="02070309020205020404" pitchFamily="49" charset="0"/>
              </a:rPr>
              <a:t> $</a:t>
            </a:r>
            <a:r>
              <a:rPr lang="en-US" altLang="zh-CN" sz="2000" spc="300" dirty="0" err="1">
                <a:solidFill>
                  <a:srgbClr val="FF33CC"/>
                </a:solidFill>
                <a:latin typeface="+mn-lt"/>
                <a:cs typeface="Courier New" panose="02070309020205020404" pitchFamily="49" charset="0"/>
              </a:rPr>
              <a:t>temp_name</a:t>
            </a:r>
            <a:r>
              <a:rPr lang="en-US" altLang="zh-CN" sz="2000" spc="300" dirty="0">
                <a:solidFill>
                  <a:schemeClr val="bg1"/>
                </a:solidFill>
                <a:latin typeface="+mn-lt"/>
                <a:cs typeface="Courier New" panose="02070309020205020404" pitchFamily="49" charset="0"/>
              </a:rPr>
              <a:t>=</a:t>
            </a:r>
            <a:r>
              <a:rPr lang="en-US" altLang="zh-CN" sz="2000" spc="300" dirty="0">
                <a:solidFill>
                  <a:srgbClr val="FF33CC"/>
                </a:solidFill>
                <a:latin typeface="+mn-lt"/>
                <a:cs typeface="Courier New" panose="02070309020205020404" pitchFamily="49" charset="0"/>
              </a:rPr>
              <a:t>$_FILES</a:t>
            </a:r>
            <a:r>
              <a:rPr lang="en-US" altLang="zh-CN" sz="2000" spc="300" dirty="0">
                <a:solidFill>
                  <a:schemeClr val="bg1"/>
                </a:solidFill>
                <a:latin typeface="+mn-lt"/>
                <a:cs typeface="Courier New" panose="02070309020205020404" pitchFamily="49" charset="0"/>
              </a:rPr>
              <a:t>['</a:t>
            </a:r>
            <a:r>
              <a:rPr lang="en-US" altLang="zh-CN" sz="2000" spc="300" dirty="0" err="1">
                <a:solidFill>
                  <a:srgbClr val="FF0000"/>
                </a:solidFill>
                <a:latin typeface="+mn-lt"/>
                <a:cs typeface="Courier New" panose="02070309020205020404" pitchFamily="49" charset="0"/>
              </a:rPr>
              <a:t>mypic</a:t>
            </a:r>
            <a:r>
              <a:rPr lang="en-US" altLang="zh-CN" sz="2000" spc="300" dirty="0">
                <a:solidFill>
                  <a:schemeClr val="bg1"/>
                </a:solidFill>
                <a:latin typeface="+mn-lt"/>
                <a:cs typeface="Courier New" panose="02070309020205020404" pitchFamily="49" charset="0"/>
              </a:rPr>
              <a:t>']['</a:t>
            </a:r>
            <a:r>
              <a:rPr lang="en-US" altLang="zh-CN" sz="2000" spc="300" dirty="0" err="1">
                <a:solidFill>
                  <a:srgbClr val="FF0000"/>
                </a:solidFill>
                <a:latin typeface="+mn-lt"/>
                <a:cs typeface="Courier New" panose="02070309020205020404" pitchFamily="49" charset="0"/>
              </a:rPr>
              <a:t>tmp_name</a:t>
            </a:r>
            <a:r>
              <a:rPr lang="en-US" altLang="zh-CN" sz="2000" spc="300" dirty="0">
                <a:solidFill>
                  <a:schemeClr val="bg1"/>
                </a:solidFill>
                <a:latin typeface="+mn-lt"/>
                <a:cs typeface="Courier New" panose="02070309020205020404" pitchFamily="49" charset="0"/>
              </a:rPr>
              <a:t>'];</a:t>
            </a:r>
          </a:p>
          <a:p>
            <a:pPr>
              <a:lnSpc>
                <a:spcPts val="2900"/>
              </a:lnSpc>
              <a:spcAft>
                <a:spcPts val="0"/>
              </a:spcAft>
            </a:pPr>
            <a:r>
              <a:rPr lang="en-US" altLang="zh-CN" sz="2000" spc="300" dirty="0">
                <a:solidFill>
                  <a:schemeClr val="bg1"/>
                </a:solidFill>
                <a:latin typeface="+mn-lt"/>
                <a:cs typeface="Courier New" panose="02070309020205020404" pitchFamily="49" charset="0"/>
              </a:rPr>
              <a:t>   </a:t>
            </a:r>
            <a:r>
              <a:rPr lang="en-US" altLang="zh-CN" sz="2000" spc="300" dirty="0" smtClean="0">
                <a:solidFill>
                  <a:srgbClr val="FF33CC"/>
                </a:solidFill>
                <a:latin typeface="+mn-lt"/>
                <a:cs typeface="Courier New" panose="02070309020205020404" pitchFamily="49" charset="0"/>
              </a:rPr>
              <a:t>$</a:t>
            </a:r>
            <a:r>
              <a:rPr lang="en-US" altLang="zh-CN" sz="2000" spc="300" dirty="0" err="1">
                <a:solidFill>
                  <a:srgbClr val="FF33CC"/>
                </a:solidFill>
                <a:latin typeface="+mn-lt"/>
                <a:cs typeface="Courier New" panose="02070309020205020404" pitchFamily="49" charset="0"/>
              </a:rPr>
              <a:t>c_dir</a:t>
            </a:r>
            <a:r>
              <a:rPr lang="en-US" altLang="zh-CN" sz="2000" spc="300" dirty="0">
                <a:solidFill>
                  <a:schemeClr val="bg1"/>
                </a:solidFill>
                <a:latin typeface="+mn-lt"/>
                <a:cs typeface="Courier New" panose="02070309020205020404" pitchFamily="49" charset="0"/>
              </a:rPr>
              <a:t>=</a:t>
            </a:r>
            <a:r>
              <a:rPr lang="en-US" altLang="zh-CN" sz="2000" spc="300" dirty="0" err="1">
                <a:solidFill>
                  <a:srgbClr val="FFFF00"/>
                </a:solidFill>
                <a:latin typeface="+mn-lt"/>
                <a:cs typeface="Courier New" panose="02070309020205020404" pitchFamily="49" charset="0"/>
              </a:rPr>
              <a:t>getcwd</a:t>
            </a:r>
            <a:r>
              <a:rPr lang="en-US" altLang="zh-CN" sz="2000" spc="300" dirty="0" smtClean="0">
                <a:solidFill>
                  <a:srgbClr val="FFFF00"/>
                </a:solidFill>
                <a:latin typeface="+mn-lt"/>
                <a:cs typeface="Courier New" panose="02070309020205020404" pitchFamily="49" charset="0"/>
              </a:rPr>
              <a:t>()</a:t>
            </a:r>
            <a:r>
              <a:rPr lang="en-US" altLang="zh-CN" sz="2000" spc="300" dirty="0" smtClean="0">
                <a:solidFill>
                  <a:schemeClr val="bg1"/>
                </a:solidFill>
                <a:latin typeface="+mn-lt"/>
                <a:cs typeface="Courier New" panose="02070309020205020404" pitchFamily="49" charset="0"/>
              </a:rPr>
              <a:t>;   //</a:t>
            </a:r>
            <a:r>
              <a:rPr lang="zh-CN" altLang="en-US" sz="2000" spc="300" dirty="0">
                <a:solidFill>
                  <a:schemeClr val="bg1"/>
                </a:solidFill>
                <a:latin typeface="+mn-lt"/>
                <a:cs typeface="Courier New" panose="02070309020205020404" pitchFamily="49" charset="0"/>
              </a:rPr>
              <a:t>获取当前文件夹作为上传目录</a:t>
            </a:r>
          </a:p>
          <a:p>
            <a:pPr>
              <a:lnSpc>
                <a:spcPts val="2900"/>
              </a:lnSpc>
              <a:spcAft>
                <a:spcPts val="0"/>
              </a:spcAft>
            </a:pPr>
            <a:r>
              <a:rPr lang="zh-CN" altLang="en-US" sz="2000" spc="300" dirty="0">
                <a:solidFill>
                  <a:schemeClr val="bg1"/>
                </a:solidFill>
                <a:latin typeface="+mn-lt"/>
                <a:cs typeface="Courier New" panose="02070309020205020404" pitchFamily="49" charset="0"/>
              </a:rPr>
              <a:t>   </a:t>
            </a:r>
            <a:r>
              <a:rPr lang="en-US" altLang="zh-CN" sz="2000" spc="300" dirty="0" smtClean="0">
                <a:solidFill>
                  <a:schemeClr val="bg1"/>
                </a:solidFill>
                <a:latin typeface="+mn-lt"/>
                <a:cs typeface="Courier New" panose="02070309020205020404" pitchFamily="49" charset="0"/>
              </a:rPr>
              <a:t>if</a:t>
            </a:r>
            <a:r>
              <a:rPr lang="en-US" altLang="zh-CN" sz="2000" spc="300" dirty="0">
                <a:solidFill>
                  <a:schemeClr val="bg1"/>
                </a:solidFill>
                <a:latin typeface="+mn-lt"/>
                <a:cs typeface="Courier New" panose="02070309020205020404" pitchFamily="49" charset="0"/>
              </a:rPr>
              <a:t>(</a:t>
            </a:r>
            <a:r>
              <a:rPr lang="en-US" altLang="zh-CN" sz="2000" spc="300" dirty="0">
                <a:solidFill>
                  <a:srgbClr val="FF33CC"/>
                </a:solidFill>
                <a:latin typeface="+mn-lt"/>
                <a:cs typeface="Courier New" panose="02070309020205020404" pitchFamily="49" charset="0"/>
              </a:rPr>
              <a:t>$</a:t>
            </a:r>
            <a:r>
              <a:rPr lang="en-US" altLang="zh-CN" sz="2000" spc="300" dirty="0" err="1">
                <a:solidFill>
                  <a:srgbClr val="FF33CC"/>
                </a:solidFill>
                <a:latin typeface="+mn-lt"/>
                <a:cs typeface="Courier New" panose="02070309020205020404" pitchFamily="49" charset="0"/>
              </a:rPr>
              <a:t>f_type</a:t>
            </a:r>
            <a:r>
              <a:rPr lang="en-US" altLang="zh-CN" sz="2000" spc="300" dirty="0" smtClean="0">
                <a:solidFill>
                  <a:srgbClr val="00B0F0"/>
                </a:solidFill>
                <a:latin typeface="+mn-lt"/>
                <a:cs typeface="Courier New" panose="02070309020205020404" pitchFamily="49" charset="0"/>
              </a:rPr>
              <a:t>!=</a:t>
            </a:r>
            <a:r>
              <a:rPr lang="en-US" altLang="zh-CN" sz="2000" spc="300" dirty="0" smtClean="0">
                <a:solidFill>
                  <a:schemeClr val="bg1"/>
                </a:solidFill>
                <a:latin typeface="+mn-lt"/>
                <a:cs typeface="Courier New" panose="02070309020205020404" pitchFamily="49" charset="0"/>
              </a:rPr>
              <a:t>'image/jpeg‘</a:t>
            </a:r>
            <a:r>
              <a:rPr lang="en-US" altLang="zh-CN" sz="2000" spc="300" dirty="0" smtClean="0">
                <a:solidFill>
                  <a:srgbClr val="00B0F0"/>
                </a:solidFill>
                <a:latin typeface="+mn-lt"/>
                <a:cs typeface="Courier New" panose="02070309020205020404" pitchFamily="49" charset="0"/>
              </a:rPr>
              <a:t>&amp;&amp;</a:t>
            </a:r>
            <a:r>
              <a:rPr lang="en-US" altLang="zh-CN" sz="2000" spc="300" dirty="0" smtClean="0">
                <a:solidFill>
                  <a:srgbClr val="FF33CC"/>
                </a:solidFill>
                <a:latin typeface="+mn-lt"/>
                <a:cs typeface="Courier New" panose="02070309020205020404" pitchFamily="49" charset="0"/>
              </a:rPr>
              <a:t>$</a:t>
            </a:r>
            <a:r>
              <a:rPr lang="en-US" altLang="zh-CN" sz="2000" spc="300" dirty="0" err="1">
                <a:solidFill>
                  <a:srgbClr val="FF33CC"/>
                </a:solidFill>
                <a:latin typeface="+mn-lt"/>
                <a:cs typeface="Courier New" panose="02070309020205020404" pitchFamily="49" charset="0"/>
              </a:rPr>
              <a:t>f_type</a:t>
            </a:r>
            <a:r>
              <a:rPr lang="en-US" altLang="zh-CN" sz="2000" spc="300" dirty="0">
                <a:solidFill>
                  <a:srgbClr val="00B0F0"/>
                </a:solidFill>
                <a:latin typeface="+mn-lt"/>
                <a:cs typeface="Courier New" panose="02070309020205020404" pitchFamily="49" charset="0"/>
              </a:rPr>
              <a:t>!=</a:t>
            </a:r>
            <a:r>
              <a:rPr lang="en-US" altLang="zh-CN" sz="2000" spc="300" dirty="0">
                <a:solidFill>
                  <a:schemeClr val="bg1"/>
                </a:solidFill>
                <a:latin typeface="+mn-lt"/>
                <a:cs typeface="Courier New" panose="02070309020205020404" pitchFamily="49" charset="0"/>
              </a:rPr>
              <a:t>'image/</a:t>
            </a:r>
            <a:r>
              <a:rPr lang="en-US" altLang="zh-CN" sz="2000" spc="300" dirty="0" err="1">
                <a:solidFill>
                  <a:schemeClr val="bg1"/>
                </a:solidFill>
                <a:latin typeface="+mn-lt"/>
                <a:cs typeface="Courier New" panose="02070309020205020404" pitchFamily="49" charset="0"/>
              </a:rPr>
              <a:t>pjpeg</a:t>
            </a:r>
            <a:r>
              <a:rPr lang="en-US" altLang="zh-CN" sz="2000" spc="300" dirty="0" smtClean="0">
                <a:solidFill>
                  <a:schemeClr val="bg1"/>
                </a:solidFill>
                <a:latin typeface="+mn-lt"/>
                <a:cs typeface="Courier New" panose="02070309020205020404" pitchFamily="49" charset="0"/>
              </a:rPr>
              <a:t>')</a:t>
            </a:r>
          </a:p>
          <a:p>
            <a:pPr>
              <a:lnSpc>
                <a:spcPts val="2900"/>
              </a:lnSpc>
              <a:spcAft>
                <a:spcPts val="0"/>
              </a:spcAft>
            </a:pPr>
            <a:r>
              <a:rPr lang="en-US" altLang="zh-CN" sz="2000" spc="300" dirty="0" smtClean="0">
                <a:solidFill>
                  <a:schemeClr val="bg1"/>
                </a:solidFill>
                <a:latin typeface="+mn-lt"/>
                <a:cs typeface="Courier New" panose="02070309020205020404" pitchFamily="49" charset="0"/>
              </a:rPr>
              <a:t>        {  </a:t>
            </a:r>
          </a:p>
          <a:p>
            <a:pPr>
              <a:lnSpc>
                <a:spcPts val="2900"/>
              </a:lnSpc>
              <a:spcAft>
                <a:spcPts val="0"/>
              </a:spcAft>
            </a:pPr>
            <a:r>
              <a:rPr lang="en-US" altLang="zh-CN" sz="2000" spc="300" dirty="0">
                <a:solidFill>
                  <a:schemeClr val="bg1"/>
                </a:solidFill>
                <a:latin typeface="+mn-lt"/>
                <a:cs typeface="Courier New" panose="02070309020205020404" pitchFamily="49" charset="0"/>
              </a:rPr>
              <a:t>	</a:t>
            </a:r>
            <a:r>
              <a:rPr lang="en-US" altLang="zh-CN" sz="2000" spc="300" dirty="0" smtClean="0">
                <a:solidFill>
                  <a:schemeClr val="bg1"/>
                </a:solidFill>
                <a:latin typeface="+mn-lt"/>
                <a:cs typeface="Courier New" panose="02070309020205020404" pitchFamily="49" charset="0"/>
              </a:rPr>
              <a:t>	echo "</a:t>
            </a:r>
            <a:r>
              <a:rPr lang="zh-CN" altLang="en-US" sz="2000" spc="300" dirty="0" smtClean="0">
                <a:solidFill>
                  <a:schemeClr val="bg1"/>
                </a:solidFill>
                <a:latin typeface="+mn-lt"/>
                <a:cs typeface="Courier New" panose="02070309020205020404" pitchFamily="49" charset="0"/>
              </a:rPr>
              <a:t>文件类型不对，请重新上传</a:t>
            </a:r>
            <a:r>
              <a:rPr lang="en-US" altLang="zh-CN" sz="2000" spc="300" dirty="0" smtClean="0">
                <a:solidFill>
                  <a:schemeClr val="bg1"/>
                </a:solidFill>
                <a:latin typeface="+mn-lt"/>
                <a:cs typeface="Courier New" panose="02070309020205020404" pitchFamily="49" charset="0"/>
              </a:rPr>
              <a:t>";    </a:t>
            </a:r>
          </a:p>
          <a:p>
            <a:pPr>
              <a:lnSpc>
                <a:spcPts val="2900"/>
              </a:lnSpc>
              <a:spcAft>
                <a:spcPts val="0"/>
              </a:spcAft>
            </a:pPr>
            <a:r>
              <a:rPr lang="en-US" altLang="zh-CN" sz="2000" spc="300" dirty="0">
                <a:solidFill>
                  <a:schemeClr val="bg1"/>
                </a:solidFill>
                <a:latin typeface="+mn-lt"/>
                <a:cs typeface="Courier New" panose="02070309020205020404" pitchFamily="49" charset="0"/>
              </a:rPr>
              <a:t>	</a:t>
            </a:r>
            <a:r>
              <a:rPr lang="en-US" altLang="zh-CN" sz="2000" spc="300" dirty="0" smtClean="0">
                <a:solidFill>
                  <a:schemeClr val="bg1"/>
                </a:solidFill>
                <a:latin typeface="+mn-lt"/>
                <a:cs typeface="Courier New" panose="02070309020205020404" pitchFamily="49" charset="0"/>
              </a:rPr>
              <a:t>	exit;</a:t>
            </a:r>
          </a:p>
          <a:p>
            <a:pPr>
              <a:lnSpc>
                <a:spcPts val="2700"/>
              </a:lnSpc>
              <a:spcAft>
                <a:spcPts val="0"/>
              </a:spcAft>
            </a:pPr>
            <a:r>
              <a:rPr lang="en-US" altLang="zh-CN" sz="2000" spc="300" dirty="0" smtClean="0">
                <a:solidFill>
                  <a:schemeClr val="bg1"/>
                </a:solidFill>
                <a:latin typeface="+mn-lt"/>
                <a:cs typeface="Courier New" panose="02070309020205020404" pitchFamily="49" charset="0"/>
              </a:rPr>
              <a:t>	}</a:t>
            </a:r>
            <a:endParaRPr lang="en-US" altLang="zh-CN" sz="2000" spc="30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699166471"/>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69" y="132874"/>
            <a:ext cx="5175657"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9.3.3</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err="1">
                <a:solidFill>
                  <a:schemeClr val="bg1"/>
                </a:solidFill>
                <a:latin typeface="黑体" panose="02010609060101010101" pitchFamily="49" charset="-122"/>
                <a:ea typeface="黑体" panose="02010609060101010101" pitchFamily="49" charset="-122"/>
              </a:rPr>
              <a:t>move_uploaded_file</a:t>
            </a:r>
            <a:r>
              <a:rPr lang="en-US" altLang="zh-CN" sz="2400" b="1" dirty="0">
                <a:solidFill>
                  <a:schemeClr val="bg1"/>
                </a:solidFill>
                <a:latin typeface="黑体" panose="02010609060101010101" pitchFamily="49" charset="-122"/>
                <a:ea typeface="黑体" panose="02010609060101010101" pitchFamily="49" charset="-122"/>
              </a:rPr>
              <a:t>()</a:t>
            </a:r>
            <a:r>
              <a:rPr lang="zh-CN" altLang="en-US" sz="2400" b="1" dirty="0">
                <a:solidFill>
                  <a:schemeClr val="bg1"/>
                </a:solidFill>
                <a:latin typeface="黑体" panose="02010609060101010101" pitchFamily="49" charset="-122"/>
                <a:ea typeface="黑体" panose="02010609060101010101" pitchFamily="49" charset="-122"/>
              </a:rPr>
              <a:t>函数</a:t>
            </a:r>
          </a:p>
        </p:txBody>
      </p:sp>
      <p:sp>
        <p:nvSpPr>
          <p:cNvPr id="9" name="圆角矩形 6"/>
          <p:cNvSpPr>
            <a:spLocks noChangeArrowheads="1"/>
          </p:cNvSpPr>
          <p:nvPr/>
        </p:nvSpPr>
        <p:spPr bwMode="auto">
          <a:xfrm>
            <a:off x="241788" y="862322"/>
            <a:ext cx="11650136" cy="5825081"/>
          </a:xfrm>
          <a:prstGeom prst="roundRect">
            <a:avLst>
              <a:gd name="adj" fmla="val 3139"/>
            </a:avLst>
          </a:prstGeom>
          <a:solidFill>
            <a:srgbClr val="1E3A1A"/>
          </a:solidFill>
          <a:ln w="12700">
            <a:solidFill>
              <a:srgbClr val="0E8146"/>
            </a:solidFill>
            <a:bevel/>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endParaRPr>
          </a:p>
        </p:txBody>
      </p:sp>
      <p:sp>
        <p:nvSpPr>
          <p:cNvPr id="10" name="矩形 9"/>
          <p:cNvSpPr/>
          <p:nvPr/>
        </p:nvSpPr>
        <p:spPr>
          <a:xfrm>
            <a:off x="714250" y="1224144"/>
            <a:ext cx="9912188" cy="4892430"/>
          </a:xfrm>
          <a:prstGeom prst="rect">
            <a:avLst/>
          </a:prstGeom>
        </p:spPr>
        <p:txBody>
          <a:bodyPr wrap="square">
            <a:spAutoFit/>
          </a:bodyPr>
          <a:lstStyle/>
          <a:p>
            <a:pPr>
              <a:lnSpc>
                <a:spcPts val="2900"/>
              </a:lnSpc>
              <a:spcAft>
                <a:spcPts val="0"/>
              </a:spcAft>
            </a:pPr>
            <a:r>
              <a:rPr lang="en-US" altLang="zh-CN" sz="2000" spc="300" dirty="0" smtClean="0">
                <a:solidFill>
                  <a:schemeClr val="bg1"/>
                </a:solidFill>
                <a:cs typeface="Courier New" panose="02070309020205020404" pitchFamily="49" charset="0"/>
              </a:rPr>
              <a:t>if</a:t>
            </a:r>
            <a:r>
              <a:rPr lang="en-US" altLang="zh-CN" sz="2000" spc="300" dirty="0">
                <a:solidFill>
                  <a:schemeClr val="bg1"/>
                </a:solidFill>
                <a:cs typeface="Courier New" panose="02070309020205020404" pitchFamily="49" charset="0"/>
              </a:rPr>
              <a:t>(</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f_size</a:t>
            </a:r>
            <a:r>
              <a:rPr lang="en-US" altLang="zh-CN" sz="2000" spc="300" dirty="0">
                <a:solidFill>
                  <a:schemeClr val="bg1"/>
                </a:solidFill>
                <a:cs typeface="Courier New" panose="02070309020205020404" pitchFamily="49" charset="0"/>
              </a:rPr>
              <a:t>&gt;</a:t>
            </a:r>
            <a:r>
              <a:rPr lang="en-US" altLang="zh-CN" sz="2000" spc="300" dirty="0">
                <a:solidFill>
                  <a:srgbClr val="FFFF00"/>
                </a:solidFill>
                <a:cs typeface="Courier New" panose="02070309020205020404" pitchFamily="49" charset="0"/>
              </a:rPr>
              <a:t>1024*1024</a:t>
            </a:r>
            <a:r>
              <a:rPr lang="en-US" altLang="zh-CN" sz="2000" spc="300" dirty="0">
                <a:solidFill>
                  <a:schemeClr val="bg1"/>
                </a:solidFill>
                <a:cs typeface="Courier New" panose="02070309020205020404" pitchFamily="49" charset="0"/>
              </a:rPr>
              <a:t>)</a:t>
            </a:r>
          </a:p>
          <a:p>
            <a:pPr>
              <a:lnSpc>
                <a:spcPts val="2900"/>
              </a:lnSpc>
              <a:spcAft>
                <a:spcPts val="0"/>
              </a:spcAft>
            </a:pPr>
            <a:r>
              <a:rPr lang="en-US" altLang="zh-CN" sz="2000" spc="300" dirty="0">
                <a:solidFill>
                  <a:schemeClr val="bg1"/>
                </a:solidFill>
                <a:cs typeface="Courier New" panose="02070309020205020404" pitchFamily="49" charset="0"/>
              </a:rPr>
              <a:t> </a:t>
            </a:r>
            <a:r>
              <a:rPr lang="en-US" altLang="zh-CN" sz="2000" spc="300" dirty="0" smtClean="0">
                <a:solidFill>
                  <a:schemeClr val="bg1"/>
                </a:solidFill>
                <a:cs typeface="Courier New" panose="02070309020205020404" pitchFamily="49" charset="0"/>
              </a:rPr>
              <a:t>{</a:t>
            </a:r>
          </a:p>
          <a:p>
            <a:pPr>
              <a:lnSpc>
                <a:spcPts val="2900"/>
              </a:lnSpc>
              <a:spcAft>
                <a:spcPts val="0"/>
              </a:spcAft>
            </a:pPr>
            <a:r>
              <a:rPr lang="en-US" altLang="zh-CN" sz="2000" spc="300" dirty="0">
                <a:solidFill>
                  <a:schemeClr val="bg1"/>
                </a:solidFill>
                <a:cs typeface="Courier New" panose="02070309020205020404" pitchFamily="49" charset="0"/>
              </a:rPr>
              <a:t> </a:t>
            </a:r>
            <a:r>
              <a:rPr lang="en-US" altLang="zh-CN" sz="2000" spc="300" dirty="0" smtClean="0">
                <a:solidFill>
                  <a:schemeClr val="bg1"/>
                </a:solidFill>
                <a:cs typeface="Courier New" panose="02070309020205020404" pitchFamily="49" charset="0"/>
              </a:rPr>
              <a:t>    echo </a:t>
            </a:r>
            <a:r>
              <a:rPr lang="en-US" altLang="zh-CN" sz="2000" spc="300" dirty="0">
                <a:solidFill>
                  <a:schemeClr val="bg1"/>
                </a:solidFill>
                <a:cs typeface="Courier New" panose="02070309020205020404" pitchFamily="49" charset="0"/>
              </a:rPr>
              <a:t>"</a:t>
            </a:r>
            <a:r>
              <a:rPr lang="zh-CN" altLang="en-US" sz="2000" spc="300" dirty="0">
                <a:solidFill>
                  <a:schemeClr val="bg1"/>
                </a:solidFill>
                <a:cs typeface="Courier New" panose="02070309020205020404" pitchFamily="49" charset="0"/>
              </a:rPr>
              <a:t>文件超出许可大小，请重新上传</a:t>
            </a:r>
            <a:r>
              <a:rPr lang="en-US" altLang="zh-CN" sz="2000" spc="300" dirty="0">
                <a:solidFill>
                  <a:schemeClr val="bg1"/>
                </a:solidFill>
                <a:cs typeface="Courier New" panose="02070309020205020404" pitchFamily="49" charset="0"/>
              </a:rPr>
              <a:t>";   </a:t>
            </a:r>
            <a:endParaRPr lang="en-US" altLang="zh-CN" sz="2000" spc="300" dirty="0" smtClean="0">
              <a:solidFill>
                <a:schemeClr val="bg1"/>
              </a:solidFill>
              <a:cs typeface="Courier New" panose="02070309020205020404" pitchFamily="49" charset="0"/>
            </a:endParaRPr>
          </a:p>
          <a:p>
            <a:pPr>
              <a:lnSpc>
                <a:spcPts val="2900"/>
              </a:lnSpc>
              <a:spcAft>
                <a:spcPts val="0"/>
              </a:spcAft>
            </a:pPr>
            <a:r>
              <a:rPr lang="en-US" altLang="zh-CN" sz="2000" spc="300" dirty="0">
                <a:solidFill>
                  <a:schemeClr val="bg1"/>
                </a:solidFill>
                <a:cs typeface="Courier New" panose="02070309020205020404" pitchFamily="49" charset="0"/>
              </a:rPr>
              <a:t> </a:t>
            </a:r>
            <a:r>
              <a:rPr lang="en-US" altLang="zh-CN" sz="2000" spc="300" dirty="0" smtClean="0">
                <a:solidFill>
                  <a:schemeClr val="bg1"/>
                </a:solidFill>
                <a:cs typeface="Courier New" panose="02070309020205020404" pitchFamily="49" charset="0"/>
              </a:rPr>
              <a:t>    exit</a:t>
            </a:r>
            <a:r>
              <a:rPr lang="en-US" altLang="zh-CN" sz="2000" spc="300" dirty="0">
                <a:solidFill>
                  <a:schemeClr val="bg1"/>
                </a:solidFill>
                <a:cs typeface="Courier New" panose="02070309020205020404" pitchFamily="49" charset="0"/>
              </a:rPr>
              <a:t>;  </a:t>
            </a:r>
            <a:endParaRPr lang="en-US" altLang="zh-CN" sz="2000" spc="300" dirty="0" smtClean="0">
              <a:solidFill>
                <a:schemeClr val="bg1"/>
              </a:solidFill>
              <a:cs typeface="Courier New" panose="02070309020205020404" pitchFamily="49" charset="0"/>
            </a:endParaRPr>
          </a:p>
          <a:p>
            <a:pPr>
              <a:lnSpc>
                <a:spcPts val="2900"/>
              </a:lnSpc>
              <a:spcAft>
                <a:spcPts val="0"/>
              </a:spcAft>
            </a:pPr>
            <a:r>
              <a:rPr lang="en-US" altLang="zh-CN" sz="2000" spc="300" dirty="0" smtClean="0">
                <a:solidFill>
                  <a:schemeClr val="bg1"/>
                </a:solidFill>
                <a:cs typeface="Courier New" panose="02070309020205020404" pitchFamily="49" charset="0"/>
              </a:rPr>
              <a:t>}</a:t>
            </a:r>
            <a:endParaRPr lang="en-US" altLang="zh-CN" sz="2000" spc="300" dirty="0">
              <a:solidFill>
                <a:schemeClr val="bg1"/>
              </a:solidFill>
              <a:cs typeface="Courier New" panose="02070309020205020404" pitchFamily="49" charset="0"/>
            </a:endParaRPr>
          </a:p>
          <a:p>
            <a:pPr>
              <a:lnSpc>
                <a:spcPts val="2900"/>
              </a:lnSpc>
              <a:spcAft>
                <a:spcPts val="0"/>
              </a:spcAft>
            </a:pPr>
            <a:r>
              <a:rPr lang="en-US" altLang="zh-CN" sz="2000" spc="300" dirty="0">
                <a:solidFill>
                  <a:schemeClr val="bg1"/>
                </a:solidFill>
                <a:cs typeface="Courier New" panose="02070309020205020404" pitchFamily="49" charset="0"/>
              </a:rPr>
              <a:t>   </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n_name</a:t>
            </a:r>
            <a:r>
              <a:rPr lang="en-US" altLang="zh-CN" sz="2000" spc="300" dirty="0">
                <a:solidFill>
                  <a:schemeClr val="bg1"/>
                </a:solidFill>
                <a:cs typeface="Courier New" panose="02070309020205020404" pitchFamily="49" charset="0"/>
              </a:rPr>
              <a:t>=</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c_dir</a:t>
            </a:r>
            <a:r>
              <a:rPr lang="en-US" altLang="zh-CN" sz="2000" spc="300" dirty="0">
                <a:solidFill>
                  <a:schemeClr val="bg1"/>
                </a:solidFill>
                <a:cs typeface="Courier New" panose="02070309020205020404" pitchFamily="49" charset="0"/>
              </a:rPr>
              <a:t>."\\".$_FILES['</a:t>
            </a:r>
            <a:r>
              <a:rPr lang="en-US" altLang="zh-CN" sz="2000" spc="300" dirty="0" err="1">
                <a:solidFill>
                  <a:srgbClr val="FF0000"/>
                </a:solidFill>
                <a:cs typeface="Courier New" panose="02070309020205020404" pitchFamily="49" charset="0"/>
              </a:rPr>
              <a:t>mypic</a:t>
            </a:r>
            <a:r>
              <a:rPr lang="en-US" altLang="zh-CN" sz="2000" spc="300" dirty="0">
                <a:solidFill>
                  <a:schemeClr val="bg1"/>
                </a:solidFill>
                <a:cs typeface="Courier New" panose="02070309020205020404" pitchFamily="49" charset="0"/>
              </a:rPr>
              <a:t>']['</a:t>
            </a:r>
            <a:r>
              <a:rPr lang="en-US" altLang="zh-CN" sz="2000" spc="300" dirty="0">
                <a:solidFill>
                  <a:srgbClr val="FF0000"/>
                </a:solidFill>
                <a:cs typeface="Courier New" panose="02070309020205020404" pitchFamily="49" charset="0"/>
              </a:rPr>
              <a:t>name</a:t>
            </a:r>
            <a:r>
              <a:rPr lang="en-US" altLang="zh-CN" sz="2000" spc="300" dirty="0">
                <a:solidFill>
                  <a:schemeClr val="bg1"/>
                </a:solidFill>
                <a:cs typeface="Courier New" panose="02070309020205020404" pitchFamily="49" charset="0"/>
              </a:rPr>
              <a:t>'];</a:t>
            </a:r>
          </a:p>
          <a:p>
            <a:pPr>
              <a:lnSpc>
                <a:spcPts val="2900"/>
              </a:lnSpc>
              <a:spcAft>
                <a:spcPts val="0"/>
              </a:spcAft>
            </a:pPr>
            <a:r>
              <a:rPr lang="en-US" altLang="zh-CN" sz="2000" spc="300" dirty="0">
                <a:solidFill>
                  <a:schemeClr val="bg1"/>
                </a:solidFill>
                <a:cs typeface="Courier New" panose="02070309020205020404" pitchFamily="49" charset="0"/>
              </a:rPr>
              <a:t>   </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upic</a:t>
            </a:r>
            <a:r>
              <a:rPr lang="en-US" altLang="zh-CN" sz="2000" spc="300" dirty="0">
                <a:solidFill>
                  <a:schemeClr val="bg1"/>
                </a:solidFill>
                <a:cs typeface="Courier New" panose="02070309020205020404" pitchFamily="49" charset="0"/>
              </a:rPr>
              <a:t>=</a:t>
            </a:r>
            <a:r>
              <a:rPr lang="en-US" altLang="zh-CN" sz="2000" spc="300" dirty="0" err="1">
                <a:solidFill>
                  <a:srgbClr val="FFFF00"/>
                </a:solidFill>
                <a:cs typeface="Courier New" panose="02070309020205020404" pitchFamily="49" charset="0"/>
              </a:rPr>
              <a:t>move_uploaded_file</a:t>
            </a:r>
            <a:r>
              <a:rPr lang="en-US" altLang="zh-CN" sz="2000" spc="300" dirty="0">
                <a:solidFill>
                  <a:schemeClr val="bg1"/>
                </a:solidFill>
                <a:cs typeface="Courier New" panose="02070309020205020404" pitchFamily="49" charset="0"/>
              </a:rPr>
              <a:t>(</a:t>
            </a:r>
            <a:r>
              <a:rPr lang="en-US" altLang="zh-CN" sz="2000" spc="300" dirty="0">
                <a:solidFill>
                  <a:srgbClr val="FF33CC"/>
                </a:solidFill>
                <a:cs typeface="Courier New" panose="02070309020205020404" pitchFamily="49" charset="0"/>
              </a:rPr>
              <a:t>$temp_name</a:t>
            </a:r>
            <a:r>
              <a:rPr lang="en-US" altLang="zh-CN" sz="2000" spc="300" dirty="0">
                <a:solidFill>
                  <a:schemeClr val="bg1"/>
                </a:solidFill>
                <a:cs typeface="Courier New" panose="02070309020205020404" pitchFamily="49" charset="0"/>
              </a:rPr>
              <a:t>,</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n_name</a:t>
            </a:r>
            <a:r>
              <a:rPr lang="en-US" altLang="zh-CN" sz="2000" spc="300" dirty="0">
                <a:solidFill>
                  <a:schemeClr val="bg1"/>
                </a:solidFill>
                <a:cs typeface="Courier New" panose="02070309020205020404" pitchFamily="49" charset="0"/>
              </a:rPr>
              <a:t>);   </a:t>
            </a:r>
          </a:p>
          <a:p>
            <a:pPr>
              <a:lnSpc>
                <a:spcPts val="2900"/>
              </a:lnSpc>
              <a:spcAft>
                <a:spcPts val="0"/>
              </a:spcAft>
            </a:pPr>
            <a:r>
              <a:rPr lang="en-US" altLang="zh-CN" sz="2000" spc="300" dirty="0">
                <a:solidFill>
                  <a:schemeClr val="bg1"/>
                </a:solidFill>
                <a:cs typeface="Courier New" panose="02070309020205020404" pitchFamily="49" charset="0"/>
              </a:rPr>
              <a:t>   if(</a:t>
            </a:r>
            <a:r>
              <a:rPr lang="en-US" altLang="zh-CN" sz="2000" spc="300" dirty="0">
                <a:solidFill>
                  <a:srgbClr val="FF33CC"/>
                </a:solidFill>
                <a:cs typeface="Courier New" panose="02070309020205020404" pitchFamily="49" charset="0"/>
              </a:rPr>
              <a:t>$</a:t>
            </a:r>
            <a:r>
              <a:rPr lang="en-US" altLang="zh-CN" sz="2000" spc="300" dirty="0" err="1">
                <a:solidFill>
                  <a:srgbClr val="FF33CC"/>
                </a:solidFill>
                <a:cs typeface="Courier New" panose="02070309020205020404" pitchFamily="49" charset="0"/>
              </a:rPr>
              <a:t>upic</a:t>
            </a:r>
            <a:r>
              <a:rPr lang="en-US" altLang="zh-CN" sz="2000" spc="300" dirty="0">
                <a:solidFill>
                  <a:schemeClr val="bg1"/>
                </a:solidFill>
                <a:cs typeface="Courier New" panose="02070309020205020404" pitchFamily="49" charset="0"/>
              </a:rPr>
              <a:t>)</a:t>
            </a:r>
          </a:p>
          <a:p>
            <a:pPr>
              <a:lnSpc>
                <a:spcPts val="2900"/>
              </a:lnSpc>
              <a:spcAft>
                <a:spcPts val="0"/>
              </a:spcAft>
            </a:pPr>
            <a:r>
              <a:rPr lang="en-US" altLang="zh-CN" sz="2000" spc="300" dirty="0">
                <a:solidFill>
                  <a:schemeClr val="bg1"/>
                </a:solidFill>
                <a:cs typeface="Courier New" panose="02070309020205020404" pitchFamily="49" charset="0"/>
              </a:rPr>
              <a:t>      {echo "</a:t>
            </a:r>
            <a:r>
              <a:rPr lang="zh-CN" altLang="en-US" sz="2000" spc="300" dirty="0">
                <a:solidFill>
                  <a:schemeClr val="bg1"/>
                </a:solidFill>
                <a:cs typeface="Courier New" panose="02070309020205020404" pitchFamily="49" charset="0"/>
              </a:rPr>
              <a:t>图像上传成功</a:t>
            </a:r>
            <a:r>
              <a:rPr lang="en-US" altLang="zh-CN" sz="2000" spc="300" dirty="0">
                <a:solidFill>
                  <a:schemeClr val="bg1"/>
                </a:solidFill>
                <a:cs typeface="Courier New" panose="02070309020205020404" pitchFamily="49" charset="0"/>
              </a:rPr>
              <a:t>&lt;</a:t>
            </a:r>
            <a:r>
              <a:rPr lang="en-US" altLang="zh-CN" sz="2000" spc="300" dirty="0" err="1">
                <a:solidFill>
                  <a:schemeClr val="bg1"/>
                </a:solidFill>
                <a:cs typeface="Courier New" panose="02070309020205020404" pitchFamily="49" charset="0"/>
              </a:rPr>
              <a:t>br</a:t>
            </a:r>
            <a:r>
              <a:rPr lang="en-US" altLang="zh-CN" sz="2000" spc="300" dirty="0">
                <a:solidFill>
                  <a:schemeClr val="bg1"/>
                </a:solidFill>
                <a:cs typeface="Courier New" panose="02070309020205020404" pitchFamily="49" charset="0"/>
              </a:rPr>
              <a:t>&gt;";}</a:t>
            </a:r>
          </a:p>
          <a:p>
            <a:pPr>
              <a:lnSpc>
                <a:spcPts val="2900"/>
              </a:lnSpc>
              <a:spcAft>
                <a:spcPts val="0"/>
              </a:spcAft>
            </a:pPr>
            <a:r>
              <a:rPr lang="en-US" altLang="zh-CN" sz="2000" spc="300" dirty="0">
                <a:solidFill>
                  <a:schemeClr val="bg1"/>
                </a:solidFill>
                <a:cs typeface="Courier New" panose="02070309020205020404" pitchFamily="49" charset="0"/>
              </a:rPr>
              <a:t>   else</a:t>
            </a:r>
          </a:p>
          <a:p>
            <a:pPr>
              <a:lnSpc>
                <a:spcPts val="2900"/>
              </a:lnSpc>
              <a:spcAft>
                <a:spcPts val="0"/>
              </a:spcAft>
            </a:pPr>
            <a:r>
              <a:rPr lang="en-US" altLang="zh-CN" sz="2000" spc="300" dirty="0">
                <a:solidFill>
                  <a:schemeClr val="bg1"/>
                </a:solidFill>
                <a:cs typeface="Courier New" panose="02070309020205020404" pitchFamily="49" charset="0"/>
              </a:rPr>
              <a:t>      {echo "</a:t>
            </a:r>
            <a:r>
              <a:rPr lang="zh-CN" altLang="en-US" sz="2000" spc="300" dirty="0">
                <a:solidFill>
                  <a:schemeClr val="bg1"/>
                </a:solidFill>
                <a:cs typeface="Courier New" panose="02070309020205020404" pitchFamily="49" charset="0"/>
              </a:rPr>
              <a:t>图像上传失败</a:t>
            </a:r>
            <a:r>
              <a:rPr lang="en-US" altLang="zh-CN" sz="2000" spc="300" dirty="0">
                <a:solidFill>
                  <a:schemeClr val="bg1"/>
                </a:solidFill>
                <a:cs typeface="Courier New" panose="02070309020205020404" pitchFamily="49" charset="0"/>
              </a:rPr>
              <a:t>";}</a:t>
            </a:r>
          </a:p>
          <a:p>
            <a:pPr>
              <a:lnSpc>
                <a:spcPts val="2900"/>
              </a:lnSpc>
              <a:spcAft>
                <a:spcPts val="0"/>
              </a:spcAft>
            </a:pPr>
            <a:r>
              <a:rPr lang="en-US" altLang="zh-CN" sz="2000" spc="300" dirty="0">
                <a:solidFill>
                  <a:srgbClr val="FFFF00"/>
                </a:solidFill>
                <a:cs typeface="Courier New" panose="02070309020205020404" pitchFamily="49" charset="0"/>
              </a:rPr>
              <a:t>}</a:t>
            </a:r>
          </a:p>
          <a:p>
            <a:pPr>
              <a:lnSpc>
                <a:spcPts val="2900"/>
              </a:lnSpc>
              <a:spcAft>
                <a:spcPts val="0"/>
              </a:spcAft>
            </a:pPr>
            <a:r>
              <a:rPr lang="en-US" altLang="zh-CN" sz="2000" spc="300" dirty="0" smtClean="0">
                <a:solidFill>
                  <a:srgbClr val="FF0000"/>
                </a:solidFill>
                <a:cs typeface="Courier New" panose="02070309020205020404" pitchFamily="49" charset="0"/>
              </a:rPr>
              <a:t>?&gt;</a:t>
            </a:r>
            <a:endParaRPr lang="en-US" altLang="zh-CN" sz="2000" spc="30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2682046179"/>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E8146"/>
        </a:solidFill>
        <a:effectLst/>
      </p:bgPr>
    </p:bg>
    <p:spTree>
      <p:nvGrpSpPr>
        <p:cNvPr id="1" name=""/>
        <p:cNvGrpSpPr/>
        <p:nvPr/>
      </p:nvGrpSpPr>
      <p:grpSpPr>
        <a:xfrm>
          <a:off x="0" y="0"/>
          <a:ext cx="0" cy="0"/>
          <a:chOff x="0" y="0"/>
          <a:chExt cx="0" cy="0"/>
        </a:xfrm>
      </p:grpSpPr>
      <p:grpSp>
        <p:nvGrpSpPr>
          <p:cNvPr id="24579" name="组合 10"/>
          <p:cNvGrpSpPr>
            <a:grpSpLocks/>
          </p:cNvGrpSpPr>
          <p:nvPr/>
        </p:nvGrpSpPr>
        <p:grpSpPr bwMode="auto">
          <a:xfrm flipV="1">
            <a:off x="0" y="0"/>
            <a:ext cx="12192000" cy="1327150"/>
            <a:chOff x="0" y="0"/>
            <a:chExt cx="12192000" cy="1328057"/>
          </a:xfrm>
        </p:grpSpPr>
        <p:sp>
          <p:nvSpPr>
            <p:cNvPr id="24587" name="梯形 12"/>
            <p:cNvSpPr>
              <a:spLocks noChangeArrowheads="1"/>
            </p:cNvSpPr>
            <p:nvPr/>
          </p:nvSpPr>
          <p:spPr bwMode="auto">
            <a:xfrm>
              <a:off x="2177143" y="0"/>
              <a:ext cx="7837716" cy="870857"/>
            </a:xfrm>
            <a:custGeom>
              <a:avLst/>
              <a:gdLst>
                <a:gd name="T0" fmla="*/ 0 w 1936750"/>
                <a:gd name="T1" fmla="*/ 870857 h 435016"/>
                <a:gd name="T2" fmla="*/ 1365181 w 1936750"/>
                <a:gd name="T3" fmla="*/ 82 h 435016"/>
                <a:gd name="T4" fmla="*/ 6472535 w 1936750"/>
                <a:gd name="T5" fmla="*/ 82 h 435016"/>
                <a:gd name="T6" fmla="*/ 7837716 w 1936750"/>
                <a:gd name="T7" fmla="*/ 870857 h 435016"/>
                <a:gd name="T8" fmla="*/ 0 w 1936750"/>
                <a:gd name="T9" fmla="*/ 870857 h 435016"/>
                <a:gd name="T10" fmla="*/ 0 60000 65536"/>
                <a:gd name="T11" fmla="*/ 0 60000 65536"/>
                <a:gd name="T12" fmla="*/ 0 60000 65536"/>
                <a:gd name="T13" fmla="*/ 0 60000 65536"/>
                <a:gd name="T14" fmla="*/ 0 60000 65536"/>
                <a:gd name="T15" fmla="*/ 0 w 1936750"/>
                <a:gd name="T16" fmla="*/ 0 h 435016"/>
                <a:gd name="T17" fmla="*/ 1936750 w 1936750"/>
                <a:gd name="T18" fmla="*/ 435016 h 435016"/>
              </a:gdLst>
              <a:ahLst/>
              <a:cxnLst>
                <a:cxn ang="T10">
                  <a:pos x="T0" y="T1"/>
                </a:cxn>
                <a:cxn ang="T11">
                  <a:pos x="T2" y="T3"/>
                </a:cxn>
                <a:cxn ang="T12">
                  <a:pos x="T4" y="T5"/>
                </a:cxn>
                <a:cxn ang="T13">
                  <a:pos x="T6" y="T7"/>
                </a:cxn>
                <a:cxn ang="T14">
                  <a:pos x="T8" y="T9"/>
                </a:cxn>
              </a:cxnLst>
              <a:rect l="T15" t="T16" r="T17" b="T18"/>
              <a:pathLst>
                <a:path w="1936750" h="435016">
                  <a:moveTo>
                    <a:pt x="0" y="435016"/>
                  </a:moveTo>
                  <a:cubicBezTo>
                    <a:pt x="201348" y="315424"/>
                    <a:pt x="110597" y="-4192"/>
                    <a:pt x="337345" y="41"/>
                  </a:cubicBezTo>
                  <a:lnTo>
                    <a:pt x="1599405" y="41"/>
                  </a:lnTo>
                  <a:cubicBezTo>
                    <a:pt x="1838853" y="-1017"/>
                    <a:pt x="1729052" y="305899"/>
                    <a:pt x="1936750" y="435016"/>
                  </a:cubicBezTo>
                  <a:lnTo>
                    <a:pt x="0" y="435016"/>
                  </a:ln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588" name="矩形 3"/>
            <p:cNvSpPr>
              <a:spLocks noChangeArrowheads="1"/>
            </p:cNvSpPr>
            <p:nvPr/>
          </p:nvSpPr>
          <p:spPr bwMode="auto">
            <a:xfrm>
              <a:off x="0" y="870857"/>
              <a:ext cx="12192000" cy="457200"/>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grpSp>
      <p:sp>
        <p:nvSpPr>
          <p:cNvPr id="24581" name="椭圆 7"/>
          <p:cNvSpPr>
            <a:spLocks noChangeArrowheads="1"/>
          </p:cNvSpPr>
          <p:nvPr/>
        </p:nvSpPr>
        <p:spPr bwMode="auto">
          <a:xfrm>
            <a:off x="4857750" y="2044700"/>
            <a:ext cx="2476500" cy="24765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76200">
            <a:solidFill>
              <a:schemeClr val="bg1"/>
            </a:solidFill>
            <a:bevel/>
            <a:headEnd/>
            <a:tailEnd/>
          </a:ln>
          <a:effectLst>
            <a:outerShdw blurRad="50800" dist="38100" dir="2700000" algn="tl" rotWithShape="0">
              <a:prstClr val="black">
                <a:alpha val="40000"/>
              </a:prstClr>
            </a:outer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24582" name="矩形 8"/>
          <p:cNvSpPr>
            <a:spLocks noChangeArrowheads="1"/>
          </p:cNvSpPr>
          <p:nvPr/>
        </p:nvSpPr>
        <p:spPr bwMode="auto">
          <a:xfrm>
            <a:off x="2928294" y="4854029"/>
            <a:ext cx="659667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spc="600" dirty="0" smtClean="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rPr>
              <a:t>感谢聆听，祝君进步！</a:t>
            </a:r>
            <a:endParaRPr lang="en-US" altLang="zh-CN" sz="4400" b="1" spc="600" dirty="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465" y="142524"/>
            <a:ext cx="1054340" cy="1028934"/>
          </a:xfrm>
          <a:prstGeom prst="rect">
            <a:avLst/>
          </a:prstGeom>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24581"/>
                                        </p:tgtEl>
                                        <p:attrNameLst>
                                          <p:attrName>style.visibility</p:attrName>
                                        </p:attrNameLst>
                                      </p:cBhvr>
                                      <p:to>
                                        <p:strVal val="visible"/>
                                      </p:to>
                                    </p:set>
                                    <p:anim calcmode="lin" valueType="num">
                                      <p:cBhvr>
                                        <p:cTn id="11" dur="750" fill="hold"/>
                                        <p:tgtEl>
                                          <p:spTgt spid="24581"/>
                                        </p:tgtEl>
                                        <p:attrNameLst>
                                          <p:attrName>ppt_w</p:attrName>
                                        </p:attrNameLst>
                                      </p:cBhvr>
                                      <p:tavLst>
                                        <p:tav tm="0">
                                          <p:val>
                                            <p:strVal val="4*#ppt_w"/>
                                          </p:val>
                                        </p:tav>
                                        <p:tav tm="100000">
                                          <p:val>
                                            <p:strVal val="#ppt_w"/>
                                          </p:val>
                                        </p:tav>
                                      </p:tavLst>
                                    </p:anim>
                                    <p:anim calcmode="lin" valueType="num">
                                      <p:cBhvr>
                                        <p:cTn id="12" dur="750" fill="hold"/>
                                        <p:tgtEl>
                                          <p:spTgt spid="24581"/>
                                        </p:tgtEl>
                                        <p:attrNameLst>
                                          <p:attrName>ppt_h</p:attrName>
                                        </p:attrNameLst>
                                      </p:cBhvr>
                                      <p:tavLst>
                                        <p:tav tm="0">
                                          <p:val>
                                            <p:strVal val="4*#ppt_h"/>
                                          </p:val>
                                        </p:tav>
                                        <p:tav tm="100000">
                                          <p:val>
                                            <p:strVal val="#ppt_h"/>
                                          </p:val>
                                        </p:tav>
                                      </p:tavLst>
                                    </p:anim>
                                  </p:childTnLst>
                                </p:cTn>
                              </p:par>
                            </p:childTnLst>
                          </p:cTn>
                        </p:par>
                        <p:par>
                          <p:cTn id="13" fill="hold">
                            <p:stCondLst>
                              <p:cond delay="125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4582"/>
                                        </p:tgtEl>
                                        <p:attrNameLst>
                                          <p:attrName>style.visibility</p:attrName>
                                        </p:attrNameLst>
                                      </p:cBhvr>
                                      <p:to>
                                        <p:strVal val="visible"/>
                                      </p:to>
                                    </p:set>
                                    <p:anim calcmode="lin" valueType="num">
                                      <p:cBhvr>
                                        <p:cTn id="16" dur="1000" fill="hold"/>
                                        <p:tgtEl>
                                          <p:spTgt spid="24582"/>
                                        </p:tgtEl>
                                        <p:attrNameLst>
                                          <p:attrName>ppt_x</p:attrName>
                                        </p:attrNameLst>
                                      </p:cBhvr>
                                      <p:tavLst>
                                        <p:tav tm="0">
                                          <p:val>
                                            <p:strVal val="#ppt_x"/>
                                          </p:val>
                                        </p:tav>
                                        <p:tav tm="50000">
                                          <p:val>
                                            <p:strVal val="#ppt_x+.1"/>
                                          </p:val>
                                        </p:tav>
                                        <p:tav tm="100000">
                                          <p:val>
                                            <p:strVal val="#ppt_x"/>
                                          </p:val>
                                        </p:tav>
                                      </p:tavLst>
                                    </p:anim>
                                    <p:anim calcmode="lin" valueType="num">
                                      <p:cBhvr>
                                        <p:cTn id="17" dur="1000" fill="hold"/>
                                        <p:tgtEl>
                                          <p:spTgt spid="24582"/>
                                        </p:tgtEl>
                                        <p:attrNameLst>
                                          <p:attrName>ppt_y</p:attrName>
                                        </p:attrNameLst>
                                      </p:cBhvr>
                                      <p:tavLst>
                                        <p:tav tm="0">
                                          <p:val>
                                            <p:strVal val="#ppt_y"/>
                                          </p:val>
                                        </p:tav>
                                        <p:tav tm="100000">
                                          <p:val>
                                            <p:strVal val="#ppt_y"/>
                                          </p:val>
                                        </p:tav>
                                      </p:tavLst>
                                    </p:anim>
                                    <p:anim calcmode="lin" valueType="num">
                                      <p:cBhvr>
                                        <p:cTn id="18" dur="1000" fill="hold"/>
                                        <p:tgtEl>
                                          <p:spTgt spid="24582"/>
                                        </p:tgtEl>
                                        <p:attrNameLst>
                                          <p:attrName>ppt_h</p:attrName>
                                        </p:attrNameLst>
                                      </p:cBhvr>
                                      <p:tavLst>
                                        <p:tav tm="0">
                                          <p:val>
                                            <p:strVal val="#ppt_h/10"/>
                                          </p:val>
                                        </p:tav>
                                        <p:tav tm="50000">
                                          <p:val>
                                            <p:strVal val="#ppt_h+.01"/>
                                          </p:val>
                                        </p:tav>
                                        <p:tav tm="100000">
                                          <p:val>
                                            <p:strVal val="#ppt_h"/>
                                          </p:val>
                                        </p:tav>
                                      </p:tavLst>
                                    </p:anim>
                                    <p:anim calcmode="lin" valueType="num">
                                      <p:cBhvr>
                                        <p:cTn id="19" dur="1000" fill="hold"/>
                                        <p:tgtEl>
                                          <p:spTgt spid="24582"/>
                                        </p:tgtEl>
                                        <p:attrNameLst>
                                          <p:attrName>ppt_w</p:attrName>
                                        </p:attrNameLst>
                                      </p:cBhvr>
                                      <p:tavLst>
                                        <p:tav tm="0">
                                          <p:val>
                                            <p:strVal val="#ppt_w/10"/>
                                          </p:val>
                                        </p:tav>
                                        <p:tav tm="50000">
                                          <p:val>
                                            <p:strVal val="#ppt_w+.01"/>
                                          </p:val>
                                        </p:tav>
                                        <p:tav tm="100000">
                                          <p:val>
                                            <p:strVal val="#ppt_w"/>
                                          </p:val>
                                        </p:tav>
                                      </p:tavLst>
                                    </p:anim>
                                    <p:animEffect transition="in" filter="fade">
                                      <p:cBhvr>
                                        <p:cTn id="20" dur="1000" tmFilter="0,0; .5, 1; 1, 1"/>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P spid="245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A_任意多边形 8"/>
          <p:cNvSpPr>
            <a:spLocks noChangeArrowheads="1"/>
          </p:cNvSpPr>
          <p:nvPr>
            <p:custDataLst>
              <p:tags r:id="rId1"/>
            </p:custDataLst>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27" name="PA_任意多边形 6"/>
          <p:cNvSpPr>
            <a:spLocks noChangeArrowheads="1"/>
          </p:cNvSpPr>
          <p:nvPr>
            <p:custDataLst>
              <p:tags r:id="rId2"/>
            </p:custDataLst>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8" name="PA_文本框 9"/>
          <p:cNvSpPr>
            <a:spLocks noChangeArrowheads="1"/>
          </p:cNvSpPr>
          <p:nvPr>
            <p:custDataLst>
              <p:tags r:id="rId3"/>
            </p:custDataLst>
          </p:nvPr>
        </p:nvSpPr>
        <p:spPr bwMode="auto">
          <a:xfrm>
            <a:off x="7807569" y="239042"/>
            <a:ext cx="34399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29" name="PA_图片 28"/>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0" name="PA_文本框 29"/>
          <p:cNvSpPr txBox="1"/>
          <p:nvPr>
            <p:custDataLst>
              <p:tags r:id="rId5"/>
            </p:custDataLst>
          </p:nvPr>
        </p:nvSpPr>
        <p:spPr>
          <a:xfrm>
            <a:off x="342551" y="103684"/>
            <a:ext cx="3447711" cy="461665"/>
          </a:xfrm>
          <a:prstGeom prst="rect">
            <a:avLst/>
          </a:prstGeom>
          <a:noFill/>
        </p:spPr>
        <p:txBody>
          <a:bodyPr wrap="square" rtlCol="0">
            <a:spAutoFit/>
          </a:bodyPr>
          <a:lstStyle/>
          <a:p>
            <a:r>
              <a:rPr lang="zh-CN" altLang="en-US" sz="2400" b="1" dirty="0" smtClean="0">
                <a:solidFill>
                  <a:schemeClr val="bg1"/>
                </a:solidFill>
                <a:latin typeface="黑体" panose="02010609060101010101" pitchFamily="49" charset="-122"/>
                <a:ea typeface="黑体" panose="02010609060101010101" pitchFamily="49" charset="-122"/>
              </a:rPr>
              <a:t>导语</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PA_文本框 1"/>
          <p:cNvSpPr txBox="1"/>
          <p:nvPr>
            <p:custDataLst>
              <p:tags r:id="rId6"/>
            </p:custDataLst>
          </p:nvPr>
        </p:nvSpPr>
        <p:spPr>
          <a:xfrm>
            <a:off x="590844" y="905490"/>
            <a:ext cx="5796308" cy="6001643"/>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n"/>
            </a:pPr>
            <a:r>
              <a:rPr lang="zh-CN" altLang="en-US" sz="2400" dirty="0" smtClean="0">
                <a:solidFill>
                  <a:srgbClr val="FF0000"/>
                </a:solidFill>
              </a:rPr>
              <a:t>表</a:t>
            </a:r>
            <a:r>
              <a:rPr lang="zh-CN" altLang="en-US" sz="2400" dirty="0">
                <a:solidFill>
                  <a:srgbClr val="FF0000"/>
                </a:solidFill>
              </a:rPr>
              <a:t>单是</a:t>
            </a:r>
            <a:r>
              <a:rPr lang="en-US" altLang="zh-CN" sz="2400" dirty="0">
                <a:solidFill>
                  <a:srgbClr val="7030A0"/>
                </a:solidFill>
              </a:rPr>
              <a:t>WEB</a:t>
            </a:r>
            <a:r>
              <a:rPr lang="zh-CN" altLang="en-US" sz="2400" dirty="0">
                <a:solidFill>
                  <a:srgbClr val="7030A0"/>
                </a:solidFill>
              </a:rPr>
              <a:t>系统</a:t>
            </a:r>
            <a:r>
              <a:rPr lang="zh-CN" altLang="en-US" sz="2400" dirty="0">
                <a:solidFill>
                  <a:srgbClr val="FF0000"/>
                </a:solidFill>
              </a:rPr>
              <a:t>与</a:t>
            </a:r>
            <a:r>
              <a:rPr lang="zh-CN" altLang="en-US" sz="2400" dirty="0">
                <a:solidFill>
                  <a:srgbClr val="7030A0"/>
                </a:solidFill>
              </a:rPr>
              <a:t>用户</a:t>
            </a:r>
            <a:r>
              <a:rPr lang="zh-CN" altLang="en-US" sz="2400" dirty="0">
                <a:solidFill>
                  <a:srgbClr val="FF0000"/>
                </a:solidFill>
              </a:rPr>
              <a:t>进行数据交互的唯一方法</a:t>
            </a:r>
            <a:r>
              <a:rPr lang="zh-CN" altLang="en-US" sz="2400" dirty="0"/>
              <a:t>，用户通过表单提交自己的数据，系统即通过表单获取用户数据</a:t>
            </a:r>
            <a:r>
              <a:rPr lang="zh-CN" altLang="en-US" sz="2400" dirty="0" smtClean="0"/>
              <a:t>。</a:t>
            </a:r>
            <a:endParaRPr lang="en-US" altLang="zh-CN" sz="2400" dirty="0" smtClean="0"/>
          </a:p>
          <a:p>
            <a:pPr marL="342900" indent="-342900" algn="just">
              <a:lnSpc>
                <a:spcPct val="200000"/>
              </a:lnSpc>
              <a:buFont typeface="Wingdings" panose="05000000000000000000" pitchFamily="2" charset="2"/>
              <a:buChar char="n"/>
            </a:pPr>
            <a:endParaRPr lang="en-US" altLang="zh-CN" sz="2400" dirty="0" smtClean="0"/>
          </a:p>
          <a:p>
            <a:pPr marL="342900" indent="-342900" algn="just">
              <a:lnSpc>
                <a:spcPct val="200000"/>
              </a:lnSpc>
              <a:buFont typeface="Wingdings" panose="05000000000000000000" pitchFamily="2" charset="2"/>
              <a:buChar char="n"/>
            </a:pPr>
            <a:r>
              <a:rPr lang="en-US" altLang="zh-CN" sz="2400" dirty="0">
                <a:solidFill>
                  <a:srgbClr val="FF0000"/>
                </a:solidFill>
              </a:rPr>
              <a:t>URL</a:t>
            </a:r>
            <a:r>
              <a:rPr lang="zh-CN" altLang="en-US" sz="2400" dirty="0">
                <a:solidFill>
                  <a:srgbClr val="FF0000"/>
                </a:solidFill>
              </a:rPr>
              <a:t>参数是</a:t>
            </a:r>
            <a:r>
              <a:rPr lang="en-US" altLang="zh-CN" sz="2400" dirty="0">
                <a:solidFill>
                  <a:srgbClr val="7030A0"/>
                </a:solidFill>
              </a:rPr>
              <a:t>WEB</a:t>
            </a:r>
            <a:r>
              <a:rPr lang="zh-CN" altLang="en-US" sz="2400" dirty="0">
                <a:solidFill>
                  <a:srgbClr val="7030A0"/>
                </a:solidFill>
              </a:rPr>
              <a:t>系统的不同文件之间</a:t>
            </a:r>
            <a:r>
              <a:rPr lang="zh-CN" altLang="en-US" sz="2400" dirty="0">
                <a:solidFill>
                  <a:srgbClr val="FF0000"/>
                </a:solidFill>
              </a:rPr>
              <a:t>进行数据传递的重要方法之一</a:t>
            </a:r>
            <a:r>
              <a:rPr lang="zh-CN" altLang="en-US" sz="2400" dirty="0"/>
              <a:t>，它实现了</a:t>
            </a:r>
            <a:r>
              <a:rPr lang="en-US" altLang="zh-CN" sz="2400" dirty="0"/>
              <a:t>HTTP</a:t>
            </a:r>
            <a:r>
              <a:rPr lang="zh-CN" altLang="en-US" sz="2400" dirty="0"/>
              <a:t>协议下，不同文件之间的数据共享</a:t>
            </a:r>
            <a:r>
              <a:rPr lang="zh-CN" altLang="en-US" sz="2400" dirty="0" smtClean="0"/>
              <a:t>。</a:t>
            </a:r>
            <a:endParaRPr lang="zh-CN" altLang="en-US" sz="2400" dirty="0"/>
          </a:p>
        </p:txBody>
      </p:sp>
      <p:pic>
        <p:nvPicPr>
          <p:cNvPr id="3" name="图片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19916" y="905489"/>
            <a:ext cx="4372008" cy="2297291"/>
          </a:xfrm>
          <a:prstGeom prst="rect">
            <a:avLst/>
          </a:prstGeom>
        </p:spPr>
      </p:pic>
      <p:pic>
        <p:nvPicPr>
          <p:cNvPr id="4" name="图片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77309" y="3788253"/>
            <a:ext cx="1457222" cy="1277435"/>
          </a:xfrm>
          <a:prstGeom prst="rect">
            <a:avLst/>
          </a:prstGeom>
        </p:spPr>
      </p:pic>
      <p:pic>
        <p:nvPicPr>
          <p:cNvPr id="5" name="图片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836322" y="5324256"/>
            <a:ext cx="1055602" cy="1055602"/>
          </a:xfrm>
          <a:prstGeom prst="rect">
            <a:avLst/>
          </a:prstGeom>
          <a:effectLst>
            <a:outerShdw blurRad="50800" dist="38100" dir="2700000" algn="tl" rotWithShape="0">
              <a:prstClr val="black">
                <a:alpha val="40000"/>
              </a:prstClr>
            </a:outerShdw>
          </a:effectLst>
        </p:spPr>
      </p:pic>
      <p:pic>
        <p:nvPicPr>
          <p:cNvPr id="6" name="图片 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19916" y="5292223"/>
            <a:ext cx="1087635" cy="1087635"/>
          </a:xfrm>
          <a:prstGeom prst="rect">
            <a:avLst/>
          </a:prstGeom>
          <a:effectLst>
            <a:outerShdw blurRad="50800" dist="38100" dir="2700000" algn="tl" rotWithShape="0">
              <a:prstClr val="black">
                <a:alpha val="40000"/>
              </a:prstClr>
            </a:outerShdw>
          </a:effectLst>
        </p:spPr>
      </p:pic>
      <p:cxnSp>
        <p:nvCxnSpPr>
          <p:cNvPr id="12" name="肘形连接符 11"/>
          <p:cNvCxnSpPr/>
          <p:nvPr/>
        </p:nvCxnSpPr>
        <p:spPr bwMode="auto">
          <a:xfrm rot="16200000" flipH="1">
            <a:off x="10046169" y="5061904"/>
            <a:ext cx="925214" cy="655092"/>
          </a:xfrm>
          <a:prstGeom prst="bentConnector2">
            <a:avLst/>
          </a:prstGeom>
          <a:solidFill>
            <a:schemeClr val="accent1"/>
          </a:solidFill>
          <a:ln w="28575" cap="flat" cmpd="sng" algn="ctr">
            <a:solidFill>
              <a:srgbClr val="0070C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肘形连接符 13"/>
          <p:cNvCxnSpPr>
            <a:stCxn id="6" idx="3"/>
            <a:endCxn id="4" idx="2"/>
          </p:cNvCxnSpPr>
          <p:nvPr/>
        </p:nvCxnSpPr>
        <p:spPr bwMode="auto">
          <a:xfrm flipV="1">
            <a:off x="8607551" y="5065688"/>
            <a:ext cx="1098369" cy="770353"/>
          </a:xfrm>
          <a:prstGeom prst="bentConnector2">
            <a:avLst/>
          </a:prstGeom>
          <a:solidFill>
            <a:schemeClr val="accent1"/>
          </a:solidFill>
          <a:ln w="28575" cap="flat" cmpd="sng" algn="ctr">
            <a:solidFill>
              <a:srgbClr val="0070C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7234435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5988448" y="2764000"/>
            <a:ext cx="469872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smtClean="0">
                <a:solidFill>
                  <a:srgbClr val="3F3F3F"/>
                </a:solidFill>
                <a:ea typeface="微软雅黑" panose="020B0503020204020204" pitchFamily="34" charset="-122"/>
                <a:sym typeface="Arial" panose="020B0604020202020204" pitchFamily="34" charset="0"/>
              </a:rPr>
              <a:t>获取表单控件的值</a:t>
            </a:r>
            <a:endParaRPr lang="zh-CN" altLang="en-US" sz="4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870531" y="2797821"/>
            <a:ext cx="1851498"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9.1.1</a:t>
            </a:r>
            <a:endParaRPr lang="zh-CN" altLang="en-US" sz="4800" b="1" dirty="0">
              <a:solidFill>
                <a:schemeClr val="bg1"/>
              </a:solidFill>
            </a:endParaRPr>
          </a:p>
        </p:txBody>
      </p:sp>
      <p:sp>
        <p:nvSpPr>
          <p:cNvPr id="4102" name="文本框 10"/>
          <p:cNvSpPr>
            <a:spLocks noChangeArrowheads="1"/>
          </p:cNvSpPr>
          <p:nvPr/>
        </p:nvSpPr>
        <p:spPr bwMode="auto">
          <a:xfrm>
            <a:off x="294803" y="83494"/>
            <a:ext cx="4031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a:solidFill>
                  <a:schemeClr val="bg1"/>
                </a:solidFill>
                <a:ea typeface="微软雅黑" panose="020B0503020204020204" pitchFamily="34" charset="-122"/>
                <a:sym typeface="Arial" panose="020B0604020202020204" pitchFamily="34" charset="0"/>
              </a:rPr>
              <a:t>PHP</a:t>
            </a:r>
            <a:r>
              <a:rPr lang="zh-CN" altLang="en-US" sz="2400" b="1" spc="600" dirty="0">
                <a:solidFill>
                  <a:schemeClr val="bg1"/>
                </a:solidFill>
                <a:ea typeface="微软雅黑" panose="020B0503020204020204" pitchFamily="34" charset="-122"/>
                <a:sym typeface="Arial" panose="020B0604020202020204" pitchFamily="34" charset="0"/>
              </a:rPr>
              <a:t>与</a:t>
            </a:r>
            <a:r>
              <a:rPr lang="en-US" altLang="zh-CN" sz="2400" b="1" spc="600" dirty="0">
                <a:solidFill>
                  <a:schemeClr val="bg1"/>
                </a:solidFill>
                <a:ea typeface="微软雅黑" panose="020B0503020204020204" pitchFamily="34" charset="-122"/>
                <a:sym typeface="Arial" panose="020B0604020202020204" pitchFamily="34" charset="0"/>
              </a:rPr>
              <a:t>WEB</a:t>
            </a:r>
            <a:r>
              <a:rPr lang="zh-CN" altLang="en-US" sz="2400" b="1" spc="600" dirty="0">
                <a:solidFill>
                  <a:schemeClr val="bg1"/>
                </a:solidFill>
                <a:ea typeface="微软雅黑" panose="020B0503020204020204" pitchFamily="34" charset="-122"/>
                <a:sym typeface="Arial" panose="020B0604020202020204" pitchFamily="34" charset="0"/>
              </a:rPr>
              <a:t>数据交互</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798410" y="1057488"/>
            <a:ext cx="2584450" cy="1559791"/>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1</a:t>
            </a:r>
            <a:endParaRPr lang="zh-CN" altLang="en-US" sz="2400" dirty="0">
              <a:solidFill>
                <a:schemeClr val="bg1"/>
              </a:solidFill>
            </a:endParaRPr>
          </a:p>
        </p:txBody>
      </p:sp>
    </p:spTree>
    <p:extLst>
      <p:ext uri="{BB962C8B-B14F-4D97-AF65-F5344CB8AC3E}">
        <p14:creationId xmlns:p14="http://schemas.microsoft.com/office/powerpoint/2010/main" val="27716086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矩形 33"/>
          <p:cNvSpPr>
            <a:spLocks noChangeArrowheads="1"/>
          </p:cNvSpPr>
          <p:nvPr/>
        </p:nvSpPr>
        <p:spPr bwMode="auto">
          <a:xfrm>
            <a:off x="367690" y="905490"/>
            <a:ext cx="5625147"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400" dirty="0">
                <a:latin typeface="宋体" panose="02010600030101010101" pitchFamily="2" charset="-122"/>
              </a:rPr>
              <a:t>表单是指</a:t>
            </a:r>
            <a:r>
              <a:rPr lang="en-US" altLang="zh-CN" sz="2400" dirty="0">
                <a:latin typeface="宋体" panose="02010600030101010101" pitchFamily="2" charset="-122"/>
              </a:rPr>
              <a:t>HTML</a:t>
            </a:r>
            <a:r>
              <a:rPr lang="zh-CN" altLang="en-US" sz="2400" dirty="0">
                <a:latin typeface="宋体" panose="02010600030101010101" pitchFamily="2" charset="-122"/>
              </a:rPr>
              <a:t>语言中，</a:t>
            </a:r>
            <a:r>
              <a:rPr lang="en-US" altLang="zh-CN" sz="2400" dirty="0">
                <a:latin typeface="宋体" panose="02010600030101010101" pitchFamily="2" charset="-122"/>
              </a:rPr>
              <a:t>&lt;form&gt;&lt;/form&gt;</a:t>
            </a:r>
            <a:r>
              <a:rPr lang="zh-CN" altLang="en-US" sz="2400" dirty="0">
                <a:latin typeface="宋体" panose="02010600030101010101" pitchFamily="2" charset="-122"/>
              </a:rPr>
              <a:t>标签以及相关的一系列用于数据交互的控件，如文本框、按钮、</a:t>
            </a:r>
            <a:r>
              <a:rPr lang="zh-CN" altLang="en-US" sz="2400" dirty="0" smtClean="0">
                <a:latin typeface="宋体" panose="02010600030101010101" pitchFamily="2" charset="-122"/>
              </a:rPr>
              <a:t>列表框、单选框等等。</a:t>
            </a:r>
            <a:endParaRPr lang="en-US" altLang="zh-CN" sz="2400" dirty="0" smtClean="0">
              <a:latin typeface="宋体" panose="02010600030101010101" pitchFamily="2" charset="-122"/>
            </a:endParaRPr>
          </a:p>
          <a:p>
            <a:pPr algn="just" eaLnBrk="1" hangingPunct="1">
              <a:lnSpc>
                <a:spcPct val="150000"/>
              </a:lnSpc>
            </a:pPr>
            <a:r>
              <a:rPr lang="en-US" altLang="zh-CN" sz="2400" dirty="0" smtClean="0">
                <a:latin typeface="宋体" panose="02010600030101010101" pitchFamily="2" charset="-122"/>
              </a:rPr>
              <a:t>WEB</a:t>
            </a:r>
            <a:r>
              <a:rPr lang="zh-CN" altLang="en-US" sz="2400" dirty="0">
                <a:latin typeface="宋体" panose="02010600030101010101" pitchFamily="2" charset="-122"/>
              </a:rPr>
              <a:t>系统的用户通过这些控件，得以将自己的数据提交到服务器端，交给</a:t>
            </a:r>
            <a:r>
              <a:rPr lang="en-US" altLang="zh-CN" sz="2400" dirty="0">
                <a:latin typeface="宋体" panose="02010600030101010101" pitchFamily="2" charset="-122"/>
              </a:rPr>
              <a:t>PHP</a:t>
            </a:r>
            <a:r>
              <a:rPr lang="zh-CN" altLang="en-US" sz="2400" dirty="0">
                <a:latin typeface="宋体" panose="02010600030101010101" pitchFamily="2" charset="-122"/>
              </a:rPr>
              <a:t>程序进行处理，</a:t>
            </a:r>
            <a:r>
              <a:rPr lang="en-US" altLang="zh-CN" sz="2400" dirty="0">
                <a:latin typeface="宋体" panose="02010600030101010101" pitchFamily="2" charset="-122"/>
              </a:rPr>
              <a:t>PHP</a:t>
            </a:r>
            <a:r>
              <a:rPr lang="zh-CN" altLang="en-US" sz="2400" dirty="0">
                <a:latin typeface="宋体" panose="02010600030101010101" pitchFamily="2" charset="-122"/>
              </a:rPr>
              <a:t>程序即通过获取这些控件的值，得到用户的数据，将处理的结果返回到客户端的浏览器。这一过程，形成了</a:t>
            </a:r>
            <a:r>
              <a:rPr lang="en-US" altLang="zh-CN" sz="2400" dirty="0">
                <a:latin typeface="宋体" panose="02010600030101010101" pitchFamily="2" charset="-122"/>
              </a:rPr>
              <a:t>B-S</a:t>
            </a:r>
            <a:r>
              <a:rPr lang="zh-CN" altLang="en-US" sz="2400" dirty="0">
                <a:latin typeface="宋体" panose="02010600030101010101" pitchFamily="2" charset="-122"/>
              </a:rPr>
              <a:t>之间的数据交互。</a:t>
            </a: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9.1.1</a:t>
            </a:r>
            <a:r>
              <a:rPr lang="zh-CN" altLang="en-US" sz="2400" b="1" dirty="0" smtClean="0">
                <a:solidFill>
                  <a:schemeClr val="bg1"/>
                </a:solidFill>
                <a:latin typeface="黑体" panose="02010609060101010101" pitchFamily="49" charset="-122"/>
                <a:ea typeface="黑体" panose="02010609060101010101" pitchFamily="49" charset="-122"/>
              </a:rPr>
              <a:t>、获取表单控件的值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bwMode="auto">
          <a:xfrm>
            <a:off x="7447254" y="1330036"/>
            <a:ext cx="3691801" cy="581891"/>
          </a:xfrm>
          <a:prstGeom prst="rect">
            <a:avLst/>
          </a:prstGeom>
          <a:no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bg1">
                    <a:lumMod val="65000"/>
                  </a:schemeClr>
                </a:solidFill>
                <a:effectLst/>
                <a:latin typeface="黑体" panose="02010609060101010101" pitchFamily="49" charset="-122"/>
                <a:ea typeface="黑体" panose="02010609060101010101" pitchFamily="49" charset="-122"/>
              </a:rPr>
              <a:t>文本框</a:t>
            </a:r>
          </a:p>
        </p:txBody>
      </p:sp>
      <p:sp>
        <p:nvSpPr>
          <p:cNvPr id="9" name="矩形 8"/>
          <p:cNvSpPr/>
          <p:nvPr/>
        </p:nvSpPr>
        <p:spPr bwMode="auto">
          <a:xfrm>
            <a:off x="7447254" y="2248864"/>
            <a:ext cx="3691801" cy="581891"/>
          </a:xfrm>
          <a:prstGeom prst="rect">
            <a:avLst/>
          </a:prstGeom>
          <a:no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en-US" sz="2000" dirty="0" smtClean="0">
                <a:solidFill>
                  <a:schemeClr val="bg1">
                    <a:lumMod val="65000"/>
                  </a:schemeClr>
                </a:solidFill>
                <a:latin typeface="黑体" panose="02010609060101010101" pitchFamily="49" charset="-122"/>
                <a:ea typeface="黑体" panose="02010609060101010101" pitchFamily="49" charset="-122"/>
                <a:sym typeface="Wingdings" panose="05000000000000000000" pitchFamily="2" charset="2"/>
              </a:rPr>
              <a:t></a:t>
            </a:r>
            <a:endParaRPr lang="zh-CN" altLang="en-US" sz="2000" dirty="0">
              <a:solidFill>
                <a:schemeClr val="bg1">
                  <a:lumMod val="65000"/>
                </a:schemeClr>
              </a:solidFill>
              <a:latin typeface="黑体" panose="02010609060101010101" pitchFamily="49" charset="-122"/>
              <a:ea typeface="黑体" panose="02010609060101010101" pitchFamily="49" charset="-122"/>
            </a:endParaRPr>
          </a:p>
        </p:txBody>
      </p:sp>
      <p:sp>
        <p:nvSpPr>
          <p:cNvPr id="3" name="椭圆 2"/>
          <p:cNvSpPr/>
          <p:nvPr/>
        </p:nvSpPr>
        <p:spPr bwMode="auto">
          <a:xfrm>
            <a:off x="7474964" y="3380510"/>
            <a:ext cx="432000" cy="432000"/>
          </a:xfrm>
          <a:prstGeom prst="ellipse">
            <a:avLst/>
          </a:prstGeom>
          <a:no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1" name="椭圆 10"/>
          <p:cNvSpPr/>
          <p:nvPr/>
        </p:nvSpPr>
        <p:spPr bwMode="auto">
          <a:xfrm>
            <a:off x="7599708" y="3505254"/>
            <a:ext cx="180000" cy="180000"/>
          </a:xfrm>
          <a:prstGeom prst="ellipse">
            <a:avLst/>
          </a:prstGeom>
          <a:solidFill>
            <a:schemeClr val="tx2">
              <a:lumMod val="60000"/>
              <a:lumOff val="40000"/>
            </a:schemeClr>
          </a:solid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4" name="文本框 3"/>
          <p:cNvSpPr txBox="1"/>
          <p:nvPr/>
        </p:nvSpPr>
        <p:spPr>
          <a:xfrm>
            <a:off x="8084617" y="3352800"/>
            <a:ext cx="1107996" cy="461665"/>
          </a:xfrm>
          <a:prstGeom prst="rect">
            <a:avLst/>
          </a:prstGeom>
          <a:noFill/>
        </p:spPr>
        <p:txBody>
          <a:bodyPr wrap="none" rtlCol="0">
            <a:spAutoFit/>
          </a:bodyPr>
          <a:lstStyle/>
          <a:p>
            <a:r>
              <a:rPr lang="zh-CN" altLang="en-US" sz="2400" dirty="0" smtClean="0"/>
              <a:t>单选框</a:t>
            </a:r>
            <a:endParaRPr lang="zh-CN" altLang="en-US" sz="2400" dirty="0"/>
          </a:p>
        </p:txBody>
      </p:sp>
      <p:sp>
        <p:nvSpPr>
          <p:cNvPr id="6" name="文本框 5"/>
          <p:cNvSpPr txBox="1"/>
          <p:nvPr/>
        </p:nvSpPr>
        <p:spPr>
          <a:xfrm>
            <a:off x="7404782" y="4029755"/>
            <a:ext cx="2095607" cy="707886"/>
          </a:xfrm>
          <a:prstGeom prst="rect">
            <a:avLst/>
          </a:prstGeom>
          <a:noFill/>
        </p:spPr>
        <p:txBody>
          <a:bodyPr wrap="square" rtlCol="0" anchor="b">
            <a:spAutoFit/>
          </a:bodyPr>
          <a:lstStyle/>
          <a:p>
            <a:r>
              <a:rPr lang="zh-CN" altLang="en-US" sz="4000" dirty="0" smtClean="0">
                <a:solidFill>
                  <a:schemeClr val="tx2">
                    <a:lumMod val="60000"/>
                    <a:lumOff val="40000"/>
                  </a:schemeClr>
                </a:solidFill>
                <a:sym typeface="Wingdings 2" panose="05020102010507070707" pitchFamily="18" charset="2"/>
              </a:rPr>
              <a:t>  </a:t>
            </a:r>
            <a:r>
              <a:rPr lang="zh-CN" altLang="en-US" sz="2400" dirty="0" smtClean="0">
                <a:sym typeface="Wingdings 2" panose="05020102010507070707" pitchFamily="18" charset="2"/>
              </a:rPr>
              <a:t>复选框</a:t>
            </a:r>
            <a:endParaRPr lang="zh-CN" altLang="en-US" sz="2400" dirty="0"/>
          </a:p>
        </p:txBody>
      </p:sp>
    </p:spTree>
    <p:extLst>
      <p:ext uri="{BB962C8B-B14F-4D97-AF65-F5344CB8AC3E}">
        <p14:creationId xmlns:p14="http://schemas.microsoft.com/office/powerpoint/2010/main" val="385012031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矩形 33"/>
          <p:cNvSpPr>
            <a:spLocks noChangeArrowheads="1"/>
          </p:cNvSpPr>
          <p:nvPr/>
        </p:nvSpPr>
        <p:spPr bwMode="auto">
          <a:xfrm>
            <a:off x="367690" y="905490"/>
            <a:ext cx="1152423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400" dirty="0">
                <a:latin typeface="宋体" panose="02010600030101010101" pitchFamily="2" charset="-122"/>
              </a:rPr>
              <a:t>PHP</a:t>
            </a:r>
            <a:r>
              <a:rPr lang="zh-CN" altLang="en-US" sz="2400" dirty="0">
                <a:latin typeface="宋体" panose="02010600030101010101" pitchFamily="2" charset="-122"/>
              </a:rPr>
              <a:t>获取表单中各种控件的值时</a:t>
            </a:r>
            <a:r>
              <a:rPr lang="zh-CN" altLang="en-US" sz="2400" dirty="0" smtClean="0">
                <a:latin typeface="宋体" panose="02010600030101010101" pitchFamily="2" charset="-122"/>
              </a:rPr>
              <a:t>，通过</a:t>
            </a:r>
            <a:r>
              <a:rPr lang="zh-CN" altLang="en-US" sz="2400" dirty="0">
                <a:latin typeface="宋体" panose="02010600030101010101" pitchFamily="2" charset="-122"/>
              </a:rPr>
              <a:t>这些控件的</a:t>
            </a:r>
            <a:r>
              <a:rPr lang="en-US" altLang="zh-CN" sz="2400" dirty="0">
                <a:solidFill>
                  <a:srgbClr val="FF0000"/>
                </a:solidFill>
                <a:latin typeface="宋体" panose="02010600030101010101" pitchFamily="2" charset="-122"/>
              </a:rPr>
              <a:t>name</a:t>
            </a:r>
            <a:r>
              <a:rPr lang="zh-CN" altLang="en-US" sz="2400" dirty="0" smtClean="0">
                <a:solidFill>
                  <a:srgbClr val="FF0000"/>
                </a:solidFill>
                <a:latin typeface="宋体" panose="02010600030101010101" pitchFamily="2" charset="-122"/>
              </a:rPr>
              <a:t>属性</a:t>
            </a:r>
            <a:r>
              <a:rPr lang="zh-CN" altLang="en-US" sz="2400" dirty="0" smtClean="0">
                <a:latin typeface="宋体" panose="02010600030101010101" pitchFamily="2" charset="-122"/>
              </a:rPr>
              <a:t>指定要操作的控件</a:t>
            </a:r>
            <a:r>
              <a:rPr lang="zh-CN" altLang="en-US" sz="2400" dirty="0" smtClean="0">
                <a:solidFill>
                  <a:srgbClr val="FF0000"/>
                </a:solidFill>
                <a:latin typeface="宋体" panose="02010600030101010101" pitchFamily="2" charset="-122"/>
              </a:rPr>
              <a:t>名称，</a:t>
            </a:r>
            <a:r>
              <a:rPr lang="zh-CN" altLang="en-US" sz="2400" dirty="0" smtClean="0">
                <a:latin typeface="宋体" panose="02010600030101010101" pitchFamily="2" charset="-122"/>
              </a:rPr>
              <a:t>通过控件的</a:t>
            </a:r>
            <a:r>
              <a:rPr lang="en-US" altLang="zh-CN" sz="2400" dirty="0" smtClean="0">
                <a:solidFill>
                  <a:srgbClr val="FF0000"/>
                </a:solidFill>
                <a:latin typeface="宋体" panose="02010600030101010101" pitchFamily="2" charset="-122"/>
              </a:rPr>
              <a:t>value</a:t>
            </a:r>
            <a:r>
              <a:rPr lang="zh-CN" altLang="en-US" sz="2400" dirty="0" smtClean="0">
                <a:solidFill>
                  <a:srgbClr val="FF0000"/>
                </a:solidFill>
                <a:latin typeface="宋体" panose="02010600030101010101" pitchFamily="2" charset="-122"/>
              </a:rPr>
              <a:t>属性</a:t>
            </a:r>
            <a:r>
              <a:rPr lang="zh-CN" altLang="en-US" sz="2400" dirty="0" smtClean="0">
                <a:latin typeface="宋体" panose="02010600030101010101" pitchFamily="2" charset="-122"/>
              </a:rPr>
              <a:t>获得控件的</a:t>
            </a:r>
            <a:r>
              <a:rPr lang="zh-CN" altLang="en-US" sz="2400" dirty="0" smtClean="0">
                <a:solidFill>
                  <a:srgbClr val="FF0000"/>
                </a:solidFill>
                <a:latin typeface="宋体" panose="02010600030101010101" pitchFamily="2" charset="-122"/>
              </a:rPr>
              <a:t>值。</a:t>
            </a:r>
            <a:r>
              <a:rPr lang="zh-CN" altLang="en-US" sz="2400" dirty="0" smtClean="0">
                <a:latin typeface="宋体" panose="02010600030101010101" pitchFamily="2" charset="-122"/>
              </a:rPr>
              <a:t>但</a:t>
            </a:r>
            <a:r>
              <a:rPr lang="zh-CN" altLang="en-US" sz="2400" dirty="0">
                <a:latin typeface="宋体" panose="02010600030101010101" pitchFamily="2" charset="-122"/>
              </a:rPr>
              <a:t>对不同类型的控件，在获取其值时，具体方法有所不同</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algn="just" eaLnBrk="1" hangingPunct="1">
              <a:lnSpc>
                <a:spcPct val="150000"/>
              </a:lnSpc>
            </a:pPr>
            <a:r>
              <a:rPr lang="zh-CN" altLang="en-US" sz="2400" dirty="0">
                <a:latin typeface="宋体" panose="02010600030101010101" pitchFamily="2" charset="-122"/>
              </a:rPr>
              <a:t>表单数据的提交方式有</a:t>
            </a:r>
            <a:r>
              <a:rPr lang="en-US" altLang="zh-CN" sz="2400" dirty="0">
                <a:solidFill>
                  <a:srgbClr val="FF0000"/>
                </a:solidFill>
                <a:latin typeface="Verdana" panose="020B0604030504040204" pitchFamily="34" charset="0"/>
                <a:ea typeface="Verdana" panose="020B0604030504040204" pitchFamily="34" charset="0"/>
                <a:cs typeface="Verdana" panose="020B0604030504040204" pitchFamily="34" charset="0"/>
              </a:rPr>
              <a:t>post</a:t>
            </a:r>
            <a:r>
              <a:rPr lang="zh-CN" altLang="en-US" sz="2400" dirty="0">
                <a:latin typeface="宋体" panose="02010600030101010101" pitchFamily="2" charset="-122"/>
              </a:rPr>
              <a:t>与</a:t>
            </a:r>
            <a:r>
              <a:rPr lang="en-US" altLang="zh-CN" sz="2400" dirty="0">
                <a:solidFill>
                  <a:srgbClr val="FF0000"/>
                </a:solidFill>
                <a:latin typeface="Verdana" panose="020B0604030504040204" pitchFamily="34" charset="0"/>
                <a:ea typeface="Verdana" panose="020B0604030504040204" pitchFamily="34" charset="0"/>
                <a:cs typeface="Verdana" panose="020B0604030504040204" pitchFamily="34" charset="0"/>
              </a:rPr>
              <a:t>get</a:t>
            </a:r>
            <a:r>
              <a:rPr lang="zh-CN" altLang="en-US" sz="2400" dirty="0">
                <a:latin typeface="宋体" panose="02010600030101010101" pitchFamily="2" charset="-122"/>
              </a:rPr>
              <a:t>两种，默认采用</a:t>
            </a:r>
            <a:r>
              <a:rPr lang="en-US" altLang="zh-CN" sz="2400" dirty="0">
                <a:latin typeface="宋体" panose="02010600030101010101" pitchFamily="2" charset="-122"/>
              </a:rPr>
              <a:t>post</a:t>
            </a:r>
            <a:r>
              <a:rPr lang="zh-CN" altLang="en-US" sz="2400" dirty="0">
                <a:latin typeface="宋体" panose="02010600030101010101" pitchFamily="2" charset="-122"/>
              </a:rPr>
              <a:t>。本书所有关于表单数据处理，都按</a:t>
            </a:r>
            <a:r>
              <a:rPr lang="en-US" altLang="zh-CN" sz="2400" dirty="0">
                <a:latin typeface="宋体" panose="02010600030101010101" pitchFamily="2" charset="-122"/>
              </a:rPr>
              <a:t>post</a:t>
            </a:r>
            <a:r>
              <a:rPr lang="zh-CN" altLang="en-US" sz="2400" dirty="0">
                <a:latin typeface="宋体" panose="02010600030101010101" pitchFamily="2" charset="-122"/>
              </a:rPr>
              <a:t>方式处理。</a:t>
            </a:r>
          </a:p>
          <a:p>
            <a:pPr marL="342900" indent="-342900" algn="just" eaLnBrk="1" hangingPunct="1">
              <a:lnSpc>
                <a:spcPct val="150000"/>
              </a:lnSpc>
              <a:buFont typeface="Wingdings" panose="05000000000000000000" pitchFamily="2" charset="2"/>
              <a:buChar char="n"/>
            </a:pPr>
            <a:r>
              <a:rPr lang="en-US" altLang="zh-CN" sz="2400" dirty="0">
                <a:solidFill>
                  <a:srgbClr val="FF0000"/>
                </a:solidFill>
                <a:latin typeface="宋体" panose="02010600030101010101" pitchFamily="2" charset="-122"/>
              </a:rPr>
              <a:t>post</a:t>
            </a:r>
            <a:r>
              <a:rPr lang="zh-CN" altLang="en-US" sz="2400" dirty="0">
                <a:solidFill>
                  <a:srgbClr val="FF0000"/>
                </a:solidFill>
                <a:latin typeface="宋体" panose="02010600030101010101" pitchFamily="2" charset="-122"/>
              </a:rPr>
              <a:t>方式提交表单数据时，表单的数据不会显示在浏览器的地址栏中。</a:t>
            </a:r>
            <a:endParaRPr lang="en-US" altLang="zh-CN" sz="2400" dirty="0">
              <a:solidFill>
                <a:srgbClr val="FF0000"/>
              </a:solidFill>
              <a:latin typeface="宋体" panose="02010600030101010101" pitchFamily="2" charset="-122"/>
            </a:endParaRPr>
          </a:p>
          <a:p>
            <a:pPr marL="342900" indent="-342900" algn="just" eaLnBrk="1" hangingPunct="1">
              <a:lnSpc>
                <a:spcPct val="150000"/>
              </a:lnSpc>
              <a:buFont typeface="Wingdings" panose="05000000000000000000" pitchFamily="2" charset="2"/>
              <a:buChar char="n"/>
            </a:pPr>
            <a:r>
              <a:rPr lang="zh-CN" altLang="en-US" sz="2400" dirty="0">
                <a:solidFill>
                  <a:srgbClr val="FF0000"/>
                </a:solidFill>
                <a:latin typeface="宋体" panose="02010600030101010101" pitchFamily="2" charset="-122"/>
              </a:rPr>
              <a:t>使用</a:t>
            </a:r>
            <a:r>
              <a:rPr lang="en-US" altLang="zh-CN" sz="2400" dirty="0">
                <a:solidFill>
                  <a:srgbClr val="FF0000"/>
                </a:solidFill>
                <a:latin typeface="宋体" panose="02010600030101010101" pitchFamily="2" charset="-122"/>
              </a:rPr>
              <a:t>get</a:t>
            </a:r>
            <a:r>
              <a:rPr lang="zh-CN" altLang="en-US" sz="2400" dirty="0">
                <a:solidFill>
                  <a:srgbClr val="FF0000"/>
                </a:solidFill>
                <a:latin typeface="宋体" panose="02010600030101010101" pitchFamily="2" charset="-122"/>
              </a:rPr>
              <a:t>方式提交表单数据时，表单数据的内容会明文显示在浏览器的地址栏中</a:t>
            </a:r>
            <a:r>
              <a:rPr lang="en-US" altLang="zh-CN" sz="2400" dirty="0">
                <a:solidFill>
                  <a:srgbClr val="FF0000"/>
                </a:solidFill>
                <a:latin typeface="宋体" panose="02010600030101010101" pitchFamily="2" charset="-122"/>
              </a:rPr>
              <a:t>;</a:t>
            </a:r>
          </a:p>
          <a:p>
            <a:pPr marL="342900" indent="-342900" algn="just" eaLnBrk="1" hangingPunct="1">
              <a:lnSpc>
                <a:spcPct val="150000"/>
              </a:lnSpc>
              <a:buFont typeface="Wingdings" panose="05000000000000000000" pitchFamily="2" charset="2"/>
              <a:buChar char="n"/>
            </a:pPr>
            <a:r>
              <a:rPr lang="zh-CN" altLang="en-US" sz="2400" dirty="0">
                <a:solidFill>
                  <a:srgbClr val="FF0000"/>
                </a:solidFill>
                <a:latin typeface="宋体" panose="02010600030101010101" pitchFamily="2" charset="-122"/>
              </a:rPr>
              <a:t>使用</a:t>
            </a:r>
            <a:r>
              <a:rPr lang="en-US" altLang="zh-CN" sz="2400" dirty="0">
                <a:solidFill>
                  <a:srgbClr val="FF0000"/>
                </a:solidFill>
                <a:latin typeface="宋体" panose="02010600030101010101" pitchFamily="2" charset="-122"/>
              </a:rPr>
              <a:t>get</a:t>
            </a:r>
            <a:r>
              <a:rPr lang="zh-CN" altLang="en-US" sz="2400" dirty="0">
                <a:solidFill>
                  <a:srgbClr val="FF0000"/>
                </a:solidFill>
                <a:latin typeface="宋体" panose="02010600030101010101" pitchFamily="2" charset="-122"/>
              </a:rPr>
              <a:t>方式提交的数据，存在长度限制， </a:t>
            </a:r>
            <a:r>
              <a:rPr lang="en-US" altLang="zh-CN" sz="2400" dirty="0">
                <a:solidFill>
                  <a:srgbClr val="FF0000"/>
                </a:solidFill>
                <a:latin typeface="宋体" panose="02010600030101010101" pitchFamily="2" charset="-122"/>
              </a:rPr>
              <a:t>post</a:t>
            </a:r>
            <a:r>
              <a:rPr lang="zh-CN" altLang="en-US" sz="2400" dirty="0">
                <a:solidFill>
                  <a:srgbClr val="FF0000"/>
                </a:solidFill>
                <a:latin typeface="宋体" panose="02010600030101010101" pitchFamily="2" charset="-122"/>
              </a:rPr>
              <a:t>方式则没有限制</a:t>
            </a:r>
            <a:r>
              <a:rPr lang="zh-CN" altLang="en-US" sz="2400" dirty="0" smtClean="0">
                <a:solidFill>
                  <a:srgbClr val="FF0000"/>
                </a:solidFill>
                <a:latin typeface="宋体" panose="02010600030101010101" pitchFamily="2" charset="-122"/>
              </a:rPr>
              <a:t>。</a:t>
            </a:r>
            <a:endParaRPr lang="zh-CN" altLang="en-US" sz="2400" dirty="0">
              <a:solidFill>
                <a:srgbClr val="FF0000"/>
              </a:solidFill>
              <a:latin typeface="宋体" panose="02010600030101010101" pitchFamily="2" charset="-122"/>
            </a:endParaRP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9.1.1</a:t>
            </a:r>
            <a:r>
              <a:rPr lang="zh-CN" altLang="en-US" sz="2400" b="1" dirty="0" smtClean="0">
                <a:solidFill>
                  <a:schemeClr val="bg1"/>
                </a:solidFill>
                <a:latin typeface="黑体" panose="02010609060101010101" pitchFamily="49" charset="-122"/>
                <a:ea typeface="黑体" panose="02010609060101010101" pitchFamily="49" charset="-122"/>
              </a:rPr>
              <a:t>、获取表单控件的值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0302433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矩形 33"/>
          <p:cNvSpPr>
            <a:spLocks noChangeArrowheads="1"/>
          </p:cNvSpPr>
          <p:nvPr/>
        </p:nvSpPr>
        <p:spPr bwMode="auto">
          <a:xfrm>
            <a:off x="408634" y="1618440"/>
            <a:ext cx="660631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400" dirty="0">
                <a:latin typeface="宋体" panose="02010600030101010101" pitchFamily="2" charset="-122"/>
              </a:rPr>
              <a:t>文本框类的控件包括文本框、密码框与文本区域</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342900" indent="-342900" algn="just" eaLnBrk="1" hangingPunct="1">
              <a:lnSpc>
                <a:spcPct val="150000"/>
              </a:lnSpc>
              <a:buFont typeface="Arial" panose="020B0604020202020204" pitchFamily="34" charset="0"/>
              <a:buChar char="•"/>
            </a:pPr>
            <a:r>
              <a:rPr lang="en-US" altLang="zh-CN" sz="2400" dirty="0" smtClean="0">
                <a:solidFill>
                  <a:srgbClr val="FF0000"/>
                </a:solidFill>
                <a:latin typeface="宋体" panose="02010600030101010101" pitchFamily="2" charset="-122"/>
              </a:rPr>
              <a:t>&lt;</a:t>
            </a:r>
            <a:r>
              <a:rPr lang="en-US" altLang="zh-CN" sz="2400" dirty="0">
                <a:solidFill>
                  <a:srgbClr val="FF0000"/>
                </a:solidFill>
                <a:latin typeface="宋体" panose="02010600030101010101" pitchFamily="2" charset="-122"/>
              </a:rPr>
              <a:t>input type="text" name="</a:t>
            </a:r>
            <a:r>
              <a:rPr lang="en-US" altLang="zh-CN" sz="2400" dirty="0" err="1">
                <a:solidFill>
                  <a:srgbClr val="FF0000"/>
                </a:solidFill>
                <a:latin typeface="宋体" panose="02010600030101010101" pitchFamily="2" charset="-122"/>
              </a:rPr>
              <a:t>u_id</a:t>
            </a:r>
            <a:r>
              <a:rPr lang="en-US" altLang="zh-CN" sz="2400" dirty="0">
                <a:solidFill>
                  <a:srgbClr val="FF0000"/>
                </a:solidFill>
                <a:latin typeface="宋体" panose="02010600030101010101" pitchFamily="2" charset="-122"/>
              </a:rPr>
              <a:t>" </a:t>
            </a:r>
            <a:r>
              <a:rPr lang="en-US" altLang="zh-CN" sz="2400" dirty="0" smtClean="0">
                <a:solidFill>
                  <a:srgbClr val="FF0000"/>
                </a:solidFill>
                <a:latin typeface="宋体" panose="02010600030101010101" pitchFamily="2" charset="-122"/>
              </a:rPr>
              <a:t>/&gt;</a:t>
            </a:r>
            <a:endParaRPr lang="en-US" altLang="zh-CN" sz="2400" dirty="0">
              <a:solidFill>
                <a:srgbClr val="FF0000"/>
              </a:solidFill>
              <a:latin typeface="宋体" panose="02010600030101010101" pitchFamily="2" charset="-122"/>
            </a:endParaRPr>
          </a:p>
          <a:p>
            <a:pPr marL="342900" indent="-342900" algn="just" eaLnBrk="1" hangingPunct="1">
              <a:lnSpc>
                <a:spcPct val="150000"/>
              </a:lnSpc>
              <a:buFont typeface="Arial" panose="020B0604020202020204" pitchFamily="34" charset="0"/>
              <a:buChar char="•"/>
            </a:pPr>
            <a:r>
              <a:rPr lang="en-US" altLang="zh-CN" sz="2400" dirty="0">
                <a:solidFill>
                  <a:srgbClr val="FF0000"/>
                </a:solidFill>
                <a:latin typeface="宋体" panose="02010600030101010101" pitchFamily="2" charset="-122"/>
              </a:rPr>
              <a:t>&lt;input type="password" name="</a:t>
            </a:r>
            <a:r>
              <a:rPr lang="en-US" altLang="zh-CN" sz="2400" dirty="0" err="1">
                <a:solidFill>
                  <a:srgbClr val="FF0000"/>
                </a:solidFill>
                <a:latin typeface="宋体" panose="02010600030101010101" pitchFamily="2" charset="-122"/>
              </a:rPr>
              <a:t>u_pass</a:t>
            </a:r>
            <a:r>
              <a:rPr lang="en-US" altLang="zh-CN" sz="2400" dirty="0">
                <a:solidFill>
                  <a:srgbClr val="FF0000"/>
                </a:solidFill>
                <a:latin typeface="宋体" panose="02010600030101010101" pitchFamily="2" charset="-122"/>
              </a:rPr>
              <a:t>" </a:t>
            </a:r>
            <a:r>
              <a:rPr lang="en-US" altLang="zh-CN" sz="2400" dirty="0" smtClean="0">
                <a:solidFill>
                  <a:srgbClr val="FF0000"/>
                </a:solidFill>
                <a:latin typeface="宋体" panose="02010600030101010101" pitchFamily="2" charset="-122"/>
              </a:rPr>
              <a:t>/&gt;</a:t>
            </a:r>
            <a:endParaRPr lang="en-US" altLang="zh-CN" sz="2400" dirty="0">
              <a:solidFill>
                <a:srgbClr val="FF0000"/>
              </a:solidFill>
              <a:latin typeface="宋体" panose="02010600030101010101" pitchFamily="2" charset="-122"/>
            </a:endParaRPr>
          </a:p>
          <a:p>
            <a:pPr marL="342900" indent="-342900" algn="just" eaLnBrk="1" hangingPunct="1">
              <a:lnSpc>
                <a:spcPct val="150000"/>
              </a:lnSpc>
              <a:buFont typeface="Arial" panose="020B0604020202020204" pitchFamily="34" charset="0"/>
              <a:buChar char="•"/>
            </a:pPr>
            <a:r>
              <a:rPr lang="en-US" altLang="zh-CN" sz="2400" dirty="0">
                <a:solidFill>
                  <a:srgbClr val="FF0000"/>
                </a:solidFill>
                <a:latin typeface="宋体" panose="02010600030101010101" pitchFamily="2" charset="-122"/>
              </a:rPr>
              <a:t>&lt;</a:t>
            </a:r>
            <a:r>
              <a:rPr lang="en-US" altLang="zh-CN" sz="2400" dirty="0" err="1">
                <a:solidFill>
                  <a:srgbClr val="FF0000"/>
                </a:solidFill>
                <a:latin typeface="宋体" panose="02010600030101010101" pitchFamily="2" charset="-122"/>
              </a:rPr>
              <a:t>textarea</a:t>
            </a:r>
            <a:r>
              <a:rPr lang="en-US" altLang="zh-CN" sz="2400" dirty="0">
                <a:solidFill>
                  <a:srgbClr val="FF0000"/>
                </a:solidFill>
                <a:latin typeface="宋体" panose="02010600030101010101" pitchFamily="2" charset="-122"/>
              </a:rPr>
              <a:t> name="</a:t>
            </a:r>
            <a:r>
              <a:rPr lang="en-US" altLang="zh-CN" sz="2400" dirty="0" err="1">
                <a:solidFill>
                  <a:srgbClr val="FF0000"/>
                </a:solidFill>
                <a:latin typeface="宋体" panose="02010600030101010101" pitchFamily="2" charset="-122"/>
              </a:rPr>
              <a:t>u_about</a:t>
            </a:r>
            <a:r>
              <a:rPr lang="en-US" altLang="zh-CN" sz="2400" dirty="0">
                <a:solidFill>
                  <a:srgbClr val="FF0000"/>
                </a:solidFill>
                <a:latin typeface="宋体" panose="02010600030101010101" pitchFamily="2" charset="-122"/>
              </a:rPr>
              <a:t>" </a:t>
            </a:r>
            <a:r>
              <a:rPr lang="en-US" altLang="zh-CN" sz="2400" dirty="0" smtClean="0">
                <a:solidFill>
                  <a:srgbClr val="FF0000"/>
                </a:solidFill>
                <a:latin typeface="宋体" panose="02010600030101010101" pitchFamily="2" charset="-122"/>
              </a:rPr>
              <a:t>&gt;&lt;/</a:t>
            </a:r>
            <a:r>
              <a:rPr lang="en-US" altLang="zh-CN" sz="2400" dirty="0" err="1">
                <a:solidFill>
                  <a:srgbClr val="FF0000"/>
                </a:solidFill>
                <a:latin typeface="宋体" panose="02010600030101010101" pitchFamily="2" charset="-122"/>
              </a:rPr>
              <a:t>textarea</a:t>
            </a:r>
            <a:r>
              <a:rPr lang="en-US" altLang="zh-CN" sz="2400" dirty="0">
                <a:solidFill>
                  <a:srgbClr val="FF0000"/>
                </a:solidFill>
                <a:latin typeface="宋体" panose="02010600030101010101" pitchFamily="2" charset="-122"/>
              </a:rPr>
              <a:t>&gt;</a:t>
            </a:r>
          </a:p>
          <a:p>
            <a:pPr algn="just" eaLnBrk="1" hangingPunct="1">
              <a:lnSpc>
                <a:spcPct val="150000"/>
              </a:lnSpc>
            </a:pPr>
            <a:r>
              <a:rPr lang="en-US" altLang="zh-CN" sz="2400" dirty="0">
                <a:latin typeface="宋体" panose="02010600030101010101" pitchFamily="2" charset="-122"/>
              </a:rPr>
              <a:t>PHP</a:t>
            </a:r>
            <a:r>
              <a:rPr lang="zh-CN" altLang="en-US" sz="2400" dirty="0">
                <a:latin typeface="宋体" panose="02010600030101010101" pitchFamily="2" charset="-122"/>
              </a:rPr>
              <a:t>获取此类控件的值的语法格式如下：</a:t>
            </a:r>
          </a:p>
          <a:p>
            <a:pPr algn="just" eaLnBrk="1" hangingPunct="1">
              <a:lnSpc>
                <a:spcPct val="150000"/>
              </a:lnSpc>
            </a:pPr>
            <a:r>
              <a:rPr lang="en-US" altLang="zh-CN" sz="2400" dirty="0">
                <a:solidFill>
                  <a:srgbClr val="FF0000"/>
                </a:solidFill>
                <a:latin typeface="+mn-lt"/>
              </a:rPr>
              <a:t>$</a:t>
            </a:r>
            <a:r>
              <a:rPr lang="en-US" altLang="zh-CN" sz="2400" dirty="0" err="1">
                <a:solidFill>
                  <a:srgbClr val="FF0000"/>
                </a:solidFill>
                <a:latin typeface="+mn-lt"/>
              </a:rPr>
              <a:t>var</a:t>
            </a:r>
            <a:r>
              <a:rPr lang="en-US" altLang="zh-CN" sz="2400" dirty="0">
                <a:solidFill>
                  <a:srgbClr val="FF0000"/>
                </a:solidFill>
                <a:latin typeface="+mn-lt"/>
              </a:rPr>
              <a:t>=$_POST[‘</a:t>
            </a:r>
            <a:r>
              <a:rPr lang="en-US" altLang="zh-CN" sz="2400" dirty="0" err="1">
                <a:solidFill>
                  <a:srgbClr val="7030A0"/>
                </a:solidFill>
                <a:latin typeface="+mn-lt"/>
              </a:rPr>
              <a:t>control_name</a:t>
            </a:r>
            <a:r>
              <a:rPr lang="en-US" altLang="zh-CN" sz="2400" dirty="0">
                <a:solidFill>
                  <a:srgbClr val="FF0000"/>
                </a:solidFill>
                <a:latin typeface="+mn-lt"/>
              </a:rPr>
              <a:t>’];</a:t>
            </a:r>
          </a:p>
          <a:p>
            <a:pPr algn="just" eaLnBrk="1" hangingPunct="1">
              <a:lnSpc>
                <a:spcPct val="150000"/>
              </a:lnSpc>
            </a:pPr>
            <a:r>
              <a:rPr lang="en-US" altLang="zh-CN" sz="2400" dirty="0">
                <a:latin typeface="宋体" panose="02010600030101010101" pitchFamily="2" charset="-122"/>
              </a:rPr>
              <a:t>$</a:t>
            </a:r>
            <a:r>
              <a:rPr lang="en-US" altLang="zh-CN" sz="2400" dirty="0" err="1">
                <a:latin typeface="宋体" panose="02010600030101010101" pitchFamily="2" charset="-122"/>
              </a:rPr>
              <a:t>var</a:t>
            </a:r>
            <a:r>
              <a:rPr lang="zh-CN" altLang="en-US" sz="2400" dirty="0">
                <a:latin typeface="宋体" panose="02010600030101010101" pitchFamily="2" charset="-122"/>
              </a:rPr>
              <a:t>表示存储数据的变量名，</a:t>
            </a:r>
            <a:r>
              <a:rPr lang="en-US" altLang="zh-CN" sz="2400" dirty="0" err="1">
                <a:latin typeface="宋体" panose="02010600030101010101" pitchFamily="2" charset="-122"/>
              </a:rPr>
              <a:t>control_name</a:t>
            </a:r>
            <a:r>
              <a:rPr lang="zh-CN" altLang="en-US" sz="2400" dirty="0">
                <a:latin typeface="宋体" panose="02010600030101010101" pitchFamily="2" charset="-122"/>
              </a:rPr>
              <a:t>表示要处理的表单控件名。</a:t>
            </a:r>
          </a:p>
        </p:txBody>
      </p:sp>
      <p:sp>
        <p:nvSpPr>
          <p:cNvPr id="34"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5"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6" name="文本框 9"/>
          <p:cNvSpPr>
            <a:spLocks noChangeArrowheads="1"/>
          </p:cNvSpPr>
          <p:nvPr/>
        </p:nvSpPr>
        <p:spPr bwMode="auto">
          <a:xfrm>
            <a:off x="7835181" y="239042"/>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a:solidFill>
                  <a:schemeClr val="bg1"/>
                </a:solidFill>
                <a:ea typeface="微软雅黑" panose="020B0503020204020204" pitchFamily="34" charset="-122"/>
                <a:sym typeface="Arial" panose="020B0604020202020204" pitchFamily="34" charset="0"/>
              </a:rPr>
              <a:t>PHP</a:t>
            </a:r>
            <a:r>
              <a:rPr lang="zh-CN" altLang="en-US" sz="2000" b="1" spc="600" dirty="0">
                <a:solidFill>
                  <a:schemeClr val="bg1"/>
                </a:solidFill>
                <a:ea typeface="微软雅黑" panose="020B0503020204020204" pitchFamily="34" charset="-122"/>
                <a:sym typeface="Arial" panose="020B0604020202020204" pitchFamily="34" charset="0"/>
              </a:rPr>
              <a:t>与</a:t>
            </a:r>
            <a:r>
              <a:rPr lang="en-US" altLang="zh-CN" sz="2000" b="1" spc="600" dirty="0">
                <a:solidFill>
                  <a:schemeClr val="bg1"/>
                </a:solidFill>
                <a:ea typeface="微软雅黑" panose="020B0503020204020204" pitchFamily="34" charset="-122"/>
                <a:sym typeface="Arial" panose="020B0604020202020204" pitchFamily="34" charset="0"/>
              </a:rPr>
              <a:t>WEB</a:t>
            </a:r>
            <a:r>
              <a:rPr lang="zh-CN" altLang="en-US" sz="2000" b="1" spc="600" dirty="0">
                <a:solidFill>
                  <a:schemeClr val="bg1"/>
                </a:solidFill>
                <a:ea typeface="微软雅黑" panose="020B0503020204020204" pitchFamily="34" charset="-122"/>
                <a:sym typeface="Arial" panose="020B0604020202020204" pitchFamily="34" charset="0"/>
              </a:rPr>
              <a:t>数据交互</a:t>
            </a:r>
          </a:p>
        </p:txBody>
      </p:sp>
      <p:pic>
        <p:nvPicPr>
          <p:cNvPr id="37" name="图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38" name="文本框 37"/>
          <p:cNvSpPr txBox="1"/>
          <p:nvPr/>
        </p:nvSpPr>
        <p:spPr>
          <a:xfrm>
            <a:off x="241470" y="132874"/>
            <a:ext cx="3978838"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9.1.1</a:t>
            </a:r>
            <a:r>
              <a:rPr lang="zh-CN" altLang="en-US" sz="2400" b="1" dirty="0" smtClean="0">
                <a:solidFill>
                  <a:schemeClr val="bg1"/>
                </a:solidFill>
                <a:latin typeface="黑体" panose="02010609060101010101" pitchFamily="49" charset="-122"/>
                <a:ea typeface="黑体" panose="02010609060101010101" pitchFamily="49" charset="-122"/>
              </a:rPr>
              <a:t>、获取表单控件的值</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408633" y="978806"/>
            <a:ext cx="2800767" cy="46166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、文本框</a:t>
            </a:r>
            <a:r>
              <a:rPr lang="zh-CN" altLang="en-US" sz="2400" dirty="0">
                <a:latin typeface="黑体" panose="02010609060101010101" pitchFamily="49" charset="-122"/>
                <a:ea typeface="黑体" panose="02010609060101010101" pitchFamily="49" charset="-122"/>
              </a:rPr>
              <a:t>类的控件</a:t>
            </a:r>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8550" y="2178363"/>
            <a:ext cx="4543374" cy="2712291"/>
          </a:xfrm>
          <a:prstGeom prst="rect">
            <a:avLst/>
          </a:prstGeom>
          <a:solidFill>
            <a:srgbClr val="FFFFFF">
              <a:shade val="85000"/>
            </a:srgbClr>
          </a:solidFill>
          <a:ln w="6350" cap="sq">
            <a:solidFill>
              <a:schemeClr val="accent6">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515423"/>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2.2"/>
</p:tagLst>
</file>

<file path=ppt/tags/tag10.xml><?xml version="1.0" encoding="utf-8"?>
<p:tagLst xmlns:a="http://schemas.openxmlformats.org/drawingml/2006/main" xmlns:r="http://schemas.openxmlformats.org/officeDocument/2006/relationships" xmlns:p="http://schemas.openxmlformats.org/presentationml/2006/main">
  <p:tag name="PA" val="v4.2.2"/>
</p:tagLst>
</file>

<file path=ppt/tags/tag11.xml><?xml version="1.0" encoding="utf-8"?>
<p:tagLst xmlns:a="http://schemas.openxmlformats.org/drawingml/2006/main" xmlns:r="http://schemas.openxmlformats.org/officeDocument/2006/relationships" xmlns:p="http://schemas.openxmlformats.org/presentationml/2006/main">
  <p:tag name="PA" val="v4.2.2"/>
</p:tagLst>
</file>

<file path=ppt/tags/tag12.xml><?xml version="1.0" encoding="utf-8"?>
<p:tagLst xmlns:a="http://schemas.openxmlformats.org/drawingml/2006/main" xmlns:r="http://schemas.openxmlformats.org/officeDocument/2006/relationships" xmlns:p="http://schemas.openxmlformats.org/presentationml/2006/main">
  <p:tag name="PA" val="v4.2.2"/>
</p:tagLst>
</file>

<file path=ppt/tags/tag13.xml><?xml version="1.0" encoding="utf-8"?>
<p:tagLst xmlns:a="http://schemas.openxmlformats.org/drawingml/2006/main" xmlns:r="http://schemas.openxmlformats.org/officeDocument/2006/relationships" xmlns:p="http://schemas.openxmlformats.org/presentationml/2006/main">
  <p:tag name="PA" val="v4.2.2"/>
</p:tagLst>
</file>

<file path=ppt/tags/tag14.xml><?xml version="1.0" encoding="utf-8"?>
<p:tagLst xmlns:a="http://schemas.openxmlformats.org/drawingml/2006/main" xmlns:r="http://schemas.openxmlformats.org/officeDocument/2006/relationships" xmlns:p="http://schemas.openxmlformats.org/presentationml/2006/main">
  <p:tag name="PA" val="v4.2.2"/>
</p:tagLst>
</file>

<file path=ppt/tags/tag15.xml><?xml version="1.0" encoding="utf-8"?>
<p:tagLst xmlns:a="http://schemas.openxmlformats.org/drawingml/2006/main" xmlns:r="http://schemas.openxmlformats.org/officeDocument/2006/relationships" xmlns:p="http://schemas.openxmlformats.org/presentationml/2006/main">
  <p:tag name="PA" val="v4.2.2"/>
</p:tagLst>
</file>

<file path=ppt/tags/tag2.xml><?xml version="1.0" encoding="utf-8"?>
<p:tagLst xmlns:a="http://schemas.openxmlformats.org/drawingml/2006/main" xmlns:r="http://schemas.openxmlformats.org/officeDocument/2006/relationships" xmlns:p="http://schemas.openxmlformats.org/presentationml/2006/main">
  <p:tag name="PA" val="v4.2.2"/>
</p:tagLst>
</file>

<file path=ppt/tags/tag3.xml><?xml version="1.0" encoding="utf-8"?>
<p:tagLst xmlns:a="http://schemas.openxmlformats.org/drawingml/2006/main" xmlns:r="http://schemas.openxmlformats.org/officeDocument/2006/relationships" xmlns:p="http://schemas.openxmlformats.org/presentationml/2006/main">
  <p:tag name="PA" val="v4.2.2"/>
</p:tagLst>
</file>

<file path=ppt/tags/tag4.xml><?xml version="1.0" encoding="utf-8"?>
<p:tagLst xmlns:a="http://schemas.openxmlformats.org/drawingml/2006/main" xmlns:r="http://schemas.openxmlformats.org/officeDocument/2006/relationships" xmlns:p="http://schemas.openxmlformats.org/presentationml/2006/main">
  <p:tag name="PA" val="v4.2.2"/>
</p:tagLst>
</file>

<file path=ppt/tags/tag5.xml><?xml version="1.0" encoding="utf-8"?>
<p:tagLst xmlns:a="http://schemas.openxmlformats.org/drawingml/2006/main" xmlns:r="http://schemas.openxmlformats.org/officeDocument/2006/relationships" xmlns:p="http://schemas.openxmlformats.org/presentationml/2006/main">
  <p:tag name="PA" val="v4.2.2"/>
</p:tagLst>
</file>

<file path=ppt/tags/tag6.xml><?xml version="1.0" encoding="utf-8"?>
<p:tagLst xmlns:a="http://schemas.openxmlformats.org/drawingml/2006/main" xmlns:r="http://schemas.openxmlformats.org/officeDocument/2006/relationships" xmlns:p="http://schemas.openxmlformats.org/presentationml/2006/main">
  <p:tag name="PA" val="v4.2.2"/>
</p:tagLst>
</file>

<file path=ppt/tags/tag7.xml><?xml version="1.0" encoding="utf-8"?>
<p:tagLst xmlns:a="http://schemas.openxmlformats.org/drawingml/2006/main" xmlns:r="http://schemas.openxmlformats.org/officeDocument/2006/relationships" xmlns:p="http://schemas.openxmlformats.org/presentationml/2006/main">
  <p:tag name="PA" val="v4.2.2"/>
</p:tagLst>
</file>

<file path=ppt/tags/tag8.xml><?xml version="1.0" encoding="utf-8"?>
<p:tagLst xmlns:a="http://schemas.openxmlformats.org/drawingml/2006/main" xmlns:r="http://schemas.openxmlformats.org/officeDocument/2006/relationships" xmlns:p="http://schemas.openxmlformats.org/presentationml/2006/main">
  <p:tag name="PA" val="v4.2.2"/>
</p:tagLst>
</file>

<file path=ppt/tags/tag9.xml><?xml version="1.0" encoding="utf-8"?>
<p:tagLst xmlns:a="http://schemas.openxmlformats.org/drawingml/2006/main" xmlns:r="http://schemas.openxmlformats.org/officeDocument/2006/relationships" xmlns:p="http://schemas.openxmlformats.org/presentationml/2006/main">
  <p:tag name="PA" val="v4.2.2"/>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MS PGothic"/>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3080</TotalTime>
  <Pages>0</Pages>
  <Words>3446</Words>
  <Characters>0</Characters>
  <Application>Microsoft Office PowerPoint</Application>
  <DocSecurity>0</DocSecurity>
  <PresentationFormat>宽屏</PresentationFormat>
  <Lines>0</Lines>
  <Paragraphs>431</Paragraphs>
  <Slides>48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48</vt:i4>
      </vt:variant>
    </vt:vector>
  </HeadingPairs>
  <TitlesOfParts>
    <vt:vector size="61" baseType="lpstr">
      <vt:lpstr>MS PGothic</vt:lpstr>
      <vt:lpstr>黑体</vt:lpstr>
      <vt:lpstr>楷体</vt:lpstr>
      <vt:lpstr>宋体</vt:lpstr>
      <vt:lpstr>微软雅黑</vt:lpstr>
      <vt:lpstr>Arial</vt:lpstr>
      <vt:lpstr>Calibri</vt:lpstr>
      <vt:lpstr>Courier New</vt:lpstr>
      <vt:lpstr>Times New Roman</vt:lpstr>
      <vt:lpstr>Verdana</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林世鑫</cp:lastModifiedBy>
  <cp:revision>441</cp:revision>
  <dcterms:created xsi:type="dcterms:W3CDTF">2015-05-03T12:40:00Z</dcterms:created>
  <dcterms:modified xsi:type="dcterms:W3CDTF">2018-02-28T03:30:15Z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