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9" r:id="rId3"/>
    <p:sldId id="301" r:id="rId4"/>
    <p:sldId id="260" r:id="rId5"/>
    <p:sldId id="302" r:id="rId6"/>
    <p:sldId id="298" r:id="rId7"/>
    <p:sldId id="303" r:id="rId8"/>
    <p:sldId id="305" r:id="rId9"/>
    <p:sldId id="306" r:id="rId10"/>
    <p:sldId id="300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281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3" r:id="rId28"/>
    <p:sldId id="322" r:id="rId29"/>
    <p:sldId id="324" r:id="rId30"/>
    <p:sldId id="325" r:id="rId31"/>
    <p:sldId id="326" r:id="rId32"/>
    <p:sldId id="327" r:id="rId33"/>
    <p:sldId id="328" r:id="rId34"/>
    <p:sldId id="278" r:id="rId3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60093"/>
    <a:srgbClr val="009900"/>
    <a:srgbClr val="FF00FF"/>
    <a:srgbClr val="00FF00"/>
    <a:srgbClr val="B8E08C"/>
    <a:srgbClr val="0E8146"/>
    <a:srgbClr val="FFFFFF"/>
    <a:srgbClr val="F6A198"/>
    <a:srgbClr val="800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DCF20-B608-4B15-BA2F-338F9FF34434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C25E1-92FE-42B6-A927-1B428F270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9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E602C-90E1-47E9-A29F-5DF315FE5E26}" type="datetime1">
              <a:rPr lang="zh-CN" altLang="en-US"/>
              <a:pPr>
                <a:defRPr/>
              </a:pPr>
              <a:t>2018/3/4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A6326E-750F-4667-97E7-AF41946DCC1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87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E9B44-AD25-4E1B-A36E-5007B4FA3AB4}" type="datetime1">
              <a:rPr lang="zh-CN" altLang="en-US"/>
              <a:pPr>
                <a:defRPr/>
              </a:pPr>
              <a:t>2018/3/4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E9FF8E-0726-4B35-93AE-B8642310782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8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23E36-9C49-4912-B492-0DC36D2D1828}" type="datetime1">
              <a:rPr lang="zh-CN" altLang="en-US"/>
              <a:pPr>
                <a:defRPr/>
              </a:pPr>
              <a:t>2018/3/4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74B7B0-F989-4C2F-91FD-C8ECECDE881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085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0F97D-DB8C-40F8-8755-586265D39F55}" type="datetime1">
              <a:rPr lang="zh-CN" altLang="en-US"/>
              <a:pPr>
                <a:defRPr/>
              </a:pPr>
              <a:t>2018/3/4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53753-11AA-4B83-815C-B157B868BF8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2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5FE13-7733-4041-87A6-3170B497FE11}" type="datetime1">
              <a:rPr lang="zh-CN" altLang="en-US"/>
              <a:pPr>
                <a:defRPr/>
              </a:pPr>
              <a:t>2018/3/4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C38CE4-A8E3-4015-9F21-259F0C6DF06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01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0393B-3C44-4E31-91BC-6947BEC66A43}" type="datetime1">
              <a:rPr lang="zh-CN" altLang="en-US"/>
              <a:pPr>
                <a:defRPr/>
              </a:pPr>
              <a:t>2018/3/4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4B244-A812-4493-9F29-772EEA3BA43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25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F993E-5446-41C3-86C6-F86A9C78BFCE}" type="datetime1">
              <a:rPr lang="zh-CN" altLang="en-US"/>
              <a:pPr>
                <a:defRPr/>
              </a:pPr>
              <a:t>2018/3/4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D6165C-6712-4A56-AECC-38EF49D4147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38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CE9FC-F40E-44E1-AB3C-3B91309893F6}" type="datetime1">
              <a:rPr lang="zh-CN" altLang="en-US"/>
              <a:pPr>
                <a:defRPr/>
              </a:pPr>
              <a:t>2018/3/4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4DF516-1019-44C4-8C4B-DBA8A6BBBFA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74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5E106-E1E3-4090-B04A-F670A49C0D70}" type="datetime1">
              <a:rPr lang="zh-CN" altLang="en-US"/>
              <a:pPr>
                <a:defRPr/>
              </a:pPr>
              <a:t>2018/3/4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87BBC-9235-4741-B213-A8912F5976A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93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B1713-5B88-4393-8B8E-C67E202B38DF}" type="datetime1">
              <a:rPr lang="zh-CN" altLang="en-US"/>
              <a:pPr>
                <a:defRPr/>
              </a:pPr>
              <a:t>2018/3/4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52BC5-6330-40C3-97F7-E229AD5F6AB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66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0860F-CE67-4369-BF09-31AD3DB1D8EB}" type="datetime1">
              <a:rPr lang="zh-CN" altLang="en-US"/>
              <a:pPr>
                <a:defRPr/>
              </a:pPr>
              <a:t>2018/3/4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EBD680-560F-4E58-948B-1CCBB5F4DCE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06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Arial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A6AF37-1137-43DF-8B60-0C20F7A4FA90}" type="datetime1">
              <a:rPr lang="zh-CN" altLang="en-US"/>
              <a:pPr>
                <a:defRPr/>
              </a:pPr>
              <a:t>2018/3/4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FF2350-49B0-466B-9937-BD9A38227E3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MS PGothic" panose="020B0600070205080204" pitchFamily="34" charset="-128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Arial" panose="020B060402020202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Arial" panose="020B060402020202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Arial" panose="020B060402020202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Arial" panose="020B060402020202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02D713E-D1C2-445B-936A-B34A5A162876}" type="datetime1">
              <a:rPr lang="zh-CN" altLang="en-US"/>
              <a:pPr>
                <a:defRPr/>
              </a:pPr>
              <a:t>2018/3/4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EE1FAC0-BBD2-4A8F-B6F5-3B29067D321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MS PGothic" panose="020B0600070205080204" pitchFamily="34" charset="-128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panose="020B0600070205080204" pitchFamily="34" charset="-128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panose="020B0600070205080204" pitchFamily="34" charset="-128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panose="020B0600070205080204" pitchFamily="34" charset="-128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panose="020B0600070205080204" pitchFamily="34" charset="-128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charset="-128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charset="-128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charset="-128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S PGothic" charset="-128"/>
          <a:ea typeface="微软雅黑" pitchFamily="34" charset="-122"/>
          <a:sym typeface="MS PGothic" charset="-128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jpeg"/><Relationship Id="rId5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3.jpe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7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81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矩形 5"/>
          <p:cNvSpPr>
            <a:spLocks noChangeArrowheads="1"/>
          </p:cNvSpPr>
          <p:nvPr/>
        </p:nvSpPr>
        <p:spPr bwMode="auto">
          <a:xfrm>
            <a:off x="0" y="6302326"/>
            <a:ext cx="12192000" cy="555674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4" name="椭圆 10"/>
          <p:cNvSpPr>
            <a:spLocks noChangeArrowheads="1"/>
          </p:cNvSpPr>
          <p:nvPr/>
        </p:nvSpPr>
        <p:spPr bwMode="auto">
          <a:xfrm>
            <a:off x="4857750" y="1158875"/>
            <a:ext cx="2476500" cy="24765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bg1"/>
            </a:solidFill>
            <a:bevel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5" name="矩形 12"/>
          <p:cNvSpPr>
            <a:spLocks noChangeArrowheads="1"/>
          </p:cNvSpPr>
          <p:nvPr/>
        </p:nvSpPr>
        <p:spPr bwMode="auto">
          <a:xfrm>
            <a:off x="3205628" y="3871595"/>
            <a:ext cx="578075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 b="1" spc="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rPr>
              <a:t>session</a:t>
            </a:r>
            <a:r>
              <a:rPr lang="zh-CN" altLang="en-US" sz="4400" b="1" spc="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rPr>
              <a:t>与</a:t>
            </a:r>
            <a:r>
              <a:rPr lang="en-US" altLang="zh-CN" sz="4400" b="1" spc="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rPr>
              <a:t>cookie</a:t>
            </a:r>
            <a:endParaRPr lang="zh-CN" altLang="en-US" spc="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文本框 13"/>
          <p:cNvSpPr>
            <a:spLocks noChangeArrowheads="1"/>
          </p:cNvSpPr>
          <p:nvPr/>
        </p:nvSpPr>
        <p:spPr bwMode="auto">
          <a:xfrm>
            <a:off x="1413283" y="6396268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ea typeface="微软雅黑" panose="020B0503020204020204" pitchFamily="34" charset="-122"/>
                <a:sym typeface="Arial" panose="020B0604020202020204" pitchFamily="34" charset="0"/>
              </a:rPr>
              <a:t>电子工业出版社</a:t>
            </a:r>
            <a:endParaRPr lang="zh-CN" altLang="en-US" sz="20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2" y="130632"/>
            <a:ext cx="12192003" cy="586926"/>
            <a:chOff x="-2" y="130632"/>
            <a:chExt cx="12192003" cy="586926"/>
          </a:xfrm>
        </p:grpSpPr>
        <p:sp>
          <p:nvSpPr>
            <p:cNvPr id="2" name="矩形 1"/>
            <p:cNvSpPr/>
            <p:nvPr/>
          </p:nvSpPr>
          <p:spPr bwMode="auto">
            <a:xfrm>
              <a:off x="-2" y="192886"/>
              <a:ext cx="12192001" cy="5246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0" y="130632"/>
              <a:ext cx="12192001" cy="524672"/>
            </a:xfrm>
            <a:prstGeom prst="rect">
              <a:avLst/>
            </a:prstGeom>
            <a:solidFill>
              <a:srgbClr val="95C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zh-CN" spc="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PHP</a:t>
              </a:r>
              <a:r>
                <a:rPr lang="zh-CN" altLang="en-US" spc="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程序设计基础教程                                    第</a:t>
              </a:r>
              <a:r>
                <a:rPr lang="en-US" altLang="zh-CN" spc="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10</a:t>
              </a:r>
              <a:r>
                <a:rPr lang="zh-CN" altLang="en-US" spc="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章</a:t>
              </a:r>
              <a:endParaRPr lang="zh-CN" altLang="en-US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056" name="文本框 13"/>
          <p:cNvSpPr>
            <a:spLocks noChangeArrowheads="1"/>
          </p:cNvSpPr>
          <p:nvPr/>
        </p:nvSpPr>
        <p:spPr bwMode="auto">
          <a:xfrm>
            <a:off x="8802132" y="6358596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ea typeface="微软雅黑" panose="020B0503020204020204" pitchFamily="34" charset="-122"/>
                <a:sym typeface="Arial" panose="020B0604020202020204" pitchFamily="34" charset="0"/>
              </a:rPr>
              <a:t>主编：林世鑫</a:t>
            </a:r>
            <a:endParaRPr lang="zh-CN" altLang="en-US" sz="20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95" y="232230"/>
            <a:ext cx="344286" cy="335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tmFilter="0,0; .5, 1; 1, 1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nimBg="1"/>
      <p:bldP spid="2054" grpId="0" animBg="1"/>
      <p:bldP spid="2055" grpId="0"/>
      <p:bldP spid="11" grpId="0"/>
      <p:bldP spid="205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255537" y="1016872"/>
            <a:ext cx="1163638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服务器端的</a:t>
            </a:r>
            <a:r>
              <a:rPr lang="en-US" altLang="zh-CN" sz="2400" dirty="0" smtClean="0">
                <a:latin typeface="宋体" panose="02010600030101010101" pitchFamily="2" charset="-122"/>
              </a:rPr>
              <a:t>SESSION</a:t>
            </a:r>
            <a:r>
              <a:rPr lang="zh-CN" altLang="en-US" sz="2400" dirty="0" smtClean="0">
                <a:latin typeface="宋体" panose="02010600030101010101" pitchFamily="2" charset="-122"/>
              </a:rPr>
              <a:t>信息</a:t>
            </a:r>
            <a:r>
              <a:rPr lang="zh-CN" altLang="en-US" sz="2400" dirty="0">
                <a:latin typeface="宋体" panose="02010600030101010101" pitchFamily="2" charset="-122"/>
              </a:rPr>
              <a:t>，默认</a:t>
            </a:r>
            <a:r>
              <a:rPr lang="zh-CN" altLang="en-US" sz="2400" dirty="0" smtClean="0">
                <a:latin typeface="宋体" panose="02010600030101010101" pitchFamily="2" charset="-122"/>
              </a:rPr>
              <a:t>是保存</a:t>
            </a:r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24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分钟</a:t>
            </a:r>
            <a:r>
              <a:rPr lang="zh-CN" altLang="en-US" sz="2400" dirty="0" smtClean="0">
                <a:latin typeface="宋体" panose="02010600030101010101" pitchFamily="2" charset="-122"/>
              </a:rPr>
              <a:t>。在此时间内，如果</a:t>
            </a:r>
            <a:r>
              <a:rPr lang="zh-CN" altLang="en-US" sz="2400" dirty="0">
                <a:latin typeface="宋体" panose="02010600030101010101" pitchFamily="2" charset="-122"/>
              </a:rPr>
              <a:t>客户端关闭浏览器了，该信息也将失效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</a:rPr>
              <a:t>如果这些信息</a:t>
            </a:r>
            <a:r>
              <a:rPr lang="zh-CN" altLang="en-US" sz="2400" dirty="0">
                <a:latin typeface="宋体" panose="02010600030101010101" pitchFamily="2" charset="-122"/>
              </a:rPr>
              <a:t>并不需要在服务器上保留</a:t>
            </a:r>
            <a:r>
              <a:rPr lang="en-US" altLang="zh-CN" sz="2400" dirty="0">
                <a:latin typeface="宋体" panose="02010600030101010101" pitchFamily="2" charset="-122"/>
              </a:rPr>
              <a:t>24</a:t>
            </a:r>
            <a:r>
              <a:rPr lang="zh-CN" altLang="en-US" sz="2400" dirty="0">
                <a:latin typeface="宋体" panose="02010600030101010101" pitchFamily="2" charset="-122"/>
              </a:rPr>
              <a:t>分钟，也可根据程序的需要，随时释放掉</a:t>
            </a:r>
            <a:r>
              <a:rPr lang="en-US" altLang="zh-CN" sz="2400" dirty="0">
                <a:latin typeface="宋体" panose="02010600030101010101" pitchFamily="2" charset="-122"/>
              </a:rPr>
              <a:t>SESSION</a:t>
            </a:r>
            <a:r>
              <a:rPr lang="zh-CN" altLang="en-US" sz="2400" dirty="0">
                <a:latin typeface="宋体" panose="02010600030101010101" pitchFamily="2" charset="-122"/>
              </a:rPr>
              <a:t>中的信息，方法有两种：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宋体" panose="02010600030101010101" pitchFamily="2" charset="-122"/>
              </a:rPr>
              <a:t>、释放</a:t>
            </a:r>
            <a:r>
              <a:rPr lang="zh-CN" altLang="en-US" sz="2400" dirty="0">
                <a:latin typeface="宋体" panose="02010600030101010101" pitchFamily="2" charset="-122"/>
              </a:rPr>
              <a:t>部分</a:t>
            </a:r>
            <a:r>
              <a:rPr lang="en-US" altLang="zh-CN" sz="2400" dirty="0">
                <a:latin typeface="宋体" panose="02010600030101010101" pitchFamily="2" charset="-122"/>
              </a:rPr>
              <a:t>SESSION</a:t>
            </a:r>
            <a:r>
              <a:rPr lang="zh-CN" altLang="en-US" sz="2400" dirty="0" smtClean="0">
                <a:latin typeface="宋体" panose="02010600030101010101" pitchFamily="2" charset="-122"/>
              </a:rPr>
              <a:t>信息：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unset($_SESSION[‘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变量名’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])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宋体" panose="02010600030101010101" pitchFamily="2" charset="-122"/>
              </a:rPr>
              <a:t>、销毁</a:t>
            </a:r>
            <a:r>
              <a:rPr lang="zh-CN" altLang="en-US" sz="2400" dirty="0">
                <a:latin typeface="宋体" panose="02010600030101010101" pitchFamily="2" charset="-122"/>
              </a:rPr>
              <a:t>所有的</a:t>
            </a:r>
            <a:r>
              <a:rPr lang="en-US" altLang="zh-CN" sz="2400" dirty="0">
                <a:latin typeface="宋体" panose="02010600030101010101" pitchFamily="2" charset="-122"/>
              </a:rPr>
              <a:t>SESSION</a:t>
            </a:r>
            <a:r>
              <a:rPr lang="zh-CN" altLang="en-US" sz="2400" dirty="0" smtClean="0">
                <a:latin typeface="宋体" panose="02010600030101010101" pitchFamily="2" charset="-122"/>
              </a:rPr>
              <a:t>信息：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</a:rPr>
              <a:t>session_destroy</a:t>
            </a:r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();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4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15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" name="文本框 9"/>
          <p:cNvSpPr>
            <a:spLocks noChangeArrowheads="1"/>
          </p:cNvSpPr>
          <p:nvPr/>
        </p:nvSpPr>
        <p:spPr bwMode="auto">
          <a:xfrm>
            <a:off x="8205981" y="197299"/>
            <a:ext cx="32864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session</a:t>
            </a:r>
            <a:r>
              <a:rPr lang="zh-CN" altLang="en-US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与</a:t>
            </a:r>
            <a:r>
              <a:rPr lang="en-US" altLang="zh-CN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cookie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55537" y="132874"/>
            <a:ext cx="4621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10.1.2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session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的释放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335" y="3493144"/>
            <a:ext cx="6378589" cy="250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2212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463355" y="1044581"/>
            <a:ext cx="5286281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 algn="just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unset()</a:t>
            </a:r>
            <a:r>
              <a:rPr lang="zh-CN" altLang="en-US" sz="2400" dirty="0" smtClean="0">
                <a:latin typeface="宋体" panose="02010600030101010101" pitchFamily="2" charset="-122"/>
              </a:rPr>
              <a:t>时</a:t>
            </a:r>
            <a:r>
              <a:rPr lang="zh-CN" altLang="en-US" sz="2400" dirty="0">
                <a:latin typeface="宋体" panose="02010600030101010101" pitchFamily="2" charset="-122"/>
              </a:rPr>
              <a:t>，客户端在服务器端的</a:t>
            </a:r>
            <a:r>
              <a:rPr lang="en-US" altLang="zh-CN" sz="2400" dirty="0">
                <a:latin typeface="宋体" panose="02010600030101010101" pitchFamily="2" charset="-122"/>
              </a:rPr>
              <a:t>SESSION_ID</a:t>
            </a:r>
            <a:r>
              <a:rPr lang="zh-CN" altLang="en-US" sz="2400" dirty="0">
                <a:latin typeface="宋体" panose="02010600030101010101" pitchFamily="2" charset="-122"/>
              </a:rPr>
              <a:t>依然存在，只是其中某些</a:t>
            </a:r>
            <a:r>
              <a:rPr lang="en-US" altLang="zh-CN" sz="2400" dirty="0">
                <a:latin typeface="宋体" panose="02010600030101010101" pitchFamily="2" charset="-122"/>
              </a:rPr>
              <a:t>SESSION</a:t>
            </a:r>
            <a:r>
              <a:rPr lang="zh-CN" altLang="en-US" sz="2400" dirty="0">
                <a:latin typeface="宋体" panose="02010600030101010101" pitchFamily="2" charset="-122"/>
              </a:rPr>
              <a:t>变量的数据被删掉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</a:endParaRPr>
          </a:p>
        </p:txBody>
      </p:sp>
      <p:sp>
        <p:nvSpPr>
          <p:cNvPr id="14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15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" name="文本框 9"/>
          <p:cNvSpPr>
            <a:spLocks noChangeArrowheads="1"/>
          </p:cNvSpPr>
          <p:nvPr/>
        </p:nvSpPr>
        <p:spPr bwMode="auto">
          <a:xfrm>
            <a:off x="8205981" y="197299"/>
            <a:ext cx="32864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session</a:t>
            </a:r>
            <a:r>
              <a:rPr lang="zh-CN" altLang="en-US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与</a:t>
            </a:r>
            <a:r>
              <a:rPr lang="en-US" altLang="zh-CN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cookie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55537" y="132874"/>
            <a:ext cx="4621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10.1.2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session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的释放</a:t>
            </a:r>
          </a:p>
        </p:txBody>
      </p:sp>
      <p:sp>
        <p:nvSpPr>
          <p:cNvPr id="2" name="矩形 1"/>
          <p:cNvSpPr/>
          <p:nvPr/>
        </p:nvSpPr>
        <p:spPr>
          <a:xfrm>
            <a:off x="463355" y="3784892"/>
            <a:ext cx="52862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使用</a:t>
            </a: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</a:rPr>
              <a:t>session_destroy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()</a:t>
            </a:r>
            <a:r>
              <a:rPr lang="zh-CN" altLang="en-US" sz="2400" dirty="0">
                <a:latin typeface="宋体" panose="02010600030101010101" pitchFamily="2" charset="-122"/>
              </a:rPr>
              <a:t>时，客户端在服务器端的</a:t>
            </a:r>
            <a:r>
              <a:rPr lang="en-US" altLang="zh-CN" sz="2400" dirty="0">
                <a:latin typeface="宋体" panose="02010600030101010101" pitchFamily="2" charset="-122"/>
              </a:rPr>
              <a:t>SESSION_ID</a:t>
            </a:r>
            <a:r>
              <a:rPr lang="zh-CN" altLang="en-US" sz="2400" dirty="0">
                <a:latin typeface="宋体" panose="02010600030101010101" pitchFamily="2" charset="-122"/>
              </a:rPr>
              <a:t>将被清除，所有的</a:t>
            </a:r>
            <a:r>
              <a:rPr lang="en-US" altLang="zh-CN" sz="2400" dirty="0">
                <a:latin typeface="宋体" panose="02010600030101010101" pitchFamily="2" charset="-122"/>
              </a:rPr>
              <a:t>SESSION</a:t>
            </a:r>
            <a:r>
              <a:rPr lang="zh-CN" altLang="en-US" sz="2400" dirty="0">
                <a:latin typeface="宋体" panose="02010600030101010101" pitchFamily="2" charset="-122"/>
              </a:rPr>
              <a:t>数据都丢失。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35" y="1494617"/>
            <a:ext cx="1650795" cy="1032804"/>
          </a:xfrm>
          <a:prstGeom prst="rect">
            <a:avLst/>
          </a:prstGeom>
        </p:spPr>
      </p:pic>
      <p:sp>
        <p:nvSpPr>
          <p:cNvPr id="3" name="折角形 2"/>
          <p:cNvSpPr/>
          <p:nvPr/>
        </p:nvSpPr>
        <p:spPr bwMode="auto">
          <a:xfrm>
            <a:off x="9008224" y="1786951"/>
            <a:ext cx="1058622" cy="448136"/>
          </a:xfrm>
          <a:prstGeom prst="foldedCorner">
            <a:avLst>
              <a:gd name="adj" fmla="val 38308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session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781606" y="1223131"/>
            <a:ext cx="1101584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A=admin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781606" y="1826353"/>
            <a:ext cx="1114408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B=12345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781606" y="2429575"/>
            <a:ext cx="97334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C=hello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>
            <a:stCxn id="10" idx="3"/>
            <a:endCxn id="3" idx="1"/>
          </p:cNvCxnSpPr>
          <p:nvPr/>
        </p:nvCxnSpPr>
        <p:spPr bwMode="auto">
          <a:xfrm>
            <a:off x="8413530" y="2011019"/>
            <a:ext cx="59469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肘形连接符 11"/>
          <p:cNvCxnSpPr>
            <a:stCxn id="3" idx="3"/>
            <a:endCxn id="5" idx="1"/>
          </p:cNvCxnSpPr>
          <p:nvPr/>
        </p:nvCxnSpPr>
        <p:spPr bwMode="auto">
          <a:xfrm flipV="1">
            <a:off x="10066846" y="1407797"/>
            <a:ext cx="714760" cy="603222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>
            <a:stCxn id="3" idx="3"/>
            <a:endCxn id="6" idx="1"/>
          </p:cNvCxnSpPr>
          <p:nvPr/>
        </p:nvCxnSpPr>
        <p:spPr bwMode="auto">
          <a:xfrm>
            <a:off x="10066846" y="2011019"/>
            <a:ext cx="71476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肘形连接符 25"/>
          <p:cNvCxnSpPr>
            <a:stCxn id="3" idx="3"/>
            <a:endCxn id="7" idx="1"/>
          </p:cNvCxnSpPr>
          <p:nvPr/>
        </p:nvCxnSpPr>
        <p:spPr bwMode="auto">
          <a:xfrm>
            <a:off x="10066846" y="2011019"/>
            <a:ext cx="714760" cy="603222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35" y="4156306"/>
            <a:ext cx="1650795" cy="1032804"/>
          </a:xfrm>
          <a:prstGeom prst="rect">
            <a:avLst/>
          </a:prstGeom>
        </p:spPr>
      </p:pic>
      <p:sp>
        <p:nvSpPr>
          <p:cNvPr id="38" name="折角形 37"/>
          <p:cNvSpPr/>
          <p:nvPr/>
        </p:nvSpPr>
        <p:spPr bwMode="auto">
          <a:xfrm>
            <a:off x="9008224" y="4448640"/>
            <a:ext cx="1058622" cy="448136"/>
          </a:xfrm>
          <a:prstGeom prst="foldedCorner">
            <a:avLst>
              <a:gd name="adj" fmla="val 38308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session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781606" y="3884820"/>
            <a:ext cx="1101584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A=admin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781606" y="4488042"/>
            <a:ext cx="1114408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B=12345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781606" y="5091264"/>
            <a:ext cx="97334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C=hello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3" name="直接箭头连接符 42"/>
          <p:cNvCxnSpPr>
            <a:stCxn id="37" idx="3"/>
            <a:endCxn id="38" idx="1"/>
          </p:cNvCxnSpPr>
          <p:nvPr/>
        </p:nvCxnSpPr>
        <p:spPr bwMode="auto">
          <a:xfrm>
            <a:off x="8413530" y="4672708"/>
            <a:ext cx="59469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肘形连接符 43"/>
          <p:cNvCxnSpPr>
            <a:stCxn id="38" idx="3"/>
            <a:endCxn id="40" idx="1"/>
          </p:cNvCxnSpPr>
          <p:nvPr/>
        </p:nvCxnSpPr>
        <p:spPr bwMode="auto">
          <a:xfrm flipV="1">
            <a:off x="10066846" y="4069486"/>
            <a:ext cx="714760" cy="603222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箭头连接符 44"/>
          <p:cNvCxnSpPr>
            <a:stCxn id="38" idx="3"/>
            <a:endCxn id="41" idx="1"/>
          </p:cNvCxnSpPr>
          <p:nvPr/>
        </p:nvCxnSpPr>
        <p:spPr bwMode="auto">
          <a:xfrm>
            <a:off x="10066846" y="4672708"/>
            <a:ext cx="71476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肘形连接符 45"/>
          <p:cNvCxnSpPr>
            <a:stCxn id="38" idx="3"/>
            <a:endCxn id="42" idx="1"/>
          </p:cNvCxnSpPr>
          <p:nvPr/>
        </p:nvCxnSpPr>
        <p:spPr bwMode="auto">
          <a:xfrm>
            <a:off x="10066846" y="4672708"/>
            <a:ext cx="714760" cy="603222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文本框 26"/>
          <p:cNvSpPr txBox="1"/>
          <p:nvPr/>
        </p:nvSpPr>
        <p:spPr>
          <a:xfrm>
            <a:off x="6762735" y="2812990"/>
            <a:ext cx="3281668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unset($_SESSION[‘C’]</a:t>
            </a:r>
            <a:endParaRPr lang="zh-CN" altLang="en-US" sz="2400" dirty="0"/>
          </a:p>
        </p:txBody>
      </p:sp>
      <p:sp>
        <p:nvSpPr>
          <p:cNvPr id="47" name="文本框 46"/>
          <p:cNvSpPr txBox="1"/>
          <p:nvPr/>
        </p:nvSpPr>
        <p:spPr>
          <a:xfrm>
            <a:off x="6762735" y="5609950"/>
            <a:ext cx="2616422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session_destroy</a:t>
            </a:r>
            <a:r>
              <a:rPr lang="en-US" altLang="zh-CN" sz="2400" dirty="0" smtClean="0"/>
              <a:t>()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8189753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1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15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19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000"/>
                            </p:stCondLst>
                            <p:childTnLst>
                              <p:par>
                                <p:cTn id="12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7" grpId="1" animBg="1"/>
      <p:bldP spid="38" grpId="0" animBg="1"/>
      <p:bldP spid="38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27" grpId="0" animBg="1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5422563" y="2744887"/>
            <a:ext cx="435568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session</a:t>
            </a:r>
            <a:r>
              <a:rPr lang="zh-CN" altLang="en-US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的生命期</a:t>
            </a:r>
            <a:endParaRPr lang="zh-CN" altLang="en-US" sz="4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209344" y="2797821"/>
            <a:ext cx="2066035" cy="6635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10.1.3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294803" y="83494"/>
            <a:ext cx="3161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10.1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session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 bwMode="auto">
          <a:xfrm rot="10800000">
            <a:off x="11013034" y="-15508"/>
            <a:ext cx="1164485" cy="65966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肘形连接符 6"/>
          <p:cNvCxnSpPr>
            <a:stCxn id="4102" idx="2"/>
            <a:endCxn id="4101" idx="1"/>
          </p:cNvCxnSpPr>
          <p:nvPr/>
        </p:nvCxnSpPr>
        <p:spPr bwMode="auto">
          <a:xfrm rot="16200000" flipH="1">
            <a:off x="1250209" y="1170474"/>
            <a:ext cx="2584450" cy="1333819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E814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11380764" y="83494"/>
            <a:ext cx="4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52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255537" y="1016872"/>
            <a:ext cx="11636387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PHP</a:t>
            </a:r>
            <a:r>
              <a:rPr lang="zh-CN" altLang="en-US" sz="2400" dirty="0">
                <a:latin typeface="宋体" panose="02010600030101010101" pitchFamily="2" charset="-122"/>
              </a:rPr>
              <a:t>对</a:t>
            </a:r>
            <a:r>
              <a:rPr lang="en-US" altLang="zh-CN" sz="2400" dirty="0">
                <a:latin typeface="宋体" panose="02010600030101010101" pitchFamily="2" charset="-122"/>
              </a:rPr>
              <a:t>session</a:t>
            </a:r>
            <a:r>
              <a:rPr lang="zh-CN" altLang="en-US" sz="2400" dirty="0">
                <a:latin typeface="宋体" panose="02010600030101010101" pitchFamily="2" charset="-122"/>
              </a:rPr>
              <a:t>的有效时间默认是</a:t>
            </a:r>
            <a:r>
              <a:rPr lang="en-US" altLang="zh-CN" sz="2400" dirty="0">
                <a:latin typeface="宋体" panose="02010600030101010101" pitchFamily="2" charset="-122"/>
              </a:rPr>
              <a:t>24</a:t>
            </a:r>
            <a:r>
              <a:rPr lang="zh-CN" altLang="en-US" sz="2400" dirty="0">
                <a:latin typeface="宋体" panose="02010600030101010101" pitchFamily="2" charset="-122"/>
              </a:rPr>
              <a:t>分钟。可以根据需要，重新设置</a:t>
            </a:r>
            <a:r>
              <a:rPr lang="en-US" altLang="zh-CN" sz="2400" dirty="0">
                <a:latin typeface="宋体" panose="02010600030101010101" pitchFamily="2" charset="-122"/>
              </a:rPr>
              <a:t>session</a:t>
            </a:r>
            <a:r>
              <a:rPr lang="zh-CN" altLang="en-US" sz="2400" dirty="0">
                <a:latin typeface="宋体" panose="02010600030101010101" pitchFamily="2" charset="-122"/>
              </a:rPr>
              <a:t>的生命期。使用</a:t>
            </a:r>
            <a:r>
              <a:rPr lang="en-US" altLang="zh-CN" sz="2400" dirty="0">
                <a:latin typeface="宋体" panose="02010600030101010101" pitchFamily="2" charset="-122"/>
              </a:rPr>
              <a:t>setcookie</a:t>
            </a:r>
            <a:r>
              <a:rPr lang="zh-CN" altLang="en-US" sz="2400" dirty="0">
                <a:latin typeface="宋体" panose="02010600030101010101" pitchFamily="2" charset="-122"/>
              </a:rPr>
              <a:t>函数改变</a:t>
            </a:r>
            <a:r>
              <a:rPr lang="en-US" altLang="zh-CN" sz="2400" dirty="0">
                <a:latin typeface="宋体" panose="02010600030101010101" pitchFamily="2" charset="-122"/>
              </a:rPr>
              <a:t>session</a:t>
            </a:r>
            <a:r>
              <a:rPr lang="zh-CN" altLang="en-US" sz="2400" dirty="0">
                <a:latin typeface="宋体" panose="02010600030101010101" pitchFamily="2" charset="-122"/>
              </a:rPr>
              <a:t>的有效时间，语法格式如下：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setcookie(</a:t>
            </a:r>
            <a:r>
              <a:rPr lang="en-US" altLang="zh-CN" sz="24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</a:t>
            </a:r>
            <a:r>
              <a:rPr lang="en-US" altLang="zh-CN" sz="24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lang="en-US" altLang="zh-CN" sz="2400" dirty="0" err="1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</a:t>
            </a: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lang="en-US" altLang="zh-CN" sz="2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expire,path,domain,secure</a:t>
            </a:r>
            <a:r>
              <a:rPr lang="en-US" altLang="zh-CN" sz="2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</a:t>
            </a: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457200" indent="-4572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7030A0"/>
                </a:solidFill>
                <a:latin typeface="宋体" panose="02010600030101010101" pitchFamily="2" charset="-122"/>
              </a:rPr>
              <a:t>name</a:t>
            </a:r>
            <a:r>
              <a:rPr lang="zh-CN" altLang="en-US" sz="2400" dirty="0">
                <a:solidFill>
                  <a:srgbClr val="7030A0"/>
                </a:solidFill>
                <a:latin typeface="宋体" panose="02010600030101010101" pitchFamily="2" charset="-122"/>
              </a:rPr>
              <a:t>表示</a:t>
            </a:r>
            <a:r>
              <a:rPr lang="en-US" altLang="zh-CN" sz="2400" dirty="0">
                <a:solidFill>
                  <a:srgbClr val="7030A0"/>
                </a:solidFill>
                <a:latin typeface="宋体" panose="02010600030101010101" pitchFamily="2" charset="-122"/>
              </a:rPr>
              <a:t>cookie</a:t>
            </a:r>
            <a:r>
              <a:rPr lang="zh-CN" altLang="en-US" sz="2400" dirty="0">
                <a:solidFill>
                  <a:srgbClr val="7030A0"/>
                </a:solidFill>
                <a:latin typeface="宋体" panose="02010600030101010101" pitchFamily="2" charset="-122"/>
              </a:rPr>
              <a:t>的名称，必需参数，一般用函数</a:t>
            </a:r>
            <a:r>
              <a:rPr lang="en-US" altLang="zh-CN" sz="2400" dirty="0" err="1">
                <a:solidFill>
                  <a:srgbClr val="7030A0"/>
                </a:solidFill>
                <a:latin typeface="宋体" panose="02010600030101010101" pitchFamily="2" charset="-122"/>
              </a:rPr>
              <a:t>session_name</a:t>
            </a:r>
            <a:r>
              <a:rPr lang="en-US" altLang="zh-CN" sz="2400" dirty="0">
                <a:solidFill>
                  <a:srgbClr val="7030A0"/>
                </a:solidFill>
                <a:latin typeface="宋体" panose="02010600030101010101" pitchFamily="2" charset="-122"/>
              </a:rPr>
              <a:t>()</a:t>
            </a:r>
            <a:r>
              <a:rPr lang="zh-CN" altLang="en-US" sz="2400" dirty="0">
                <a:solidFill>
                  <a:srgbClr val="7030A0"/>
                </a:solidFill>
                <a:latin typeface="宋体" panose="02010600030101010101" pitchFamily="2" charset="-122"/>
              </a:rPr>
              <a:t>即可获取；</a:t>
            </a:r>
          </a:p>
          <a:p>
            <a:pPr marL="457200" indent="-4572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7030A0"/>
                </a:solidFill>
                <a:latin typeface="宋体" panose="02010600030101010101" pitchFamily="2" charset="-122"/>
              </a:rPr>
              <a:t>Value</a:t>
            </a:r>
            <a:r>
              <a:rPr lang="zh-CN" altLang="en-US" sz="2400" dirty="0">
                <a:solidFill>
                  <a:srgbClr val="7030A0"/>
                </a:solidFill>
                <a:latin typeface="宋体" panose="02010600030101010101" pitchFamily="2" charset="-122"/>
              </a:rPr>
              <a:t>是指</a:t>
            </a:r>
            <a:r>
              <a:rPr lang="en-US" altLang="zh-CN" sz="2400" dirty="0">
                <a:solidFill>
                  <a:srgbClr val="7030A0"/>
                </a:solidFill>
                <a:latin typeface="宋体" panose="02010600030101010101" pitchFamily="2" charset="-122"/>
              </a:rPr>
              <a:t>cookie</a:t>
            </a:r>
            <a:r>
              <a:rPr lang="zh-CN" altLang="en-US" sz="2400" dirty="0">
                <a:solidFill>
                  <a:srgbClr val="7030A0"/>
                </a:solidFill>
                <a:latin typeface="宋体" panose="02010600030101010101" pitchFamily="2" charset="-122"/>
              </a:rPr>
              <a:t>的值，可选参数，可以用</a:t>
            </a:r>
            <a:r>
              <a:rPr lang="en-US" altLang="zh-CN" sz="2400" dirty="0" err="1">
                <a:solidFill>
                  <a:srgbClr val="7030A0"/>
                </a:solidFill>
                <a:latin typeface="宋体" panose="02010600030101010101" pitchFamily="2" charset="-122"/>
              </a:rPr>
              <a:t>session_id</a:t>
            </a:r>
            <a:r>
              <a:rPr lang="en-US" altLang="zh-CN" sz="2400" dirty="0">
                <a:solidFill>
                  <a:srgbClr val="7030A0"/>
                </a:solidFill>
                <a:latin typeface="宋体" panose="02010600030101010101" pitchFamily="2" charset="-122"/>
              </a:rPr>
              <a:t>()</a:t>
            </a:r>
            <a:r>
              <a:rPr lang="zh-CN" altLang="en-US" sz="2400" dirty="0">
                <a:solidFill>
                  <a:srgbClr val="7030A0"/>
                </a:solidFill>
                <a:latin typeface="宋体" panose="02010600030101010101" pitchFamily="2" charset="-122"/>
              </a:rPr>
              <a:t>获取；</a:t>
            </a:r>
          </a:p>
          <a:p>
            <a:pPr marL="457200" indent="-4572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7030A0"/>
                </a:solidFill>
                <a:latin typeface="宋体" panose="02010600030101010101" pitchFamily="2" charset="-122"/>
              </a:rPr>
              <a:t>Expire</a:t>
            </a:r>
            <a:r>
              <a:rPr lang="zh-CN" altLang="en-US" sz="2400" dirty="0">
                <a:solidFill>
                  <a:srgbClr val="7030A0"/>
                </a:solidFill>
                <a:latin typeface="宋体" panose="02010600030101010101" pitchFamily="2" charset="-122"/>
              </a:rPr>
              <a:t>指</a:t>
            </a:r>
            <a:r>
              <a:rPr lang="en-US" altLang="zh-CN" sz="2400" dirty="0">
                <a:solidFill>
                  <a:srgbClr val="7030A0"/>
                </a:solidFill>
                <a:latin typeface="宋体" panose="02010600030101010101" pitchFamily="2" charset="-122"/>
              </a:rPr>
              <a:t>cookie</a:t>
            </a:r>
            <a:r>
              <a:rPr lang="zh-CN" altLang="en-US" sz="2400" dirty="0">
                <a:solidFill>
                  <a:srgbClr val="7030A0"/>
                </a:solidFill>
                <a:latin typeface="宋体" panose="02010600030101010101" pitchFamily="2" charset="-122"/>
              </a:rPr>
              <a:t>的过期时间，可选，以秒为单位；</a:t>
            </a:r>
          </a:p>
          <a:p>
            <a:pPr marL="457200" indent="-4572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7030A0"/>
                </a:solidFill>
                <a:latin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7030A0"/>
                </a:solidFill>
                <a:latin typeface="宋体" panose="02010600030101010101" pitchFamily="2" charset="-122"/>
              </a:rPr>
              <a:t>是指</a:t>
            </a:r>
            <a:r>
              <a:rPr lang="en-US" altLang="zh-CN" sz="2400" dirty="0">
                <a:solidFill>
                  <a:srgbClr val="7030A0"/>
                </a:solidFill>
                <a:latin typeface="宋体" panose="02010600030101010101" pitchFamily="2" charset="-122"/>
              </a:rPr>
              <a:t>cookie</a:t>
            </a:r>
            <a:r>
              <a:rPr lang="zh-CN" altLang="en-US" sz="2400" dirty="0">
                <a:solidFill>
                  <a:srgbClr val="7030A0"/>
                </a:solidFill>
                <a:latin typeface="宋体" panose="02010600030101010101" pitchFamily="2" charset="-122"/>
              </a:rPr>
              <a:t>信息的存储路径，可选参数；</a:t>
            </a:r>
          </a:p>
          <a:p>
            <a:pPr marL="457200" indent="-4572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7030A0"/>
                </a:solidFill>
                <a:latin typeface="宋体" panose="02010600030101010101" pitchFamily="2" charset="-122"/>
              </a:rPr>
              <a:t>Domain</a:t>
            </a:r>
            <a:r>
              <a:rPr lang="zh-CN" altLang="en-US" sz="2400" dirty="0">
                <a:solidFill>
                  <a:srgbClr val="7030A0"/>
                </a:solidFill>
                <a:latin typeface="宋体" panose="02010600030101010101" pitchFamily="2" charset="-122"/>
              </a:rPr>
              <a:t>指</a:t>
            </a:r>
            <a:r>
              <a:rPr lang="en-US" altLang="zh-CN" sz="2400" dirty="0">
                <a:solidFill>
                  <a:srgbClr val="7030A0"/>
                </a:solidFill>
                <a:latin typeface="宋体" panose="02010600030101010101" pitchFamily="2" charset="-122"/>
              </a:rPr>
              <a:t>cookie</a:t>
            </a:r>
            <a:r>
              <a:rPr lang="zh-CN" altLang="en-US" sz="2400" dirty="0">
                <a:solidFill>
                  <a:srgbClr val="7030A0"/>
                </a:solidFill>
                <a:latin typeface="宋体" panose="02010600030101010101" pitchFamily="2" charset="-122"/>
              </a:rPr>
              <a:t>的域名，可选参数；</a:t>
            </a:r>
          </a:p>
          <a:p>
            <a:pPr marL="457200" indent="-4572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7030A0"/>
                </a:solidFill>
                <a:latin typeface="宋体" panose="02010600030101010101" pitchFamily="2" charset="-122"/>
              </a:rPr>
              <a:t>Secure</a:t>
            </a:r>
            <a:r>
              <a:rPr lang="zh-CN" altLang="en-US" sz="2400" dirty="0">
                <a:solidFill>
                  <a:srgbClr val="7030A0"/>
                </a:solidFill>
                <a:latin typeface="宋体" panose="02010600030101010101" pitchFamily="2" charset="-122"/>
              </a:rPr>
              <a:t>用于规定是否通过安全的 </a:t>
            </a:r>
            <a:r>
              <a:rPr lang="en-US" altLang="zh-CN" sz="2400" dirty="0">
                <a:solidFill>
                  <a:srgbClr val="7030A0"/>
                </a:solidFill>
                <a:latin typeface="宋体" panose="02010600030101010101" pitchFamily="2" charset="-122"/>
              </a:rPr>
              <a:t>HTTPS </a:t>
            </a:r>
            <a:r>
              <a:rPr lang="zh-CN" altLang="en-US" sz="2400" dirty="0">
                <a:solidFill>
                  <a:srgbClr val="7030A0"/>
                </a:solidFill>
                <a:latin typeface="宋体" panose="02010600030101010101" pitchFamily="2" charset="-122"/>
              </a:rPr>
              <a:t>连接来传输 </a:t>
            </a:r>
            <a:r>
              <a:rPr lang="en-US" altLang="zh-CN" sz="2400" dirty="0">
                <a:solidFill>
                  <a:srgbClr val="7030A0"/>
                </a:solidFill>
                <a:latin typeface="宋体" panose="02010600030101010101" pitchFamily="2" charset="-122"/>
              </a:rPr>
              <a:t>cookie</a:t>
            </a:r>
            <a:r>
              <a:rPr lang="zh-CN" altLang="en-US" sz="2400" dirty="0">
                <a:solidFill>
                  <a:srgbClr val="7030A0"/>
                </a:solidFill>
                <a:latin typeface="宋体" panose="02010600030101010101" pitchFamily="2" charset="-122"/>
              </a:rPr>
              <a:t>，可选参数。</a:t>
            </a:r>
          </a:p>
        </p:txBody>
      </p:sp>
      <p:sp>
        <p:nvSpPr>
          <p:cNvPr id="14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15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" name="文本框 9"/>
          <p:cNvSpPr>
            <a:spLocks noChangeArrowheads="1"/>
          </p:cNvSpPr>
          <p:nvPr/>
        </p:nvSpPr>
        <p:spPr bwMode="auto">
          <a:xfrm>
            <a:off x="8205981" y="197299"/>
            <a:ext cx="32864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session</a:t>
            </a:r>
            <a:r>
              <a:rPr lang="zh-CN" altLang="en-US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与</a:t>
            </a:r>
            <a:r>
              <a:rPr lang="en-US" altLang="zh-CN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cookie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55537" y="132874"/>
            <a:ext cx="4621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10.1.3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session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的生命期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055718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8205981" y="197299"/>
            <a:ext cx="32864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session</a:t>
            </a:r>
            <a:r>
              <a:rPr lang="zh-CN" altLang="en-US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与</a:t>
            </a:r>
            <a:r>
              <a:rPr lang="en-US" altLang="zh-CN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cookie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10.1.3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session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的生命期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圆角矩形 6"/>
          <p:cNvSpPr>
            <a:spLocks noChangeArrowheads="1"/>
          </p:cNvSpPr>
          <p:nvPr/>
        </p:nvSpPr>
        <p:spPr bwMode="auto">
          <a:xfrm>
            <a:off x="370764" y="1048243"/>
            <a:ext cx="11176873" cy="3786993"/>
          </a:xfrm>
          <a:prstGeom prst="roundRect">
            <a:avLst>
              <a:gd name="adj" fmla="val 3139"/>
            </a:avLst>
          </a:prstGeom>
          <a:solidFill>
            <a:srgbClr val="1E3A1A"/>
          </a:solidFill>
          <a:ln w="12700">
            <a:solidFill>
              <a:srgbClr val="0E8146"/>
            </a:solidFill>
            <a:bevel/>
            <a:headEnd/>
            <a:tailEnd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dirty="0">
              <a:solidFill>
                <a:srgbClr val="FFFF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14110" y="1407986"/>
            <a:ext cx="8870219" cy="306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dirty="0" smtClean="0">
                <a:solidFill>
                  <a:schemeClr val="bg1"/>
                </a:solidFill>
              </a:rPr>
              <a:t>【</a:t>
            </a:r>
            <a:r>
              <a:rPr lang="zh-CN" altLang="en-US" sz="2000" dirty="0" smtClean="0">
                <a:solidFill>
                  <a:schemeClr val="bg1"/>
                </a:solidFill>
              </a:rPr>
              <a:t>例</a:t>
            </a:r>
            <a:r>
              <a:rPr lang="en-US" altLang="zh-CN" sz="2000" dirty="0" smtClean="0">
                <a:solidFill>
                  <a:schemeClr val="bg1"/>
                </a:solidFill>
              </a:rPr>
              <a:t>10-3】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&lt;?</a:t>
            </a:r>
            <a:r>
              <a:rPr lang="en-US" altLang="zh-CN" sz="2000" spc="300" dirty="0" err="1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php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    </a:t>
            </a:r>
            <a:r>
              <a:rPr lang="en-US" altLang="zh-CN" sz="2000" spc="300" dirty="0" err="1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session_start</a:t>
            </a:r>
            <a:r>
              <a:rPr lang="en-US" altLang="zh-CN" sz="2000" spc="300" dirty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()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;    //</a:t>
            </a:r>
            <a:r>
              <a:rPr lang="zh-CN" altLang="en-US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开启会话状态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zh-CN" altLang="en-US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  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$time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</a:t>
            </a:r>
            <a:r>
              <a:rPr lang="en-US" altLang="zh-CN" sz="2000" spc="300" dirty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60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;   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 //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60</a:t>
            </a:r>
            <a:r>
              <a:rPr lang="zh-CN" altLang="en-US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秒的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session</a:t>
            </a:r>
            <a:r>
              <a:rPr lang="zh-CN" altLang="en-US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有效期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    setcookie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(</a:t>
            </a:r>
            <a:r>
              <a:rPr lang="en-US" altLang="zh-CN" sz="2000" spc="300" dirty="0" err="1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session_name</a:t>
            </a:r>
            <a:r>
              <a:rPr lang="en-US" altLang="zh-CN" sz="2000" spc="300" dirty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()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,</a:t>
            </a:r>
            <a:r>
              <a:rPr lang="en-US" altLang="zh-CN" sz="2000" spc="300" dirty="0" err="1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session_id</a:t>
            </a:r>
            <a:r>
              <a:rPr lang="en-US" altLang="zh-CN" sz="2000" spc="300" dirty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()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,</a:t>
            </a:r>
            <a:r>
              <a:rPr lang="en-US" altLang="zh-CN" sz="2000" spc="300" dirty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time()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+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$time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  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$_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SESSION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['</a:t>
            </a:r>
            <a:r>
              <a:rPr lang="en-US" altLang="zh-CN" sz="2000" spc="300" dirty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UNAME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']=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$_POST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['</a:t>
            </a:r>
            <a:r>
              <a:rPr lang="en-US" altLang="zh-CN" sz="2000" spc="300" dirty="0" err="1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uname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'];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?&gt;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49519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5422563" y="2744887"/>
            <a:ext cx="491993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session</a:t>
            </a:r>
            <a:r>
              <a:rPr lang="zh-CN" altLang="en-US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的保存位置</a:t>
            </a:r>
            <a:endParaRPr lang="zh-CN" altLang="en-US" sz="4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209344" y="2797821"/>
            <a:ext cx="2066035" cy="6635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10.1.4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294803" y="83494"/>
            <a:ext cx="3161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10.1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session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 bwMode="auto">
          <a:xfrm rot="10800000">
            <a:off x="11013034" y="-15508"/>
            <a:ext cx="1164485" cy="65966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肘形连接符 6"/>
          <p:cNvCxnSpPr>
            <a:stCxn id="4102" idx="2"/>
            <a:endCxn id="4101" idx="1"/>
          </p:cNvCxnSpPr>
          <p:nvPr/>
        </p:nvCxnSpPr>
        <p:spPr bwMode="auto">
          <a:xfrm rot="16200000" flipH="1">
            <a:off x="1250209" y="1170474"/>
            <a:ext cx="2584450" cy="1333819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E814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11380764" y="83494"/>
            <a:ext cx="4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6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277807" y="1016872"/>
            <a:ext cx="6164558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客户端的</a:t>
            </a:r>
            <a:r>
              <a:rPr lang="en-US" altLang="zh-CN" sz="2400" dirty="0">
                <a:latin typeface="宋体" panose="02010600030101010101" pitchFamily="2" charset="-122"/>
              </a:rPr>
              <a:t>session</a:t>
            </a:r>
            <a:r>
              <a:rPr lang="zh-CN" altLang="en-US" sz="2400" dirty="0">
                <a:latin typeface="宋体" panose="02010600030101010101" pitchFamily="2" charset="-122"/>
              </a:rPr>
              <a:t>信息是以文件的形式保存在服务器的某个目录下的。可以在</a:t>
            </a:r>
            <a:r>
              <a:rPr lang="en-US" altLang="zh-CN" sz="2400" dirty="0">
                <a:latin typeface="宋体" panose="02010600030101010101" pitchFamily="2" charset="-122"/>
              </a:rPr>
              <a:t>php.ini</a:t>
            </a:r>
            <a:r>
              <a:rPr lang="zh-CN" altLang="en-US" sz="2400" dirty="0">
                <a:latin typeface="宋体" panose="02010600030101010101" pitchFamily="2" charset="-122"/>
              </a:rPr>
              <a:t>中，查看当前默认的</a:t>
            </a:r>
            <a:r>
              <a:rPr lang="en-US" altLang="zh-CN" sz="2400" dirty="0">
                <a:latin typeface="宋体" panose="02010600030101010101" pitchFamily="2" charset="-122"/>
              </a:rPr>
              <a:t>session</a:t>
            </a:r>
            <a:r>
              <a:rPr lang="zh-CN" altLang="en-US" sz="2400" dirty="0">
                <a:latin typeface="宋体" panose="02010600030101010101" pitchFamily="2" charset="-122"/>
              </a:rPr>
              <a:t>保存</a:t>
            </a:r>
            <a:r>
              <a:rPr lang="zh-CN" altLang="en-US" sz="2400" dirty="0" smtClean="0">
                <a:latin typeface="宋体" panose="02010600030101010101" pitchFamily="2" charset="-122"/>
              </a:rPr>
              <a:t>路径</a:t>
            </a:r>
            <a:r>
              <a:rPr lang="en-US" altLang="zh-CN" sz="2400" dirty="0" smtClean="0">
                <a:latin typeface="宋体" panose="02010600030101010101" pitchFamily="2" charset="-122"/>
              </a:rPr>
              <a:t>,</a:t>
            </a:r>
            <a:r>
              <a:rPr lang="zh-CN" altLang="zh-CN" sz="2400" dirty="0"/>
              <a:t>默认是保存在</a:t>
            </a:r>
            <a:r>
              <a:rPr lang="en-US" altLang="zh-CN" sz="2400" dirty="0" err="1"/>
              <a:t>php</a:t>
            </a:r>
            <a:r>
              <a:rPr lang="zh-CN" altLang="zh-CN" sz="2400" dirty="0"/>
              <a:t>安装目录下的</a:t>
            </a:r>
            <a:r>
              <a:rPr lang="en-US" altLang="zh-CN" sz="2400" dirty="0" err="1"/>
              <a:t>tmp</a:t>
            </a:r>
            <a:r>
              <a:rPr lang="zh-CN" altLang="zh-CN" sz="2400" dirty="0"/>
              <a:t>目录</a:t>
            </a:r>
            <a:r>
              <a:rPr lang="zh-CN" altLang="zh-CN" sz="2400" dirty="0" smtClean="0"/>
              <a:t>下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具体因环境不同而不同）</a:t>
            </a:r>
            <a:endParaRPr lang="en-US" altLang="zh-CN" sz="2400" dirty="0" smtClean="0"/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如果要改变</a:t>
            </a:r>
            <a:r>
              <a:rPr lang="en-US" altLang="zh-CN" sz="2400" dirty="0">
                <a:latin typeface="宋体" panose="02010600030101010101" pitchFamily="2" charset="-122"/>
              </a:rPr>
              <a:t>session</a:t>
            </a:r>
            <a:r>
              <a:rPr lang="zh-CN" altLang="en-US" sz="2400" dirty="0">
                <a:latin typeface="宋体" panose="02010600030101010101" pitchFamily="2" charset="-122"/>
              </a:rPr>
              <a:t>文件在服务器上的保存位置，可以使用</a:t>
            </a:r>
            <a:r>
              <a:rPr lang="en-US" altLang="zh-CN" sz="2400" dirty="0" err="1">
                <a:latin typeface="宋体" panose="02010600030101010101" pitchFamily="2" charset="-122"/>
              </a:rPr>
              <a:t>session_save_path</a:t>
            </a:r>
            <a:r>
              <a:rPr lang="en-US" altLang="zh-CN" sz="2400" dirty="0">
                <a:latin typeface="宋体" panose="02010600030101010101" pitchFamily="2" charset="-122"/>
              </a:rPr>
              <a:t>()</a:t>
            </a:r>
            <a:r>
              <a:rPr lang="zh-CN" altLang="en-US" sz="2400" dirty="0">
                <a:latin typeface="宋体" panose="02010600030101010101" pitchFamily="2" charset="-122"/>
              </a:rPr>
              <a:t>函数实现。其语法格式如下：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session_save_path(“path</a:t>
            </a:r>
            <a:r>
              <a:rPr lang="en-US" altLang="zh-CN" sz="24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”)</a:t>
            </a:r>
            <a:endParaRPr lang="en-US" altLang="zh-CN" sz="2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15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" name="文本框 9"/>
          <p:cNvSpPr>
            <a:spLocks noChangeArrowheads="1"/>
          </p:cNvSpPr>
          <p:nvPr/>
        </p:nvSpPr>
        <p:spPr bwMode="auto">
          <a:xfrm>
            <a:off x="8205981" y="197299"/>
            <a:ext cx="32864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session</a:t>
            </a:r>
            <a:r>
              <a:rPr lang="zh-CN" altLang="en-US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与</a:t>
            </a:r>
            <a:r>
              <a:rPr lang="en-US" altLang="zh-CN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cookie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55537" y="132874"/>
            <a:ext cx="4621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10.1.4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session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的保存位置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99" y="2425637"/>
            <a:ext cx="3604039" cy="226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030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8205981" y="197299"/>
            <a:ext cx="32864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session</a:t>
            </a:r>
            <a:r>
              <a:rPr lang="zh-CN" altLang="en-US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与</a:t>
            </a:r>
            <a:r>
              <a:rPr lang="en-US" altLang="zh-CN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cookie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16" name="圆角矩形 6"/>
          <p:cNvSpPr>
            <a:spLocks noChangeArrowheads="1"/>
          </p:cNvSpPr>
          <p:nvPr/>
        </p:nvSpPr>
        <p:spPr bwMode="auto">
          <a:xfrm>
            <a:off x="370765" y="1048243"/>
            <a:ext cx="6431818" cy="3786993"/>
          </a:xfrm>
          <a:prstGeom prst="roundRect">
            <a:avLst>
              <a:gd name="adj" fmla="val 3139"/>
            </a:avLst>
          </a:prstGeom>
          <a:solidFill>
            <a:srgbClr val="1E3A1A"/>
          </a:solidFill>
          <a:ln w="12700">
            <a:solidFill>
              <a:srgbClr val="0E8146"/>
            </a:solidFill>
            <a:bevel/>
            <a:headEnd/>
            <a:tailEnd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dirty="0">
              <a:solidFill>
                <a:srgbClr val="FFFF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2437" y="1297150"/>
            <a:ext cx="6210146" cy="2695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dirty="0" smtClean="0">
                <a:solidFill>
                  <a:schemeClr val="bg1"/>
                </a:solidFill>
              </a:rPr>
              <a:t>【</a:t>
            </a:r>
            <a:r>
              <a:rPr lang="zh-CN" altLang="en-US" sz="2000" dirty="0" smtClean="0">
                <a:solidFill>
                  <a:schemeClr val="bg1"/>
                </a:solidFill>
              </a:rPr>
              <a:t>例</a:t>
            </a:r>
            <a:r>
              <a:rPr lang="en-US" altLang="zh-CN" sz="2000" dirty="0" smtClean="0">
                <a:solidFill>
                  <a:schemeClr val="bg1"/>
                </a:solidFill>
              </a:rPr>
              <a:t>10-5】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&lt;?</a:t>
            </a:r>
            <a:r>
              <a:rPr lang="en-US" altLang="zh-CN" sz="2000" spc="300" dirty="0" err="1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php</a:t>
            </a:r>
            <a:endParaRPr lang="en-US" altLang="zh-CN" sz="2000" spc="300" dirty="0" smtClean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    </a:t>
            </a:r>
            <a:r>
              <a:rPr lang="en-US" altLang="zh-CN" sz="2000" spc="300" dirty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session_save_path('</a:t>
            </a:r>
            <a:r>
              <a:rPr lang="en-US" altLang="zh-CN" sz="2000" spc="300" dirty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E:\23\session</a:t>
            </a:r>
            <a:r>
              <a:rPr lang="en-US" altLang="zh-CN" sz="2000" spc="300" dirty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');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    session_start();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    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$_SESSION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[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'ur']="</a:t>
            </a:r>
            <a:r>
              <a:rPr lang="en-US" altLang="zh-CN" sz="2000" spc="300" dirty="0" smtClean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w12c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";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?&gt;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434" y="1048243"/>
            <a:ext cx="1650795" cy="103280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326" y="3837772"/>
            <a:ext cx="1087979" cy="9604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108" y="5101164"/>
            <a:ext cx="1080197" cy="9535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35" y="2588120"/>
            <a:ext cx="1059699" cy="9354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346" y="2588121"/>
            <a:ext cx="935484" cy="935484"/>
          </a:xfrm>
          <a:prstGeom prst="rect">
            <a:avLst/>
          </a:prstGeom>
        </p:spPr>
      </p:pic>
      <p:cxnSp>
        <p:nvCxnSpPr>
          <p:cNvPr id="22" name="肘形连接符 21"/>
          <p:cNvCxnSpPr>
            <a:stCxn id="9" idx="2"/>
            <a:endCxn id="6" idx="0"/>
          </p:cNvCxnSpPr>
          <p:nvPr/>
        </p:nvCxnSpPr>
        <p:spPr bwMode="auto">
          <a:xfrm rot="5400000">
            <a:off x="8477673" y="1755960"/>
            <a:ext cx="507073" cy="1157247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肘形连接符 23"/>
          <p:cNvCxnSpPr>
            <a:stCxn id="9" idx="2"/>
            <a:endCxn id="7" idx="0"/>
          </p:cNvCxnSpPr>
          <p:nvPr/>
        </p:nvCxnSpPr>
        <p:spPr bwMode="auto">
          <a:xfrm rot="16200000" flipH="1">
            <a:off x="9601423" y="1789456"/>
            <a:ext cx="507074" cy="1090256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箭头连接符 26"/>
          <p:cNvCxnSpPr>
            <a:stCxn id="7" idx="2"/>
            <a:endCxn id="4" idx="0"/>
          </p:cNvCxnSpPr>
          <p:nvPr/>
        </p:nvCxnSpPr>
        <p:spPr bwMode="auto">
          <a:xfrm>
            <a:off x="10400088" y="3523605"/>
            <a:ext cx="13228" cy="3141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箭头连接符 28"/>
          <p:cNvCxnSpPr>
            <a:stCxn id="4" idx="2"/>
            <a:endCxn id="5" idx="0"/>
          </p:cNvCxnSpPr>
          <p:nvPr/>
        </p:nvCxnSpPr>
        <p:spPr bwMode="auto">
          <a:xfrm>
            <a:off x="10413316" y="4798223"/>
            <a:ext cx="3891" cy="30294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文本框 40"/>
          <p:cNvSpPr txBox="1"/>
          <p:nvPr/>
        </p:nvSpPr>
        <p:spPr>
          <a:xfrm>
            <a:off x="7414760" y="6054745"/>
            <a:ext cx="1895071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$_SESSION</a:t>
            </a:r>
            <a:endParaRPr lang="zh-CN" altLang="en-US" sz="2400" dirty="0"/>
          </a:p>
        </p:txBody>
      </p:sp>
      <p:cxnSp>
        <p:nvCxnSpPr>
          <p:cNvPr id="43" name="肘形连接符 42"/>
          <p:cNvCxnSpPr>
            <a:stCxn id="5" idx="2"/>
            <a:endCxn id="41" idx="3"/>
          </p:cNvCxnSpPr>
          <p:nvPr/>
        </p:nvCxnSpPr>
        <p:spPr bwMode="auto">
          <a:xfrm rot="5400000">
            <a:off x="9748103" y="5616473"/>
            <a:ext cx="230833" cy="110737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文本框 45"/>
          <p:cNvSpPr txBox="1"/>
          <p:nvPr/>
        </p:nvSpPr>
        <p:spPr>
          <a:xfrm>
            <a:off x="255537" y="132874"/>
            <a:ext cx="4621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10.1.4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session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的保存位置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165909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1028533" y="1058436"/>
            <a:ext cx="6597564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用</a:t>
            </a:r>
            <a:r>
              <a:rPr lang="en-US" altLang="zh-CN" sz="2400" dirty="0">
                <a:latin typeface="宋体" panose="02010600030101010101" pitchFamily="2" charset="-122"/>
              </a:rPr>
              <a:t>session_save_path()</a:t>
            </a:r>
            <a:r>
              <a:rPr lang="zh-CN" altLang="en-US" sz="2400" dirty="0">
                <a:latin typeface="宋体" panose="02010600030101010101" pitchFamily="2" charset="-122"/>
              </a:rPr>
              <a:t>函数改变</a:t>
            </a:r>
            <a:r>
              <a:rPr lang="en-US" altLang="zh-CN" sz="2400" dirty="0">
                <a:latin typeface="宋体" panose="02010600030101010101" pitchFamily="2" charset="-122"/>
              </a:rPr>
              <a:t>session</a:t>
            </a:r>
            <a:r>
              <a:rPr lang="zh-CN" altLang="en-US" sz="2400" dirty="0">
                <a:latin typeface="宋体" panose="02010600030101010101" pitchFamily="2" charset="-122"/>
              </a:rPr>
              <a:t>文件的存储路径，只在当前文件有效，离开当前文件以后，如果没有另外的路径设置，服务器依然将</a:t>
            </a:r>
            <a:r>
              <a:rPr lang="en-US" altLang="zh-CN" sz="2400" dirty="0">
                <a:latin typeface="宋体" panose="02010600030101010101" pitchFamily="2" charset="-122"/>
              </a:rPr>
              <a:t>session</a:t>
            </a:r>
            <a:r>
              <a:rPr lang="zh-CN" altLang="en-US" sz="2400" dirty="0">
                <a:latin typeface="宋体" panose="02010600030101010101" pitchFamily="2" charset="-122"/>
              </a:rPr>
              <a:t>文件保存在</a:t>
            </a:r>
            <a:r>
              <a:rPr lang="en-US" altLang="zh-CN" sz="2400" dirty="0">
                <a:latin typeface="宋体" panose="02010600030101010101" pitchFamily="2" charset="-122"/>
              </a:rPr>
              <a:t>php.ini</a:t>
            </a:r>
            <a:r>
              <a:rPr lang="zh-CN" altLang="en-US" sz="2400" dirty="0">
                <a:latin typeface="宋体" panose="02010600030101010101" pitchFamily="2" charset="-122"/>
              </a:rPr>
              <a:t>配置文件的默认路径下。</a:t>
            </a:r>
            <a:endParaRPr lang="en-US" altLang="zh-CN" sz="2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15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" name="文本框 9"/>
          <p:cNvSpPr>
            <a:spLocks noChangeArrowheads="1"/>
          </p:cNvSpPr>
          <p:nvPr/>
        </p:nvSpPr>
        <p:spPr bwMode="auto">
          <a:xfrm>
            <a:off x="8205981" y="197299"/>
            <a:ext cx="32864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session</a:t>
            </a:r>
            <a:r>
              <a:rPr lang="zh-CN" altLang="en-US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与</a:t>
            </a:r>
            <a:r>
              <a:rPr lang="en-US" altLang="zh-CN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cookie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55537" y="132874"/>
            <a:ext cx="4621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10.1.4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session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的保存位置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55537" y="1327885"/>
            <a:ext cx="755845" cy="708733"/>
            <a:chOff x="104010" y="1130023"/>
            <a:chExt cx="1705970" cy="1682985"/>
          </a:xfrm>
        </p:grpSpPr>
        <p:sp>
          <p:nvSpPr>
            <p:cNvPr id="10" name="等腰三角形 9"/>
            <p:cNvSpPr/>
            <p:nvPr/>
          </p:nvSpPr>
          <p:spPr bwMode="auto">
            <a:xfrm flipV="1">
              <a:off x="104010" y="1130023"/>
              <a:ext cx="1705970" cy="1682985"/>
            </a:xfrm>
            <a:prstGeom prst="triangle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806870" y="1237636"/>
              <a:ext cx="300250" cy="1296538"/>
              <a:chOff x="3748453" y="3442769"/>
              <a:chExt cx="459738" cy="2139166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0000"/>
                </a:gs>
                <a:gs pos="83000">
                  <a:srgbClr val="C00000"/>
                </a:gs>
                <a:gs pos="100000">
                  <a:srgbClr val="C00000"/>
                </a:gs>
              </a:gsLst>
              <a:lin ang="5400000" scaled="1"/>
            </a:gradFill>
          </p:grpSpPr>
          <p:sp>
            <p:nvSpPr>
              <p:cNvPr id="12" name="梯形 11"/>
              <p:cNvSpPr/>
              <p:nvPr/>
            </p:nvSpPr>
            <p:spPr bwMode="auto">
              <a:xfrm rot="10800000">
                <a:off x="3748453" y="3442769"/>
                <a:ext cx="459738" cy="1542818"/>
              </a:xfrm>
              <a:prstGeom prst="trapezoid">
                <a:avLst/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 bwMode="auto">
              <a:xfrm>
                <a:off x="3807725" y="5240741"/>
                <a:ext cx="341194" cy="341194"/>
              </a:xfrm>
              <a:prstGeom prst="ellipse">
                <a:avLst/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499" y="1682251"/>
            <a:ext cx="2716440" cy="355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2349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5425946" y="2466387"/>
            <a:ext cx="218521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cookie</a:t>
            </a:r>
            <a:endParaRPr lang="zh-CN" altLang="en-US" sz="5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732550" y="2635953"/>
            <a:ext cx="1384060" cy="6635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10.2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618360" y="83494"/>
            <a:ext cx="41264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程序设计基础教程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6591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  <p:bldP spid="410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81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任意多边形 14"/>
          <p:cNvSpPr>
            <a:spLocks noChangeArrowheads="1"/>
          </p:cNvSpPr>
          <p:nvPr/>
        </p:nvSpPr>
        <p:spPr bwMode="auto">
          <a:xfrm rot="5400000">
            <a:off x="-2478881" y="2478881"/>
            <a:ext cx="6858000" cy="1900238"/>
          </a:xfrm>
          <a:custGeom>
            <a:avLst/>
            <a:gdLst>
              <a:gd name="T0" fmla="*/ 761999 w 6858000"/>
              <a:gd name="T1" fmla="*/ 870528 h 2394857"/>
              <a:gd name="T2" fmla="*/ 1691081 w 6858000"/>
              <a:gd name="T3" fmla="*/ 83 h 2394857"/>
              <a:gd name="T4" fmla="*/ 5166920 w 6858000"/>
              <a:gd name="T5" fmla="*/ 83 h 2394857"/>
              <a:gd name="T6" fmla="*/ 6096001 w 6858000"/>
              <a:gd name="T7" fmla="*/ 870528 h 2394857"/>
              <a:gd name="T8" fmla="*/ 0 w 6858000"/>
              <a:gd name="T9" fmla="*/ 2393950 h 2394857"/>
              <a:gd name="T10" fmla="*/ 0 w 6858000"/>
              <a:gd name="T11" fmla="*/ 870529 h 2394857"/>
              <a:gd name="T12" fmla="*/ 6858000 w 6858000"/>
              <a:gd name="T13" fmla="*/ 870529 h 2394857"/>
              <a:gd name="T14" fmla="*/ 6858000 w 6858000"/>
              <a:gd name="T15" fmla="*/ 2393950 h 239485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858000"/>
              <a:gd name="T25" fmla="*/ 0 h 2394857"/>
              <a:gd name="T26" fmla="*/ 6858000 w 6858000"/>
              <a:gd name="T27" fmla="*/ 2394857 h 239485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858000" h="2394857">
                <a:moveTo>
                  <a:pt x="761999" y="870858"/>
                </a:moveTo>
                <a:cubicBezTo>
                  <a:pt x="1316531" y="631447"/>
                  <a:pt x="1066594" y="-8391"/>
                  <a:pt x="1691081" y="83"/>
                </a:cubicBezTo>
                <a:lnTo>
                  <a:pt x="5166920" y="83"/>
                </a:lnTo>
                <a:cubicBezTo>
                  <a:pt x="5826383" y="-2035"/>
                  <a:pt x="5523980" y="612379"/>
                  <a:pt x="6096001" y="870858"/>
                </a:cubicBezTo>
                <a:lnTo>
                  <a:pt x="761999" y="870858"/>
                </a:lnTo>
                <a:close/>
                <a:moveTo>
                  <a:pt x="0" y="2394857"/>
                </a:moveTo>
                <a:lnTo>
                  <a:pt x="0" y="870859"/>
                </a:lnTo>
                <a:lnTo>
                  <a:pt x="6858000" y="870859"/>
                </a:lnTo>
                <a:lnTo>
                  <a:pt x="6858000" y="2394857"/>
                </a:lnTo>
                <a:lnTo>
                  <a:pt x="0" y="2394857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6" name="TextBox 44"/>
          <p:cNvSpPr>
            <a:spLocks noChangeArrowheads="1"/>
          </p:cNvSpPr>
          <p:nvPr/>
        </p:nvSpPr>
        <p:spPr bwMode="auto">
          <a:xfrm rot="5400000">
            <a:off x="-357188" y="2885629"/>
            <a:ext cx="261461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目录</a:t>
            </a:r>
            <a:endParaRPr lang="en-US" altLang="zh-CN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algn="ctr" eaLnBrk="1" hangingPunct="1"/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CONTENTE</a:t>
            </a:r>
          </a:p>
        </p:txBody>
      </p:sp>
      <p:sp>
        <p:nvSpPr>
          <p:cNvPr id="3077" name="矩形 6"/>
          <p:cNvSpPr>
            <a:spLocks noChangeArrowheads="1"/>
          </p:cNvSpPr>
          <p:nvPr/>
        </p:nvSpPr>
        <p:spPr bwMode="auto">
          <a:xfrm>
            <a:off x="3302666" y="1571021"/>
            <a:ext cx="14045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FF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session</a:t>
            </a:r>
            <a:endParaRPr lang="zh-CN" altLang="en-US" sz="2800" dirty="0">
              <a:solidFill>
                <a:srgbClr val="FFFF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8" name="矩形 7"/>
          <p:cNvSpPr>
            <a:spLocks noChangeArrowheads="1"/>
          </p:cNvSpPr>
          <p:nvPr/>
        </p:nvSpPr>
        <p:spPr bwMode="auto">
          <a:xfrm>
            <a:off x="2311748" y="1645634"/>
            <a:ext cx="911543" cy="4222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10.1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079" name="矩形 8"/>
          <p:cNvSpPr>
            <a:spLocks noChangeArrowheads="1"/>
          </p:cNvSpPr>
          <p:nvPr/>
        </p:nvSpPr>
        <p:spPr bwMode="auto">
          <a:xfrm>
            <a:off x="3482203" y="3113875"/>
            <a:ext cx="12250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cookie</a:t>
            </a:r>
            <a:endParaRPr lang="zh-CN" altLang="en-US" sz="2800" dirty="0">
              <a:solidFill>
                <a:srgbClr val="FF00F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80" name="矩形 9"/>
          <p:cNvSpPr>
            <a:spLocks noChangeArrowheads="1"/>
          </p:cNvSpPr>
          <p:nvPr/>
        </p:nvSpPr>
        <p:spPr bwMode="auto">
          <a:xfrm>
            <a:off x="2311748" y="3225896"/>
            <a:ext cx="911543" cy="4222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10.2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081" name="矩形 10"/>
          <p:cNvSpPr>
            <a:spLocks noChangeArrowheads="1"/>
          </p:cNvSpPr>
          <p:nvPr/>
        </p:nvSpPr>
        <p:spPr bwMode="auto">
          <a:xfrm>
            <a:off x="3302666" y="4731545"/>
            <a:ext cx="39405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session</a:t>
            </a:r>
            <a:r>
              <a:rPr lang="zh-CN" altLang="en-US" sz="28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与</a:t>
            </a:r>
            <a:r>
              <a:rPr lang="en-US" altLang="zh-CN" sz="28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cookie</a:t>
            </a:r>
            <a:r>
              <a:rPr lang="zh-CN" altLang="en-US" sz="28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的应用</a:t>
            </a:r>
            <a:endParaRPr lang="zh-CN" altLang="en-US" sz="28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82" name="矩形 11"/>
          <p:cNvSpPr>
            <a:spLocks noChangeArrowheads="1"/>
          </p:cNvSpPr>
          <p:nvPr/>
        </p:nvSpPr>
        <p:spPr bwMode="auto">
          <a:xfrm>
            <a:off x="2311748" y="4806158"/>
            <a:ext cx="911543" cy="4222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10.3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7574507" y="543177"/>
            <a:ext cx="4176215" cy="532263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10.1.1 session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的注册与使用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7574507" y="1406536"/>
            <a:ext cx="4176215" cy="532263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10.1.2 session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的释放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7574507" y="2269895"/>
            <a:ext cx="4176215" cy="532263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10.1.3 session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的生命期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7574507" y="3133254"/>
            <a:ext cx="4176215" cy="532263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10.1.4 session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的保存位置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7574507" y="3996613"/>
            <a:ext cx="4176215" cy="532263"/>
          </a:xfrm>
          <a:prstGeom prst="rect">
            <a:avLst/>
          </a:prstGeom>
          <a:noFill/>
          <a:ln w="9525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10.2.1 cookie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的创建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7574507" y="4859972"/>
            <a:ext cx="4176215" cy="532263"/>
          </a:xfrm>
          <a:prstGeom prst="rect">
            <a:avLst/>
          </a:prstGeom>
          <a:noFill/>
          <a:ln w="9525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10.2.2 cookie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信息的读取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7574507" y="5723333"/>
            <a:ext cx="4176215" cy="532263"/>
          </a:xfrm>
          <a:prstGeom prst="rect">
            <a:avLst/>
          </a:prstGeom>
          <a:noFill/>
          <a:ln w="9525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10.2.3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删除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cookie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  <p:bldP spid="3078" grpId="0" animBg="1"/>
      <p:bldP spid="3079" grpId="0"/>
      <p:bldP spid="3080" grpId="0" animBg="1"/>
      <p:bldP spid="3081" grpId="0"/>
      <p:bldP spid="3082" grpId="0" animBg="1"/>
      <p:bldP spid="2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458328" y="905490"/>
            <a:ext cx="583329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宋体" panose="02010600030101010101" pitchFamily="2" charset="-122"/>
              </a:rPr>
              <a:t>Session</a:t>
            </a:r>
            <a:r>
              <a:rPr lang="zh-CN" altLang="en-US" sz="2400" dirty="0" smtClean="0">
                <a:latin typeface="宋体" panose="02010600030101010101" pitchFamily="2" charset="-122"/>
              </a:rPr>
              <a:t>将</a:t>
            </a:r>
            <a:r>
              <a:rPr lang="zh-CN" altLang="en-US" sz="2400" dirty="0">
                <a:latin typeface="宋体" panose="02010600030101010101" pitchFamily="2" charset="-122"/>
              </a:rPr>
              <a:t>会话信息保存在服务器，这样的缺点是当用户关闭浏览器以后，会话信息就丢失了，新的会话无法再继续使用这些信息。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Cookie</a:t>
            </a:r>
            <a:r>
              <a:rPr lang="zh-CN" altLang="en-US" sz="2400" dirty="0">
                <a:latin typeface="宋体" panose="02010600030101010101" pitchFamily="2" charset="-122"/>
              </a:rPr>
              <a:t>则改变这一模式，它将用户的会话信息保存在客户端的机器硬盘中</a:t>
            </a:r>
            <a:r>
              <a:rPr lang="zh-CN" altLang="en-US" sz="2400" dirty="0" smtClean="0">
                <a:latin typeface="宋体" panose="02010600030101010101" pitchFamily="2" charset="-122"/>
              </a:rPr>
              <a:t>，只要用户在</a:t>
            </a:r>
            <a:r>
              <a:rPr lang="en-US" altLang="zh-CN" sz="2400" dirty="0" smtClean="0">
                <a:latin typeface="宋体" panose="02010600030101010101" pitchFamily="2" charset="-122"/>
              </a:rPr>
              <a:t>cookie</a:t>
            </a:r>
            <a:r>
              <a:rPr lang="zh-CN" altLang="en-US" sz="2400" dirty="0" smtClean="0">
                <a:latin typeface="宋体" panose="02010600030101010101" pitchFamily="2" charset="-122"/>
              </a:rPr>
              <a:t>的有效期限</a:t>
            </a:r>
            <a:r>
              <a:rPr lang="zh-CN" altLang="en-US" sz="2400" dirty="0">
                <a:latin typeface="宋体" panose="02010600030101010101" pitchFamily="2" charset="-122"/>
              </a:rPr>
              <a:t>内，在同一台机器</a:t>
            </a:r>
            <a:r>
              <a:rPr lang="zh-CN" altLang="en-US" sz="2400" dirty="0" smtClean="0">
                <a:latin typeface="宋体" panose="02010600030101010101" pitchFamily="2" charset="-122"/>
              </a:rPr>
              <a:t>，可以</a:t>
            </a:r>
            <a:r>
              <a:rPr lang="zh-CN" altLang="en-US" sz="2400" dirty="0">
                <a:latin typeface="宋体" panose="02010600030101010101" pitchFamily="2" charset="-122"/>
              </a:rPr>
              <a:t>任意关闭、启动浏览器，重复向服务器发起会话请求，这些信息</a:t>
            </a:r>
            <a:r>
              <a:rPr lang="zh-CN" altLang="en-US" sz="2400" dirty="0" smtClean="0">
                <a:latin typeface="宋体" panose="02010600030101010101" pitchFamily="2" charset="-122"/>
              </a:rPr>
              <a:t>都有效，并被浏览器读取发送到服务器端。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14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15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" name="文本框 9"/>
          <p:cNvSpPr>
            <a:spLocks noChangeArrowheads="1"/>
          </p:cNvSpPr>
          <p:nvPr/>
        </p:nvSpPr>
        <p:spPr bwMode="auto">
          <a:xfrm>
            <a:off x="8205981" y="197299"/>
            <a:ext cx="32864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session</a:t>
            </a:r>
            <a:r>
              <a:rPr lang="zh-CN" altLang="en-US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与</a:t>
            </a:r>
            <a:r>
              <a:rPr lang="en-US" altLang="zh-CN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cookie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55537" y="132874"/>
            <a:ext cx="4621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cookie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141" y="4599974"/>
            <a:ext cx="1502640" cy="138382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13188" y="4599975"/>
            <a:ext cx="1502640" cy="1383827"/>
          </a:xfrm>
          <a:prstGeom prst="rect">
            <a:avLst/>
          </a:prstGeom>
        </p:spPr>
      </p:pic>
      <p:cxnSp>
        <p:nvCxnSpPr>
          <p:cNvPr id="6" name="肘形连接符 5"/>
          <p:cNvCxnSpPr>
            <a:stCxn id="19" idx="1"/>
            <a:endCxn id="3" idx="2"/>
          </p:cNvCxnSpPr>
          <p:nvPr/>
        </p:nvCxnSpPr>
        <p:spPr bwMode="auto">
          <a:xfrm flipV="1">
            <a:off x="8515828" y="2472336"/>
            <a:ext cx="478817" cy="281955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肘形连接符 7"/>
          <p:cNvCxnSpPr>
            <a:stCxn id="4" idx="1"/>
          </p:cNvCxnSpPr>
          <p:nvPr/>
        </p:nvCxnSpPr>
        <p:spPr bwMode="auto">
          <a:xfrm rot="10800000">
            <a:off x="9577447" y="2361064"/>
            <a:ext cx="639694" cy="2930825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026" y="1143953"/>
            <a:ext cx="2123237" cy="1328383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0522017" y="1239751"/>
            <a:ext cx="119776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session1</a:t>
            </a:r>
            <a:endParaRPr lang="zh-CN" altLang="en-US" sz="2000" dirty="0"/>
          </a:p>
        </p:txBody>
      </p:sp>
      <p:sp>
        <p:nvSpPr>
          <p:cNvPr id="23" name="文本框 22"/>
          <p:cNvSpPr txBox="1"/>
          <p:nvPr/>
        </p:nvSpPr>
        <p:spPr>
          <a:xfrm>
            <a:off x="10522017" y="1937699"/>
            <a:ext cx="119776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session2</a:t>
            </a:r>
            <a:endParaRPr lang="zh-CN" altLang="en-US" sz="2000" dirty="0"/>
          </a:p>
        </p:txBody>
      </p:sp>
      <p:sp>
        <p:nvSpPr>
          <p:cNvPr id="24" name="文本框 23"/>
          <p:cNvSpPr txBox="1"/>
          <p:nvPr/>
        </p:nvSpPr>
        <p:spPr>
          <a:xfrm>
            <a:off x="7136457" y="6204864"/>
            <a:ext cx="106952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cookie1</a:t>
            </a:r>
            <a:endParaRPr lang="zh-CN" altLang="en-US" sz="2000" dirty="0"/>
          </a:p>
        </p:txBody>
      </p:sp>
      <p:sp>
        <p:nvSpPr>
          <p:cNvPr id="25" name="文本框 24"/>
          <p:cNvSpPr txBox="1"/>
          <p:nvPr/>
        </p:nvSpPr>
        <p:spPr>
          <a:xfrm>
            <a:off x="10522017" y="6204864"/>
            <a:ext cx="106952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cookie2</a:t>
            </a:r>
            <a:endParaRPr lang="zh-CN" altLang="en-US" sz="2000" dirty="0"/>
          </a:p>
        </p:txBody>
      </p:sp>
      <p:cxnSp>
        <p:nvCxnSpPr>
          <p:cNvPr id="26" name="肘形连接符 25"/>
          <p:cNvCxnSpPr>
            <a:stCxn id="3" idx="3"/>
            <a:endCxn id="21" idx="1"/>
          </p:cNvCxnSpPr>
          <p:nvPr/>
        </p:nvCxnSpPr>
        <p:spPr bwMode="auto">
          <a:xfrm flipV="1">
            <a:off x="10056263" y="1439806"/>
            <a:ext cx="465754" cy="36833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肘形连接符 27"/>
          <p:cNvCxnSpPr>
            <a:stCxn id="3" idx="3"/>
            <a:endCxn id="23" idx="1"/>
          </p:cNvCxnSpPr>
          <p:nvPr/>
        </p:nvCxnSpPr>
        <p:spPr bwMode="auto">
          <a:xfrm>
            <a:off x="10056263" y="1808145"/>
            <a:ext cx="465754" cy="32960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肘形连接符 31"/>
          <p:cNvCxnSpPr>
            <a:stCxn id="19" idx="3"/>
            <a:endCxn id="24" idx="1"/>
          </p:cNvCxnSpPr>
          <p:nvPr/>
        </p:nvCxnSpPr>
        <p:spPr bwMode="auto">
          <a:xfrm rot="10800000" flipH="1" flipV="1">
            <a:off x="7013187" y="5291889"/>
            <a:ext cx="123269" cy="1113030"/>
          </a:xfrm>
          <a:prstGeom prst="bentConnector3">
            <a:avLst>
              <a:gd name="adj1" fmla="val -1854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肘形连接符 33"/>
          <p:cNvCxnSpPr>
            <a:stCxn id="4" idx="3"/>
            <a:endCxn id="25" idx="3"/>
          </p:cNvCxnSpPr>
          <p:nvPr/>
        </p:nvCxnSpPr>
        <p:spPr bwMode="auto">
          <a:xfrm flipH="1">
            <a:off x="11591541" y="5291888"/>
            <a:ext cx="128240" cy="1113031"/>
          </a:xfrm>
          <a:prstGeom prst="bentConnector3">
            <a:avLst>
              <a:gd name="adj1" fmla="val -17826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3236531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5422563" y="2744887"/>
            <a:ext cx="350929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dirty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cookie</a:t>
            </a:r>
            <a:r>
              <a:rPr lang="zh-CN" altLang="en-US" sz="4400" dirty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的创建</a:t>
            </a: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209344" y="2797821"/>
            <a:ext cx="2066035" cy="6635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10.2.1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294803" y="83494"/>
            <a:ext cx="29129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10.2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cookie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 bwMode="auto">
          <a:xfrm rot="10800000">
            <a:off x="11013034" y="-15508"/>
            <a:ext cx="1164485" cy="65966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肘形连接符 6"/>
          <p:cNvCxnSpPr>
            <a:stCxn id="4102" idx="2"/>
            <a:endCxn id="4101" idx="1"/>
          </p:cNvCxnSpPr>
          <p:nvPr/>
        </p:nvCxnSpPr>
        <p:spPr bwMode="auto">
          <a:xfrm rot="16200000" flipH="1">
            <a:off x="1188093" y="1108358"/>
            <a:ext cx="2584450" cy="145805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E814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11380764" y="83494"/>
            <a:ext cx="4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91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458328" y="905490"/>
            <a:ext cx="11433596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创建一个</a:t>
            </a:r>
            <a:r>
              <a:rPr lang="en-US" altLang="zh-CN" sz="2400" dirty="0">
                <a:latin typeface="宋体" panose="02010600030101010101" pitchFamily="2" charset="-122"/>
              </a:rPr>
              <a:t>cookie</a:t>
            </a:r>
            <a:r>
              <a:rPr lang="zh-CN" altLang="en-US" sz="2400" dirty="0">
                <a:latin typeface="宋体" panose="02010600030101010101" pitchFamily="2" charset="-122"/>
              </a:rPr>
              <a:t>就是将一个会话信息保存到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客户端硬盘</a:t>
            </a:r>
            <a:r>
              <a:rPr lang="zh-CN" altLang="en-US" sz="2400" dirty="0">
                <a:latin typeface="宋体" panose="02010600030101010101" pitchFamily="2" charset="-122"/>
              </a:rPr>
              <a:t>中（具体路径在</a:t>
            </a:r>
            <a:r>
              <a:rPr lang="en-US" altLang="zh-CN" sz="2400" dirty="0">
                <a:latin typeface="宋体" panose="02010600030101010101" pitchFamily="2" charset="-122"/>
              </a:rPr>
              <a:t>php.ini</a:t>
            </a:r>
            <a:r>
              <a:rPr lang="zh-CN" altLang="en-US" sz="2400" dirty="0">
                <a:latin typeface="宋体" panose="02010600030101010101" pitchFamily="2" charset="-122"/>
              </a:rPr>
              <a:t>中可以配置）。其语法格式如下：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setcookie(</a:t>
            </a:r>
            <a:r>
              <a:rPr lang="en-US" altLang="zh-CN" sz="2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</a:t>
            </a: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zh-CN" sz="2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</a:t>
            </a:r>
            <a:r>
              <a:rPr lang="en-US" altLang="zh-CN" sz="2400" dirty="0">
                <a:solidFill>
                  <a:srgbClr val="00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[, expire, path, domain]</a:t>
            </a: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7030A0"/>
                </a:solidFill>
                <a:latin typeface="宋体" panose="02010600030101010101" pitchFamily="2" charset="-122"/>
              </a:rPr>
              <a:t>name</a:t>
            </a:r>
            <a:r>
              <a:rPr lang="zh-CN" altLang="en-US" sz="2400" dirty="0">
                <a:solidFill>
                  <a:srgbClr val="7030A0"/>
                </a:solidFill>
                <a:latin typeface="宋体" panose="02010600030101010101" pitchFamily="2" charset="-122"/>
              </a:rPr>
              <a:t>参数可以理解为</a:t>
            </a:r>
            <a:r>
              <a:rPr lang="en-US" altLang="zh-CN" sz="2400" dirty="0">
                <a:solidFill>
                  <a:srgbClr val="7030A0"/>
                </a:solidFill>
                <a:latin typeface="宋体" panose="02010600030101010101" pitchFamily="2" charset="-122"/>
              </a:rPr>
              <a:t>cookie</a:t>
            </a:r>
            <a:r>
              <a:rPr lang="zh-CN" altLang="en-US" sz="2400" dirty="0">
                <a:solidFill>
                  <a:srgbClr val="7030A0"/>
                </a:solidFill>
                <a:latin typeface="宋体" panose="02010600030101010101" pitchFamily="2" charset="-122"/>
              </a:rPr>
              <a:t>变量名，必填参数；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7030A0"/>
                </a:solidFill>
                <a:latin typeface="宋体" panose="02010600030101010101" pitchFamily="2" charset="-122"/>
              </a:rPr>
              <a:t>value</a:t>
            </a:r>
            <a:r>
              <a:rPr lang="zh-CN" altLang="en-US" sz="2400" dirty="0">
                <a:solidFill>
                  <a:srgbClr val="7030A0"/>
                </a:solidFill>
                <a:latin typeface="宋体" panose="02010600030101010101" pitchFamily="2" charset="-122"/>
              </a:rPr>
              <a:t>参数是</a:t>
            </a:r>
            <a:r>
              <a:rPr lang="en-US" altLang="zh-CN" sz="2400" dirty="0">
                <a:solidFill>
                  <a:srgbClr val="7030A0"/>
                </a:solidFill>
                <a:latin typeface="宋体" panose="02010600030101010101" pitchFamily="2" charset="-122"/>
              </a:rPr>
              <a:t>name</a:t>
            </a:r>
            <a:r>
              <a:rPr lang="zh-CN" altLang="en-US" sz="2400" dirty="0">
                <a:solidFill>
                  <a:srgbClr val="7030A0"/>
                </a:solidFill>
                <a:latin typeface="宋体" panose="02010600030101010101" pitchFamily="2" charset="-122"/>
              </a:rPr>
              <a:t>的值</a:t>
            </a:r>
            <a:r>
              <a:rPr lang="zh-CN" altLang="en-US" sz="2400" dirty="0" smtClean="0">
                <a:solidFill>
                  <a:srgbClr val="7030A0"/>
                </a:solidFill>
                <a:latin typeface="宋体" panose="02010600030101010101" pitchFamily="2" charset="-122"/>
              </a:rPr>
              <a:t>，即</a:t>
            </a:r>
            <a:r>
              <a:rPr lang="zh-CN" altLang="en-US" sz="2400" dirty="0">
                <a:solidFill>
                  <a:srgbClr val="7030A0"/>
                </a:solidFill>
                <a:latin typeface="宋体" panose="02010600030101010101" pitchFamily="2" charset="-122"/>
              </a:rPr>
              <a:t>要保存在客户端的会话信息内容，必填参数；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7030A0"/>
                </a:solidFill>
                <a:latin typeface="宋体" panose="02010600030101010101" pitchFamily="2" charset="-122"/>
              </a:rPr>
              <a:t>expire</a:t>
            </a:r>
            <a:r>
              <a:rPr lang="zh-CN" altLang="en-US" sz="2400" dirty="0">
                <a:solidFill>
                  <a:srgbClr val="7030A0"/>
                </a:solidFill>
                <a:latin typeface="宋体" panose="02010600030101010101" pitchFamily="2" charset="-122"/>
              </a:rPr>
              <a:t>可选参数，指该</a:t>
            </a:r>
            <a:r>
              <a:rPr lang="en-US" altLang="zh-CN" sz="2400" dirty="0">
                <a:solidFill>
                  <a:srgbClr val="7030A0"/>
                </a:solidFill>
                <a:latin typeface="宋体" panose="02010600030101010101" pitchFamily="2" charset="-122"/>
              </a:rPr>
              <a:t>cookie</a:t>
            </a:r>
            <a:r>
              <a:rPr lang="zh-CN" altLang="en-US" sz="2400" dirty="0">
                <a:solidFill>
                  <a:srgbClr val="7030A0"/>
                </a:solidFill>
                <a:latin typeface="宋体" panose="02010600030101010101" pitchFamily="2" charset="-122"/>
              </a:rPr>
              <a:t>信息的有效期，如果不设置，则会话信息只是暂时保存在客户端的内存中，关闭浏览器，信息也随之消失；单位是秒；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7030A0"/>
                </a:solidFill>
                <a:latin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7030A0"/>
                </a:solidFill>
                <a:latin typeface="宋体" panose="02010600030101010101" pitchFamily="2" charset="-122"/>
              </a:rPr>
              <a:t>是指</a:t>
            </a:r>
            <a:r>
              <a:rPr lang="en-US" altLang="zh-CN" sz="2400" dirty="0">
                <a:solidFill>
                  <a:srgbClr val="7030A0"/>
                </a:solidFill>
                <a:latin typeface="宋体" panose="02010600030101010101" pitchFamily="2" charset="-122"/>
              </a:rPr>
              <a:t>cookie</a:t>
            </a:r>
            <a:r>
              <a:rPr lang="zh-CN" altLang="en-US" sz="2400" dirty="0">
                <a:solidFill>
                  <a:srgbClr val="7030A0"/>
                </a:solidFill>
                <a:latin typeface="宋体" panose="02010600030101010101" pitchFamily="2" charset="-122"/>
              </a:rPr>
              <a:t>的有效路径，如果没有，则整个网站根目录范围内有效；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7030A0"/>
                </a:solidFill>
                <a:latin typeface="宋体" panose="02010600030101010101" pitchFamily="2" charset="-122"/>
              </a:rPr>
              <a:t>domain</a:t>
            </a:r>
            <a:r>
              <a:rPr lang="zh-CN" altLang="en-US" sz="2400" dirty="0">
                <a:solidFill>
                  <a:srgbClr val="7030A0"/>
                </a:solidFill>
                <a:latin typeface="宋体" panose="02010600030101010101" pitchFamily="2" charset="-122"/>
              </a:rPr>
              <a:t>是指</a:t>
            </a:r>
            <a:r>
              <a:rPr lang="en-US" altLang="zh-CN" sz="2400" dirty="0">
                <a:solidFill>
                  <a:srgbClr val="7030A0"/>
                </a:solidFill>
                <a:latin typeface="宋体" panose="02010600030101010101" pitchFamily="2" charset="-122"/>
              </a:rPr>
              <a:t>cookie</a:t>
            </a:r>
            <a:r>
              <a:rPr lang="zh-CN" altLang="en-US" sz="2400" dirty="0">
                <a:solidFill>
                  <a:srgbClr val="7030A0"/>
                </a:solidFill>
                <a:latin typeface="宋体" panose="02010600030101010101" pitchFamily="2" charset="-122"/>
              </a:rPr>
              <a:t>的有效域名，可选参数。</a:t>
            </a:r>
          </a:p>
        </p:txBody>
      </p:sp>
      <p:sp>
        <p:nvSpPr>
          <p:cNvPr id="14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15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" name="文本框 9"/>
          <p:cNvSpPr>
            <a:spLocks noChangeArrowheads="1"/>
          </p:cNvSpPr>
          <p:nvPr/>
        </p:nvSpPr>
        <p:spPr bwMode="auto">
          <a:xfrm>
            <a:off x="8205981" y="197299"/>
            <a:ext cx="32864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session</a:t>
            </a:r>
            <a:r>
              <a:rPr lang="zh-CN" altLang="en-US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与</a:t>
            </a:r>
            <a:r>
              <a:rPr lang="en-US" altLang="zh-CN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cookie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55537" y="132874"/>
            <a:ext cx="4621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10.2.1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cookie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的创建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583723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8205981" y="197299"/>
            <a:ext cx="32864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session</a:t>
            </a:r>
            <a:r>
              <a:rPr lang="zh-CN" altLang="en-US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与</a:t>
            </a:r>
            <a:r>
              <a:rPr lang="en-US" altLang="zh-CN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cookie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16" name="圆角矩形 6"/>
          <p:cNvSpPr>
            <a:spLocks noChangeArrowheads="1"/>
          </p:cNvSpPr>
          <p:nvPr/>
        </p:nvSpPr>
        <p:spPr bwMode="auto">
          <a:xfrm>
            <a:off x="370764" y="1048243"/>
            <a:ext cx="11121693" cy="2200723"/>
          </a:xfrm>
          <a:prstGeom prst="roundRect">
            <a:avLst>
              <a:gd name="adj" fmla="val 3139"/>
            </a:avLst>
          </a:prstGeom>
          <a:solidFill>
            <a:srgbClr val="1E3A1A"/>
          </a:solidFill>
          <a:ln w="12700">
            <a:solidFill>
              <a:srgbClr val="0E8146"/>
            </a:solidFill>
            <a:bevel/>
            <a:headEnd/>
            <a:tailEnd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dirty="0">
              <a:solidFill>
                <a:srgbClr val="FFFF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2436" y="1297150"/>
            <a:ext cx="10503193" cy="195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dirty="0" smtClean="0">
                <a:solidFill>
                  <a:schemeClr val="bg1"/>
                </a:solidFill>
              </a:rPr>
              <a:t>【</a:t>
            </a:r>
            <a:r>
              <a:rPr lang="zh-CN" altLang="en-US" sz="2000" dirty="0" smtClean="0">
                <a:solidFill>
                  <a:schemeClr val="bg1"/>
                </a:solidFill>
              </a:rPr>
              <a:t>例</a:t>
            </a:r>
            <a:r>
              <a:rPr lang="en-US" altLang="zh-CN" sz="2000" dirty="0" smtClean="0">
                <a:solidFill>
                  <a:schemeClr val="bg1"/>
                </a:solidFill>
              </a:rPr>
              <a:t>10-6】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&lt;?</a:t>
            </a:r>
            <a:r>
              <a:rPr lang="en-US" altLang="zh-CN" sz="2000" spc="300" dirty="0" err="1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php</a:t>
            </a:r>
            <a:endParaRPr lang="en-US" altLang="zh-CN" sz="2000" spc="300" dirty="0" smtClean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    </a:t>
            </a:r>
            <a:r>
              <a:rPr lang="en-US" altLang="zh-CN" sz="2000" spc="300" dirty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setcookie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("</a:t>
            </a:r>
            <a:r>
              <a:rPr lang="en-US" altLang="zh-CN" sz="2000" spc="300" dirty="0" err="1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uname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","</a:t>
            </a:r>
            <a:r>
              <a:rPr lang="en-US" altLang="zh-CN" sz="2000" spc="300" dirty="0" err="1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admin</a:t>
            </a:r>
            <a:r>
              <a:rPr lang="en-US" altLang="zh-CN" sz="2000" spc="300" dirty="0" err="1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",</a:t>
            </a:r>
            <a:r>
              <a:rPr lang="en-US" altLang="zh-CN" sz="2000" spc="300" dirty="0" err="1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time</a:t>
            </a:r>
            <a:r>
              <a:rPr lang="en-US" altLang="zh-CN" sz="2000" spc="300" dirty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()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+</a:t>
            </a: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24*60*60*7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);</a:t>
            </a:r>
            <a:endParaRPr lang="en-US" altLang="zh-CN" sz="2000" spc="3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    setcookie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("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upass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","</a:t>
            </a:r>
            <a:r>
              <a:rPr lang="en-US" altLang="zh-CN" sz="2000" spc="300" dirty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admin888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",</a:t>
            </a:r>
            <a:r>
              <a:rPr lang="en-US" altLang="zh-CN" sz="2000" spc="300" dirty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time()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+</a:t>
            </a:r>
            <a:r>
              <a:rPr lang="en-US" altLang="zh-CN" sz="2000" spc="3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24*60*60*3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?&gt;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55537" y="132874"/>
            <a:ext cx="4621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10.2.1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cookie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的创建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0764" y="4202197"/>
            <a:ext cx="1502640" cy="138382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797790" y="4062486"/>
            <a:ext cx="1127232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sz="2400" dirty="0" err="1" smtClean="0"/>
              <a:t>uname</a:t>
            </a: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2797790" y="5216669"/>
            <a:ext cx="1127232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dirty="0" err="1" smtClean="0"/>
              <a:t>upass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3923275" y="4062486"/>
            <a:ext cx="1560276" cy="461665"/>
          </a:xfrm>
          <a:prstGeom prst="rect">
            <a:avLst/>
          </a:prstGeom>
          <a:noFill/>
          <a:ln w="28575">
            <a:solidFill>
              <a:srgbClr val="0099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400" dirty="0" smtClean="0"/>
              <a:t>admin</a:t>
            </a:r>
            <a:endParaRPr lang="zh-CN" altLang="en-US" sz="2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944347" y="5218650"/>
            <a:ext cx="1539204" cy="461665"/>
          </a:xfrm>
          <a:prstGeom prst="rect">
            <a:avLst/>
          </a:prstGeom>
          <a:noFill/>
          <a:ln w="28575">
            <a:solidFill>
              <a:srgbClr val="0099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400" dirty="0" smtClean="0"/>
              <a:t>admin888</a:t>
            </a:r>
            <a:endParaRPr lang="zh-CN" altLang="en-US" sz="2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9293812" y="3981177"/>
            <a:ext cx="1127232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sz="2400" dirty="0" err="1" smtClean="0"/>
              <a:t>uname</a:t>
            </a:r>
            <a:endParaRPr lang="zh-CN" altLang="en-US" sz="2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9293812" y="5135360"/>
            <a:ext cx="1127232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dirty="0" err="1" smtClean="0"/>
              <a:t>upass</a:t>
            </a:r>
            <a:endParaRPr lang="zh-CN" altLang="en-US" sz="2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10419297" y="3981177"/>
            <a:ext cx="1073160" cy="461665"/>
          </a:xfrm>
          <a:prstGeom prst="rect">
            <a:avLst/>
          </a:prstGeom>
          <a:noFill/>
          <a:ln w="28575">
            <a:solidFill>
              <a:srgbClr val="0099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400" dirty="0" smtClean="0"/>
              <a:t>admin</a:t>
            </a:r>
            <a:endParaRPr lang="zh-CN" altLang="en-US" sz="2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10432943" y="5135360"/>
            <a:ext cx="1059513" cy="461665"/>
          </a:xfrm>
          <a:prstGeom prst="rect">
            <a:avLst/>
          </a:prstGeom>
          <a:noFill/>
          <a:ln w="28575">
            <a:solidFill>
              <a:srgbClr val="0099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dirty="0"/>
          </a:p>
        </p:txBody>
      </p:sp>
      <p:cxnSp>
        <p:nvCxnSpPr>
          <p:cNvPr id="10" name="肘形连接符 9"/>
          <p:cNvCxnSpPr>
            <a:stCxn id="20" idx="1"/>
            <a:endCxn id="2" idx="1"/>
          </p:cNvCxnSpPr>
          <p:nvPr/>
        </p:nvCxnSpPr>
        <p:spPr bwMode="auto">
          <a:xfrm flipV="1">
            <a:off x="1873404" y="4293319"/>
            <a:ext cx="924386" cy="600792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肘形连接符 11"/>
          <p:cNvCxnSpPr>
            <a:stCxn id="20" idx="1"/>
            <a:endCxn id="23" idx="1"/>
          </p:cNvCxnSpPr>
          <p:nvPr/>
        </p:nvCxnSpPr>
        <p:spPr bwMode="auto">
          <a:xfrm>
            <a:off x="1873404" y="4894111"/>
            <a:ext cx="924386" cy="553391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肘形连接符 13"/>
          <p:cNvCxnSpPr>
            <a:endCxn id="28" idx="1"/>
          </p:cNvCxnSpPr>
          <p:nvPr/>
        </p:nvCxnSpPr>
        <p:spPr bwMode="auto">
          <a:xfrm flipV="1">
            <a:off x="8207417" y="4212010"/>
            <a:ext cx="1086395" cy="617745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肘形连接符 16"/>
          <p:cNvCxnSpPr>
            <a:endCxn id="30" idx="1"/>
          </p:cNvCxnSpPr>
          <p:nvPr/>
        </p:nvCxnSpPr>
        <p:spPr bwMode="auto">
          <a:xfrm>
            <a:off x="8193934" y="4829755"/>
            <a:ext cx="1099878" cy="536438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4">
            <a:clrChange>
              <a:clrFrom>
                <a:srgbClr val="FEF7D9"/>
              </a:clrFrom>
              <a:clrTo>
                <a:srgbClr val="FEF7D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547" y="3981177"/>
            <a:ext cx="1697157" cy="1697157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6963581" y="5586024"/>
            <a:ext cx="954107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三天后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9" name="肘形连接符 38"/>
          <p:cNvCxnSpPr>
            <a:stCxn id="3" idx="3"/>
            <a:endCxn id="33" idx="1"/>
          </p:cNvCxnSpPr>
          <p:nvPr/>
        </p:nvCxnSpPr>
        <p:spPr bwMode="auto">
          <a:xfrm>
            <a:off x="5483551" y="4293319"/>
            <a:ext cx="1136996" cy="536437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肘形连接符 43"/>
          <p:cNvCxnSpPr>
            <a:stCxn id="25" idx="3"/>
            <a:endCxn id="33" idx="1"/>
          </p:cNvCxnSpPr>
          <p:nvPr/>
        </p:nvCxnSpPr>
        <p:spPr bwMode="auto">
          <a:xfrm flipV="1">
            <a:off x="5483551" y="4829756"/>
            <a:ext cx="1136996" cy="619727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66810555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3" grpId="0" animBg="1"/>
      <p:bldP spid="25" grpId="0" animBg="1"/>
      <p:bldP spid="28" grpId="0" animBg="1"/>
      <p:bldP spid="30" grpId="0" animBg="1"/>
      <p:bldP spid="31" grpId="0" animBg="1"/>
      <p:bldP spid="32" grpId="0" animBg="1"/>
      <p:bldP spid="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8205981" y="197299"/>
            <a:ext cx="32864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session</a:t>
            </a:r>
            <a:r>
              <a:rPr lang="zh-CN" altLang="en-US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与</a:t>
            </a:r>
            <a:r>
              <a:rPr lang="en-US" altLang="zh-CN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cookie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255537" y="132874"/>
            <a:ext cx="4621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10.2.1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cookie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的创建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矩形 33"/>
          <p:cNvSpPr>
            <a:spLocks noChangeArrowheads="1"/>
          </p:cNvSpPr>
          <p:nvPr/>
        </p:nvSpPr>
        <p:spPr bwMode="auto">
          <a:xfrm>
            <a:off x="255536" y="862323"/>
            <a:ext cx="4344173" cy="466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200" dirty="0">
                <a:latin typeface="宋体" panose="02010600030101010101" pitchFamily="2" charset="-122"/>
              </a:rPr>
              <a:t>初次创建</a:t>
            </a:r>
            <a:r>
              <a:rPr lang="en-US" altLang="zh-CN" sz="2200" dirty="0">
                <a:latin typeface="宋体" panose="02010600030101010101" pitchFamily="2" charset="-122"/>
              </a:rPr>
              <a:t>cookie</a:t>
            </a:r>
            <a:r>
              <a:rPr lang="zh-CN" altLang="en-US" sz="2200" dirty="0">
                <a:latin typeface="宋体" panose="02010600030101010101" pitchFamily="2" charset="-122"/>
              </a:rPr>
              <a:t>时，</a:t>
            </a:r>
            <a:r>
              <a:rPr lang="en-US" altLang="zh-CN" sz="2200" dirty="0">
                <a:latin typeface="宋体" panose="02010600030101010101" pitchFamily="2" charset="-122"/>
              </a:rPr>
              <a:t>cookie</a:t>
            </a:r>
            <a:r>
              <a:rPr lang="zh-CN" altLang="en-US" sz="2200" dirty="0">
                <a:latin typeface="宋体" panose="02010600030101010101" pitchFamily="2" charset="-122"/>
              </a:rPr>
              <a:t>值在当前的页面是无法生效，必须当前页面结束以后，才能</a:t>
            </a:r>
            <a:r>
              <a:rPr lang="zh-CN" altLang="en-US" sz="2200" dirty="0" smtClean="0">
                <a:latin typeface="宋体" panose="02010600030101010101" pitchFamily="2" charset="-122"/>
              </a:rPr>
              <a:t>生效（或者刷新一次）。</a:t>
            </a:r>
            <a:endParaRPr lang="en-US" altLang="zh-CN" sz="2200" dirty="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200" dirty="0" smtClean="0">
                <a:solidFill>
                  <a:srgbClr val="FF0000"/>
                </a:solidFill>
                <a:latin typeface="宋体" panose="02010600030101010101" pitchFamily="2" charset="-122"/>
                <a:ea typeface="Verdana" panose="020B0604030504040204" pitchFamily="34" charset="0"/>
                <a:cs typeface="Verdana" panose="020B0604030504040204" pitchFamily="34" charset="0"/>
              </a:rPr>
              <a:t>例：文件</a:t>
            </a:r>
            <a:r>
              <a:rPr lang="en-US" altLang="zh-CN" sz="2200" dirty="0" err="1" smtClean="0">
                <a:solidFill>
                  <a:srgbClr val="FF0000"/>
                </a:solidFill>
                <a:latin typeface="宋体" panose="02010600030101010101" pitchFamily="2" charset="-122"/>
                <a:ea typeface="Verdana" panose="020B0604030504040204" pitchFamily="34" charset="0"/>
                <a:cs typeface="Verdana" panose="020B0604030504040204" pitchFamily="34" charset="0"/>
              </a:rPr>
              <a:t>c.php</a:t>
            </a:r>
            <a:r>
              <a:rPr lang="zh-CN" altLang="en-US" sz="2200" dirty="0" smtClean="0">
                <a:solidFill>
                  <a:srgbClr val="FF0000"/>
                </a:solidFill>
                <a:latin typeface="宋体" panose="02010600030101010101" pitchFamily="2" charset="-122"/>
                <a:ea typeface="Verdana" panose="020B0604030504040204" pitchFamily="34" charset="0"/>
                <a:cs typeface="Verdana" panose="020B0604030504040204" pitchFamily="34" charset="0"/>
              </a:rPr>
              <a:t>的代码</a:t>
            </a:r>
            <a:endParaRPr lang="en-US" altLang="zh-CN" sz="2200" dirty="0" smtClean="0">
              <a:solidFill>
                <a:srgbClr val="FF0000"/>
              </a:solidFill>
              <a:latin typeface="宋体" panose="02010600030101010101" pitchFamily="2" charset="-122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dirty="0" smtClean="0">
                <a:solidFill>
                  <a:srgbClr val="FF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&lt;?</a:t>
            </a:r>
            <a:r>
              <a:rPr lang="en-US" altLang="zh-CN" sz="2200" dirty="0" err="1" smtClean="0">
                <a:solidFill>
                  <a:srgbClr val="FF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php</a:t>
            </a:r>
            <a:endParaRPr lang="en-US" altLang="zh-CN" sz="2200" dirty="0" smtClean="0">
              <a:solidFill>
                <a:srgbClr val="FF0000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dirty="0">
                <a:solidFill>
                  <a:srgbClr val="FF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altLang="zh-CN" sz="2200" dirty="0">
                <a:solidFill>
                  <a:srgbClr val="0070C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setcookie</a:t>
            </a:r>
            <a:r>
              <a:rPr lang="en-US" altLang="zh-CN" sz="2200" dirty="0" smtClean="0">
                <a:solidFill>
                  <a:srgbClr val="FF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CN" sz="2200" dirty="0" smtClean="0">
                <a:solidFill>
                  <a:srgbClr val="FF0000"/>
                </a:solidFill>
                <a:latin typeface="+mn-lt"/>
                <a:ea typeface="Microsoft Yi Baiti" panose="03000500000000000000" pitchFamily="66" charset="0"/>
                <a:cs typeface="Verdana" panose="020B0604030504040204" pitchFamily="34" charset="0"/>
              </a:rPr>
              <a:t>“</a:t>
            </a:r>
            <a:r>
              <a:rPr lang="en-US" altLang="zh-CN" sz="2200" dirty="0" smtClean="0">
                <a:solidFill>
                  <a:srgbClr val="7030A0"/>
                </a:solidFill>
                <a:latin typeface="+mn-lt"/>
                <a:ea typeface="Microsoft Yi Baiti" panose="03000500000000000000" pitchFamily="66" charset="0"/>
                <a:cs typeface="Verdana" panose="020B0604030504040204" pitchFamily="34" charset="0"/>
              </a:rPr>
              <a:t>A</a:t>
            </a:r>
            <a:r>
              <a:rPr lang="en-US" altLang="zh-CN" sz="2200" dirty="0" smtClean="0">
                <a:solidFill>
                  <a:srgbClr val="FF0000"/>
                </a:solidFill>
                <a:latin typeface="+mn-lt"/>
                <a:ea typeface="Microsoft Yi Baiti" panose="03000500000000000000" pitchFamily="66" charset="0"/>
                <a:cs typeface="Verdana" panose="020B0604030504040204" pitchFamily="34" charset="0"/>
              </a:rPr>
              <a:t>",</a:t>
            </a:r>
            <a:r>
              <a:rPr lang="en-US" altLang="zh-CN" sz="2200" dirty="0" smtClean="0">
                <a:solidFill>
                  <a:srgbClr val="0099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123</a:t>
            </a:r>
            <a:r>
              <a:rPr lang="en-US" altLang="zh-CN" sz="2200" dirty="0" smtClean="0">
                <a:solidFill>
                  <a:srgbClr val="FF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,time()+2400);</a:t>
            </a:r>
            <a:endParaRPr lang="en-US" altLang="zh-CN" sz="2200" dirty="0">
              <a:solidFill>
                <a:srgbClr val="FF0000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dirty="0">
                <a:solidFill>
                  <a:srgbClr val="FF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200" dirty="0" smtClean="0">
                <a:solidFill>
                  <a:srgbClr val="FF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 echo </a:t>
            </a:r>
            <a:r>
              <a:rPr lang="en-US" altLang="zh-CN" sz="2200" dirty="0" smtClean="0">
                <a:solidFill>
                  <a:srgbClr val="7030A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$_COOKIE</a:t>
            </a:r>
            <a:r>
              <a:rPr lang="en-US" altLang="zh-CN" sz="2200" dirty="0" smtClean="0">
                <a:solidFill>
                  <a:srgbClr val="FF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[‘A’];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dirty="0" smtClean="0">
                <a:solidFill>
                  <a:srgbClr val="FF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?&gt;</a:t>
            </a:r>
            <a:endParaRPr lang="en-US" altLang="zh-CN" sz="2200" dirty="0">
              <a:solidFill>
                <a:srgbClr val="FF0000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461" y="4837196"/>
            <a:ext cx="674995" cy="6749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" t="3551" r="3125" b="4687"/>
          <a:stretch/>
        </p:blipFill>
        <p:spPr>
          <a:xfrm>
            <a:off x="5170379" y="3190691"/>
            <a:ext cx="725716" cy="7060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696" y="1154351"/>
            <a:ext cx="896455" cy="56085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6" r="12655" b="5330"/>
          <a:stretch/>
        </p:blipFill>
        <p:spPr>
          <a:xfrm>
            <a:off x="7407533" y="1124858"/>
            <a:ext cx="489555" cy="6198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肘形连接符 10"/>
          <p:cNvCxnSpPr>
            <a:stCxn id="6" idx="0"/>
            <a:endCxn id="7" idx="1"/>
          </p:cNvCxnSpPr>
          <p:nvPr/>
        </p:nvCxnSpPr>
        <p:spPr bwMode="auto">
          <a:xfrm rot="5400000" flipH="1" flipV="1">
            <a:off x="4935011" y="2033007"/>
            <a:ext cx="1755910" cy="559459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/>
          <p:cNvCxnSpPr>
            <a:stCxn id="7" idx="3"/>
            <a:endCxn id="8" idx="1"/>
          </p:cNvCxnSpPr>
          <p:nvPr/>
        </p:nvCxnSpPr>
        <p:spPr bwMode="auto">
          <a:xfrm>
            <a:off x="6989151" y="1434781"/>
            <a:ext cx="41838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矩形 20"/>
          <p:cNvSpPr/>
          <p:nvPr/>
        </p:nvSpPr>
        <p:spPr>
          <a:xfrm>
            <a:off x="5951548" y="2167408"/>
            <a:ext cx="1956258" cy="64633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  <a:cs typeface="Verdana" panose="020B0604030504040204" pitchFamily="34" charset="0"/>
              </a:rPr>
              <a:t>Setcookie( A,123)</a:t>
            </a:r>
          </a:p>
          <a:p>
            <a:pPr algn="just" eaLnBrk="1" hangingPunct="1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  <a:cs typeface="Verdana" panose="020B0604030504040204" pitchFamily="34" charset="0"/>
              </a:rPr>
              <a:t>echo $_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  <a:cs typeface="Verdana" panose="020B0604030504040204" pitchFamily="34" charset="0"/>
              </a:rPr>
              <a:t>COOKIE[‘A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  <a:cs typeface="Verdana" panose="020B0604030504040204" pitchFamily="34" charset="0"/>
              </a:rPr>
              <a:t>’]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  <a:cs typeface="Verdana" panose="020B0604030504040204" pitchFamily="34" charset="0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" t="3551" r="3125" b="4687"/>
          <a:stretch/>
        </p:blipFill>
        <p:spPr>
          <a:xfrm>
            <a:off x="7289452" y="3189156"/>
            <a:ext cx="725716" cy="706042"/>
          </a:xfrm>
          <a:prstGeom prst="rect">
            <a:avLst/>
          </a:prstGeom>
        </p:spPr>
      </p:pic>
      <p:cxnSp>
        <p:nvCxnSpPr>
          <p:cNvPr id="24" name="直接箭头连接符 23"/>
          <p:cNvCxnSpPr>
            <a:stCxn id="4" idx="0"/>
            <a:endCxn id="6" idx="2"/>
          </p:cNvCxnSpPr>
          <p:nvPr/>
        </p:nvCxnSpPr>
        <p:spPr bwMode="auto">
          <a:xfrm flipV="1">
            <a:off x="5527959" y="3896733"/>
            <a:ext cx="5278" cy="9404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812" y="4837195"/>
            <a:ext cx="674995" cy="674995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7147425" y="6137563"/>
            <a:ext cx="427867" cy="369332"/>
          </a:xfrm>
          <a:prstGeom prst="rect">
            <a:avLst/>
          </a:prstGeom>
          <a:solidFill>
            <a:srgbClr val="7030A0"/>
          </a:solidFill>
          <a:ln w="952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578425" y="6137563"/>
            <a:ext cx="569387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123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 bwMode="auto">
          <a:xfrm>
            <a:off x="4987631" y="6137563"/>
            <a:ext cx="1080655" cy="512619"/>
          </a:xfrm>
          <a:prstGeom prst="rect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cookie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6988916" y="6065919"/>
            <a:ext cx="1326785" cy="512619"/>
          </a:xfrm>
          <a:prstGeom prst="rect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54" name="直接箭头连接符 53"/>
          <p:cNvCxnSpPr>
            <a:stCxn id="51" idx="0"/>
            <a:endCxn id="4" idx="2"/>
          </p:cNvCxnSpPr>
          <p:nvPr/>
        </p:nvCxnSpPr>
        <p:spPr bwMode="auto">
          <a:xfrm flipV="1">
            <a:off x="5527959" y="5512191"/>
            <a:ext cx="0" cy="6253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8" name="图片 5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831" y="3246721"/>
            <a:ext cx="544818" cy="590909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" t="3551" r="3125" b="4687"/>
          <a:stretch/>
        </p:blipFill>
        <p:spPr>
          <a:xfrm>
            <a:off x="9725312" y="3189156"/>
            <a:ext cx="725716" cy="706042"/>
          </a:xfrm>
          <a:prstGeom prst="rect">
            <a:avLst/>
          </a:prstGeom>
        </p:spPr>
      </p:pic>
      <p:cxnSp>
        <p:nvCxnSpPr>
          <p:cNvPr id="61" name="肘形连接符 60"/>
          <p:cNvCxnSpPr>
            <a:stCxn id="8" idx="2"/>
            <a:endCxn id="21" idx="0"/>
          </p:cNvCxnSpPr>
          <p:nvPr/>
        </p:nvCxnSpPr>
        <p:spPr bwMode="auto">
          <a:xfrm rot="5400000">
            <a:off x="7079642" y="1594739"/>
            <a:ext cx="422704" cy="722634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肘形连接符 62"/>
          <p:cNvCxnSpPr>
            <a:stCxn id="21" idx="2"/>
            <a:endCxn id="43" idx="0"/>
          </p:cNvCxnSpPr>
          <p:nvPr/>
        </p:nvCxnSpPr>
        <p:spPr bwMode="auto">
          <a:xfrm rot="16200000" flipH="1">
            <a:off x="7103285" y="2640130"/>
            <a:ext cx="375417" cy="72263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箭头连接符 64"/>
          <p:cNvCxnSpPr>
            <a:stCxn id="43" idx="2"/>
            <a:endCxn id="47" idx="0"/>
          </p:cNvCxnSpPr>
          <p:nvPr/>
        </p:nvCxnSpPr>
        <p:spPr bwMode="auto">
          <a:xfrm>
            <a:off x="7652310" y="3895198"/>
            <a:ext cx="0" cy="94199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接箭头连接符 66"/>
          <p:cNvCxnSpPr>
            <a:stCxn id="47" idx="2"/>
          </p:cNvCxnSpPr>
          <p:nvPr/>
        </p:nvCxnSpPr>
        <p:spPr bwMode="auto">
          <a:xfrm flipH="1">
            <a:off x="7652308" y="5512190"/>
            <a:ext cx="2" cy="5537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肘形连接符 71"/>
          <p:cNvCxnSpPr>
            <a:stCxn id="47" idx="3"/>
            <a:endCxn id="59" idx="2"/>
          </p:cNvCxnSpPr>
          <p:nvPr/>
        </p:nvCxnSpPr>
        <p:spPr bwMode="auto">
          <a:xfrm flipV="1">
            <a:off x="7989807" y="3895198"/>
            <a:ext cx="2098363" cy="1279495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文本框 72"/>
          <p:cNvSpPr txBox="1"/>
          <p:nvPr/>
        </p:nvSpPr>
        <p:spPr>
          <a:xfrm>
            <a:off x="8651209" y="4990027"/>
            <a:ext cx="427867" cy="369332"/>
          </a:xfrm>
          <a:prstGeom prst="rect">
            <a:avLst/>
          </a:prstGeom>
          <a:solidFill>
            <a:srgbClr val="7030A0"/>
          </a:solidFill>
          <a:ln w="952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9082209" y="4990027"/>
            <a:ext cx="569387" cy="36933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123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 bwMode="auto">
          <a:xfrm>
            <a:off x="5219528" y="4197499"/>
            <a:ext cx="616859" cy="32460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76" name="图片 7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209" y="1154351"/>
            <a:ext cx="896455" cy="560859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6" r="12655" b="5330"/>
          <a:stretch/>
        </p:blipFill>
        <p:spPr>
          <a:xfrm>
            <a:off x="10206250" y="1124857"/>
            <a:ext cx="489555" cy="6198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8" name="图片 7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" t="3551" r="3125" b="4687"/>
          <a:stretch/>
        </p:blipFill>
        <p:spPr>
          <a:xfrm>
            <a:off x="11166208" y="3189154"/>
            <a:ext cx="725716" cy="706042"/>
          </a:xfrm>
          <a:prstGeom prst="rect">
            <a:avLst/>
          </a:prstGeom>
        </p:spPr>
      </p:pic>
      <p:sp>
        <p:nvSpPr>
          <p:cNvPr id="79" name="文本框 78"/>
          <p:cNvSpPr txBox="1"/>
          <p:nvPr/>
        </p:nvSpPr>
        <p:spPr>
          <a:xfrm>
            <a:off x="11244372" y="4837195"/>
            <a:ext cx="569387" cy="369332"/>
          </a:xfrm>
          <a:prstGeom prst="rect">
            <a:avLst/>
          </a:prstGeom>
          <a:solidFill>
            <a:schemeClr val="bg1"/>
          </a:solidFill>
          <a:ln>
            <a:solidFill>
              <a:srgbClr val="0099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123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9886437" y="2247155"/>
            <a:ext cx="1926361" cy="369332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  <a:cs typeface="Verdana" panose="020B0604030504040204" pitchFamily="34" charset="0"/>
              </a:rPr>
              <a:t>echo $_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  <a:cs typeface="Verdana" panose="020B0604030504040204" pitchFamily="34" charset="0"/>
              </a:rPr>
              <a:t>COOKIE[‘A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  <a:cs typeface="Verdana" panose="020B0604030504040204" pitchFamily="34" charset="0"/>
              </a:rPr>
              <a:t>’]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  <a:cs typeface="Verdana" panose="020B0604030504040204" pitchFamily="34" charset="0"/>
            </a:endParaRPr>
          </a:p>
        </p:txBody>
      </p:sp>
      <p:cxnSp>
        <p:nvCxnSpPr>
          <p:cNvPr id="84" name="直接箭头连接符 83"/>
          <p:cNvCxnSpPr>
            <a:stCxn id="43" idx="3"/>
            <a:endCxn id="58" idx="1"/>
          </p:cNvCxnSpPr>
          <p:nvPr/>
        </p:nvCxnSpPr>
        <p:spPr bwMode="auto">
          <a:xfrm flipV="1">
            <a:off x="8015168" y="3542176"/>
            <a:ext cx="582663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接箭头连接符 85"/>
          <p:cNvCxnSpPr>
            <a:stCxn id="58" idx="3"/>
            <a:endCxn id="59" idx="1"/>
          </p:cNvCxnSpPr>
          <p:nvPr/>
        </p:nvCxnSpPr>
        <p:spPr bwMode="auto">
          <a:xfrm>
            <a:off x="9142649" y="3542176"/>
            <a:ext cx="582663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肘形连接符 87"/>
          <p:cNvCxnSpPr>
            <a:stCxn id="59" idx="0"/>
            <a:endCxn id="76" idx="2"/>
          </p:cNvCxnSpPr>
          <p:nvPr/>
        </p:nvCxnSpPr>
        <p:spPr bwMode="auto">
          <a:xfrm rot="16200000" flipV="1">
            <a:off x="8856831" y="1957816"/>
            <a:ext cx="1473946" cy="988733"/>
          </a:xfrm>
          <a:prstGeom prst="bentConnector3">
            <a:avLst>
              <a:gd name="adj1" fmla="val 24621"/>
            </a:avLst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直接箭头连接符 90"/>
          <p:cNvCxnSpPr>
            <a:stCxn id="76" idx="3"/>
            <a:endCxn id="77" idx="1"/>
          </p:cNvCxnSpPr>
          <p:nvPr/>
        </p:nvCxnSpPr>
        <p:spPr bwMode="auto">
          <a:xfrm flipV="1">
            <a:off x="9547664" y="1434780"/>
            <a:ext cx="65858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肘形连接符 92"/>
          <p:cNvCxnSpPr>
            <a:stCxn id="77" idx="2"/>
            <a:endCxn id="80" idx="0"/>
          </p:cNvCxnSpPr>
          <p:nvPr/>
        </p:nvCxnSpPr>
        <p:spPr bwMode="auto">
          <a:xfrm rot="16200000" flipH="1">
            <a:off x="10399097" y="1796634"/>
            <a:ext cx="502452" cy="398590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肘形连接符 94"/>
          <p:cNvCxnSpPr>
            <a:stCxn id="80" idx="2"/>
            <a:endCxn id="78" idx="0"/>
          </p:cNvCxnSpPr>
          <p:nvPr/>
        </p:nvCxnSpPr>
        <p:spPr bwMode="auto">
          <a:xfrm rot="16200000" flipH="1">
            <a:off x="10903009" y="2563096"/>
            <a:ext cx="572667" cy="679448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接箭头连接符 96"/>
          <p:cNvCxnSpPr>
            <a:stCxn id="78" idx="2"/>
            <a:endCxn id="79" idx="0"/>
          </p:cNvCxnSpPr>
          <p:nvPr/>
        </p:nvCxnSpPr>
        <p:spPr bwMode="auto">
          <a:xfrm>
            <a:off x="11529066" y="3895196"/>
            <a:ext cx="0" cy="9419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" name="矩形 97"/>
          <p:cNvSpPr/>
          <p:nvPr/>
        </p:nvSpPr>
        <p:spPr bwMode="auto">
          <a:xfrm>
            <a:off x="6450454" y="4210339"/>
            <a:ext cx="616859" cy="32460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00" name="肘形连接符 99"/>
          <p:cNvCxnSpPr>
            <a:stCxn id="43" idx="1"/>
            <a:endCxn id="98" idx="0"/>
          </p:cNvCxnSpPr>
          <p:nvPr/>
        </p:nvCxnSpPr>
        <p:spPr bwMode="auto">
          <a:xfrm rot="10800000" flipV="1">
            <a:off x="6758884" y="3542177"/>
            <a:ext cx="530568" cy="668162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5202852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5422563" y="2744887"/>
            <a:ext cx="476284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Cookie</a:t>
            </a:r>
            <a:r>
              <a:rPr lang="zh-CN" altLang="en-US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信息的读取</a:t>
            </a:r>
            <a:endParaRPr lang="zh-CN" altLang="en-US" sz="4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209344" y="2797821"/>
            <a:ext cx="2066035" cy="6635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10.2.2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294803" y="83494"/>
            <a:ext cx="29129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10.2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cookie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 bwMode="auto">
          <a:xfrm rot="10800000">
            <a:off x="11013034" y="-15508"/>
            <a:ext cx="1164485" cy="65966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肘形连接符 6"/>
          <p:cNvCxnSpPr>
            <a:stCxn id="4102" idx="2"/>
            <a:endCxn id="4101" idx="1"/>
          </p:cNvCxnSpPr>
          <p:nvPr/>
        </p:nvCxnSpPr>
        <p:spPr bwMode="auto">
          <a:xfrm rot="16200000" flipH="1">
            <a:off x="1188093" y="1108358"/>
            <a:ext cx="2584450" cy="145805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E814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11380764" y="83494"/>
            <a:ext cx="4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6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458328" y="905490"/>
            <a:ext cx="5831636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将用户会话信息保存下来的目的是为了再次会话时能够继续使用，因此在需要的时候，要将</a:t>
            </a:r>
            <a:r>
              <a:rPr lang="en-US" altLang="zh-CN" sz="2400" dirty="0">
                <a:latin typeface="宋体" panose="02010600030101010101" pitchFamily="2" charset="-122"/>
              </a:rPr>
              <a:t>cookie</a:t>
            </a:r>
            <a:r>
              <a:rPr lang="zh-CN" altLang="en-US" sz="2400" dirty="0">
                <a:latin typeface="宋体" panose="02010600030101010101" pitchFamily="2" charset="-122"/>
              </a:rPr>
              <a:t>中的信息读取出来，提交给服务器。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读取客户端中的某项</a:t>
            </a:r>
            <a:r>
              <a:rPr lang="en-US" altLang="zh-CN" sz="2400" dirty="0">
                <a:latin typeface="宋体" panose="02010600030101010101" pitchFamily="2" charset="-122"/>
              </a:rPr>
              <a:t>cookie</a:t>
            </a:r>
            <a:r>
              <a:rPr lang="zh-CN" altLang="en-US" sz="2400" dirty="0">
                <a:latin typeface="宋体" panose="02010600030101010101" pitchFamily="2" charset="-122"/>
              </a:rPr>
              <a:t>信息，使用</a:t>
            </a:r>
            <a:r>
              <a:rPr lang="en-US" altLang="zh-CN" sz="2400" dirty="0">
                <a:latin typeface="宋体" panose="02010600030101010101" pitchFamily="2" charset="-122"/>
              </a:rPr>
              <a:t>$_COOKIE[]</a:t>
            </a:r>
            <a:r>
              <a:rPr lang="zh-CN" altLang="en-US" sz="2400" dirty="0">
                <a:latin typeface="宋体" panose="02010600030101010101" pitchFamily="2" charset="-122"/>
              </a:rPr>
              <a:t>变量。其语法格式如下：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$_COOKIE[</a:t>
            </a:r>
            <a:r>
              <a:rPr lang="en-US" altLang="zh-CN" sz="2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‘</a:t>
            </a:r>
            <a:r>
              <a:rPr lang="en-US" altLang="zh-CN" sz="24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</a:t>
            </a:r>
            <a:r>
              <a:rPr lang="en-US" altLang="zh-CN" sz="2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’]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err="1" smtClean="0">
                <a:latin typeface="宋体" panose="02010600030101010101" pitchFamily="2" charset="-122"/>
              </a:rPr>
              <a:t>var</a:t>
            </a:r>
            <a:r>
              <a:rPr lang="zh-CN" altLang="en-US" sz="2400" dirty="0">
                <a:latin typeface="宋体" panose="02010600030101010101" pitchFamily="2" charset="-122"/>
              </a:rPr>
              <a:t>是必填参数，指明需要提取的</a:t>
            </a:r>
            <a:r>
              <a:rPr lang="en-US" altLang="zh-CN" sz="2400" dirty="0">
                <a:latin typeface="宋体" panose="02010600030101010101" pitchFamily="2" charset="-122"/>
              </a:rPr>
              <a:t>cookie</a:t>
            </a:r>
            <a:r>
              <a:rPr lang="zh-CN" altLang="en-US" sz="2400" dirty="0">
                <a:latin typeface="宋体" panose="02010600030101010101" pitchFamily="2" charset="-122"/>
              </a:rPr>
              <a:t>变量名。</a:t>
            </a:r>
          </a:p>
        </p:txBody>
      </p:sp>
      <p:sp>
        <p:nvSpPr>
          <p:cNvPr id="14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15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" name="文本框 9"/>
          <p:cNvSpPr>
            <a:spLocks noChangeArrowheads="1"/>
          </p:cNvSpPr>
          <p:nvPr/>
        </p:nvSpPr>
        <p:spPr bwMode="auto">
          <a:xfrm>
            <a:off x="8205981" y="197299"/>
            <a:ext cx="32864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session</a:t>
            </a:r>
            <a:r>
              <a:rPr lang="zh-CN" altLang="en-US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与</a:t>
            </a:r>
            <a:r>
              <a:rPr lang="en-US" altLang="zh-CN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cookie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55537" y="132874"/>
            <a:ext cx="4621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10.2.2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cookie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信息的读取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437" y="5260338"/>
            <a:ext cx="958052" cy="95805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" t="3551" r="3125" b="4687"/>
          <a:stretch/>
        </p:blipFill>
        <p:spPr>
          <a:xfrm>
            <a:off x="7148945" y="3273818"/>
            <a:ext cx="1057036" cy="10283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163" y="1025973"/>
            <a:ext cx="1765987" cy="110487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3" r="7018" b="2109"/>
          <a:stretch/>
        </p:blipFill>
        <p:spPr>
          <a:xfrm>
            <a:off x="9182448" y="3273818"/>
            <a:ext cx="921416" cy="10283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986" y="5260338"/>
            <a:ext cx="958052" cy="9580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082" y="3273818"/>
            <a:ext cx="1028380" cy="102838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246" y="5260338"/>
            <a:ext cx="958052" cy="958052"/>
          </a:xfrm>
          <a:prstGeom prst="rect">
            <a:avLst/>
          </a:prstGeom>
        </p:spPr>
      </p:pic>
      <p:cxnSp>
        <p:nvCxnSpPr>
          <p:cNvPr id="6" name="直接箭头连接符 5"/>
          <p:cNvCxnSpPr>
            <a:stCxn id="8" idx="0"/>
            <a:endCxn id="9" idx="2"/>
          </p:cNvCxnSpPr>
          <p:nvPr/>
        </p:nvCxnSpPr>
        <p:spPr bwMode="auto">
          <a:xfrm flipV="1">
            <a:off x="7677463" y="4302198"/>
            <a:ext cx="0" cy="9581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>
            <a:stCxn id="3" idx="0"/>
            <a:endCxn id="2" idx="2"/>
          </p:cNvCxnSpPr>
          <p:nvPr/>
        </p:nvCxnSpPr>
        <p:spPr bwMode="auto">
          <a:xfrm flipH="1" flipV="1">
            <a:off x="9643156" y="4302198"/>
            <a:ext cx="4856" cy="9581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20"/>
          <p:cNvCxnSpPr>
            <a:stCxn id="19" idx="0"/>
            <a:endCxn id="4" idx="2"/>
          </p:cNvCxnSpPr>
          <p:nvPr/>
        </p:nvCxnSpPr>
        <p:spPr bwMode="auto">
          <a:xfrm flipV="1">
            <a:off x="11422272" y="4302198"/>
            <a:ext cx="0" cy="9581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箭头连接符 24"/>
          <p:cNvCxnSpPr>
            <a:stCxn id="2" idx="0"/>
            <a:endCxn id="10" idx="2"/>
          </p:cNvCxnSpPr>
          <p:nvPr/>
        </p:nvCxnSpPr>
        <p:spPr bwMode="auto">
          <a:xfrm flipV="1">
            <a:off x="9643156" y="2130847"/>
            <a:ext cx="1" cy="11429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肘形连接符 30"/>
          <p:cNvCxnSpPr>
            <a:stCxn id="9" idx="0"/>
            <a:endCxn id="10" idx="1"/>
          </p:cNvCxnSpPr>
          <p:nvPr/>
        </p:nvCxnSpPr>
        <p:spPr bwMode="auto">
          <a:xfrm rot="5400000" flipH="1" flipV="1">
            <a:off x="7371109" y="1884764"/>
            <a:ext cx="1695408" cy="1082700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肘形连接符 32"/>
          <p:cNvCxnSpPr>
            <a:stCxn id="4" idx="0"/>
            <a:endCxn id="10" idx="3"/>
          </p:cNvCxnSpPr>
          <p:nvPr/>
        </p:nvCxnSpPr>
        <p:spPr bwMode="auto">
          <a:xfrm rot="16200000" flipV="1">
            <a:off x="10126507" y="1978053"/>
            <a:ext cx="1695408" cy="896122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3578284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932042" y="905490"/>
            <a:ext cx="5831636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宋体" panose="02010600030101010101" pitchFamily="2" charset="-122"/>
              </a:rPr>
              <a:t>cookie</a:t>
            </a:r>
            <a:r>
              <a:rPr lang="zh-CN" altLang="en-US" sz="2400" dirty="0" smtClean="0">
                <a:latin typeface="宋体" panose="02010600030101010101" pitchFamily="2" charset="-122"/>
              </a:rPr>
              <a:t>中的数据，是浏览器从</a:t>
            </a:r>
            <a:r>
              <a:rPr lang="zh-CN" altLang="en-US" sz="2400" dirty="0">
                <a:latin typeface="宋体" panose="02010600030101010101" pitchFamily="2" charset="-122"/>
              </a:rPr>
              <a:t>硬盘读取</a:t>
            </a:r>
            <a:r>
              <a:rPr lang="zh-CN" altLang="en-US" sz="2400" dirty="0" smtClean="0">
                <a:latin typeface="宋体" panose="02010600030101010101" pitchFamily="2" charset="-122"/>
              </a:rPr>
              <a:t>出来，向服务器发起页面访问的同时，就发送到服务器端的</a:t>
            </a:r>
            <a:r>
              <a:rPr lang="zh-CN" altLang="en-US" sz="2400" dirty="0">
                <a:solidFill>
                  <a:schemeClr val="accent1"/>
                </a:solidFill>
                <a:sym typeface="Wingdings 2" panose="05020102010507070707" pitchFamily="18" charset="2"/>
              </a:rPr>
              <a:t>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</a:rPr>
              <a:t>服务器端接收到这些</a:t>
            </a:r>
            <a:r>
              <a:rPr lang="en-US" altLang="zh-CN" sz="2400" dirty="0" smtClean="0">
                <a:latin typeface="宋体" panose="02010600030101010101" pitchFamily="2" charset="-122"/>
              </a:rPr>
              <a:t>cookie</a:t>
            </a:r>
            <a:r>
              <a:rPr lang="zh-CN" altLang="en-US" sz="2400" dirty="0" smtClean="0">
                <a:latin typeface="宋体" panose="02010600030101010101" pitchFamily="2" charset="-122"/>
              </a:rPr>
              <a:t>数据以后，交由程序处理完毕</a:t>
            </a:r>
            <a:r>
              <a:rPr lang="zh-CN" altLang="en-US" sz="2400" dirty="0" smtClean="0">
                <a:solidFill>
                  <a:srgbClr val="FF00FF"/>
                </a:solidFill>
                <a:sym typeface="Wingdings 2" panose="05020102010507070707" pitchFamily="18" charset="2"/>
              </a:rPr>
              <a:t></a:t>
            </a:r>
            <a:r>
              <a:rPr lang="zh-CN" altLang="en-US" sz="2400" dirty="0" smtClean="0">
                <a:latin typeface="宋体" panose="02010600030101010101" pitchFamily="2" charset="-122"/>
              </a:rPr>
              <a:t>，再把处理结果返回到浏览器</a:t>
            </a:r>
            <a:r>
              <a:rPr lang="zh-CN" altLang="en-US" sz="2400" dirty="0" smtClean="0">
                <a:solidFill>
                  <a:srgbClr val="009900"/>
                </a:solidFill>
                <a:sym typeface="Wingdings 2" panose="05020102010507070707" pitchFamily="18" charset="2"/>
              </a:rPr>
              <a:t>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</a:endParaRPr>
          </a:p>
        </p:txBody>
      </p:sp>
      <p:sp>
        <p:nvSpPr>
          <p:cNvPr id="14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15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" name="文本框 9"/>
          <p:cNvSpPr>
            <a:spLocks noChangeArrowheads="1"/>
          </p:cNvSpPr>
          <p:nvPr/>
        </p:nvSpPr>
        <p:spPr bwMode="auto">
          <a:xfrm>
            <a:off x="8205981" y="197299"/>
            <a:ext cx="32864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session</a:t>
            </a:r>
            <a:r>
              <a:rPr lang="zh-CN" altLang="en-US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与</a:t>
            </a:r>
            <a:r>
              <a:rPr lang="en-US" altLang="zh-CN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cookie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55537" y="132874"/>
            <a:ext cx="4621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10.2.2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cookie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信息的读取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629" y="5260337"/>
            <a:ext cx="958052" cy="9580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662" y="1025973"/>
            <a:ext cx="1765987" cy="110487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3" r="7018" b="2109"/>
          <a:stretch/>
        </p:blipFill>
        <p:spPr>
          <a:xfrm>
            <a:off x="8155947" y="3444639"/>
            <a:ext cx="921416" cy="1028380"/>
          </a:xfrm>
          <a:prstGeom prst="rect">
            <a:avLst/>
          </a:prstGeom>
        </p:spPr>
      </p:pic>
      <p:cxnSp>
        <p:nvCxnSpPr>
          <p:cNvPr id="25" name="直接箭头连接符 24"/>
          <p:cNvCxnSpPr>
            <a:stCxn id="2" idx="0"/>
            <a:endCxn id="10" idx="2"/>
          </p:cNvCxnSpPr>
          <p:nvPr/>
        </p:nvCxnSpPr>
        <p:spPr bwMode="auto">
          <a:xfrm flipV="1">
            <a:off x="8616655" y="2130847"/>
            <a:ext cx="1" cy="13137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" name="组合 21"/>
          <p:cNvGrpSpPr/>
          <p:nvPr/>
        </p:nvGrpSpPr>
        <p:grpSpPr>
          <a:xfrm>
            <a:off x="184982" y="1157482"/>
            <a:ext cx="755845" cy="708733"/>
            <a:chOff x="104010" y="1130023"/>
            <a:chExt cx="1705970" cy="1682985"/>
          </a:xfrm>
        </p:grpSpPr>
        <p:sp>
          <p:nvSpPr>
            <p:cNvPr id="23" name="等腰三角形 22"/>
            <p:cNvSpPr/>
            <p:nvPr/>
          </p:nvSpPr>
          <p:spPr bwMode="auto">
            <a:xfrm flipV="1">
              <a:off x="104010" y="1130023"/>
              <a:ext cx="1705970" cy="1682985"/>
            </a:xfrm>
            <a:prstGeom prst="triangle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806870" y="1237636"/>
              <a:ext cx="300250" cy="1296538"/>
              <a:chOff x="3748453" y="3442769"/>
              <a:chExt cx="459738" cy="2139166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0000"/>
                </a:gs>
                <a:gs pos="83000">
                  <a:srgbClr val="C00000"/>
                </a:gs>
                <a:gs pos="100000">
                  <a:srgbClr val="C00000"/>
                </a:gs>
              </a:gsLst>
              <a:lin ang="5400000" scaled="1"/>
            </a:gradFill>
          </p:grpSpPr>
          <p:sp>
            <p:nvSpPr>
              <p:cNvPr id="26" name="梯形 25"/>
              <p:cNvSpPr/>
              <p:nvPr/>
            </p:nvSpPr>
            <p:spPr bwMode="auto">
              <a:xfrm rot="10800000">
                <a:off x="3748453" y="3442769"/>
                <a:ext cx="459738" cy="1542818"/>
              </a:xfrm>
              <a:prstGeom prst="trapezoid">
                <a:avLst/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 bwMode="auto">
              <a:xfrm>
                <a:off x="3807725" y="5240741"/>
                <a:ext cx="341194" cy="341194"/>
              </a:xfrm>
              <a:prstGeom prst="ellipse">
                <a:avLst/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  <p:cxnSp>
        <p:nvCxnSpPr>
          <p:cNvPr id="28" name="直接箭头连接符 27"/>
          <p:cNvCxnSpPr>
            <a:stCxn id="8" idx="0"/>
            <a:endCxn id="2" idx="2"/>
          </p:cNvCxnSpPr>
          <p:nvPr/>
        </p:nvCxnSpPr>
        <p:spPr bwMode="auto">
          <a:xfrm flipV="1">
            <a:off x="8616655" y="4473019"/>
            <a:ext cx="0" cy="78731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3" name="图片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523" y="1209570"/>
            <a:ext cx="719390" cy="737680"/>
          </a:xfrm>
          <a:prstGeom prst="rect">
            <a:avLst/>
          </a:prstGeom>
        </p:spPr>
      </p:pic>
      <p:cxnSp>
        <p:nvCxnSpPr>
          <p:cNvPr id="55" name="直接箭头连接符 54"/>
          <p:cNvCxnSpPr>
            <a:stCxn id="10" idx="3"/>
            <a:endCxn id="53" idx="1"/>
          </p:cNvCxnSpPr>
          <p:nvPr/>
        </p:nvCxnSpPr>
        <p:spPr bwMode="auto">
          <a:xfrm>
            <a:off x="9499649" y="1578410"/>
            <a:ext cx="116887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肘形连接符 56"/>
          <p:cNvCxnSpPr>
            <a:stCxn id="53" idx="2"/>
            <a:endCxn id="2" idx="3"/>
          </p:cNvCxnSpPr>
          <p:nvPr/>
        </p:nvCxnSpPr>
        <p:spPr bwMode="auto">
          <a:xfrm rot="5400000">
            <a:off x="9047002" y="1977612"/>
            <a:ext cx="2011579" cy="1950855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文本框 57"/>
          <p:cNvSpPr txBox="1"/>
          <p:nvPr/>
        </p:nvSpPr>
        <p:spPr>
          <a:xfrm>
            <a:off x="8133249" y="4690435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sym typeface="Wingdings 2" panose="05020102010507070707" pitchFamily="18" charset="2"/>
              </a:rPr>
              <a:t>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052791" y="1557375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FF"/>
                </a:solidFill>
                <a:sym typeface="Wingdings 2" panose="05020102010507070707" pitchFamily="18" charset="2"/>
              </a:rPr>
              <a:t>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089109" y="2583156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sym typeface="Wingdings 2" panose="05020102010507070707" pitchFamily="18" charset="2"/>
              </a:rPr>
              <a:t>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9831452" y="3444639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9900"/>
                </a:solidFill>
                <a:sym typeface="Wingdings 2" panose="05020102010507070707" pitchFamily="18" charset="2"/>
              </a:rPr>
              <a:t></a:t>
            </a:r>
            <a:endParaRPr lang="zh-CN" altLang="en-US" sz="2800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76537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8205981" y="197299"/>
            <a:ext cx="32864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session</a:t>
            </a:r>
            <a:r>
              <a:rPr lang="zh-CN" altLang="en-US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与</a:t>
            </a:r>
            <a:r>
              <a:rPr lang="en-US" altLang="zh-CN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cookie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16" name="圆角矩形 6"/>
          <p:cNvSpPr>
            <a:spLocks noChangeArrowheads="1"/>
          </p:cNvSpPr>
          <p:nvPr/>
        </p:nvSpPr>
        <p:spPr bwMode="auto">
          <a:xfrm>
            <a:off x="370764" y="1048243"/>
            <a:ext cx="6140873" cy="4060207"/>
          </a:xfrm>
          <a:prstGeom prst="roundRect">
            <a:avLst>
              <a:gd name="adj" fmla="val 3139"/>
            </a:avLst>
          </a:prstGeom>
          <a:solidFill>
            <a:srgbClr val="1E3A1A"/>
          </a:solidFill>
          <a:ln w="12700">
            <a:solidFill>
              <a:srgbClr val="0E8146"/>
            </a:solidFill>
            <a:bevel/>
            <a:headEnd/>
            <a:tailEnd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dirty="0">
              <a:solidFill>
                <a:srgbClr val="FFFF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2437" y="1297150"/>
            <a:ext cx="5919200" cy="3439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dirty="0" smtClean="0">
                <a:solidFill>
                  <a:schemeClr val="bg1"/>
                </a:solidFill>
              </a:rPr>
              <a:t>【</a:t>
            </a:r>
            <a:r>
              <a:rPr lang="zh-CN" altLang="en-US" sz="2000" dirty="0" smtClean="0">
                <a:solidFill>
                  <a:schemeClr val="bg1"/>
                </a:solidFill>
              </a:rPr>
              <a:t>例</a:t>
            </a:r>
            <a:r>
              <a:rPr lang="en-US" altLang="zh-CN" sz="2000" dirty="0" smtClean="0">
                <a:solidFill>
                  <a:schemeClr val="bg1"/>
                </a:solidFill>
              </a:rPr>
              <a:t>10-7】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&lt;?</a:t>
            </a:r>
            <a:r>
              <a:rPr lang="en-US" altLang="zh-CN" sz="2000" spc="300" dirty="0" err="1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php</a:t>
            </a:r>
            <a:endParaRPr lang="en-US" altLang="zh-CN" sz="2000" spc="300" dirty="0" smtClean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    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if(</a:t>
            </a:r>
            <a:r>
              <a:rPr lang="en-US" altLang="zh-CN" sz="2000" spc="300" dirty="0" err="1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isset</a:t>
            </a:r>
            <a:r>
              <a:rPr lang="en-US" altLang="zh-CN" sz="2000" spc="300" dirty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(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$_COOKIE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['</a:t>
            </a:r>
            <a:r>
              <a:rPr lang="en-US" altLang="zh-CN" sz="2000" spc="300" dirty="0" err="1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uname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']</a:t>
            </a:r>
            <a:r>
              <a:rPr lang="en-US" altLang="zh-CN" sz="2000" spc="300" dirty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)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)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      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$a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$_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COOKIE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['</a:t>
            </a:r>
            <a:r>
              <a:rPr lang="en-US" altLang="zh-CN" sz="2000" spc="300" dirty="0" err="1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uname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'];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 if(</a:t>
            </a:r>
            <a:r>
              <a:rPr lang="en-US" altLang="zh-CN" sz="2000" spc="300" dirty="0" err="1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isset</a:t>
            </a:r>
            <a:r>
              <a:rPr lang="en-US" altLang="zh-CN" sz="2000" spc="300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(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$_COOKIE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['</a:t>
            </a:r>
            <a:r>
              <a:rPr lang="en-US" altLang="zh-CN" sz="2000" spc="300" dirty="0" err="1" smtClean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upass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']</a:t>
            </a:r>
            <a:r>
              <a:rPr lang="en-US" altLang="zh-CN" sz="2000" spc="300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)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)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     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 $b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$_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COOKIE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['</a:t>
            </a:r>
            <a:r>
              <a:rPr lang="en-US" altLang="zh-CN" sz="2000" spc="300" dirty="0" err="1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upass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'];</a:t>
            </a:r>
            <a:endParaRPr lang="zh-CN" altLang="en-US" sz="2000" spc="3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zh-CN" altLang="en-US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  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echo "</a:t>
            </a:r>
            <a:r>
              <a:rPr lang="zh-CN" altLang="en-US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用户名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".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username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."&lt;</a:t>
            </a:r>
            <a:r>
              <a:rPr lang="en-US" altLang="zh-CN" sz="2000" spc="300" dirty="0" err="1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br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&gt;";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  echo 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“</a:t>
            </a:r>
            <a:r>
              <a:rPr lang="zh-CN" altLang="en-US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密码：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".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</a:t>
            </a:r>
            <a:r>
              <a:rPr lang="en-US" altLang="zh-CN" sz="2000" spc="300" dirty="0" err="1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userpass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?&gt;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55537" y="132874"/>
            <a:ext cx="4621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10.2.2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cookie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信息的读取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3" r="7018" b="2109"/>
          <a:stretch/>
        </p:blipFill>
        <p:spPr>
          <a:xfrm>
            <a:off x="8687257" y="3473968"/>
            <a:ext cx="545252" cy="608548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215" y="4588383"/>
            <a:ext cx="766091" cy="766091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420" y="955158"/>
            <a:ext cx="1305352" cy="816682"/>
          </a:xfrm>
          <a:prstGeom prst="rect">
            <a:avLst/>
          </a:prstGeom>
        </p:spPr>
      </p:pic>
      <p:sp>
        <p:nvSpPr>
          <p:cNvPr id="4" name="菱形 3"/>
          <p:cNvSpPr/>
          <p:nvPr/>
        </p:nvSpPr>
        <p:spPr bwMode="auto">
          <a:xfrm>
            <a:off x="9445876" y="986266"/>
            <a:ext cx="1793416" cy="752714"/>
          </a:xfrm>
          <a:prstGeom prst="diamond">
            <a:avLst/>
          </a:prstGeom>
          <a:ln>
            <a:solidFill>
              <a:srgbClr val="FFFFFF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isset</a:t>
            </a:r>
            <a:r>
              <a:rPr lang="en-US" altLang="zh-CN" sz="2000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()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上箭头 5"/>
          <p:cNvSpPr/>
          <p:nvPr/>
        </p:nvSpPr>
        <p:spPr bwMode="auto">
          <a:xfrm>
            <a:off x="7407298" y="5339946"/>
            <a:ext cx="387927" cy="521905"/>
          </a:xfrm>
          <a:prstGeom prst="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5" name="肘形连接符 14"/>
          <p:cNvCxnSpPr>
            <a:stCxn id="26" idx="1"/>
            <a:endCxn id="29" idx="1"/>
          </p:cNvCxnSpPr>
          <p:nvPr/>
        </p:nvCxnSpPr>
        <p:spPr bwMode="auto">
          <a:xfrm rot="10800000">
            <a:off x="7410421" y="1363500"/>
            <a:ext cx="1276837" cy="2414743"/>
          </a:xfrm>
          <a:prstGeom prst="bentConnector3">
            <a:avLst>
              <a:gd name="adj1" fmla="val 117904"/>
            </a:avLst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文本框 57"/>
          <p:cNvSpPr txBox="1"/>
          <p:nvPr/>
        </p:nvSpPr>
        <p:spPr>
          <a:xfrm>
            <a:off x="10453165" y="177492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E8146"/>
                </a:solidFill>
              </a:rPr>
              <a:t>Y</a:t>
            </a:r>
            <a:endParaRPr lang="zh-CN" altLang="en-US" dirty="0">
              <a:solidFill>
                <a:srgbClr val="0E8146"/>
              </a:solidFill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6433434" y="5872356"/>
            <a:ext cx="2317799" cy="563112"/>
            <a:chOff x="6433434" y="5872356"/>
            <a:chExt cx="2317799" cy="563112"/>
          </a:xfrm>
        </p:grpSpPr>
        <p:sp>
          <p:nvSpPr>
            <p:cNvPr id="5" name="矩形 4"/>
            <p:cNvSpPr/>
            <p:nvPr/>
          </p:nvSpPr>
          <p:spPr bwMode="auto">
            <a:xfrm>
              <a:off x="6433434" y="5872356"/>
              <a:ext cx="1126308" cy="312027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宋体" pitchFamily="2" charset="-122"/>
                </a:rPr>
                <a:t>uname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7624925" y="5872356"/>
              <a:ext cx="1126308" cy="312027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宋体" pitchFamily="2" charset="-122"/>
                </a:rPr>
                <a:t>upass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9" name="矩形 68"/>
            <p:cNvSpPr/>
            <p:nvPr/>
          </p:nvSpPr>
          <p:spPr bwMode="auto">
            <a:xfrm>
              <a:off x="6433434" y="6194888"/>
              <a:ext cx="1126308" cy="24058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ea typeface="宋体" pitchFamily="2" charset="-122"/>
                </a:rPr>
                <a:t>php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1" name="矩形 70"/>
            <p:cNvSpPr/>
            <p:nvPr/>
          </p:nvSpPr>
          <p:spPr bwMode="auto">
            <a:xfrm>
              <a:off x="7624925" y="6192985"/>
              <a:ext cx="1126308" cy="242483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ea typeface="宋体" pitchFamily="2" charset="-122"/>
                </a:rPr>
                <a:t>123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72" name="矩形 71"/>
          <p:cNvSpPr/>
          <p:nvPr/>
        </p:nvSpPr>
        <p:spPr bwMode="auto">
          <a:xfrm>
            <a:off x="9706103" y="5557380"/>
            <a:ext cx="1786355" cy="443345"/>
          </a:xfrm>
          <a:prstGeom prst="rect">
            <a:avLst/>
          </a:prstGeom>
          <a:noFill/>
          <a:ln>
            <a:solidFill>
              <a:srgbClr val="0099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E8146"/>
                </a:solidFill>
                <a:effectLst/>
                <a:latin typeface="Arial" pitchFamily="34" charset="0"/>
                <a:ea typeface="宋体" pitchFamily="2" charset="-122"/>
              </a:rPr>
              <a:t>用户名：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rPr>
              <a:t>php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9706104" y="5992123"/>
            <a:ext cx="1786354" cy="443345"/>
          </a:xfrm>
          <a:prstGeom prst="rect">
            <a:avLst/>
          </a:prstGeom>
          <a:noFill/>
          <a:ln>
            <a:solidFill>
              <a:srgbClr val="0099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E8146"/>
                </a:solidFill>
                <a:effectLst/>
                <a:latin typeface="Arial" pitchFamily="34" charset="0"/>
                <a:ea typeface="宋体" pitchFamily="2" charset="-122"/>
              </a:rPr>
              <a:t>密码：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rPr>
              <a:t>123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10123573" y="2195986"/>
            <a:ext cx="1036139" cy="769041"/>
            <a:chOff x="10123573" y="2195986"/>
            <a:chExt cx="1036139" cy="769041"/>
          </a:xfrm>
        </p:grpSpPr>
        <p:sp>
          <p:nvSpPr>
            <p:cNvPr id="83" name="文本框 82"/>
            <p:cNvSpPr txBox="1"/>
            <p:nvPr/>
          </p:nvSpPr>
          <p:spPr>
            <a:xfrm>
              <a:off x="10123573" y="2203090"/>
              <a:ext cx="441146" cy="3693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$a</a:t>
              </a:r>
              <a:endParaRPr lang="zh-CN" altLang="en-US" dirty="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0590325" y="2195986"/>
              <a:ext cx="569387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php</a:t>
              </a:r>
              <a:endParaRPr lang="zh-CN" altLang="en-US" dirty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0123573" y="2595695"/>
              <a:ext cx="441146" cy="3693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$b</a:t>
              </a:r>
              <a:endParaRPr lang="zh-CN" altLang="en-US" dirty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0590325" y="2584168"/>
              <a:ext cx="569387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123</a:t>
              </a:r>
              <a:endParaRPr lang="zh-CN" altLang="en-US" dirty="0"/>
            </a:p>
          </p:txBody>
        </p:sp>
      </p:grpSp>
      <p:cxnSp>
        <p:nvCxnSpPr>
          <p:cNvPr id="90" name="直接箭头连接符 89"/>
          <p:cNvCxnSpPr>
            <a:stCxn id="4" idx="2"/>
            <a:endCxn id="83" idx="0"/>
          </p:cNvCxnSpPr>
          <p:nvPr/>
        </p:nvCxnSpPr>
        <p:spPr bwMode="auto">
          <a:xfrm>
            <a:off x="10342584" y="1738980"/>
            <a:ext cx="1562" cy="4641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直接箭头连接符 94"/>
          <p:cNvCxnSpPr>
            <a:stCxn id="29" idx="3"/>
            <a:endCxn id="4" idx="1"/>
          </p:cNvCxnSpPr>
          <p:nvPr/>
        </p:nvCxnSpPr>
        <p:spPr bwMode="auto">
          <a:xfrm flipV="1">
            <a:off x="8715772" y="1362623"/>
            <a:ext cx="730104" cy="8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肘形连接符 96"/>
          <p:cNvCxnSpPr>
            <a:stCxn id="87" idx="2"/>
            <a:endCxn id="26" idx="0"/>
          </p:cNvCxnSpPr>
          <p:nvPr/>
        </p:nvCxnSpPr>
        <p:spPr bwMode="auto">
          <a:xfrm rot="5400000">
            <a:off x="9397545" y="2527366"/>
            <a:ext cx="508941" cy="138426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肘形连接符 102"/>
          <p:cNvCxnSpPr>
            <a:stCxn id="27" idx="0"/>
            <a:endCxn id="26" idx="2"/>
          </p:cNvCxnSpPr>
          <p:nvPr/>
        </p:nvCxnSpPr>
        <p:spPr bwMode="auto">
          <a:xfrm rot="5400000" flipH="1" flipV="1">
            <a:off x="8027639" y="3656139"/>
            <a:ext cx="505867" cy="1358622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肘形连接符 104"/>
          <p:cNvCxnSpPr>
            <a:stCxn id="26" idx="3"/>
            <a:endCxn id="72" idx="0"/>
          </p:cNvCxnSpPr>
          <p:nvPr/>
        </p:nvCxnSpPr>
        <p:spPr bwMode="auto">
          <a:xfrm>
            <a:off x="9232509" y="3778242"/>
            <a:ext cx="1366772" cy="1779138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9" name="组合 118"/>
          <p:cNvGrpSpPr/>
          <p:nvPr/>
        </p:nvGrpSpPr>
        <p:grpSpPr>
          <a:xfrm>
            <a:off x="6668917" y="2079394"/>
            <a:ext cx="1126308" cy="1128116"/>
            <a:chOff x="6668917" y="2079394"/>
            <a:chExt cx="1126308" cy="1128116"/>
          </a:xfrm>
        </p:grpSpPr>
        <p:sp>
          <p:nvSpPr>
            <p:cNvPr id="115" name="矩形 114"/>
            <p:cNvSpPr/>
            <p:nvPr/>
          </p:nvSpPr>
          <p:spPr bwMode="auto">
            <a:xfrm>
              <a:off x="6668917" y="2079394"/>
              <a:ext cx="1126308" cy="312027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宋体" pitchFamily="2" charset="-122"/>
                </a:rPr>
                <a:t>uname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6" name="矩形 115"/>
            <p:cNvSpPr/>
            <p:nvPr/>
          </p:nvSpPr>
          <p:spPr bwMode="auto">
            <a:xfrm>
              <a:off x="6668917" y="2644398"/>
              <a:ext cx="1126308" cy="312027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宋体" pitchFamily="2" charset="-122"/>
                </a:rPr>
                <a:t>upass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7" name="矩形 116"/>
            <p:cNvSpPr/>
            <p:nvPr/>
          </p:nvSpPr>
          <p:spPr bwMode="auto">
            <a:xfrm>
              <a:off x="6668917" y="2401926"/>
              <a:ext cx="1126308" cy="240580"/>
            </a:xfrm>
            <a:prstGeom prst="rect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ea typeface="宋体" pitchFamily="2" charset="-122"/>
                </a:rPr>
                <a:t>php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8" name="矩形 117"/>
            <p:cNvSpPr/>
            <p:nvPr/>
          </p:nvSpPr>
          <p:spPr bwMode="auto">
            <a:xfrm>
              <a:off x="6668917" y="2965027"/>
              <a:ext cx="1126308" cy="242483"/>
            </a:xfrm>
            <a:prstGeom prst="rect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ea typeface="宋体" pitchFamily="2" charset="-122"/>
                </a:rPr>
                <a:t>123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85690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0"/>
                            </p:stCondLst>
                            <p:childTnLst>
                              <p:par>
                                <p:cTn id="28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50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500"/>
                            </p:stCondLst>
                            <p:childTnLst>
                              <p:par>
                                <p:cTn id="40" presetID="27" presetClass="emph" presetSubtype="0" repeatCount="3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5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4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25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75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6250"/>
                            </p:stCondLst>
                            <p:childTnLst>
                              <p:par>
                                <p:cTn id="61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5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925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975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25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58" grpId="0"/>
      <p:bldP spid="72" grpId="0" animBg="1"/>
      <p:bldP spid="7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5422563" y="2744887"/>
            <a:ext cx="307007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删除</a:t>
            </a:r>
            <a:r>
              <a:rPr lang="en-US" altLang="zh-CN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Cookie</a:t>
            </a:r>
            <a:endParaRPr lang="zh-CN" altLang="en-US" sz="4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209344" y="2797821"/>
            <a:ext cx="2066035" cy="6635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10.2.3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294803" y="83494"/>
            <a:ext cx="29129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10.2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cookie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 bwMode="auto">
          <a:xfrm rot="10800000">
            <a:off x="11013034" y="-15508"/>
            <a:ext cx="1164485" cy="65966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肘形连接符 6"/>
          <p:cNvCxnSpPr>
            <a:stCxn id="4102" idx="2"/>
            <a:endCxn id="4101" idx="1"/>
          </p:cNvCxnSpPr>
          <p:nvPr/>
        </p:nvCxnSpPr>
        <p:spPr bwMode="auto">
          <a:xfrm rot="16200000" flipH="1">
            <a:off x="1188093" y="1108358"/>
            <a:ext cx="2584450" cy="145805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E814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11380764" y="83494"/>
            <a:ext cx="4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14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8205981" y="197299"/>
            <a:ext cx="32864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session</a:t>
            </a:r>
            <a:r>
              <a:rPr lang="zh-CN" altLang="en-US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与</a:t>
            </a:r>
            <a:r>
              <a:rPr lang="en-US" altLang="zh-CN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cookie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导语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255538" y="905490"/>
            <a:ext cx="6103059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HTTP</a:t>
            </a:r>
            <a:r>
              <a:rPr lang="zh-CN" altLang="en-US" sz="2400" dirty="0">
                <a:latin typeface="宋体" panose="02010600030101010101" pitchFamily="2" charset="-122"/>
              </a:rPr>
              <a:t>协议是一种无连接、无状态的传输协议。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无连接是指在</a:t>
            </a:r>
            <a:r>
              <a:rPr lang="en-US" altLang="zh-CN" sz="2400" dirty="0">
                <a:latin typeface="宋体" panose="02010600030101010101" pitchFamily="2" charset="-122"/>
              </a:rPr>
              <a:t>HTTP</a:t>
            </a:r>
            <a:r>
              <a:rPr lang="zh-CN" altLang="en-US" sz="2400" dirty="0">
                <a:latin typeface="宋体" panose="02010600030101010101" pitchFamily="2" charset="-122"/>
              </a:rPr>
              <a:t>协议下，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服务器每次连接只处理客户端的一个请求</a:t>
            </a:r>
            <a:r>
              <a:rPr lang="zh-CN" altLang="en-US" sz="2400" dirty="0">
                <a:latin typeface="宋体" panose="02010600030101010101" pitchFamily="2" charset="-122"/>
              </a:rPr>
              <a:t>，处理完成并收到客户的应答后，即断开与该客户端之间的连接。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无状态是指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协议对于事务处理没有记忆能力</a:t>
            </a:r>
            <a:r>
              <a:rPr lang="zh-CN" altLang="en-US" sz="2400" dirty="0">
                <a:latin typeface="宋体" panose="02010600030101010101" pitchFamily="2" charset="-122"/>
              </a:rPr>
              <a:t>，即客户端给服务器发送 </a:t>
            </a:r>
            <a:r>
              <a:rPr lang="en-US" altLang="zh-CN" sz="2400" dirty="0">
                <a:latin typeface="宋体" panose="02010600030101010101" pitchFamily="2" charset="-122"/>
              </a:rPr>
              <a:t>HTTP </a:t>
            </a:r>
            <a:r>
              <a:rPr lang="zh-CN" altLang="en-US" sz="2400" dirty="0">
                <a:latin typeface="宋体" panose="02010600030101010101" pitchFamily="2" charset="-122"/>
              </a:rPr>
              <a:t>请求之后，服务器根据请求，将数据传送到客户端，传送完毕以后就不再记录任何信息。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060" y="1333619"/>
            <a:ext cx="4930864" cy="465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35706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569422" y="982923"/>
            <a:ext cx="5831636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Cookie</a:t>
            </a:r>
            <a:r>
              <a:rPr lang="zh-CN" altLang="en-US" sz="2400" dirty="0">
                <a:latin typeface="宋体" panose="02010600030101010101" pitchFamily="2" charset="-122"/>
              </a:rPr>
              <a:t>保存的信息，在到达指定的有效期以后，会自动失效。也可以根据需要在随时删除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</a:rPr>
              <a:t>删除</a:t>
            </a:r>
            <a:r>
              <a:rPr lang="zh-CN" altLang="en-US" sz="2400" dirty="0">
                <a:latin typeface="宋体" panose="02010600030101010101" pitchFamily="2" charset="-122"/>
              </a:rPr>
              <a:t>一个</a:t>
            </a:r>
            <a:r>
              <a:rPr lang="en-US" altLang="zh-CN" sz="2400" dirty="0">
                <a:latin typeface="宋体" panose="02010600030101010101" pitchFamily="2" charset="-122"/>
              </a:rPr>
              <a:t>cookie</a:t>
            </a:r>
            <a:r>
              <a:rPr lang="zh-CN" altLang="en-US" sz="2400" dirty="0">
                <a:latin typeface="宋体" panose="02010600030101010101" pitchFamily="2" charset="-122"/>
              </a:rPr>
              <a:t>信息的</a:t>
            </a:r>
            <a:r>
              <a:rPr lang="zh-CN" altLang="en-US" sz="2400" dirty="0" smtClean="0">
                <a:latin typeface="宋体" panose="02010600030101010101" pitchFamily="2" charset="-122"/>
              </a:rPr>
              <a:t>方法与设置</a:t>
            </a:r>
            <a:r>
              <a:rPr lang="en-US" altLang="zh-CN" sz="2400" dirty="0" smtClean="0">
                <a:latin typeface="宋体" panose="02010600030101010101" pitchFamily="2" charset="-122"/>
              </a:rPr>
              <a:t>cookie</a:t>
            </a:r>
            <a:r>
              <a:rPr lang="zh-CN" altLang="en-US" sz="2400" dirty="0" smtClean="0">
                <a:latin typeface="宋体" panose="02010600030101010101" pitchFamily="2" charset="-122"/>
              </a:rPr>
              <a:t>一样，也是使用</a:t>
            </a:r>
            <a:r>
              <a:rPr lang="en-US" altLang="zh-CN" sz="2400" dirty="0" err="1">
                <a:latin typeface="宋体" panose="02010600030101010101" pitchFamily="2" charset="-122"/>
              </a:rPr>
              <a:t>setcookie</a:t>
            </a:r>
            <a:r>
              <a:rPr lang="en-US" altLang="zh-CN" sz="2400" dirty="0">
                <a:latin typeface="宋体" panose="02010600030101010101" pitchFamily="2" charset="-122"/>
              </a:rPr>
              <a:t>()</a:t>
            </a:r>
            <a:r>
              <a:rPr lang="zh-CN" altLang="en-US" sz="2400" dirty="0">
                <a:latin typeface="宋体" panose="02010600030101010101" pitchFamily="2" charset="-122"/>
              </a:rPr>
              <a:t>函数。不同的是</a:t>
            </a:r>
            <a:r>
              <a:rPr lang="zh-CN" altLang="en-US" sz="2400" dirty="0" smtClean="0">
                <a:latin typeface="宋体" panose="02010600030101010101" pitchFamily="2" charset="-122"/>
              </a:rPr>
              <a:t>将已存在的</a:t>
            </a:r>
            <a:r>
              <a:rPr lang="en-US" altLang="zh-CN" sz="2400" dirty="0" smtClean="0">
                <a:latin typeface="宋体" panose="02010600030101010101" pitchFamily="2" charset="-122"/>
              </a:rPr>
              <a:t>cookie</a:t>
            </a:r>
            <a:r>
              <a:rPr lang="zh-CN" altLang="en-US" sz="2400" dirty="0">
                <a:latin typeface="宋体" panose="02010600030101010101" pitchFamily="2" charset="-122"/>
              </a:rPr>
              <a:t>的有效时间设置为一个已经过去的时间（即让</a:t>
            </a:r>
            <a:r>
              <a:rPr lang="en-US" altLang="zh-CN" sz="2400" dirty="0">
                <a:latin typeface="宋体" panose="02010600030101010101" pitchFamily="2" charset="-122"/>
              </a:rPr>
              <a:t>cookie</a:t>
            </a:r>
            <a:r>
              <a:rPr lang="zh-CN" altLang="en-US" sz="2400" dirty="0">
                <a:latin typeface="宋体" panose="02010600030101010101" pitchFamily="2" charset="-122"/>
              </a:rPr>
              <a:t>过效）。其语法格式如下：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+mn-lt"/>
              </a:rPr>
              <a:t>setcookie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sz="2400" dirty="0">
                <a:solidFill>
                  <a:srgbClr val="7030A0"/>
                </a:solidFill>
                <a:latin typeface="+mn-lt"/>
              </a:rPr>
              <a:t>name</a:t>
            </a:r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,</a:t>
            </a:r>
            <a:r>
              <a:rPr lang="en-US" altLang="zh-CN" sz="2400" dirty="0" smtClean="0">
                <a:solidFill>
                  <a:srgbClr val="009900"/>
                </a:solidFill>
                <a:latin typeface="+mn-lt"/>
              </a:rPr>
              <a:t>’ ’</a:t>
            </a:r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, </a:t>
            </a:r>
            <a:r>
              <a:rPr lang="en-US" altLang="zh-CN" sz="2400" dirty="0" smtClean="0">
                <a:solidFill>
                  <a:srgbClr val="00B0F0"/>
                </a:solidFill>
                <a:latin typeface="+mn-lt"/>
              </a:rPr>
              <a:t>time</a:t>
            </a:r>
            <a:r>
              <a:rPr lang="en-US" altLang="zh-CN" sz="2400" dirty="0">
                <a:solidFill>
                  <a:srgbClr val="00B0F0"/>
                </a:solidFill>
                <a:latin typeface="+mn-lt"/>
              </a:rPr>
              <a:t>()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-</a:t>
            </a:r>
            <a:r>
              <a:rPr lang="en-US" altLang="zh-CN" sz="2400" dirty="0" err="1">
                <a:solidFill>
                  <a:srgbClr val="009900"/>
                </a:solidFill>
                <a:latin typeface="+mn-lt"/>
              </a:rPr>
              <a:t>val</a:t>
            </a:r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)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Val</a:t>
            </a:r>
            <a:r>
              <a:rPr lang="zh-CN" altLang="en-US" sz="2400" dirty="0" smtClean="0">
                <a:solidFill>
                  <a:srgbClr val="FF0000"/>
                </a:solidFill>
                <a:latin typeface="+mn-lt"/>
              </a:rPr>
              <a:t>是一个以秒为单位的整数值</a:t>
            </a:r>
            <a:endParaRPr lang="en-US" altLang="zh-CN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4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15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" name="文本框 9"/>
          <p:cNvSpPr>
            <a:spLocks noChangeArrowheads="1"/>
          </p:cNvSpPr>
          <p:nvPr/>
        </p:nvSpPr>
        <p:spPr bwMode="auto">
          <a:xfrm>
            <a:off x="8205981" y="197299"/>
            <a:ext cx="32864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session</a:t>
            </a:r>
            <a:r>
              <a:rPr lang="zh-CN" altLang="en-US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与</a:t>
            </a:r>
            <a:r>
              <a:rPr lang="en-US" altLang="zh-CN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cookie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55537" y="132874"/>
            <a:ext cx="4621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10.2.3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、删除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cookie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8"/>
          <a:stretch/>
        </p:blipFill>
        <p:spPr>
          <a:xfrm>
            <a:off x="7569902" y="2019867"/>
            <a:ext cx="3649996" cy="34719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296" y="4233508"/>
            <a:ext cx="1491724" cy="14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3548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8205981" y="197299"/>
            <a:ext cx="32864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session</a:t>
            </a:r>
            <a:r>
              <a:rPr lang="zh-CN" altLang="en-US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与</a:t>
            </a:r>
            <a:r>
              <a:rPr lang="en-US" altLang="zh-CN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cookie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255537" y="132874"/>
            <a:ext cx="4621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10.2.3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、删除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cookie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477" y="4837196"/>
            <a:ext cx="674995" cy="6749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" t="3551" r="3125" b="4687"/>
          <a:stretch/>
        </p:blipFill>
        <p:spPr>
          <a:xfrm>
            <a:off x="5402395" y="2781252"/>
            <a:ext cx="725716" cy="7060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712" y="1154351"/>
            <a:ext cx="896455" cy="56085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6" r="12655" b="5330"/>
          <a:stretch/>
        </p:blipFill>
        <p:spPr>
          <a:xfrm>
            <a:off x="7639549" y="1124858"/>
            <a:ext cx="489555" cy="6198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肘形连接符 10"/>
          <p:cNvCxnSpPr>
            <a:stCxn id="6" idx="0"/>
            <a:endCxn id="7" idx="1"/>
          </p:cNvCxnSpPr>
          <p:nvPr/>
        </p:nvCxnSpPr>
        <p:spPr bwMode="auto">
          <a:xfrm rot="5400000" flipH="1" flipV="1">
            <a:off x="5371747" y="1828288"/>
            <a:ext cx="1346471" cy="559459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/>
          <p:cNvCxnSpPr>
            <a:stCxn id="7" idx="3"/>
            <a:endCxn id="8" idx="1"/>
          </p:cNvCxnSpPr>
          <p:nvPr/>
        </p:nvCxnSpPr>
        <p:spPr bwMode="auto">
          <a:xfrm>
            <a:off x="7221167" y="1434781"/>
            <a:ext cx="41838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矩形 20"/>
          <p:cNvSpPr/>
          <p:nvPr/>
        </p:nvSpPr>
        <p:spPr>
          <a:xfrm>
            <a:off x="6168502" y="2125774"/>
            <a:ext cx="2523712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  <a:cs typeface="Verdana" panose="020B0604030504040204" pitchFamily="34" charset="0"/>
              </a:rPr>
              <a:t>Setcookie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  <a:cs typeface="Verdana" panose="020B0604030504040204" pitchFamily="34" charset="0"/>
              </a:rPr>
              <a:t>(“”,time()-3600)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  <a:cs typeface="Verdana" panose="020B0604030504040204" pitchFamily="34" charset="0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" t="3551" r="3125" b="4687"/>
          <a:stretch/>
        </p:blipFill>
        <p:spPr>
          <a:xfrm>
            <a:off x="7521468" y="3790443"/>
            <a:ext cx="725716" cy="706042"/>
          </a:xfrm>
          <a:prstGeom prst="rect">
            <a:avLst/>
          </a:prstGeom>
        </p:spPr>
      </p:pic>
      <p:cxnSp>
        <p:nvCxnSpPr>
          <p:cNvPr id="24" name="直接箭头连接符 23"/>
          <p:cNvCxnSpPr>
            <a:stCxn id="4" idx="0"/>
            <a:endCxn id="6" idx="2"/>
          </p:cNvCxnSpPr>
          <p:nvPr/>
        </p:nvCxnSpPr>
        <p:spPr bwMode="auto">
          <a:xfrm flipV="1">
            <a:off x="5759975" y="3487294"/>
            <a:ext cx="5278" cy="134990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828" y="4837195"/>
            <a:ext cx="674995" cy="674995"/>
          </a:xfrm>
          <a:prstGeom prst="rect">
            <a:avLst/>
          </a:prstGeom>
        </p:spPr>
      </p:pic>
      <p:sp>
        <p:nvSpPr>
          <p:cNvPr id="52" name="矩形 51"/>
          <p:cNvSpPr/>
          <p:nvPr/>
        </p:nvSpPr>
        <p:spPr bwMode="auto">
          <a:xfrm>
            <a:off x="7385329" y="6143155"/>
            <a:ext cx="1010093" cy="388268"/>
          </a:xfrm>
          <a:prstGeom prst="rect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54" name="直接箭头连接符 53"/>
          <p:cNvCxnSpPr>
            <a:endCxn id="4" idx="2"/>
          </p:cNvCxnSpPr>
          <p:nvPr/>
        </p:nvCxnSpPr>
        <p:spPr bwMode="auto">
          <a:xfrm flipV="1">
            <a:off x="5759975" y="5512191"/>
            <a:ext cx="0" cy="6253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8" name="图片 5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047" y="3848008"/>
            <a:ext cx="544818" cy="590909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" t="3551" r="3125" b="4687"/>
          <a:stretch/>
        </p:blipFill>
        <p:spPr>
          <a:xfrm>
            <a:off x="9961269" y="3790441"/>
            <a:ext cx="725716" cy="706042"/>
          </a:xfrm>
          <a:prstGeom prst="rect">
            <a:avLst/>
          </a:prstGeom>
        </p:spPr>
      </p:pic>
      <p:cxnSp>
        <p:nvCxnSpPr>
          <p:cNvPr id="61" name="肘形连接符 60"/>
          <p:cNvCxnSpPr>
            <a:stCxn id="8" idx="2"/>
            <a:endCxn id="21" idx="0"/>
          </p:cNvCxnSpPr>
          <p:nvPr/>
        </p:nvCxnSpPr>
        <p:spPr bwMode="auto">
          <a:xfrm rot="5400000">
            <a:off x="7466808" y="1708255"/>
            <a:ext cx="381070" cy="453969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肘形连接符 62"/>
          <p:cNvCxnSpPr>
            <a:stCxn id="64" idx="2"/>
            <a:endCxn id="43" idx="0"/>
          </p:cNvCxnSpPr>
          <p:nvPr/>
        </p:nvCxnSpPr>
        <p:spPr bwMode="auto">
          <a:xfrm rot="16200000" flipH="1">
            <a:off x="7501008" y="3407124"/>
            <a:ext cx="315483" cy="45115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箭头连接符 64"/>
          <p:cNvCxnSpPr>
            <a:stCxn id="43" idx="2"/>
            <a:endCxn id="47" idx="0"/>
          </p:cNvCxnSpPr>
          <p:nvPr/>
        </p:nvCxnSpPr>
        <p:spPr bwMode="auto">
          <a:xfrm>
            <a:off x="7884326" y="4496485"/>
            <a:ext cx="0" cy="34071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接箭头连接符 66"/>
          <p:cNvCxnSpPr>
            <a:stCxn id="47" idx="2"/>
            <a:endCxn id="52" idx="0"/>
          </p:cNvCxnSpPr>
          <p:nvPr/>
        </p:nvCxnSpPr>
        <p:spPr bwMode="auto">
          <a:xfrm>
            <a:off x="7884326" y="5512190"/>
            <a:ext cx="6050" cy="63096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肘形连接符 71"/>
          <p:cNvCxnSpPr>
            <a:stCxn id="47" idx="3"/>
            <a:endCxn id="59" idx="2"/>
          </p:cNvCxnSpPr>
          <p:nvPr/>
        </p:nvCxnSpPr>
        <p:spPr bwMode="auto">
          <a:xfrm flipV="1">
            <a:off x="8221823" y="4496483"/>
            <a:ext cx="2102304" cy="678210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文本框 73"/>
          <p:cNvSpPr txBox="1"/>
          <p:nvPr/>
        </p:nvSpPr>
        <p:spPr>
          <a:xfrm>
            <a:off x="8825855" y="5012390"/>
            <a:ext cx="780551" cy="36933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6" name="图片 7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209" y="1154351"/>
            <a:ext cx="896455" cy="560859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6" r="12655" b="5330"/>
          <a:stretch/>
        </p:blipFill>
        <p:spPr>
          <a:xfrm>
            <a:off x="10451026" y="1124858"/>
            <a:ext cx="489555" cy="6198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8" name="图片 7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" t="3551" r="3125" b="4687"/>
          <a:stretch/>
        </p:blipFill>
        <p:spPr>
          <a:xfrm>
            <a:off x="10923904" y="4821671"/>
            <a:ext cx="725716" cy="706042"/>
          </a:xfrm>
          <a:prstGeom prst="rect">
            <a:avLst/>
          </a:prstGeom>
        </p:spPr>
      </p:pic>
      <p:sp>
        <p:nvSpPr>
          <p:cNvPr id="79" name="文本框 78"/>
          <p:cNvSpPr txBox="1"/>
          <p:nvPr/>
        </p:nvSpPr>
        <p:spPr>
          <a:xfrm>
            <a:off x="10848180" y="6127701"/>
            <a:ext cx="877163" cy="369332"/>
          </a:xfrm>
          <a:prstGeom prst="rect">
            <a:avLst/>
          </a:prstGeom>
          <a:solidFill>
            <a:srgbClr val="B8E08C"/>
          </a:solidFill>
          <a:ln>
            <a:solidFill>
              <a:srgbClr val="0099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已失效</a:t>
            </a:r>
            <a:endParaRPr lang="zh-CN" altLang="en-US" dirty="0"/>
          </a:p>
        </p:txBody>
      </p:sp>
      <p:sp>
        <p:nvSpPr>
          <p:cNvPr id="80" name="菱形 79"/>
          <p:cNvSpPr/>
          <p:nvPr/>
        </p:nvSpPr>
        <p:spPr>
          <a:xfrm>
            <a:off x="10605877" y="2781978"/>
            <a:ext cx="1361770" cy="733663"/>
          </a:xfrm>
          <a:prstGeom prst="diamond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  <a:cs typeface="Verdana" panose="020B0604030504040204" pitchFamily="34" charset="0"/>
              </a:rPr>
              <a:t>isset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  <a:cs typeface="Verdana" panose="020B0604030504040204" pitchFamily="34" charset="0"/>
              </a:rPr>
              <a:t>()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  <a:cs typeface="Verdana" panose="020B0604030504040204" pitchFamily="34" charset="0"/>
            </a:endParaRPr>
          </a:p>
        </p:txBody>
      </p:sp>
      <p:cxnSp>
        <p:nvCxnSpPr>
          <p:cNvPr id="84" name="直接箭头连接符 83"/>
          <p:cNvCxnSpPr>
            <a:stCxn id="43" idx="3"/>
            <a:endCxn id="58" idx="1"/>
          </p:cNvCxnSpPr>
          <p:nvPr/>
        </p:nvCxnSpPr>
        <p:spPr bwMode="auto">
          <a:xfrm flipV="1">
            <a:off x="8247184" y="4143463"/>
            <a:ext cx="614863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接箭头连接符 85"/>
          <p:cNvCxnSpPr>
            <a:stCxn id="58" idx="3"/>
            <a:endCxn id="59" idx="1"/>
          </p:cNvCxnSpPr>
          <p:nvPr/>
        </p:nvCxnSpPr>
        <p:spPr bwMode="auto">
          <a:xfrm flipV="1">
            <a:off x="9406865" y="4143462"/>
            <a:ext cx="554404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肘形连接符 87"/>
          <p:cNvCxnSpPr>
            <a:stCxn id="59" idx="0"/>
            <a:endCxn id="76" idx="2"/>
          </p:cNvCxnSpPr>
          <p:nvPr/>
        </p:nvCxnSpPr>
        <p:spPr bwMode="auto">
          <a:xfrm rot="16200000" flipV="1">
            <a:off x="8674167" y="2140481"/>
            <a:ext cx="2075231" cy="122469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直接箭头连接符 90"/>
          <p:cNvCxnSpPr>
            <a:stCxn id="76" idx="3"/>
            <a:endCxn id="77" idx="1"/>
          </p:cNvCxnSpPr>
          <p:nvPr/>
        </p:nvCxnSpPr>
        <p:spPr bwMode="auto">
          <a:xfrm>
            <a:off x="9547664" y="1434781"/>
            <a:ext cx="90336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接箭头连接符 96"/>
          <p:cNvCxnSpPr>
            <a:stCxn id="78" idx="2"/>
            <a:endCxn id="79" idx="0"/>
          </p:cNvCxnSpPr>
          <p:nvPr/>
        </p:nvCxnSpPr>
        <p:spPr bwMode="auto">
          <a:xfrm>
            <a:off x="11286762" y="5527713"/>
            <a:ext cx="0" cy="5999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" name="矩形 97"/>
          <p:cNvSpPr/>
          <p:nvPr/>
        </p:nvSpPr>
        <p:spPr bwMode="auto">
          <a:xfrm>
            <a:off x="6475802" y="5034753"/>
            <a:ext cx="616859" cy="324606"/>
          </a:xfrm>
          <a:prstGeom prst="rect">
            <a:avLst/>
          </a:prstGeom>
          <a:solidFill>
            <a:srgbClr val="B8E08C"/>
          </a:solidFill>
          <a:ln w="952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php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00" name="肘形连接符 99"/>
          <p:cNvCxnSpPr>
            <a:stCxn id="43" idx="1"/>
            <a:endCxn id="98" idx="0"/>
          </p:cNvCxnSpPr>
          <p:nvPr/>
        </p:nvCxnSpPr>
        <p:spPr bwMode="auto">
          <a:xfrm rot="10800000" flipV="1">
            <a:off x="6784232" y="4143463"/>
            <a:ext cx="737236" cy="891289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圆角矩形 6"/>
          <p:cNvSpPr>
            <a:spLocks noChangeArrowheads="1"/>
          </p:cNvSpPr>
          <p:nvPr/>
        </p:nvSpPr>
        <p:spPr bwMode="auto">
          <a:xfrm>
            <a:off x="219881" y="1512103"/>
            <a:ext cx="4881315" cy="4060207"/>
          </a:xfrm>
          <a:prstGeom prst="roundRect">
            <a:avLst>
              <a:gd name="adj" fmla="val 3139"/>
            </a:avLst>
          </a:prstGeom>
          <a:solidFill>
            <a:srgbClr val="1E3A1A"/>
          </a:solidFill>
          <a:ln w="12700">
            <a:solidFill>
              <a:srgbClr val="0E8146"/>
            </a:solidFill>
            <a:bevel/>
            <a:headEnd/>
            <a:tailEnd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dirty="0">
              <a:solidFill>
                <a:srgbClr val="FFFFFF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21599" y="1853100"/>
            <a:ext cx="4899048" cy="306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dirty="0" smtClean="0">
                <a:solidFill>
                  <a:schemeClr val="bg1"/>
                </a:solidFill>
              </a:rPr>
              <a:t>【</a:t>
            </a:r>
            <a:r>
              <a:rPr lang="zh-CN" altLang="en-US" dirty="0" smtClean="0">
                <a:solidFill>
                  <a:schemeClr val="bg1"/>
                </a:solidFill>
              </a:rPr>
              <a:t>例</a:t>
            </a:r>
            <a:r>
              <a:rPr lang="en-US" altLang="zh-CN" dirty="0" smtClean="0">
                <a:solidFill>
                  <a:schemeClr val="bg1"/>
                </a:solidFill>
              </a:rPr>
              <a:t>10-8】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&lt;?</a:t>
            </a:r>
            <a:r>
              <a:rPr lang="en-US" altLang="zh-CN" spc="300" dirty="0" err="1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php</a:t>
            </a:r>
            <a:endParaRPr lang="en-US" altLang="zh-CN" spc="300" dirty="0" smtClean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pc="300" dirty="0" err="1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setcookie</a:t>
            </a:r>
            <a:r>
              <a:rPr lang="en-US" altLang="zh-CN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('</a:t>
            </a:r>
            <a:r>
              <a:rPr lang="en-US" altLang="zh-CN" spc="300" dirty="0" err="1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uname</a:t>
            </a:r>
            <a:r>
              <a:rPr lang="en-US" altLang="zh-CN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',</a:t>
            </a:r>
            <a:r>
              <a:rPr lang="en-US" altLang="zh-CN" spc="300" dirty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""</a:t>
            </a:r>
            <a:r>
              <a:rPr lang="en-US" altLang="zh-CN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,</a:t>
            </a:r>
            <a:r>
              <a:rPr lang="en-US" altLang="zh-CN" spc="300" dirty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time()</a:t>
            </a:r>
            <a:r>
              <a:rPr lang="en-US" altLang="zh-CN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-</a:t>
            </a:r>
            <a:r>
              <a:rPr lang="en-US" altLang="zh-CN" spc="300" dirty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3600</a:t>
            </a:r>
            <a:r>
              <a:rPr lang="en-US" altLang="zh-CN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); </a:t>
            </a:r>
            <a:r>
              <a:rPr lang="en-US" altLang="zh-CN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if(</a:t>
            </a:r>
            <a:r>
              <a:rPr lang="en-US" altLang="zh-CN" spc="300" dirty="0" err="1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isset</a:t>
            </a:r>
            <a:r>
              <a:rPr lang="en-US" altLang="zh-CN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(</a:t>
            </a:r>
            <a:r>
              <a:rPr lang="en-US" altLang="zh-CN" spc="300" dirty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$_COOKIE</a:t>
            </a:r>
            <a:r>
              <a:rPr lang="en-US" altLang="zh-CN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['</a:t>
            </a:r>
            <a:r>
              <a:rPr lang="en-US" altLang="zh-CN" spc="300" dirty="0" err="1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uname</a:t>
            </a:r>
            <a:r>
              <a:rPr lang="en-US" altLang="zh-CN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']))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 </a:t>
            </a:r>
            <a:r>
              <a:rPr lang="en-US" altLang="zh-CN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echo </a:t>
            </a:r>
            <a:r>
              <a:rPr lang="en-US" altLang="zh-CN" spc="300" dirty="0" smtClean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$_</a:t>
            </a:r>
            <a:r>
              <a:rPr lang="en-US" altLang="zh-CN" spc="300" dirty="0">
                <a:solidFill>
                  <a:srgbClr val="00B0F0"/>
                </a:solidFill>
                <a:latin typeface="+mn-lt"/>
                <a:cs typeface="Courier New" panose="02070309020205020404" pitchFamily="49" charset="0"/>
              </a:rPr>
              <a:t>COOKIE</a:t>
            </a:r>
            <a:r>
              <a:rPr lang="en-US" altLang="zh-CN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['</a:t>
            </a:r>
            <a:r>
              <a:rPr lang="en-US" altLang="zh-CN" spc="300" dirty="0" err="1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uname</a:t>
            </a:r>
            <a:r>
              <a:rPr lang="en-US" altLang="zh-CN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']; </a:t>
            </a:r>
            <a:endParaRPr lang="zh-CN" altLang="en-US" spc="300" dirty="0" smtClean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  echo </a:t>
            </a:r>
            <a:r>
              <a:rPr lang="en-US" altLang="zh-CN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"cookie</a:t>
            </a:r>
            <a:r>
              <a:rPr lang="zh-CN" altLang="en-US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已失效</a:t>
            </a:r>
            <a:r>
              <a:rPr lang="en-US" altLang="zh-CN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";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?&gt;</a:t>
            </a:r>
            <a:endParaRPr lang="en-US" altLang="zh-CN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42806" y="6137563"/>
            <a:ext cx="885305" cy="369332"/>
          </a:xfrm>
          <a:prstGeom prst="rect">
            <a:avLst/>
          </a:prstGeom>
          <a:solidFill>
            <a:srgbClr val="7030A0"/>
          </a:solidFill>
          <a:ln w="952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uname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131244" y="6137563"/>
            <a:ext cx="569387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php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5475595" y="4148122"/>
            <a:ext cx="569387" cy="36933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php</a:t>
            </a:r>
            <a:endParaRPr lang="zh-CN" altLang="en-US" dirty="0"/>
          </a:p>
        </p:txBody>
      </p:sp>
      <p:cxnSp>
        <p:nvCxnSpPr>
          <p:cNvPr id="14" name="肘形连接符 13"/>
          <p:cNvCxnSpPr>
            <a:stCxn id="85" idx="2"/>
            <a:endCxn id="80" idx="0"/>
          </p:cNvCxnSpPr>
          <p:nvPr/>
        </p:nvCxnSpPr>
        <p:spPr bwMode="auto">
          <a:xfrm rot="16200000" flipH="1">
            <a:off x="10828465" y="2323681"/>
            <a:ext cx="325636" cy="59095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菱形 63"/>
          <p:cNvSpPr/>
          <p:nvPr/>
        </p:nvSpPr>
        <p:spPr>
          <a:xfrm>
            <a:off x="6752288" y="2741297"/>
            <a:ext cx="1361770" cy="733663"/>
          </a:xfrm>
          <a:prstGeom prst="diamond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  <a:cs typeface="Verdana" panose="020B0604030504040204" pitchFamily="34" charset="0"/>
              </a:rPr>
              <a:t>isset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  <a:cs typeface="Verdana" panose="020B0604030504040204" pitchFamily="34" charset="0"/>
              </a:rPr>
              <a:t>()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  <a:cs typeface="Verdana" panose="020B0604030504040204" pitchFamily="34" charset="0"/>
            </a:endParaRPr>
          </a:p>
        </p:txBody>
      </p:sp>
      <p:cxnSp>
        <p:nvCxnSpPr>
          <p:cNvPr id="35" name="直接箭头连接符 34"/>
          <p:cNvCxnSpPr>
            <a:stCxn id="21" idx="2"/>
            <a:endCxn id="64" idx="0"/>
          </p:cNvCxnSpPr>
          <p:nvPr/>
        </p:nvCxnSpPr>
        <p:spPr bwMode="auto">
          <a:xfrm>
            <a:off x="7430358" y="2495106"/>
            <a:ext cx="2815" cy="246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矩形 84"/>
          <p:cNvSpPr/>
          <p:nvPr/>
        </p:nvSpPr>
        <p:spPr>
          <a:xfrm>
            <a:off x="9433949" y="2087010"/>
            <a:ext cx="2523712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  <a:cs typeface="Verdana" panose="020B0604030504040204" pitchFamily="34" charset="0"/>
              </a:rPr>
              <a:t>Setcookie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  <a:cs typeface="Verdana" panose="020B0604030504040204" pitchFamily="34" charset="0"/>
              </a:rPr>
              <a:t>(“”,time()-3600)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  <a:cs typeface="Verdana" panose="020B0604030504040204" pitchFamily="34" charset="0"/>
            </a:endParaRPr>
          </a:p>
        </p:txBody>
      </p:sp>
      <p:cxnSp>
        <p:nvCxnSpPr>
          <p:cNvPr id="69" name="直接箭头连接符 68"/>
          <p:cNvCxnSpPr>
            <a:stCxn id="77" idx="2"/>
            <a:endCxn id="85" idx="0"/>
          </p:cNvCxnSpPr>
          <p:nvPr/>
        </p:nvCxnSpPr>
        <p:spPr bwMode="auto">
          <a:xfrm>
            <a:off x="10695804" y="1744704"/>
            <a:ext cx="1" cy="3423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接箭头连接符 93"/>
          <p:cNvCxnSpPr>
            <a:stCxn id="80" idx="2"/>
            <a:endCxn id="78" idx="0"/>
          </p:cNvCxnSpPr>
          <p:nvPr/>
        </p:nvCxnSpPr>
        <p:spPr bwMode="auto">
          <a:xfrm>
            <a:off x="11286762" y="3515641"/>
            <a:ext cx="0" cy="130603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" name="文本框 101"/>
          <p:cNvSpPr txBox="1"/>
          <p:nvPr/>
        </p:nvSpPr>
        <p:spPr>
          <a:xfrm>
            <a:off x="5464258" y="1717678"/>
            <a:ext cx="569387" cy="36933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php</a:t>
            </a:r>
            <a:endParaRPr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8792128" y="2567130"/>
            <a:ext cx="780551" cy="36933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719102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3870101" y="2466387"/>
            <a:ext cx="730199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session</a:t>
            </a:r>
            <a:r>
              <a:rPr lang="zh-CN" altLang="en-US" sz="5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与</a:t>
            </a:r>
            <a:r>
              <a:rPr lang="en-US" altLang="zh-CN" sz="5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cookie</a:t>
            </a:r>
            <a:r>
              <a:rPr lang="zh-CN" altLang="en-US" sz="5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的应用</a:t>
            </a:r>
            <a:endParaRPr lang="zh-CN" altLang="en-US" sz="5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2176705" y="2635953"/>
            <a:ext cx="1384060" cy="6635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10.3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618360" y="83494"/>
            <a:ext cx="41264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程序设计基础教程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0435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  <p:bldP spid="410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图片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673" y="3826837"/>
            <a:ext cx="896455" cy="560859"/>
          </a:xfrm>
          <a:prstGeom prst="rect">
            <a:avLst/>
          </a:prstGeom>
        </p:spPr>
      </p:pic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8205981" y="197299"/>
            <a:ext cx="32864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session</a:t>
            </a:r>
            <a:r>
              <a:rPr lang="zh-CN" altLang="en-US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与</a:t>
            </a:r>
            <a:r>
              <a:rPr lang="en-US" altLang="zh-CN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cookie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255537" y="132874"/>
            <a:ext cx="4621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10.3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session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cookie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的应用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225" y="2204216"/>
            <a:ext cx="896455" cy="560859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34" y="5467024"/>
            <a:ext cx="896455" cy="56085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7672" y="969685"/>
            <a:ext cx="3262432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简易网上书城系统流程</a:t>
            </a:r>
            <a:endParaRPr lang="zh-CN" altLang="en-US" sz="2400" dirty="0"/>
          </a:p>
        </p:txBody>
      </p:sp>
      <p:sp>
        <p:nvSpPr>
          <p:cNvPr id="3" name="折角形 2"/>
          <p:cNvSpPr/>
          <p:nvPr/>
        </p:nvSpPr>
        <p:spPr bwMode="auto">
          <a:xfrm>
            <a:off x="3804403" y="2592260"/>
            <a:ext cx="1200615" cy="459533"/>
          </a:xfrm>
          <a:prstGeom prst="foldedCorner">
            <a:avLst>
              <a:gd name="adj" fmla="val 22381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index.php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0" name="折角形 59"/>
          <p:cNvSpPr/>
          <p:nvPr/>
        </p:nvSpPr>
        <p:spPr bwMode="auto">
          <a:xfrm>
            <a:off x="8092082" y="4182027"/>
            <a:ext cx="1228299" cy="529371"/>
          </a:xfrm>
          <a:prstGeom prst="foldedCorner">
            <a:avLst>
              <a:gd name="adj" fmla="val 22381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login.php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2" name="折角形 61"/>
          <p:cNvSpPr/>
          <p:nvPr/>
        </p:nvSpPr>
        <p:spPr bwMode="auto">
          <a:xfrm>
            <a:off x="1836554" y="5756957"/>
            <a:ext cx="1453178" cy="489368"/>
          </a:xfrm>
          <a:prstGeom prst="foldedCorner">
            <a:avLst>
              <a:gd name="adj" fmla="val 22381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shopcar.php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71" name="图片 7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3" r="7018" b="2109"/>
          <a:stretch/>
        </p:blipFill>
        <p:spPr>
          <a:xfrm>
            <a:off x="4046333" y="4046738"/>
            <a:ext cx="716744" cy="799948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542" y="5226251"/>
            <a:ext cx="569620" cy="569620"/>
          </a:xfrm>
          <a:prstGeom prst="rect">
            <a:avLst/>
          </a:prstGeom>
        </p:spPr>
      </p:pic>
      <p:cxnSp>
        <p:nvCxnSpPr>
          <p:cNvPr id="15" name="直接箭头连接符 14"/>
          <p:cNvCxnSpPr>
            <a:stCxn id="71" idx="0"/>
            <a:endCxn id="3" idx="2"/>
          </p:cNvCxnSpPr>
          <p:nvPr/>
        </p:nvCxnSpPr>
        <p:spPr bwMode="auto">
          <a:xfrm flipV="1">
            <a:off x="4404705" y="3051793"/>
            <a:ext cx="6" cy="99494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D60093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圆角矩形 15"/>
          <p:cNvSpPr/>
          <p:nvPr/>
        </p:nvSpPr>
        <p:spPr bwMode="auto">
          <a:xfrm>
            <a:off x="5800289" y="2592260"/>
            <a:ext cx="1214651" cy="459533"/>
          </a:xfrm>
          <a:prstGeom prst="roundRect">
            <a:avLst/>
          </a:prstGeom>
          <a:ln w="12700"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加入书篮</a:t>
            </a:r>
          </a:p>
        </p:txBody>
      </p:sp>
      <p:cxnSp>
        <p:nvCxnSpPr>
          <p:cNvPr id="18" name="直接箭头连接符 17"/>
          <p:cNvCxnSpPr>
            <a:stCxn id="3" idx="3"/>
            <a:endCxn id="16" idx="1"/>
          </p:cNvCxnSpPr>
          <p:nvPr/>
        </p:nvCxnSpPr>
        <p:spPr bwMode="auto">
          <a:xfrm>
            <a:off x="5005018" y="2822027"/>
            <a:ext cx="79527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菱形 19"/>
          <p:cNvSpPr/>
          <p:nvPr/>
        </p:nvSpPr>
        <p:spPr bwMode="auto">
          <a:xfrm>
            <a:off x="8024723" y="2376794"/>
            <a:ext cx="1364776" cy="890463"/>
          </a:xfrm>
          <a:prstGeom prst="diamond">
            <a:avLst/>
          </a:prstGeom>
          <a:ln w="12700"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登录？</a:t>
            </a:r>
            <a:endParaRPr lang="zh-CN" altLang="en-US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085" y="1379399"/>
            <a:ext cx="896455" cy="560859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8814370" y="1171586"/>
            <a:ext cx="966931" cy="369332"/>
          </a:xfrm>
          <a:prstGeom prst="rect">
            <a:avLst/>
          </a:prstGeom>
          <a:ln w="12700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session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下箭头 22"/>
          <p:cNvSpPr/>
          <p:nvPr/>
        </p:nvSpPr>
        <p:spPr bwMode="auto">
          <a:xfrm>
            <a:off x="8625390" y="1947662"/>
            <a:ext cx="161684" cy="429132"/>
          </a:xfrm>
          <a:prstGeom prst="downArrow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6" name="直接箭头连接符 25"/>
          <p:cNvCxnSpPr>
            <a:stCxn id="16" idx="3"/>
            <a:endCxn id="20" idx="1"/>
          </p:cNvCxnSpPr>
          <p:nvPr/>
        </p:nvCxnSpPr>
        <p:spPr bwMode="auto">
          <a:xfrm flipV="1">
            <a:off x="7014940" y="2822026"/>
            <a:ext cx="1009783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3" name="图片 8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3" r="7018" b="2109"/>
          <a:stretch/>
        </p:blipFill>
        <p:spPr>
          <a:xfrm>
            <a:off x="10189424" y="3973838"/>
            <a:ext cx="613496" cy="684714"/>
          </a:xfrm>
          <a:prstGeom prst="rect">
            <a:avLst/>
          </a:prstGeom>
        </p:spPr>
      </p:pic>
      <p:cxnSp>
        <p:nvCxnSpPr>
          <p:cNvPr id="28" name="肘形连接符 27"/>
          <p:cNvCxnSpPr>
            <a:stCxn id="20" idx="3"/>
            <a:endCxn id="83" idx="0"/>
          </p:cNvCxnSpPr>
          <p:nvPr/>
        </p:nvCxnSpPr>
        <p:spPr bwMode="auto">
          <a:xfrm>
            <a:off x="9389499" y="2822026"/>
            <a:ext cx="1106673" cy="1151812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下箭头 28"/>
          <p:cNvSpPr/>
          <p:nvPr/>
        </p:nvSpPr>
        <p:spPr bwMode="auto">
          <a:xfrm>
            <a:off x="10427932" y="4658552"/>
            <a:ext cx="227323" cy="541250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33" name="直接箭头连接符 32"/>
          <p:cNvCxnSpPr>
            <a:stCxn id="20" idx="2"/>
            <a:endCxn id="60" idx="0"/>
          </p:cNvCxnSpPr>
          <p:nvPr/>
        </p:nvCxnSpPr>
        <p:spPr bwMode="auto">
          <a:xfrm flipH="1">
            <a:off x="8706232" y="3267257"/>
            <a:ext cx="879" cy="91477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文本框 86"/>
          <p:cNvSpPr txBox="1"/>
          <p:nvPr/>
        </p:nvSpPr>
        <p:spPr>
          <a:xfrm>
            <a:off x="10162128" y="5767501"/>
            <a:ext cx="851515" cy="369332"/>
          </a:xfrm>
          <a:prstGeom prst="rect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cookie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44" name="直接箭头连接符 43"/>
          <p:cNvCxnSpPr>
            <a:stCxn id="60" idx="1"/>
            <a:endCxn id="71" idx="3"/>
          </p:cNvCxnSpPr>
          <p:nvPr/>
        </p:nvCxnSpPr>
        <p:spPr bwMode="auto">
          <a:xfrm flipH="1" flipV="1">
            <a:off x="4763077" y="4446712"/>
            <a:ext cx="3329005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肘形连接符 95"/>
          <p:cNvCxnSpPr>
            <a:stCxn id="71" idx="1"/>
            <a:endCxn id="62" idx="0"/>
          </p:cNvCxnSpPr>
          <p:nvPr/>
        </p:nvCxnSpPr>
        <p:spPr bwMode="auto">
          <a:xfrm rot="10800000" flipV="1">
            <a:off x="2563143" y="4446711"/>
            <a:ext cx="1483190" cy="1310245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D60093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圆角矩形 103"/>
          <p:cNvSpPr/>
          <p:nvPr/>
        </p:nvSpPr>
        <p:spPr bwMode="auto">
          <a:xfrm>
            <a:off x="860201" y="3411124"/>
            <a:ext cx="1214651" cy="459533"/>
          </a:xfrm>
          <a:prstGeom prst="roundRect">
            <a:avLst/>
          </a:prstGeom>
          <a:ln w="12700"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我的书篮</a:t>
            </a:r>
          </a:p>
        </p:txBody>
      </p:sp>
      <p:cxnSp>
        <p:nvCxnSpPr>
          <p:cNvPr id="109" name="直接箭头连接符 108"/>
          <p:cNvCxnSpPr>
            <a:stCxn id="104" idx="2"/>
            <a:endCxn id="76" idx="0"/>
          </p:cNvCxnSpPr>
          <p:nvPr/>
        </p:nvCxnSpPr>
        <p:spPr bwMode="auto">
          <a:xfrm flipH="1">
            <a:off x="1466762" y="3870657"/>
            <a:ext cx="765" cy="15963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2" name="图片 1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3" r="7018" b="2109"/>
          <a:stretch/>
        </p:blipFill>
        <p:spPr>
          <a:xfrm>
            <a:off x="5943021" y="5659284"/>
            <a:ext cx="613496" cy="684714"/>
          </a:xfrm>
          <a:prstGeom prst="rect">
            <a:avLst/>
          </a:prstGeom>
        </p:spPr>
      </p:pic>
      <p:sp>
        <p:nvSpPr>
          <p:cNvPr id="113" name="左箭头 112"/>
          <p:cNvSpPr/>
          <p:nvPr/>
        </p:nvSpPr>
        <p:spPr bwMode="auto">
          <a:xfrm>
            <a:off x="6595130" y="5834399"/>
            <a:ext cx="3539702" cy="234241"/>
          </a:xfrm>
          <a:prstGeom prst="leftArrow">
            <a:avLst/>
          </a:prstGeom>
          <a:solidFill>
            <a:srgbClr val="009900"/>
          </a:solidFill>
          <a:ln w="952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15" name="直接箭头连接符 114"/>
          <p:cNvCxnSpPr>
            <a:stCxn id="62" idx="3"/>
            <a:endCxn id="112" idx="1"/>
          </p:cNvCxnSpPr>
          <p:nvPr/>
        </p:nvCxnSpPr>
        <p:spPr bwMode="auto">
          <a:xfrm>
            <a:off x="3289732" y="6001641"/>
            <a:ext cx="265328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" name="矩形 115"/>
          <p:cNvSpPr/>
          <p:nvPr/>
        </p:nvSpPr>
        <p:spPr bwMode="auto">
          <a:xfrm>
            <a:off x="9892943" y="3154373"/>
            <a:ext cx="1206458" cy="4595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dirty="0" smtClean="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图书数据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0099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9" name="肘形连接符 118"/>
          <p:cNvCxnSpPr>
            <a:stCxn id="7" idx="1"/>
            <a:endCxn id="104" idx="0"/>
          </p:cNvCxnSpPr>
          <p:nvPr/>
        </p:nvCxnSpPr>
        <p:spPr bwMode="auto">
          <a:xfrm rot="10800000" flipV="1">
            <a:off x="1467527" y="2484646"/>
            <a:ext cx="1542698" cy="926478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98524">
            <a:off x="542173" y="3362111"/>
            <a:ext cx="557556" cy="557556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98524">
            <a:off x="5488513" y="2543249"/>
            <a:ext cx="557556" cy="55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5823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 tmFilter="0, 0; .2, .5; .8, .5; 1, 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500" autoRev="1" fill="hold"/>
                                        <p:tgtEl>
                                          <p:spTgt spid="1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 tmFilter="0, 0; .2, .5; .8, .5; 1, 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500" autoRev="1" fill="hold"/>
                                        <p:tgtEl>
                                          <p:spTgt spid="1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81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9" name="组合 10"/>
          <p:cNvGrpSpPr>
            <a:grpSpLocks/>
          </p:cNvGrpSpPr>
          <p:nvPr/>
        </p:nvGrpSpPr>
        <p:grpSpPr bwMode="auto">
          <a:xfrm flipV="1">
            <a:off x="0" y="0"/>
            <a:ext cx="12192000" cy="1327150"/>
            <a:chOff x="0" y="0"/>
            <a:chExt cx="12192000" cy="1328057"/>
          </a:xfrm>
        </p:grpSpPr>
        <p:sp>
          <p:nvSpPr>
            <p:cNvPr id="24587" name="梯形 12"/>
            <p:cNvSpPr>
              <a:spLocks noChangeArrowheads="1"/>
            </p:cNvSpPr>
            <p:nvPr/>
          </p:nvSpPr>
          <p:spPr bwMode="auto">
            <a:xfrm>
              <a:off x="2177143" y="0"/>
              <a:ext cx="7837716" cy="870857"/>
            </a:xfrm>
            <a:custGeom>
              <a:avLst/>
              <a:gdLst>
                <a:gd name="T0" fmla="*/ 0 w 1936750"/>
                <a:gd name="T1" fmla="*/ 870857 h 435016"/>
                <a:gd name="T2" fmla="*/ 1365181 w 1936750"/>
                <a:gd name="T3" fmla="*/ 82 h 435016"/>
                <a:gd name="T4" fmla="*/ 6472535 w 1936750"/>
                <a:gd name="T5" fmla="*/ 82 h 435016"/>
                <a:gd name="T6" fmla="*/ 7837716 w 1936750"/>
                <a:gd name="T7" fmla="*/ 870857 h 435016"/>
                <a:gd name="T8" fmla="*/ 0 w 1936750"/>
                <a:gd name="T9" fmla="*/ 870857 h 4350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6750"/>
                <a:gd name="T16" fmla="*/ 0 h 435016"/>
                <a:gd name="T17" fmla="*/ 1936750 w 1936750"/>
                <a:gd name="T18" fmla="*/ 435016 h 4350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6750" h="435016">
                  <a:moveTo>
                    <a:pt x="0" y="435016"/>
                  </a:moveTo>
                  <a:cubicBezTo>
                    <a:pt x="201348" y="315424"/>
                    <a:pt x="110597" y="-4192"/>
                    <a:pt x="337345" y="41"/>
                  </a:cubicBezTo>
                  <a:lnTo>
                    <a:pt x="1599405" y="41"/>
                  </a:lnTo>
                  <a:cubicBezTo>
                    <a:pt x="1838853" y="-1017"/>
                    <a:pt x="1729052" y="305899"/>
                    <a:pt x="1936750" y="435016"/>
                  </a:cubicBezTo>
                  <a:lnTo>
                    <a:pt x="0" y="435016"/>
                  </a:lnTo>
                  <a:close/>
                </a:path>
              </a:pathLst>
            </a:custGeom>
            <a:solidFill>
              <a:srgbClr val="95C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588" name="矩形 3"/>
            <p:cNvSpPr>
              <a:spLocks noChangeArrowheads="1"/>
            </p:cNvSpPr>
            <p:nvPr/>
          </p:nvSpPr>
          <p:spPr bwMode="auto">
            <a:xfrm>
              <a:off x="0" y="870857"/>
              <a:ext cx="12192000" cy="457200"/>
            </a:xfrm>
            <a:prstGeom prst="rect">
              <a:avLst/>
            </a:prstGeom>
            <a:solidFill>
              <a:srgbClr val="95C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24581" name="椭圆 7"/>
          <p:cNvSpPr>
            <a:spLocks noChangeArrowheads="1"/>
          </p:cNvSpPr>
          <p:nvPr/>
        </p:nvSpPr>
        <p:spPr bwMode="auto">
          <a:xfrm>
            <a:off x="4857750" y="2044700"/>
            <a:ext cx="2476500" cy="24765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bg1"/>
            </a:solidFill>
            <a:beve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4582" name="矩形 8"/>
          <p:cNvSpPr>
            <a:spLocks noChangeArrowheads="1"/>
          </p:cNvSpPr>
          <p:nvPr/>
        </p:nvSpPr>
        <p:spPr bwMode="auto">
          <a:xfrm>
            <a:off x="2928294" y="4854029"/>
            <a:ext cx="659667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 b="1" spc="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rPr>
              <a:t>感谢聆听，祝君进步！</a:t>
            </a:r>
            <a:endParaRPr lang="en-US" altLang="zh-CN" sz="4400" b="1" spc="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465" y="142524"/>
            <a:ext cx="1054340" cy="1028934"/>
          </a:xfrm>
          <a:prstGeom prst="rect">
            <a:avLst/>
          </a:prstGeom>
        </p:spPr>
      </p:pic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tmFilter="0,0; .5, 1; 1, 1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  <p:bldP spid="245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5595451" y="2599332"/>
            <a:ext cx="253146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session</a:t>
            </a:r>
            <a:endParaRPr lang="zh-CN" altLang="en-US" sz="5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876822" y="2768898"/>
            <a:ext cx="1409293" cy="663575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10.1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618360" y="83494"/>
            <a:ext cx="41264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程序设计基础教程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  <p:bldP spid="410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8205981" y="197299"/>
            <a:ext cx="32864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session</a:t>
            </a:r>
            <a:r>
              <a:rPr lang="zh-CN" altLang="en-US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与</a:t>
            </a:r>
            <a:r>
              <a:rPr lang="en-US" altLang="zh-CN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cookie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344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10.1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session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255539" y="905490"/>
            <a:ext cx="5840462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SESSION</a:t>
            </a:r>
            <a:r>
              <a:rPr lang="zh-CN" altLang="en-US" sz="2400" dirty="0">
                <a:latin typeface="宋体" panose="02010600030101010101" pitchFamily="2" charset="-122"/>
              </a:rPr>
              <a:t>也叫会话，当客户端向服务器端第一次发起会话请求时，服务器端为该会话随机生成一个唯一的标识，叫</a:t>
            </a: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</a:rPr>
              <a:t>session_id</a:t>
            </a:r>
            <a:r>
              <a:rPr lang="zh-CN" altLang="en-US" sz="2400" dirty="0">
                <a:latin typeface="宋体" panose="02010600030101010101" pitchFamily="2" charset="-122"/>
              </a:rPr>
              <a:t>，并以此为文件名，将客户端提交的信息保存下来，这样即使客户端与服务器端的会话暂时中断，在一定时间内（默认是</a:t>
            </a:r>
            <a:r>
              <a:rPr lang="en-US" altLang="zh-CN" sz="2400" dirty="0">
                <a:latin typeface="宋体" panose="02010600030101010101" pitchFamily="2" charset="-122"/>
              </a:rPr>
              <a:t>24</a:t>
            </a:r>
            <a:r>
              <a:rPr lang="zh-CN" altLang="en-US" sz="2400" dirty="0">
                <a:latin typeface="宋体" panose="02010600030101010101" pitchFamily="2" charset="-122"/>
              </a:rPr>
              <a:t>分钟），客户端的一些信息可以继续保留在服务器上，直到会话恢复。</a:t>
            </a:r>
            <a:r>
              <a:rPr lang="en-US" altLang="zh-CN" sz="2400" dirty="0">
                <a:latin typeface="宋体" panose="02010600030101010101" pitchFamily="2" charset="-122"/>
              </a:rPr>
              <a:t>SESSION</a:t>
            </a:r>
            <a:r>
              <a:rPr lang="zh-CN" altLang="en-US" sz="2400" dirty="0">
                <a:latin typeface="宋体" panose="02010600030101010101" pitchFamily="2" charset="-122"/>
              </a:rPr>
              <a:t>也可实现客户端在不同页面之间跳转时，各种信息的共享。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827" y="1756383"/>
            <a:ext cx="5489097" cy="403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70926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5422563" y="2744887"/>
            <a:ext cx="548419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session</a:t>
            </a:r>
            <a:r>
              <a:rPr lang="zh-CN" altLang="en-US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的</a:t>
            </a:r>
            <a:r>
              <a:rPr lang="zh-CN" altLang="en-US" sz="4400" dirty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注册与使用</a:t>
            </a: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209344" y="2797821"/>
            <a:ext cx="2066035" cy="6635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10.1.1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294803" y="83494"/>
            <a:ext cx="3161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10.1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session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 bwMode="auto">
          <a:xfrm rot="10800000">
            <a:off x="11013034" y="-15508"/>
            <a:ext cx="1164485" cy="65966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肘形连接符 6"/>
          <p:cNvCxnSpPr>
            <a:stCxn id="4102" idx="2"/>
            <a:endCxn id="4101" idx="1"/>
          </p:cNvCxnSpPr>
          <p:nvPr/>
        </p:nvCxnSpPr>
        <p:spPr bwMode="auto">
          <a:xfrm rot="16200000" flipH="1">
            <a:off x="1250209" y="1170474"/>
            <a:ext cx="2584450" cy="1333819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E814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11380764" y="83494"/>
            <a:ext cx="4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72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8205981" y="197299"/>
            <a:ext cx="32864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session</a:t>
            </a:r>
            <a:r>
              <a:rPr lang="zh-CN" altLang="en-US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与</a:t>
            </a:r>
            <a:r>
              <a:rPr lang="en-US" altLang="zh-CN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cookie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10.1.1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session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的注册与使用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255538" y="905490"/>
            <a:ext cx="6103059" cy="3329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PHP</a:t>
            </a:r>
            <a:r>
              <a:rPr lang="zh-CN" altLang="en-US" sz="2400" dirty="0">
                <a:latin typeface="宋体" panose="02010600030101010101" pitchFamily="2" charset="-122"/>
              </a:rPr>
              <a:t>中，</a:t>
            </a:r>
            <a:r>
              <a:rPr lang="en-US" altLang="zh-CN" sz="2400" dirty="0">
                <a:latin typeface="宋体" panose="02010600030101010101" pitchFamily="2" charset="-122"/>
              </a:rPr>
              <a:t>SESSION</a:t>
            </a:r>
            <a:r>
              <a:rPr lang="zh-CN" altLang="en-US" sz="2400" dirty="0">
                <a:latin typeface="宋体" panose="02010600030101010101" pitchFamily="2" charset="-122"/>
              </a:rPr>
              <a:t>相当于一个数组，可以保存用户不同的信息。利用</a:t>
            </a:r>
            <a:r>
              <a:rPr lang="en-US" altLang="zh-CN" sz="2400" dirty="0">
                <a:latin typeface="宋体" panose="02010600030101010101" pitchFamily="2" charset="-122"/>
              </a:rPr>
              <a:t>SESSION</a:t>
            </a:r>
            <a:r>
              <a:rPr lang="zh-CN" altLang="en-US" sz="2400" dirty="0">
                <a:latin typeface="宋体" panose="02010600030101010101" pitchFamily="2" charset="-122"/>
              </a:rPr>
              <a:t>保存数据的语法格式如下：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$_SESSION[‘</a:t>
            </a: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</a:rPr>
              <a:t>var_name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’]=value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；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此处的“</a:t>
            </a:r>
            <a:r>
              <a:rPr lang="en-US" altLang="zh-CN" sz="2400" dirty="0" err="1">
                <a:latin typeface="宋体" panose="02010600030101010101" pitchFamily="2" charset="-122"/>
              </a:rPr>
              <a:t>var_name</a:t>
            </a:r>
            <a:r>
              <a:rPr lang="en-US" altLang="zh-CN" sz="2400" dirty="0">
                <a:latin typeface="宋体" panose="02010600030101010101" pitchFamily="2" charset="-122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表示</a:t>
            </a:r>
            <a:r>
              <a:rPr lang="en-US" altLang="zh-CN" sz="2400" dirty="0">
                <a:latin typeface="宋体" panose="02010600030101010101" pitchFamily="2" charset="-122"/>
              </a:rPr>
              <a:t>SESSION</a:t>
            </a:r>
            <a:r>
              <a:rPr lang="zh-CN" altLang="en-US" sz="2400" dirty="0">
                <a:latin typeface="宋体" panose="02010600030101010101" pitchFamily="2" charset="-122"/>
              </a:rPr>
              <a:t>变量名 ，不需再加“</a:t>
            </a:r>
            <a:r>
              <a:rPr lang="en-US" altLang="zh-CN" sz="2400" dirty="0">
                <a:latin typeface="宋体" panose="02010600030101010101" pitchFamily="2" charset="-122"/>
              </a:rPr>
              <a:t>$”</a:t>
            </a:r>
            <a:r>
              <a:rPr lang="zh-CN" altLang="en-US" sz="2400" dirty="0">
                <a:latin typeface="宋体" panose="02010600030101010101" pitchFamily="2" charset="-122"/>
              </a:rPr>
              <a:t>号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36844" y="4438361"/>
            <a:ext cx="4997701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需要注意的是每次使用</a:t>
            </a:r>
            <a:r>
              <a:rPr lang="en-US" altLang="zh-CN" sz="2400" dirty="0">
                <a:latin typeface="宋体" panose="02010600030101010101" pitchFamily="2" charset="-122"/>
              </a:rPr>
              <a:t>SESSION</a:t>
            </a:r>
            <a:r>
              <a:rPr lang="zh-CN" altLang="en-US" sz="2400" dirty="0">
                <a:latin typeface="宋体" panose="02010600030101010101" pitchFamily="2" charset="-122"/>
              </a:rPr>
              <a:t>变量时，必须先启动</a:t>
            </a:r>
            <a:r>
              <a:rPr lang="en-US" altLang="zh-CN" sz="2400" dirty="0">
                <a:latin typeface="宋体" panose="02010600030101010101" pitchFamily="2" charset="-122"/>
              </a:rPr>
              <a:t>SESSION</a:t>
            </a:r>
            <a:r>
              <a:rPr lang="zh-CN" altLang="en-US" sz="2400" dirty="0">
                <a:latin typeface="宋体" panose="02010600030101010101" pitchFamily="2" charset="-122"/>
              </a:rPr>
              <a:t>会话：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session_start</a:t>
            </a: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();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35450" y="4652976"/>
            <a:ext cx="959533" cy="1020483"/>
            <a:chOff x="104010" y="1130023"/>
            <a:chExt cx="1705970" cy="1682985"/>
          </a:xfrm>
        </p:grpSpPr>
        <p:sp>
          <p:nvSpPr>
            <p:cNvPr id="10" name="等腰三角形 9"/>
            <p:cNvSpPr/>
            <p:nvPr/>
          </p:nvSpPr>
          <p:spPr bwMode="auto">
            <a:xfrm flipV="1">
              <a:off x="104010" y="1130023"/>
              <a:ext cx="1705970" cy="1682985"/>
            </a:xfrm>
            <a:prstGeom prst="triangle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806870" y="1237636"/>
              <a:ext cx="300250" cy="1296538"/>
              <a:chOff x="3748453" y="3442769"/>
              <a:chExt cx="459738" cy="2139166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0000"/>
                </a:gs>
                <a:gs pos="83000">
                  <a:srgbClr val="C00000"/>
                </a:gs>
                <a:gs pos="100000">
                  <a:srgbClr val="C00000"/>
                </a:gs>
              </a:gsLst>
              <a:lin ang="5400000" scaled="1"/>
            </a:gradFill>
          </p:grpSpPr>
          <p:sp>
            <p:nvSpPr>
              <p:cNvPr id="12" name="梯形 11"/>
              <p:cNvSpPr/>
              <p:nvPr/>
            </p:nvSpPr>
            <p:spPr bwMode="auto">
              <a:xfrm rot="10800000">
                <a:off x="3748453" y="3442769"/>
                <a:ext cx="459738" cy="1542818"/>
              </a:xfrm>
              <a:prstGeom prst="trapezoid">
                <a:avLst/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 bwMode="auto">
              <a:xfrm>
                <a:off x="3807725" y="5240741"/>
                <a:ext cx="341194" cy="341194"/>
              </a:xfrm>
              <a:prstGeom prst="ellipse">
                <a:avLst/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321" y="1206491"/>
            <a:ext cx="3637137" cy="188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9080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8"/>
          <p:cNvSpPr>
            <a:spLocks noChangeArrowheads="1"/>
          </p:cNvSpPr>
          <p:nvPr/>
        </p:nvSpPr>
        <p:spPr bwMode="auto">
          <a:xfrm flipV="1">
            <a:off x="0" y="-27297"/>
            <a:ext cx="12192000" cy="729449"/>
          </a:xfrm>
          <a:custGeom>
            <a:avLst/>
            <a:gdLst>
              <a:gd name="T0" fmla="*/ 0 w 12192000"/>
              <a:gd name="T1" fmla="*/ 1327150 h 1327979"/>
              <a:gd name="T2" fmla="*/ 12192000 w 12192000"/>
              <a:gd name="T3" fmla="*/ 1327150 h 1327979"/>
              <a:gd name="T4" fmla="*/ 12192000 w 12192000"/>
              <a:gd name="T5" fmla="*/ 870235 h 1327979"/>
              <a:gd name="T6" fmla="*/ 7562844 w 12192000"/>
              <a:gd name="T7" fmla="*/ 870235 h 1327979"/>
              <a:gd name="T8" fmla="*/ 7397873 w 12192000"/>
              <a:gd name="T9" fmla="*/ 817872 h 1327979"/>
              <a:gd name="T10" fmla="*/ 5990049 w 12192000"/>
              <a:gd name="T11" fmla="*/ 6 h 1327979"/>
              <a:gd name="T12" fmla="*/ 105952 w 12192000"/>
              <a:gd name="T13" fmla="*/ 6 h 1327979"/>
              <a:gd name="T14" fmla="*/ 0 w 12192000"/>
              <a:gd name="T15" fmla="*/ 3361 h 1327979"/>
              <a:gd name="T16" fmla="*/ 0 w 12192000"/>
              <a:gd name="T17" fmla="*/ 870235 h 1327979"/>
              <a:gd name="T18" fmla="*/ 0 w 12192000"/>
              <a:gd name="T19" fmla="*/ 870237 h 13279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192000"/>
              <a:gd name="T31" fmla="*/ 0 h 1327979"/>
              <a:gd name="T32" fmla="*/ 12192000 w 12192000"/>
              <a:gd name="T33" fmla="*/ 1327979 h 13279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192000" h="1327979">
                <a:moveTo>
                  <a:pt x="0" y="1327979"/>
                </a:moveTo>
                <a:lnTo>
                  <a:pt x="12192000" y="1327979"/>
                </a:lnTo>
                <a:lnTo>
                  <a:pt x="12192000" y="870779"/>
                </a:lnTo>
                <a:lnTo>
                  <a:pt x="7562844" y="870779"/>
                </a:lnTo>
                <a:lnTo>
                  <a:pt x="7397873" y="818383"/>
                </a:lnTo>
                <a:cubicBezTo>
                  <a:pt x="6652131" y="537909"/>
                  <a:pt x="7036652" y="-1980"/>
                  <a:pt x="5990049" y="6"/>
                </a:cubicBezTo>
                <a:lnTo>
                  <a:pt x="105952" y="6"/>
                </a:lnTo>
                <a:lnTo>
                  <a:pt x="0" y="3363"/>
                </a:lnTo>
                <a:lnTo>
                  <a:pt x="0" y="870779"/>
                </a:lnTo>
                <a:lnTo>
                  <a:pt x="0" y="870781"/>
                </a:lnTo>
                <a:lnTo>
                  <a:pt x="0" y="1327979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37" name="任意多边形 6"/>
          <p:cNvSpPr>
            <a:spLocks noChangeArrowheads="1"/>
          </p:cNvSpPr>
          <p:nvPr/>
        </p:nvSpPr>
        <p:spPr bwMode="auto">
          <a:xfrm flipH="1">
            <a:off x="6096000" y="176041"/>
            <a:ext cx="6096000" cy="526112"/>
          </a:xfrm>
          <a:custGeom>
            <a:avLst/>
            <a:gdLst>
              <a:gd name="T0" fmla="*/ 4523198 w 6096000"/>
              <a:gd name="T1" fmla="*/ 6 h 870781"/>
              <a:gd name="T2" fmla="*/ 0 w 6096000"/>
              <a:gd name="T3" fmla="*/ 6 h 870781"/>
              <a:gd name="T4" fmla="*/ 0 w 6096000"/>
              <a:gd name="T5" fmla="*/ 908050 h 870781"/>
              <a:gd name="T6" fmla="*/ 6096000 w 6096000"/>
              <a:gd name="T7" fmla="*/ 908050 h 870781"/>
              <a:gd name="T8" fmla="*/ 4523198 w 6096000"/>
              <a:gd name="T9" fmla="*/ 6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9"/>
          <p:cNvSpPr>
            <a:spLocks noChangeArrowheads="1"/>
          </p:cNvSpPr>
          <p:nvPr/>
        </p:nvSpPr>
        <p:spPr bwMode="auto">
          <a:xfrm>
            <a:off x="8205981" y="197299"/>
            <a:ext cx="32864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session</a:t>
            </a:r>
            <a:r>
              <a:rPr lang="zh-CN" altLang="en-US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与</a:t>
            </a:r>
            <a:r>
              <a:rPr lang="en-US" altLang="zh-CN" sz="2000" b="1" spc="6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cookie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8" y="229359"/>
            <a:ext cx="344286" cy="335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538" y="132874"/>
            <a:ext cx="455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10.1.1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session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的注册与使用</a:t>
            </a:r>
            <a:endParaRPr lang="zh-CN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圆角矩形 6"/>
          <p:cNvSpPr>
            <a:spLocks noChangeArrowheads="1"/>
          </p:cNvSpPr>
          <p:nvPr/>
        </p:nvSpPr>
        <p:spPr bwMode="auto">
          <a:xfrm>
            <a:off x="370765" y="1048243"/>
            <a:ext cx="6182436" cy="5685066"/>
          </a:xfrm>
          <a:prstGeom prst="roundRect">
            <a:avLst>
              <a:gd name="adj" fmla="val 3139"/>
            </a:avLst>
          </a:prstGeom>
          <a:solidFill>
            <a:srgbClr val="1E3A1A"/>
          </a:solidFill>
          <a:ln w="12700">
            <a:solidFill>
              <a:srgbClr val="0E8146"/>
            </a:solidFill>
            <a:bevel/>
            <a:headEnd/>
            <a:tailEnd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dirty="0">
              <a:solidFill>
                <a:srgbClr val="FFFF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0764" y="1427281"/>
            <a:ext cx="6182437" cy="4926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dirty="0" smtClean="0">
                <a:solidFill>
                  <a:schemeClr val="bg1"/>
                </a:solidFill>
              </a:rPr>
              <a:t>【</a:t>
            </a:r>
            <a:r>
              <a:rPr lang="zh-CN" altLang="en-US" sz="2000" dirty="0" smtClean="0">
                <a:solidFill>
                  <a:schemeClr val="bg1"/>
                </a:solidFill>
              </a:rPr>
              <a:t>例</a:t>
            </a:r>
            <a:r>
              <a:rPr lang="en-US" altLang="zh-CN" sz="2000" dirty="0" smtClean="0">
                <a:solidFill>
                  <a:schemeClr val="bg1"/>
                </a:solidFill>
              </a:rPr>
              <a:t>10-1A】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&lt;?</a:t>
            </a:r>
            <a:r>
              <a:rPr lang="en-US" altLang="zh-CN" sz="2000" spc="300" dirty="0" err="1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php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    </a:t>
            </a:r>
            <a:r>
              <a:rPr lang="en-US" altLang="zh-CN" sz="2000" spc="300" dirty="0" err="1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session_start</a:t>
            </a:r>
            <a:r>
              <a:rPr lang="en-US" altLang="zh-CN" sz="2000" spc="300" dirty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()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;    //</a:t>
            </a:r>
            <a:r>
              <a:rPr lang="zh-CN" altLang="en-US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开启会话状态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zh-CN" altLang="en-US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  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$A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=“</a:t>
            </a:r>
            <a:r>
              <a:rPr lang="en-US" altLang="zh-CN" sz="2000" spc="300" dirty="0" smtClean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123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";</a:t>
            </a:r>
            <a:endParaRPr lang="en-US" altLang="zh-CN" sz="2000" spc="3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  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$_SESSION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['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B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']=“</a:t>
            </a:r>
            <a:r>
              <a:rPr lang="en-US" altLang="zh-CN" sz="2000" spc="300" dirty="0" smtClean="0">
                <a:solidFill>
                  <a:srgbClr val="00FF00"/>
                </a:solidFill>
                <a:latin typeface="+mn-lt"/>
                <a:cs typeface="Courier New" panose="02070309020205020404" pitchFamily="49" charset="0"/>
              </a:rPr>
              <a:t>123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";</a:t>
            </a:r>
            <a:endParaRPr lang="en-US" altLang="zh-CN" sz="2000" spc="3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  echo "&lt;a </a:t>
            </a:r>
            <a:r>
              <a:rPr lang="en-US" altLang="zh-CN" sz="2000" spc="300" dirty="0" err="1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href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='10-1B.php'&gt;</a:t>
            </a:r>
            <a:r>
              <a:rPr lang="zh-CN" altLang="en-US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输出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&lt;/a&gt;";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?&gt;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dirty="0">
                <a:solidFill>
                  <a:schemeClr val="bg1"/>
                </a:solidFill>
              </a:rPr>
              <a:t>【</a:t>
            </a:r>
            <a:r>
              <a:rPr lang="zh-CN" altLang="en-US" sz="2000" dirty="0">
                <a:solidFill>
                  <a:schemeClr val="bg1"/>
                </a:solidFill>
              </a:rPr>
              <a:t>例</a:t>
            </a:r>
            <a:r>
              <a:rPr lang="en-US" altLang="zh-CN" sz="2000" dirty="0" smtClean="0">
                <a:solidFill>
                  <a:schemeClr val="bg1"/>
                </a:solidFill>
              </a:rPr>
              <a:t>10-1B】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&lt;?</a:t>
            </a:r>
            <a:r>
              <a:rPr lang="en-US" altLang="zh-CN" sz="2000" spc="300" dirty="0" err="1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php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    </a:t>
            </a:r>
            <a:r>
              <a:rPr lang="en-US" altLang="zh-CN" sz="2000" spc="300" dirty="0" err="1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session_start</a:t>
            </a:r>
            <a:r>
              <a:rPr lang="en-US" altLang="zh-CN" sz="2000" spc="300" dirty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()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;    //</a:t>
            </a:r>
            <a:r>
              <a:rPr lang="zh-CN" altLang="en-US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打开会话状态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zh-CN" altLang="en-US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  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echo '</a:t>
            </a:r>
            <a:r>
              <a:rPr lang="zh-CN" altLang="en-US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普通变量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A:'.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A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."&lt;</a:t>
            </a:r>
            <a:r>
              <a:rPr lang="en-US" altLang="zh-CN" sz="2000" spc="300" dirty="0" err="1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br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&gt;";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  echo "session['B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']</a:t>
            </a:r>
            <a:r>
              <a:rPr lang="zh-CN" altLang="en-US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zh-CN" sz="2000" spc="3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:".</a:t>
            </a:r>
            <a:r>
              <a:rPr lang="en-US" altLang="zh-CN" sz="2000" spc="300" dirty="0" smtClean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$_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SESSION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['</a:t>
            </a:r>
            <a:r>
              <a:rPr lang="en-US" altLang="zh-CN" sz="2000" spc="300" dirty="0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B</a:t>
            </a:r>
            <a:r>
              <a:rPr lang="en-US" altLang="zh-CN" sz="2000" spc="3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'];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en-US" altLang="zh-CN" sz="2000" spc="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?&gt;</a:t>
            </a:r>
            <a:endParaRPr lang="en-US" altLang="zh-CN" sz="2000" spc="3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折角形 3"/>
          <p:cNvSpPr/>
          <p:nvPr/>
        </p:nvSpPr>
        <p:spPr bwMode="auto">
          <a:xfrm>
            <a:off x="6955124" y="2412197"/>
            <a:ext cx="842646" cy="969635"/>
          </a:xfrm>
          <a:prstGeom prst="foldedCorner">
            <a:avLst>
              <a:gd name="adj" fmla="val 28176"/>
            </a:avLst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A.php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129" y="1135959"/>
            <a:ext cx="1650795" cy="103280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00221" y="2690868"/>
            <a:ext cx="498855" cy="400110"/>
          </a:xfrm>
          <a:prstGeom prst="rect">
            <a:avLst/>
          </a:prstGeom>
          <a:solidFill>
            <a:srgbClr val="00B0F0"/>
          </a:solidFill>
          <a:ln w="28575"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$A</a:t>
            </a:r>
            <a:endParaRPr lang="zh-CN" altLang="en-US" sz="2000" dirty="0"/>
          </a:p>
        </p:txBody>
      </p:sp>
      <p:sp>
        <p:nvSpPr>
          <p:cNvPr id="22" name="文本框 21"/>
          <p:cNvSpPr txBox="1"/>
          <p:nvPr/>
        </p:nvSpPr>
        <p:spPr>
          <a:xfrm>
            <a:off x="8812931" y="2690959"/>
            <a:ext cx="615987" cy="40011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smtClean="0"/>
              <a:t>123</a:t>
            </a:r>
            <a:endParaRPr lang="zh-CN" altLang="en-US" sz="2000" dirty="0"/>
          </a:p>
        </p:txBody>
      </p:sp>
      <p:cxnSp>
        <p:nvCxnSpPr>
          <p:cNvPr id="14" name="直接箭头连接符 13"/>
          <p:cNvCxnSpPr>
            <a:stCxn id="4" idx="3"/>
            <a:endCxn id="7" idx="1"/>
          </p:cNvCxnSpPr>
          <p:nvPr/>
        </p:nvCxnSpPr>
        <p:spPr bwMode="auto">
          <a:xfrm flipV="1">
            <a:off x="7797770" y="2890923"/>
            <a:ext cx="502451" cy="609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肘形连接符 20"/>
          <p:cNvCxnSpPr>
            <a:stCxn id="4" idx="0"/>
            <a:endCxn id="5" idx="1"/>
          </p:cNvCxnSpPr>
          <p:nvPr/>
        </p:nvCxnSpPr>
        <p:spPr bwMode="auto">
          <a:xfrm rot="5400000" flipH="1" flipV="1">
            <a:off x="8428870" y="599938"/>
            <a:ext cx="759836" cy="286468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本框 27"/>
          <p:cNvSpPr txBox="1"/>
          <p:nvPr/>
        </p:nvSpPr>
        <p:spPr>
          <a:xfrm>
            <a:off x="10260858" y="2641918"/>
            <a:ext cx="1611339" cy="40011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$_SESSION</a:t>
            </a:r>
            <a:endParaRPr lang="zh-CN" altLang="en-US" sz="2000" dirty="0"/>
          </a:p>
        </p:txBody>
      </p:sp>
      <p:sp>
        <p:nvSpPr>
          <p:cNvPr id="30" name="文本框 29"/>
          <p:cNvSpPr txBox="1"/>
          <p:nvPr/>
        </p:nvSpPr>
        <p:spPr>
          <a:xfrm>
            <a:off x="10263749" y="3043983"/>
            <a:ext cx="761727" cy="400110"/>
          </a:xfrm>
          <a:prstGeom prst="rect">
            <a:avLst/>
          </a:prstGeom>
          <a:solidFill>
            <a:srgbClr val="92D050"/>
          </a:solidFill>
          <a:ln w="28575">
            <a:solidFill>
              <a:srgbClr val="B8E08C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31" name="文本框 30"/>
          <p:cNvSpPr txBox="1"/>
          <p:nvPr/>
        </p:nvSpPr>
        <p:spPr>
          <a:xfrm>
            <a:off x="11056078" y="3043983"/>
            <a:ext cx="816120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smtClean="0"/>
              <a:t>123</a:t>
            </a:r>
            <a:endParaRPr lang="zh-CN" altLang="en-US" sz="2000" dirty="0"/>
          </a:p>
        </p:txBody>
      </p:sp>
      <p:sp>
        <p:nvSpPr>
          <p:cNvPr id="32" name="折角形 31"/>
          <p:cNvSpPr/>
          <p:nvPr/>
        </p:nvSpPr>
        <p:spPr bwMode="auto">
          <a:xfrm>
            <a:off x="6955124" y="4642779"/>
            <a:ext cx="842646" cy="969635"/>
          </a:xfrm>
          <a:prstGeom prst="foldedCorner">
            <a:avLst>
              <a:gd name="adj" fmla="val 28176"/>
            </a:avLst>
          </a:prstGeom>
          <a:gradFill flip="none" rotWithShape="1">
            <a:gsLst>
              <a:gs pos="0">
                <a:srgbClr val="800000"/>
              </a:gs>
              <a:gs pos="50000">
                <a:srgbClr val="F6A198"/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B.php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287411" y="4927541"/>
            <a:ext cx="498855" cy="400110"/>
          </a:xfrm>
          <a:prstGeom prst="rect">
            <a:avLst/>
          </a:prstGeom>
          <a:solidFill>
            <a:srgbClr val="FF00FF"/>
          </a:solidFill>
          <a:ln w="28575">
            <a:solidFill>
              <a:srgbClr val="FF00FF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$A</a:t>
            </a:r>
            <a:endParaRPr lang="zh-CN" altLang="en-US" sz="2000" dirty="0"/>
          </a:p>
        </p:txBody>
      </p:sp>
      <p:sp>
        <p:nvSpPr>
          <p:cNvPr id="34" name="文本框 33"/>
          <p:cNvSpPr txBox="1"/>
          <p:nvPr/>
        </p:nvSpPr>
        <p:spPr>
          <a:xfrm>
            <a:off x="8800121" y="4927632"/>
            <a:ext cx="615987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sz="2000" dirty="0"/>
          </a:p>
        </p:txBody>
      </p:sp>
      <p:sp>
        <p:nvSpPr>
          <p:cNvPr id="35" name="文本框 34"/>
          <p:cNvSpPr txBox="1"/>
          <p:nvPr/>
        </p:nvSpPr>
        <p:spPr>
          <a:xfrm>
            <a:off x="8287411" y="5866331"/>
            <a:ext cx="1128697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smtClean="0"/>
              <a:t>123</a:t>
            </a:r>
            <a:endParaRPr lang="zh-CN" altLang="en-US" sz="2000" dirty="0"/>
          </a:p>
        </p:txBody>
      </p:sp>
      <p:cxnSp>
        <p:nvCxnSpPr>
          <p:cNvPr id="24" name="直接箭头连接符 23"/>
          <p:cNvCxnSpPr>
            <a:stCxn id="32" idx="3"/>
            <a:endCxn id="33" idx="1"/>
          </p:cNvCxnSpPr>
          <p:nvPr/>
        </p:nvCxnSpPr>
        <p:spPr bwMode="auto">
          <a:xfrm flipV="1">
            <a:off x="7797770" y="5127596"/>
            <a:ext cx="489641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肘形连接符 26"/>
          <p:cNvCxnSpPr>
            <a:stCxn id="32" idx="0"/>
            <a:endCxn id="30" idx="2"/>
          </p:cNvCxnSpPr>
          <p:nvPr/>
        </p:nvCxnSpPr>
        <p:spPr bwMode="auto">
          <a:xfrm rot="5400000" flipH="1" flipV="1">
            <a:off x="8411187" y="2409353"/>
            <a:ext cx="1198686" cy="3268166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肘形连接符 41"/>
          <p:cNvCxnSpPr>
            <a:stCxn id="31" idx="2"/>
            <a:endCxn id="35" idx="3"/>
          </p:cNvCxnSpPr>
          <p:nvPr/>
        </p:nvCxnSpPr>
        <p:spPr bwMode="auto">
          <a:xfrm rot="5400000">
            <a:off x="9128977" y="3731224"/>
            <a:ext cx="2622293" cy="204803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箭头连接符 43"/>
          <p:cNvCxnSpPr>
            <a:stCxn id="5" idx="2"/>
            <a:endCxn id="28" idx="0"/>
          </p:cNvCxnSpPr>
          <p:nvPr/>
        </p:nvCxnSpPr>
        <p:spPr bwMode="auto">
          <a:xfrm>
            <a:off x="11066527" y="2168763"/>
            <a:ext cx="1" cy="4731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1721115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 animBg="1"/>
      <p:bldP spid="7" grpId="0" animBg="1"/>
      <p:bldP spid="22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3"/>
          <p:cNvSpPr>
            <a:spLocks noChangeArrowheads="1"/>
          </p:cNvSpPr>
          <p:nvPr/>
        </p:nvSpPr>
        <p:spPr bwMode="auto">
          <a:xfrm flipV="1">
            <a:off x="0" y="6438899"/>
            <a:ext cx="9828213" cy="45719"/>
          </a:xfrm>
          <a:prstGeom prst="rect">
            <a:avLst/>
          </a:prstGeom>
          <a:solidFill>
            <a:srgbClr val="95C53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任意多边形 6"/>
          <p:cNvSpPr>
            <a:spLocks noChangeArrowheads="1"/>
          </p:cNvSpPr>
          <p:nvPr/>
        </p:nvSpPr>
        <p:spPr bwMode="auto">
          <a:xfrm flipV="1">
            <a:off x="0" y="-2"/>
            <a:ext cx="7010400" cy="606427"/>
          </a:xfrm>
          <a:custGeom>
            <a:avLst/>
            <a:gdLst>
              <a:gd name="T0" fmla="*/ 5201678 w 6096000"/>
              <a:gd name="T1" fmla="*/ 9 h 870781"/>
              <a:gd name="T2" fmla="*/ 0 w 6096000"/>
              <a:gd name="T3" fmla="*/ 9 h 870781"/>
              <a:gd name="T4" fmla="*/ 0 w 6096000"/>
              <a:gd name="T5" fmla="*/ 1314450 h 870781"/>
              <a:gd name="T6" fmla="*/ 7010400 w 6096000"/>
              <a:gd name="T7" fmla="*/ 1314450 h 870781"/>
              <a:gd name="T8" fmla="*/ 5201678 w 6096000"/>
              <a:gd name="T9" fmla="*/ 9 h 8707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6000"/>
              <a:gd name="T16" fmla="*/ 0 h 870781"/>
              <a:gd name="T17" fmla="*/ 6096000 w 6096000"/>
              <a:gd name="T18" fmla="*/ 870781 h 8707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5422563" y="2744887"/>
            <a:ext cx="37914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session</a:t>
            </a:r>
            <a:r>
              <a:rPr lang="zh-CN" altLang="en-US" sz="4400" dirty="0" smtClean="0">
                <a:solidFill>
                  <a:srgbClr val="3F3F3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的释放</a:t>
            </a:r>
            <a:endParaRPr lang="zh-CN" altLang="en-US" sz="4400" dirty="0">
              <a:solidFill>
                <a:srgbClr val="3F3F3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3209344" y="2797821"/>
            <a:ext cx="2066035" cy="6635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10.1.2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102" name="文本框 10"/>
          <p:cNvSpPr>
            <a:spLocks noChangeArrowheads="1"/>
          </p:cNvSpPr>
          <p:nvPr/>
        </p:nvSpPr>
        <p:spPr bwMode="auto">
          <a:xfrm>
            <a:off x="294803" y="83494"/>
            <a:ext cx="3161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10.1</a:t>
            </a:r>
            <a:r>
              <a:rPr lang="zh-CN" altLang="en-US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400" b="1" spc="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session</a:t>
            </a:r>
            <a:endParaRPr lang="zh-CN" altLang="en-US" sz="2400" b="1" spc="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47" y="6134552"/>
            <a:ext cx="623723" cy="608693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 bwMode="auto">
          <a:xfrm rot="10800000">
            <a:off x="11013034" y="-15508"/>
            <a:ext cx="1164485" cy="65966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肘形连接符 6"/>
          <p:cNvCxnSpPr>
            <a:stCxn id="4102" idx="2"/>
            <a:endCxn id="4101" idx="1"/>
          </p:cNvCxnSpPr>
          <p:nvPr/>
        </p:nvCxnSpPr>
        <p:spPr bwMode="auto">
          <a:xfrm rot="16200000" flipH="1">
            <a:off x="1250209" y="1170474"/>
            <a:ext cx="2584450" cy="1333819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E814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11380764" y="83494"/>
            <a:ext cx="4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20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MS PGothic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3046</TotalTime>
  <Pages>0</Pages>
  <Words>1843</Words>
  <Characters>0</Characters>
  <Application>Microsoft Office PowerPoint</Application>
  <DocSecurity>0</DocSecurity>
  <PresentationFormat>宽屏</PresentationFormat>
  <Lines>0</Lines>
  <Paragraphs>283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MS PGothic</vt:lpstr>
      <vt:lpstr>黑体</vt:lpstr>
      <vt:lpstr>宋体</vt:lpstr>
      <vt:lpstr>微软雅黑</vt:lpstr>
      <vt:lpstr>Arial</vt:lpstr>
      <vt:lpstr>Calibri</vt:lpstr>
      <vt:lpstr>Courier New</vt:lpstr>
      <vt:lpstr>Microsoft Yi Baiti</vt:lpstr>
      <vt:lpstr>Verdana</vt:lpstr>
      <vt:lpstr>Wingdings</vt:lpstr>
      <vt:lpstr>Wingdings 2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林世鑫</cp:lastModifiedBy>
  <cp:revision>398</cp:revision>
  <dcterms:created xsi:type="dcterms:W3CDTF">2015-05-03T12:40:00Z</dcterms:created>
  <dcterms:modified xsi:type="dcterms:W3CDTF">2018-03-03T23:32:35Z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2052-9.1.0.5060</vt:lpwstr>
  </property>
</Properties>
</file>