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9" r:id="rId3"/>
    <p:sldId id="298" r:id="rId4"/>
    <p:sldId id="260" r:id="rId5"/>
    <p:sldId id="299" r:id="rId6"/>
    <p:sldId id="300" r:id="rId7"/>
    <p:sldId id="302" r:id="rId8"/>
    <p:sldId id="303" r:id="rId9"/>
    <p:sldId id="301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81" r:id="rId29"/>
    <p:sldId id="322" r:id="rId30"/>
    <p:sldId id="323" r:id="rId31"/>
    <p:sldId id="328" r:id="rId32"/>
    <p:sldId id="330" r:id="rId33"/>
    <p:sldId id="329" r:id="rId34"/>
    <p:sldId id="331" r:id="rId35"/>
    <p:sldId id="332" r:id="rId36"/>
    <p:sldId id="324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25" r:id="rId53"/>
    <p:sldId id="348" r:id="rId54"/>
    <p:sldId id="349" r:id="rId55"/>
    <p:sldId id="350" r:id="rId56"/>
    <p:sldId id="351" r:id="rId57"/>
    <p:sldId id="326" r:id="rId58"/>
    <p:sldId id="352" r:id="rId59"/>
    <p:sldId id="353" r:id="rId60"/>
    <p:sldId id="354" r:id="rId61"/>
    <p:sldId id="355" r:id="rId62"/>
    <p:sldId id="356" r:id="rId63"/>
    <p:sldId id="327" r:id="rId64"/>
    <p:sldId id="357" r:id="rId65"/>
    <p:sldId id="358" r:id="rId66"/>
    <p:sldId id="359" r:id="rId67"/>
    <p:sldId id="360" r:id="rId68"/>
    <p:sldId id="361" r:id="rId69"/>
    <p:sldId id="362" r:id="rId70"/>
    <p:sldId id="278" r:id="rId7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00FF"/>
    <a:srgbClr val="D60093"/>
    <a:srgbClr val="00FF00"/>
    <a:srgbClr val="0E8146"/>
    <a:srgbClr val="006600"/>
    <a:srgbClr val="66FF99"/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CF20-B608-4B15-BA2F-338F9FF3443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25E1-92FE-42B6-A927-1B428F270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3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6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2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7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2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6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78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9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19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9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2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5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9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5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45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2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47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6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02C-90E1-47E9-A29F-5DF315FE5E26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326E-750F-4667-97E7-AF41946DCC1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9B44-AD25-4E1B-A36E-5007B4FA3AB4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FF8E-0726-4B35-93AE-B864231078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E36-9C49-4912-B492-0DC36D2D1828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B7B0-F989-4C2F-91FD-C8ECECDE88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97D-DB8C-40F8-8755-586265D39F55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3753-11AA-4B83-815C-B157B868BF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E13-7733-4041-87A6-3170B497FE11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8CE4-A8E3-4015-9F21-259F0C6DF0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393B-3C44-4E31-91BC-6947BEC66A43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4B244-A812-4493-9F29-772EEA3BA4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993E-5446-41C3-86C6-F86A9C78BFCE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165C-6712-4A56-AECC-38EF49D414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E9FC-F40E-44E1-AB3C-3B91309893F6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DF516-1019-44C4-8C4B-DBA8A6BBBF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E106-E1E3-4090-B04A-F670A49C0D70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7BBC-9235-4741-B213-A8912F5976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1713-5B88-4393-8B8E-C67E202B38DF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52BC5-6330-40C3-97F7-E229AD5F6A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860F-CE67-4369-BF09-31AD3DB1D8EB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BD680-560F-4E58-948B-1CCBB5F4DC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F37-1137-43DF-8B60-0C20F7A4FA90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F2350-49B0-466B-9937-BD9A38227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S PGothic" panose="020B0600070205080204" pitchFamily="34" charset="-128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D713E-D1C2-445B-936A-B34A5A162876}" type="datetime1">
              <a:rPr lang="zh-CN" altLang="en-US"/>
              <a:pPr>
                <a:defRPr/>
              </a:pPr>
              <a:t>2018/3/6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1FAC0-BBD2-4A8F-B6F5-3B29067D3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28.xml"/><Relationship Id="rId7" Type="http://schemas.openxmlformats.org/officeDocument/2006/relationships/slide" Target="slide26.xml"/><Relationship Id="rId12" Type="http://schemas.openxmlformats.org/officeDocument/2006/relationships/slide" Target="slide6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11" Type="http://schemas.openxmlformats.org/officeDocument/2006/relationships/slide" Target="slide57.xml"/><Relationship Id="rId5" Type="http://schemas.openxmlformats.org/officeDocument/2006/relationships/slide" Target="slide10.xml"/><Relationship Id="rId10" Type="http://schemas.openxmlformats.org/officeDocument/2006/relationships/slide" Target="slide52.xml"/><Relationship Id="rId4" Type="http://schemas.openxmlformats.org/officeDocument/2006/relationships/slide" Target="slide5.xml"/><Relationship Id="rId9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" name="椭圆 10"/>
          <p:cNvSpPr>
            <a:spLocks noChangeArrowheads="1"/>
          </p:cNvSpPr>
          <p:nvPr/>
        </p:nvSpPr>
        <p:spPr bwMode="auto">
          <a:xfrm>
            <a:off x="4857750" y="1158875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矩形 12"/>
          <p:cNvSpPr>
            <a:spLocks noChangeArrowheads="1"/>
          </p:cNvSpPr>
          <p:nvPr/>
        </p:nvSpPr>
        <p:spPr bwMode="auto">
          <a:xfrm>
            <a:off x="4857750" y="4002984"/>
            <a:ext cx="274947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zh-CN" altLang="en-US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文本框 13"/>
          <p:cNvSpPr>
            <a:spLocks noChangeArrowheads="1"/>
          </p:cNvSpPr>
          <p:nvPr/>
        </p:nvSpPr>
        <p:spPr bwMode="auto">
          <a:xfrm>
            <a:off x="1413283" y="641936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电子工业出版社</a:t>
            </a:r>
            <a:endParaRPr lang="zh-CN" altLang="en-US" sz="2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130632"/>
            <a:ext cx="12192003" cy="586926"/>
            <a:chOff x="-2" y="130632"/>
            <a:chExt cx="12192003" cy="586926"/>
          </a:xfrm>
        </p:grpSpPr>
        <p:sp>
          <p:nvSpPr>
            <p:cNvPr id="2" name="矩形 1"/>
            <p:cNvSpPr/>
            <p:nvPr/>
          </p:nvSpPr>
          <p:spPr bwMode="auto">
            <a:xfrm>
              <a:off x="-2" y="192886"/>
              <a:ext cx="12192001" cy="524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0" y="130632"/>
              <a:ext cx="12192001" cy="524672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PHP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程序设计基础教程                                    第</a:t>
              </a:r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</a:t>
              </a:r>
              <a:endParaRPr lang="zh-CN" altLang="en-US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56" name="文本框 13"/>
          <p:cNvSpPr>
            <a:spLocks noChangeArrowheads="1"/>
          </p:cNvSpPr>
          <p:nvPr/>
        </p:nvSpPr>
        <p:spPr bwMode="auto">
          <a:xfrm>
            <a:off x="8802132" y="641936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主编：林世鑫</a:t>
            </a:r>
            <a:endParaRPr lang="zh-CN" altLang="en-US" sz="2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5" y="232230"/>
            <a:ext cx="344286" cy="33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4" grpId="0" animBg="1"/>
      <p:bldP spid="2055" grpId="0"/>
      <p:bldP spid="11" grpId="0"/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浏览文件夹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11.1.2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、目录操作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5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、浏览文件夹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396216" y="1157668"/>
            <a:ext cx="5581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文件夹打开以后，便可以读取其中的所有文件与子文件夹。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中读取一个文件夹中所有的文件、文件夹可以通过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readdir()</a:t>
            </a:r>
            <a:r>
              <a:rPr lang="zh-CN" altLang="en-US" sz="2400" dirty="0">
                <a:latin typeface="宋体" panose="02010600030101010101" pitchFamily="2" charset="-122"/>
              </a:rPr>
              <a:t>函数或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scandir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函数实现。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99" y="1321441"/>
            <a:ext cx="4939537" cy="47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8111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、浏览文件夹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8" y="1648987"/>
            <a:ext cx="1115142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readdir()</a:t>
            </a:r>
            <a:r>
              <a:rPr lang="zh-CN" altLang="en-US" sz="2400" dirty="0">
                <a:latin typeface="宋体" panose="02010600030101010101" pitchFamily="2" charset="-122"/>
              </a:rPr>
              <a:t>函数是“读目录”函数。其功能是读取已打开的文件夹中的一个文件名（或文件夹名）。其语法格式如下：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readdir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</a:rPr>
              <a:t>dir_hand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宋体" panose="02010600030101010101" pitchFamily="2" charset="-122"/>
              </a:rPr>
              <a:t>$</a:t>
            </a:r>
            <a:r>
              <a:rPr lang="en-US" altLang="zh-CN" sz="2400" dirty="0" err="1">
                <a:latin typeface="宋体" panose="02010600030101010101" pitchFamily="2" charset="-122"/>
              </a:rPr>
              <a:t>dir_hand</a:t>
            </a:r>
            <a:r>
              <a:rPr lang="zh-CN" altLang="en-US" sz="2400" dirty="0">
                <a:latin typeface="宋体" panose="02010600030101010101" pitchFamily="2" charset="-122"/>
              </a:rPr>
              <a:t>是已打开的文件夹的指针。如果读取成功，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函数返回读取的文件名</a:t>
            </a:r>
            <a:r>
              <a:rPr lang="zh-CN" altLang="en-US" sz="2400" dirty="0">
                <a:latin typeface="宋体" panose="02010600030101010101" pitchFamily="2" charset="-122"/>
              </a:rPr>
              <a:t>，如果读取失败，则返回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1965603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/>
              <a:t>readdir()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938474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、浏览文件夹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1965603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/>
              <a:t>readdir()</a:t>
            </a:r>
            <a:r>
              <a:rPr lang="zh-CN" altLang="en-US" sz="2400" dirty="0"/>
              <a:t>函数</a:t>
            </a:r>
          </a:p>
        </p:txBody>
      </p:sp>
      <p:sp>
        <p:nvSpPr>
          <p:cNvPr id="9" name="圆角矩形 6"/>
          <p:cNvSpPr>
            <a:spLocks noChangeArrowheads="1"/>
          </p:cNvSpPr>
          <p:nvPr/>
        </p:nvSpPr>
        <p:spPr bwMode="auto">
          <a:xfrm>
            <a:off x="255537" y="1653642"/>
            <a:ext cx="5435579" cy="4934131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607" y="1660783"/>
            <a:ext cx="5244509" cy="492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11-4】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path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='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E:\website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if(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is_dir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$path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{   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dir_id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opendir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path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altLang="zh-CN" sz="2000" spc="3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while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f_list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readdir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dir_id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{ 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f_list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."&lt;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&gt;";} </a:t>
            </a:r>
            <a:endParaRPr lang="en-US" altLang="zh-CN" sz="2000" spc="3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}   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  closedir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dir_id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else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echo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路径非法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12" idx="1"/>
          </p:cNvCxnSpPr>
          <p:nvPr/>
        </p:nvCxnSpPr>
        <p:spPr bwMode="auto">
          <a:xfrm>
            <a:off x="7741915" y="2094780"/>
            <a:ext cx="777270" cy="45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肘形连接符 10"/>
          <p:cNvCxnSpPr>
            <a:stCxn id="4" idx="3"/>
            <a:endCxn id="13" idx="1"/>
          </p:cNvCxnSpPr>
          <p:nvPr/>
        </p:nvCxnSpPr>
        <p:spPr bwMode="auto">
          <a:xfrm>
            <a:off x="7741915" y="2094780"/>
            <a:ext cx="804957" cy="54317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4" idx="3"/>
            <a:endCxn id="14" idx="1"/>
          </p:cNvCxnSpPr>
          <p:nvPr/>
        </p:nvCxnSpPr>
        <p:spPr bwMode="auto">
          <a:xfrm>
            <a:off x="7741915" y="2094780"/>
            <a:ext cx="804957" cy="1113646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8519185" y="1851171"/>
            <a:ext cx="1394272" cy="496320"/>
            <a:chOff x="8519185" y="1851171"/>
            <a:chExt cx="1394272" cy="49632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11314" b="7868"/>
            <a:stretch/>
          </p:blipFill>
          <p:spPr>
            <a:xfrm>
              <a:off x="8519185" y="1851171"/>
              <a:ext cx="436988" cy="49632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997822" y="1910114"/>
              <a:ext cx="915635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file1.txt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46872" y="2389795"/>
            <a:ext cx="1366585" cy="496320"/>
            <a:chOff x="8546872" y="2389795"/>
            <a:chExt cx="1366585" cy="49632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11314" b="7868"/>
            <a:stretch/>
          </p:blipFill>
          <p:spPr>
            <a:xfrm>
              <a:off x="8546872" y="2389795"/>
              <a:ext cx="436988" cy="49632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997822" y="2427464"/>
              <a:ext cx="915635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file2.gif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46872" y="2960266"/>
            <a:ext cx="1500387" cy="496320"/>
            <a:chOff x="8546872" y="2960266"/>
            <a:chExt cx="1500387" cy="49632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11314" b="7868"/>
            <a:stretch/>
          </p:blipFill>
          <p:spPr>
            <a:xfrm>
              <a:off x="8546872" y="2960266"/>
              <a:ext cx="436988" cy="49632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9003383" y="3023760"/>
              <a:ext cx="1043876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file3.doc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57937" y="1773151"/>
            <a:ext cx="966931" cy="1033613"/>
            <a:chOff x="6957937" y="1773151"/>
            <a:chExt cx="966931" cy="10336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720" y="1773151"/>
              <a:ext cx="586195" cy="64325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6957937" y="2437432"/>
              <a:ext cx="966931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/>
                <a:t>website</a:t>
              </a:r>
              <a:endParaRPr lang="zh-CN" altLang="en-US" dirty="0"/>
            </a:p>
          </p:txBody>
        </p:sp>
      </p:grpSp>
      <p:sp>
        <p:nvSpPr>
          <p:cNvPr id="21" name="菱形 20"/>
          <p:cNvSpPr/>
          <p:nvPr/>
        </p:nvSpPr>
        <p:spPr bwMode="auto">
          <a:xfrm>
            <a:off x="6412610" y="4436063"/>
            <a:ext cx="2039783" cy="667823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readdir()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05140" y="5566796"/>
            <a:ext cx="8547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f_list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15508" y="1006292"/>
            <a:ext cx="1851789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opendir</a:t>
            </a:r>
            <a:r>
              <a:rPr lang="en-US" altLang="zh-CN" sz="2000" dirty="0" smtClean="0"/>
              <a:t>($path)</a:t>
            </a:r>
            <a:endParaRPr lang="zh-CN" altLang="en-US" sz="2000" dirty="0"/>
          </a:p>
        </p:txBody>
      </p:sp>
      <p:cxnSp>
        <p:nvCxnSpPr>
          <p:cNvPr id="28" name="直接箭头连接符 27"/>
          <p:cNvCxnSpPr>
            <a:stCxn id="23" idx="2"/>
            <a:endCxn id="4" idx="0"/>
          </p:cNvCxnSpPr>
          <p:nvPr/>
        </p:nvCxnSpPr>
        <p:spPr bwMode="auto">
          <a:xfrm>
            <a:off x="7441403" y="1406402"/>
            <a:ext cx="7415" cy="3667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/>
          <p:cNvSpPr txBox="1"/>
          <p:nvPr/>
        </p:nvSpPr>
        <p:spPr>
          <a:xfrm>
            <a:off x="6958155" y="3617010"/>
            <a:ext cx="95571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dir_id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924868" y="3627369"/>
            <a:ext cx="80891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#3</a:t>
            </a:r>
            <a:endParaRPr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01080" y="6340619"/>
            <a:ext cx="188064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closedir($path)</a:t>
            </a:r>
            <a:endParaRPr lang="zh-CN" altLang="en-US" sz="2000" dirty="0"/>
          </a:p>
        </p:txBody>
      </p:sp>
      <p:sp>
        <p:nvSpPr>
          <p:cNvPr id="30" name="左箭头 29"/>
          <p:cNvSpPr/>
          <p:nvPr/>
        </p:nvSpPr>
        <p:spPr bwMode="auto">
          <a:xfrm>
            <a:off x="10047259" y="1936794"/>
            <a:ext cx="890545" cy="342652"/>
          </a:xfrm>
          <a:prstGeom prst="leftArrow">
            <a:avLst>
              <a:gd name="adj1" fmla="val 26102"/>
              <a:gd name="adj2" fmla="val 18542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2" name="直接箭头连接符 31"/>
          <p:cNvCxnSpPr>
            <a:stCxn id="20" idx="2"/>
            <a:endCxn id="34" idx="0"/>
          </p:cNvCxnSpPr>
          <p:nvPr/>
        </p:nvCxnSpPr>
        <p:spPr bwMode="auto">
          <a:xfrm flipH="1">
            <a:off x="7436011" y="2806764"/>
            <a:ext cx="5392" cy="8102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34" idx="2"/>
            <a:endCxn id="21" idx="0"/>
          </p:cNvCxnSpPr>
          <p:nvPr/>
        </p:nvCxnSpPr>
        <p:spPr bwMode="auto">
          <a:xfrm flipH="1">
            <a:off x="7432502" y="4017120"/>
            <a:ext cx="3509" cy="4189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>
            <a:stCxn id="21" idx="2"/>
            <a:endCxn id="22" idx="0"/>
          </p:cNvCxnSpPr>
          <p:nvPr/>
        </p:nvCxnSpPr>
        <p:spPr bwMode="auto">
          <a:xfrm flipH="1">
            <a:off x="7432501" y="5103886"/>
            <a:ext cx="1" cy="4629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肘形连接符 47"/>
          <p:cNvCxnSpPr>
            <a:stCxn id="21" idx="1"/>
            <a:endCxn id="44" idx="1"/>
          </p:cNvCxnSpPr>
          <p:nvPr/>
        </p:nvCxnSpPr>
        <p:spPr bwMode="auto">
          <a:xfrm rot="10800000" flipH="1" flipV="1">
            <a:off x="6412610" y="4769974"/>
            <a:ext cx="88470" cy="1770699"/>
          </a:xfrm>
          <a:prstGeom prst="bentConnector3">
            <a:avLst>
              <a:gd name="adj1" fmla="val -258393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肘形连接符 49"/>
          <p:cNvCxnSpPr>
            <a:stCxn id="22" idx="3"/>
            <a:endCxn id="21" idx="3"/>
          </p:cNvCxnSpPr>
          <p:nvPr/>
        </p:nvCxnSpPr>
        <p:spPr bwMode="auto">
          <a:xfrm flipV="1">
            <a:off x="7859861" y="4769975"/>
            <a:ext cx="592532" cy="996876"/>
          </a:xfrm>
          <a:prstGeom prst="bentConnector3">
            <a:avLst>
              <a:gd name="adj1" fmla="val 360708"/>
            </a:avLst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7876543" y="5566796"/>
            <a:ext cx="99578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file1.txt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876543" y="5566796"/>
            <a:ext cx="997389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file2.gif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876543" y="5567453"/>
            <a:ext cx="11400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file3.doc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389362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0026 0.0773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7" presetClass="emph" presetSubtype="0" repeatCount="3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7731 L -0.00144 0.1604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7" presetID="27" presetClass="emph" presetSubtype="0" repeatCount="3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7" presetClass="emph" presetSubtype="0" repeatCount="300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0.16041 L -0.00144 0.2215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5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3000" fill="remove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1" grpId="1" animBg="1"/>
      <p:bldP spid="21" grpId="2" animBg="1"/>
      <p:bldP spid="21" grpId="3" animBg="1"/>
      <p:bldP spid="22" grpId="0" animBg="1"/>
      <p:bldP spid="23" grpId="0" animBg="1"/>
      <p:bldP spid="34" grpId="0" animBg="1"/>
      <p:bldP spid="29" grpId="0" animBg="1"/>
      <p:bldP spid="44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、浏览文件夹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8" y="1648987"/>
            <a:ext cx="1115142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使用</a:t>
            </a:r>
            <a:r>
              <a:rPr lang="en-US" altLang="zh-CN" sz="2400" dirty="0" err="1">
                <a:latin typeface="宋体" panose="02010600030101010101" pitchFamily="2" charset="-122"/>
              </a:rPr>
              <a:t>scandir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函数可以在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不打开某个目录的情况下</a:t>
            </a:r>
            <a:r>
              <a:rPr lang="zh-CN" altLang="en-US" sz="2400" dirty="0">
                <a:latin typeface="宋体" panose="02010600030101010101" pitchFamily="2" charset="-122"/>
              </a:rPr>
              <a:t>，一次性将该目录下的所有文件名、文件夹名扫描到一个数组中，并返回该数组。若扫描失败，则返回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scandir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$path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[sort]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宋体" panose="02010600030101010101" pitchFamily="2" charset="-122"/>
              </a:rPr>
              <a:t>$path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是必填参数，用于指定要扫描的目录路径。如果该路径不是一个合法的目录路径，函数将返回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值，并生成一个错误信息输出。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sort</a:t>
            </a:r>
            <a:r>
              <a:rPr lang="zh-CN" altLang="en-US" sz="2400" dirty="0">
                <a:latin typeface="宋体" panose="02010600030101010101" pitchFamily="2" charset="-122"/>
              </a:rPr>
              <a:t>是可选参数，用于指定目录中条目的排序方式，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为升序，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为降序，默认值为</a:t>
            </a:r>
            <a:r>
              <a:rPr lang="en-US" altLang="zh-CN" sz="2400" dirty="0">
                <a:latin typeface="宋体" panose="02010600030101010101" pitchFamily="2" charset="-122"/>
              </a:rPr>
              <a:t>0 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199926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 smtClean="0"/>
              <a:t>scandir</a:t>
            </a:r>
            <a:r>
              <a:rPr lang="en-US" altLang="zh-CN" sz="2400" dirty="0" smtClean="0"/>
              <a:t>()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05495532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、浏览文件夹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199926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 smtClean="0"/>
              <a:t>scandir</a:t>
            </a:r>
            <a:r>
              <a:rPr lang="en-US" altLang="zh-CN" sz="2400" dirty="0"/>
              <a:t>()</a:t>
            </a:r>
            <a:r>
              <a:rPr lang="zh-CN" altLang="en-US" sz="2400" dirty="0"/>
              <a:t>函数</a:t>
            </a:r>
          </a:p>
        </p:txBody>
      </p:sp>
      <p:sp>
        <p:nvSpPr>
          <p:cNvPr id="9" name="圆角矩形 6"/>
          <p:cNvSpPr>
            <a:spLocks noChangeArrowheads="1"/>
          </p:cNvSpPr>
          <p:nvPr/>
        </p:nvSpPr>
        <p:spPr bwMode="auto">
          <a:xfrm>
            <a:off x="255538" y="1653642"/>
            <a:ext cx="4551990" cy="4934131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608" y="1660783"/>
            <a:ext cx="43609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11-5】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path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='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E:\website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if(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is_dir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$path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{   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dir_id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scandir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path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altLang="zh-CN" sz="2000" spc="3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</a:t>
            </a:r>
            <a:r>
              <a:rPr lang="en-US" altLang="zh-CN" sz="2000" spc="300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foreach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f_list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as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$f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{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."&lt;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&gt;";</a:t>
            </a:r>
            <a:r>
              <a:rPr lang="en-US" altLang="zh-CN" sz="2000" spc="300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}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altLang="zh-CN" sz="2000" spc="3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}   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else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echo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路径非法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12" idx="1"/>
          </p:cNvCxnSpPr>
          <p:nvPr/>
        </p:nvCxnSpPr>
        <p:spPr bwMode="auto">
          <a:xfrm>
            <a:off x="7741915" y="2094780"/>
            <a:ext cx="777270" cy="45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肘形连接符 10"/>
          <p:cNvCxnSpPr>
            <a:stCxn id="4" idx="3"/>
            <a:endCxn id="13" idx="1"/>
          </p:cNvCxnSpPr>
          <p:nvPr/>
        </p:nvCxnSpPr>
        <p:spPr bwMode="auto">
          <a:xfrm>
            <a:off x="7741915" y="2094780"/>
            <a:ext cx="804957" cy="54317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4" idx="3"/>
            <a:endCxn id="14" idx="1"/>
          </p:cNvCxnSpPr>
          <p:nvPr/>
        </p:nvCxnSpPr>
        <p:spPr bwMode="auto">
          <a:xfrm>
            <a:off x="7741915" y="2094780"/>
            <a:ext cx="804957" cy="1113646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8519185" y="1851171"/>
            <a:ext cx="1394272" cy="496320"/>
            <a:chOff x="8519185" y="1851171"/>
            <a:chExt cx="1394272" cy="49632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11314" b="7868"/>
            <a:stretch/>
          </p:blipFill>
          <p:spPr>
            <a:xfrm>
              <a:off x="8519185" y="1851171"/>
              <a:ext cx="436988" cy="49632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997822" y="1910114"/>
              <a:ext cx="915635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file1.txt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46872" y="2389795"/>
            <a:ext cx="1366585" cy="496320"/>
            <a:chOff x="8546872" y="2389795"/>
            <a:chExt cx="1366585" cy="49632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11314" b="7868"/>
            <a:stretch/>
          </p:blipFill>
          <p:spPr>
            <a:xfrm>
              <a:off x="8546872" y="2389795"/>
              <a:ext cx="436988" cy="49632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997822" y="2427464"/>
              <a:ext cx="915635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file2.gif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46872" y="2960266"/>
            <a:ext cx="1500387" cy="496320"/>
            <a:chOff x="8546872" y="2960266"/>
            <a:chExt cx="1500387" cy="49632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11314" b="7868"/>
            <a:stretch/>
          </p:blipFill>
          <p:spPr>
            <a:xfrm>
              <a:off x="8546872" y="2960266"/>
              <a:ext cx="436988" cy="49632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9003383" y="3023760"/>
              <a:ext cx="1043876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file3.doc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57937" y="1773151"/>
            <a:ext cx="966931" cy="1033613"/>
            <a:chOff x="6957937" y="1773151"/>
            <a:chExt cx="966931" cy="10336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720" y="1773151"/>
              <a:ext cx="586195" cy="64325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6957937" y="2437432"/>
              <a:ext cx="966931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/>
                <a:t>website</a:t>
              </a:r>
              <a:endParaRPr lang="zh-CN" altLang="en-US" dirty="0"/>
            </a:p>
          </p:txBody>
        </p:sp>
      </p:grpSp>
      <p:sp>
        <p:nvSpPr>
          <p:cNvPr id="21" name="菱形 20"/>
          <p:cNvSpPr/>
          <p:nvPr/>
        </p:nvSpPr>
        <p:spPr bwMode="auto">
          <a:xfrm>
            <a:off x="6412610" y="4436063"/>
            <a:ext cx="2039783" cy="667823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foreach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07047" y="5566796"/>
            <a:ext cx="64506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$f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41691" y="1006030"/>
            <a:ext cx="182293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scandir</a:t>
            </a:r>
            <a:r>
              <a:rPr lang="en-US" altLang="zh-CN" sz="2000" dirty="0" smtClean="0"/>
              <a:t>($path)</a:t>
            </a:r>
            <a:endParaRPr lang="zh-CN" altLang="en-US" sz="2000" dirty="0"/>
          </a:p>
        </p:txBody>
      </p:sp>
      <p:cxnSp>
        <p:nvCxnSpPr>
          <p:cNvPr id="28" name="直接箭头连接符 27"/>
          <p:cNvCxnSpPr>
            <a:stCxn id="23" idx="2"/>
            <a:endCxn id="4" idx="0"/>
          </p:cNvCxnSpPr>
          <p:nvPr/>
        </p:nvCxnSpPr>
        <p:spPr bwMode="auto">
          <a:xfrm flipH="1">
            <a:off x="7448818" y="1406140"/>
            <a:ext cx="4341" cy="367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/>
          <p:cNvSpPr txBox="1"/>
          <p:nvPr/>
        </p:nvSpPr>
        <p:spPr>
          <a:xfrm>
            <a:off x="7012747" y="3617010"/>
            <a:ext cx="85472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f_list</a:t>
            </a:r>
            <a:endParaRPr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01080" y="6340619"/>
            <a:ext cx="188064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closedir($path)</a:t>
            </a:r>
            <a:endParaRPr lang="zh-CN" altLang="en-US" sz="2000" dirty="0"/>
          </a:p>
        </p:txBody>
      </p:sp>
      <p:cxnSp>
        <p:nvCxnSpPr>
          <p:cNvPr id="32" name="直接箭头连接符 31"/>
          <p:cNvCxnSpPr>
            <a:stCxn id="20" idx="2"/>
            <a:endCxn id="34" idx="0"/>
          </p:cNvCxnSpPr>
          <p:nvPr/>
        </p:nvCxnSpPr>
        <p:spPr bwMode="auto">
          <a:xfrm flipH="1">
            <a:off x="7440108" y="2806764"/>
            <a:ext cx="1295" cy="8102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34" idx="2"/>
            <a:endCxn id="21" idx="0"/>
          </p:cNvCxnSpPr>
          <p:nvPr/>
        </p:nvCxnSpPr>
        <p:spPr bwMode="auto">
          <a:xfrm flipH="1">
            <a:off x="7432502" y="4017120"/>
            <a:ext cx="7606" cy="4189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>
            <a:stCxn id="21" idx="2"/>
            <a:endCxn id="22" idx="0"/>
          </p:cNvCxnSpPr>
          <p:nvPr/>
        </p:nvCxnSpPr>
        <p:spPr bwMode="auto">
          <a:xfrm flipH="1">
            <a:off x="7429577" y="5103886"/>
            <a:ext cx="2925" cy="4629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肘形连接符 47"/>
          <p:cNvCxnSpPr>
            <a:stCxn id="21" idx="1"/>
            <a:endCxn id="44" idx="1"/>
          </p:cNvCxnSpPr>
          <p:nvPr/>
        </p:nvCxnSpPr>
        <p:spPr bwMode="auto">
          <a:xfrm rot="10800000" flipH="1" flipV="1">
            <a:off x="6412610" y="4769974"/>
            <a:ext cx="88470" cy="1770699"/>
          </a:xfrm>
          <a:prstGeom prst="bentConnector3">
            <a:avLst>
              <a:gd name="adj1" fmla="val -258393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肘形连接符 49"/>
          <p:cNvCxnSpPr>
            <a:stCxn id="41" idx="3"/>
            <a:endCxn id="21" idx="3"/>
          </p:cNvCxnSpPr>
          <p:nvPr/>
        </p:nvCxnSpPr>
        <p:spPr bwMode="auto">
          <a:xfrm flipH="1" flipV="1">
            <a:off x="8452393" y="4769975"/>
            <a:ext cx="470745" cy="1010188"/>
          </a:xfrm>
          <a:prstGeom prst="bentConnector3">
            <a:avLst>
              <a:gd name="adj1" fmla="val -80452"/>
            </a:avLst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7783082" y="5580108"/>
            <a:ext cx="11400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file1.txt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783082" y="5580108"/>
            <a:ext cx="11400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file2.gif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70412" y="5586855"/>
            <a:ext cx="11400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file3.doc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893160" y="3632399"/>
            <a:ext cx="915635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file1.txt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820839" y="3630658"/>
            <a:ext cx="915635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file2.gif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740053" y="3630658"/>
            <a:ext cx="1043876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file3.doc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931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6" presetID="27" presetClass="emph" presetSubtype="0" repeatCount="3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2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1" grpId="1" animBg="1"/>
      <p:bldP spid="21" grpId="2" animBg="1"/>
      <p:bldP spid="21" grpId="3" animBg="1"/>
      <p:bldP spid="22" grpId="0" animBg="1"/>
      <p:bldP spid="23" grpId="0" animBg="1"/>
      <p:bldP spid="34" grpId="0" animBg="1"/>
      <p:bldP spid="44" grpId="0" animBg="1"/>
      <p:bldP spid="41" grpId="0" animBg="1"/>
      <p:bldP spid="42" grpId="0" animBg="1"/>
      <p:bldP spid="43" grpId="0" animBg="1"/>
      <p:bldP spid="49" grpId="0" animBg="1"/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操作文件夹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11.1.3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、目录操作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7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5066503" y="4366220"/>
            <a:ext cx="2036618" cy="203661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1143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77" y="4753709"/>
            <a:ext cx="1956246" cy="17148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09" y="4410275"/>
            <a:ext cx="1720909" cy="15380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92" y="872790"/>
            <a:ext cx="1667131" cy="1516552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4" idx="2"/>
          </p:cNvCxnSpPr>
          <p:nvPr/>
        </p:nvCxnSpPr>
        <p:spPr bwMode="auto">
          <a:xfrm flipH="1" flipV="1">
            <a:off x="2333309" y="5197493"/>
            <a:ext cx="2733194" cy="187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stCxn id="4" idx="1"/>
          </p:cNvCxnSpPr>
          <p:nvPr/>
        </p:nvCxnSpPr>
        <p:spPr bwMode="auto">
          <a:xfrm flipH="1" flipV="1">
            <a:off x="3187550" y="2834098"/>
            <a:ext cx="2177209" cy="18303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4" idx="0"/>
          </p:cNvCxnSpPr>
          <p:nvPr/>
        </p:nvCxnSpPr>
        <p:spPr bwMode="auto">
          <a:xfrm flipV="1">
            <a:off x="6084812" y="2389342"/>
            <a:ext cx="40476" cy="19768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4" idx="7"/>
          </p:cNvCxnSpPr>
          <p:nvPr/>
        </p:nvCxnSpPr>
        <p:spPr bwMode="auto">
          <a:xfrm flipV="1">
            <a:off x="6804865" y="2802132"/>
            <a:ext cx="2653529" cy="18623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4" idx="6"/>
            <a:endCxn id="16" idx="1"/>
          </p:cNvCxnSpPr>
          <p:nvPr/>
        </p:nvCxnSpPr>
        <p:spPr bwMode="auto">
          <a:xfrm flipV="1">
            <a:off x="7103121" y="5179307"/>
            <a:ext cx="2356488" cy="2052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97" y="4356497"/>
            <a:ext cx="1720909" cy="159184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41572" y="55790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新建文件夹</a:t>
            </a:r>
            <a:endParaRPr lang="zh-CN" altLang="en-US" sz="2000" dirty="0">
              <a:solidFill>
                <a:srgbClr val="0066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56102" y="215862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重命名文件夹</a:t>
            </a:r>
            <a:endParaRPr lang="zh-CN" altLang="en-US" sz="2000" dirty="0">
              <a:solidFill>
                <a:srgbClr val="0066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175661" y="5770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改变文件夹</a:t>
            </a:r>
            <a:endParaRPr lang="zh-CN" altLang="en-US" sz="2000" dirty="0">
              <a:solidFill>
                <a:srgbClr val="0066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84" y="1722658"/>
            <a:ext cx="1667131" cy="159184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251413" y="29780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删除文件夹</a:t>
            </a:r>
            <a:endParaRPr lang="zh-CN" altLang="en-US" sz="2000" dirty="0">
              <a:solidFill>
                <a:srgbClr val="0066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915" y="1819640"/>
            <a:ext cx="1763932" cy="1591841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9569931" y="32468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当前文件夹</a:t>
            </a:r>
            <a:endParaRPr lang="zh-CN" altLang="en-US" sz="2000" dirty="0">
              <a:solidFill>
                <a:srgbClr val="0066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98916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42" grpId="0"/>
      <p:bldP spid="44" grpId="0"/>
      <p:bldP spid="41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8" y="1648987"/>
            <a:ext cx="111514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新建文件夹操作通过</a:t>
            </a:r>
            <a:r>
              <a:rPr lang="en-US" altLang="zh-CN" sz="2400" dirty="0" err="1">
                <a:latin typeface="宋体" panose="02010600030101010101" pitchFamily="2" charset="-122"/>
              </a:rPr>
              <a:t>mkdir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函数实现。其语法格式如下：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mkdir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00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$path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[mode]</a:t>
            </a:r>
            <a:r>
              <a:rPr lang="en-US" altLang="zh-CN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zh-CN" altLang="en-US" sz="2400" dirty="0">
                <a:solidFill>
                  <a:srgbClr val="7030A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multistep]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$</a:t>
            </a:r>
            <a:r>
              <a:rPr lang="en-US" altLang="zh-CN" sz="2400" dirty="0">
                <a:latin typeface="宋体" panose="02010600030101010101" pitchFamily="2" charset="-122"/>
              </a:rPr>
              <a:t>path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是必填参数，指定要创建的文件夹路径与名称，用“</a:t>
            </a:r>
            <a:r>
              <a:rPr lang="en-US" altLang="zh-CN" sz="2400" dirty="0">
                <a:latin typeface="宋体" panose="02010600030101010101" pitchFamily="2" charset="-122"/>
              </a:rPr>
              <a:t>.\”</a:t>
            </a:r>
            <a:r>
              <a:rPr lang="zh-CN" altLang="en-US" sz="2400" dirty="0">
                <a:latin typeface="宋体" panose="02010600030101010101" pitchFamily="2" charset="-122"/>
              </a:rPr>
              <a:t>表示当前文件夹，用“</a:t>
            </a:r>
            <a:r>
              <a:rPr lang="en-US" altLang="zh-CN" sz="2400" dirty="0">
                <a:latin typeface="宋体" panose="02010600030101010101" pitchFamily="2" charset="-122"/>
              </a:rPr>
              <a:t>..\”</a:t>
            </a:r>
            <a:r>
              <a:rPr lang="zh-CN" altLang="en-US" sz="2400" dirty="0">
                <a:latin typeface="宋体" panose="02010600030101010101" pitchFamily="2" charset="-122"/>
              </a:rPr>
              <a:t>表示上一级文件夹。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mode</a:t>
            </a:r>
            <a:r>
              <a:rPr lang="zh-CN" altLang="en-US" sz="2400" dirty="0">
                <a:latin typeface="宋体" panose="02010600030101010101" pitchFamily="2" charset="-122"/>
              </a:rPr>
              <a:t>是可选参数，用于声明所创建的文件夹的权限，是一个八进制的数字（以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开头），默认是“</a:t>
            </a:r>
            <a:r>
              <a:rPr lang="en-US" altLang="zh-CN" sz="2400" dirty="0">
                <a:latin typeface="宋体" panose="02010600030101010101" pitchFamily="2" charset="-122"/>
              </a:rPr>
              <a:t>0777”</a:t>
            </a:r>
            <a:r>
              <a:rPr lang="zh-CN" altLang="en-US" sz="2400" dirty="0">
                <a:latin typeface="宋体" panose="02010600030101010101" pitchFamily="2" charset="-122"/>
              </a:rPr>
              <a:t>，表示最高权限；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multistep</a:t>
            </a:r>
            <a:r>
              <a:rPr lang="zh-CN" altLang="en-US" sz="2400" dirty="0">
                <a:latin typeface="宋体" panose="02010600030101010101" pitchFamily="2" charset="-122"/>
              </a:rPr>
              <a:t>是可选参数，用于声明是否进行多级文件夹创建。默认是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，如果需要支持多级创建，将该值设为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创建目录成功，函数的返回值是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202847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、创建文件夹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74284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202847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、创建文件夹</a:t>
            </a:r>
            <a:endParaRPr lang="zh-CN" altLang="en-US" sz="2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228289" y="944737"/>
            <a:ext cx="1331520" cy="926913"/>
            <a:chOff x="6228289" y="944737"/>
            <a:chExt cx="1331520" cy="92691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289" y="944737"/>
              <a:ext cx="926913" cy="926913"/>
            </a:xfrm>
            <a:prstGeom prst="rect">
              <a:avLst/>
            </a:prstGeom>
            <a:effectLst/>
          </p:spPr>
        </p:pic>
        <p:sp>
          <p:nvSpPr>
            <p:cNvPr id="4" name="文本框 3"/>
            <p:cNvSpPr txBox="1"/>
            <p:nvPr/>
          </p:nvSpPr>
          <p:spPr>
            <a:xfrm>
              <a:off x="7093015" y="1119486"/>
              <a:ext cx="466794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E:\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45345" y="2015961"/>
            <a:ext cx="994131" cy="703428"/>
            <a:chOff x="7145345" y="2015961"/>
            <a:chExt cx="994131" cy="70342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2015961"/>
              <a:ext cx="641027" cy="70342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800922" y="2176842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789280" y="3032182"/>
            <a:ext cx="1061246" cy="703428"/>
            <a:chOff x="7789280" y="3032182"/>
            <a:chExt cx="1061246" cy="70342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280" y="3032182"/>
              <a:ext cx="641027" cy="70342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8409380" y="3184681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639897" y="1855264"/>
            <a:ext cx="296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$path</a:t>
            </a:r>
            <a:r>
              <a:rPr lang="en-US" altLang="zh-CN" sz="2400" spc="3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spc="300" dirty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'E</a:t>
            </a:r>
            <a:r>
              <a:rPr lang="en-US" altLang="zh-CN" sz="2400" spc="300" dirty="0" smtClean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:\A\a1'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;</a:t>
            </a:r>
            <a:endParaRPr lang="zh-CN" altLang="en-US" sz="2400" spc="300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9897" y="2534958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mkdir</a:t>
            </a:r>
            <a:r>
              <a:rPr lang="en-US" altLang="zh-CN" sz="2400" spc="3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$path</a:t>
            </a:r>
            <a:r>
              <a:rPr lang="en-US" altLang="zh-CN" sz="2400" spc="3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latin typeface="+mn-lt"/>
            </a:endParaRPr>
          </a:p>
        </p:txBody>
      </p:sp>
      <p:cxnSp>
        <p:nvCxnSpPr>
          <p:cNvPr id="8" name="肘形连接符 7"/>
          <p:cNvCxnSpPr>
            <a:stCxn id="11" idx="2"/>
            <a:endCxn id="9" idx="1"/>
          </p:cNvCxnSpPr>
          <p:nvPr/>
        </p:nvCxnSpPr>
        <p:spPr bwMode="auto">
          <a:xfrm rot="16200000" flipH="1">
            <a:off x="6670533" y="1892862"/>
            <a:ext cx="496025" cy="45359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肘形连接符 12"/>
          <p:cNvCxnSpPr>
            <a:stCxn id="9" idx="2"/>
            <a:endCxn id="10" idx="1"/>
          </p:cNvCxnSpPr>
          <p:nvPr/>
        </p:nvCxnSpPr>
        <p:spPr bwMode="auto">
          <a:xfrm rot="16200000" flipH="1">
            <a:off x="7295316" y="2889931"/>
            <a:ext cx="664507" cy="32342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639896" y="3328740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path2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spc="300" dirty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'E</a:t>
            </a:r>
            <a:r>
              <a:rPr lang="en-US" altLang="zh-CN" sz="2400" spc="300" dirty="0" smtClean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:\B\b1\news'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;</a:t>
            </a:r>
            <a:endParaRPr lang="zh-CN" altLang="en-US" sz="2400" spc="300" dirty="0">
              <a:latin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5345" y="3912226"/>
            <a:ext cx="961540" cy="703428"/>
            <a:chOff x="7145345" y="3912226"/>
            <a:chExt cx="961540" cy="70342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3912226"/>
              <a:ext cx="641027" cy="703428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7768331" y="4070464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786372" y="4967368"/>
            <a:ext cx="1076691" cy="703428"/>
            <a:chOff x="7786372" y="4967368"/>
            <a:chExt cx="1076691" cy="703428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72" y="4967368"/>
              <a:ext cx="641027" cy="703428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421917" y="5114065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b1</a:t>
              </a:r>
              <a:endParaRPr lang="zh-CN" altLang="en-US" dirty="0"/>
            </a:p>
          </p:txBody>
        </p:sp>
      </p:grpSp>
      <p:cxnSp>
        <p:nvCxnSpPr>
          <p:cNvPr id="17" name="肘形连接符 16"/>
          <p:cNvCxnSpPr>
            <a:stCxn id="11" idx="2"/>
            <a:endCxn id="22" idx="1"/>
          </p:cNvCxnSpPr>
          <p:nvPr/>
        </p:nvCxnSpPr>
        <p:spPr bwMode="auto">
          <a:xfrm rot="16200000" flipH="1">
            <a:off x="5722400" y="2840995"/>
            <a:ext cx="2392290" cy="45359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连接符 18"/>
          <p:cNvCxnSpPr>
            <a:stCxn id="22" idx="2"/>
            <a:endCxn id="23" idx="1"/>
          </p:cNvCxnSpPr>
          <p:nvPr/>
        </p:nvCxnSpPr>
        <p:spPr bwMode="auto">
          <a:xfrm rot="16200000" flipH="1">
            <a:off x="7274401" y="4807111"/>
            <a:ext cx="703428" cy="3205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stCxn id="23" idx="2"/>
            <a:endCxn id="26" idx="1"/>
          </p:cNvCxnSpPr>
          <p:nvPr/>
        </p:nvCxnSpPr>
        <p:spPr bwMode="auto">
          <a:xfrm rot="16200000" flipH="1">
            <a:off x="8155189" y="5622493"/>
            <a:ext cx="508382" cy="6049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8711874" y="5827464"/>
            <a:ext cx="1364302" cy="703428"/>
            <a:chOff x="8711874" y="5827464"/>
            <a:chExt cx="1364302" cy="703428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874" y="5827464"/>
              <a:ext cx="641027" cy="703428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9352901" y="5928857"/>
              <a:ext cx="723275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news</a:t>
              </a:r>
              <a:endParaRPr lang="zh-CN" altLang="en-US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639897" y="4129528"/>
            <a:ext cx="4357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mkdir</a:t>
            </a:r>
            <a:r>
              <a:rPr lang="en-US" altLang="zh-CN" sz="2400" spc="3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path2,0777,true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544101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1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4"/>
          <p:cNvSpPr>
            <a:spLocks noChangeArrowheads="1"/>
          </p:cNvSpPr>
          <p:nvPr/>
        </p:nvSpPr>
        <p:spPr bwMode="auto">
          <a:xfrm rot="5400000">
            <a:off x="-2478881" y="2478881"/>
            <a:ext cx="6858000" cy="1900238"/>
          </a:xfrm>
          <a:custGeom>
            <a:avLst/>
            <a:gdLst>
              <a:gd name="T0" fmla="*/ 761999 w 6858000"/>
              <a:gd name="T1" fmla="*/ 870528 h 2394857"/>
              <a:gd name="T2" fmla="*/ 1691081 w 6858000"/>
              <a:gd name="T3" fmla="*/ 83 h 2394857"/>
              <a:gd name="T4" fmla="*/ 5166920 w 6858000"/>
              <a:gd name="T5" fmla="*/ 83 h 2394857"/>
              <a:gd name="T6" fmla="*/ 6096001 w 6858000"/>
              <a:gd name="T7" fmla="*/ 870528 h 2394857"/>
              <a:gd name="T8" fmla="*/ 0 w 6858000"/>
              <a:gd name="T9" fmla="*/ 2393950 h 2394857"/>
              <a:gd name="T10" fmla="*/ 0 w 6858000"/>
              <a:gd name="T11" fmla="*/ 870529 h 2394857"/>
              <a:gd name="T12" fmla="*/ 6858000 w 6858000"/>
              <a:gd name="T13" fmla="*/ 870529 h 2394857"/>
              <a:gd name="T14" fmla="*/ 6858000 w 6858000"/>
              <a:gd name="T15" fmla="*/ 2393950 h 23948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58000"/>
              <a:gd name="T25" fmla="*/ 0 h 2394857"/>
              <a:gd name="T26" fmla="*/ 6858000 w 6858000"/>
              <a:gd name="T27" fmla="*/ 2394857 h 23948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lnTo>
                  <a:pt x="761999" y="870858"/>
                </a:ln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lnTo>
                  <a:pt x="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TextBox 44"/>
          <p:cNvSpPr>
            <a:spLocks noChangeArrowheads="1"/>
          </p:cNvSpPr>
          <p:nvPr/>
        </p:nvSpPr>
        <p:spPr bwMode="auto">
          <a:xfrm rot="5400000">
            <a:off x="-357188" y="2885629"/>
            <a:ext cx="26146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目录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CONTENTE</a:t>
            </a:r>
          </a:p>
        </p:txBody>
      </p:sp>
      <p:sp>
        <p:nvSpPr>
          <p:cNvPr id="3077" name="矩形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530609" y="174034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目录操作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2478731" y="1814959"/>
            <a:ext cx="972503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79" name="矩形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530609" y="446022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文件操作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0" name="矩形 9"/>
          <p:cNvSpPr>
            <a:spLocks noChangeArrowheads="1"/>
          </p:cNvSpPr>
          <p:nvPr/>
        </p:nvSpPr>
        <p:spPr bwMode="auto">
          <a:xfrm>
            <a:off x="2478731" y="4534834"/>
            <a:ext cx="972503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hlinkClick r:id="rId4" action="ppaction://hlinksldjump"/>
          </p:cNvPr>
          <p:cNvSpPr txBox="1"/>
          <p:nvPr/>
        </p:nvSpPr>
        <p:spPr>
          <a:xfrm>
            <a:off x="7833815" y="702591"/>
            <a:ext cx="315263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11.1.1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打开文件夹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hlinkClick r:id="rId5" action="ppaction://hlinksldjump"/>
          </p:cNvPr>
          <p:cNvSpPr txBox="1"/>
          <p:nvPr/>
        </p:nvSpPr>
        <p:spPr>
          <a:xfrm>
            <a:off x="7833815" y="1340236"/>
            <a:ext cx="315263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11.1.2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浏览文件夹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hlinkClick r:id="rId6" action="ppaction://hlinksldjump"/>
          </p:cNvPr>
          <p:cNvSpPr txBox="1"/>
          <p:nvPr/>
        </p:nvSpPr>
        <p:spPr>
          <a:xfrm>
            <a:off x="7833815" y="1977881"/>
            <a:ext cx="315263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操作文件夹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hlinkClick r:id="rId7" action="ppaction://hlinksldjump"/>
          </p:cNvPr>
          <p:cNvSpPr txBox="1"/>
          <p:nvPr/>
        </p:nvSpPr>
        <p:spPr>
          <a:xfrm>
            <a:off x="7833816" y="2615526"/>
            <a:ext cx="315263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11.1.4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文件夹操作函数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hlinkClick r:id="rId8" action="ppaction://hlinksldjump"/>
          </p:cNvPr>
          <p:cNvSpPr txBox="1"/>
          <p:nvPr/>
        </p:nvSpPr>
        <p:spPr>
          <a:xfrm>
            <a:off x="7833815" y="3253171"/>
            <a:ext cx="315263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11.2.1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文件的打开与关闭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hlinkClick r:id="rId9" action="ppaction://hlinksldjump"/>
          </p:cNvPr>
          <p:cNvSpPr txBox="1"/>
          <p:nvPr/>
        </p:nvSpPr>
        <p:spPr>
          <a:xfrm>
            <a:off x="7833815" y="3890816"/>
            <a:ext cx="315263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文件的读操作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hlinkClick r:id="rId10" action="ppaction://hlinksldjump"/>
          </p:cNvPr>
          <p:cNvSpPr txBox="1"/>
          <p:nvPr/>
        </p:nvSpPr>
        <p:spPr>
          <a:xfrm>
            <a:off x="7833815" y="4528461"/>
            <a:ext cx="315263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11.2.3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文件的写操作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hlinkClick r:id="rId11" action="ppaction://hlinksldjump"/>
          </p:cNvPr>
          <p:cNvSpPr txBox="1"/>
          <p:nvPr/>
        </p:nvSpPr>
        <p:spPr>
          <a:xfrm>
            <a:off x="7833815" y="5166106"/>
            <a:ext cx="315263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11.2.4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文件的指针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hlinkClick r:id="rId12" action="ppaction://hlinksldjump"/>
          </p:cNvPr>
          <p:cNvSpPr txBox="1"/>
          <p:nvPr/>
        </p:nvSpPr>
        <p:spPr>
          <a:xfrm>
            <a:off x="7833815" y="5803749"/>
            <a:ext cx="315263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11.2.5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文件操作函数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肘形连接符 3"/>
          <p:cNvCxnSpPr>
            <a:stCxn id="3077" idx="3"/>
            <a:endCxn id="2" idx="1"/>
          </p:cNvCxnSpPr>
          <p:nvPr/>
        </p:nvCxnSpPr>
        <p:spPr bwMode="auto">
          <a:xfrm flipV="1">
            <a:off x="5151566" y="902646"/>
            <a:ext cx="2682249" cy="109931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/>
          <p:cNvCxnSpPr>
            <a:stCxn id="3077" idx="3"/>
            <a:endCxn id="9" idx="1"/>
          </p:cNvCxnSpPr>
          <p:nvPr/>
        </p:nvCxnSpPr>
        <p:spPr bwMode="auto">
          <a:xfrm flipV="1">
            <a:off x="5151566" y="1540291"/>
            <a:ext cx="2682249" cy="46166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肘形连接符 7"/>
          <p:cNvCxnSpPr>
            <a:stCxn id="3077" idx="3"/>
            <a:endCxn id="10" idx="1"/>
          </p:cNvCxnSpPr>
          <p:nvPr/>
        </p:nvCxnSpPr>
        <p:spPr bwMode="auto">
          <a:xfrm>
            <a:off x="5151566" y="2001956"/>
            <a:ext cx="2682249" cy="17598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>
            <a:stCxn id="3077" idx="3"/>
            <a:endCxn id="11" idx="1"/>
          </p:cNvCxnSpPr>
          <p:nvPr/>
        </p:nvCxnSpPr>
        <p:spPr bwMode="auto">
          <a:xfrm>
            <a:off x="5151566" y="2001956"/>
            <a:ext cx="2682250" cy="8136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肘形连接符 19"/>
          <p:cNvCxnSpPr>
            <a:stCxn id="3079" idx="3"/>
            <a:endCxn id="12" idx="1"/>
          </p:cNvCxnSpPr>
          <p:nvPr/>
        </p:nvCxnSpPr>
        <p:spPr bwMode="auto">
          <a:xfrm flipV="1">
            <a:off x="5151566" y="3453226"/>
            <a:ext cx="2682249" cy="12686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>
            <a:stCxn id="3079" idx="3"/>
            <a:endCxn id="13" idx="1"/>
          </p:cNvCxnSpPr>
          <p:nvPr/>
        </p:nvCxnSpPr>
        <p:spPr bwMode="auto">
          <a:xfrm flipV="1">
            <a:off x="5151566" y="4090871"/>
            <a:ext cx="2682249" cy="63096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3079" idx="3"/>
            <a:endCxn id="14" idx="1"/>
          </p:cNvCxnSpPr>
          <p:nvPr/>
        </p:nvCxnSpPr>
        <p:spPr bwMode="auto">
          <a:xfrm>
            <a:off x="5151566" y="4721831"/>
            <a:ext cx="2682249" cy="6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连接符 27"/>
          <p:cNvCxnSpPr>
            <a:stCxn id="3079" idx="3"/>
            <a:endCxn id="15" idx="1"/>
          </p:cNvCxnSpPr>
          <p:nvPr/>
        </p:nvCxnSpPr>
        <p:spPr bwMode="auto">
          <a:xfrm>
            <a:off x="5151566" y="4721831"/>
            <a:ext cx="2682249" cy="64433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3079" idx="3"/>
            <a:endCxn id="16" idx="1"/>
          </p:cNvCxnSpPr>
          <p:nvPr/>
        </p:nvCxnSpPr>
        <p:spPr bwMode="auto">
          <a:xfrm>
            <a:off x="5151566" y="4721831"/>
            <a:ext cx="2682249" cy="12819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/>
      <p:bldP spid="3080" grpId="0" animBg="1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8" y="1648987"/>
            <a:ext cx="1115142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删除文件夹使用的是</a:t>
            </a:r>
            <a:r>
              <a:rPr lang="en-US" altLang="zh-CN" sz="2400" dirty="0" err="1">
                <a:latin typeface="宋体" panose="02010600030101010101" pitchFamily="2" charset="-122"/>
              </a:rPr>
              <a:t>rmdir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rmdir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($path)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$path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是必填参数，指定要删除的文件夹，如果是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多级目录组成的路径，删除最后一级目录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如果文件夹删除成功，函数返回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400" dirty="0"/>
              <a:t>需要注意的是：</a:t>
            </a:r>
            <a:r>
              <a:rPr lang="zh-CN" altLang="zh-CN" sz="2400" dirty="0">
                <a:solidFill>
                  <a:srgbClr val="FF0000"/>
                </a:solidFill>
              </a:rPr>
              <a:t>指定要删除的文件夹必须是空的</a:t>
            </a:r>
            <a:r>
              <a:rPr lang="zh-CN" altLang="zh-CN" sz="2400" dirty="0"/>
              <a:t>，并且用户具备操作的权限，才能成功删除，否则删除失败，并产生一个错误信息。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202847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、删除文件夹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06107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202847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、删除文件夹</a:t>
            </a:r>
            <a:endParaRPr lang="zh-CN" altLang="en-US" sz="2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228289" y="944737"/>
            <a:ext cx="1331520" cy="926913"/>
            <a:chOff x="6228289" y="944737"/>
            <a:chExt cx="1331520" cy="92691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289" y="944737"/>
              <a:ext cx="926913" cy="926913"/>
            </a:xfrm>
            <a:prstGeom prst="rect">
              <a:avLst/>
            </a:prstGeom>
            <a:effectLst/>
          </p:spPr>
        </p:pic>
        <p:sp>
          <p:nvSpPr>
            <p:cNvPr id="4" name="文本框 3"/>
            <p:cNvSpPr txBox="1"/>
            <p:nvPr/>
          </p:nvSpPr>
          <p:spPr>
            <a:xfrm>
              <a:off x="7093015" y="1119486"/>
              <a:ext cx="466794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E:\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45345" y="2015961"/>
            <a:ext cx="980276" cy="703428"/>
            <a:chOff x="7145345" y="2015961"/>
            <a:chExt cx="980276" cy="70342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2015961"/>
              <a:ext cx="641027" cy="70342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787067" y="2176842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789280" y="3032182"/>
            <a:ext cx="1061246" cy="703428"/>
            <a:chOff x="7789280" y="3032182"/>
            <a:chExt cx="1061246" cy="70342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280" y="3032182"/>
              <a:ext cx="641027" cy="70342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8409380" y="3184681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639897" y="1855264"/>
            <a:ext cx="296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$path</a:t>
            </a:r>
            <a:r>
              <a:rPr lang="en-US" altLang="zh-CN" sz="2400" spc="3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spc="300" dirty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'E</a:t>
            </a:r>
            <a:r>
              <a:rPr lang="en-US" altLang="zh-CN" sz="2400" spc="300" dirty="0" smtClean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:\A\a1'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;</a:t>
            </a:r>
            <a:endParaRPr lang="zh-CN" altLang="en-US" sz="2400" spc="300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9897" y="2534958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 err="1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rmdir</a:t>
            </a:r>
            <a:r>
              <a:rPr lang="en-US" altLang="zh-CN" sz="2400" spc="3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$path</a:t>
            </a:r>
            <a:r>
              <a:rPr lang="en-US" altLang="zh-CN" sz="2400" spc="3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latin typeface="+mn-lt"/>
            </a:endParaRPr>
          </a:p>
        </p:txBody>
      </p:sp>
      <p:cxnSp>
        <p:nvCxnSpPr>
          <p:cNvPr id="8" name="肘形连接符 7"/>
          <p:cNvCxnSpPr>
            <a:stCxn id="11" idx="2"/>
            <a:endCxn id="9" idx="1"/>
          </p:cNvCxnSpPr>
          <p:nvPr/>
        </p:nvCxnSpPr>
        <p:spPr bwMode="auto">
          <a:xfrm rot="16200000" flipH="1">
            <a:off x="6670533" y="1892862"/>
            <a:ext cx="496025" cy="45359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肘形连接符 12"/>
          <p:cNvCxnSpPr>
            <a:stCxn id="9" idx="2"/>
            <a:endCxn id="10" idx="1"/>
          </p:cNvCxnSpPr>
          <p:nvPr/>
        </p:nvCxnSpPr>
        <p:spPr bwMode="auto">
          <a:xfrm rot="16200000" flipH="1">
            <a:off x="7295316" y="2889931"/>
            <a:ext cx="664507" cy="32342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639896" y="3328740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path2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spc="300" dirty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'E</a:t>
            </a:r>
            <a:r>
              <a:rPr lang="en-US" altLang="zh-CN" sz="2400" spc="300" dirty="0" smtClean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:\B\b1'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;</a:t>
            </a:r>
            <a:endParaRPr lang="zh-CN" altLang="en-US" sz="2400" spc="300" dirty="0">
              <a:latin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5345" y="3912226"/>
            <a:ext cx="961540" cy="703428"/>
            <a:chOff x="7145345" y="3912226"/>
            <a:chExt cx="961540" cy="70342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3912226"/>
              <a:ext cx="641027" cy="703428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7768331" y="4070464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786372" y="4967368"/>
            <a:ext cx="1076691" cy="703428"/>
            <a:chOff x="7786372" y="4967368"/>
            <a:chExt cx="1076691" cy="703428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72" y="4967368"/>
              <a:ext cx="641027" cy="703428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421917" y="5114065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b1</a:t>
              </a:r>
              <a:endParaRPr lang="zh-CN" altLang="en-US" dirty="0"/>
            </a:p>
          </p:txBody>
        </p:sp>
      </p:grpSp>
      <p:cxnSp>
        <p:nvCxnSpPr>
          <p:cNvPr id="17" name="肘形连接符 16"/>
          <p:cNvCxnSpPr>
            <a:stCxn id="11" idx="2"/>
            <a:endCxn id="22" idx="1"/>
          </p:cNvCxnSpPr>
          <p:nvPr/>
        </p:nvCxnSpPr>
        <p:spPr bwMode="auto">
          <a:xfrm rot="16200000" flipH="1">
            <a:off x="5722400" y="2840995"/>
            <a:ext cx="2392290" cy="45359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连接符 18"/>
          <p:cNvCxnSpPr>
            <a:stCxn id="22" idx="2"/>
            <a:endCxn id="23" idx="1"/>
          </p:cNvCxnSpPr>
          <p:nvPr/>
        </p:nvCxnSpPr>
        <p:spPr bwMode="auto">
          <a:xfrm rot="16200000" flipH="1">
            <a:off x="7274401" y="4807111"/>
            <a:ext cx="703428" cy="3205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stCxn id="23" idx="2"/>
            <a:endCxn id="26" idx="1"/>
          </p:cNvCxnSpPr>
          <p:nvPr/>
        </p:nvCxnSpPr>
        <p:spPr bwMode="auto">
          <a:xfrm rot="16200000" flipH="1">
            <a:off x="8155189" y="5622493"/>
            <a:ext cx="508382" cy="6049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4" y="5827464"/>
            <a:ext cx="641027" cy="70342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352901" y="5928857"/>
            <a:ext cx="723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news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39897" y="4129528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 err="1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rmdir</a:t>
            </a:r>
            <a:r>
              <a:rPr lang="en-US" altLang="zh-CN" sz="2400" spc="3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path2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8" y="3912226"/>
            <a:ext cx="817981" cy="8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89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2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1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9" y="1648987"/>
            <a:ext cx="1082007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对一个文件夹重命名用</a:t>
            </a:r>
            <a:r>
              <a:rPr lang="en-US" altLang="zh-CN" sz="2400" dirty="0">
                <a:latin typeface="宋体" panose="02010600030101010101" pitchFamily="2" charset="-122"/>
              </a:rPr>
              <a:t>rename()</a:t>
            </a:r>
            <a:r>
              <a:rPr lang="zh-CN" altLang="en-US" sz="2400" dirty="0">
                <a:latin typeface="宋体" panose="02010600030101010101" pitchFamily="2" charset="-122"/>
              </a:rPr>
              <a:t>函数。其语法格式如下：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rename(</a:t>
            </a:r>
            <a:r>
              <a:rPr lang="en-US" altLang="zh-CN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$o_path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altLang="zh-CN" sz="2400" dirty="0">
                <a:solidFill>
                  <a:srgbClr val="00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altLang="zh-CN" sz="2400" dirty="0" err="1">
                <a:solidFill>
                  <a:srgbClr val="00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n_path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宋体" panose="02010600030101010101" pitchFamily="2" charset="-122"/>
              </a:rPr>
              <a:t>$</a:t>
            </a:r>
            <a:r>
              <a:rPr lang="en-US" altLang="zh-CN" sz="2400" dirty="0" err="1">
                <a:latin typeface="宋体" panose="02010600030101010101" pitchFamily="2" charset="-122"/>
              </a:rPr>
              <a:t>o_path</a:t>
            </a:r>
            <a:r>
              <a:rPr lang="zh-CN" altLang="en-US" sz="2400" dirty="0">
                <a:latin typeface="宋体" panose="02010600030101010101" pitchFamily="2" charset="-122"/>
              </a:rPr>
              <a:t>用于指定需要重命名的文件夹，</a:t>
            </a:r>
            <a:r>
              <a:rPr lang="en-US" altLang="zh-CN" sz="2400" dirty="0">
                <a:latin typeface="宋体" panose="02010600030101010101" pitchFamily="2" charset="-122"/>
              </a:rPr>
              <a:t>$</a:t>
            </a:r>
            <a:r>
              <a:rPr lang="en-US" altLang="zh-CN" sz="2400" dirty="0" err="1">
                <a:latin typeface="宋体" panose="02010600030101010101" pitchFamily="2" charset="-122"/>
              </a:rPr>
              <a:t>n_path</a:t>
            </a:r>
            <a:r>
              <a:rPr lang="zh-CN" altLang="en-US" sz="2400" dirty="0">
                <a:latin typeface="宋体" panose="02010600030101010101" pitchFamily="2" charset="-122"/>
              </a:rPr>
              <a:t>用于指定新文件夹名。若操作成功，函数返回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，否则返加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/>
              <a:t>rename()</a:t>
            </a:r>
            <a:r>
              <a:rPr lang="zh-CN" altLang="zh-CN" sz="2400" dirty="0"/>
              <a:t>函数，还可以实现剪切文件夹的操作。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5106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、重命名</a:t>
            </a:r>
            <a:r>
              <a:rPr lang="zh-CN" altLang="en-US" sz="2400" dirty="0"/>
              <a:t>文件夹</a:t>
            </a:r>
          </a:p>
        </p:txBody>
      </p:sp>
    </p:spTree>
    <p:extLst>
      <p:ext uri="{BB962C8B-B14F-4D97-AF65-F5344CB8AC3E}">
        <p14:creationId xmlns:p14="http://schemas.microsoft.com/office/powerpoint/2010/main" val="112358795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5106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、重命名文件夹</a:t>
            </a:r>
            <a:endParaRPr lang="zh-CN" altLang="en-US" sz="2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7120612" y="918316"/>
            <a:ext cx="1331520" cy="926913"/>
            <a:chOff x="6228289" y="944737"/>
            <a:chExt cx="1331520" cy="92691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289" y="944737"/>
              <a:ext cx="926913" cy="926913"/>
            </a:xfrm>
            <a:prstGeom prst="rect">
              <a:avLst/>
            </a:prstGeom>
            <a:effectLst/>
          </p:spPr>
        </p:pic>
        <p:sp>
          <p:nvSpPr>
            <p:cNvPr id="4" name="文本框 3"/>
            <p:cNvSpPr txBox="1"/>
            <p:nvPr/>
          </p:nvSpPr>
          <p:spPr>
            <a:xfrm>
              <a:off x="7093015" y="1119486"/>
              <a:ext cx="466794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E:\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291250" y="2396994"/>
            <a:ext cx="980276" cy="703428"/>
            <a:chOff x="7145345" y="2015961"/>
            <a:chExt cx="980276" cy="70342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2015961"/>
              <a:ext cx="641027" cy="70342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787067" y="2176842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4908" y="3777346"/>
            <a:ext cx="1061246" cy="703428"/>
            <a:chOff x="7789280" y="3032182"/>
            <a:chExt cx="1061246" cy="70342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280" y="3032182"/>
              <a:ext cx="641027" cy="70342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8409380" y="3184681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429905" y="1855264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path1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spc="300" dirty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'E</a:t>
            </a:r>
            <a:r>
              <a:rPr lang="en-US" altLang="zh-CN" sz="2400" spc="300" dirty="0" smtClean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:\A\a1'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;</a:t>
            </a:r>
            <a:endParaRPr lang="zh-CN" altLang="en-US" sz="2400" spc="300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905" y="3360302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rename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$path1,$path2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latin typeface="+mn-lt"/>
            </a:endParaRPr>
          </a:p>
        </p:txBody>
      </p:sp>
      <p:cxnSp>
        <p:nvCxnSpPr>
          <p:cNvPr id="8" name="肘形连接符 7"/>
          <p:cNvCxnSpPr>
            <a:stCxn id="11" idx="2"/>
            <a:endCxn id="9" idx="0"/>
          </p:cNvCxnSpPr>
          <p:nvPr/>
        </p:nvCxnSpPr>
        <p:spPr bwMode="auto">
          <a:xfrm rot="5400000">
            <a:off x="6322035" y="1134959"/>
            <a:ext cx="551765" cy="19723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肘形连接符 12"/>
          <p:cNvCxnSpPr>
            <a:stCxn id="9" idx="2"/>
            <a:endCxn id="10" idx="0"/>
          </p:cNvCxnSpPr>
          <p:nvPr/>
        </p:nvCxnSpPr>
        <p:spPr bwMode="auto">
          <a:xfrm rot="16200000" flipH="1">
            <a:off x="5275131" y="3437055"/>
            <a:ext cx="676924" cy="36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429905" y="4064552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path3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spc="300" dirty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'E</a:t>
            </a:r>
            <a:r>
              <a:rPr lang="en-US" altLang="zh-CN" sz="2400" spc="300" dirty="0" smtClean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:\B\b2'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;</a:t>
            </a:r>
            <a:endParaRPr lang="zh-CN" altLang="en-US" sz="2400" spc="300" dirty="0">
              <a:latin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233768" y="2396994"/>
            <a:ext cx="961540" cy="703428"/>
            <a:chOff x="7145345" y="3912226"/>
            <a:chExt cx="961540" cy="70342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3912226"/>
              <a:ext cx="641027" cy="703428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7768331" y="4070464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235628" y="3740120"/>
            <a:ext cx="1076691" cy="703428"/>
            <a:chOff x="7786372" y="4967368"/>
            <a:chExt cx="1076691" cy="703428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72" y="4967368"/>
              <a:ext cx="641027" cy="703428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421917" y="5114065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b1</a:t>
              </a:r>
              <a:endParaRPr lang="zh-CN" altLang="en-US" dirty="0"/>
            </a:p>
          </p:txBody>
        </p:sp>
      </p:grpSp>
      <p:cxnSp>
        <p:nvCxnSpPr>
          <p:cNvPr id="17" name="肘形连接符 16"/>
          <p:cNvCxnSpPr>
            <a:stCxn id="11" idx="2"/>
            <a:endCxn id="22" idx="0"/>
          </p:cNvCxnSpPr>
          <p:nvPr/>
        </p:nvCxnSpPr>
        <p:spPr bwMode="auto">
          <a:xfrm rot="16200000" flipH="1">
            <a:off x="8293293" y="1136004"/>
            <a:ext cx="551765" cy="19702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连接符 18"/>
          <p:cNvCxnSpPr>
            <a:stCxn id="22" idx="2"/>
            <a:endCxn id="23" idx="0"/>
          </p:cNvCxnSpPr>
          <p:nvPr/>
        </p:nvCxnSpPr>
        <p:spPr bwMode="auto">
          <a:xfrm rot="16200000" flipH="1">
            <a:off x="9235363" y="3419341"/>
            <a:ext cx="639698" cy="18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stCxn id="23" idx="2"/>
            <a:endCxn id="26" idx="0"/>
          </p:cNvCxnSpPr>
          <p:nvPr/>
        </p:nvCxnSpPr>
        <p:spPr bwMode="auto">
          <a:xfrm rot="5400000">
            <a:off x="8736347" y="4276377"/>
            <a:ext cx="652624" cy="98696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61" y="5096172"/>
            <a:ext cx="641027" cy="70342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701021" y="5614934"/>
            <a:ext cx="723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news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29905" y="4865340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rename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$path2,$path3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latin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9905" y="2656052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spc="3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path2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spc="300" dirty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'E</a:t>
            </a:r>
            <a:r>
              <a:rPr lang="en-US" altLang="zh-CN" sz="2400" spc="300" dirty="0" smtClean="0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:\A\n1'</a:t>
            </a:r>
            <a:r>
              <a:rPr lang="en-US" altLang="zh-CN" sz="2400" spc="300" dirty="0" smtClean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;</a:t>
            </a:r>
            <a:endParaRPr lang="zh-CN" altLang="en-US" sz="2400" spc="300" dirty="0">
              <a:latin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299750" y="3777346"/>
            <a:ext cx="1061246" cy="703428"/>
            <a:chOff x="7789280" y="3032182"/>
            <a:chExt cx="1061246" cy="703428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280" y="3032182"/>
              <a:ext cx="641027" cy="703428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8409380" y="3184681"/>
              <a:ext cx="441146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n1</a:t>
              </a:r>
              <a:endParaRPr lang="zh-CN" altLang="en-US" dirty="0"/>
            </a:p>
          </p:txBody>
        </p:sp>
      </p:grpSp>
      <p:cxnSp>
        <p:nvCxnSpPr>
          <p:cNvPr id="55" name="肘形连接符 54"/>
          <p:cNvCxnSpPr>
            <a:stCxn id="23" idx="2"/>
          </p:cNvCxnSpPr>
          <p:nvPr/>
        </p:nvCxnSpPr>
        <p:spPr bwMode="auto">
          <a:xfrm rot="16200000" flipH="1">
            <a:off x="9713558" y="4286132"/>
            <a:ext cx="652624" cy="967456"/>
          </a:xfrm>
          <a:prstGeom prst="bentConnector3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0453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0.0176 L 0.00131 0.01783 C 0.00183 0.02686 0.00183 0.03496 0.00352 0.04375 C 0.00417 0.04723 0.00495 0.05047 0.00573 0.05394 C 0.00652 0.05648 0.00756 0.05903 0.00808 0.06181 C 0.01211 0.08311 0.00743 0.07292 0.01381 0.08403 C 0.01446 0.0882 0.01537 0.09213 0.01602 0.0963 C 0.01719 0.10348 0.0168 0.10579 0.01941 0.1125 C 0.02032 0.11482 0.02175 0.11621 0.02279 0.11852 C 0.02501 0.12292 0.0267 0.12778 0.02852 0.13264 C 0.03033 0.14537 0.02878 0.13843 0.03425 0.15278 L 0.03881 0.16482 L 0.04102 0.16898 C 0.04141 0.17107 0.04167 0.17315 0.04219 0.175 C 0.04402 0.18172 0.04714 0.18588 0.05014 0.19121 C 0.0556 0.20093 0.05287 0.19723 0.05808 0.20324 C 0.05886 0.20533 0.05925 0.20787 0.06029 0.20926 C 0.06133 0.21065 0.06264 0.21042 0.06381 0.21135 C 0.07253 0.21922 0.06198 0.21227 0.07058 0.21736 C 0.07175 0.21945 0.07253 0.22223 0.07396 0.22361 C 0.07605 0.22547 0.08086 0.22755 0.08086 0.22778 C 0.0823 0.22963 0.08386 0.23148 0.08529 0.23357 C 0.0862 0.23473 0.08672 0.23658 0.08764 0.23773 C 0.08868 0.23866 0.08998 0.23866 0.09102 0.23959 C 0.09219 0.24074 0.09323 0.2426 0.09441 0.24375 C 0.09831 0.24769 0.09857 0.24746 0.10235 0.24977 C 0.10352 0.25116 0.10469 0.25232 0.10586 0.25371 C 0.10665 0.2551 0.10717 0.25695 0.10808 0.25787 C 0.10912 0.25903 0.11029 0.25926 0.11146 0.25996 C 0.12123 0.27153 0.10886 0.25764 0.11836 0.26598 C 0.11954 0.2669 0.12058 0.26852 0.12175 0.26991 C 0.12331 0.27199 0.12461 0.27454 0.12631 0.27593 C 0.12839 0.27801 0.13112 0.27778 0.13308 0.2801 C 0.13425 0.28148 0.13529 0.28311 0.13646 0.28403 C 0.14193 0.28843 0.14441 0.28843 0.15014 0.29005 C 0.16042 0.29931 0.14766 0.28866 0.16381 0.29815 L 0.17058 0.30232 C 0.17175 0.30301 0.17279 0.30371 0.17396 0.3044 L 0.17852 0.30625 C 0.18711 0.31644 0.17618 0.30463 0.18646 0.31227 C 0.18777 0.31343 0.18868 0.31551 0.18998 0.31644 C 0.19206 0.31806 0.19441 0.31922 0.19675 0.32037 C 0.20196 0.32361 0.19896 0.32199 0.20586 0.32454 C 0.21394 0.33172 0.20691 0.32639 0.21836 0.33056 C 0.21954 0.33102 0.22058 0.33195 0.22175 0.33264 C 0.22357 0.33334 0.22553 0.3338 0.22748 0.33449 C 0.23047 0.33588 0.23347 0.3375 0.23646 0.33866 C 0.23842 0.33936 0.24037 0.33982 0.24219 0.34074 C 0.24376 0.34121 0.24519 0.34236 0.24675 0.3426 C 0.25274 0.34375 0.25886 0.34375 0.26498 0.34468 C 0.2724 0.34561 0.27813 0.34699 0.28542 0.34885 C 0.30209 0.34815 0.31876 0.34838 0.33542 0.34676 C 0.33777 0.34653 0.33998 0.34398 0.34219 0.3426 C 0.34545 0.34098 0.34727 0.34098 0.35014 0.33866 C 0.35847 0.33218 0.35092 0.33635 0.35925 0.33264 C 0.36042 0.33056 0.36159 0.32871 0.36264 0.32662 C 0.36355 0.32454 0.36394 0.32199 0.36498 0.32037 C 0.36706 0.31736 0.3698 0.31574 0.37175 0.31227 C 0.37448 0.30764 0.37657 0.30186 0.37969 0.29815 L 0.38659 0.29005 C 0.39024 0.27061 0.38438 0.30093 0.38998 0.27593 C 0.39089 0.27199 0.39219 0.26389 0.39219 0.26412 C 0.39258 0.2551 0.39297 0.2463 0.39336 0.23773 C 0.39362 0.23148 0.39441 0.22547 0.39454 0.21945 C 0.3948 0.20811 0.39454 0.19653 0.39454 0.18519 L 0.39571 0.19121 " pathEditMode="relative" rAng="0" ptsTypes="AAAAAAAAAAAAAAAAAAAAAAAAAAAAAAAAAAAAAAAAAAAAAAAAAAAAAAAAAAAAAAAAAA">
                                      <p:cBhvr>
                                        <p:cTn id="45" dur="2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14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1" grpId="0"/>
      <p:bldP spid="41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9" y="1648987"/>
            <a:ext cx="58185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用</a:t>
            </a:r>
            <a:r>
              <a:rPr lang="en-US" altLang="zh-CN" sz="2400" dirty="0" err="1">
                <a:latin typeface="宋体" panose="02010600030101010101" pitchFamily="2" charset="-122"/>
              </a:rPr>
              <a:t>getcwd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函数可以获取当前程序脚本所在的文件夹。其语法格式比较简单：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getcwd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如果获取文件夹成功，则返回当前工作的文件夹路径，如果获取失败，返回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818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、获取当前文件夹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8488938" y="944737"/>
            <a:ext cx="1331520" cy="926913"/>
            <a:chOff x="6228289" y="944737"/>
            <a:chExt cx="1331520" cy="92691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289" y="944737"/>
              <a:ext cx="926913" cy="926913"/>
            </a:xfrm>
            <a:prstGeom prst="rect">
              <a:avLst/>
            </a:prstGeom>
            <a:effectLst/>
          </p:spPr>
        </p:pic>
        <p:sp>
          <p:nvSpPr>
            <p:cNvPr id="11" name="文本框 10"/>
            <p:cNvSpPr txBox="1"/>
            <p:nvPr/>
          </p:nvSpPr>
          <p:spPr>
            <a:xfrm>
              <a:off x="7093015" y="1119486"/>
              <a:ext cx="466794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E:\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269184" y="2423415"/>
            <a:ext cx="980276" cy="703428"/>
            <a:chOff x="7145345" y="2015961"/>
            <a:chExt cx="980276" cy="70342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2015961"/>
              <a:ext cx="641027" cy="70342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787067" y="2176842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58987" y="3803767"/>
            <a:ext cx="1061246" cy="703428"/>
            <a:chOff x="7789280" y="3032182"/>
            <a:chExt cx="1061246" cy="70342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280" y="3032182"/>
              <a:ext cx="641027" cy="703428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409380" y="3184681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</p:grpSp>
      <p:cxnSp>
        <p:nvCxnSpPr>
          <p:cNvPr id="18" name="肘形连接符 17"/>
          <p:cNvCxnSpPr>
            <a:stCxn id="10" idx="2"/>
            <a:endCxn id="13" idx="0"/>
          </p:cNvCxnSpPr>
          <p:nvPr/>
        </p:nvCxnSpPr>
        <p:spPr bwMode="auto">
          <a:xfrm rot="5400000">
            <a:off x="7995165" y="1466184"/>
            <a:ext cx="551765" cy="13626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连接符 18"/>
          <p:cNvCxnSpPr>
            <a:stCxn id="13" idx="2"/>
            <a:endCxn id="16" idx="0"/>
          </p:cNvCxnSpPr>
          <p:nvPr/>
        </p:nvCxnSpPr>
        <p:spPr bwMode="auto">
          <a:xfrm rot="5400000">
            <a:off x="7246138" y="3460207"/>
            <a:ext cx="676924" cy="101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19"/>
          <p:cNvGrpSpPr/>
          <p:nvPr/>
        </p:nvGrpSpPr>
        <p:grpSpPr>
          <a:xfrm>
            <a:off x="10131032" y="2423415"/>
            <a:ext cx="961540" cy="703428"/>
            <a:chOff x="7145345" y="3912226"/>
            <a:chExt cx="961540" cy="70342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3912226"/>
              <a:ext cx="641027" cy="703428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768331" y="4070464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132892" y="3766541"/>
            <a:ext cx="1076691" cy="703428"/>
            <a:chOff x="7786372" y="4967368"/>
            <a:chExt cx="1076691" cy="70342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72" y="4967368"/>
              <a:ext cx="641027" cy="703428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421917" y="5114065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b1</a:t>
              </a:r>
              <a:endParaRPr lang="zh-CN" altLang="en-US" dirty="0"/>
            </a:p>
          </p:txBody>
        </p:sp>
      </p:grpSp>
      <p:cxnSp>
        <p:nvCxnSpPr>
          <p:cNvPr id="26" name="肘形连接符 25"/>
          <p:cNvCxnSpPr>
            <a:stCxn id="10" idx="2"/>
            <a:endCxn id="21" idx="0"/>
          </p:cNvCxnSpPr>
          <p:nvPr/>
        </p:nvCxnSpPr>
        <p:spPr bwMode="auto">
          <a:xfrm rot="16200000" flipH="1">
            <a:off x="9426088" y="1397956"/>
            <a:ext cx="551765" cy="14991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stCxn id="21" idx="2"/>
            <a:endCxn id="24" idx="0"/>
          </p:cNvCxnSpPr>
          <p:nvPr/>
        </p:nvCxnSpPr>
        <p:spPr bwMode="auto">
          <a:xfrm rot="16200000" flipH="1">
            <a:off x="10132627" y="3445762"/>
            <a:ext cx="639698" cy="18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连接符 27"/>
          <p:cNvCxnSpPr>
            <a:stCxn id="24" idx="2"/>
            <a:endCxn id="29" idx="0"/>
          </p:cNvCxnSpPr>
          <p:nvPr/>
        </p:nvCxnSpPr>
        <p:spPr bwMode="auto">
          <a:xfrm rot="5400000">
            <a:off x="10184289" y="4737226"/>
            <a:ext cx="536374" cy="186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031" y="5006343"/>
            <a:ext cx="641027" cy="70342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0768437" y="5176251"/>
            <a:ext cx="723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news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r="12722" b="4733"/>
          <a:stretch/>
        </p:blipFill>
        <p:spPr>
          <a:xfrm>
            <a:off x="8488938" y="5833893"/>
            <a:ext cx="642488" cy="816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肘形连接符 6"/>
          <p:cNvCxnSpPr>
            <a:stCxn id="29" idx="2"/>
            <a:endCxn id="5" idx="3"/>
          </p:cNvCxnSpPr>
          <p:nvPr/>
        </p:nvCxnSpPr>
        <p:spPr bwMode="auto">
          <a:xfrm rot="5400000">
            <a:off x="9525353" y="5315845"/>
            <a:ext cx="532266" cy="132011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E814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>
          <a:xfrm>
            <a:off x="733585" y="4783555"/>
            <a:ext cx="4240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getcwd</a:t>
            </a:r>
            <a:r>
              <a:rPr lang="en-US" altLang="zh-CN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()=“</a:t>
            </a:r>
            <a:r>
              <a:rPr lang="en-US" altLang="zh-CN" sz="2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E:\B\b1\news</a:t>
            </a:r>
            <a:r>
              <a:rPr lang="en-US" altLang="zh-CN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en-US" altLang="zh-C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6073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、操作文件夹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8" y="1648987"/>
            <a:ext cx="654768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chdir()</a:t>
            </a:r>
            <a:r>
              <a:rPr lang="zh-CN" altLang="en-US" sz="2400" dirty="0">
                <a:latin typeface="宋体" panose="02010600030101010101" pitchFamily="2" charset="-122"/>
              </a:rPr>
              <a:t>函数可以将当前工作文件夹重定向到新的文件夹，它相当于</a:t>
            </a:r>
            <a:r>
              <a:rPr lang="en-US" altLang="zh-CN" sz="2400" dirty="0">
                <a:latin typeface="宋体" panose="02010600030101010101" pitchFamily="2" charset="-122"/>
              </a:rPr>
              <a:t>dos</a:t>
            </a:r>
            <a:r>
              <a:rPr lang="zh-CN" altLang="en-US" sz="2400" dirty="0">
                <a:latin typeface="宋体" panose="02010600030101010101" pitchFamily="2" charset="-122"/>
              </a:rPr>
              <a:t>命令中的“</a:t>
            </a:r>
            <a:r>
              <a:rPr lang="en-US" altLang="zh-CN" sz="2400" dirty="0">
                <a:latin typeface="宋体" panose="02010600030101010101" pitchFamily="2" charset="-122"/>
              </a:rPr>
              <a:t>cd”</a:t>
            </a:r>
            <a:r>
              <a:rPr lang="zh-CN" altLang="en-US" sz="2400" dirty="0">
                <a:latin typeface="宋体" panose="02010600030101010101" pitchFamily="2" charset="-122"/>
              </a:rPr>
              <a:t>指令。其语法格式如下：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chdir(</a:t>
            </a:r>
            <a:r>
              <a:rPr lang="en-US" altLang="zh-CN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$path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$path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是必填参数，指定要新指向的文件夹路径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例：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818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、改变当前文件夹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8939097" y="944737"/>
            <a:ext cx="1331520" cy="926913"/>
            <a:chOff x="6228289" y="944737"/>
            <a:chExt cx="1331520" cy="92691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289" y="944737"/>
              <a:ext cx="926913" cy="926913"/>
            </a:xfrm>
            <a:prstGeom prst="rect">
              <a:avLst/>
            </a:prstGeom>
            <a:effectLst/>
          </p:spPr>
        </p:pic>
        <p:sp>
          <p:nvSpPr>
            <p:cNvPr id="11" name="文本框 10"/>
            <p:cNvSpPr txBox="1"/>
            <p:nvPr/>
          </p:nvSpPr>
          <p:spPr>
            <a:xfrm>
              <a:off x="7093015" y="1119486"/>
              <a:ext cx="466794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E:\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19343" y="2423415"/>
            <a:ext cx="980276" cy="703428"/>
            <a:chOff x="7145345" y="2015961"/>
            <a:chExt cx="980276" cy="70342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345" y="2015961"/>
              <a:ext cx="641027" cy="70342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787067" y="2176842"/>
              <a:ext cx="33855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709146" y="3803767"/>
            <a:ext cx="1061246" cy="703428"/>
            <a:chOff x="7789280" y="3032182"/>
            <a:chExt cx="1061246" cy="70342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280" y="3032182"/>
              <a:ext cx="641027" cy="703428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409380" y="3184681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</p:grpSp>
      <p:cxnSp>
        <p:nvCxnSpPr>
          <p:cNvPr id="18" name="肘形连接符 17"/>
          <p:cNvCxnSpPr>
            <a:stCxn id="10" idx="2"/>
            <a:endCxn id="13" idx="0"/>
          </p:cNvCxnSpPr>
          <p:nvPr/>
        </p:nvCxnSpPr>
        <p:spPr bwMode="auto">
          <a:xfrm rot="5400000">
            <a:off x="8445324" y="1466184"/>
            <a:ext cx="551765" cy="13626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连接符 18"/>
          <p:cNvCxnSpPr>
            <a:stCxn id="13" idx="2"/>
            <a:endCxn id="16" idx="0"/>
          </p:cNvCxnSpPr>
          <p:nvPr/>
        </p:nvCxnSpPr>
        <p:spPr bwMode="auto">
          <a:xfrm rot="5400000">
            <a:off x="7696297" y="3460207"/>
            <a:ext cx="676924" cy="101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420" y="2423415"/>
            <a:ext cx="641027" cy="70342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723406" y="2581653"/>
            <a:ext cx="3385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583051" y="3766541"/>
            <a:ext cx="1076691" cy="703428"/>
            <a:chOff x="7786372" y="4967368"/>
            <a:chExt cx="1076691" cy="70342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72" y="4967368"/>
              <a:ext cx="641027" cy="703428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421917" y="5114065"/>
              <a:ext cx="44114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/>
                <a:t>b1</a:t>
              </a:r>
              <a:endParaRPr lang="zh-CN" altLang="en-US" dirty="0"/>
            </a:p>
          </p:txBody>
        </p:sp>
      </p:grpSp>
      <p:cxnSp>
        <p:nvCxnSpPr>
          <p:cNvPr id="26" name="肘形连接符 25"/>
          <p:cNvCxnSpPr>
            <a:stCxn id="10" idx="2"/>
            <a:endCxn id="21" idx="0"/>
          </p:cNvCxnSpPr>
          <p:nvPr/>
        </p:nvCxnSpPr>
        <p:spPr bwMode="auto">
          <a:xfrm rot="16200000" flipH="1">
            <a:off x="9635862" y="1638342"/>
            <a:ext cx="551765" cy="10183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stCxn id="21" idx="2"/>
            <a:endCxn id="24" idx="0"/>
          </p:cNvCxnSpPr>
          <p:nvPr/>
        </p:nvCxnSpPr>
        <p:spPr bwMode="auto">
          <a:xfrm rot="16200000" flipH="1">
            <a:off x="10342400" y="3205376"/>
            <a:ext cx="639698" cy="4826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连接符 27"/>
          <p:cNvCxnSpPr>
            <a:stCxn id="24" idx="2"/>
            <a:endCxn id="29" idx="0"/>
          </p:cNvCxnSpPr>
          <p:nvPr/>
        </p:nvCxnSpPr>
        <p:spPr bwMode="auto">
          <a:xfrm rot="5400000">
            <a:off x="10634448" y="4737226"/>
            <a:ext cx="536374" cy="186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90" y="5006343"/>
            <a:ext cx="641027" cy="70342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1218596" y="5176251"/>
            <a:ext cx="723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news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r="12722" b="4733"/>
          <a:stretch/>
        </p:blipFill>
        <p:spPr>
          <a:xfrm>
            <a:off x="8939097" y="5833893"/>
            <a:ext cx="642488" cy="816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肘形连接符 6"/>
          <p:cNvCxnSpPr>
            <a:stCxn id="29" idx="2"/>
            <a:endCxn id="5" idx="3"/>
          </p:cNvCxnSpPr>
          <p:nvPr/>
        </p:nvCxnSpPr>
        <p:spPr bwMode="auto">
          <a:xfrm rot="5400000">
            <a:off x="9975512" y="5315845"/>
            <a:ext cx="532266" cy="132011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E814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>
          <a:xfrm>
            <a:off x="568358" y="5065307"/>
            <a:ext cx="4608553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getcwd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()=“</a:t>
            </a:r>
            <a:r>
              <a:rPr lang="en-US" altLang="zh-CN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E:\B\b1\news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；</a:t>
            </a:r>
            <a:endParaRPr lang="en-US" altLang="zh-C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1" r="12653" b="5605"/>
          <a:stretch/>
        </p:blipFill>
        <p:spPr>
          <a:xfrm>
            <a:off x="9594194" y="3754998"/>
            <a:ext cx="516646" cy="655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肘形连接符 31"/>
          <p:cNvCxnSpPr>
            <a:stCxn id="21" idx="2"/>
            <a:endCxn id="6" idx="0"/>
          </p:cNvCxnSpPr>
          <p:nvPr/>
        </p:nvCxnSpPr>
        <p:spPr bwMode="auto">
          <a:xfrm rot="5400000">
            <a:off x="9822649" y="3156712"/>
            <a:ext cx="628155" cy="5684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>
          <a:xfrm>
            <a:off x="639897" y="5833893"/>
            <a:ext cx="2334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chdir(“</a:t>
            </a:r>
            <a:r>
              <a:rPr lang="en-US" altLang="zh-CN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E:\B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14293513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其它文件夹函数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11.1.4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、目录操作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、其它文件夹函数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905490"/>
            <a:ext cx="1135297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6"/>
                </a:solidFill>
                <a:latin typeface="+mn-lt"/>
              </a:rPr>
              <a:t>closedir</a:t>
            </a:r>
            <a:r>
              <a:rPr lang="en-US" altLang="zh-CN" sz="2400" dirty="0">
                <a:solidFill>
                  <a:schemeClr val="accent6"/>
                </a:solidFill>
                <a:latin typeface="+mn-lt"/>
              </a:rPr>
              <a:t>($hand)</a:t>
            </a:r>
            <a:r>
              <a:rPr lang="zh-CN" altLang="en-US" sz="2400" dirty="0" smtClean="0">
                <a:solidFill>
                  <a:schemeClr val="accent6"/>
                </a:solidFill>
                <a:latin typeface="+mn-lt"/>
              </a:rPr>
              <a:t>：</a:t>
            </a:r>
            <a:r>
              <a:rPr lang="zh-CN" altLang="en-US" sz="2400" dirty="0" smtClean="0">
                <a:latin typeface="+mn-lt"/>
              </a:rPr>
              <a:t>关闭</a:t>
            </a:r>
            <a:r>
              <a:rPr lang="zh-CN" altLang="en-US" sz="2400" dirty="0">
                <a:latin typeface="+mn-lt"/>
              </a:rPr>
              <a:t>一个已打开的文件夹，</a:t>
            </a:r>
            <a:r>
              <a:rPr lang="en-US" altLang="zh-CN" sz="2400" dirty="0">
                <a:latin typeface="+mn-lt"/>
              </a:rPr>
              <a:t>$hand</a:t>
            </a:r>
            <a:r>
              <a:rPr lang="zh-CN" altLang="en-US" sz="2400" dirty="0">
                <a:latin typeface="+mn-lt"/>
              </a:rPr>
              <a:t>表示已经打开的目录指针。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chemeClr val="accent6"/>
                </a:solidFill>
                <a:latin typeface="+mn-lt"/>
              </a:rPr>
              <a:t>disk_free_space</a:t>
            </a:r>
            <a:r>
              <a:rPr lang="en-US" altLang="zh-CN" sz="2400" dirty="0">
                <a:solidFill>
                  <a:schemeClr val="accent6"/>
                </a:solidFill>
                <a:latin typeface="+mn-lt"/>
              </a:rPr>
              <a:t>($path)</a:t>
            </a:r>
            <a:r>
              <a:rPr lang="zh-CN" altLang="en-US" sz="2400" dirty="0">
                <a:solidFill>
                  <a:schemeClr val="accent6"/>
                </a:solidFill>
                <a:latin typeface="+mn-lt"/>
              </a:rPr>
              <a:t>：</a:t>
            </a:r>
            <a:r>
              <a:rPr lang="zh-CN" altLang="en-US" sz="2400" dirty="0">
                <a:latin typeface="+mn-lt"/>
              </a:rPr>
              <a:t>返回文件夹中的可用空间还有多少个字节，其返回值是一个浮点型的数</a:t>
            </a:r>
            <a:r>
              <a:rPr lang="zh-CN" altLang="en-US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accent6"/>
                </a:solidFill>
                <a:latin typeface="+mn-lt"/>
              </a:rPr>
              <a:t>disk_total_space</a:t>
            </a:r>
            <a:r>
              <a:rPr lang="en-US" altLang="zh-CN" sz="2400" dirty="0">
                <a:solidFill>
                  <a:schemeClr val="accent6"/>
                </a:solidFill>
                <a:latin typeface="+mn-lt"/>
              </a:rPr>
              <a:t>($path)</a:t>
            </a:r>
            <a:r>
              <a:rPr lang="zh-CN" altLang="zh-CN" sz="2400" dirty="0">
                <a:solidFill>
                  <a:schemeClr val="accent6"/>
                </a:solidFill>
                <a:latin typeface="+mn-lt"/>
              </a:rPr>
              <a:t>：</a:t>
            </a:r>
            <a:r>
              <a:rPr lang="zh-CN" altLang="zh-CN" sz="2400" dirty="0">
                <a:latin typeface="+mn-lt"/>
              </a:rPr>
              <a:t>返回</a:t>
            </a:r>
            <a:r>
              <a:rPr lang="en-US" altLang="zh-CN" sz="2400" dirty="0">
                <a:latin typeface="+mn-lt"/>
              </a:rPr>
              <a:t>$path</a:t>
            </a:r>
            <a:r>
              <a:rPr lang="zh-CN" altLang="zh-CN" sz="2400" dirty="0">
                <a:latin typeface="+mn-lt"/>
              </a:rPr>
              <a:t>指定的文件夹的总空间大小有多少字节，其返回值是一个浮点型的数</a:t>
            </a:r>
            <a:r>
              <a:rPr lang="zh-CN" altLang="zh-CN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accent6"/>
                </a:solidFill>
                <a:latin typeface="+mn-lt"/>
              </a:rPr>
              <a:t>basename</a:t>
            </a:r>
            <a:r>
              <a:rPr lang="en-US" altLang="zh-CN" sz="2400" dirty="0">
                <a:solidFill>
                  <a:schemeClr val="accent6"/>
                </a:solidFill>
                <a:latin typeface="+mn-lt"/>
              </a:rPr>
              <a:t>($path)</a:t>
            </a:r>
            <a:r>
              <a:rPr lang="zh-CN" altLang="zh-CN" sz="2400" dirty="0">
                <a:solidFill>
                  <a:schemeClr val="accent6"/>
                </a:solidFill>
                <a:latin typeface="+mn-lt"/>
              </a:rPr>
              <a:t>：</a:t>
            </a:r>
            <a:r>
              <a:rPr lang="zh-CN" altLang="zh-CN" sz="2400" dirty="0">
                <a:latin typeface="+mn-lt"/>
              </a:rPr>
              <a:t>获取指定路径</a:t>
            </a:r>
            <a:r>
              <a:rPr lang="en-US" altLang="zh-CN" sz="2400" dirty="0">
                <a:latin typeface="+mn-lt"/>
              </a:rPr>
              <a:t>$path</a:t>
            </a:r>
            <a:r>
              <a:rPr lang="zh-CN" altLang="zh-CN" sz="2400" dirty="0">
                <a:latin typeface="+mn-lt"/>
              </a:rPr>
              <a:t>中最后一级文件夹的名字，若获取成功，则返回文件夹的名字，若失败，返回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zh-CN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accent6"/>
                </a:solidFill>
                <a:latin typeface="+mn-lt"/>
              </a:rPr>
              <a:t>dirname</a:t>
            </a:r>
            <a:r>
              <a:rPr lang="en-US" altLang="zh-CN" sz="2400" dirty="0">
                <a:solidFill>
                  <a:schemeClr val="accent6"/>
                </a:solidFill>
                <a:latin typeface="+mn-lt"/>
              </a:rPr>
              <a:t>($path)</a:t>
            </a:r>
            <a:r>
              <a:rPr lang="zh-CN" altLang="zh-CN" sz="2400" dirty="0">
                <a:solidFill>
                  <a:schemeClr val="accent6"/>
                </a:solidFill>
                <a:latin typeface="+mn-lt"/>
              </a:rPr>
              <a:t>：</a:t>
            </a:r>
            <a:r>
              <a:rPr lang="zh-CN" altLang="zh-CN" sz="2400" dirty="0">
                <a:latin typeface="+mn-lt"/>
              </a:rPr>
              <a:t>获取指定路径</a:t>
            </a:r>
            <a:r>
              <a:rPr lang="en-US" altLang="zh-CN" sz="2400" dirty="0">
                <a:latin typeface="+mn-lt"/>
              </a:rPr>
              <a:t>$path</a:t>
            </a:r>
            <a:r>
              <a:rPr lang="zh-CN" altLang="zh-CN" sz="2400" dirty="0">
                <a:latin typeface="+mn-lt"/>
              </a:rPr>
              <a:t>中去掉最后一级文件夹后的路径，若获取成功，则返回路径字符串，若失败，返回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zh-CN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accent6"/>
                </a:solidFill>
                <a:latin typeface="+mn-lt"/>
              </a:rPr>
              <a:t>realpath</a:t>
            </a:r>
            <a:r>
              <a:rPr lang="en-US" altLang="zh-CN" sz="2400" dirty="0" smtClean="0">
                <a:solidFill>
                  <a:schemeClr val="accent6"/>
                </a:solidFill>
                <a:latin typeface="+mn-lt"/>
              </a:rPr>
              <a:t>($path)</a:t>
            </a:r>
            <a:r>
              <a:rPr lang="zh-CN" altLang="zh-CN" sz="2400" dirty="0">
                <a:solidFill>
                  <a:schemeClr val="accent6"/>
                </a:solidFill>
                <a:latin typeface="+mn-lt"/>
              </a:rPr>
              <a:t>：</a:t>
            </a:r>
            <a:r>
              <a:rPr lang="zh-CN" altLang="zh-CN" sz="2400" dirty="0">
                <a:latin typeface="+mn-lt"/>
              </a:rPr>
              <a:t>返回</a:t>
            </a:r>
            <a:r>
              <a:rPr lang="en-US" altLang="zh-CN" sz="2400" dirty="0">
                <a:latin typeface="+mn-lt"/>
              </a:rPr>
              <a:t>$path</a:t>
            </a:r>
            <a:r>
              <a:rPr lang="zh-CN" altLang="zh-CN" sz="2400" dirty="0">
                <a:latin typeface="+mn-lt"/>
              </a:rPr>
              <a:t>指定文件夹的绝对路径。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362588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文件操作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057993" y="2620963"/>
            <a:ext cx="1384060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59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897" y="944737"/>
            <a:ext cx="295465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/>
              <a:t>文件操作的基本流程</a:t>
            </a:r>
            <a:endParaRPr lang="zh-CN" altLang="en-US" sz="2400" dirty="0"/>
          </a:p>
        </p:txBody>
      </p:sp>
      <p:sp>
        <p:nvSpPr>
          <p:cNvPr id="3" name="椭圆 2"/>
          <p:cNvSpPr/>
          <p:nvPr/>
        </p:nvSpPr>
        <p:spPr bwMode="auto">
          <a:xfrm>
            <a:off x="1659988" y="1744394"/>
            <a:ext cx="590843" cy="562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82" y="2597211"/>
            <a:ext cx="1210588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打开文件</a:t>
            </a:r>
            <a:endParaRPr lang="zh-CN" altLang="en-US" sz="2000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菱形 5"/>
          <p:cNvSpPr/>
          <p:nvPr/>
        </p:nvSpPr>
        <p:spPr bwMode="auto">
          <a:xfrm>
            <a:off x="6213354" y="1554479"/>
            <a:ext cx="1707550" cy="942535"/>
          </a:xfrm>
          <a:prstGeom prst="diamon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文件存在？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菱形 12"/>
          <p:cNvSpPr/>
          <p:nvPr/>
        </p:nvSpPr>
        <p:spPr bwMode="auto">
          <a:xfrm>
            <a:off x="9824675" y="3375397"/>
            <a:ext cx="1707550" cy="942535"/>
          </a:xfrm>
          <a:prstGeom prst="diamon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创建成功？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1" y="1575863"/>
            <a:ext cx="899767" cy="89976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73156" y="2475630"/>
            <a:ext cx="1210588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创建文件</a:t>
            </a:r>
            <a:endParaRPr lang="zh-CN" altLang="en-US" sz="2000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06" y="1459933"/>
            <a:ext cx="1131629" cy="11316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5" y="3375397"/>
            <a:ext cx="840557" cy="94473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61835" y="4358149"/>
            <a:ext cx="1210588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读写文件</a:t>
            </a:r>
            <a:endParaRPr lang="zh-CN" altLang="en-US" sz="2000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07" y="5402983"/>
            <a:ext cx="884244" cy="8842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461835" y="6331107"/>
            <a:ext cx="1210588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关闭文件</a:t>
            </a:r>
            <a:endParaRPr lang="zh-CN" altLang="en-US" sz="2000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753665" y="5563751"/>
            <a:ext cx="590843" cy="5627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3" idx="6"/>
            <a:endCxn id="7" idx="1"/>
          </p:cNvCxnSpPr>
          <p:nvPr/>
        </p:nvCxnSpPr>
        <p:spPr bwMode="auto">
          <a:xfrm>
            <a:off x="2250831" y="2025748"/>
            <a:ext cx="1708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7" idx="3"/>
            <a:endCxn id="6" idx="1"/>
          </p:cNvCxnSpPr>
          <p:nvPr/>
        </p:nvCxnSpPr>
        <p:spPr bwMode="auto">
          <a:xfrm flipV="1">
            <a:off x="5090635" y="2025747"/>
            <a:ext cx="1122719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6" idx="3"/>
            <a:endCxn id="14" idx="1"/>
          </p:cNvCxnSpPr>
          <p:nvPr/>
        </p:nvCxnSpPr>
        <p:spPr bwMode="auto">
          <a:xfrm>
            <a:off x="7920904" y="2025747"/>
            <a:ext cx="22563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15" idx="2"/>
            <a:endCxn id="13" idx="0"/>
          </p:cNvCxnSpPr>
          <p:nvPr/>
        </p:nvCxnSpPr>
        <p:spPr bwMode="auto">
          <a:xfrm>
            <a:off x="10678450" y="2875740"/>
            <a:ext cx="0" cy="4996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stCxn id="13" idx="1"/>
            <a:endCxn id="10" idx="3"/>
          </p:cNvCxnSpPr>
          <p:nvPr/>
        </p:nvCxnSpPr>
        <p:spPr bwMode="auto">
          <a:xfrm flipH="1">
            <a:off x="7493012" y="3846665"/>
            <a:ext cx="2331663" cy="10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>
            <a:stCxn id="6" idx="2"/>
            <a:endCxn id="10" idx="0"/>
          </p:cNvCxnSpPr>
          <p:nvPr/>
        </p:nvCxnSpPr>
        <p:spPr bwMode="auto">
          <a:xfrm>
            <a:off x="7067129" y="2497014"/>
            <a:ext cx="5605" cy="878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>
            <a:stCxn id="19" idx="2"/>
            <a:endCxn id="11" idx="0"/>
          </p:cNvCxnSpPr>
          <p:nvPr/>
        </p:nvCxnSpPr>
        <p:spPr bwMode="auto">
          <a:xfrm>
            <a:off x="7067129" y="4758259"/>
            <a:ext cx="0" cy="6447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>
            <a:stCxn id="11" idx="3"/>
            <a:endCxn id="22" idx="2"/>
          </p:cNvCxnSpPr>
          <p:nvPr/>
        </p:nvCxnSpPr>
        <p:spPr bwMode="auto">
          <a:xfrm>
            <a:off x="7509251" y="5845105"/>
            <a:ext cx="12444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肘形连接符 51"/>
          <p:cNvCxnSpPr>
            <a:stCxn id="13" idx="2"/>
            <a:endCxn id="22" idx="6"/>
          </p:cNvCxnSpPr>
          <p:nvPr/>
        </p:nvCxnSpPr>
        <p:spPr bwMode="auto">
          <a:xfrm rot="5400000">
            <a:off x="9247893" y="4414547"/>
            <a:ext cx="1527173" cy="13339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本框 52"/>
          <p:cNvSpPr txBox="1"/>
          <p:nvPr/>
        </p:nvSpPr>
        <p:spPr>
          <a:xfrm>
            <a:off x="8117058" y="15755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100780" y="24435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595139" y="33361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788589" y="43458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9966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854669" y="206804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导语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07939" y="1071745"/>
            <a:ext cx="628380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文件是信息系统存取数据的重要方式之一，并且与数据库比较，使用文件进行数据存取更加方便直接，当然，缺点是不适用于大规模的数据管理。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提供了一系列强大、丰富的文件管理操作方法以及与目录操作有关的方法，利用这些函数，可以方便地实现文件管理与操作。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84" y="976551"/>
            <a:ext cx="1219200" cy="1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8"/>
          <a:stretch/>
        </p:blipFill>
        <p:spPr>
          <a:xfrm>
            <a:off x="7877282" y="2869858"/>
            <a:ext cx="1038139" cy="930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7" r="12547"/>
          <a:stretch/>
        </p:blipFill>
        <p:spPr>
          <a:xfrm>
            <a:off x="9139088" y="4816118"/>
            <a:ext cx="679216" cy="9266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25" y="4816118"/>
            <a:ext cx="805157" cy="8051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>
          <a:xfrm>
            <a:off x="10612582" y="2869859"/>
            <a:ext cx="935056" cy="8636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90" y="4908552"/>
            <a:ext cx="992640" cy="992640"/>
          </a:xfrm>
          <a:prstGeom prst="rect">
            <a:avLst/>
          </a:prstGeom>
        </p:spPr>
      </p:pic>
      <p:cxnSp>
        <p:nvCxnSpPr>
          <p:cNvPr id="11" name="肘形连接符 10"/>
          <p:cNvCxnSpPr>
            <a:stCxn id="3" idx="2"/>
            <a:endCxn id="4" idx="0"/>
          </p:cNvCxnSpPr>
          <p:nvPr/>
        </p:nvCxnSpPr>
        <p:spPr bwMode="auto">
          <a:xfrm rot="5400000">
            <a:off x="8709815" y="1882288"/>
            <a:ext cx="674107" cy="1301032"/>
          </a:xfrm>
          <a:prstGeom prst="bentConnector3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肘形连接符 12"/>
          <p:cNvCxnSpPr>
            <a:stCxn id="3" idx="2"/>
            <a:endCxn id="7" idx="0"/>
          </p:cNvCxnSpPr>
          <p:nvPr/>
        </p:nvCxnSpPr>
        <p:spPr bwMode="auto">
          <a:xfrm rot="16200000" flipH="1">
            <a:off x="10051693" y="1841442"/>
            <a:ext cx="674108" cy="1382726"/>
          </a:xfrm>
          <a:prstGeom prst="bentConnector3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 bwMode="auto">
          <a:xfrm>
            <a:off x="11080110" y="3733486"/>
            <a:ext cx="0" cy="1175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肘形连接符 21"/>
          <p:cNvCxnSpPr>
            <a:stCxn id="4" idx="2"/>
            <a:endCxn id="5" idx="0"/>
          </p:cNvCxnSpPr>
          <p:nvPr/>
        </p:nvCxnSpPr>
        <p:spPr bwMode="auto">
          <a:xfrm rot="16200000" flipH="1">
            <a:off x="8429539" y="3766961"/>
            <a:ext cx="1015970" cy="1082344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>
            <a:stCxn id="4" idx="2"/>
            <a:endCxn id="6" idx="0"/>
          </p:cNvCxnSpPr>
          <p:nvPr/>
        </p:nvCxnSpPr>
        <p:spPr bwMode="auto">
          <a:xfrm rot="5400000">
            <a:off x="7427543" y="3847309"/>
            <a:ext cx="1015970" cy="921648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02746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46987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文件的打开与关闭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11.2.1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、文件操作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、文件的打开与关闭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905490"/>
            <a:ext cx="11352976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+mn-lt"/>
              </a:rPr>
              <a:t>打开</a:t>
            </a:r>
            <a:r>
              <a:rPr lang="zh-CN" altLang="en-US" sz="2400" dirty="0">
                <a:latin typeface="+mn-lt"/>
              </a:rPr>
              <a:t>一个</a:t>
            </a:r>
            <a:r>
              <a:rPr lang="zh-CN" altLang="en-US" sz="2400" dirty="0" smtClean="0">
                <a:latin typeface="+mn-lt"/>
              </a:rPr>
              <a:t>文件是指获得一个文件的操作权限，而非真正显示该文件的可视窗口。</a:t>
            </a:r>
            <a:endParaRPr lang="en-US" altLang="zh-CN" sz="24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+mn-lt"/>
              </a:rPr>
              <a:t>打开文件通过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函数来实现。其语法格式如下：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fopen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$filename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lt"/>
              </a:rPr>
              <a:t>operation_type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dirty="0" smtClean="0">
                <a:solidFill>
                  <a:srgbClr val="00B050"/>
                </a:solidFill>
                <a:latin typeface="+mn-lt"/>
              </a:rPr>
              <a:t>[$</a:t>
            </a:r>
            <a:r>
              <a:rPr lang="en-US" altLang="zh-CN" sz="2400" dirty="0" err="1" smtClean="0">
                <a:solidFill>
                  <a:srgbClr val="00B050"/>
                </a:solidFill>
                <a:latin typeface="+mn-lt"/>
              </a:rPr>
              <a:t>include_path</a:t>
            </a:r>
            <a:r>
              <a:rPr lang="en-US" altLang="zh-CN" sz="2400" dirty="0" smtClean="0">
                <a:solidFill>
                  <a:srgbClr val="00B050"/>
                </a:solidFill>
                <a:latin typeface="+mn-lt"/>
              </a:rPr>
              <a:t>][</a:t>
            </a:r>
            <a:r>
              <a:rPr lang="zh-CN" altLang="en-US" sz="2400" dirty="0" smtClean="0">
                <a:solidFill>
                  <a:srgbClr val="00B050"/>
                </a:solidFill>
                <a:latin typeface="+mn-lt"/>
              </a:rPr>
              <a:t>，</a:t>
            </a:r>
            <a:r>
              <a:rPr lang="en-US" altLang="zh-CN" sz="2400" dirty="0" smtClean="0">
                <a:solidFill>
                  <a:srgbClr val="00B050"/>
                </a:solidFill>
                <a:latin typeface="+mn-lt"/>
              </a:rPr>
              <a:t>$handle]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+mn-lt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7030A0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filename</a:t>
            </a:r>
            <a:r>
              <a:rPr lang="zh-CN" altLang="en-US" sz="2400" dirty="0">
                <a:latin typeface="+mn-lt"/>
              </a:rPr>
              <a:t>是必填参数，指定所要打开的文件路径，该路径可以是本地文件路径，也可以是一个远程</a:t>
            </a:r>
            <a:r>
              <a:rPr lang="en-US" altLang="zh-CN" sz="2400" dirty="0">
                <a:latin typeface="+mn-lt"/>
              </a:rPr>
              <a:t>URL</a:t>
            </a:r>
            <a:r>
              <a:rPr lang="zh-CN" altLang="en-US" sz="2400" dirty="0" smtClean="0">
                <a:latin typeface="+mn-lt"/>
              </a:rPr>
              <a:t>。若</a:t>
            </a:r>
            <a:r>
              <a:rPr lang="zh-CN" altLang="en-US" sz="2400" dirty="0">
                <a:latin typeface="+mn-lt"/>
              </a:rPr>
              <a:t>文件打开成功，函数返回一个文件号（句柄），若失败，返回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00B0F0"/>
                </a:solidFill>
                <a:latin typeface="+mn-lt"/>
              </a:rPr>
              <a:t>Operation_type</a:t>
            </a:r>
            <a:r>
              <a:rPr lang="zh-CN" altLang="en-US" sz="2400" dirty="0">
                <a:latin typeface="+mn-lt"/>
              </a:rPr>
              <a:t>是一个具有特定值含义的字符串参数，必填参数，用于指定文件的读写模式。必须慎重对待这个参数的值，否则就有可能将文件的内容全部删除</a:t>
            </a:r>
            <a:r>
              <a:rPr lang="zh-CN" altLang="en-US" sz="2400" dirty="0" smtClean="0">
                <a:latin typeface="+mn-lt"/>
              </a:rPr>
              <a:t>。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zh-CN" altLang="en-US" sz="2400" dirty="0" smtClean="0">
                <a:latin typeface="+mn-lt"/>
              </a:rPr>
              <a:t>见附表）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98070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、文件的打开与关闭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55538" y="754710"/>
            <a:ext cx="4111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B0F0"/>
                </a:solidFill>
                <a:latin typeface="+mn-lt"/>
              </a:rPr>
              <a:t>Operation_type</a:t>
            </a:r>
            <a:r>
              <a:rPr lang="zh-CN" altLang="en-US" sz="2400" dirty="0" smtClean="0">
                <a:solidFill>
                  <a:srgbClr val="00B0F0"/>
                </a:solidFill>
                <a:latin typeface="+mn-lt"/>
              </a:rPr>
              <a:t>含义表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89159"/>
              </p:ext>
            </p:extLst>
          </p:nvPr>
        </p:nvGraphicFramePr>
        <p:xfrm>
          <a:off x="568317" y="1453599"/>
          <a:ext cx="10887302" cy="493352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79098"/>
                <a:gridCol w="9108204"/>
              </a:tblGrid>
              <a:tr h="375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值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含义说明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47625" marB="47625" anchor="ctr"/>
                </a:tc>
              </a:tr>
              <a:tr h="40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"r"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只读方式打开，将文件指针指向文件头。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</a:tr>
              <a:tr h="40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"r+"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读写方式打开，将文件指针指向文件头。在现有文件内容写入，会覆盖原有的内容。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</a:tr>
              <a:tr h="627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"w"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写入方式打开，将文件指针指向文件头，如果文件不存在则尝试创建，如果文件存在，则文件中原有的内容会被删除。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</a:tr>
              <a:tr h="627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"w+"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读写方式打开，将文件指针指向文件头，如果文件不存在则尝试创建，如果文件存在，文件中原有的内容将会被删除。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</a:tr>
              <a:tr h="40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"a"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追加方式打开，将文件指针指向文件末尾。如果文件不存在则尝试创建之。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</a:tr>
              <a:tr h="40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"a+"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读写（追加）方式打开，将文件指针指向文件末尾。如果文件不存在则尝试创建之。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</a:tr>
              <a:tr h="84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"x"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创建文件，并以写入方式打开，文件指针指向文件头，如果文件已存在，则该文件不会被创建也不会被打开，函数返回</a:t>
                      </a:r>
                      <a:r>
                        <a:rPr lang="en-US" sz="1800" kern="0" dirty="0">
                          <a:effectLst/>
                        </a:rPr>
                        <a:t>false</a:t>
                      </a:r>
                      <a:r>
                        <a:rPr lang="zh-CN" sz="1800" kern="0" dirty="0">
                          <a:effectLst/>
                        </a:rPr>
                        <a:t>，并产生一个警告信息。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</a:tr>
              <a:tr h="7588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"x+"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创建文件，并以读写方式打开，将文件指针指向文件头。如果文件已存在，则该文件不会被创建也不会被打开，函数返回</a:t>
                      </a:r>
                      <a:r>
                        <a:rPr lang="en-US" sz="1800" kern="0" dirty="0">
                          <a:effectLst/>
                        </a:rPr>
                        <a:t>false</a:t>
                      </a:r>
                      <a:r>
                        <a:rPr lang="zh-CN" sz="1800" kern="0" dirty="0">
                          <a:effectLst/>
                        </a:rPr>
                        <a:t>，并产生一个警告信息。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99080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、文件的打开与关闭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905490"/>
            <a:ext cx="11128126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+mn-lt"/>
              </a:rPr>
              <a:t>打开</a:t>
            </a:r>
            <a:r>
              <a:rPr lang="zh-CN" altLang="en-US" sz="2400" dirty="0">
                <a:latin typeface="+mn-lt"/>
              </a:rPr>
              <a:t>一个</a:t>
            </a:r>
            <a:r>
              <a:rPr lang="zh-CN" altLang="en-US" sz="2400" dirty="0" smtClean="0">
                <a:latin typeface="+mn-lt"/>
              </a:rPr>
              <a:t>文件是指获得一个文件的操作权限，而非真正显示该文件的可视窗口。</a:t>
            </a:r>
            <a:endParaRPr lang="en-US" altLang="zh-CN" sz="24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+mn-lt"/>
              </a:rPr>
              <a:t>打开文件通过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函数来实现。其语法格式如下：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fopen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$filename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lt"/>
              </a:rPr>
              <a:t>operation_type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dirty="0" smtClean="0">
                <a:solidFill>
                  <a:srgbClr val="00B050"/>
                </a:solidFill>
                <a:latin typeface="+mn-lt"/>
              </a:rPr>
              <a:t>[$</a:t>
            </a:r>
            <a:r>
              <a:rPr lang="en-US" altLang="zh-CN" sz="2400" dirty="0" err="1" smtClean="0">
                <a:solidFill>
                  <a:srgbClr val="00B050"/>
                </a:solidFill>
                <a:latin typeface="+mn-lt"/>
              </a:rPr>
              <a:t>include_path</a:t>
            </a:r>
            <a:r>
              <a:rPr lang="en-US" altLang="zh-CN" sz="2400" dirty="0" smtClean="0">
                <a:solidFill>
                  <a:srgbClr val="00B050"/>
                </a:solidFill>
                <a:latin typeface="+mn-lt"/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  <a:latin typeface="+mn-lt"/>
              </a:rPr>
              <a:t>[</a:t>
            </a:r>
            <a:r>
              <a:rPr lang="zh-CN" altLang="en-US" sz="2400" dirty="0" smtClean="0">
                <a:solidFill>
                  <a:srgbClr val="FFC000"/>
                </a:solidFill>
                <a:latin typeface="+mn-lt"/>
              </a:rPr>
              <a:t>，</a:t>
            </a:r>
            <a:r>
              <a:rPr lang="en-US" altLang="zh-CN" sz="2400" dirty="0" smtClean="0">
                <a:solidFill>
                  <a:srgbClr val="FFC000"/>
                </a:solidFill>
                <a:latin typeface="+mn-lt"/>
              </a:rPr>
              <a:t>$handle])</a:t>
            </a:r>
            <a:endParaRPr lang="en-US" altLang="zh-CN" sz="2400" dirty="0">
              <a:solidFill>
                <a:srgbClr val="FFC000"/>
              </a:solidFill>
              <a:latin typeface="+mn-lt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00B050"/>
                </a:solidFill>
                <a:latin typeface="+mn-lt"/>
              </a:rPr>
              <a:t>include_path</a:t>
            </a:r>
            <a:r>
              <a:rPr lang="zh-CN" altLang="en-US" sz="2400" dirty="0">
                <a:latin typeface="+mn-lt"/>
              </a:rPr>
              <a:t>是可选参数，指明文件的优先包含路径。如果在</a:t>
            </a:r>
            <a:r>
              <a:rPr lang="en-US" altLang="zh-CN" sz="2400" dirty="0">
                <a:latin typeface="+mn-lt"/>
              </a:rPr>
              <a:t>php.ini</a:t>
            </a:r>
            <a:r>
              <a:rPr lang="zh-CN" altLang="en-US" sz="2400" dirty="0">
                <a:latin typeface="+mn-lt"/>
              </a:rPr>
              <a:t>中设置了一个</a:t>
            </a:r>
            <a:r>
              <a:rPr lang="en-US" altLang="zh-CN" sz="2400" dirty="0" err="1">
                <a:latin typeface="+mn-lt"/>
              </a:rPr>
              <a:t>include_path</a:t>
            </a:r>
            <a:r>
              <a:rPr lang="zh-CN" altLang="en-US" sz="2400" dirty="0">
                <a:latin typeface="+mn-lt"/>
              </a:rPr>
              <a:t>路径，例如“</a:t>
            </a:r>
            <a:r>
              <a:rPr lang="en-US" altLang="zh-CN" sz="2400" dirty="0">
                <a:latin typeface="+mn-lt"/>
              </a:rPr>
              <a:t>E:\php_site\”</a:t>
            </a:r>
            <a:r>
              <a:rPr lang="zh-CN" altLang="en-US" sz="2400" dirty="0">
                <a:latin typeface="+mn-lt"/>
              </a:rPr>
              <a:t>，如果希望程序首先在这个路径下寻找、打开指定的文件，则将“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include_path</a:t>
            </a:r>
            <a:r>
              <a:rPr lang="en-US" altLang="zh-CN" sz="2400" dirty="0">
                <a:latin typeface="+mn-lt"/>
              </a:rPr>
              <a:t>”</a:t>
            </a:r>
            <a:r>
              <a:rPr lang="zh-CN" altLang="en-US" sz="2400" dirty="0">
                <a:latin typeface="+mn-lt"/>
              </a:rPr>
              <a:t>参数的值设为</a:t>
            </a:r>
            <a:r>
              <a:rPr lang="en-US" altLang="zh-CN" sz="2400" dirty="0">
                <a:latin typeface="+mn-lt"/>
              </a:rPr>
              <a:t>true</a:t>
            </a:r>
            <a:r>
              <a:rPr lang="zh-CN" altLang="en-US" sz="2400" dirty="0">
                <a:latin typeface="+mn-lt"/>
              </a:rPr>
              <a:t>或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。其默认值是</a:t>
            </a:r>
            <a:r>
              <a:rPr lang="en-US" altLang="zh-CN" sz="2400" dirty="0">
                <a:latin typeface="+mn-lt"/>
              </a:rPr>
              <a:t>0</a:t>
            </a:r>
            <a:r>
              <a:rPr lang="zh-CN" altLang="en-US" sz="2400" dirty="0">
                <a:latin typeface="+mn-lt"/>
              </a:rPr>
              <a:t>，程序会优先在根目录下寻找、打开指定的文件。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C000"/>
                </a:solidFill>
                <a:latin typeface="+mn-lt"/>
              </a:rPr>
              <a:t>“</a:t>
            </a:r>
            <a:r>
              <a:rPr lang="en-US" altLang="zh-CN" sz="2400" dirty="0">
                <a:solidFill>
                  <a:srgbClr val="FFC000"/>
                </a:solidFill>
                <a:latin typeface="+mn-lt"/>
              </a:rPr>
              <a:t>$handle”</a:t>
            </a:r>
            <a:r>
              <a:rPr lang="zh-CN" altLang="en-US" sz="2400" dirty="0">
                <a:latin typeface="+mn-lt"/>
              </a:rPr>
              <a:t>参数可选，在打开远程文件时使用，它是一个变量，其中保存着函数打开对象的一些信息。</a:t>
            </a:r>
          </a:p>
        </p:txBody>
      </p:sp>
    </p:spTree>
    <p:extLst>
      <p:ext uri="{BB962C8B-B14F-4D97-AF65-F5344CB8AC3E}">
        <p14:creationId xmlns:p14="http://schemas.microsoft.com/office/powerpoint/2010/main" val="7469299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、文件的打开与关闭</a:t>
            </a:r>
          </a:p>
        </p:txBody>
      </p:sp>
      <p:sp>
        <p:nvSpPr>
          <p:cNvPr id="9" name="圆角矩形 6"/>
          <p:cNvSpPr>
            <a:spLocks noChangeArrowheads="1"/>
          </p:cNvSpPr>
          <p:nvPr/>
        </p:nvSpPr>
        <p:spPr bwMode="auto">
          <a:xfrm>
            <a:off x="255538" y="968482"/>
            <a:ext cx="5051602" cy="5739591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7645" y="1037291"/>
            <a:ext cx="4694997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11-21】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="</a:t>
            </a:r>
            <a:r>
              <a:rPr lang="en-US" altLang="zh-CN" sz="2000" spc="300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E:\\myphp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chdir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fopen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("</a:t>
            </a:r>
            <a:r>
              <a:rPr lang="en-US" altLang="zh-CN" sz="2000" spc="300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11.txt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");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@$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c_file2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fopen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("</a:t>
            </a:r>
            <a:r>
              <a:rPr lang="en-US" altLang="zh-CN" sz="2000" spc="300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12.txt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");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if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{echo "</a:t>
            </a:r>
            <a:r>
              <a:rPr lang="zh-CN" altLang="en-US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打开</a:t>
            </a:r>
            <a:r>
              <a:rPr lang="zh-CN" altLang="en-US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文件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11</a:t>
            </a:r>
            <a:r>
              <a:rPr lang="zh-CN" altLang="en-US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成功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";}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else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{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"</a:t>
            </a:r>
            <a:r>
              <a:rPr lang="zh-CN" altLang="en-US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打开</a:t>
            </a:r>
            <a:r>
              <a:rPr lang="zh-CN" altLang="en-US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文件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11</a:t>
            </a:r>
            <a:r>
              <a:rPr lang="zh-CN" altLang="en-US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失败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";}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if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$c_file2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{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"</a:t>
            </a:r>
            <a:r>
              <a:rPr lang="zh-CN" altLang="en-US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打开</a:t>
            </a:r>
            <a:r>
              <a:rPr lang="zh-CN" altLang="en-US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文件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12</a:t>
            </a:r>
            <a:r>
              <a:rPr lang="zh-CN" altLang="en-US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成功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";}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else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{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"</a:t>
            </a:r>
            <a:r>
              <a:rPr lang="zh-CN" altLang="en-US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打开</a:t>
            </a:r>
            <a:r>
              <a:rPr lang="zh-CN" altLang="en-US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文件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12</a:t>
            </a:r>
            <a:r>
              <a:rPr lang="zh-CN" altLang="en-US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失败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";}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12" idx="1"/>
          </p:cNvCxnSpPr>
          <p:nvPr/>
        </p:nvCxnSpPr>
        <p:spPr bwMode="auto">
          <a:xfrm>
            <a:off x="7741915" y="2094780"/>
            <a:ext cx="777270" cy="45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8519185" y="1851171"/>
            <a:ext cx="1210440" cy="496320"/>
            <a:chOff x="8519185" y="1851171"/>
            <a:chExt cx="1210440" cy="49632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11314" b="7868"/>
            <a:stretch/>
          </p:blipFill>
          <p:spPr>
            <a:xfrm>
              <a:off x="8519185" y="1851171"/>
              <a:ext cx="436988" cy="49632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997822" y="1910114"/>
              <a:ext cx="731803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11.txt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12529" y="1773151"/>
            <a:ext cx="877163" cy="1033613"/>
            <a:chOff x="7012529" y="1773151"/>
            <a:chExt cx="877163" cy="10336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720" y="1773151"/>
              <a:ext cx="586195" cy="64325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012529" y="2437432"/>
              <a:ext cx="877163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err="1" smtClean="0"/>
                <a:t>myphp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368925" y="4830131"/>
            <a:ext cx="215978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打开文件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失败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453897" y="3633008"/>
            <a:ext cx="198984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/>
              <a:t>打开文件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成功</a:t>
            </a:r>
            <a:endParaRPr lang="zh-CN" altLang="en-US" sz="2000" dirty="0"/>
          </a:p>
        </p:txBody>
      </p:sp>
      <p:cxnSp>
        <p:nvCxnSpPr>
          <p:cNvPr id="32" name="直接箭头连接符 31"/>
          <p:cNvCxnSpPr>
            <a:stCxn id="12" idx="2"/>
            <a:endCxn id="34" idx="0"/>
          </p:cNvCxnSpPr>
          <p:nvPr/>
        </p:nvCxnSpPr>
        <p:spPr bwMode="auto">
          <a:xfrm rot="5400000">
            <a:off x="7450490" y="2345818"/>
            <a:ext cx="1285517" cy="1288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34" idx="2"/>
            <a:endCxn id="22" idx="0"/>
          </p:cNvCxnSpPr>
          <p:nvPr/>
        </p:nvCxnSpPr>
        <p:spPr bwMode="auto">
          <a:xfrm>
            <a:off x="7448817" y="4033118"/>
            <a:ext cx="0" cy="7970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310197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、文件的打开与关闭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905490"/>
            <a:ext cx="1135297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已打开的文件，操作完成以后，应当关闭该</a:t>
            </a:r>
            <a:r>
              <a:rPr lang="zh-CN" altLang="en-US" sz="2400" dirty="0" smtClean="0">
                <a:latin typeface="+mn-lt"/>
              </a:rPr>
              <a:t>文件（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断掉程序与文件之间的操作关系</a:t>
            </a:r>
            <a:r>
              <a:rPr lang="zh-CN" altLang="en-US" sz="2400" dirty="0" smtClean="0">
                <a:latin typeface="+mn-lt"/>
              </a:rPr>
              <a:t>），</a:t>
            </a:r>
            <a:r>
              <a:rPr lang="zh-CN" altLang="en-US" sz="2400" dirty="0">
                <a:latin typeface="+mn-lt"/>
              </a:rPr>
              <a:t>以免引起不必要的错误。关闭文件的函数</a:t>
            </a:r>
            <a:r>
              <a:rPr lang="en-US" altLang="zh-CN" sz="2400" dirty="0" err="1">
                <a:latin typeface="+mn-lt"/>
              </a:rPr>
              <a:t>fclose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的语法格式如下：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fclose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$handle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$handle</a:t>
            </a:r>
            <a:r>
              <a:rPr lang="zh-CN" altLang="en-US" sz="2400" dirty="0">
                <a:latin typeface="+mn-lt"/>
              </a:rPr>
              <a:t>必须是一个通过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打开的有效文件号。如果关闭成功，函数返回</a:t>
            </a:r>
            <a:r>
              <a:rPr lang="en-US" altLang="zh-CN" sz="2400" dirty="0">
                <a:latin typeface="+mn-lt"/>
              </a:rPr>
              <a:t>true</a:t>
            </a:r>
            <a:r>
              <a:rPr lang="zh-CN" altLang="en-US" sz="2400" dirty="0">
                <a:latin typeface="+mn-lt"/>
              </a:rPr>
              <a:t>，否则返回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，并产生一个错误信息。</a:t>
            </a:r>
          </a:p>
        </p:txBody>
      </p:sp>
    </p:spTree>
    <p:extLst>
      <p:ext uri="{BB962C8B-B14F-4D97-AF65-F5344CB8AC3E}">
        <p14:creationId xmlns:p14="http://schemas.microsoft.com/office/powerpoint/2010/main" val="206192050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文件的读操作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11.2.2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、文件操作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905490"/>
            <a:ext cx="11352976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+mn-lt"/>
              </a:rPr>
              <a:t>php</a:t>
            </a:r>
            <a:r>
              <a:rPr lang="zh-CN" altLang="en-US" sz="2400" dirty="0" smtClean="0">
                <a:latin typeface="+mn-lt"/>
              </a:rPr>
              <a:t>读取文件内容时，根据</a:t>
            </a:r>
            <a:r>
              <a:rPr lang="zh-CN" altLang="en-US" sz="2400" dirty="0">
                <a:latin typeface="+mn-lt"/>
              </a:rPr>
              <a:t>一次性读取文件内容的长短，可以分为读取一个字符、一行字符串、整个文件或指定长度的内容。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t="27475" r="12020" b="26868"/>
          <a:stretch/>
        </p:blipFill>
        <p:spPr>
          <a:xfrm>
            <a:off x="4197926" y="2237406"/>
            <a:ext cx="7190511" cy="43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6684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1" y="862209"/>
            <a:ext cx="3251943" cy="64633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、按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字符读取文件</a:t>
            </a: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2" y="1668597"/>
            <a:ext cx="1112812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用</a:t>
            </a:r>
            <a:r>
              <a:rPr lang="en-US" altLang="zh-CN" sz="2400" dirty="0" err="1">
                <a:latin typeface="+mn-lt"/>
              </a:rPr>
              <a:t>fgetc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函数，从打开文件中的读取一个字符，其语法格式如下：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fgetc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$handle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$handle</a:t>
            </a:r>
            <a:r>
              <a:rPr lang="zh-CN" altLang="en-US" sz="2400" dirty="0">
                <a:latin typeface="+mn-lt"/>
              </a:rPr>
              <a:t>的值必须是一个用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函数打开的有效文件</a:t>
            </a:r>
            <a:r>
              <a:rPr lang="zh-CN" altLang="en-US" sz="2400" dirty="0" smtClean="0">
                <a:latin typeface="+mn-lt"/>
              </a:rPr>
              <a:t>号</a:t>
            </a:r>
            <a:endParaRPr lang="en-US" altLang="zh-CN" sz="24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+mn-lt"/>
              </a:rPr>
              <a:t>如果</a:t>
            </a:r>
            <a:r>
              <a:rPr lang="zh-CN" altLang="en-US" sz="2400" dirty="0">
                <a:latin typeface="+mn-lt"/>
              </a:rPr>
              <a:t>读取成功，函数返回读取的</a:t>
            </a:r>
            <a:r>
              <a:rPr lang="zh-CN" altLang="en-US" sz="2400" dirty="0" smtClean="0">
                <a:latin typeface="+mn-lt"/>
              </a:rPr>
              <a:t>字符</a:t>
            </a:r>
            <a:endParaRPr lang="en-US" altLang="zh-CN" sz="24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+mn-lt"/>
              </a:rPr>
              <a:t>如果</a:t>
            </a:r>
            <a:r>
              <a:rPr lang="zh-CN" altLang="en-US" sz="2400" dirty="0">
                <a:latin typeface="+mn-lt"/>
              </a:rPr>
              <a:t>是文件的末尾（</a:t>
            </a:r>
            <a:r>
              <a:rPr lang="en-US" altLang="zh-CN" sz="2400" dirty="0">
                <a:latin typeface="+mn-lt"/>
              </a:rPr>
              <a:t>EOF</a:t>
            </a:r>
            <a:r>
              <a:rPr lang="zh-CN" altLang="en-US" sz="2400" dirty="0" smtClean="0">
                <a:latin typeface="+mn-lt"/>
              </a:rPr>
              <a:t>），回</a:t>
            </a:r>
            <a:r>
              <a:rPr lang="en-US" altLang="zh-CN" sz="2400" dirty="0" smtClean="0">
                <a:latin typeface="+mn-lt"/>
              </a:rPr>
              <a:t>false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+mn-lt"/>
              </a:rPr>
              <a:t>如果</a:t>
            </a:r>
            <a:r>
              <a:rPr lang="zh-CN" altLang="en-US" sz="2400" dirty="0">
                <a:latin typeface="+mn-lt"/>
              </a:rPr>
              <a:t>不是一个有效的文件号</a:t>
            </a:r>
            <a:r>
              <a:rPr lang="zh-CN" altLang="en-US" sz="2400" dirty="0" smtClean="0">
                <a:latin typeface="+mn-lt"/>
              </a:rPr>
              <a:t>，返回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，并产生一个错误信息。</a:t>
            </a:r>
          </a:p>
        </p:txBody>
      </p:sp>
    </p:spTree>
    <p:extLst>
      <p:ext uri="{BB962C8B-B14F-4D97-AF65-F5344CB8AC3E}">
        <p14:creationId xmlns:p14="http://schemas.microsoft.com/office/powerpoint/2010/main" val="126681886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1" y="862209"/>
            <a:ext cx="3210379" cy="64633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、按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字符读取文件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24" y="1465259"/>
            <a:ext cx="845128" cy="7769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75152" y="1493526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myphp</a:t>
            </a:r>
            <a:endParaRPr lang="zh-CN" altLang="en-US" dirty="0"/>
          </a:p>
        </p:txBody>
      </p:sp>
      <p:sp>
        <p:nvSpPr>
          <p:cNvPr id="8" name="折角形 7"/>
          <p:cNvSpPr/>
          <p:nvPr/>
        </p:nvSpPr>
        <p:spPr bwMode="auto">
          <a:xfrm>
            <a:off x="10197370" y="2482170"/>
            <a:ext cx="758961" cy="1037444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Hello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/>
              <a:t>php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24528" y="3519614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11.txt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折角形 15"/>
          <p:cNvSpPr/>
          <p:nvPr/>
        </p:nvSpPr>
        <p:spPr bwMode="auto">
          <a:xfrm>
            <a:off x="10197369" y="4038336"/>
            <a:ext cx="758961" cy="1037444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65518" y="50405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12.txt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5" idx="2"/>
            <a:endCxn id="8" idx="1"/>
          </p:cNvCxnSpPr>
          <p:nvPr/>
        </p:nvCxnSpPr>
        <p:spPr bwMode="auto">
          <a:xfrm rot="16200000" flipH="1">
            <a:off x="9121849" y="1925370"/>
            <a:ext cx="758661" cy="139238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肘形连接符 13"/>
          <p:cNvCxnSpPr>
            <a:stCxn id="5" idx="2"/>
            <a:endCxn id="16" idx="1"/>
          </p:cNvCxnSpPr>
          <p:nvPr/>
        </p:nvCxnSpPr>
        <p:spPr bwMode="auto">
          <a:xfrm rot="16200000" flipH="1">
            <a:off x="8343765" y="2703453"/>
            <a:ext cx="2314827" cy="139238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419512" y="1668597"/>
            <a:ext cx="47482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FF00FF"/>
                </a:solidFill>
                <a:latin typeface="+mn-lt"/>
              </a:rPr>
              <a:t>c_dir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"E:\\myphp"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err="1" smtClean="0">
                <a:solidFill>
                  <a:srgbClr val="0000FF"/>
                </a:solidFill>
                <a:latin typeface="+mn-lt"/>
              </a:rPr>
              <a:t>chdir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FF00FF"/>
                </a:solidFill>
                <a:latin typeface="+mn-lt"/>
              </a:rPr>
              <a:t>c_dir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 </a:t>
            </a:r>
            <a:endParaRPr lang="en-US" altLang="zh-CN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c_file1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fopen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"11.txt"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"r"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   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c_file2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fopen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"12.txt"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"r"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);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c_file3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fopen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"13.txt"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"r"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 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c1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fgetc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 smtClean="0">
                <a:solidFill>
                  <a:srgbClr val="FF00FF"/>
                </a:solidFill>
                <a:latin typeface="+mn-lt"/>
              </a:rPr>
              <a:t>c_file1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);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c2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</a:rPr>
              <a:t>fgetc</a:t>
            </a:r>
            <a:r>
              <a:rPr lang="en-US" altLang="zh-CN" sz="2400" dirty="0">
                <a:solidFill>
                  <a:srgbClr val="8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+mn-lt"/>
              </a:rPr>
              <a:t>$</a:t>
            </a:r>
            <a:r>
              <a:rPr lang="en-US" altLang="zh-CN" sz="2400" dirty="0" smtClean="0">
                <a:solidFill>
                  <a:srgbClr val="FF00FF"/>
                </a:solidFill>
                <a:latin typeface="+mn-lt"/>
              </a:rPr>
              <a:t>c_file2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c3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fgetc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+mn-lt"/>
                <a:cs typeface="Times New Roman" panose="02020603050405020304" pitchFamily="18" charset="0"/>
              </a:rPr>
              <a:t>$c_file3</a:t>
            </a:r>
            <a:r>
              <a:rPr lang="en-US" altLang="zh-CN" sz="2400" dirty="0">
                <a:solidFill>
                  <a:srgbClr val="8000FF"/>
                </a:solidFill>
                <a:latin typeface="+mn-lt"/>
                <a:cs typeface="Times New Roman" panose="02020603050405020304" pitchFamily="18" charset="0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71536" y="4557057"/>
            <a:ext cx="40748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H</a:t>
            </a:r>
            <a:endParaRPr lang="zh-CN" altLang="en-US" sz="2400" dirty="0"/>
          </a:p>
        </p:txBody>
      </p:sp>
      <p:cxnSp>
        <p:nvCxnSpPr>
          <p:cNvPr id="22" name="直接箭头连接符 21"/>
          <p:cNvCxnSpPr>
            <a:endCxn id="20" idx="1"/>
          </p:cNvCxnSpPr>
          <p:nvPr/>
        </p:nvCxnSpPr>
        <p:spPr bwMode="auto">
          <a:xfrm>
            <a:off x="3366655" y="4787889"/>
            <a:ext cx="2004881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61277" y="5104522"/>
            <a:ext cx="83548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3338946" y="5335355"/>
            <a:ext cx="1994622" cy="117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371536" y="5731247"/>
            <a:ext cx="261642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err="1" smtClean="0"/>
              <a:t>false,warning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32" idx="1"/>
          </p:cNvCxnSpPr>
          <p:nvPr/>
        </p:nvCxnSpPr>
        <p:spPr bwMode="auto">
          <a:xfrm>
            <a:off x="3366655" y="5962079"/>
            <a:ext cx="2004881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833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目录操作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048000" y="2620963"/>
            <a:ext cx="1394053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折角形 7"/>
          <p:cNvSpPr/>
          <p:nvPr/>
        </p:nvSpPr>
        <p:spPr bwMode="auto">
          <a:xfrm>
            <a:off x="10057040" y="2599608"/>
            <a:ext cx="1366086" cy="1834849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3200" dirty="0" smtClean="0"/>
              <a:t>春风得意</a:t>
            </a:r>
            <a:endParaRPr lang="en-US" altLang="zh-CN" sz="3200" dirty="0" smtClean="0"/>
          </a:p>
        </p:txBody>
      </p:sp>
      <p:sp>
        <p:nvSpPr>
          <p:cNvPr id="34" name="折角形 33"/>
          <p:cNvSpPr/>
          <p:nvPr/>
        </p:nvSpPr>
        <p:spPr bwMode="auto">
          <a:xfrm>
            <a:off x="10057040" y="2599608"/>
            <a:ext cx="1366086" cy="1834849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3200" dirty="0" smtClean="0">
                <a:solidFill>
                  <a:srgbClr val="FF0000"/>
                </a:solidFill>
              </a:rPr>
              <a:t>春</a:t>
            </a:r>
            <a:r>
              <a:rPr lang="zh-CN" altLang="en-US" sz="3200" dirty="0" smtClean="0"/>
              <a:t>风得意</a:t>
            </a:r>
            <a:endParaRPr lang="en-US" altLang="zh-CN" sz="3200" dirty="0" smtClean="0"/>
          </a:p>
        </p:txBody>
      </p:sp>
      <p:sp>
        <p:nvSpPr>
          <p:cNvPr id="35" name="折角形 34"/>
          <p:cNvSpPr/>
          <p:nvPr/>
        </p:nvSpPr>
        <p:spPr bwMode="auto">
          <a:xfrm>
            <a:off x="10057040" y="2599608"/>
            <a:ext cx="1366086" cy="1834849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3200" dirty="0" smtClean="0"/>
              <a:t>春</a:t>
            </a:r>
            <a:r>
              <a:rPr lang="zh-CN" altLang="en-US" sz="3200" dirty="0" smtClean="0">
                <a:solidFill>
                  <a:srgbClr val="FF0000"/>
                </a:solidFill>
              </a:rPr>
              <a:t>风</a:t>
            </a:r>
            <a:r>
              <a:rPr lang="zh-CN" altLang="en-US" sz="3200" dirty="0" smtClean="0"/>
              <a:t>得意</a:t>
            </a:r>
            <a:endParaRPr lang="en-US" altLang="zh-CN" sz="3200" dirty="0" smtClean="0"/>
          </a:p>
        </p:txBody>
      </p:sp>
      <p:sp>
        <p:nvSpPr>
          <p:cNvPr id="41" name="折角形 40"/>
          <p:cNvSpPr/>
          <p:nvPr/>
        </p:nvSpPr>
        <p:spPr bwMode="auto">
          <a:xfrm>
            <a:off x="10057040" y="2599608"/>
            <a:ext cx="1366086" cy="1834849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3200" dirty="0" smtClean="0"/>
              <a:t>春风</a:t>
            </a:r>
            <a:r>
              <a:rPr lang="zh-CN" altLang="en-US" sz="3200" dirty="0" smtClean="0">
                <a:solidFill>
                  <a:srgbClr val="FF0000"/>
                </a:solidFill>
              </a:rPr>
              <a:t>得</a:t>
            </a:r>
            <a:r>
              <a:rPr lang="zh-CN" altLang="en-US" sz="3200" dirty="0" smtClean="0"/>
              <a:t>意</a:t>
            </a:r>
            <a:endParaRPr lang="en-US" altLang="zh-CN" sz="3200" dirty="0" smtClean="0"/>
          </a:p>
        </p:txBody>
      </p:sp>
      <p:sp>
        <p:nvSpPr>
          <p:cNvPr id="42" name="折角形 41"/>
          <p:cNvSpPr/>
          <p:nvPr/>
        </p:nvSpPr>
        <p:spPr bwMode="auto">
          <a:xfrm>
            <a:off x="10057040" y="2599608"/>
            <a:ext cx="1366086" cy="1834849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3200" dirty="0" smtClean="0"/>
              <a:t>春风得</a:t>
            </a:r>
            <a:r>
              <a:rPr lang="zh-CN" altLang="en-US" sz="3200" dirty="0" smtClean="0">
                <a:solidFill>
                  <a:srgbClr val="FF0000"/>
                </a:solidFill>
              </a:rPr>
              <a:t>意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172" y="1248261"/>
            <a:ext cx="845128" cy="7769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03900" y="1276528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myphp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77217" y="4434457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11-24.txt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5" idx="2"/>
            <a:endCxn id="8" idx="0"/>
          </p:cNvCxnSpPr>
          <p:nvPr/>
        </p:nvCxnSpPr>
        <p:spPr bwMode="auto">
          <a:xfrm>
            <a:off x="10733736" y="2025233"/>
            <a:ext cx="6347" cy="57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6"/>
          <p:cNvSpPr>
            <a:spLocks noChangeArrowheads="1"/>
          </p:cNvSpPr>
          <p:nvPr/>
        </p:nvSpPr>
        <p:spPr bwMode="auto">
          <a:xfrm>
            <a:off x="255538" y="968483"/>
            <a:ext cx="5217008" cy="4975118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7646" y="1037291"/>
            <a:ext cx="50549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11-24】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E:\\myphp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chdir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fopen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11-24.txt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");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while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fgetc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))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!=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false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 </a:t>
            </a:r>
            <a:endParaRPr lang="en-US" altLang="zh-CN" sz="2000" spc="3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{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=nl2br(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echo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$c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fclose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菱形 10"/>
          <p:cNvSpPr/>
          <p:nvPr/>
        </p:nvSpPr>
        <p:spPr bwMode="auto">
          <a:xfrm>
            <a:off x="6222915" y="2074678"/>
            <a:ext cx="2092037" cy="748705"/>
          </a:xfrm>
          <a:prstGeom prst="diamon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fgetc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()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25984" y="1103730"/>
            <a:ext cx="107593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c_file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801920" y="1119939"/>
            <a:ext cx="52770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#3</a:t>
            </a:r>
            <a:endParaRPr lang="zh-CN" altLang="en-US" sz="2400" dirty="0"/>
          </a:p>
        </p:txBody>
      </p:sp>
      <p:cxnSp>
        <p:nvCxnSpPr>
          <p:cNvPr id="19" name="直接箭头连接符 18"/>
          <p:cNvCxnSpPr>
            <a:stCxn id="13" idx="2"/>
            <a:endCxn id="11" idx="0"/>
          </p:cNvCxnSpPr>
          <p:nvPr/>
        </p:nvCxnSpPr>
        <p:spPr bwMode="auto">
          <a:xfrm>
            <a:off x="7263952" y="1565395"/>
            <a:ext cx="4982" cy="5092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6573330" y="5482170"/>
            <a:ext cx="107593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c_file</a:t>
            </a:r>
            <a:endParaRPr lang="zh-CN" altLang="en-US" sz="2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9265" y="5496025"/>
            <a:ext cx="68036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</a:t>
            </a:r>
            <a:endParaRPr lang="zh-CN" altLang="en-US" sz="2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008914" y="3631682"/>
            <a:ext cx="51007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$c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533002" y="3647979"/>
            <a:ext cx="49244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春</a:t>
            </a:r>
            <a:endParaRPr lang="zh-CN" altLang="en-US" sz="2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068731" y="3650421"/>
            <a:ext cx="49244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风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533257" y="4161779"/>
            <a:ext cx="49244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得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073591" y="4161774"/>
            <a:ext cx="49244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意</a:t>
            </a:r>
            <a:endParaRPr lang="zh-CN" altLang="en-US" sz="2400" dirty="0"/>
          </a:p>
        </p:txBody>
      </p:sp>
      <p:cxnSp>
        <p:nvCxnSpPr>
          <p:cNvPr id="24" name="直接箭头连接符 23"/>
          <p:cNvCxnSpPr>
            <a:stCxn id="11" idx="2"/>
            <a:endCxn id="46" idx="0"/>
          </p:cNvCxnSpPr>
          <p:nvPr/>
        </p:nvCxnSpPr>
        <p:spPr bwMode="auto">
          <a:xfrm flipH="1">
            <a:off x="7263952" y="2823383"/>
            <a:ext cx="4982" cy="8082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46" idx="1"/>
            <a:endCxn id="11" idx="1"/>
          </p:cNvCxnSpPr>
          <p:nvPr/>
        </p:nvCxnSpPr>
        <p:spPr bwMode="auto">
          <a:xfrm rot="10800000">
            <a:off x="6222916" y="2449031"/>
            <a:ext cx="785999" cy="1413484"/>
          </a:xfrm>
          <a:prstGeom prst="bentConnector3">
            <a:avLst>
              <a:gd name="adj1" fmla="val 12908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肘形连接符 50"/>
          <p:cNvCxnSpPr>
            <a:stCxn id="11" idx="3"/>
            <a:endCxn id="44" idx="0"/>
          </p:cNvCxnSpPr>
          <p:nvPr/>
        </p:nvCxnSpPr>
        <p:spPr bwMode="auto">
          <a:xfrm flipH="1">
            <a:off x="7111298" y="2449031"/>
            <a:ext cx="1203654" cy="3033139"/>
          </a:xfrm>
          <a:prstGeom prst="bentConnector4">
            <a:avLst>
              <a:gd name="adj1" fmla="val -63883"/>
              <a:gd name="adj2" fmla="val 8357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03120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7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250"/>
                            </p:stCondLst>
                            <p:childTnLst>
                              <p:par>
                                <p:cTn id="63" presetID="26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26" presetClass="emph" presetSubtype="0" repeatCount="3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75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750"/>
                            </p:stCondLst>
                            <p:childTnLst>
                              <p:par>
                                <p:cTn id="115" presetID="26" presetClass="emph" presetSubtype="0" repeatCount="3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1" presetID="26" presetClass="emph" presetSubtype="0" repeatCount="3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725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750"/>
                            </p:stCondLst>
                            <p:childTnLst>
                              <p:par>
                                <p:cTn id="164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7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925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4" grpId="0" animBg="1"/>
      <p:bldP spid="34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  <p:bldP spid="10" grpId="0"/>
      <p:bldP spid="10" grpId="1"/>
      <p:bldP spid="27" grpId="0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3" grpId="0" animBg="1"/>
      <p:bldP spid="3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862209"/>
            <a:ext cx="2988706" cy="64633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、按行读取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2" y="1668597"/>
            <a:ext cx="1112812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利用</a:t>
            </a:r>
            <a:r>
              <a:rPr lang="en-US" altLang="zh-CN" sz="2400" dirty="0" err="1">
                <a:latin typeface="+mn-lt"/>
              </a:rPr>
              <a:t>fgets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函数，一次性可以读取指定文件中的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一行内容</a:t>
            </a:r>
            <a:r>
              <a:rPr lang="zh-CN" altLang="en-US" sz="2400" dirty="0">
                <a:latin typeface="+mn-lt"/>
              </a:rPr>
              <a:t>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fgets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($handle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[,length]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其中，</a:t>
            </a:r>
            <a:r>
              <a:rPr lang="en-US" altLang="zh-CN" sz="2400" dirty="0">
                <a:latin typeface="+mn-lt"/>
              </a:rPr>
              <a:t>$handle</a:t>
            </a:r>
            <a:r>
              <a:rPr lang="zh-CN" altLang="en-US" sz="2400" dirty="0">
                <a:latin typeface="+mn-lt"/>
              </a:rPr>
              <a:t>是必填参数，是一个用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函数打开的文件号。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length</a:t>
            </a:r>
            <a:r>
              <a:rPr lang="zh-CN" altLang="en-US" sz="2400" dirty="0">
                <a:latin typeface="+mn-lt"/>
              </a:rPr>
              <a:t>是可选参数，用于指定读取一行内容以后，返回的内容大小</a:t>
            </a:r>
            <a:r>
              <a:rPr lang="en-US" altLang="zh-CN" sz="2400" dirty="0">
                <a:latin typeface="+mn-lt"/>
              </a:rPr>
              <a:t>,</a:t>
            </a:r>
            <a:r>
              <a:rPr lang="zh-CN" altLang="en-US" sz="2400" dirty="0">
                <a:latin typeface="+mn-lt"/>
              </a:rPr>
              <a:t>其默认值是</a:t>
            </a:r>
            <a:r>
              <a:rPr lang="en-US" altLang="zh-CN" sz="2400" dirty="0">
                <a:latin typeface="+mn-lt"/>
              </a:rPr>
              <a:t>1K</a:t>
            </a:r>
            <a:r>
              <a:rPr lang="zh-CN" altLang="en-US" sz="2400" dirty="0">
                <a:latin typeface="+mn-lt"/>
              </a:rPr>
              <a:t>（</a:t>
            </a:r>
            <a:r>
              <a:rPr lang="en-US" altLang="zh-CN" sz="2400" dirty="0">
                <a:latin typeface="+mn-lt"/>
              </a:rPr>
              <a:t>1024</a:t>
            </a:r>
            <a:r>
              <a:rPr lang="zh-CN" altLang="en-US" sz="2400" dirty="0">
                <a:latin typeface="+mn-lt"/>
              </a:rPr>
              <a:t>字节）。如果指定的长度以内，含有换行符或已到文件末尾（</a:t>
            </a:r>
            <a:r>
              <a:rPr lang="en-US" altLang="zh-CN" sz="2400" dirty="0">
                <a:latin typeface="+mn-lt"/>
              </a:rPr>
              <a:t>EOF==true</a:t>
            </a:r>
            <a:r>
              <a:rPr lang="zh-CN" altLang="en-US" sz="2400" dirty="0">
                <a:latin typeface="+mn-lt"/>
              </a:rPr>
              <a:t>），则只返回换行符或</a:t>
            </a:r>
            <a:r>
              <a:rPr lang="en-US" altLang="zh-CN" sz="2400" dirty="0">
                <a:latin typeface="+mn-lt"/>
              </a:rPr>
              <a:t>EOF</a:t>
            </a:r>
            <a:r>
              <a:rPr lang="zh-CN" altLang="en-US" sz="2400" dirty="0">
                <a:latin typeface="+mn-lt"/>
              </a:rPr>
              <a:t>之前的内容，否则，返回“长度</a:t>
            </a:r>
            <a:r>
              <a:rPr lang="en-US" altLang="zh-CN" sz="2400" dirty="0">
                <a:latin typeface="+mn-lt"/>
              </a:rPr>
              <a:t>-1”</a:t>
            </a:r>
            <a:r>
              <a:rPr lang="zh-CN" altLang="en-US" sz="2400" dirty="0">
                <a:latin typeface="+mn-lt"/>
              </a:rPr>
              <a:t>个字节，最后一个字节是文件结束符。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如果文件读取成功，函数返回读取的内容，否则，返回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858829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862209"/>
            <a:ext cx="2988706" cy="64633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、读取整个文件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2" y="1668597"/>
            <a:ext cx="1112812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读取整个文件的函数有：</a:t>
            </a:r>
            <a:r>
              <a:rPr lang="en-US" altLang="zh-CN" sz="2400" dirty="0">
                <a:latin typeface="+mn-lt"/>
              </a:rPr>
              <a:t>file()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readfile()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fpassthru()</a:t>
            </a:r>
            <a:r>
              <a:rPr lang="zh-CN" altLang="en-US" sz="2400" dirty="0">
                <a:latin typeface="+mn-lt"/>
              </a:rPr>
              <a:t>与</a:t>
            </a:r>
            <a:r>
              <a:rPr lang="en-US" altLang="zh-CN" sz="2400" dirty="0" err="1">
                <a:latin typeface="+mn-lt"/>
              </a:rPr>
              <a:t>file_get_contents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D60093"/>
                </a:solidFill>
              </a:rPr>
              <a:t>file()</a:t>
            </a:r>
            <a:r>
              <a:rPr lang="zh-CN" altLang="zh-CN" sz="2400" dirty="0">
                <a:solidFill>
                  <a:srgbClr val="D60093"/>
                </a:solidFill>
              </a:rPr>
              <a:t>函数的功能是将一个文件读取到一个数组中，每一行的内容（包括换行符），作为数组的一个元素值</a:t>
            </a:r>
            <a:r>
              <a:rPr lang="zh-CN" altLang="zh-CN" sz="2400" dirty="0" smtClean="0">
                <a:solidFill>
                  <a:srgbClr val="D60093"/>
                </a:solidFill>
              </a:rPr>
              <a:t>。</a:t>
            </a:r>
            <a:endParaRPr lang="en-US" altLang="zh-CN" sz="2400" dirty="0" smtClean="0">
              <a:solidFill>
                <a:srgbClr val="D60093"/>
              </a:solidFill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D60093"/>
                </a:solidFill>
              </a:rPr>
              <a:t>readfile()</a:t>
            </a:r>
            <a:r>
              <a:rPr lang="zh-CN" altLang="zh-CN" sz="2400" dirty="0">
                <a:solidFill>
                  <a:srgbClr val="D60093"/>
                </a:solidFill>
              </a:rPr>
              <a:t>函数与</a:t>
            </a:r>
            <a:r>
              <a:rPr lang="en-US" altLang="zh-CN" sz="2400" dirty="0">
                <a:solidFill>
                  <a:srgbClr val="D60093"/>
                </a:solidFill>
              </a:rPr>
              <a:t>file()</a:t>
            </a:r>
            <a:r>
              <a:rPr lang="zh-CN" altLang="zh-CN" sz="2400" dirty="0">
                <a:solidFill>
                  <a:srgbClr val="D60093"/>
                </a:solidFill>
              </a:rPr>
              <a:t>函数不同的是，它直接将整个文件读取并输出，同时还会返回已读取的字节数</a:t>
            </a:r>
            <a:r>
              <a:rPr lang="zh-CN" altLang="zh-CN" sz="2400" dirty="0" smtClean="0">
                <a:solidFill>
                  <a:srgbClr val="D60093"/>
                </a:solidFill>
              </a:rPr>
              <a:t>。</a:t>
            </a:r>
            <a:endParaRPr lang="en-US" altLang="zh-CN" sz="2400" dirty="0" smtClean="0">
              <a:solidFill>
                <a:srgbClr val="D60093"/>
              </a:solidFill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D60093"/>
                </a:solidFill>
              </a:rPr>
              <a:t>fpassthru()</a:t>
            </a:r>
            <a:r>
              <a:rPr lang="zh-CN" altLang="zh-CN" sz="2400" dirty="0">
                <a:solidFill>
                  <a:srgbClr val="D60093"/>
                </a:solidFill>
              </a:rPr>
              <a:t>函数的功能是从文件指针的当前位置开始读取文件的内容直接输出，并返回已读取的字符数。</a:t>
            </a:r>
            <a:endParaRPr lang="zh-CN" altLang="en-US" sz="2400" dirty="0">
              <a:solidFill>
                <a:srgbClr val="D6009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34772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862209"/>
            <a:ext cx="2489943" cy="646331"/>
          </a:xfrm>
          <a:prstGeom prst="rect">
            <a:avLst/>
          </a:prstGeom>
          <a:gradFill flip="none" rotWithShape="1">
            <a:gsLst>
              <a:gs pos="0">
                <a:srgbClr val="D60093">
                  <a:shade val="30000"/>
                  <a:satMod val="115000"/>
                </a:srgbClr>
              </a:gs>
              <a:gs pos="50000">
                <a:srgbClr val="D60093">
                  <a:shade val="67500"/>
                  <a:satMod val="115000"/>
                </a:srgbClr>
              </a:gs>
              <a:gs pos="100000">
                <a:srgbClr val="D60093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3-1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file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函数</a:t>
            </a:r>
            <a:endParaRPr lang="zh-CN" altLang="en-US" sz="24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2" y="1668597"/>
            <a:ext cx="11128126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file()</a:t>
            </a:r>
            <a:r>
              <a:rPr lang="zh-CN" altLang="en-US" sz="2400" dirty="0">
                <a:latin typeface="+mn-lt"/>
              </a:rPr>
              <a:t>函数</a:t>
            </a:r>
            <a:r>
              <a:rPr lang="zh-CN" altLang="en-US" sz="2400" dirty="0" smtClean="0">
                <a:latin typeface="+mn-lt"/>
              </a:rPr>
              <a:t>的语法</a:t>
            </a:r>
            <a:r>
              <a:rPr lang="zh-CN" altLang="en-US" sz="2400" dirty="0">
                <a:latin typeface="+mn-lt"/>
              </a:rPr>
              <a:t>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file(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</a:rPr>
              <a:t>file_path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[</a:t>
            </a:r>
            <a:r>
              <a:rPr lang="zh-CN" altLang="en-US" sz="2400" dirty="0">
                <a:solidFill>
                  <a:srgbClr val="00B050"/>
                </a:solidFill>
                <a:latin typeface="+mn-lt"/>
              </a:rPr>
              <a:t>，</a:t>
            </a:r>
            <a:r>
              <a:rPr lang="en-US" altLang="zh-CN" sz="2400" dirty="0" err="1">
                <a:solidFill>
                  <a:srgbClr val="00B050"/>
                </a:solidFill>
                <a:latin typeface="+mn-lt"/>
              </a:rPr>
              <a:t>include_path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]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[</a:t>
            </a:r>
            <a:r>
              <a:rPr lang="zh-CN" altLang="en-US" sz="2400" dirty="0">
                <a:solidFill>
                  <a:srgbClr val="7030A0"/>
                </a:solidFill>
                <a:latin typeface="+mn-lt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handle]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其中，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file_path</a:t>
            </a:r>
            <a:r>
              <a:rPr lang="zh-CN" altLang="en-US" sz="2400" dirty="0">
                <a:latin typeface="+mn-lt"/>
              </a:rPr>
              <a:t>是必填参数，指定要打开文件的路径，它可以是本地文件路径，也可以是一个远程</a:t>
            </a:r>
            <a:r>
              <a:rPr lang="en-US" altLang="zh-CN" sz="2400" dirty="0">
                <a:latin typeface="+mn-lt"/>
              </a:rPr>
              <a:t>URL</a:t>
            </a:r>
            <a:r>
              <a:rPr lang="zh-CN" altLang="en-US" sz="2400" dirty="0">
                <a:latin typeface="+mn-lt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+mn-lt"/>
              </a:rPr>
              <a:t>Include_path</a:t>
            </a:r>
            <a:r>
              <a:rPr lang="zh-CN" altLang="en-US" sz="2400" dirty="0">
                <a:latin typeface="+mn-lt"/>
              </a:rPr>
              <a:t>是可选参数，指明是否优先在</a:t>
            </a:r>
            <a:r>
              <a:rPr lang="en-US" altLang="zh-CN" sz="2400" dirty="0" err="1">
                <a:latin typeface="+mn-lt"/>
              </a:rPr>
              <a:t>user_include_path</a:t>
            </a:r>
            <a:r>
              <a:rPr lang="zh-CN" altLang="en-US" sz="2400" dirty="0">
                <a:latin typeface="+mn-lt"/>
              </a:rPr>
              <a:t>目录下搜索要打开的文件，默认值是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，在根目录下搜索。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handle</a:t>
            </a:r>
            <a:r>
              <a:rPr lang="zh-CN" altLang="en-US" sz="2400" dirty="0">
                <a:latin typeface="+mn-lt"/>
              </a:rPr>
              <a:t>是一个变量，可选参数，其含义参阅</a:t>
            </a:r>
            <a:r>
              <a:rPr lang="en-US" altLang="zh-CN" sz="2400" dirty="0">
                <a:latin typeface="+mn-lt"/>
              </a:rPr>
              <a:t>《11.2.1-fopen()</a:t>
            </a:r>
            <a:r>
              <a:rPr lang="zh-CN" altLang="en-US" sz="2400" dirty="0">
                <a:latin typeface="+mn-lt"/>
              </a:rPr>
              <a:t>函数</a:t>
            </a:r>
            <a:r>
              <a:rPr lang="en-US" altLang="zh-CN" sz="2400" dirty="0">
                <a:latin typeface="+mn-lt"/>
              </a:rPr>
              <a:t>》</a:t>
            </a:r>
            <a:r>
              <a:rPr lang="zh-CN" altLang="en-US" sz="2400" dirty="0">
                <a:latin typeface="+mn-lt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如果文件读取成功，函数返回的是一个含有全部文件内容的数组，否则，返回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</a:t>
            </a:r>
          </a:p>
        </p:txBody>
      </p:sp>
      <p:sp>
        <p:nvSpPr>
          <p:cNvPr id="4" name="直角三角形 3"/>
          <p:cNvSpPr/>
          <p:nvPr/>
        </p:nvSpPr>
        <p:spPr bwMode="auto">
          <a:xfrm flipH="1">
            <a:off x="2577767" y="1160731"/>
            <a:ext cx="323166" cy="32316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1187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折角形 7"/>
          <p:cNvSpPr/>
          <p:nvPr/>
        </p:nvSpPr>
        <p:spPr bwMode="auto">
          <a:xfrm>
            <a:off x="10057040" y="2599608"/>
            <a:ext cx="1366086" cy="1260079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春风得意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百花齐放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百家争鸣</a:t>
            </a:r>
            <a:endParaRPr lang="en-US" altLang="zh-CN" sz="2000" dirty="0" smtClean="0"/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172" y="1248261"/>
            <a:ext cx="845128" cy="7769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03900" y="1276528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myphp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1072" y="3922689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11-24.txt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5" idx="2"/>
            <a:endCxn id="8" idx="0"/>
          </p:cNvCxnSpPr>
          <p:nvPr/>
        </p:nvCxnSpPr>
        <p:spPr bwMode="auto">
          <a:xfrm>
            <a:off x="10733736" y="2025233"/>
            <a:ext cx="6347" cy="57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6"/>
          <p:cNvSpPr>
            <a:spLocks noChangeArrowheads="1"/>
          </p:cNvSpPr>
          <p:nvPr/>
        </p:nvSpPr>
        <p:spPr bwMode="auto">
          <a:xfrm>
            <a:off x="281261" y="1446356"/>
            <a:ext cx="5217008" cy="3193291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3369" y="1515165"/>
            <a:ext cx="505490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11-26】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E:\\myphp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chdir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11-24.txt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……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fclose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20833" y="4408814"/>
            <a:ext cx="107593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c_file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996769" y="4425023"/>
            <a:ext cx="14157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春风得意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20833" y="2013013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file()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449969" y="4422668"/>
            <a:ext cx="14157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百花齐放</a:t>
            </a:r>
            <a:endParaRPr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901945" y="4422668"/>
            <a:ext cx="14157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百家争鸣</a:t>
            </a:r>
            <a:endParaRPr lang="zh-CN" altLang="en-US" sz="2400" dirty="0"/>
          </a:p>
        </p:txBody>
      </p:sp>
      <p:cxnSp>
        <p:nvCxnSpPr>
          <p:cNvPr id="16" name="肘形连接符 15"/>
          <p:cNvCxnSpPr>
            <a:stCxn id="3" idx="2"/>
            <a:endCxn id="13" idx="0"/>
          </p:cNvCxnSpPr>
          <p:nvPr/>
        </p:nvCxnSpPr>
        <p:spPr bwMode="auto">
          <a:xfrm rot="5400000">
            <a:off x="5707658" y="3225821"/>
            <a:ext cx="1934136" cy="4318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447789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862209"/>
            <a:ext cx="3030270" cy="646331"/>
          </a:xfrm>
          <a:prstGeom prst="rect">
            <a:avLst/>
          </a:prstGeom>
          <a:gradFill flip="none" rotWithShape="1">
            <a:gsLst>
              <a:gs pos="0">
                <a:srgbClr val="D60093">
                  <a:shade val="30000"/>
                  <a:satMod val="115000"/>
                </a:srgbClr>
              </a:gs>
              <a:gs pos="50000">
                <a:srgbClr val="D60093">
                  <a:shade val="67500"/>
                  <a:satMod val="115000"/>
                </a:srgbClr>
              </a:gs>
              <a:gs pos="100000">
                <a:srgbClr val="D60093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3-2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readfile()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函数</a:t>
            </a:r>
            <a:endParaRPr lang="zh-CN" altLang="en-US" sz="24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2" y="1668597"/>
            <a:ext cx="1112812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readfile()</a:t>
            </a:r>
            <a:r>
              <a:rPr lang="zh-CN" altLang="en-US" sz="2400" dirty="0">
                <a:latin typeface="+mn-lt"/>
              </a:rPr>
              <a:t>函数与</a:t>
            </a:r>
            <a:r>
              <a:rPr lang="en-US" altLang="zh-CN" sz="2400" dirty="0">
                <a:latin typeface="+mn-lt"/>
              </a:rPr>
              <a:t>file()</a:t>
            </a:r>
            <a:r>
              <a:rPr lang="zh-CN" altLang="en-US" sz="2400" dirty="0">
                <a:latin typeface="+mn-lt"/>
              </a:rPr>
              <a:t>函数不同的是，它直接将整个文件读取并输出，同时还会返回已读取的字节数。其语法格式如下：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readfile(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</a:rPr>
              <a:t>file_path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[</a:t>
            </a:r>
            <a:r>
              <a:rPr lang="zh-CN" altLang="en-US" sz="2400" dirty="0">
                <a:solidFill>
                  <a:srgbClr val="0070C0"/>
                </a:solidFill>
                <a:latin typeface="+mn-lt"/>
              </a:rPr>
              <a:t>，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</a:rPr>
              <a:t>include_path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]</a:t>
            </a: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[</a:t>
            </a:r>
            <a:r>
              <a:rPr lang="zh-CN" altLang="en-US" sz="2400" dirty="0">
                <a:solidFill>
                  <a:srgbClr val="D60093"/>
                </a:solidFill>
                <a:latin typeface="+mn-lt"/>
              </a:rPr>
              <a:t>，</a:t>
            </a: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handle]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各参数的含义用法与</a:t>
            </a:r>
            <a:r>
              <a:rPr lang="en-US" altLang="zh-CN" sz="2400" dirty="0">
                <a:latin typeface="+mn-lt"/>
              </a:rPr>
              <a:t>file()</a:t>
            </a:r>
            <a:r>
              <a:rPr lang="zh-CN" altLang="en-US" sz="2400" dirty="0">
                <a:latin typeface="+mn-lt"/>
              </a:rPr>
              <a:t>函数相同。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需要注意的是，因为</a:t>
            </a:r>
            <a:r>
              <a:rPr lang="en-US" altLang="zh-CN" sz="2400" dirty="0">
                <a:latin typeface="+mn-lt"/>
              </a:rPr>
              <a:t>readfile()</a:t>
            </a:r>
            <a:r>
              <a:rPr lang="zh-CN" altLang="en-US" sz="2400" dirty="0">
                <a:latin typeface="+mn-lt"/>
              </a:rPr>
              <a:t>函数直接将文件读取到输出缓冲中，因此，</a:t>
            </a:r>
            <a:r>
              <a:rPr lang="en-US" altLang="zh-CN" sz="2400" dirty="0">
                <a:latin typeface="+mn-lt"/>
              </a:rPr>
              <a:t>readfile()</a:t>
            </a:r>
            <a:r>
              <a:rPr lang="zh-CN" altLang="en-US" sz="2400" dirty="0">
                <a:latin typeface="+mn-lt"/>
              </a:rPr>
              <a:t>函数本身就已经包含了输出功能，除非需要输出函数返回的字节数，否则，不需再使用输出语句。</a:t>
            </a:r>
          </a:p>
        </p:txBody>
      </p:sp>
      <p:sp>
        <p:nvSpPr>
          <p:cNvPr id="4" name="直角三角形 3"/>
          <p:cNvSpPr/>
          <p:nvPr/>
        </p:nvSpPr>
        <p:spPr bwMode="auto">
          <a:xfrm flipH="1">
            <a:off x="3126620" y="1160699"/>
            <a:ext cx="323166" cy="32316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10610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折角形 7"/>
          <p:cNvSpPr/>
          <p:nvPr/>
        </p:nvSpPr>
        <p:spPr bwMode="auto">
          <a:xfrm>
            <a:off x="10073081" y="3223063"/>
            <a:ext cx="1366086" cy="1260079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春风得意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百花齐放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百家争鸣</a:t>
            </a:r>
            <a:endParaRPr lang="en-US" altLang="zh-CN" sz="2000" dirty="0" smtClean="0"/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13" y="1871716"/>
            <a:ext cx="845128" cy="7769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19941" y="1899983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myphp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107113" y="4546144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11-24.txt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5" idx="2"/>
            <a:endCxn id="8" idx="0"/>
          </p:cNvCxnSpPr>
          <p:nvPr/>
        </p:nvCxnSpPr>
        <p:spPr bwMode="auto">
          <a:xfrm>
            <a:off x="10749777" y="2648688"/>
            <a:ext cx="6347" cy="57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6"/>
          <p:cNvSpPr>
            <a:spLocks noChangeArrowheads="1"/>
          </p:cNvSpPr>
          <p:nvPr/>
        </p:nvSpPr>
        <p:spPr bwMode="auto">
          <a:xfrm>
            <a:off x="281261" y="1446356"/>
            <a:ext cx="5217008" cy="3193291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3369" y="1515165"/>
            <a:ext cx="505490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11-27】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E:\\myphp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chdir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11-24.txt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……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fclose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c_file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22500" y="5738699"/>
            <a:ext cx="107593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c_file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8398436" y="5754908"/>
            <a:ext cx="52770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42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352682" y="1992237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readfile()</a:t>
            </a:r>
            <a:endParaRPr lang="zh-CN" altLang="en-US" sz="2400" dirty="0"/>
          </a:p>
        </p:txBody>
      </p:sp>
      <p:cxnSp>
        <p:nvCxnSpPr>
          <p:cNvPr id="16" name="肘形连接符 15"/>
          <p:cNvCxnSpPr>
            <a:stCxn id="3" idx="2"/>
            <a:endCxn id="20" idx="0"/>
          </p:cNvCxnSpPr>
          <p:nvPr/>
        </p:nvCxnSpPr>
        <p:spPr bwMode="auto">
          <a:xfrm rot="16200000" flipH="1">
            <a:off x="6527100" y="3249301"/>
            <a:ext cx="2128769" cy="5379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5921476" y="4582671"/>
            <a:ext cx="387798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春风得意百花齐放百家争鸣</a:t>
            </a:r>
            <a:endParaRPr lang="zh-CN" altLang="en-US" sz="2400" dirty="0"/>
          </a:p>
        </p:txBody>
      </p:sp>
      <p:cxnSp>
        <p:nvCxnSpPr>
          <p:cNvPr id="12" name="直接箭头连接符 11"/>
          <p:cNvCxnSpPr>
            <a:stCxn id="20" idx="2"/>
            <a:endCxn id="13" idx="0"/>
          </p:cNvCxnSpPr>
          <p:nvPr/>
        </p:nvCxnSpPr>
        <p:spPr bwMode="auto">
          <a:xfrm flipH="1">
            <a:off x="7860468" y="5044336"/>
            <a:ext cx="1" cy="69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343538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2" y="862209"/>
            <a:ext cx="3238088" cy="646331"/>
          </a:xfrm>
          <a:prstGeom prst="rect">
            <a:avLst/>
          </a:prstGeom>
          <a:gradFill flip="none" rotWithShape="1">
            <a:gsLst>
              <a:gs pos="0">
                <a:srgbClr val="D60093">
                  <a:shade val="30000"/>
                  <a:satMod val="115000"/>
                </a:srgbClr>
              </a:gs>
              <a:gs pos="50000">
                <a:srgbClr val="D60093">
                  <a:shade val="67500"/>
                  <a:satMod val="115000"/>
                </a:srgbClr>
              </a:gs>
              <a:gs pos="100000">
                <a:srgbClr val="D60093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3-3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fpassthru()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2" y="1668597"/>
            <a:ext cx="1112812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fpassthru()</a:t>
            </a:r>
            <a:r>
              <a:rPr lang="zh-CN" altLang="en-US" sz="2400" dirty="0">
                <a:latin typeface="+mn-lt"/>
              </a:rPr>
              <a:t>函数的功能是从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文件指针的当前位置开始读取文件的内容直接输出</a:t>
            </a:r>
            <a:r>
              <a:rPr lang="zh-CN" altLang="en-US" sz="2400" dirty="0">
                <a:latin typeface="+mn-lt"/>
              </a:rPr>
              <a:t>，并返回已读取的字符数。其格法格式如下：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fpassthru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$handle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fpassthru()</a:t>
            </a:r>
            <a:r>
              <a:rPr lang="zh-CN" altLang="en-US" sz="2400" dirty="0">
                <a:latin typeface="+mn-lt"/>
              </a:rPr>
              <a:t>函数要读取的</a:t>
            </a:r>
            <a:r>
              <a:rPr lang="en-US" altLang="zh-CN" sz="2400" dirty="0">
                <a:latin typeface="+mn-lt"/>
              </a:rPr>
              <a:t>$handle(</a:t>
            </a:r>
            <a:r>
              <a:rPr lang="zh-CN" altLang="en-US" sz="2400" dirty="0">
                <a:latin typeface="+mn-lt"/>
              </a:rPr>
              <a:t>文件指针</a:t>
            </a:r>
            <a:r>
              <a:rPr lang="en-US" altLang="zh-CN" sz="2400" dirty="0">
                <a:latin typeface="+mn-lt"/>
              </a:rPr>
              <a:t>)</a:t>
            </a:r>
            <a:r>
              <a:rPr lang="zh-CN" altLang="en-US" sz="2400" dirty="0">
                <a:latin typeface="+mn-lt"/>
              </a:rPr>
              <a:t>，必须是一个用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函数打开的文件指针。如果函数读取内容成功，则将读取的内容输出，并返回已读取的字符数，否则返回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</a:t>
            </a:r>
          </a:p>
        </p:txBody>
      </p:sp>
      <p:sp>
        <p:nvSpPr>
          <p:cNvPr id="4" name="直角三角形 3"/>
          <p:cNvSpPr/>
          <p:nvPr/>
        </p:nvSpPr>
        <p:spPr bwMode="auto">
          <a:xfrm flipH="1">
            <a:off x="3320590" y="1160699"/>
            <a:ext cx="323166" cy="32316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34371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折角形 7"/>
          <p:cNvSpPr/>
          <p:nvPr/>
        </p:nvSpPr>
        <p:spPr bwMode="auto">
          <a:xfrm>
            <a:off x="9859857" y="3242688"/>
            <a:ext cx="1818843" cy="1966160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静夜思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床前明月光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疑是地上霜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举头望明月</a:t>
            </a:r>
            <a:endParaRPr lang="en-US" altLang="zh-CN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/>
              <a:t>低头思故乡</a:t>
            </a:r>
            <a:endParaRPr lang="en-US" altLang="zh-CN" sz="2000" dirty="0" smtClean="0"/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13" y="1871716"/>
            <a:ext cx="845128" cy="7769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19941" y="1899983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myphp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242735" y="5252224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11-28.txt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5" idx="2"/>
            <a:endCxn id="8" idx="0"/>
          </p:cNvCxnSpPr>
          <p:nvPr/>
        </p:nvCxnSpPr>
        <p:spPr bwMode="auto">
          <a:xfrm>
            <a:off x="10749777" y="2648688"/>
            <a:ext cx="19502" cy="59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6"/>
          <p:cNvSpPr>
            <a:spLocks noChangeArrowheads="1"/>
          </p:cNvSpPr>
          <p:nvPr/>
        </p:nvSpPr>
        <p:spPr bwMode="auto">
          <a:xfrm>
            <a:off x="281261" y="1446356"/>
            <a:ext cx="5217008" cy="3946794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3369" y="1515165"/>
            <a:ext cx="50549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11-28】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f_path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E:\\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myphp\11-28.txt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f_num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fopen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($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f_path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,"</a:t>
            </a:r>
            <a:r>
              <a:rPr lang="en-US" altLang="zh-CN" sz="2000" spc="300" dirty="0" err="1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");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$t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fgets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f_num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fpassthru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f_num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fclose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f_num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6469" y="1428131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fopen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850692" y="5860821"/>
            <a:ext cx="326243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床前明月光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思故乡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881120" y="2275345"/>
            <a:ext cx="121219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f_num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122352" y="2290822"/>
            <a:ext cx="52770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#3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261335" y="4020660"/>
            <a:ext cx="44114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$t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733461" y="4033964"/>
            <a:ext cx="127778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静夜思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512090" y="3126376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fgets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512090" y="4931485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fpassthru()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3" idx="2"/>
            <a:endCxn id="22" idx="0"/>
          </p:cNvCxnSpPr>
          <p:nvPr/>
        </p:nvCxnSpPr>
        <p:spPr bwMode="auto">
          <a:xfrm flipH="1">
            <a:off x="7487216" y="1889796"/>
            <a:ext cx="9071" cy="385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22" idx="2"/>
            <a:endCxn id="28" idx="0"/>
          </p:cNvCxnSpPr>
          <p:nvPr/>
        </p:nvCxnSpPr>
        <p:spPr bwMode="auto">
          <a:xfrm flipH="1">
            <a:off x="7481908" y="2737010"/>
            <a:ext cx="5308" cy="389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28" idx="2"/>
            <a:endCxn id="24" idx="0"/>
          </p:cNvCxnSpPr>
          <p:nvPr/>
        </p:nvCxnSpPr>
        <p:spPr bwMode="auto">
          <a:xfrm>
            <a:off x="7481908" y="3588041"/>
            <a:ext cx="0" cy="432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stCxn id="24" idx="2"/>
            <a:endCxn id="29" idx="0"/>
          </p:cNvCxnSpPr>
          <p:nvPr/>
        </p:nvCxnSpPr>
        <p:spPr bwMode="auto">
          <a:xfrm>
            <a:off x="7481908" y="4482325"/>
            <a:ext cx="0" cy="449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9" idx="2"/>
            <a:endCxn id="20" idx="0"/>
          </p:cNvCxnSpPr>
          <p:nvPr/>
        </p:nvCxnSpPr>
        <p:spPr bwMode="auto">
          <a:xfrm>
            <a:off x="7481908" y="5393150"/>
            <a:ext cx="0" cy="467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17244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1" y="862209"/>
            <a:ext cx="4388016" cy="646331"/>
          </a:xfrm>
          <a:prstGeom prst="rect">
            <a:avLst/>
          </a:prstGeom>
          <a:gradFill flip="none" rotWithShape="1">
            <a:gsLst>
              <a:gs pos="0">
                <a:srgbClr val="D60093">
                  <a:shade val="30000"/>
                  <a:satMod val="115000"/>
                </a:srgbClr>
              </a:gs>
              <a:gs pos="50000">
                <a:srgbClr val="D60093">
                  <a:shade val="67500"/>
                  <a:satMod val="115000"/>
                </a:srgbClr>
              </a:gs>
              <a:gs pos="100000">
                <a:srgbClr val="D60093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3-4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file_get_contents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2" y="1668597"/>
            <a:ext cx="1112812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+mn-lt"/>
              </a:rPr>
              <a:t>file_get_contents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函数的功能是将文件中指定部分的内容读取到一个字符串中。其语法格式如下：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file_get_contents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$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lt"/>
              </a:rPr>
              <a:t>file_path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+mn-lt"/>
              </a:rPr>
              <a:t>[,</a:t>
            </a:r>
            <a:r>
              <a:rPr lang="en-US" altLang="zh-CN" sz="2400" dirty="0" err="1">
                <a:solidFill>
                  <a:srgbClr val="00B050"/>
                </a:solidFill>
                <a:latin typeface="+mn-lt"/>
              </a:rPr>
              <a:t>include_path</a:t>
            </a:r>
            <a:r>
              <a:rPr lang="en-US" altLang="zh-CN" sz="2400" dirty="0" smtClean="0">
                <a:solidFill>
                  <a:srgbClr val="D60093"/>
                </a:solidFill>
                <a:latin typeface="+mn-lt"/>
              </a:rPr>
              <a:t>] [ </a:t>
            </a: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,handle] 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[,</a:t>
            </a:r>
            <a:r>
              <a:rPr lang="en-US" altLang="zh-CN" sz="2400" dirty="0" err="1">
                <a:solidFill>
                  <a:srgbClr val="00B0F0"/>
                </a:solidFill>
                <a:latin typeface="+mn-lt"/>
              </a:rPr>
              <a:t>s_point</a:t>
            </a:r>
            <a:r>
              <a:rPr lang="en-US" altLang="zh-CN" sz="2400" dirty="0" smtClean="0">
                <a:solidFill>
                  <a:srgbClr val="00B0F0"/>
                </a:solidFill>
                <a:latin typeface="+mn-lt"/>
              </a:rPr>
              <a:t>]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[,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lt"/>
              </a:rPr>
              <a:t>read_length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]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其中：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file_path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 err="1">
                <a:latin typeface="+mn-lt"/>
              </a:rPr>
              <a:t>include_path</a:t>
            </a:r>
            <a:r>
              <a:rPr lang="zh-CN" altLang="en-US" sz="2400" dirty="0">
                <a:latin typeface="+mn-lt"/>
              </a:rPr>
              <a:t>与</a:t>
            </a:r>
            <a:r>
              <a:rPr lang="en-US" altLang="zh-CN" sz="2400" dirty="0">
                <a:latin typeface="+mn-lt"/>
              </a:rPr>
              <a:t>handle</a:t>
            </a:r>
            <a:r>
              <a:rPr lang="zh-CN" altLang="en-US" sz="2400" dirty="0">
                <a:latin typeface="+mn-lt"/>
              </a:rPr>
              <a:t>的含义、用法与</a:t>
            </a:r>
            <a:r>
              <a:rPr lang="en-US" altLang="zh-CN" sz="2400" dirty="0">
                <a:latin typeface="+mn-lt"/>
              </a:rPr>
              <a:t>file()</a:t>
            </a:r>
            <a:r>
              <a:rPr lang="zh-CN" altLang="en-US" sz="2400" dirty="0">
                <a:latin typeface="+mn-lt"/>
              </a:rPr>
              <a:t>函数相同；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B0F0"/>
                </a:solidFill>
                <a:latin typeface="+mn-lt"/>
              </a:rPr>
              <a:t>S_point</a:t>
            </a:r>
            <a:r>
              <a:rPr lang="zh-CN" altLang="en-US" sz="2400" dirty="0">
                <a:latin typeface="+mn-lt"/>
              </a:rPr>
              <a:t>是可选参数，用于指定开始读取的位置，默认从头开始；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2060"/>
                </a:solidFill>
                <a:latin typeface="+mn-lt"/>
              </a:rPr>
              <a:t>Read_lenght</a:t>
            </a:r>
            <a:r>
              <a:rPr lang="zh-CN" altLang="en-US" sz="2400" dirty="0">
                <a:latin typeface="+mn-lt"/>
              </a:rPr>
              <a:t>是可选参数，指定读取的长度，单位为字节，默认读到文件结束。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如果读取文件成功，函数返回一个包含了所读取内容的字符串，否则，返回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</a:t>
            </a:r>
          </a:p>
        </p:txBody>
      </p:sp>
      <p:sp>
        <p:nvSpPr>
          <p:cNvPr id="4" name="直角三角形 3"/>
          <p:cNvSpPr/>
          <p:nvPr/>
        </p:nvSpPr>
        <p:spPr bwMode="auto">
          <a:xfrm flipH="1">
            <a:off x="4484361" y="1160667"/>
            <a:ext cx="323166" cy="32316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17269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打开文件</a:t>
            </a:r>
            <a:r>
              <a:rPr lang="zh-CN" altLang="en-US" sz="4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夹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11.1.1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、目录操作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9511" y="862209"/>
            <a:ext cx="3224233" cy="64633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、读取文件任意长度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2" y="1668597"/>
            <a:ext cx="1112812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fread()</a:t>
            </a:r>
            <a:r>
              <a:rPr lang="zh-CN" altLang="en-US" sz="2400" dirty="0">
                <a:latin typeface="+mn-lt"/>
              </a:rPr>
              <a:t>函数可以从文件中读取指定长度的内容（以字节为单位）</a:t>
            </a:r>
            <a:r>
              <a:rPr lang="zh-CN" altLang="en-US" sz="2400" dirty="0" smtClean="0">
                <a:latin typeface="+mn-lt"/>
              </a:rPr>
              <a:t>。语法</a:t>
            </a:r>
            <a:r>
              <a:rPr lang="zh-CN" altLang="en-US" sz="2400" dirty="0">
                <a:latin typeface="+mn-lt"/>
              </a:rPr>
              <a:t>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fread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</a:rPr>
              <a:t>file_handle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</a:rPr>
              <a:t>read_length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其中，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file_handle</a:t>
            </a:r>
            <a:r>
              <a:rPr lang="zh-CN" altLang="en-US" sz="2400" dirty="0">
                <a:latin typeface="+mn-lt"/>
              </a:rPr>
              <a:t>必须是一个用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函数打开的文件号，</a:t>
            </a:r>
            <a:r>
              <a:rPr lang="en-US" altLang="zh-CN" sz="2400" dirty="0" err="1">
                <a:latin typeface="+mn-lt"/>
              </a:rPr>
              <a:t>read_length</a:t>
            </a:r>
            <a:r>
              <a:rPr lang="zh-CN" altLang="en-US" sz="2400" dirty="0">
                <a:latin typeface="+mn-lt"/>
              </a:rPr>
              <a:t>是一个整型参数，指定要从文件中读取的长度，单位是字节。如果读取成功，则返回读到的内容，否则，返回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D60093"/>
                </a:solidFill>
                <a:latin typeface="+mn-lt"/>
              </a:rPr>
              <a:t>需要注意的是：</a:t>
            </a: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fread()</a:t>
            </a:r>
            <a:r>
              <a:rPr lang="zh-CN" altLang="en-US" sz="2400" dirty="0">
                <a:solidFill>
                  <a:srgbClr val="D60093"/>
                </a:solidFill>
                <a:latin typeface="+mn-lt"/>
              </a:rPr>
              <a:t>函数一次最大可以读取</a:t>
            </a: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8192</a:t>
            </a:r>
            <a:r>
              <a:rPr lang="zh-CN" altLang="en-US" sz="2400" dirty="0">
                <a:solidFill>
                  <a:srgbClr val="D60093"/>
                </a:solidFill>
                <a:latin typeface="+mn-lt"/>
              </a:rPr>
              <a:t>个字节，并且每次读取的开始位置，是文件的内容指针当前所在的位置。</a:t>
            </a:r>
          </a:p>
        </p:txBody>
      </p:sp>
    </p:spTree>
    <p:extLst>
      <p:ext uri="{BB962C8B-B14F-4D97-AF65-F5344CB8AC3E}">
        <p14:creationId xmlns:p14="http://schemas.microsoft.com/office/powerpoint/2010/main" val="158120569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折角形 7"/>
          <p:cNvSpPr/>
          <p:nvPr/>
        </p:nvSpPr>
        <p:spPr bwMode="auto">
          <a:xfrm>
            <a:off x="9733743" y="3220804"/>
            <a:ext cx="2032067" cy="1079930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 err="1" smtClean="0"/>
              <a:t>Hello!My</a:t>
            </a:r>
            <a:r>
              <a:rPr lang="en-US" altLang="zh-CN" sz="2000" dirty="0" smtClean="0"/>
              <a:t> name is Jacky</a:t>
            </a:r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、文件的读操作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13" y="1871716"/>
            <a:ext cx="845128" cy="7769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19941" y="1899983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myphp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217552" y="4375747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11-28.txt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5" idx="2"/>
            <a:endCxn id="8" idx="0"/>
          </p:cNvCxnSpPr>
          <p:nvPr/>
        </p:nvCxnSpPr>
        <p:spPr bwMode="auto">
          <a:xfrm>
            <a:off x="10749777" y="2648688"/>
            <a:ext cx="0" cy="5721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6"/>
          <p:cNvSpPr>
            <a:spLocks noChangeArrowheads="1"/>
          </p:cNvSpPr>
          <p:nvPr/>
        </p:nvSpPr>
        <p:spPr bwMode="auto">
          <a:xfrm>
            <a:off x="255538" y="958296"/>
            <a:ext cx="5217008" cy="5364190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3195" y="1187384"/>
            <a:ext cx="50549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11-30】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f_path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E:\\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myphp\11-30.txt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f_num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fopen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($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f_path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,"</a:t>
            </a:r>
            <a:r>
              <a:rPr lang="en-US" altLang="zh-CN" sz="2000" spc="300" dirty="0" err="1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");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$t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fread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$f_num,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6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$t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$t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FFFF00"/>
                </a:solidFill>
                <a:cs typeface="Courier New" panose="02070309020205020404" pitchFamily="49" charset="0"/>
              </a:rPr>
              <a:t>fread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f_num,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7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$t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fclose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f_num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6469" y="1428131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fopen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881120" y="2275345"/>
            <a:ext cx="121219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f_num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122352" y="2290822"/>
            <a:ext cx="52770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#3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261335" y="4020660"/>
            <a:ext cx="44114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$t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733461" y="4033964"/>
            <a:ext cx="127778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9900"/>
                </a:solidFill>
              </a:rPr>
              <a:t>Hello!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12090" y="3126376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fread()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512090" y="4931485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fread()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3" idx="2"/>
            <a:endCxn id="22" idx="0"/>
          </p:cNvCxnSpPr>
          <p:nvPr/>
        </p:nvCxnSpPr>
        <p:spPr bwMode="auto">
          <a:xfrm flipH="1">
            <a:off x="7487216" y="1889796"/>
            <a:ext cx="9071" cy="385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22" idx="2"/>
            <a:endCxn id="28" idx="0"/>
          </p:cNvCxnSpPr>
          <p:nvPr/>
        </p:nvCxnSpPr>
        <p:spPr bwMode="auto">
          <a:xfrm flipH="1">
            <a:off x="7481908" y="2737010"/>
            <a:ext cx="5308" cy="389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28" idx="2"/>
            <a:endCxn id="24" idx="0"/>
          </p:cNvCxnSpPr>
          <p:nvPr/>
        </p:nvCxnSpPr>
        <p:spPr bwMode="auto">
          <a:xfrm>
            <a:off x="7481908" y="3588041"/>
            <a:ext cx="0" cy="432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stCxn id="24" idx="2"/>
            <a:endCxn id="29" idx="0"/>
          </p:cNvCxnSpPr>
          <p:nvPr/>
        </p:nvCxnSpPr>
        <p:spPr bwMode="auto">
          <a:xfrm>
            <a:off x="7481908" y="4482325"/>
            <a:ext cx="0" cy="449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9" idx="2"/>
          </p:cNvCxnSpPr>
          <p:nvPr/>
        </p:nvCxnSpPr>
        <p:spPr bwMode="auto">
          <a:xfrm>
            <a:off x="7481908" y="5393150"/>
            <a:ext cx="0" cy="467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7261335" y="5847517"/>
            <a:ext cx="44114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$t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733461" y="5860821"/>
            <a:ext cx="15767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9900"/>
                </a:solidFill>
              </a:rPr>
              <a:t>My name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329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文件的写操作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11.2.3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、文件操作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、文件的写操作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377948" y="1225252"/>
            <a:ext cx="675714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PHP</a:t>
            </a:r>
            <a:r>
              <a:rPr lang="zh-CN" altLang="en-US" sz="2400" dirty="0">
                <a:latin typeface="+mn-lt"/>
              </a:rPr>
              <a:t>提供的文件写入操作函数有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fwrite()</a:t>
            </a:r>
            <a:r>
              <a:rPr lang="zh-CN" altLang="en-US" sz="2400" dirty="0">
                <a:latin typeface="+mn-lt"/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file_put_contents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。两者的主要区别在于前者需要打开文件才能进行写操作，后者不需打开文件即可写操作。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在对一个文件进行写操作之前，必须先保证该文件存在，并且已经以支持写入操作的模式打开。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30" y="1717913"/>
            <a:ext cx="3685772" cy="37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903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、文件的写操作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1" y="1538481"/>
            <a:ext cx="1112812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fwrite()</a:t>
            </a:r>
            <a:r>
              <a:rPr lang="zh-CN" altLang="en-US" sz="2400" dirty="0">
                <a:latin typeface="+mn-lt"/>
              </a:rPr>
              <a:t>函数的功能是将内容写入指定的文件</a:t>
            </a:r>
            <a:r>
              <a:rPr lang="zh-CN" altLang="en-US" sz="2400" dirty="0" smtClean="0">
                <a:latin typeface="+mn-lt"/>
              </a:rPr>
              <a:t>，语法</a:t>
            </a:r>
            <a:r>
              <a:rPr lang="zh-CN" altLang="en-US" sz="2400" dirty="0">
                <a:latin typeface="+mn-lt"/>
              </a:rPr>
              <a:t>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fwrite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($handle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$</a:t>
            </a:r>
            <a:r>
              <a:rPr lang="en-US" altLang="zh-CN" sz="2400" dirty="0" err="1" smtClean="0">
                <a:solidFill>
                  <a:srgbClr val="00B0F0"/>
                </a:solidFill>
                <a:latin typeface="+mn-lt"/>
              </a:rPr>
              <a:t>content_str</a:t>
            </a:r>
            <a:r>
              <a:rPr lang="en-US" altLang="zh-CN" sz="2400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D60093"/>
                </a:solidFill>
                <a:latin typeface="+mn-lt"/>
              </a:rPr>
              <a:t>[</a:t>
            </a:r>
            <a:r>
              <a:rPr lang="zh-CN" altLang="en-US" sz="2400" dirty="0">
                <a:solidFill>
                  <a:srgbClr val="D60093"/>
                </a:solidFill>
                <a:latin typeface="+mn-lt"/>
              </a:rPr>
              <a:t>，</a:t>
            </a: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length]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9900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handle</a:t>
            </a:r>
            <a:r>
              <a:rPr lang="zh-CN" altLang="en-US" sz="2400" dirty="0">
                <a:latin typeface="+mn-lt"/>
              </a:rPr>
              <a:t>是必填参数，其值是用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打开的、支持写入模式的文件号；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00B0F0"/>
                </a:solidFill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是必填参数，指定要写入文件的内容；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length</a:t>
            </a:r>
            <a:r>
              <a:rPr lang="zh-CN" altLang="en-US" sz="2400" dirty="0">
                <a:latin typeface="+mn-lt"/>
              </a:rPr>
              <a:t>是可选参数，指定要写入文件的字符数，如果这个长度比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的长度大，则写入全部的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，如果比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的长度小，则截取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中相应长度的内容写入文件。如果省略该参数，则默认写入全部的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操作成功后，函数返回已写入的字符数，如果失败，则返回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</a:t>
            </a:r>
          </a:p>
        </p:txBody>
      </p:sp>
      <p:sp>
        <p:nvSpPr>
          <p:cNvPr id="10" name="矩形 33"/>
          <p:cNvSpPr>
            <a:spLocks noChangeArrowheads="1"/>
          </p:cNvSpPr>
          <p:nvPr/>
        </p:nvSpPr>
        <p:spPr bwMode="auto">
          <a:xfrm>
            <a:off x="419511" y="862209"/>
            <a:ext cx="2877871" cy="51621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fwrite()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01214486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折角形 7"/>
          <p:cNvSpPr/>
          <p:nvPr/>
        </p:nvSpPr>
        <p:spPr bwMode="auto">
          <a:xfrm>
            <a:off x="9733743" y="3220804"/>
            <a:ext cx="2032067" cy="1079930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dirty="0" smtClean="0"/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、文件的写操作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13" y="1871716"/>
            <a:ext cx="845128" cy="7769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19941" y="1899983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myphp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217552" y="4375747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11-24.txt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5" idx="2"/>
            <a:endCxn id="8" idx="0"/>
          </p:cNvCxnSpPr>
          <p:nvPr/>
        </p:nvCxnSpPr>
        <p:spPr bwMode="auto">
          <a:xfrm>
            <a:off x="10749777" y="2648688"/>
            <a:ext cx="0" cy="5721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6"/>
          <p:cNvSpPr>
            <a:spLocks noChangeArrowheads="1"/>
          </p:cNvSpPr>
          <p:nvPr/>
        </p:nvSpPr>
        <p:spPr bwMode="auto">
          <a:xfrm>
            <a:off x="255538" y="958296"/>
            <a:ext cx="5217008" cy="4227853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3195" y="1187384"/>
            <a:ext cx="50549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11-32】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f_path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E:\\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myphp\11-24.txt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f_num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fopen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($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f_path</a:t>
            </a:r>
            <a:r>
              <a:rPr lang="en-US" altLang="zh-CN" sz="2000" spc="300" dirty="0" err="1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,“</a:t>
            </a:r>
            <a:r>
              <a:rPr lang="en-US" altLang="zh-CN" sz="2000" spc="300" dirty="0" err="1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+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");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$t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hello!php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$t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fwrite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$f_</a:t>
            </a:r>
            <a:r>
              <a:rPr lang="en-US" altLang="zh-CN" sz="2000" spc="300" dirty="0" err="1" smtClean="0">
                <a:solidFill>
                  <a:srgbClr val="FF00FF"/>
                </a:solidFill>
                <a:cs typeface="Courier New" panose="02070309020205020404" pitchFamily="49" charset="0"/>
              </a:rPr>
              <a:t>num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$t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fclose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f_num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6746" y="1221130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fopen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261397" y="2368597"/>
            <a:ext cx="1212191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f_num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502629" y="2384074"/>
            <a:ext cx="52770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#3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641612" y="3272460"/>
            <a:ext cx="44114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$t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113738" y="3285764"/>
            <a:ext cx="15767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009900"/>
                </a:solidFill>
              </a:rPr>
              <a:t>Hello!php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92367" y="4724484"/>
            <a:ext cx="193963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fwrite()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3" idx="2"/>
            <a:endCxn id="22" idx="0"/>
          </p:cNvCxnSpPr>
          <p:nvPr/>
        </p:nvCxnSpPr>
        <p:spPr bwMode="auto">
          <a:xfrm flipH="1">
            <a:off x="6867493" y="1682795"/>
            <a:ext cx="9071" cy="685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22" idx="2"/>
            <a:endCxn id="24" idx="0"/>
          </p:cNvCxnSpPr>
          <p:nvPr/>
        </p:nvCxnSpPr>
        <p:spPr bwMode="auto">
          <a:xfrm flipH="1">
            <a:off x="6862185" y="2830262"/>
            <a:ext cx="5308" cy="44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stCxn id="24" idx="2"/>
            <a:endCxn id="29" idx="0"/>
          </p:cNvCxnSpPr>
          <p:nvPr/>
        </p:nvCxnSpPr>
        <p:spPr bwMode="auto">
          <a:xfrm>
            <a:off x="6862185" y="3734125"/>
            <a:ext cx="0" cy="99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肘形连接符 11"/>
          <p:cNvCxnSpPr>
            <a:stCxn id="29" idx="3"/>
            <a:endCxn id="8" idx="1"/>
          </p:cNvCxnSpPr>
          <p:nvPr/>
        </p:nvCxnSpPr>
        <p:spPr bwMode="auto">
          <a:xfrm flipV="1">
            <a:off x="7832003" y="3760769"/>
            <a:ext cx="1901740" cy="1194548"/>
          </a:xfrm>
          <a:prstGeom prst="bentConnector3">
            <a:avLst>
              <a:gd name="adj1" fmla="val 616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折角形 32"/>
          <p:cNvSpPr/>
          <p:nvPr/>
        </p:nvSpPr>
        <p:spPr bwMode="auto">
          <a:xfrm>
            <a:off x="9733743" y="3220804"/>
            <a:ext cx="2032067" cy="1079930"/>
          </a:xfrm>
          <a:prstGeom prst="foldedCorner">
            <a:avLst>
              <a:gd name="adj" fmla="val 239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 err="1" smtClean="0"/>
              <a:t>Hello!php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17933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3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、文件的写操作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19511" y="1538481"/>
            <a:ext cx="1112812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fwrite()</a:t>
            </a:r>
            <a:r>
              <a:rPr lang="zh-CN" altLang="en-US" sz="2400" dirty="0">
                <a:latin typeface="+mn-lt"/>
              </a:rPr>
              <a:t>函数的功能是将内容写入指定的文件</a:t>
            </a:r>
            <a:r>
              <a:rPr lang="zh-CN" altLang="en-US" sz="2400" dirty="0" smtClean="0">
                <a:latin typeface="+mn-lt"/>
              </a:rPr>
              <a:t>，语法</a:t>
            </a:r>
            <a:r>
              <a:rPr lang="zh-CN" altLang="en-US" sz="2400" dirty="0">
                <a:latin typeface="+mn-lt"/>
              </a:rPr>
              <a:t>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fwrite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($handle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$</a:t>
            </a:r>
            <a:r>
              <a:rPr lang="en-US" altLang="zh-CN" sz="2400" dirty="0" err="1" smtClean="0">
                <a:solidFill>
                  <a:srgbClr val="00B0F0"/>
                </a:solidFill>
                <a:latin typeface="+mn-lt"/>
              </a:rPr>
              <a:t>content_str</a:t>
            </a:r>
            <a:r>
              <a:rPr lang="en-US" altLang="zh-CN" sz="2400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D60093"/>
                </a:solidFill>
                <a:latin typeface="+mn-lt"/>
              </a:rPr>
              <a:t>[</a:t>
            </a:r>
            <a:r>
              <a:rPr lang="zh-CN" altLang="en-US" sz="2400" dirty="0">
                <a:solidFill>
                  <a:srgbClr val="D60093"/>
                </a:solidFill>
                <a:latin typeface="+mn-lt"/>
              </a:rPr>
              <a:t>，</a:t>
            </a: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length]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9900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009900"/>
                </a:solidFill>
                <a:latin typeface="+mn-lt"/>
              </a:rPr>
              <a:t>handle</a:t>
            </a:r>
            <a:r>
              <a:rPr lang="zh-CN" altLang="en-US" sz="2400" dirty="0">
                <a:latin typeface="+mn-lt"/>
              </a:rPr>
              <a:t>是必填参数，其值是用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打开的、支持写入模式的文件号；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00B0F0"/>
                </a:solidFill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是必填参数，指定要写入文件的内容；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D60093"/>
                </a:solidFill>
                <a:latin typeface="+mn-lt"/>
              </a:rPr>
              <a:t>length</a:t>
            </a:r>
            <a:r>
              <a:rPr lang="zh-CN" altLang="en-US" sz="2400" dirty="0">
                <a:latin typeface="+mn-lt"/>
              </a:rPr>
              <a:t>是可选参数，指定要写入文件的字符数，如果这个长度比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的长度大，则写入全部的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，如果比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的长度小，则截取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中相应长度的内容写入文件。如果省略该参数，则默认写入全部的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content_str</a:t>
            </a:r>
            <a:r>
              <a:rPr lang="zh-CN" altLang="en-US" sz="2400" dirty="0">
                <a:latin typeface="+mn-lt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操作成功后，函数返回已写入的字符数，如果失败，则返回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</a:t>
            </a:r>
          </a:p>
        </p:txBody>
      </p:sp>
      <p:sp>
        <p:nvSpPr>
          <p:cNvPr id="10" name="矩形 33"/>
          <p:cNvSpPr>
            <a:spLocks noChangeArrowheads="1"/>
          </p:cNvSpPr>
          <p:nvPr/>
        </p:nvSpPr>
        <p:spPr bwMode="auto">
          <a:xfrm>
            <a:off x="419511" y="862209"/>
            <a:ext cx="4277180" cy="51621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file_put_contents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789516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文件的内容指针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11.2.4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、文件操作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、文件的内容指针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255538" y="905490"/>
            <a:ext cx="1112812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在对文件的读写操作中，需要对读写的位置进行定位，这就需要用到文件的内容指针函数。该类函数主要有</a:t>
            </a:r>
            <a:r>
              <a:rPr lang="en-US" altLang="zh-CN" sz="2400" dirty="0" err="1">
                <a:latin typeface="+mn-lt"/>
              </a:rPr>
              <a:t>feof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rewind()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 err="1">
                <a:latin typeface="+mn-lt"/>
              </a:rPr>
              <a:t>ftell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与</a:t>
            </a:r>
            <a:r>
              <a:rPr lang="en-US" altLang="zh-CN" sz="2400" dirty="0" err="1">
                <a:latin typeface="+mn-lt"/>
              </a:rPr>
              <a:t>fseek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等函数</a:t>
            </a:r>
            <a:r>
              <a:rPr lang="zh-CN" altLang="en-US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feof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函数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该函数用于判断当前指针位置是否处于文件内容的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最尾部</a:t>
            </a:r>
            <a:r>
              <a:rPr lang="zh-CN" altLang="en-US" sz="2400" dirty="0">
                <a:latin typeface="+mn-lt"/>
              </a:rPr>
              <a:t>，若是，返回</a:t>
            </a:r>
            <a:r>
              <a:rPr lang="en-US" altLang="zh-CN" sz="2400" dirty="0">
                <a:latin typeface="+mn-lt"/>
              </a:rPr>
              <a:t>true</a:t>
            </a:r>
            <a:r>
              <a:rPr lang="zh-CN" altLang="en-US" sz="2400" dirty="0">
                <a:latin typeface="+mn-lt"/>
              </a:rPr>
              <a:t>，否则返回</a:t>
            </a:r>
            <a:r>
              <a:rPr lang="en-US" altLang="zh-CN" sz="2400" dirty="0">
                <a:latin typeface="+mn-lt"/>
              </a:rPr>
              <a:t>false</a:t>
            </a:r>
            <a:r>
              <a:rPr lang="zh-CN" altLang="en-US" sz="2400" dirty="0">
                <a:latin typeface="+mn-lt"/>
              </a:rPr>
              <a:t>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fenof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($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file_handle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其中，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file_handle</a:t>
            </a:r>
            <a:r>
              <a:rPr lang="zh-CN" altLang="en-US" sz="2400" dirty="0">
                <a:latin typeface="+mn-lt"/>
              </a:rPr>
              <a:t>必须是一个用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函数打开文件</a:t>
            </a:r>
            <a:r>
              <a:rPr lang="zh-CN" altLang="en-US" sz="2400" dirty="0" smtClean="0">
                <a:latin typeface="+mn-lt"/>
              </a:rPr>
              <a:t>。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0204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、文件的内容指针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255538" y="905490"/>
            <a:ext cx="1112812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在对文件的读写操作中，需要对读写的位置进行定位，这就需要用到文件的内容指针函数。该类函数主要有</a:t>
            </a:r>
            <a:r>
              <a:rPr lang="en-US" altLang="zh-CN" sz="2400" dirty="0" err="1">
                <a:latin typeface="+mn-lt"/>
              </a:rPr>
              <a:t>feof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rewind()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 err="1">
                <a:latin typeface="+mn-lt"/>
              </a:rPr>
              <a:t>ftell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与</a:t>
            </a:r>
            <a:r>
              <a:rPr lang="en-US" altLang="zh-CN" sz="2400" dirty="0" err="1">
                <a:latin typeface="+mn-lt"/>
              </a:rPr>
              <a:t>fseek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等函数</a:t>
            </a:r>
            <a:r>
              <a:rPr lang="zh-CN" altLang="en-US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rewind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函数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用</a:t>
            </a:r>
            <a:r>
              <a:rPr lang="en-US" altLang="zh-CN" sz="2400" dirty="0">
                <a:latin typeface="+mn-lt"/>
              </a:rPr>
              <a:t>rewind()</a:t>
            </a:r>
            <a:r>
              <a:rPr lang="zh-CN" altLang="en-US" sz="2400" dirty="0">
                <a:latin typeface="+mn-lt"/>
              </a:rPr>
              <a:t>函数可以将指针的当前位置移到文件开头，其语法格式如下：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rewind($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file_handle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其中，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file_handle</a:t>
            </a:r>
            <a:r>
              <a:rPr lang="zh-CN" altLang="en-US" sz="2400" dirty="0">
                <a:latin typeface="+mn-lt"/>
              </a:rPr>
              <a:t>必须是一个用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</a:t>
            </a:r>
            <a:r>
              <a:rPr lang="zh-CN" altLang="en-US" sz="2400" dirty="0" smtClean="0">
                <a:latin typeface="+mn-lt"/>
              </a:rPr>
              <a:t>打开的文件号。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51579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、打开文件夹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396215" y="905490"/>
            <a:ext cx="1115142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需注意区别程序设计</a:t>
            </a:r>
            <a:r>
              <a:rPr lang="zh-CN" altLang="en-US" sz="2400" dirty="0">
                <a:latin typeface="宋体" panose="02010600030101010101" pitchFamily="2" charset="-122"/>
              </a:rPr>
              <a:t>中打开目录或文件与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环境下（如</a:t>
            </a:r>
            <a:r>
              <a:rPr lang="en-US" altLang="zh-CN" sz="2400" dirty="0">
                <a:latin typeface="宋体" panose="02010600030101010101" pitchFamily="2" charset="-122"/>
              </a:rPr>
              <a:t>windows</a:t>
            </a:r>
            <a:r>
              <a:rPr lang="zh-CN" altLang="en-US" sz="2400" dirty="0">
                <a:latin typeface="宋体" panose="02010600030101010101" pitchFamily="2" charset="-122"/>
              </a:rPr>
              <a:t>）打开目录或文件的</a:t>
            </a:r>
            <a:r>
              <a:rPr lang="zh-CN" altLang="en-US" sz="2400" dirty="0" smtClean="0">
                <a:latin typeface="宋体" panose="02010600030101010101" pitchFamily="2" charset="-122"/>
              </a:rPr>
              <a:t>区别：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程序</a:t>
            </a:r>
            <a:r>
              <a:rPr lang="zh-CN" altLang="en-US" sz="2400" dirty="0">
                <a:latin typeface="宋体" panose="02010600030101010101" pitchFamily="2" charset="-122"/>
              </a:rPr>
              <a:t>中的打开是指操作指针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指向某个目录</a:t>
            </a:r>
            <a:r>
              <a:rPr lang="zh-CN" altLang="en-US" sz="2400" dirty="0">
                <a:latin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获得某个文件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的读写权限</a:t>
            </a:r>
            <a:r>
              <a:rPr lang="zh-CN" altLang="en-US" sz="2400" dirty="0" smtClean="0">
                <a:latin typeface="宋体" panose="02010600030101010101" pitchFamily="2" charset="-122"/>
              </a:rPr>
              <a:t>，类似</a:t>
            </a:r>
            <a:r>
              <a:rPr lang="en-US" altLang="zh-CN" sz="2400" dirty="0" smtClean="0">
                <a:latin typeface="宋体" panose="02010600030101010101" pitchFamily="2" charset="-122"/>
              </a:rPr>
              <a:t>DOS</a:t>
            </a:r>
            <a:r>
              <a:rPr lang="zh-CN" altLang="en-US" sz="2400" dirty="0" smtClean="0">
                <a:latin typeface="宋体" panose="02010600030101010101" pitchFamily="2" charset="-122"/>
              </a:rPr>
              <a:t>下的</a:t>
            </a:r>
            <a:r>
              <a:rPr lang="en-US" altLang="zh-CN" sz="2400" dirty="0" smtClean="0">
                <a:latin typeface="宋体" panose="02010600030101010101" pitchFamily="2" charset="-122"/>
              </a:rPr>
              <a:t>cd</a:t>
            </a:r>
            <a:r>
              <a:rPr lang="zh-CN" altLang="en-US" sz="2400" dirty="0" smtClean="0">
                <a:latin typeface="宋体" panose="02010600030101010101" pitchFamily="2" charset="-122"/>
              </a:rPr>
              <a:t>命令符，而</a:t>
            </a:r>
            <a:r>
              <a:rPr lang="zh-CN" altLang="en-US" sz="2400" dirty="0">
                <a:latin typeface="宋体" panose="02010600030101010101" pitchFamily="2" charset="-122"/>
              </a:rPr>
              <a:t>非</a:t>
            </a:r>
            <a:r>
              <a:rPr lang="en-US" altLang="zh-CN" sz="2400" dirty="0">
                <a:latin typeface="宋体" panose="02010600030101010101" pitchFamily="2" charset="-122"/>
              </a:rPr>
              <a:t>GUI</a:t>
            </a:r>
            <a:r>
              <a:rPr lang="zh-CN" altLang="en-US" sz="2400" dirty="0">
                <a:latin typeface="宋体" panose="02010600030101010101" pitchFamily="2" charset="-122"/>
              </a:rPr>
              <a:t>环境下的显示一个窗口。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289" y="3212204"/>
            <a:ext cx="2426253" cy="3583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81" y="3405486"/>
            <a:ext cx="1851113" cy="33905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6963" y="4073075"/>
            <a:ext cx="349807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zh-CN" altLang="en-US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 开机</a:t>
            </a:r>
            <a:endParaRPr lang="zh-CN" altLang="en-US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1596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、文件的内容指针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255538" y="905490"/>
            <a:ext cx="1112812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在对文件的读写操作中，需要对读写的位置进行定位，这就需要用到文件的内容指针函数。该类函数主要有</a:t>
            </a:r>
            <a:r>
              <a:rPr lang="en-US" altLang="zh-CN" sz="2400" dirty="0" err="1">
                <a:latin typeface="+mn-lt"/>
              </a:rPr>
              <a:t>feof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rewind()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 err="1">
                <a:latin typeface="+mn-lt"/>
              </a:rPr>
              <a:t>ftell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与</a:t>
            </a:r>
            <a:r>
              <a:rPr lang="en-US" altLang="zh-CN" sz="2400" dirty="0" err="1">
                <a:latin typeface="+mn-lt"/>
              </a:rPr>
              <a:t>fseek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等函数</a:t>
            </a:r>
            <a:r>
              <a:rPr lang="zh-CN" altLang="en-US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ftell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函数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+mn-lt"/>
              </a:rPr>
              <a:t>ftell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函数的功能是返回指针当前所在的位置，它的单位是字节。语法格式如下：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ftell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($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file_handle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其中，</a:t>
            </a:r>
            <a:r>
              <a:rPr lang="en-US" altLang="zh-CN" sz="2400" dirty="0">
                <a:latin typeface="+mn-lt"/>
              </a:rPr>
              <a:t>$</a:t>
            </a:r>
            <a:r>
              <a:rPr lang="en-US" altLang="zh-CN" sz="2400" dirty="0" err="1">
                <a:latin typeface="+mn-lt"/>
              </a:rPr>
              <a:t>file_handle</a:t>
            </a:r>
            <a:r>
              <a:rPr lang="zh-CN" altLang="en-US" sz="2400" dirty="0">
                <a:latin typeface="+mn-lt"/>
              </a:rPr>
              <a:t>必须是一个用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函数打开的文件号。</a:t>
            </a:r>
          </a:p>
        </p:txBody>
      </p:sp>
    </p:spTree>
    <p:extLst>
      <p:ext uri="{BB962C8B-B14F-4D97-AF65-F5344CB8AC3E}">
        <p14:creationId xmlns:p14="http://schemas.microsoft.com/office/powerpoint/2010/main" val="141161600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、文件的内容指针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255538" y="905490"/>
            <a:ext cx="1163638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fseek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函数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+mn-lt"/>
              </a:rPr>
              <a:t>fseek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函数的作用是将文件指针移到指定的位置，以字节为单位</a:t>
            </a:r>
            <a:r>
              <a:rPr lang="zh-CN" altLang="en-US" sz="2400" dirty="0" smtClean="0">
                <a:latin typeface="+mn-lt"/>
              </a:rPr>
              <a:t>。语法</a:t>
            </a:r>
            <a:r>
              <a:rPr lang="zh-CN" altLang="en-US" sz="2400" dirty="0">
                <a:latin typeface="+mn-lt"/>
              </a:rPr>
              <a:t>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fseek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$</a:t>
            </a:r>
            <a:r>
              <a:rPr lang="en-US" altLang="zh-CN" sz="2400" dirty="0" err="1" smtClean="0">
                <a:solidFill>
                  <a:srgbClr val="00B050"/>
                </a:solidFill>
                <a:latin typeface="+mn-lt"/>
              </a:rPr>
              <a:t>file_handle</a:t>
            </a:r>
            <a:r>
              <a:rPr lang="en-US" altLang="zh-CN" sz="24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CN" sz="2400" dirty="0" err="1" smtClean="0">
                <a:solidFill>
                  <a:srgbClr val="FF00FF"/>
                </a:solidFill>
                <a:latin typeface="+mn-lt"/>
              </a:rPr>
              <a:t>n_point</a:t>
            </a:r>
            <a:r>
              <a:rPr lang="en-US" altLang="zh-CN" sz="2400" dirty="0" smtClean="0">
                <a:solidFill>
                  <a:srgbClr val="FF00FF"/>
                </a:solidFill>
                <a:latin typeface="+mn-lt"/>
              </a:rPr>
              <a:t>  </a:t>
            </a:r>
            <a:r>
              <a:rPr lang="en-US" altLang="zh-CN" sz="2400" dirty="0" smtClean="0">
                <a:solidFill>
                  <a:srgbClr val="7030A0"/>
                </a:solidFill>
                <a:latin typeface="+mn-lt"/>
              </a:rPr>
              <a:t>[,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</a:rPr>
              <a:t>seek_mode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]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9900"/>
                </a:solidFill>
                <a:latin typeface="+mn-lt"/>
              </a:rPr>
              <a:t>$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</a:rPr>
              <a:t>file_handle</a:t>
            </a:r>
            <a:r>
              <a:rPr lang="zh-CN" altLang="en-US" sz="2400" dirty="0">
                <a:latin typeface="+mn-lt"/>
              </a:rPr>
              <a:t>是必填参数，必须是一个用</a:t>
            </a:r>
            <a:r>
              <a:rPr lang="en-US" altLang="zh-CN" sz="2400" dirty="0" err="1">
                <a:latin typeface="+mn-lt"/>
              </a:rPr>
              <a:t>fopen</a:t>
            </a:r>
            <a:r>
              <a:rPr lang="en-US" altLang="zh-CN" sz="2400" dirty="0"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函数打开的文件号。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FF00FF"/>
                </a:solidFill>
                <a:latin typeface="+mn-lt"/>
              </a:rPr>
              <a:t>N_point</a:t>
            </a:r>
            <a:r>
              <a:rPr lang="zh-CN" altLang="en-US" sz="2400" dirty="0">
                <a:latin typeface="+mn-lt"/>
              </a:rPr>
              <a:t>是必填参数，用于指定指针移动的位移量（字节）；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7030A0"/>
                </a:solidFill>
                <a:latin typeface="+mn-lt"/>
              </a:rPr>
              <a:t>Seek_mode</a:t>
            </a:r>
            <a:r>
              <a:rPr lang="zh-CN" altLang="en-US" sz="2400" dirty="0">
                <a:latin typeface="+mn-lt"/>
              </a:rPr>
              <a:t>是可选参数，用于指明指针移动的模式，它只能是以下值之一：</a:t>
            </a:r>
          </a:p>
          <a:p>
            <a:pPr marL="1200150" lvl="1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+mn-lt"/>
              </a:rPr>
              <a:t>SEEK_SET </a:t>
            </a:r>
            <a:r>
              <a:rPr lang="zh-CN" altLang="en-US" sz="2400" dirty="0">
                <a:latin typeface="+mn-lt"/>
              </a:rPr>
              <a:t>：指针移到“</a:t>
            </a:r>
            <a:r>
              <a:rPr lang="en-US" altLang="zh-CN" sz="2400" dirty="0" err="1">
                <a:latin typeface="+mn-lt"/>
              </a:rPr>
              <a:t>n_point</a:t>
            </a:r>
            <a:r>
              <a:rPr lang="en-US" altLang="zh-CN" sz="2400" dirty="0">
                <a:latin typeface="+mn-lt"/>
              </a:rPr>
              <a:t>”</a:t>
            </a:r>
            <a:r>
              <a:rPr lang="zh-CN" altLang="en-US" sz="2400" dirty="0">
                <a:latin typeface="+mn-lt"/>
              </a:rPr>
              <a:t>中指定的字节处。默认值。 </a:t>
            </a:r>
          </a:p>
          <a:p>
            <a:pPr marL="1200150" lvl="1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+mn-lt"/>
              </a:rPr>
              <a:t>SEEK_CUR </a:t>
            </a:r>
            <a:r>
              <a:rPr lang="zh-CN" altLang="en-US" sz="2400" dirty="0">
                <a:latin typeface="+mn-lt"/>
              </a:rPr>
              <a:t>：指针移到当前位置</a:t>
            </a:r>
            <a:r>
              <a:rPr lang="en-US" altLang="zh-CN" sz="2400" dirty="0">
                <a:latin typeface="+mn-lt"/>
              </a:rPr>
              <a:t>+“</a:t>
            </a:r>
            <a:r>
              <a:rPr lang="en-US" altLang="zh-CN" sz="2400" dirty="0" err="1">
                <a:latin typeface="+mn-lt"/>
              </a:rPr>
              <a:t>n_point</a:t>
            </a:r>
            <a:r>
              <a:rPr lang="en-US" altLang="zh-CN" sz="2400" dirty="0">
                <a:latin typeface="+mn-lt"/>
              </a:rPr>
              <a:t>”</a:t>
            </a:r>
            <a:r>
              <a:rPr lang="zh-CN" altLang="en-US" sz="2400" dirty="0">
                <a:latin typeface="+mn-lt"/>
              </a:rPr>
              <a:t>处。 </a:t>
            </a:r>
          </a:p>
          <a:p>
            <a:pPr marL="1200150" lvl="1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+mn-lt"/>
              </a:rPr>
              <a:t>SEEK_END </a:t>
            </a:r>
            <a:r>
              <a:rPr lang="zh-CN" altLang="en-US" sz="2400" dirty="0">
                <a:latin typeface="+mn-lt"/>
              </a:rPr>
              <a:t>：指针移到文件末尾（</a:t>
            </a:r>
            <a:r>
              <a:rPr lang="en-US" altLang="zh-CN" sz="2400" dirty="0">
                <a:latin typeface="+mn-lt"/>
              </a:rPr>
              <a:t>EOF</a:t>
            </a:r>
            <a:r>
              <a:rPr lang="zh-CN" altLang="en-US" sz="2400" dirty="0">
                <a:latin typeface="+mn-lt"/>
              </a:rPr>
              <a:t>）加上 “</a:t>
            </a:r>
            <a:r>
              <a:rPr lang="en-US" altLang="zh-CN" sz="2400" dirty="0" err="1">
                <a:latin typeface="+mn-lt"/>
              </a:rPr>
              <a:t>n_point</a:t>
            </a:r>
            <a:r>
              <a:rPr lang="en-US" altLang="zh-CN" sz="2400" dirty="0">
                <a:latin typeface="+mn-lt"/>
              </a:rPr>
              <a:t>”</a:t>
            </a:r>
            <a:r>
              <a:rPr lang="zh-CN" altLang="en-US" sz="2400" dirty="0">
                <a:latin typeface="+mn-lt"/>
              </a:rPr>
              <a:t>处，（如果要指针从文件尾倒移，“</a:t>
            </a:r>
            <a:r>
              <a:rPr lang="en-US" altLang="zh-CN" sz="2400" dirty="0" err="1">
                <a:latin typeface="+mn-lt"/>
              </a:rPr>
              <a:t>n_point</a:t>
            </a:r>
            <a:r>
              <a:rPr lang="en-US" altLang="zh-CN" sz="2400" dirty="0">
                <a:latin typeface="+mn-lt"/>
              </a:rPr>
              <a:t>”</a:t>
            </a:r>
            <a:r>
              <a:rPr lang="zh-CN" altLang="en-US" sz="2400" dirty="0">
                <a:latin typeface="+mn-lt"/>
              </a:rPr>
              <a:t>必须是一个负值）。</a:t>
            </a:r>
          </a:p>
        </p:txBody>
      </p:sp>
    </p:spTree>
    <p:extLst>
      <p:ext uri="{BB962C8B-B14F-4D97-AF65-F5344CB8AC3E}">
        <p14:creationId xmlns:p14="http://schemas.microsoft.com/office/powerpoint/2010/main" val="36083865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、文件的内容指针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272146" y="1620982"/>
            <a:ext cx="2521527" cy="5264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第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字节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272146" y="2175165"/>
            <a:ext cx="2521527" cy="5264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第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字节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272146" y="2729348"/>
            <a:ext cx="2521527" cy="5264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第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字节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272145" y="3283531"/>
            <a:ext cx="2521527" cy="5264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第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字节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272144" y="3837714"/>
            <a:ext cx="2521527" cy="5264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第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字节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272144" y="4391897"/>
            <a:ext cx="2521527" cy="5264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第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字节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2272143" y="4946080"/>
            <a:ext cx="2521527" cy="5264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eof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cxnSp>
        <p:nvCxnSpPr>
          <p:cNvPr id="5" name="直接箭头连接符 4"/>
          <p:cNvCxnSpPr>
            <a:stCxn id="7" idx="1"/>
            <a:endCxn id="3" idx="3"/>
          </p:cNvCxnSpPr>
          <p:nvPr/>
        </p:nvCxnSpPr>
        <p:spPr bwMode="auto">
          <a:xfrm flipH="1">
            <a:off x="4793673" y="1872847"/>
            <a:ext cx="2978727" cy="11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7772400" y="1642014"/>
            <a:ext cx="129875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rewind()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772399" y="2761751"/>
            <a:ext cx="139974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ftell</a:t>
            </a:r>
            <a:r>
              <a:rPr lang="en-US" altLang="zh-CN" sz="2400" dirty="0" smtClean="0"/>
              <a:t>()==2</a:t>
            </a:r>
            <a:endParaRPr lang="zh-CN" altLang="en-US" sz="2400" dirty="0"/>
          </a:p>
        </p:txBody>
      </p:sp>
      <p:cxnSp>
        <p:nvCxnSpPr>
          <p:cNvPr id="21" name="直接箭头连接符 20"/>
          <p:cNvCxnSpPr>
            <a:stCxn id="24" idx="1"/>
            <a:endCxn id="12" idx="3"/>
          </p:cNvCxnSpPr>
          <p:nvPr/>
        </p:nvCxnSpPr>
        <p:spPr bwMode="auto">
          <a:xfrm flipH="1">
            <a:off x="4793673" y="2992584"/>
            <a:ext cx="297872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7772399" y="3870115"/>
            <a:ext cx="127951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fseek</a:t>
            </a:r>
            <a:r>
              <a:rPr lang="en-US" altLang="zh-CN" sz="2400" dirty="0" smtClean="0"/>
              <a:t>(k)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7" idx="1"/>
            <a:endCxn id="14" idx="3"/>
          </p:cNvCxnSpPr>
          <p:nvPr/>
        </p:nvCxnSpPr>
        <p:spPr bwMode="auto">
          <a:xfrm flipH="1">
            <a:off x="4793671" y="4100948"/>
            <a:ext cx="2978728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7772398" y="4978478"/>
            <a:ext cx="17924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feof</a:t>
            </a:r>
            <a:r>
              <a:rPr lang="en-US" altLang="zh-CN" sz="2400" dirty="0" smtClean="0"/>
              <a:t>()==true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30" idx="1"/>
            <a:endCxn id="16" idx="3"/>
          </p:cNvCxnSpPr>
          <p:nvPr/>
        </p:nvCxnSpPr>
        <p:spPr bwMode="auto">
          <a:xfrm flipH="1">
            <a:off x="4793670" y="5209311"/>
            <a:ext cx="2978728" cy="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003820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52629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文件的其它操作函数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11.2.5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9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、文件操作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09493" y="1129758"/>
            <a:ext cx="2584450" cy="14152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241" y="147091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、文件的其它操作函数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422241" y="1390401"/>
            <a:ext cx="60478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+mn-lt"/>
              </a:rPr>
              <a:t>文件操作，除了打开、关闭与读写以外，还有复制、重命名、查看属性信息等操作</a:t>
            </a:r>
            <a:r>
              <a:rPr lang="en-US" altLang="zh-CN" sz="2400" dirty="0">
                <a:latin typeface="+mn-lt"/>
              </a:rPr>
              <a:t>,</a:t>
            </a:r>
            <a:r>
              <a:rPr lang="zh-CN" altLang="en-US" sz="2400" dirty="0">
                <a:latin typeface="+mn-lt"/>
              </a:rPr>
              <a:t>这些操作，都不需要打开文件，只要确保文件存在即可。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1279564"/>
            <a:ext cx="4290461" cy="51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77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241" y="147091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、文件的其它操作函数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241" y="1083024"/>
            <a:ext cx="1655941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复制文件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30" y="2589038"/>
            <a:ext cx="715450" cy="6577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29" y="2589038"/>
            <a:ext cx="715451" cy="6577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85" y="1198260"/>
            <a:ext cx="822280" cy="822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16110" y="291791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myphp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109056" y="29179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dir</a:t>
            </a:r>
            <a:endParaRPr lang="zh-CN" altLang="en-US" sz="2400" dirty="0"/>
          </a:p>
        </p:txBody>
      </p:sp>
      <p:cxnSp>
        <p:nvCxnSpPr>
          <p:cNvPr id="12" name="肘形连接符 11"/>
          <p:cNvCxnSpPr>
            <a:stCxn id="8" idx="2"/>
            <a:endCxn id="6" idx="0"/>
          </p:cNvCxnSpPr>
          <p:nvPr/>
        </p:nvCxnSpPr>
        <p:spPr bwMode="auto">
          <a:xfrm rot="5400000">
            <a:off x="8432691" y="1526504"/>
            <a:ext cx="568498" cy="155657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肘形连接符 13"/>
          <p:cNvCxnSpPr>
            <a:stCxn id="8" idx="2"/>
            <a:endCxn id="7" idx="0"/>
          </p:cNvCxnSpPr>
          <p:nvPr/>
        </p:nvCxnSpPr>
        <p:spPr bwMode="auto">
          <a:xfrm rot="16200000" flipH="1">
            <a:off x="9925891" y="1589874"/>
            <a:ext cx="568498" cy="142983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r="9224" b="8687"/>
          <a:stretch/>
        </p:blipFill>
        <p:spPr>
          <a:xfrm>
            <a:off x="7550727" y="4343135"/>
            <a:ext cx="775855" cy="8737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800203" y="5133676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k.txt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6" idx="2"/>
            <a:endCxn id="18" idx="0"/>
          </p:cNvCxnSpPr>
          <p:nvPr/>
        </p:nvCxnSpPr>
        <p:spPr bwMode="auto">
          <a:xfrm>
            <a:off x="7938655" y="3246791"/>
            <a:ext cx="0" cy="1096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10735396" y="513367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9900"/>
                </a:solidFill>
              </a:rPr>
              <a:t>e.txt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  <p:cxnSp>
        <p:nvCxnSpPr>
          <p:cNvPr id="24" name="直接箭头连接符 23"/>
          <p:cNvCxnSpPr>
            <a:stCxn id="7" idx="2"/>
          </p:cNvCxnSpPr>
          <p:nvPr/>
        </p:nvCxnSpPr>
        <p:spPr bwMode="auto">
          <a:xfrm flipH="1">
            <a:off x="10925054" y="3246791"/>
            <a:ext cx="1" cy="10963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r="9224" b="8687"/>
          <a:stretch/>
        </p:blipFill>
        <p:spPr>
          <a:xfrm>
            <a:off x="7558399" y="4343134"/>
            <a:ext cx="775855" cy="87374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32946" y="1621031"/>
            <a:ext cx="59185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复制文件使用copy()函数，其语法格式如下：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copy(</a:t>
            </a:r>
            <a:r>
              <a:rPr lang="zh-CN" altLang="en-US" sz="2400" dirty="0" smtClean="0">
                <a:solidFill>
                  <a:srgbClr val="00B0F0"/>
                </a:solidFill>
              </a:rPr>
              <a:t>$file_path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>
                <a:solidFill>
                  <a:srgbClr val="00B050"/>
                </a:solidFill>
              </a:rPr>
              <a:t>$past_path</a:t>
            </a:r>
            <a:r>
              <a:rPr lang="zh-CN" altLang="en-US" sz="24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$file_</a:t>
            </a:r>
            <a:r>
              <a:rPr lang="zh-CN" altLang="en-US" sz="2400" dirty="0" smtClean="0"/>
              <a:t>path</a:t>
            </a:r>
            <a:r>
              <a:rPr lang="zh-CN" altLang="en-US" sz="2400" dirty="0"/>
              <a:t>为复制路径，$past_path为粘贴路径。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操作</a:t>
            </a:r>
            <a:r>
              <a:rPr lang="zh-CN" altLang="en-US" sz="2400" dirty="0"/>
              <a:t>成功，函数返回true，否则返回false。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例如：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copy(“</a:t>
            </a:r>
            <a:r>
              <a:rPr lang="zh-CN" altLang="en-US" sz="2400" dirty="0">
                <a:solidFill>
                  <a:srgbClr val="FF0000"/>
                </a:solidFill>
              </a:rPr>
              <a:t>E:\myphp\k.txt</a:t>
            </a:r>
            <a:r>
              <a:rPr lang="zh-CN" altLang="en-US" sz="2400" dirty="0">
                <a:solidFill>
                  <a:srgbClr val="0070C0"/>
                </a:solidFill>
              </a:rPr>
              <a:t>”,”</a:t>
            </a:r>
            <a:r>
              <a:rPr lang="zh-CN" altLang="en-US" sz="2400" dirty="0">
                <a:solidFill>
                  <a:srgbClr val="009900"/>
                </a:solidFill>
              </a:rPr>
              <a:t>E:\dir\e.txt</a:t>
            </a:r>
            <a:r>
              <a:rPr lang="zh-CN" altLang="en-US" sz="2400" dirty="0">
                <a:solidFill>
                  <a:srgbClr val="0070C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7263516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2444 -0.00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241" y="147091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、文件的其它操作函数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241" y="1083024"/>
            <a:ext cx="1655941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重命名文件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30" y="2589038"/>
            <a:ext cx="715450" cy="6577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29" y="2589038"/>
            <a:ext cx="715451" cy="6577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85" y="1198260"/>
            <a:ext cx="822280" cy="822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16110" y="291791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myphp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109056" y="29179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dir</a:t>
            </a:r>
            <a:endParaRPr lang="zh-CN" altLang="en-US" sz="2400" dirty="0"/>
          </a:p>
        </p:txBody>
      </p:sp>
      <p:cxnSp>
        <p:nvCxnSpPr>
          <p:cNvPr id="12" name="肘形连接符 11"/>
          <p:cNvCxnSpPr>
            <a:stCxn id="8" idx="2"/>
            <a:endCxn id="6" idx="0"/>
          </p:cNvCxnSpPr>
          <p:nvPr/>
        </p:nvCxnSpPr>
        <p:spPr bwMode="auto">
          <a:xfrm rot="5400000">
            <a:off x="8432691" y="1526504"/>
            <a:ext cx="568498" cy="155657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肘形连接符 13"/>
          <p:cNvCxnSpPr>
            <a:stCxn id="8" idx="2"/>
            <a:endCxn id="7" idx="0"/>
          </p:cNvCxnSpPr>
          <p:nvPr/>
        </p:nvCxnSpPr>
        <p:spPr bwMode="auto">
          <a:xfrm rot="16200000" flipH="1">
            <a:off x="9925891" y="1589874"/>
            <a:ext cx="568498" cy="142983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800203" y="5133676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k.txt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6" idx="2"/>
          </p:cNvCxnSpPr>
          <p:nvPr/>
        </p:nvCxnSpPr>
        <p:spPr bwMode="auto">
          <a:xfrm>
            <a:off x="7938655" y="3246791"/>
            <a:ext cx="0" cy="1096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10735396" y="513367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9900"/>
                </a:solidFill>
              </a:rPr>
              <a:t>e.txt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  <p:cxnSp>
        <p:nvCxnSpPr>
          <p:cNvPr id="24" name="直接箭头连接符 23"/>
          <p:cNvCxnSpPr>
            <a:stCxn id="7" idx="2"/>
          </p:cNvCxnSpPr>
          <p:nvPr/>
        </p:nvCxnSpPr>
        <p:spPr bwMode="auto">
          <a:xfrm flipH="1">
            <a:off x="10925054" y="3246791"/>
            <a:ext cx="1" cy="10963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r="9224" b="8687"/>
          <a:stretch/>
        </p:blipFill>
        <p:spPr>
          <a:xfrm>
            <a:off x="7558399" y="4343134"/>
            <a:ext cx="775855" cy="87374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32946" y="1621031"/>
            <a:ext cx="60838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重命名一个文件与剪切一个文件是一样的，都使用</a:t>
            </a:r>
            <a:r>
              <a:rPr lang="en-US" altLang="zh-CN" sz="2400" dirty="0"/>
              <a:t>rename()</a:t>
            </a:r>
            <a:r>
              <a:rPr lang="zh-CN" altLang="en-US" sz="2400" dirty="0"/>
              <a:t>函数：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rename(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file_path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009900"/>
                </a:solidFill>
              </a:rPr>
              <a:t>$</a:t>
            </a:r>
            <a:r>
              <a:rPr lang="en-US" altLang="zh-CN" sz="2400" dirty="0" err="1">
                <a:solidFill>
                  <a:srgbClr val="009900"/>
                </a:solidFill>
              </a:rPr>
              <a:t>past_path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$</a:t>
            </a:r>
            <a:r>
              <a:rPr lang="zh-CN" altLang="en-US" sz="2400" dirty="0"/>
              <a:t>file_</a:t>
            </a:r>
            <a:r>
              <a:rPr lang="zh-CN" altLang="en-US" sz="2400" dirty="0" smtClean="0"/>
              <a:t>path为源路径</a:t>
            </a:r>
            <a:r>
              <a:rPr lang="zh-CN" altLang="en-US" sz="2400" dirty="0"/>
              <a:t>，$past_path为粘贴路径。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操作</a:t>
            </a:r>
            <a:r>
              <a:rPr lang="zh-CN" altLang="en-US" sz="2400" dirty="0"/>
              <a:t>成功，函数返回true，否则返回false。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例如：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</a:rPr>
              <a:t>rename</a:t>
            </a:r>
            <a:r>
              <a:rPr lang="zh-CN" altLang="en-US" sz="2400" dirty="0" smtClean="0">
                <a:solidFill>
                  <a:srgbClr val="0070C0"/>
                </a:solidFill>
              </a:rPr>
              <a:t>(</a:t>
            </a:r>
            <a:r>
              <a:rPr lang="zh-CN" altLang="en-US" sz="2400" dirty="0">
                <a:solidFill>
                  <a:srgbClr val="0070C0"/>
                </a:solidFill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</a:rPr>
              <a:t>E:\myphp\k.txt</a:t>
            </a:r>
            <a:r>
              <a:rPr lang="zh-CN" altLang="en-US" sz="2400" dirty="0">
                <a:solidFill>
                  <a:srgbClr val="0070C0"/>
                </a:solidFill>
              </a:rPr>
              <a:t>”,”</a:t>
            </a:r>
            <a:r>
              <a:rPr lang="zh-CN" altLang="en-US" sz="2400" dirty="0">
                <a:solidFill>
                  <a:srgbClr val="009900"/>
                </a:solidFill>
              </a:rPr>
              <a:t>E:\dir\e.txt</a:t>
            </a:r>
            <a:r>
              <a:rPr lang="zh-CN" altLang="en-US" sz="2400" dirty="0">
                <a:solidFill>
                  <a:srgbClr val="0070C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09779933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2444 -0.00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-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241" y="147091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、文件的其它操作函数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241" y="1083024"/>
            <a:ext cx="1655941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删除文件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30" y="2589038"/>
            <a:ext cx="715450" cy="6577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29" y="2589038"/>
            <a:ext cx="715451" cy="6577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85" y="1198260"/>
            <a:ext cx="822280" cy="822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16110" y="291791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myphp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109056" y="29179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dir</a:t>
            </a:r>
            <a:endParaRPr lang="zh-CN" altLang="en-US" sz="2400" dirty="0"/>
          </a:p>
        </p:txBody>
      </p:sp>
      <p:cxnSp>
        <p:nvCxnSpPr>
          <p:cNvPr id="12" name="肘形连接符 11"/>
          <p:cNvCxnSpPr>
            <a:stCxn id="8" idx="2"/>
            <a:endCxn id="6" idx="0"/>
          </p:cNvCxnSpPr>
          <p:nvPr/>
        </p:nvCxnSpPr>
        <p:spPr bwMode="auto">
          <a:xfrm rot="5400000">
            <a:off x="8432691" y="1526504"/>
            <a:ext cx="568498" cy="155657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肘形连接符 13"/>
          <p:cNvCxnSpPr>
            <a:stCxn id="8" idx="2"/>
            <a:endCxn id="7" idx="0"/>
          </p:cNvCxnSpPr>
          <p:nvPr/>
        </p:nvCxnSpPr>
        <p:spPr bwMode="auto">
          <a:xfrm rot="16200000" flipH="1">
            <a:off x="9925891" y="1589874"/>
            <a:ext cx="568498" cy="142983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800203" y="5133676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k.txt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6" idx="2"/>
          </p:cNvCxnSpPr>
          <p:nvPr/>
        </p:nvCxnSpPr>
        <p:spPr bwMode="auto">
          <a:xfrm>
            <a:off x="7938655" y="3246791"/>
            <a:ext cx="0" cy="1096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r="9224" b="8687"/>
          <a:stretch/>
        </p:blipFill>
        <p:spPr>
          <a:xfrm>
            <a:off x="7558399" y="4343134"/>
            <a:ext cx="775855" cy="87374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32946" y="1621031"/>
            <a:ext cx="60838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删除文件使用</a:t>
            </a:r>
            <a:r>
              <a:rPr lang="en-US" altLang="zh-CN" sz="2400" dirty="0" smtClean="0"/>
              <a:t>unlink()</a:t>
            </a:r>
            <a:r>
              <a:rPr lang="zh-CN" altLang="en-US" sz="2400" dirty="0"/>
              <a:t>函数：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unlink(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file_path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被删除的文件必须是一个存在的文件，并且不能已打开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操作</a:t>
            </a:r>
            <a:r>
              <a:rPr lang="zh-CN" altLang="en-US" sz="2400" dirty="0"/>
              <a:t>成功，函数返回true，否则返回false。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例如：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</a:rPr>
              <a:t>unlink</a:t>
            </a:r>
            <a:r>
              <a:rPr lang="zh-CN" altLang="en-US" sz="2400" dirty="0" smtClean="0">
                <a:solidFill>
                  <a:srgbClr val="0070C0"/>
                </a:solidFill>
              </a:rPr>
              <a:t>(</a:t>
            </a:r>
            <a:r>
              <a:rPr lang="zh-CN" altLang="en-US" sz="2400" dirty="0">
                <a:solidFill>
                  <a:srgbClr val="0070C0"/>
                </a:solidFill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</a:rPr>
              <a:t>E:\myphp\k.txt</a:t>
            </a:r>
            <a:r>
              <a:rPr lang="zh-CN" altLang="en-US" sz="2400" dirty="0" smtClean="0">
                <a:solidFill>
                  <a:srgbClr val="0070C0"/>
                </a:solidFill>
              </a:rPr>
              <a:t>”)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924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241" y="147091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、文件的其它操作函数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241" y="1083024"/>
            <a:ext cx="283357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判断文件是否存在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30" y="2589038"/>
            <a:ext cx="715450" cy="6577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29" y="2589038"/>
            <a:ext cx="715451" cy="6577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85" y="1198260"/>
            <a:ext cx="822280" cy="822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16110" y="291791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myphp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109056" y="29179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dir</a:t>
            </a:r>
            <a:endParaRPr lang="zh-CN" altLang="en-US" sz="2400" dirty="0"/>
          </a:p>
        </p:txBody>
      </p:sp>
      <p:cxnSp>
        <p:nvCxnSpPr>
          <p:cNvPr id="12" name="肘形连接符 11"/>
          <p:cNvCxnSpPr>
            <a:stCxn id="8" idx="2"/>
            <a:endCxn id="6" idx="0"/>
          </p:cNvCxnSpPr>
          <p:nvPr/>
        </p:nvCxnSpPr>
        <p:spPr bwMode="auto">
          <a:xfrm rot="5400000">
            <a:off x="8432691" y="1526504"/>
            <a:ext cx="568498" cy="155657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肘形连接符 13"/>
          <p:cNvCxnSpPr>
            <a:stCxn id="8" idx="2"/>
            <a:endCxn id="7" idx="0"/>
          </p:cNvCxnSpPr>
          <p:nvPr/>
        </p:nvCxnSpPr>
        <p:spPr bwMode="auto">
          <a:xfrm rot="16200000" flipH="1">
            <a:off x="9925891" y="1589874"/>
            <a:ext cx="568498" cy="142983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800203" y="5133676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k.txt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6" idx="2"/>
          </p:cNvCxnSpPr>
          <p:nvPr/>
        </p:nvCxnSpPr>
        <p:spPr bwMode="auto">
          <a:xfrm>
            <a:off x="7938655" y="3246791"/>
            <a:ext cx="0" cy="1096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r="9224" b="8687"/>
          <a:stretch/>
        </p:blipFill>
        <p:spPr>
          <a:xfrm>
            <a:off x="7558399" y="4343134"/>
            <a:ext cx="775855" cy="87374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32946" y="1621031"/>
            <a:ext cx="60838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检查一个文件是否存在，用</a:t>
            </a:r>
            <a:r>
              <a:rPr lang="en-US" altLang="zh-CN" sz="2400" dirty="0" err="1"/>
              <a:t>is_file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is_file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file_path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若文件存在，</a:t>
            </a:r>
            <a:r>
              <a:rPr lang="zh-CN" altLang="en-US" sz="2400" dirty="0"/>
              <a:t>函数返回true，否则返回false。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例如：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0070C0"/>
                </a:solidFill>
              </a:rPr>
              <a:t>is_file</a:t>
            </a:r>
            <a:r>
              <a:rPr lang="zh-CN" altLang="en-US" sz="2400" dirty="0" smtClean="0">
                <a:solidFill>
                  <a:srgbClr val="0070C0"/>
                </a:solidFill>
              </a:rPr>
              <a:t>(</a:t>
            </a:r>
            <a:r>
              <a:rPr lang="zh-CN" altLang="en-US" sz="2400" dirty="0">
                <a:solidFill>
                  <a:srgbClr val="0070C0"/>
                </a:solidFill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</a:rPr>
              <a:t>E:\myphp\k.txt</a:t>
            </a:r>
            <a:r>
              <a:rPr lang="zh-CN" altLang="en-US" sz="2400" dirty="0" smtClean="0">
                <a:solidFill>
                  <a:srgbClr val="0070C0"/>
                </a:solidFill>
              </a:rPr>
              <a:t>”)</a:t>
            </a:r>
            <a:r>
              <a:rPr lang="en-US" altLang="zh-CN" sz="2400" dirty="0" smtClean="0">
                <a:solidFill>
                  <a:srgbClr val="0070C0"/>
                </a:solidFill>
              </a:rPr>
              <a:t>==true;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</a:rPr>
              <a:t>is_file</a:t>
            </a:r>
            <a:r>
              <a:rPr lang="zh-CN" altLang="en-US" sz="2400" dirty="0">
                <a:solidFill>
                  <a:srgbClr val="0070C0"/>
                </a:solidFill>
              </a:rPr>
              <a:t>(“</a:t>
            </a:r>
            <a:r>
              <a:rPr lang="zh-CN" altLang="en-US" sz="2400" dirty="0">
                <a:solidFill>
                  <a:srgbClr val="FF0000"/>
                </a:solidFill>
              </a:rPr>
              <a:t>E:</a:t>
            </a:r>
            <a:r>
              <a:rPr lang="zh-CN" altLang="en-US" sz="2400" dirty="0" smtClean="0">
                <a:solidFill>
                  <a:srgbClr val="FF0000"/>
                </a:solidFill>
              </a:rPr>
              <a:t>\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dir</a:t>
            </a:r>
            <a:r>
              <a:rPr lang="zh-CN" altLang="en-US" sz="2400" dirty="0" smtClean="0">
                <a:solidFill>
                  <a:srgbClr val="FF0000"/>
                </a:solidFill>
              </a:rPr>
              <a:t>\k</a:t>
            </a:r>
            <a:r>
              <a:rPr lang="zh-CN" altLang="en-US" sz="2400" dirty="0">
                <a:solidFill>
                  <a:srgbClr val="FF0000"/>
                </a:solidFill>
              </a:rPr>
              <a:t>.txt</a:t>
            </a:r>
            <a:r>
              <a:rPr lang="zh-CN" altLang="en-US" sz="2400" dirty="0">
                <a:solidFill>
                  <a:srgbClr val="0070C0"/>
                </a:solidFill>
              </a:rPr>
              <a:t>”)</a:t>
            </a:r>
            <a:r>
              <a:rPr lang="en-US" altLang="zh-CN" sz="2400" dirty="0" smtClean="0">
                <a:solidFill>
                  <a:srgbClr val="0070C0"/>
                </a:solidFill>
              </a:rPr>
              <a:t>==false;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8368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241" y="147091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、文件的其它操作函数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241" y="961536"/>
            <a:ext cx="283357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查看文件的属性信息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59693" y="1474887"/>
            <a:ext cx="60120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err="1"/>
              <a:t>fileatime</a:t>
            </a:r>
            <a:r>
              <a:rPr lang="en-US" altLang="zh-CN" sz="2400" dirty="0"/>
              <a:t>($</a:t>
            </a:r>
            <a:r>
              <a:rPr lang="en-US" altLang="zh-CN" sz="2400" dirty="0" err="1"/>
              <a:t>file_path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：返回</a:t>
            </a:r>
            <a:r>
              <a:rPr lang="zh-CN" altLang="en-US" sz="2400" dirty="0"/>
              <a:t>文件最后一次被访问的时间，这个时间用的是</a:t>
            </a:r>
            <a:r>
              <a:rPr lang="en-US" altLang="zh-CN" sz="2400" dirty="0" err="1"/>
              <a:t>unix</a:t>
            </a:r>
            <a:r>
              <a:rPr lang="zh-CN" altLang="en-US" sz="2400" dirty="0"/>
              <a:t>时间戳方式，是个整型的数值。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 err="1" smtClean="0"/>
              <a:t>filemtime</a:t>
            </a:r>
            <a:r>
              <a:rPr lang="en-US" altLang="zh-CN" sz="2400" dirty="0" smtClean="0"/>
              <a:t>($</a:t>
            </a:r>
            <a:r>
              <a:rPr lang="en-US" altLang="zh-CN" sz="2400" dirty="0" err="1"/>
              <a:t>file_path</a:t>
            </a:r>
            <a:r>
              <a:rPr lang="en-US" altLang="zh-CN" sz="2400" dirty="0" smtClean="0"/>
              <a:t>):</a:t>
            </a:r>
            <a:r>
              <a:rPr lang="zh-CN" altLang="en-US" sz="2400" dirty="0" smtClean="0"/>
              <a:t>返回文件</a:t>
            </a:r>
            <a:r>
              <a:rPr lang="zh-CN" altLang="en-US" sz="2400" dirty="0"/>
              <a:t>最近修改的时间</a:t>
            </a:r>
            <a:r>
              <a:rPr lang="zh-CN" altLang="en-US" sz="2400" dirty="0" smtClean="0"/>
              <a:t>。其</a:t>
            </a:r>
            <a:r>
              <a:rPr lang="zh-CN" altLang="en-US" sz="2400" dirty="0"/>
              <a:t>返回的时间格式与</a:t>
            </a:r>
            <a:r>
              <a:rPr lang="en-US" altLang="zh-CN" sz="2400" dirty="0" err="1"/>
              <a:t>fileatime</a:t>
            </a:r>
            <a:r>
              <a:rPr lang="en-US" altLang="zh-CN" sz="2400" dirty="0"/>
              <a:t>()</a:t>
            </a:r>
            <a:r>
              <a:rPr lang="zh-CN" altLang="en-US" sz="2400" dirty="0"/>
              <a:t>一样。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 err="1" smtClean="0"/>
              <a:t>filesize</a:t>
            </a:r>
            <a:r>
              <a:rPr lang="en-US" altLang="zh-CN" sz="2400" dirty="0" smtClean="0"/>
              <a:t>($</a:t>
            </a:r>
            <a:r>
              <a:rPr lang="en-US" altLang="zh-CN" sz="2400" dirty="0" err="1" smtClean="0"/>
              <a:t>file_path</a:t>
            </a:r>
            <a:r>
              <a:rPr lang="en-US" altLang="zh-CN" sz="2400" dirty="0" smtClean="0"/>
              <a:t>):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获取指定文件的大小，单位是字节（</a:t>
            </a:r>
            <a:r>
              <a:rPr lang="en-US" altLang="zh-CN" sz="2400" dirty="0"/>
              <a:t>bytes</a:t>
            </a:r>
            <a:r>
              <a:rPr lang="zh-CN" altLang="en-US" sz="2400" dirty="0" smtClean="0"/>
              <a:t>）若</a:t>
            </a:r>
            <a:r>
              <a:rPr lang="zh-CN" altLang="en-US" sz="2400" dirty="0"/>
              <a:t>操作成功，返回文件的字节数，若失败，返回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，并产生一条错误提示信息。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40" y="795815"/>
            <a:ext cx="1109340" cy="153264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15" y="2852202"/>
            <a:ext cx="4067202" cy="375347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 bwMode="auto">
          <a:xfrm>
            <a:off x="9641245" y="2328458"/>
            <a:ext cx="432529" cy="523744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966364" y="6254539"/>
            <a:ext cx="2480940" cy="2216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931240" y="5045537"/>
            <a:ext cx="2480940" cy="2216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7966364" y="5958819"/>
            <a:ext cx="2480940" cy="2216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1699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、打开文件夹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8" y="1648987"/>
            <a:ext cx="1115142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打开一个文件夹，通过</a:t>
            </a:r>
            <a:r>
              <a:rPr lang="en-US" altLang="zh-CN" sz="2400" dirty="0">
                <a:latin typeface="宋体" panose="02010600030101010101" pitchFamily="2" charset="-122"/>
              </a:rPr>
              <a:t>opendir()</a:t>
            </a:r>
            <a:r>
              <a:rPr lang="zh-CN" altLang="en-US" sz="2400" dirty="0">
                <a:latin typeface="宋体" panose="02010600030101010101" pitchFamily="2" charset="-122"/>
              </a:rPr>
              <a:t>函数来实现。其语法格式如下：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opendir</a:t>
            </a:r>
            <a:r>
              <a:rPr lang="en-US" altLang="zh-CN" sz="2400" dirty="0">
                <a:solidFill>
                  <a:srgbClr val="00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($path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宋体" panose="02010600030101010101" pitchFamily="2" charset="-122"/>
              </a:rPr>
              <a:t>$path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是必填参数，指定所要打开的文件夹的合法路径</a:t>
            </a:r>
            <a:r>
              <a:rPr lang="zh-CN" altLang="en-US" sz="2400" dirty="0" smtClean="0">
                <a:latin typeface="宋体" panose="02010600030101010101" pitchFamily="2" charset="-122"/>
              </a:rPr>
              <a:t>。如果成功</a:t>
            </a:r>
            <a:r>
              <a:rPr lang="zh-CN" altLang="en-US" sz="2400" dirty="0">
                <a:latin typeface="宋体" panose="02010600030101010101" pitchFamily="2" charset="-122"/>
              </a:rPr>
              <a:t>打开该路径指定的文件夹，函数返回一个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指向该目录的指针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指针是一个文件号，也称“句柄”</a:t>
            </a:r>
            <a:r>
              <a:rPr lang="zh-CN" altLang="en-US" sz="2400" dirty="0">
                <a:latin typeface="宋体" panose="02010600030101010101" pitchFamily="2" charset="-122"/>
              </a:rPr>
              <a:t>；如果路径不合法或者其它原因导致打开该文件夹失败，函数返回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，并产生一个错误信息。</a:t>
            </a: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2034531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/>
              <a:t>opendir()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27581851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0"/>
          <p:cNvGrpSpPr>
            <a:grpSpLocks/>
          </p:cNvGrpSpPr>
          <p:nvPr/>
        </p:nvGrpSpPr>
        <p:grpSpPr bwMode="auto">
          <a:xfrm flipV="1">
            <a:off x="0" y="0"/>
            <a:ext cx="12192000" cy="1327150"/>
            <a:chOff x="0" y="0"/>
            <a:chExt cx="12192000" cy="1328057"/>
          </a:xfrm>
        </p:grpSpPr>
        <p:sp>
          <p:nvSpPr>
            <p:cNvPr id="24587" name="梯形 12"/>
            <p:cNvSpPr>
              <a:spLocks noChangeArrowheads="1"/>
            </p:cNvSpPr>
            <p:nvPr/>
          </p:nvSpPr>
          <p:spPr bwMode="auto">
            <a:xfrm>
              <a:off x="2177143" y="0"/>
              <a:ext cx="7837716" cy="870857"/>
            </a:xfrm>
            <a:custGeom>
              <a:avLst/>
              <a:gdLst>
                <a:gd name="T0" fmla="*/ 0 w 1936750"/>
                <a:gd name="T1" fmla="*/ 870857 h 435016"/>
                <a:gd name="T2" fmla="*/ 1365181 w 1936750"/>
                <a:gd name="T3" fmla="*/ 82 h 435016"/>
                <a:gd name="T4" fmla="*/ 6472535 w 1936750"/>
                <a:gd name="T5" fmla="*/ 82 h 435016"/>
                <a:gd name="T6" fmla="*/ 7837716 w 1936750"/>
                <a:gd name="T7" fmla="*/ 870857 h 435016"/>
                <a:gd name="T8" fmla="*/ 0 w 1936750"/>
                <a:gd name="T9" fmla="*/ 870857 h 435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6750"/>
                <a:gd name="T16" fmla="*/ 0 h 435016"/>
                <a:gd name="T17" fmla="*/ 1936750 w 1936750"/>
                <a:gd name="T18" fmla="*/ 435016 h 435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8" name="矩形 3"/>
            <p:cNvSpPr>
              <a:spLocks noChangeArrowheads="1"/>
            </p:cNvSpPr>
            <p:nvPr/>
          </p:nvSpPr>
          <p:spPr bwMode="auto">
            <a:xfrm>
              <a:off x="0" y="870857"/>
              <a:ext cx="12192000" cy="457200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4581" name="椭圆 7"/>
          <p:cNvSpPr>
            <a:spLocks noChangeArrowheads="1"/>
          </p:cNvSpPr>
          <p:nvPr/>
        </p:nvSpPr>
        <p:spPr bwMode="auto">
          <a:xfrm>
            <a:off x="4857750" y="2044700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582" name="矩形 8"/>
          <p:cNvSpPr>
            <a:spLocks noChangeArrowheads="1"/>
          </p:cNvSpPr>
          <p:nvPr/>
        </p:nvSpPr>
        <p:spPr bwMode="auto">
          <a:xfrm>
            <a:off x="2928294" y="4854029"/>
            <a:ext cx="65966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感谢聆听，祝君进步！</a:t>
            </a:r>
            <a:endParaRPr lang="en-US" altLang="zh-CN" sz="44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5" y="142524"/>
            <a:ext cx="1054340" cy="1028934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、打开文件夹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8358" y="1648987"/>
            <a:ext cx="1115142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由于路径的正确性，直接影响到文件夹的打开是否成功，因此，通常在打开一个文件夹之前，先判断一下该文件夹的路径是否正确。</a:t>
            </a:r>
            <a:r>
              <a:rPr lang="en-US" altLang="zh-CN" sz="2400" dirty="0" err="1">
                <a:latin typeface="宋体" panose="02010600030101010101" pitchFamily="2" charset="-122"/>
              </a:rPr>
              <a:t>is_dir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函数的作用就是判断一个路径字符串是否为合法文件夹。其语法格式如下：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is_dir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$path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</a:rPr>
              <a:t>$path</a:t>
            </a:r>
            <a:r>
              <a:rPr lang="zh-CN" altLang="en-US" sz="2400" dirty="0">
                <a:latin typeface="宋体" panose="02010600030101010101" pitchFamily="2" charset="-122"/>
              </a:rPr>
              <a:t>是一个合法的目录路径，函数返回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39897" y="944737"/>
            <a:ext cx="174278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/>
              <a:t>is_dir</a:t>
            </a:r>
            <a:r>
              <a:rPr lang="en-US" altLang="zh-CN" sz="2400" dirty="0"/>
              <a:t>()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252615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6"/>
          <p:cNvSpPr>
            <a:spLocks noChangeArrowheads="1"/>
          </p:cNvSpPr>
          <p:nvPr/>
        </p:nvSpPr>
        <p:spPr bwMode="auto">
          <a:xfrm>
            <a:off x="370765" y="1048243"/>
            <a:ext cx="5254180" cy="5685066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764" y="1427281"/>
            <a:ext cx="525418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11-3】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&lt;?php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$path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=’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E:\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php_site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\15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’;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if(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is_dir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$path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)) {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 if(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opendir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$path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 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echo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目录打开成功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else {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echo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路径非法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exit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}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29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文本框 9"/>
          <p:cNvSpPr>
            <a:spLocks noChangeArrowheads="1"/>
          </p:cNvSpPr>
          <p:nvPr/>
        </p:nvSpPr>
        <p:spPr bwMode="auto">
          <a:xfrm>
            <a:off x="9764416" y="239042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文件系统</a:t>
            </a:r>
            <a:endParaRPr lang="en-US" altLang="zh-CN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、打开文件夹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01" y="905490"/>
            <a:ext cx="1219200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82" y="2561150"/>
            <a:ext cx="641027" cy="7034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888" y="4011077"/>
            <a:ext cx="641027" cy="70342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88" y="2561150"/>
            <a:ext cx="641027" cy="703428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753" y="2561150"/>
            <a:ext cx="641027" cy="70342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01" y="4004986"/>
            <a:ext cx="641027" cy="70342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44" y="4011077"/>
            <a:ext cx="641027" cy="7034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30268" y="2973946"/>
            <a:ext cx="5693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327385" y="2947208"/>
            <a:ext cx="1082348" cy="369332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Php_site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1068076" y="2947208"/>
            <a:ext cx="5565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doc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52295" y="4362791"/>
            <a:ext cx="4411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8846002" y="4395032"/>
            <a:ext cx="441146" cy="369332"/>
          </a:xfrm>
          <a:prstGeom prst="rect">
            <a:avLst/>
          </a:prstGeom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0235455" y="4442727"/>
            <a:ext cx="4411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5" idx="2"/>
            <a:endCxn id="3" idx="0"/>
          </p:cNvCxnSpPr>
          <p:nvPr/>
        </p:nvCxnSpPr>
        <p:spPr bwMode="auto">
          <a:xfrm rot="5400000">
            <a:off x="8166119" y="1431668"/>
            <a:ext cx="436460" cy="18225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45" idx="2"/>
            <a:endCxn id="46" idx="0"/>
          </p:cNvCxnSpPr>
          <p:nvPr/>
        </p:nvCxnSpPr>
        <p:spPr bwMode="auto">
          <a:xfrm>
            <a:off x="9295601" y="2124690"/>
            <a:ext cx="1" cy="4364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连接符 18"/>
          <p:cNvCxnSpPr>
            <a:stCxn id="45" idx="2"/>
            <a:endCxn id="47" idx="0"/>
          </p:cNvCxnSpPr>
          <p:nvPr/>
        </p:nvCxnSpPr>
        <p:spPr bwMode="auto">
          <a:xfrm rot="16200000" flipH="1">
            <a:off x="9910704" y="1509587"/>
            <a:ext cx="436460" cy="16666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肘形连接符 22"/>
          <p:cNvCxnSpPr>
            <a:stCxn id="46" idx="2"/>
            <a:endCxn id="6" idx="0"/>
          </p:cNvCxnSpPr>
          <p:nvPr/>
        </p:nvCxnSpPr>
        <p:spPr bwMode="auto">
          <a:xfrm rot="5400000">
            <a:off x="8156753" y="2872227"/>
            <a:ext cx="746499" cy="1531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>
            <a:stCxn id="46" idx="2"/>
            <a:endCxn id="48" idx="0"/>
          </p:cNvCxnSpPr>
          <p:nvPr/>
        </p:nvCxnSpPr>
        <p:spPr bwMode="auto">
          <a:xfrm>
            <a:off x="9295602" y="3264578"/>
            <a:ext cx="13" cy="7404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肘形连接符 58"/>
          <p:cNvCxnSpPr>
            <a:stCxn id="46" idx="2"/>
            <a:endCxn id="49" idx="0"/>
          </p:cNvCxnSpPr>
          <p:nvPr/>
        </p:nvCxnSpPr>
        <p:spPr bwMode="auto">
          <a:xfrm rot="16200000" flipH="1">
            <a:off x="9619481" y="2940699"/>
            <a:ext cx="746499" cy="13942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/>
          <p:cNvCxnSpPr>
            <a:stCxn id="52" idx="2"/>
            <a:endCxn id="62" idx="0"/>
          </p:cNvCxnSpPr>
          <p:nvPr/>
        </p:nvCxnSpPr>
        <p:spPr bwMode="auto">
          <a:xfrm>
            <a:off x="9066575" y="4764364"/>
            <a:ext cx="0" cy="8179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8204800" y="5582264"/>
            <a:ext cx="1723549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9900"/>
                </a:solidFill>
              </a:rPr>
              <a:t>目录打开成功</a:t>
            </a:r>
            <a:endParaRPr lang="zh-CN" altLang="en-US" sz="2000" dirty="0">
              <a:solidFill>
                <a:srgbClr val="009900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83" y="877515"/>
            <a:ext cx="1219200" cy="12192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6" name="文本框 65"/>
          <p:cNvSpPr txBox="1"/>
          <p:nvPr/>
        </p:nvSpPr>
        <p:spPr>
          <a:xfrm>
            <a:off x="9328391" y="2946649"/>
            <a:ext cx="1082348" cy="369332"/>
          </a:xfrm>
          <a:prstGeom prst="rect">
            <a:avLst/>
          </a:prstGeom>
          <a:solidFill>
            <a:srgbClr val="FFFF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Php_site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845998" y="4395027"/>
            <a:ext cx="441146" cy="369332"/>
          </a:xfrm>
          <a:prstGeom prst="rect">
            <a:avLst/>
          </a:prstGeom>
          <a:solidFill>
            <a:srgbClr val="FFFF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1555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5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50" grpId="0" animBg="1"/>
      <p:bldP spid="50" grpId="1" animBg="1"/>
      <p:bldP spid="51" grpId="0" animBg="1"/>
      <p:bldP spid="10" grpId="0" animBg="1"/>
      <p:bldP spid="52" grpId="0" animBg="1"/>
      <p:bldP spid="53" grpId="0" animBg="1"/>
      <p:bldP spid="62" grpId="0" animBg="1"/>
      <p:bldP spid="66" grpId="0" animBg="1"/>
      <p:bldP spid="67" grpId="0" animBg="1"/>
      <p:bldP spid="67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Pages>0</Pages>
  <Words>5307</Words>
  <Characters>0</Characters>
  <Application>Microsoft Office PowerPoint</Application>
  <DocSecurity>0</DocSecurity>
  <PresentationFormat>宽屏</PresentationFormat>
  <Lines>0</Lines>
  <Paragraphs>729</Paragraphs>
  <Slides>70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MS PGothic</vt:lpstr>
      <vt:lpstr>黑体</vt:lpstr>
      <vt:lpstr>华文琥珀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林世鑫</cp:lastModifiedBy>
  <cp:revision>500</cp:revision>
  <dcterms:created xsi:type="dcterms:W3CDTF">2015-05-03T12:40:00Z</dcterms:created>
  <dcterms:modified xsi:type="dcterms:W3CDTF">2018-03-06T10:17:43Z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